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2"/>
    <p:sldId id="268" r:id="rId3"/>
    <p:sldId id="270" r:id="rId4"/>
    <p:sldId id="275" r:id="rId5"/>
    <p:sldId id="277" r:id="rId6"/>
    <p:sldId id="293" r:id="rId7"/>
    <p:sldId id="340" r:id="rId8"/>
    <p:sldId id="341" r:id="rId9"/>
    <p:sldId id="271" r:id="rId10"/>
    <p:sldId id="272" r:id="rId11"/>
    <p:sldId id="333" r:id="rId12"/>
    <p:sldId id="297" r:id="rId13"/>
    <p:sldId id="343" r:id="rId14"/>
    <p:sldId id="344" r:id="rId15"/>
    <p:sldId id="298" r:id="rId16"/>
    <p:sldId id="299" r:id="rId17"/>
    <p:sldId id="348" r:id="rId18"/>
    <p:sldId id="349" r:id="rId19"/>
    <p:sldId id="350" r:id="rId20"/>
    <p:sldId id="351" r:id="rId21"/>
    <p:sldId id="274" r:id="rId22"/>
    <p:sldId id="276" r:id="rId23"/>
    <p:sldId id="352" r:id="rId24"/>
    <p:sldId id="282" r:id="rId25"/>
    <p:sldId id="283" r:id="rId26"/>
    <p:sldId id="367" r:id="rId27"/>
    <p:sldId id="368" r:id="rId28"/>
    <p:sldId id="355" r:id="rId29"/>
    <p:sldId id="353" r:id="rId30"/>
    <p:sldId id="354" r:id="rId31"/>
    <p:sldId id="280" r:id="rId32"/>
    <p:sldId id="316" r:id="rId33"/>
    <p:sldId id="346" r:id="rId34"/>
    <p:sldId id="317" r:id="rId35"/>
    <p:sldId id="369" r:id="rId36"/>
    <p:sldId id="318" r:id="rId37"/>
    <p:sldId id="319" r:id="rId38"/>
    <p:sldId id="356" r:id="rId39"/>
    <p:sldId id="357" r:id="rId40"/>
    <p:sldId id="358" r:id="rId41"/>
    <p:sldId id="359" r:id="rId42"/>
    <p:sldId id="302" r:id="rId43"/>
    <p:sldId id="360" r:id="rId44"/>
    <p:sldId id="362" r:id="rId45"/>
    <p:sldId id="363" r:id="rId46"/>
    <p:sldId id="364" r:id="rId47"/>
  </p:sldIdLst>
  <p:sldSz cx="12192000" cy="6858000"/>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A6AD"/>
    <a:srgbClr val="C50023"/>
    <a:srgbClr val="F1A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23" autoAdjust="0"/>
    <p:restoredTop sz="94660"/>
  </p:normalViewPr>
  <p:slideViewPr>
    <p:cSldViewPr snapToGrid="0">
      <p:cViewPr varScale="1">
        <p:scale>
          <a:sx n="114" d="100"/>
          <a:sy n="114" d="100"/>
        </p:scale>
        <p:origin x="-294"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4.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rotWithShape="1">
          <a:blip r:embed="rId2" cstate="prin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bg>
      <p:bgPr>
        <a:blipFill rotWithShape="1">
          <a:blip r:embed="rId2" cstate="prin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cstate="prin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10.xml"/><Relationship Id="rId5" Type="http://schemas.openxmlformats.org/officeDocument/2006/relationships/image" Target="../media/image5.jpeg"/><Relationship Id="rId4" Type="http://schemas.openxmlformats.org/officeDocument/2006/relationships/slide" Target="slide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file:///E:\&#20840;&#21697;&#35838;&#20214;\&#29289;&#29702;&#20154;&#25945;&#20843;&#19979;&#23398;&#32451;&#32771;PPT\&#29289;&#29702;&#20154;&#25945;&#20843;&#19979;&#23398;&#32451;&#32771;\9RA185.EPS" TargetMode="External"/><Relationship Id="rId2" Type="http://schemas.openxmlformats.org/officeDocument/2006/relationships/image" Target="../media/image18.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9.emf"/><Relationship Id="rId4" Type="http://schemas.openxmlformats.org/officeDocument/2006/relationships/package" Target="../embeddings/Microsoft_Word___1.docx"/></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0.emf"/><Relationship Id="rId4" Type="http://schemas.openxmlformats.org/officeDocument/2006/relationships/package" Target="../embeddings/Microsoft_Word___2.docx"/></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21.emf"/><Relationship Id="rId4" Type="http://schemas.openxmlformats.org/officeDocument/2006/relationships/package" Target="../embeddings/Microsoft_Word___3.docx"/></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22.emf"/><Relationship Id="rId4" Type="http://schemas.openxmlformats.org/officeDocument/2006/relationships/package" Target="../embeddings/Microsoft_Word___4.docx"/></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file:///E:\&#20840;&#21697;&#35838;&#20214;\&#29289;&#29702;&#20154;&#25945;&#20843;&#19979;&#23398;&#32451;&#32771;PPT\&#29289;&#29702;&#20154;&#25945;&#20843;&#19979;&#23398;&#32451;&#32771;\9RA187.EPS" TargetMode="External"/><Relationship Id="rId2" Type="http://schemas.openxmlformats.org/officeDocument/2006/relationships/image" Target="../media/image2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24.emf"/><Relationship Id="rId4" Type="http://schemas.openxmlformats.org/officeDocument/2006/relationships/package" Target="../embeddings/Microsoft_Word___5.docx"/></Relationships>
</file>

<file path=ppt/slides/_rels/slide31.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file:///E:\&#20840;&#21697;&#35838;&#20214;\&#29289;&#29702;&#20154;&#25945;&#20843;&#19979;&#23398;&#32451;&#32771;PPT\&#29289;&#29702;&#20154;&#25945;&#20843;&#19979;&#23398;&#32451;&#32771;\9RA188.EPS"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file:///E:\&#20840;&#21697;&#35838;&#20214;\&#29289;&#29702;&#20154;&#25945;&#20843;&#19979;&#23398;&#32451;&#32771;PPT\&#29289;&#29702;&#20154;&#25945;&#20843;&#19979;&#23398;&#32451;&#32771;\9RA189.EPS" TargetMode="External"/><Relationship Id="rId2" Type="http://schemas.openxmlformats.org/officeDocument/2006/relationships/image" Target="../media/image26.w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40.xml.rels><?xml version="1.0" encoding="UTF-8" standalone="yes"?>
<Relationships xmlns="http://schemas.openxmlformats.org/package/2006/relationships"><Relationship Id="rId3" Type="http://schemas.openxmlformats.org/officeDocument/2006/relationships/image" Target="file:///E:\&#20840;&#21697;&#35838;&#20214;\&#29289;&#29702;&#20154;&#25945;&#20843;&#19979;&#23398;&#32451;&#32771;PPT\&#29289;&#29702;&#20154;&#25945;&#20843;&#19979;&#23398;&#32451;&#32771;\9RA190.EPS" TargetMode="External"/><Relationship Id="rId2" Type="http://schemas.openxmlformats.org/officeDocument/2006/relationships/image" Target="../media/image27.w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file:///E:\&#20840;&#21697;&#35838;&#20214;\&#29289;&#29702;&#20154;&#25945;&#20843;&#19979;&#23398;&#32451;&#32771;PPT\&#29289;&#29702;&#20154;&#25945;&#20843;&#19979;&#23398;&#32451;&#32771;\9RA191.EPS" TargetMode="External"/><Relationship Id="rId2" Type="http://schemas.openxmlformats.org/officeDocument/2006/relationships/image" Target="../media/image28.w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860282" y="2315284"/>
            <a:ext cx="8983428" cy="1107996"/>
          </a:xfrm>
          <a:prstGeom prst="rect">
            <a:avLst/>
          </a:prstGeom>
          <a:noFill/>
        </p:spPr>
        <p:txBody>
          <a:bodyPr wrap="square" rtlCol="0">
            <a:spAutoFit/>
          </a:bodyPr>
          <a:lstStyle/>
          <a:p>
            <a:pPr algn="ctr"/>
            <a:r>
              <a:rPr lang="zh-CN" altLang="en-US" sz="6600" b="1" dirty="0" smtClean="0">
                <a:solidFill>
                  <a:srgbClr val="00B050"/>
                </a:solidFill>
                <a:latin typeface="微软雅黑" panose="020B0503020204020204" charset="-122"/>
                <a:ea typeface="微软雅黑" panose="020B0503020204020204" charset="-122"/>
              </a:rPr>
              <a:t>第十章　 浮力</a:t>
            </a:r>
            <a:endParaRPr lang="zh-CN" altLang="en-US" sz="6600" b="1" dirty="0">
              <a:solidFill>
                <a:srgbClr val="00B050"/>
              </a:solidFill>
              <a:latin typeface="微软雅黑" panose="020B0503020204020204" charset="-122"/>
              <a:ea typeface="微软雅黑" panose="020B0503020204020204" charset="-122"/>
            </a:endParaRPr>
          </a:p>
        </p:txBody>
      </p:sp>
      <p:pic>
        <p:nvPicPr>
          <p:cNvPr id="7" name="Picture 4"/>
          <p:cNvPicPr>
            <a:picLocks noChangeAspect="1"/>
          </p:cNvPicPr>
          <p:nvPr/>
        </p:nvPicPr>
        <p:blipFill>
          <a:blip r:embed="rId2" cstate="print"/>
          <a:stretch>
            <a:fillRect/>
          </a:stretch>
        </p:blipFill>
        <p:spPr>
          <a:xfrm>
            <a:off x="1363615" y="2304211"/>
            <a:ext cx="379412" cy="1127125"/>
          </a:xfrm>
          <a:prstGeom prst="rect">
            <a:avLst/>
          </a:prstGeom>
          <a:noFill/>
          <a:ln w="9525">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grpSp>
        <p:nvGrpSpPr>
          <p:cNvPr id="6" name="组合 5"/>
          <p:cNvGrpSpPr/>
          <p:nvPr/>
        </p:nvGrpSpPr>
        <p:grpSpPr>
          <a:xfrm>
            <a:off x="64548" y="969905"/>
            <a:ext cx="4240644" cy="675005"/>
            <a:chOff x="183" y="1646"/>
            <a:chExt cx="4986" cy="1063"/>
          </a:xfrm>
        </p:grpSpPr>
        <p:pic>
          <p:nvPicPr>
            <p:cNvPr id="7" name="图片 6" descr="图标-02"/>
            <p:cNvPicPr>
              <a:picLocks noChangeAspect="1"/>
            </p:cNvPicPr>
            <p:nvPr/>
          </p:nvPicPr>
          <p:blipFill>
            <a:blip r:embed="rId2" cstate="print"/>
            <a:stretch>
              <a:fillRect/>
            </a:stretch>
          </p:blipFill>
          <p:spPr>
            <a:xfrm>
              <a:off x="183" y="1646"/>
              <a:ext cx="4986" cy="1063"/>
            </a:xfrm>
            <a:prstGeom prst="rect">
              <a:avLst/>
            </a:prstGeom>
          </p:spPr>
        </p:pic>
        <p:sp>
          <p:nvSpPr>
            <p:cNvPr id="8" name="文本框 3"/>
            <p:cNvSpPr txBox="1"/>
            <p:nvPr/>
          </p:nvSpPr>
          <p:spPr>
            <a:xfrm>
              <a:off x="878" y="1767"/>
              <a:ext cx="2750" cy="824"/>
            </a:xfrm>
            <a:prstGeom prst="rect">
              <a:avLst/>
            </a:prstGeom>
            <a:noFill/>
          </p:spPr>
          <p:txBody>
            <a:bodyPr wrap="none" rtlCol="0">
              <a:spAutoFit/>
            </a:bodyPr>
            <a:lstStyle/>
            <a:p>
              <a:pPr algn="l"/>
              <a:r>
                <a:rPr lang="zh-CN" altLang="en-US" sz="2800" dirty="0" smtClean="0">
                  <a:solidFill>
                    <a:schemeClr val="bg1"/>
                  </a:solidFill>
                  <a:effectLst>
                    <a:outerShdw blurRad="38100" dist="38100" dir="2700000" algn="tl">
                      <a:srgbClr val="000000">
                        <a:alpha val="43137"/>
                      </a:srgbClr>
                    </a:outerShdw>
                  </a:effectLst>
                  <a:latin typeface="华文新魏" panose="02010800040101010101" charset="-122"/>
                  <a:ea typeface="华文新魏" panose="02010800040101010101" charset="-122"/>
                  <a:sym typeface="+mn-ea"/>
                </a:rPr>
                <a:t>科学应用示例</a:t>
              </a:r>
              <a:endParaRPr lang="zh-CN" altLang="en-US" sz="2800" dirty="0">
                <a:solidFill>
                  <a:schemeClr val="bg1"/>
                </a:solidFill>
                <a:effectLst>
                  <a:outerShdw blurRad="38100" dist="38100" dir="2700000" algn="tl">
                    <a:srgbClr val="000000">
                      <a:alpha val="43137"/>
                    </a:srgbClr>
                  </a:outerShdw>
                </a:effectLst>
                <a:latin typeface="华文新魏" panose="02010800040101010101" charset="-122"/>
                <a:ea typeface="华文新魏" panose="02010800040101010101" charset="-122"/>
                <a:sym typeface="+mn-ea"/>
              </a:endParaRPr>
            </a:p>
          </p:txBody>
        </p:sp>
      </p:grpSp>
      <p:sp>
        <p:nvSpPr>
          <p:cNvPr id="10" name="Rectangle 9"/>
          <p:cNvSpPr/>
          <p:nvPr/>
        </p:nvSpPr>
        <p:spPr>
          <a:xfrm>
            <a:off x="735685" y="1643633"/>
            <a:ext cx="3587842" cy="559769"/>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nSpc>
                <a:spcPct val="150000"/>
              </a:lnSpc>
              <a:spcBef>
                <a:spcPct val="0"/>
              </a:spcBef>
              <a:buNone/>
            </a:pPr>
            <a:r>
              <a:rPr lang="zh-CN" altLang="en-US" sz="2400" b="1" dirty="0" smtClean="0">
                <a:solidFill>
                  <a:srgbClr val="00A6AD"/>
                </a:solidFill>
                <a:latin typeface="宋体" panose="02010600030101010101" pitchFamily="2" charset="-122"/>
              </a:rPr>
              <a:t>夯基专训</a:t>
            </a:r>
            <a:r>
              <a:rPr lang="en-US" altLang="zh-CN" sz="2400" b="1" dirty="0" smtClean="0">
                <a:solidFill>
                  <a:srgbClr val="00A6AD"/>
                </a:solidFill>
                <a:latin typeface="宋体" panose="02010600030101010101" pitchFamily="2" charset="-122"/>
              </a:rPr>
              <a:t>—</a:t>
            </a:r>
            <a:r>
              <a:rPr lang="zh-CN" altLang="en-US" sz="2400" b="1" dirty="0" smtClean="0">
                <a:solidFill>
                  <a:srgbClr val="00A6AD"/>
                </a:solidFill>
                <a:latin typeface="宋体" panose="02010600030101010101" pitchFamily="2" charset="-122"/>
              </a:rPr>
              <a:t>易错概念辨析</a:t>
            </a:r>
            <a:endParaRPr lang="zh-CN" altLang="en-US" sz="2400" b="1" dirty="0">
              <a:solidFill>
                <a:srgbClr val="00A6AD"/>
              </a:solidFill>
              <a:latin typeface="宋体" panose="02010600030101010101" pitchFamily="2" charset="-122"/>
            </a:endParaRPr>
          </a:p>
        </p:txBody>
      </p:sp>
      <p:pic>
        <p:nvPicPr>
          <p:cNvPr id="11" name="Picture 4"/>
          <p:cNvPicPr>
            <a:picLocks noChangeAspect="1"/>
          </p:cNvPicPr>
          <p:nvPr/>
        </p:nvPicPr>
        <p:blipFill>
          <a:blip r:embed="rId3" cstate="print"/>
          <a:stretch>
            <a:fillRect/>
          </a:stretch>
        </p:blipFill>
        <p:spPr>
          <a:xfrm>
            <a:off x="462317" y="1778253"/>
            <a:ext cx="84455" cy="414020"/>
          </a:xfrm>
          <a:prstGeom prst="rect">
            <a:avLst/>
          </a:prstGeom>
          <a:noFill/>
          <a:ln w="9525">
            <a:noFill/>
          </a:ln>
        </p:spPr>
      </p:pic>
      <p:sp>
        <p:nvSpPr>
          <p:cNvPr id="10241" name="Rectangle 1"/>
          <p:cNvSpPr>
            <a:spLocks noChangeArrowheads="1"/>
          </p:cNvSpPr>
          <p:nvPr/>
        </p:nvSpPr>
        <p:spPr bwMode="auto">
          <a:xfrm>
            <a:off x="518983" y="2481945"/>
            <a:ext cx="10527957" cy="35548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fontAlgn="base">
              <a:lnSpc>
                <a:spcPct val="150000"/>
              </a:lnSpc>
              <a:spcBef>
                <a:spcPct val="0"/>
              </a:spcBef>
              <a:spcAft>
                <a:spcPct val="0"/>
              </a:spcAft>
              <a:buClrTx/>
              <a:buSzTx/>
              <a:buFontTx/>
              <a:buNone/>
              <a:tabLst/>
            </a:pPr>
            <a:r>
              <a:rPr lang="zh-CN" altLang="en-US" sz="3000" b="1" dirty="0" smtClean="0">
                <a:latin typeface="宋体" pitchFamily="2" charset="-122"/>
                <a:ea typeface="宋体" pitchFamily="2" charset="-122"/>
                <a:cs typeface="Times New Roman" pitchFamily="18" charset="0"/>
              </a:rPr>
              <a:t>判断下列说法的正误，并对错误的说法分析指正。</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　　</a:t>
            </a:r>
            <a:r>
              <a:rPr lang="en-US" altLang="zh-CN" sz="3000" b="1" dirty="0" smtClean="0">
                <a:latin typeface="宋体" pitchFamily="2" charset="-122"/>
                <a:ea typeface="宋体" pitchFamily="2" charset="-122"/>
                <a:cs typeface="Times New Roman" pitchFamily="18" charset="0"/>
              </a:rPr>
              <a:t>)1.</a:t>
            </a:r>
            <a:r>
              <a:rPr lang="zh-CN" altLang="zh-CN" sz="3000" b="1" dirty="0" smtClean="0">
                <a:latin typeface="宋体" pitchFamily="2" charset="-122"/>
                <a:ea typeface="宋体" pitchFamily="2" charset="-122"/>
                <a:cs typeface="Times New Roman" pitchFamily="18" charset="0"/>
              </a:rPr>
              <a:t>漂在水面上的鸭子受到水的浮力，但是水中下沉的石头不受水的浮力。</a:t>
            </a:r>
            <a:endParaRPr lang="zh-CN" altLang="en-US" sz="3000" b="1" dirty="0" smtClean="0">
              <a:latin typeface="宋体" pitchFamily="2" charset="-122"/>
              <a:ea typeface="宋体" pitchFamily="2" charset="-122"/>
              <a:cs typeface="Times New Roman" pitchFamily="18" charset="0"/>
            </a:endParaRPr>
          </a:p>
          <a:p>
            <a:pPr marR="0" lvl="0" indent="0" fontAlgn="base">
              <a:lnSpc>
                <a:spcPct val="150000"/>
              </a:lnSpc>
              <a:spcBef>
                <a:spcPct val="0"/>
              </a:spcBef>
              <a:spcAft>
                <a:spcPct val="0"/>
              </a:spcAft>
              <a:buClrTx/>
              <a:buSzTx/>
              <a:buFontTx/>
              <a:buNone/>
              <a:tabLst/>
            </a:pPr>
            <a:r>
              <a:rPr lang="zh-CN" altLang="en-US" sz="3000" b="1" dirty="0" smtClean="0">
                <a:latin typeface="宋体" pitchFamily="2" charset="-122"/>
                <a:ea typeface="宋体" pitchFamily="2" charset="-122"/>
                <a:cs typeface="Times New Roman" pitchFamily="18" charset="0"/>
              </a:rPr>
              <a:t>分析指正：</a:t>
            </a:r>
            <a:r>
              <a:rPr lang="en-US" altLang="zh-CN" sz="3000" b="1" dirty="0" smtClean="0">
                <a:latin typeface="宋体" pitchFamily="2" charset="-122"/>
                <a:ea typeface="宋体" pitchFamily="2" charset="-122"/>
                <a:cs typeface="Times New Roman" pitchFamily="18" charset="0"/>
              </a:rPr>
              <a:t>______________________________________________</a:t>
            </a:r>
            <a:r>
              <a:rPr lang="zh-CN" altLang="en-US" sz="3000" b="1" dirty="0" smtClean="0">
                <a:latin typeface="宋体" pitchFamily="2" charset="-122"/>
                <a:ea typeface="宋体" pitchFamily="2" charset="-122"/>
                <a:cs typeface="Times New Roman" pitchFamily="18" charset="0"/>
              </a:rPr>
              <a:t>。 </a:t>
            </a:r>
          </a:p>
        </p:txBody>
      </p:sp>
      <p:sp>
        <p:nvSpPr>
          <p:cNvPr id="9" name="矩形 8"/>
          <p:cNvSpPr/>
          <p:nvPr/>
        </p:nvSpPr>
        <p:spPr>
          <a:xfrm>
            <a:off x="937844" y="3365637"/>
            <a:ext cx="494046" cy="461665"/>
          </a:xfrm>
          <a:prstGeom prst="rect">
            <a:avLst/>
          </a:prstGeom>
        </p:spPr>
        <p:txBody>
          <a:bodyPr wrap="none">
            <a:spAutoFit/>
          </a:bodyPr>
          <a:lstStyle/>
          <a:p>
            <a:r>
              <a:rPr lang="en-US" altLang="zh-CN" sz="2400" b="1" dirty="0" smtClean="0">
                <a:solidFill>
                  <a:srgbClr val="FF0000"/>
                </a:solidFill>
                <a:latin typeface="宋体" pitchFamily="2" charset="-122"/>
                <a:ea typeface="宋体" pitchFamily="2" charset="-122"/>
              </a:rPr>
              <a:t>×</a:t>
            </a:r>
            <a:endParaRPr lang="zh-CN" altLang="en-US" sz="2400" b="1" dirty="0" smtClean="0">
              <a:solidFill>
                <a:srgbClr val="FF0000"/>
              </a:solidFill>
              <a:latin typeface="宋体" pitchFamily="2" charset="-122"/>
              <a:ea typeface="宋体" pitchFamily="2" charset="-122"/>
            </a:endParaRPr>
          </a:p>
        </p:txBody>
      </p:sp>
      <p:sp>
        <p:nvSpPr>
          <p:cNvPr id="14" name="矩形 13"/>
          <p:cNvSpPr/>
          <p:nvPr/>
        </p:nvSpPr>
        <p:spPr>
          <a:xfrm>
            <a:off x="527439" y="5266910"/>
            <a:ext cx="10490200" cy="559769"/>
          </a:xfrm>
          <a:prstGeom prst="rect">
            <a:avLst/>
          </a:prstGeom>
        </p:spPr>
        <p:txBody>
          <a:bodyPr wrap="square">
            <a:spAutoFit/>
          </a:bodyPr>
          <a:lstStyle/>
          <a:p>
            <a:pPr>
              <a:lnSpc>
                <a:spcPct val="150000"/>
              </a:lnSpc>
            </a:pPr>
            <a:r>
              <a:rPr lang="zh-CN" altLang="zh-CN" sz="2400" b="1" dirty="0" smtClean="0">
                <a:solidFill>
                  <a:srgbClr val="FF0000"/>
                </a:solidFill>
                <a:latin typeface="宋体" pitchFamily="2" charset="-122"/>
                <a:ea typeface="宋体" pitchFamily="2" charset="-122"/>
              </a:rPr>
              <a:t>不管是漂在水面上的物体还是水中下沉的物体，都受到水的浮力</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3" presetClass="entr" presetSubtype="10" fill="hold" grpId="0" nodeType="afterEffect">
                                  <p:stCondLst>
                                    <p:cond delay="0"/>
                                  </p:stCondLst>
                                  <p:childTnLst>
                                    <p:set>
                                      <p:cBhvr>
                                        <p:cTn id="11" dur="1" fill="hold">
                                          <p:stCondLst>
                                            <p:cond delay="0"/>
                                          </p:stCondLst>
                                        </p:cTn>
                                        <p:tgtEl>
                                          <p:spTgt spid="10241"/>
                                        </p:tgtEl>
                                        <p:attrNameLst>
                                          <p:attrName>style.visibility</p:attrName>
                                        </p:attrNameLst>
                                      </p:cBhvr>
                                      <p:to>
                                        <p:strVal val="visible"/>
                                      </p:to>
                                    </p:set>
                                    <p:animEffect transition="in" filter="blinds(horizontal)">
                                      <p:cBhvr>
                                        <p:cTn id="12" dur="500"/>
                                        <p:tgtEl>
                                          <p:spTgt spid="1024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ppt_x"/>
                                          </p:val>
                                        </p:tav>
                                        <p:tav tm="100000">
                                          <p:val>
                                            <p:strVal val="#ppt_x"/>
                                          </p:val>
                                        </p:tav>
                                      </p:tavLst>
                                    </p:anim>
                                    <p:anim calcmode="lin" valueType="num">
                                      <p:cBhvr additive="base">
                                        <p:cTn id="2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241" grpId="0"/>
      <p:bldP spid="9"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3" name="Rectangle 1"/>
          <p:cNvSpPr>
            <a:spLocks noChangeArrowheads="1"/>
          </p:cNvSpPr>
          <p:nvPr/>
        </p:nvSpPr>
        <p:spPr bwMode="auto">
          <a:xfrm>
            <a:off x="734814" y="1562871"/>
            <a:ext cx="10527957" cy="35548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　　</a:t>
            </a:r>
            <a:r>
              <a:rPr lang="en-US" altLang="zh-CN" sz="3000" b="1" dirty="0" smtClean="0">
                <a:latin typeface="宋体" pitchFamily="2" charset="-122"/>
                <a:ea typeface="宋体" pitchFamily="2" charset="-122"/>
                <a:cs typeface="Times New Roman" pitchFamily="18" charset="0"/>
              </a:rPr>
              <a:t>)2.</a:t>
            </a:r>
            <a:r>
              <a:rPr lang="zh-CN" altLang="zh-CN" sz="3000" b="1" dirty="0" smtClean="0">
                <a:latin typeface="宋体" pitchFamily="2" charset="-122"/>
                <a:ea typeface="宋体" pitchFamily="2" charset="-122"/>
                <a:cs typeface="Times New Roman" pitchFamily="18" charset="0"/>
              </a:rPr>
              <a:t>一个乒乓球漂浮在水面上，此时乒乓球受到浮力的方向是竖直向上的，但是当将盛水的容器倾斜时，浮力的方向改变。</a:t>
            </a:r>
          </a:p>
          <a:p>
            <a:pPr marR="0" lvl="0" indent="0" fontAlgn="base">
              <a:lnSpc>
                <a:spcPct val="150000"/>
              </a:lnSpc>
              <a:spcBef>
                <a:spcPct val="0"/>
              </a:spcBef>
              <a:spcAft>
                <a:spcPct val="0"/>
              </a:spcAft>
              <a:buClrTx/>
              <a:buSzTx/>
              <a:buFontTx/>
              <a:buNone/>
              <a:tabLst/>
            </a:pPr>
            <a:r>
              <a:rPr lang="zh-CN" altLang="en-US" sz="3000" b="1" dirty="0" smtClean="0">
                <a:latin typeface="宋体" pitchFamily="2" charset="-122"/>
                <a:ea typeface="宋体" pitchFamily="2" charset="-122"/>
                <a:cs typeface="Times New Roman" pitchFamily="18" charset="0"/>
              </a:rPr>
              <a:t>分析指正：</a:t>
            </a:r>
            <a:r>
              <a:rPr lang="en-US" altLang="zh-CN" sz="3000" b="1" dirty="0" smtClean="0">
                <a:latin typeface="宋体" pitchFamily="2" charset="-122"/>
                <a:ea typeface="宋体" pitchFamily="2" charset="-122"/>
                <a:cs typeface="Times New Roman" pitchFamily="18" charset="0"/>
              </a:rPr>
              <a:t>___________________________________________________</a:t>
            </a:r>
            <a:r>
              <a:rPr lang="zh-CN" altLang="en-US" sz="3000" b="1" dirty="0" smtClean="0">
                <a:latin typeface="宋体" pitchFamily="2" charset="-122"/>
                <a:ea typeface="宋体" pitchFamily="2" charset="-122"/>
                <a:cs typeface="Times New Roman" pitchFamily="18" charset="0"/>
              </a:rPr>
              <a:t>。 </a:t>
            </a:r>
          </a:p>
        </p:txBody>
      </p:sp>
      <p:sp>
        <p:nvSpPr>
          <p:cNvPr id="4" name="矩形 3"/>
          <p:cNvSpPr/>
          <p:nvPr/>
        </p:nvSpPr>
        <p:spPr>
          <a:xfrm>
            <a:off x="1158771" y="1804154"/>
            <a:ext cx="494046" cy="461665"/>
          </a:xfrm>
          <a:prstGeom prst="rect">
            <a:avLst/>
          </a:prstGeom>
        </p:spPr>
        <p:txBody>
          <a:bodyPr wrap="none">
            <a:spAutoFit/>
          </a:bodyPr>
          <a:lstStyle/>
          <a:p>
            <a:r>
              <a:rPr lang="en-US" altLang="zh-CN" sz="2400" b="1" dirty="0" smtClean="0">
                <a:solidFill>
                  <a:srgbClr val="FF0000"/>
                </a:solidFill>
                <a:latin typeface="宋体" pitchFamily="2" charset="-122"/>
                <a:ea typeface="宋体" pitchFamily="2" charset="-122"/>
              </a:rPr>
              <a:t>×</a:t>
            </a:r>
            <a:endParaRPr lang="zh-CN" altLang="en-US" sz="2400" b="1" dirty="0" smtClean="0">
              <a:solidFill>
                <a:srgbClr val="FF0000"/>
              </a:solidFill>
              <a:latin typeface="宋体" pitchFamily="2" charset="-122"/>
              <a:ea typeface="宋体" pitchFamily="2" charset="-122"/>
            </a:endParaRPr>
          </a:p>
        </p:txBody>
      </p:sp>
      <p:sp>
        <p:nvSpPr>
          <p:cNvPr id="5" name="矩形 4"/>
          <p:cNvSpPr/>
          <p:nvPr/>
        </p:nvSpPr>
        <p:spPr>
          <a:xfrm>
            <a:off x="815615" y="4362241"/>
            <a:ext cx="10279105" cy="559769"/>
          </a:xfrm>
          <a:prstGeom prst="rect">
            <a:avLst/>
          </a:prstGeom>
        </p:spPr>
        <p:txBody>
          <a:bodyPr wrap="square">
            <a:spAutoFit/>
          </a:bodyPr>
          <a:lstStyle/>
          <a:p>
            <a:pPr>
              <a:lnSpc>
                <a:spcPct val="150000"/>
              </a:lnSpc>
            </a:pPr>
            <a:r>
              <a:rPr lang="zh-CN" altLang="zh-CN" sz="2400" b="1" dirty="0" smtClean="0">
                <a:solidFill>
                  <a:srgbClr val="FF0000"/>
                </a:solidFill>
                <a:latin typeface="宋体" pitchFamily="2" charset="-122"/>
                <a:ea typeface="宋体" pitchFamily="2" charset="-122"/>
              </a:rPr>
              <a:t>浮力的方向永远是竖直向上的，与容器是否倾斜没有关系</a:t>
            </a:r>
            <a:endParaRPr lang="zh-CN" altLang="en-US" sz="2400" b="1" dirty="0" smtClean="0">
              <a:solidFill>
                <a:srgbClr val="FF0000"/>
              </a:solidFill>
              <a:latin typeface="宋体" pitchFamily="2" charset="-122"/>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3" name="Rectangle 1"/>
          <p:cNvSpPr>
            <a:spLocks noChangeArrowheads="1"/>
          </p:cNvSpPr>
          <p:nvPr/>
        </p:nvSpPr>
        <p:spPr bwMode="auto">
          <a:xfrm>
            <a:off x="704334" y="1577665"/>
            <a:ext cx="10527957" cy="29546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　　</a:t>
            </a:r>
            <a:r>
              <a:rPr lang="en-US" altLang="zh-CN" sz="3000" b="1" dirty="0" smtClean="0">
                <a:latin typeface="宋体" pitchFamily="2" charset="-122"/>
                <a:ea typeface="宋体" pitchFamily="2" charset="-122"/>
                <a:cs typeface="Times New Roman" pitchFamily="18" charset="0"/>
              </a:rPr>
              <a:t>)3.</a:t>
            </a:r>
            <a:r>
              <a:rPr lang="zh-CN" altLang="zh-CN" sz="3000" b="1" dirty="0" smtClean="0">
                <a:latin typeface="宋体" pitchFamily="2" charset="-122"/>
                <a:ea typeface="宋体" pitchFamily="2" charset="-122"/>
                <a:cs typeface="Times New Roman" pitchFamily="18" charset="0"/>
              </a:rPr>
              <a:t>根据浮力产生的原因可知，打入河底的桥墩不受水的浮力。</a:t>
            </a:r>
          </a:p>
          <a:p>
            <a:pPr fontAlgn="base">
              <a:lnSpc>
                <a:spcPct val="150000"/>
              </a:lnSpc>
              <a:spcBef>
                <a:spcPct val="0"/>
              </a:spcBef>
              <a:spcAft>
                <a:spcPct val="0"/>
              </a:spcAft>
            </a:pPr>
            <a:r>
              <a:rPr lang="zh-CN" altLang="en-US" sz="3000" b="1" dirty="0" smtClean="0">
                <a:latin typeface="宋体" pitchFamily="2" charset="-122"/>
                <a:ea typeface="宋体" pitchFamily="2" charset="-122"/>
                <a:cs typeface="Times New Roman" pitchFamily="18" charset="0"/>
              </a:rPr>
              <a:t>分析指正：</a:t>
            </a:r>
            <a:r>
              <a:rPr lang="en-US" altLang="zh-CN" sz="3000" b="1" dirty="0" smtClean="0">
                <a:latin typeface="宋体" pitchFamily="2" charset="-122"/>
                <a:ea typeface="宋体" pitchFamily="2" charset="-122"/>
                <a:cs typeface="Times New Roman" pitchFamily="18" charset="0"/>
              </a:rPr>
              <a:t>_____________________________________________</a:t>
            </a:r>
            <a:r>
              <a:rPr lang="zh-CN" altLang="en-US" sz="3000" b="1" dirty="0" smtClean="0">
                <a:latin typeface="宋体" pitchFamily="2" charset="-122"/>
                <a:ea typeface="宋体" pitchFamily="2" charset="-122"/>
                <a:cs typeface="Times New Roman" pitchFamily="18" charset="0"/>
              </a:rPr>
              <a:t>。 </a:t>
            </a:r>
          </a:p>
        </p:txBody>
      </p:sp>
      <p:sp>
        <p:nvSpPr>
          <p:cNvPr id="4" name="矩形 3"/>
          <p:cNvSpPr/>
          <p:nvPr/>
        </p:nvSpPr>
        <p:spPr>
          <a:xfrm>
            <a:off x="1113998" y="1880510"/>
            <a:ext cx="494046" cy="461665"/>
          </a:xfrm>
          <a:prstGeom prst="rect">
            <a:avLst/>
          </a:prstGeom>
        </p:spPr>
        <p:txBody>
          <a:bodyPr wrap="none">
            <a:spAutoFit/>
          </a:bodyPr>
          <a:lstStyle/>
          <a:p>
            <a:r>
              <a:rPr lang="zh-CN" altLang="zh-CN" sz="2400" b="1" dirty="0" smtClean="0">
                <a:solidFill>
                  <a:srgbClr val="FF0000"/>
                </a:solidFill>
                <a:latin typeface="宋体" pitchFamily="2" charset="-122"/>
                <a:ea typeface="宋体" pitchFamily="2" charset="-122"/>
              </a:rPr>
              <a:t>√</a:t>
            </a:r>
            <a:endParaRPr lang="zh-CN" altLang="en-US" sz="2400" b="1" dirty="0" smtClean="0">
              <a:solidFill>
                <a:srgbClr val="FF0000"/>
              </a:solidFill>
              <a:latin typeface="宋体" pitchFamily="2" charset="-122"/>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3" name="Rectangle 1"/>
          <p:cNvSpPr>
            <a:spLocks noChangeArrowheads="1"/>
          </p:cNvSpPr>
          <p:nvPr/>
        </p:nvSpPr>
        <p:spPr bwMode="auto">
          <a:xfrm>
            <a:off x="704334" y="1680520"/>
            <a:ext cx="10527957" cy="36471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　　</a:t>
            </a:r>
            <a:r>
              <a:rPr lang="en-US" altLang="zh-CN" sz="3000" b="1" dirty="0" smtClean="0">
                <a:latin typeface="宋体" pitchFamily="2" charset="-122"/>
                <a:ea typeface="宋体" pitchFamily="2" charset="-122"/>
                <a:cs typeface="Times New Roman" pitchFamily="18" charset="0"/>
              </a:rPr>
              <a:t>)4.</a:t>
            </a:r>
            <a:r>
              <a:rPr lang="zh-CN" altLang="zh-CN" sz="3000" b="1" dirty="0" smtClean="0">
                <a:latin typeface="宋体" pitchFamily="2" charset="-122"/>
                <a:ea typeface="宋体" pitchFamily="2" charset="-122"/>
                <a:cs typeface="Times New Roman" pitchFamily="18" charset="0"/>
              </a:rPr>
              <a:t>浸入液体中的物体受到的浮力大小与物体的体积有关，且随着在液体中的深度增加而增大。</a:t>
            </a:r>
          </a:p>
          <a:p>
            <a:pPr marR="0" lvl="0" indent="0" fontAlgn="base">
              <a:lnSpc>
                <a:spcPct val="150000"/>
              </a:lnSpc>
              <a:spcBef>
                <a:spcPct val="0"/>
              </a:spcBef>
              <a:spcAft>
                <a:spcPct val="0"/>
              </a:spcAft>
              <a:buClrTx/>
              <a:buSzTx/>
              <a:buFontTx/>
              <a:buNone/>
              <a:tabLst/>
            </a:pPr>
            <a:r>
              <a:rPr lang="zh-CN" altLang="en-US" sz="3000" b="1" dirty="0" smtClean="0">
                <a:latin typeface="宋体" pitchFamily="2" charset="-122"/>
                <a:ea typeface="宋体" pitchFamily="2" charset="-122"/>
                <a:cs typeface="Times New Roman" pitchFamily="18" charset="0"/>
              </a:rPr>
              <a:t>分析指正：</a:t>
            </a:r>
            <a:r>
              <a:rPr lang="en-US" altLang="zh-CN" sz="3000" b="1" dirty="0" smtClean="0">
                <a:latin typeface="宋体" pitchFamily="2" charset="-122"/>
                <a:ea typeface="宋体" pitchFamily="2" charset="-122"/>
                <a:cs typeface="Times New Roman" pitchFamily="18" charset="0"/>
              </a:rPr>
              <a:t>_________________________________________________________________________</a:t>
            </a:r>
            <a:r>
              <a:rPr lang="zh-CN" altLang="en-US" sz="3000" b="1" dirty="0" smtClean="0">
                <a:latin typeface="宋体" pitchFamily="2" charset="-122"/>
                <a:ea typeface="宋体" pitchFamily="2" charset="-122"/>
                <a:cs typeface="Times New Roman" pitchFamily="18" charset="0"/>
              </a:rPr>
              <a:t>。 </a:t>
            </a:r>
          </a:p>
        </p:txBody>
      </p:sp>
      <p:sp>
        <p:nvSpPr>
          <p:cNvPr id="4" name="矩形 3"/>
          <p:cNvSpPr/>
          <p:nvPr/>
        </p:nvSpPr>
        <p:spPr>
          <a:xfrm>
            <a:off x="1132659" y="1945824"/>
            <a:ext cx="492443" cy="461665"/>
          </a:xfrm>
          <a:prstGeom prst="rect">
            <a:avLst/>
          </a:prstGeom>
        </p:spPr>
        <p:txBody>
          <a:bodyPr wrap="none">
            <a:spAutoFit/>
          </a:bodyPr>
          <a:lstStyle/>
          <a:p>
            <a:r>
              <a:rPr lang="en-US" altLang="zh-CN" sz="2400" b="1" dirty="0" smtClean="0">
                <a:solidFill>
                  <a:srgbClr val="FF0000"/>
                </a:solidFill>
                <a:latin typeface="宋体" pitchFamily="2" charset="-122"/>
                <a:ea typeface="宋体" pitchFamily="2" charset="-122"/>
              </a:rPr>
              <a:t>×</a:t>
            </a:r>
            <a:endParaRPr lang="zh-CN" altLang="en-US" sz="2400" b="1" dirty="0" smtClean="0">
              <a:solidFill>
                <a:srgbClr val="FF0000"/>
              </a:solidFill>
              <a:latin typeface="宋体" pitchFamily="2" charset="-122"/>
              <a:ea typeface="宋体" pitchFamily="2" charset="-122"/>
            </a:endParaRPr>
          </a:p>
        </p:txBody>
      </p:sp>
      <p:sp>
        <p:nvSpPr>
          <p:cNvPr id="5" name="矩形 4"/>
          <p:cNvSpPr/>
          <p:nvPr/>
        </p:nvSpPr>
        <p:spPr>
          <a:xfrm>
            <a:off x="777671" y="3839415"/>
            <a:ext cx="10469449" cy="1200329"/>
          </a:xfrm>
          <a:prstGeom prst="rect">
            <a:avLst/>
          </a:prstGeom>
        </p:spPr>
        <p:txBody>
          <a:bodyPr wrap="square">
            <a:spAutoFit/>
          </a:bodyPr>
          <a:lstStyle/>
          <a:p>
            <a:pPr>
              <a:lnSpc>
                <a:spcPct val="150000"/>
              </a:lnSpc>
            </a:pPr>
            <a:r>
              <a:rPr lang="zh-CN" altLang="zh-CN" sz="2400" b="1" dirty="0" smtClean="0">
                <a:solidFill>
                  <a:srgbClr val="FF0000"/>
                </a:solidFill>
                <a:latin typeface="宋体" pitchFamily="2" charset="-122"/>
                <a:ea typeface="宋体" pitchFamily="2" charset="-122"/>
              </a:rPr>
              <a:t>浸入液体中的物体受到的浮力大小与排开液体的体积有关，而与物体的体积、浸入液体的深度等因素无关</a:t>
            </a:r>
            <a:endParaRPr lang="zh-CN" altLang="en-US" sz="2400" b="1" dirty="0" smtClean="0">
              <a:solidFill>
                <a:srgbClr val="FF0000"/>
              </a:solidFill>
              <a:latin typeface="宋体" pitchFamily="2" charset="-122"/>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3" name="Rectangle 1"/>
          <p:cNvSpPr>
            <a:spLocks noChangeArrowheads="1"/>
          </p:cNvSpPr>
          <p:nvPr/>
        </p:nvSpPr>
        <p:spPr bwMode="auto">
          <a:xfrm>
            <a:off x="658614" y="962261"/>
            <a:ext cx="10527957"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　　</a:t>
            </a:r>
            <a:r>
              <a:rPr lang="en-US" altLang="zh-CN" sz="3000" b="1" dirty="0" smtClean="0">
                <a:latin typeface="宋体" pitchFamily="2" charset="-122"/>
                <a:ea typeface="宋体" pitchFamily="2" charset="-122"/>
                <a:cs typeface="Times New Roman" pitchFamily="18" charset="0"/>
              </a:rPr>
              <a:t>)5.</a:t>
            </a:r>
            <a:r>
              <a:rPr lang="zh-CN" altLang="zh-CN" sz="3000" b="1" dirty="0" smtClean="0">
                <a:latin typeface="宋体" pitchFamily="2" charset="-122"/>
                <a:ea typeface="宋体" pitchFamily="2" charset="-122"/>
                <a:cs typeface="Times New Roman" pitchFamily="18" charset="0"/>
              </a:rPr>
              <a:t>根据阿基米德原理可知，浸在液体中的物体受到的浮力大小等于它排开液体所受的重力，物体的体积越大，排开液体的重力越大，受到的浮力越大。</a:t>
            </a:r>
          </a:p>
          <a:p>
            <a:pPr marR="0" lvl="0" indent="0" fontAlgn="base">
              <a:lnSpc>
                <a:spcPct val="150000"/>
              </a:lnSpc>
              <a:spcBef>
                <a:spcPct val="0"/>
              </a:spcBef>
              <a:spcAft>
                <a:spcPct val="0"/>
              </a:spcAft>
              <a:buClrTx/>
              <a:buSzTx/>
              <a:buFontTx/>
              <a:buNone/>
              <a:tabLst/>
            </a:pPr>
            <a:r>
              <a:rPr lang="zh-CN" altLang="en-US" sz="3000" b="1" dirty="0" smtClean="0">
                <a:latin typeface="宋体" pitchFamily="2" charset="-122"/>
                <a:ea typeface="宋体" pitchFamily="2" charset="-122"/>
                <a:cs typeface="Times New Roman" pitchFamily="18" charset="0"/>
              </a:rPr>
              <a:t>分析指正：</a:t>
            </a:r>
            <a:r>
              <a:rPr lang="en-US" altLang="zh-CN" sz="3000" b="1" dirty="0" smtClean="0">
                <a:latin typeface="宋体" pitchFamily="2" charset="-122"/>
                <a:ea typeface="宋体" pitchFamily="2" charset="-122"/>
                <a:cs typeface="Times New Roman" pitchFamily="18" charset="0"/>
              </a:rPr>
              <a:t>______________________________________________________________________________________________________________________________________________________________________</a:t>
            </a:r>
            <a:r>
              <a:rPr lang="zh-CN" altLang="en-US" sz="3000" b="1" dirty="0" smtClean="0">
                <a:latin typeface="宋体" pitchFamily="2" charset="-122"/>
                <a:ea typeface="宋体" pitchFamily="2" charset="-122"/>
                <a:cs typeface="Times New Roman" pitchFamily="18" charset="0"/>
              </a:rPr>
              <a:t>。 </a:t>
            </a:r>
          </a:p>
        </p:txBody>
      </p:sp>
      <p:sp>
        <p:nvSpPr>
          <p:cNvPr id="4" name="矩形 3"/>
          <p:cNvSpPr/>
          <p:nvPr/>
        </p:nvSpPr>
        <p:spPr>
          <a:xfrm>
            <a:off x="1068278" y="1223635"/>
            <a:ext cx="492443" cy="461665"/>
          </a:xfrm>
          <a:prstGeom prst="rect">
            <a:avLst/>
          </a:prstGeom>
        </p:spPr>
        <p:txBody>
          <a:bodyPr wrap="none">
            <a:spAutoFit/>
          </a:bodyPr>
          <a:lstStyle/>
          <a:p>
            <a:r>
              <a:rPr lang="zh-CN" altLang="zh-CN" sz="2400" b="1" dirty="0" smtClean="0">
                <a:solidFill>
                  <a:srgbClr val="FF0000"/>
                </a:solidFill>
                <a:latin typeface="宋体" pitchFamily="2" charset="-122"/>
                <a:ea typeface="宋体" pitchFamily="2" charset="-122"/>
              </a:rPr>
              <a:t>×</a:t>
            </a:r>
            <a:endParaRPr lang="zh-CN" altLang="en-US" sz="2400" b="1" dirty="0" smtClean="0">
              <a:solidFill>
                <a:srgbClr val="FF0000"/>
              </a:solidFill>
              <a:latin typeface="宋体" pitchFamily="2" charset="-122"/>
              <a:ea typeface="宋体" pitchFamily="2" charset="-122"/>
            </a:endParaRPr>
          </a:p>
        </p:txBody>
      </p:sp>
      <p:sp>
        <p:nvSpPr>
          <p:cNvPr id="5" name="矩形 4"/>
          <p:cNvSpPr/>
          <p:nvPr/>
        </p:nvSpPr>
        <p:spPr>
          <a:xfrm>
            <a:off x="611078" y="3555355"/>
            <a:ext cx="10727482" cy="2914259"/>
          </a:xfrm>
          <a:prstGeom prst="rect">
            <a:avLst/>
          </a:prstGeom>
        </p:spPr>
        <p:txBody>
          <a:bodyPr wrap="square">
            <a:spAutoFit/>
          </a:bodyPr>
          <a:lstStyle/>
          <a:p>
            <a:pPr>
              <a:lnSpc>
                <a:spcPct val="200000"/>
              </a:lnSpc>
            </a:pPr>
            <a:r>
              <a:rPr lang="zh-CN" altLang="zh-CN" sz="2400" b="1" dirty="0" smtClean="0">
                <a:solidFill>
                  <a:srgbClr val="FF0000"/>
                </a:solidFill>
                <a:latin typeface="宋体" pitchFamily="2" charset="-122"/>
                <a:ea typeface="宋体" pitchFamily="2" charset="-122"/>
              </a:rPr>
              <a:t>根据阿基米德原理可知，浸在液体中的物体受到的浮力大小等于它排开液体所受的重力，但物体的体积大，排开液体的体积不一定大</a:t>
            </a:r>
            <a:r>
              <a:rPr lang="en-US" altLang="zh-CN" sz="2400" b="1" dirty="0" smtClean="0">
                <a:solidFill>
                  <a:srgbClr val="FF0000"/>
                </a:solidFill>
                <a:latin typeface="宋体" pitchFamily="2" charset="-122"/>
                <a:ea typeface="宋体" pitchFamily="2" charset="-122"/>
              </a:rPr>
              <a:t>(</a:t>
            </a:r>
            <a:r>
              <a:rPr lang="zh-CN" altLang="zh-CN" sz="2400" b="1" dirty="0" smtClean="0">
                <a:solidFill>
                  <a:srgbClr val="FF0000"/>
                </a:solidFill>
                <a:latin typeface="宋体" pitchFamily="2" charset="-122"/>
                <a:ea typeface="宋体" pitchFamily="2" charset="-122"/>
              </a:rPr>
              <a:t>可能只有部分体积浸入</a:t>
            </a:r>
            <a:r>
              <a:rPr lang="en-US" altLang="zh-CN" sz="2400" b="1" dirty="0" smtClean="0">
                <a:solidFill>
                  <a:srgbClr val="FF0000"/>
                </a:solidFill>
                <a:latin typeface="宋体" pitchFamily="2" charset="-122"/>
                <a:ea typeface="宋体" pitchFamily="2" charset="-122"/>
              </a:rPr>
              <a:t>)</a:t>
            </a:r>
            <a:r>
              <a:rPr lang="zh-CN" altLang="zh-CN" sz="2400" b="1" dirty="0" smtClean="0">
                <a:solidFill>
                  <a:srgbClr val="FF0000"/>
                </a:solidFill>
                <a:latin typeface="宋体" pitchFamily="2" charset="-122"/>
                <a:ea typeface="宋体" pitchFamily="2" charset="-122"/>
              </a:rPr>
              <a:t>，排开液体的重力不一定大，所以物体受到的浮力大小与物体的体积大小没有关系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3" name="Rectangle 1"/>
          <p:cNvSpPr>
            <a:spLocks noChangeArrowheads="1"/>
          </p:cNvSpPr>
          <p:nvPr/>
        </p:nvSpPr>
        <p:spPr bwMode="auto">
          <a:xfrm>
            <a:off x="642550" y="2246191"/>
            <a:ext cx="10527957" cy="21698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　　</a:t>
            </a:r>
            <a:r>
              <a:rPr lang="en-US" altLang="zh-CN" sz="3000" b="1" dirty="0" smtClean="0">
                <a:latin typeface="宋体" pitchFamily="2" charset="-122"/>
                <a:ea typeface="宋体" pitchFamily="2" charset="-122"/>
                <a:cs typeface="Times New Roman" pitchFamily="18" charset="0"/>
              </a:rPr>
              <a:t>)6.</a:t>
            </a:r>
            <a:r>
              <a:rPr lang="zh-CN" altLang="zh-CN" sz="3000" b="1" dirty="0" smtClean="0">
                <a:latin typeface="宋体" pitchFamily="2" charset="-122"/>
                <a:ea typeface="宋体" pitchFamily="2" charset="-122"/>
                <a:cs typeface="Times New Roman" pitchFamily="18" charset="0"/>
              </a:rPr>
              <a:t>阿基米德原理只适用于液体。</a:t>
            </a:r>
          </a:p>
          <a:p>
            <a:pPr marR="0" lvl="0" indent="0" fontAlgn="base">
              <a:lnSpc>
                <a:spcPct val="150000"/>
              </a:lnSpc>
              <a:spcBef>
                <a:spcPct val="0"/>
              </a:spcBef>
              <a:spcAft>
                <a:spcPct val="0"/>
              </a:spcAft>
              <a:buClrTx/>
              <a:buSzTx/>
              <a:buFontTx/>
              <a:buNone/>
              <a:tabLst/>
            </a:pPr>
            <a:r>
              <a:rPr lang="zh-CN" altLang="en-US" sz="3000" b="1" dirty="0" smtClean="0">
                <a:latin typeface="宋体" pitchFamily="2" charset="-122"/>
                <a:ea typeface="宋体" pitchFamily="2" charset="-122"/>
                <a:cs typeface="Times New Roman" pitchFamily="18" charset="0"/>
              </a:rPr>
              <a:t>分析指正：</a:t>
            </a:r>
            <a:r>
              <a:rPr lang="en-US" altLang="zh-CN" sz="3000" b="1" dirty="0" smtClean="0">
                <a:latin typeface="宋体" pitchFamily="2" charset="-122"/>
                <a:ea typeface="宋体" pitchFamily="2" charset="-122"/>
                <a:cs typeface="Times New Roman" pitchFamily="18" charset="0"/>
              </a:rPr>
              <a:t>_______________________________________________</a:t>
            </a:r>
            <a:r>
              <a:rPr lang="zh-CN" altLang="en-US" sz="3000" b="1" dirty="0" smtClean="0">
                <a:latin typeface="宋体" pitchFamily="2" charset="-122"/>
                <a:ea typeface="宋体" pitchFamily="2" charset="-122"/>
                <a:cs typeface="Times New Roman" pitchFamily="18" charset="0"/>
              </a:rPr>
              <a:t>。 </a:t>
            </a:r>
          </a:p>
        </p:txBody>
      </p:sp>
      <p:sp>
        <p:nvSpPr>
          <p:cNvPr id="4" name="矩形 3"/>
          <p:cNvSpPr/>
          <p:nvPr/>
        </p:nvSpPr>
        <p:spPr>
          <a:xfrm>
            <a:off x="1077543" y="2417330"/>
            <a:ext cx="494046" cy="461665"/>
          </a:xfrm>
          <a:prstGeom prst="rect">
            <a:avLst/>
          </a:prstGeom>
        </p:spPr>
        <p:txBody>
          <a:bodyPr wrap="none">
            <a:spAutoFit/>
          </a:bodyPr>
          <a:lstStyle/>
          <a:p>
            <a:r>
              <a:rPr lang="en-US" altLang="zh-CN" sz="2400" b="1" dirty="0" smtClean="0">
                <a:solidFill>
                  <a:srgbClr val="FF0000"/>
                </a:solidFill>
                <a:latin typeface="宋体" pitchFamily="2" charset="-122"/>
                <a:ea typeface="宋体" pitchFamily="2" charset="-122"/>
              </a:rPr>
              <a:t>×</a:t>
            </a:r>
            <a:endParaRPr lang="zh-CN" altLang="en-US" sz="2400" b="1" dirty="0" smtClean="0">
              <a:solidFill>
                <a:srgbClr val="FF0000"/>
              </a:solidFill>
              <a:latin typeface="宋体" pitchFamily="2" charset="-122"/>
              <a:ea typeface="宋体" pitchFamily="2" charset="-122"/>
            </a:endParaRPr>
          </a:p>
        </p:txBody>
      </p:sp>
      <p:sp>
        <p:nvSpPr>
          <p:cNvPr id="5" name="矩形 4"/>
          <p:cNvSpPr/>
          <p:nvPr/>
        </p:nvSpPr>
        <p:spPr>
          <a:xfrm>
            <a:off x="743183" y="3665213"/>
            <a:ext cx="10121900" cy="559769"/>
          </a:xfrm>
          <a:prstGeom prst="rect">
            <a:avLst/>
          </a:prstGeom>
        </p:spPr>
        <p:txBody>
          <a:bodyPr wrap="square">
            <a:spAutoFit/>
          </a:bodyPr>
          <a:lstStyle/>
          <a:p>
            <a:pPr>
              <a:lnSpc>
                <a:spcPct val="150000"/>
              </a:lnSpc>
            </a:pPr>
            <a:r>
              <a:rPr lang="zh-CN" altLang="zh-CN" sz="2400" b="1" dirty="0" smtClean="0">
                <a:solidFill>
                  <a:srgbClr val="FF0000"/>
                </a:solidFill>
                <a:latin typeface="宋体" pitchFamily="2" charset="-122"/>
                <a:ea typeface="宋体" pitchFamily="2" charset="-122"/>
              </a:rPr>
              <a:t>阿基米德原理不但适用于液体，也适用于气体</a:t>
            </a:r>
            <a:endParaRPr lang="zh-CN" altLang="en-US" sz="2400" b="1" dirty="0" smtClean="0">
              <a:solidFill>
                <a:srgbClr val="FF0000"/>
              </a:solidFill>
              <a:latin typeface="宋体" pitchFamily="2" charset="-122"/>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amond(i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3" name="Rectangle 1"/>
          <p:cNvSpPr>
            <a:spLocks noChangeArrowheads="1"/>
          </p:cNvSpPr>
          <p:nvPr/>
        </p:nvSpPr>
        <p:spPr bwMode="auto">
          <a:xfrm>
            <a:off x="734814" y="1513133"/>
            <a:ext cx="10527957"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　　</a:t>
            </a:r>
            <a:r>
              <a:rPr lang="en-US" altLang="zh-CN" sz="3000" b="1" dirty="0" smtClean="0">
                <a:latin typeface="宋体" pitchFamily="2" charset="-122"/>
                <a:ea typeface="宋体" pitchFamily="2" charset="-122"/>
                <a:cs typeface="Times New Roman" pitchFamily="18" charset="0"/>
              </a:rPr>
              <a:t>)7.</a:t>
            </a:r>
            <a:r>
              <a:rPr lang="zh-CN" altLang="zh-CN" sz="3000" b="1" dirty="0" smtClean="0">
                <a:latin typeface="宋体" pitchFamily="2" charset="-122"/>
                <a:ea typeface="宋体" pitchFamily="2" charset="-122"/>
                <a:cs typeface="Times New Roman" pitchFamily="18" charset="0"/>
              </a:rPr>
              <a:t>浸没在液体中的物体受到竖直向下的重力和竖直向上的浮力，当物体受到的浮力等于物体的重力时，物体处于悬浮状态。</a:t>
            </a:r>
          </a:p>
          <a:p>
            <a:pPr marR="0" lvl="0" indent="0" fontAlgn="base">
              <a:lnSpc>
                <a:spcPct val="150000"/>
              </a:lnSpc>
              <a:spcBef>
                <a:spcPct val="0"/>
              </a:spcBef>
              <a:spcAft>
                <a:spcPct val="0"/>
              </a:spcAft>
              <a:buClrTx/>
              <a:buSzTx/>
              <a:buFontTx/>
              <a:buNone/>
              <a:tabLst/>
            </a:pPr>
            <a:r>
              <a:rPr lang="zh-CN" altLang="en-US" sz="3000" b="1" dirty="0" smtClean="0">
                <a:latin typeface="宋体" pitchFamily="2" charset="-122"/>
                <a:ea typeface="宋体" pitchFamily="2" charset="-122"/>
                <a:cs typeface="Times New Roman" pitchFamily="18" charset="0"/>
              </a:rPr>
              <a:t>分析指正：</a:t>
            </a:r>
            <a:r>
              <a:rPr lang="en-US" altLang="zh-CN" sz="3000" b="1" dirty="0" smtClean="0">
                <a:latin typeface="宋体" pitchFamily="2" charset="-122"/>
                <a:ea typeface="宋体" pitchFamily="2" charset="-122"/>
                <a:cs typeface="Times New Roman" pitchFamily="18" charset="0"/>
              </a:rPr>
              <a:t>_____________________________________________</a:t>
            </a:r>
            <a:r>
              <a:rPr lang="zh-CN" altLang="en-US" sz="3000" b="1" dirty="0" smtClean="0">
                <a:latin typeface="宋体" pitchFamily="2" charset="-122"/>
                <a:ea typeface="宋体" pitchFamily="2" charset="-122"/>
                <a:cs typeface="Times New Roman" pitchFamily="18" charset="0"/>
              </a:rPr>
              <a:t>。 </a:t>
            </a:r>
          </a:p>
        </p:txBody>
      </p:sp>
      <p:sp>
        <p:nvSpPr>
          <p:cNvPr id="4" name="矩形 3"/>
          <p:cNvSpPr/>
          <p:nvPr/>
        </p:nvSpPr>
        <p:spPr>
          <a:xfrm>
            <a:off x="1158059" y="1821934"/>
            <a:ext cx="494046" cy="461665"/>
          </a:xfrm>
          <a:prstGeom prst="rect">
            <a:avLst/>
          </a:prstGeom>
        </p:spPr>
        <p:txBody>
          <a:bodyPr wrap="none">
            <a:spAutoFit/>
          </a:bodyPr>
          <a:lstStyle/>
          <a:p>
            <a:r>
              <a:rPr lang="zh-CN" altLang="zh-CN" sz="2400" b="1" dirty="0" smtClean="0">
                <a:solidFill>
                  <a:srgbClr val="FF0000"/>
                </a:solidFill>
                <a:latin typeface="宋体" pitchFamily="2" charset="-122"/>
                <a:ea typeface="宋体" pitchFamily="2" charset="-122"/>
              </a:rPr>
              <a:t>√</a:t>
            </a:r>
            <a:endParaRPr lang="zh-CN" altLang="en-US" sz="2400" b="1" dirty="0" smtClean="0">
              <a:solidFill>
                <a:srgbClr val="FF0000"/>
              </a:solidFill>
              <a:latin typeface="宋体" pitchFamily="2" charset="-122"/>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3" name="Rectangle 1"/>
          <p:cNvSpPr>
            <a:spLocks noChangeArrowheads="1"/>
          </p:cNvSpPr>
          <p:nvPr/>
        </p:nvSpPr>
        <p:spPr bwMode="auto">
          <a:xfrm>
            <a:off x="719574" y="1460463"/>
            <a:ext cx="10527957" cy="35548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　　</a:t>
            </a:r>
            <a:r>
              <a:rPr lang="en-US" altLang="zh-CN" sz="3000" b="1" dirty="0" smtClean="0">
                <a:latin typeface="宋体" pitchFamily="2" charset="-122"/>
                <a:ea typeface="宋体" pitchFamily="2" charset="-122"/>
                <a:cs typeface="Times New Roman" pitchFamily="18" charset="0"/>
              </a:rPr>
              <a:t>)8.</a:t>
            </a:r>
            <a:r>
              <a:rPr lang="zh-CN" altLang="zh-CN" sz="3000" b="1" dirty="0" smtClean="0">
                <a:latin typeface="宋体" pitchFamily="2" charset="-122"/>
                <a:ea typeface="宋体" pitchFamily="2" charset="-122"/>
                <a:cs typeface="Times New Roman" pitchFamily="18" charset="0"/>
              </a:rPr>
              <a:t>人们用盐水选种时，把漂浮的种子清除掉，是因为漂浮的种子受到的浮力大于种子的重力。</a:t>
            </a:r>
          </a:p>
          <a:p>
            <a:pPr marR="0" lvl="0" indent="0" fontAlgn="base">
              <a:lnSpc>
                <a:spcPct val="150000"/>
              </a:lnSpc>
              <a:spcBef>
                <a:spcPct val="0"/>
              </a:spcBef>
              <a:spcAft>
                <a:spcPct val="0"/>
              </a:spcAft>
              <a:buClrTx/>
              <a:buSzTx/>
              <a:buFontTx/>
              <a:buNone/>
              <a:tabLst/>
            </a:pPr>
            <a:r>
              <a:rPr lang="zh-CN" altLang="en-US" sz="3000" b="1" dirty="0" smtClean="0">
                <a:latin typeface="宋体" pitchFamily="2" charset="-122"/>
                <a:ea typeface="宋体" pitchFamily="2" charset="-122"/>
                <a:cs typeface="Times New Roman" pitchFamily="18" charset="0"/>
              </a:rPr>
              <a:t>分析指正：</a:t>
            </a:r>
            <a:r>
              <a:rPr lang="en-US" altLang="zh-CN" sz="3000" b="1" dirty="0" smtClean="0">
                <a:latin typeface="宋体" pitchFamily="2" charset="-122"/>
                <a:ea typeface="宋体" pitchFamily="2" charset="-122"/>
                <a:cs typeface="Times New Roman" pitchFamily="18" charset="0"/>
              </a:rPr>
              <a:t>_______________________________________________________________________________</a:t>
            </a:r>
            <a:r>
              <a:rPr lang="zh-CN" altLang="en-US" sz="3000" b="1" dirty="0" smtClean="0">
                <a:latin typeface="宋体" pitchFamily="2" charset="-122"/>
                <a:ea typeface="宋体" pitchFamily="2" charset="-122"/>
                <a:cs typeface="Times New Roman" pitchFamily="18" charset="0"/>
              </a:rPr>
              <a:t>。 </a:t>
            </a:r>
          </a:p>
        </p:txBody>
      </p:sp>
      <p:sp>
        <p:nvSpPr>
          <p:cNvPr id="4" name="矩形 3"/>
          <p:cNvSpPr/>
          <p:nvPr/>
        </p:nvSpPr>
        <p:spPr>
          <a:xfrm>
            <a:off x="1127579" y="1684774"/>
            <a:ext cx="492443" cy="461665"/>
          </a:xfrm>
          <a:prstGeom prst="rect">
            <a:avLst/>
          </a:prstGeom>
        </p:spPr>
        <p:txBody>
          <a:bodyPr wrap="none">
            <a:spAutoFit/>
          </a:bodyPr>
          <a:lstStyle/>
          <a:p>
            <a:r>
              <a:rPr lang="en-US" altLang="zh-CN" sz="2400" b="1" dirty="0" smtClean="0">
                <a:solidFill>
                  <a:srgbClr val="FF0000"/>
                </a:solidFill>
                <a:latin typeface="宋体" pitchFamily="2" charset="-122"/>
                <a:ea typeface="宋体" pitchFamily="2" charset="-122"/>
              </a:rPr>
              <a:t>×</a:t>
            </a:r>
            <a:endParaRPr lang="zh-CN" altLang="en-US" sz="2400" b="1" dirty="0" smtClean="0">
              <a:solidFill>
                <a:srgbClr val="FF0000"/>
              </a:solidFill>
              <a:latin typeface="宋体" pitchFamily="2" charset="-122"/>
              <a:ea typeface="宋体" pitchFamily="2" charset="-122"/>
            </a:endParaRPr>
          </a:p>
        </p:txBody>
      </p:sp>
      <p:sp>
        <p:nvSpPr>
          <p:cNvPr id="5" name="矩形 4"/>
          <p:cNvSpPr/>
          <p:nvPr/>
        </p:nvSpPr>
        <p:spPr>
          <a:xfrm>
            <a:off x="771772" y="3610613"/>
            <a:ext cx="10185788" cy="1200329"/>
          </a:xfrm>
          <a:prstGeom prst="rect">
            <a:avLst/>
          </a:prstGeom>
        </p:spPr>
        <p:txBody>
          <a:bodyPr wrap="square">
            <a:spAutoFit/>
          </a:bodyPr>
          <a:lstStyle/>
          <a:p>
            <a:pPr>
              <a:lnSpc>
                <a:spcPct val="150000"/>
              </a:lnSpc>
            </a:pPr>
            <a:r>
              <a:rPr lang="zh-CN" altLang="zh-CN" sz="2400" b="1" dirty="0" smtClean="0">
                <a:solidFill>
                  <a:srgbClr val="FF0000"/>
                </a:solidFill>
                <a:latin typeface="宋体" pitchFamily="2" charset="-122"/>
                <a:ea typeface="宋体" pitchFamily="2" charset="-122"/>
              </a:rPr>
              <a:t>人们用盐水选种时，把漂浮的种子清除掉，是因为漂浮的种子密度小于盐水的密度，其受到的浮力等于重力</a:t>
            </a:r>
            <a:endParaRPr lang="zh-CN" altLang="en-US" sz="2400" b="1" dirty="0" smtClean="0">
              <a:solidFill>
                <a:srgbClr val="FF0000"/>
              </a:solidFill>
              <a:latin typeface="宋体" pitchFamily="2" charset="-122"/>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3" name="Rectangle 1"/>
          <p:cNvSpPr>
            <a:spLocks noChangeArrowheads="1"/>
          </p:cNvSpPr>
          <p:nvPr/>
        </p:nvSpPr>
        <p:spPr bwMode="auto">
          <a:xfrm>
            <a:off x="643374" y="1277583"/>
            <a:ext cx="10527957" cy="35548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　　</a:t>
            </a:r>
            <a:r>
              <a:rPr lang="en-US" altLang="zh-CN" sz="3000" b="1" dirty="0" smtClean="0">
                <a:latin typeface="宋体" pitchFamily="2" charset="-122"/>
                <a:ea typeface="宋体" pitchFamily="2" charset="-122"/>
                <a:cs typeface="Times New Roman" pitchFamily="18" charset="0"/>
              </a:rPr>
              <a:t>)9.</a:t>
            </a:r>
            <a:r>
              <a:rPr lang="zh-CN" altLang="zh-CN" sz="3000" b="1" dirty="0" smtClean="0">
                <a:latin typeface="宋体" pitchFamily="2" charset="-122"/>
                <a:ea typeface="宋体" pitchFamily="2" charset="-122"/>
                <a:cs typeface="Times New Roman" pitchFamily="18" charset="0"/>
              </a:rPr>
              <a:t>轮船的排水量就是指轮船排开水的质量，如果轮船空载时排水量会变小。</a:t>
            </a:r>
          </a:p>
          <a:p>
            <a:pPr marR="0" lvl="0" indent="0" fontAlgn="base">
              <a:lnSpc>
                <a:spcPct val="150000"/>
              </a:lnSpc>
              <a:spcBef>
                <a:spcPct val="0"/>
              </a:spcBef>
              <a:spcAft>
                <a:spcPct val="0"/>
              </a:spcAft>
              <a:buClrTx/>
              <a:buSzTx/>
              <a:buFontTx/>
              <a:buNone/>
              <a:tabLst/>
            </a:pPr>
            <a:r>
              <a:rPr lang="zh-CN" altLang="en-US" sz="3000" b="1" dirty="0" smtClean="0">
                <a:latin typeface="宋体" pitchFamily="2" charset="-122"/>
                <a:ea typeface="宋体" pitchFamily="2" charset="-122"/>
                <a:cs typeface="Times New Roman" pitchFamily="18" charset="0"/>
              </a:rPr>
              <a:t>分析指正：</a:t>
            </a:r>
            <a:r>
              <a:rPr lang="en-US" altLang="zh-CN" sz="3000" b="1" dirty="0" smtClean="0">
                <a:latin typeface="宋体" pitchFamily="2" charset="-122"/>
                <a:ea typeface="宋体" pitchFamily="2" charset="-122"/>
                <a:cs typeface="Times New Roman" pitchFamily="18" charset="0"/>
              </a:rPr>
              <a:t>_____________________________________________________________________</a:t>
            </a:r>
            <a:r>
              <a:rPr lang="zh-CN" altLang="en-US" sz="3000" b="1" dirty="0" smtClean="0">
                <a:latin typeface="宋体" pitchFamily="2" charset="-122"/>
                <a:ea typeface="宋体" pitchFamily="2" charset="-122"/>
                <a:cs typeface="Times New Roman" pitchFamily="18" charset="0"/>
              </a:rPr>
              <a:t>。 </a:t>
            </a:r>
          </a:p>
        </p:txBody>
      </p:sp>
      <p:sp>
        <p:nvSpPr>
          <p:cNvPr id="4" name="矩形 3"/>
          <p:cNvSpPr/>
          <p:nvPr/>
        </p:nvSpPr>
        <p:spPr>
          <a:xfrm>
            <a:off x="1051379" y="1501894"/>
            <a:ext cx="492443" cy="461665"/>
          </a:xfrm>
          <a:prstGeom prst="rect">
            <a:avLst/>
          </a:prstGeom>
        </p:spPr>
        <p:txBody>
          <a:bodyPr wrap="none">
            <a:spAutoFit/>
          </a:bodyPr>
          <a:lstStyle/>
          <a:p>
            <a:r>
              <a:rPr lang="en-US" altLang="zh-CN" sz="2400" b="1" dirty="0" smtClean="0">
                <a:solidFill>
                  <a:srgbClr val="FF0000"/>
                </a:solidFill>
                <a:latin typeface="宋体" pitchFamily="2" charset="-122"/>
                <a:ea typeface="宋体" pitchFamily="2" charset="-122"/>
              </a:rPr>
              <a:t>×</a:t>
            </a:r>
            <a:endParaRPr lang="zh-CN" altLang="en-US" sz="2400" b="1" dirty="0" smtClean="0">
              <a:solidFill>
                <a:srgbClr val="FF0000"/>
              </a:solidFill>
              <a:latin typeface="宋体" pitchFamily="2" charset="-122"/>
              <a:ea typeface="宋体" pitchFamily="2" charset="-122"/>
            </a:endParaRPr>
          </a:p>
        </p:txBody>
      </p:sp>
      <p:sp>
        <p:nvSpPr>
          <p:cNvPr id="5" name="矩形 4"/>
          <p:cNvSpPr/>
          <p:nvPr/>
        </p:nvSpPr>
        <p:spPr>
          <a:xfrm>
            <a:off x="741292" y="3412493"/>
            <a:ext cx="10246748" cy="1200329"/>
          </a:xfrm>
          <a:prstGeom prst="rect">
            <a:avLst/>
          </a:prstGeom>
        </p:spPr>
        <p:txBody>
          <a:bodyPr wrap="square">
            <a:spAutoFit/>
          </a:bodyPr>
          <a:lstStyle/>
          <a:p>
            <a:pPr>
              <a:lnSpc>
                <a:spcPct val="150000"/>
              </a:lnSpc>
            </a:pPr>
            <a:r>
              <a:rPr lang="zh-CN" altLang="zh-CN" sz="2400" b="1" dirty="0" smtClean="0">
                <a:solidFill>
                  <a:srgbClr val="FF0000"/>
                </a:solidFill>
                <a:latin typeface="宋体" pitchFamily="2" charset="-122"/>
                <a:ea typeface="宋体" pitchFamily="2" charset="-122"/>
              </a:rPr>
              <a:t>轮船的排水量是指轮船满载时排开水的质量，是一个不变量，与轮船满载、超载及空载没有关系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3" name="Rectangle 1"/>
          <p:cNvSpPr>
            <a:spLocks noChangeArrowheads="1"/>
          </p:cNvSpPr>
          <p:nvPr/>
        </p:nvSpPr>
        <p:spPr bwMode="auto">
          <a:xfrm>
            <a:off x="719574" y="1360733"/>
            <a:ext cx="10527957"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　　</a:t>
            </a:r>
            <a:r>
              <a:rPr lang="en-US" altLang="zh-CN" sz="3000" b="1" dirty="0" smtClean="0">
                <a:latin typeface="宋体" pitchFamily="2" charset="-122"/>
                <a:ea typeface="宋体" pitchFamily="2" charset="-122"/>
                <a:cs typeface="Times New Roman" pitchFamily="18" charset="0"/>
              </a:rPr>
              <a:t>)10.</a:t>
            </a:r>
            <a:r>
              <a:rPr lang="zh-CN" altLang="zh-CN" sz="3000" b="1" dirty="0" smtClean="0">
                <a:latin typeface="宋体" pitchFamily="2" charset="-122"/>
                <a:ea typeface="宋体" pitchFamily="2" charset="-122"/>
                <a:cs typeface="Times New Roman" pitchFamily="18" charset="0"/>
              </a:rPr>
              <a:t>潜水艇浸没后，是依靠改变自身的重力实现上浮和下沉的，其排开水的体积是不变的，所以在下沉过程中受到的浮力不变。</a:t>
            </a:r>
          </a:p>
          <a:p>
            <a:pPr marR="0" lvl="0" indent="0" fontAlgn="base">
              <a:lnSpc>
                <a:spcPct val="150000"/>
              </a:lnSpc>
              <a:spcBef>
                <a:spcPct val="0"/>
              </a:spcBef>
              <a:spcAft>
                <a:spcPct val="0"/>
              </a:spcAft>
              <a:buClrTx/>
              <a:buSzTx/>
              <a:buFontTx/>
              <a:buNone/>
              <a:tabLst/>
            </a:pPr>
            <a:r>
              <a:rPr lang="zh-CN" altLang="en-US" sz="3000" b="1" dirty="0" smtClean="0">
                <a:latin typeface="宋体" pitchFamily="2" charset="-122"/>
                <a:ea typeface="宋体" pitchFamily="2" charset="-122"/>
                <a:cs typeface="Times New Roman" pitchFamily="18" charset="0"/>
              </a:rPr>
              <a:t>分析指正：</a:t>
            </a:r>
            <a:r>
              <a:rPr lang="en-US" altLang="zh-CN" sz="3000" b="1" dirty="0" smtClean="0">
                <a:latin typeface="宋体" pitchFamily="2" charset="-122"/>
                <a:ea typeface="宋体" pitchFamily="2" charset="-122"/>
                <a:cs typeface="Times New Roman" pitchFamily="18" charset="0"/>
              </a:rPr>
              <a:t>_____________________________________________</a:t>
            </a:r>
            <a:r>
              <a:rPr lang="zh-CN" altLang="en-US" sz="3000" b="1" dirty="0" smtClean="0">
                <a:latin typeface="宋体" pitchFamily="2" charset="-122"/>
                <a:ea typeface="宋体" pitchFamily="2" charset="-122"/>
                <a:cs typeface="Times New Roman" pitchFamily="18" charset="0"/>
              </a:rPr>
              <a:t>。 </a:t>
            </a:r>
          </a:p>
        </p:txBody>
      </p:sp>
      <p:sp>
        <p:nvSpPr>
          <p:cNvPr id="4" name="矩形 3"/>
          <p:cNvSpPr/>
          <p:nvPr/>
        </p:nvSpPr>
        <p:spPr>
          <a:xfrm>
            <a:off x="1142819" y="1639054"/>
            <a:ext cx="494046" cy="461665"/>
          </a:xfrm>
          <a:prstGeom prst="rect">
            <a:avLst/>
          </a:prstGeom>
        </p:spPr>
        <p:txBody>
          <a:bodyPr wrap="none">
            <a:spAutoFit/>
          </a:bodyPr>
          <a:lstStyle/>
          <a:p>
            <a:r>
              <a:rPr lang="zh-CN" altLang="zh-CN" sz="2400" b="1" dirty="0" smtClean="0">
                <a:solidFill>
                  <a:srgbClr val="FF0000"/>
                </a:solidFill>
                <a:latin typeface="宋体" pitchFamily="2" charset="-122"/>
                <a:ea typeface="宋体" pitchFamily="2" charset="-122"/>
              </a:rPr>
              <a:t>√</a:t>
            </a:r>
            <a:endParaRPr lang="zh-CN" altLang="en-US" sz="2400" b="1" dirty="0" smtClean="0">
              <a:solidFill>
                <a:srgbClr val="FF0000"/>
              </a:solidFill>
              <a:latin typeface="宋体" pitchFamily="2" charset="-122"/>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5"/>
          <p:cNvSpPr/>
          <p:nvPr/>
        </p:nvSpPr>
        <p:spPr>
          <a:xfrm>
            <a:off x="2825918" y="1428263"/>
            <a:ext cx="5134739" cy="830997"/>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sz="4800" b="1" dirty="0" smtClean="0">
                <a:solidFill>
                  <a:srgbClr val="C50023"/>
                </a:solidFill>
                <a:effectLst>
                  <a:outerShdw blurRad="38100" dist="19050" dir="2700000" algn="tl" rotWithShape="0">
                    <a:schemeClr val="dk1">
                      <a:alpha val="40000"/>
                    </a:schemeClr>
                  </a:outerShdw>
                </a:effectLst>
                <a:latin typeface="仿宋" panose="02010609060101010101" charset="-122"/>
                <a:ea typeface="仿宋" panose="02010609060101010101" charset="-122"/>
              </a:rPr>
              <a:t>本章核心素养提升</a:t>
            </a:r>
          </a:p>
        </p:txBody>
      </p:sp>
      <p:grpSp>
        <p:nvGrpSpPr>
          <p:cNvPr id="3" name="组合 2"/>
          <p:cNvGrpSpPr/>
          <p:nvPr/>
        </p:nvGrpSpPr>
        <p:grpSpPr>
          <a:xfrm>
            <a:off x="3279139" y="2348582"/>
            <a:ext cx="6080013" cy="1007745"/>
            <a:chOff x="5164" y="4732"/>
            <a:chExt cx="7955" cy="1587"/>
          </a:xfrm>
        </p:grpSpPr>
        <p:pic>
          <p:nvPicPr>
            <p:cNvPr id="9" name="图片 8" descr="图标-02">
              <a:hlinkClick r:id="rId2" action="ppaction://hlinksldjump"/>
            </p:cNvPr>
            <p:cNvPicPr>
              <a:picLocks noChangeAspect="1"/>
            </p:cNvPicPr>
            <p:nvPr/>
          </p:nvPicPr>
          <p:blipFill>
            <a:blip r:embed="rId3" cstate="print"/>
            <a:stretch>
              <a:fillRect/>
            </a:stretch>
          </p:blipFill>
          <p:spPr>
            <a:xfrm>
              <a:off x="5164" y="4732"/>
              <a:ext cx="7955" cy="1587"/>
            </a:xfrm>
            <a:prstGeom prst="rect">
              <a:avLst/>
            </a:prstGeom>
          </p:spPr>
        </p:pic>
        <p:sp>
          <p:nvSpPr>
            <p:cNvPr id="4" name="文本框 3">
              <a:hlinkClick r:id="rId2" action="ppaction://hlinksldjump"/>
            </p:cNvPr>
            <p:cNvSpPr txBox="1"/>
            <p:nvPr/>
          </p:nvSpPr>
          <p:spPr>
            <a:xfrm>
              <a:off x="5980" y="4920"/>
              <a:ext cx="5622" cy="1212"/>
            </a:xfrm>
            <a:prstGeom prst="rect">
              <a:avLst/>
            </a:prstGeom>
            <a:noFill/>
          </p:spPr>
          <p:txBody>
            <a:bodyPr wrap="none" rtlCol="0">
              <a:spAutoFit/>
            </a:bodyPr>
            <a:lstStyle/>
            <a:p>
              <a:pPr algn="l"/>
              <a:r>
                <a:rPr lang="zh-CN" altLang="en-US" sz="4400" dirty="0" smtClean="0">
                  <a:solidFill>
                    <a:schemeClr val="bg1"/>
                  </a:solidFill>
                  <a:effectLst>
                    <a:outerShdw blurRad="38100" dist="38100" dir="2700000" algn="tl">
                      <a:srgbClr val="000000">
                        <a:alpha val="43137"/>
                      </a:srgbClr>
                    </a:outerShdw>
                  </a:effectLst>
                  <a:latin typeface="华文新魏" panose="02010800040101010101" charset="-122"/>
                  <a:ea typeface="华文新魏" panose="02010800040101010101" charset="-122"/>
                  <a:sym typeface="+mn-ea"/>
                </a:rPr>
                <a:t>科学知识梳理</a:t>
              </a:r>
              <a:endParaRPr lang="zh-CN" altLang="en-US" sz="4400" dirty="0">
                <a:solidFill>
                  <a:schemeClr val="bg1"/>
                </a:solidFill>
                <a:effectLst>
                  <a:outerShdw blurRad="38100" dist="38100" dir="2700000" algn="tl">
                    <a:srgbClr val="000000">
                      <a:alpha val="43137"/>
                    </a:srgbClr>
                  </a:outerShdw>
                </a:effectLst>
                <a:latin typeface="华文新魏" panose="02010800040101010101" charset="-122"/>
                <a:ea typeface="华文新魏" panose="02010800040101010101" charset="-122"/>
                <a:sym typeface="+mn-ea"/>
              </a:endParaRPr>
            </a:p>
          </p:txBody>
        </p:sp>
      </p:grpSp>
      <p:grpSp>
        <p:nvGrpSpPr>
          <p:cNvPr id="6" name="组合 5"/>
          <p:cNvGrpSpPr/>
          <p:nvPr/>
        </p:nvGrpSpPr>
        <p:grpSpPr>
          <a:xfrm>
            <a:off x="2848303" y="3284729"/>
            <a:ext cx="5779327" cy="1038225"/>
            <a:chOff x="4926" y="6850"/>
            <a:chExt cx="9349" cy="1635"/>
          </a:xfrm>
        </p:grpSpPr>
        <p:pic>
          <p:nvPicPr>
            <p:cNvPr id="10" name="图片 9" descr="图标-03">
              <a:hlinkClick r:id="rId4" action="ppaction://hlinksldjump"/>
            </p:cNvPr>
            <p:cNvPicPr>
              <a:picLocks noChangeAspect="1"/>
            </p:cNvPicPr>
            <p:nvPr/>
          </p:nvPicPr>
          <p:blipFill>
            <a:blip r:embed="rId5" cstate="print"/>
            <a:stretch>
              <a:fillRect/>
            </a:stretch>
          </p:blipFill>
          <p:spPr>
            <a:xfrm>
              <a:off x="4926" y="6850"/>
              <a:ext cx="9349" cy="1635"/>
            </a:xfrm>
            <a:prstGeom prst="rect">
              <a:avLst/>
            </a:prstGeom>
          </p:spPr>
        </p:pic>
        <p:sp>
          <p:nvSpPr>
            <p:cNvPr id="5" name="文本框 4">
              <a:hlinkClick r:id="rId4" action="ppaction://hlinksldjump"/>
            </p:cNvPr>
            <p:cNvSpPr txBox="1"/>
            <p:nvPr/>
          </p:nvSpPr>
          <p:spPr>
            <a:xfrm>
              <a:off x="5980" y="7119"/>
              <a:ext cx="5999" cy="1212"/>
            </a:xfrm>
            <a:prstGeom prst="rect">
              <a:avLst/>
            </a:prstGeom>
            <a:noFill/>
          </p:spPr>
          <p:txBody>
            <a:bodyPr wrap="none" rtlCol="0">
              <a:spAutoFit/>
            </a:bodyPr>
            <a:lstStyle/>
            <a:p>
              <a:pPr lvl="0" algn="l"/>
              <a:r>
                <a:rPr lang="zh-CN" altLang="en-US" sz="4400" dirty="0" smtClean="0">
                  <a:solidFill>
                    <a:schemeClr val="bg1"/>
                  </a:solidFill>
                  <a:effectLst>
                    <a:outerShdw blurRad="38100" dist="38100" dir="2700000" algn="tl">
                      <a:srgbClr val="000000">
                        <a:alpha val="43137"/>
                      </a:srgbClr>
                    </a:outerShdw>
                  </a:effectLst>
                  <a:latin typeface="华文新魏" panose="02010800040101010101" charset="-122"/>
                  <a:ea typeface="华文新魏" panose="02010800040101010101" charset="-122"/>
                  <a:sym typeface="+mn-ea"/>
                </a:rPr>
                <a:t>科学方法概览</a:t>
              </a:r>
              <a:endParaRPr lang="zh-CN" altLang="en-US" sz="4400" dirty="0">
                <a:solidFill>
                  <a:schemeClr val="bg1"/>
                </a:solidFill>
                <a:effectLst>
                  <a:outerShdw blurRad="38100" dist="38100" dir="2700000" algn="tl">
                    <a:srgbClr val="000000">
                      <a:alpha val="43137"/>
                    </a:srgbClr>
                  </a:outerShdw>
                </a:effectLst>
                <a:latin typeface="华文新魏" panose="02010800040101010101" charset="-122"/>
                <a:ea typeface="华文新魏" panose="02010800040101010101" charset="-122"/>
                <a:sym typeface="+mn-ea"/>
              </a:endParaRPr>
            </a:p>
          </p:txBody>
        </p:sp>
      </p:grpSp>
      <p:sp>
        <p:nvSpPr>
          <p:cNvPr id="2" name="Rectangle 5"/>
          <p:cNvSpPr/>
          <p:nvPr/>
        </p:nvSpPr>
        <p:spPr>
          <a:xfrm>
            <a:off x="1021080" y="110491"/>
            <a:ext cx="10241279" cy="584775"/>
          </a:xfrm>
          <a:prstGeom prst="rect">
            <a:avLst/>
          </a:prstGeom>
          <a:noFill/>
          <a:ln w="9525">
            <a:noFill/>
          </a:ln>
        </p:spPr>
        <p:txBody>
          <a:bodyPr wrap="squar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spcBef>
                <a:spcPct val="0"/>
              </a:spcBef>
              <a:buNone/>
            </a:pPr>
            <a:r>
              <a:rPr lang="zh-CN" altLang="en-US" b="1" dirty="0" smtClean="0">
                <a:latin typeface="微软雅黑" panose="020B0503020204020204" charset="-122"/>
                <a:ea typeface="微软雅黑" panose="020B0503020204020204" charset="-122"/>
              </a:rPr>
              <a:t>第十章　 浮力</a:t>
            </a:r>
          </a:p>
        </p:txBody>
      </p:sp>
      <p:grpSp>
        <p:nvGrpSpPr>
          <p:cNvPr id="16" name="组合 15"/>
          <p:cNvGrpSpPr/>
          <p:nvPr/>
        </p:nvGrpSpPr>
        <p:grpSpPr>
          <a:xfrm>
            <a:off x="2441826" y="4286751"/>
            <a:ext cx="6142774" cy="1007745"/>
            <a:chOff x="5164" y="4732"/>
            <a:chExt cx="7955" cy="1587"/>
          </a:xfrm>
        </p:grpSpPr>
        <p:pic>
          <p:nvPicPr>
            <p:cNvPr id="20" name="图片 19" descr="图标-02">
              <a:hlinkClick r:id="rId2" action="ppaction://hlinksldjump"/>
            </p:cNvPr>
            <p:cNvPicPr>
              <a:picLocks noChangeAspect="1"/>
            </p:cNvPicPr>
            <p:nvPr/>
          </p:nvPicPr>
          <p:blipFill>
            <a:blip r:embed="rId3" cstate="print"/>
            <a:stretch>
              <a:fillRect/>
            </a:stretch>
          </p:blipFill>
          <p:spPr>
            <a:xfrm>
              <a:off x="5164" y="4732"/>
              <a:ext cx="7955" cy="1587"/>
            </a:xfrm>
            <a:prstGeom prst="rect">
              <a:avLst/>
            </a:prstGeom>
          </p:spPr>
        </p:pic>
        <p:sp>
          <p:nvSpPr>
            <p:cNvPr id="21" name="文本框 3">
              <a:hlinkClick r:id="rId6" action="ppaction://hlinksldjump"/>
            </p:cNvPr>
            <p:cNvSpPr txBox="1"/>
            <p:nvPr/>
          </p:nvSpPr>
          <p:spPr>
            <a:xfrm>
              <a:off x="5980" y="4920"/>
              <a:ext cx="4834" cy="1212"/>
            </a:xfrm>
            <a:prstGeom prst="rect">
              <a:avLst/>
            </a:prstGeom>
            <a:noFill/>
          </p:spPr>
          <p:txBody>
            <a:bodyPr wrap="none" rtlCol="0">
              <a:spAutoFit/>
            </a:bodyPr>
            <a:lstStyle/>
            <a:p>
              <a:pPr algn="l"/>
              <a:r>
                <a:rPr lang="zh-CN" altLang="en-US" sz="4400" dirty="0" smtClean="0">
                  <a:solidFill>
                    <a:schemeClr val="bg1"/>
                  </a:solidFill>
                  <a:effectLst>
                    <a:outerShdw blurRad="38100" dist="38100" dir="2700000" algn="tl">
                      <a:srgbClr val="000000">
                        <a:alpha val="43137"/>
                      </a:srgbClr>
                    </a:outerShdw>
                  </a:effectLst>
                  <a:latin typeface="华文新魏" panose="02010800040101010101" charset="-122"/>
                  <a:ea typeface="华文新魏" panose="02010800040101010101" charset="-122"/>
                  <a:sym typeface="+mn-ea"/>
                </a:rPr>
                <a:t>科学应用示例</a:t>
              </a:r>
              <a:endParaRPr lang="zh-CN" altLang="en-US" sz="4400" dirty="0">
                <a:solidFill>
                  <a:schemeClr val="bg1"/>
                </a:solidFill>
                <a:effectLst>
                  <a:outerShdw blurRad="38100" dist="38100" dir="2700000" algn="tl">
                    <a:srgbClr val="000000">
                      <a:alpha val="43137"/>
                    </a:srgbClr>
                  </a:outerShdw>
                </a:effectLst>
                <a:latin typeface="华文新魏" panose="02010800040101010101" charset="-122"/>
                <a:ea typeface="华文新魏" panose="02010800040101010101" charset="-122"/>
                <a:sym typeface="+mn-ea"/>
              </a:endParaRPr>
            </a:p>
          </p:txBody>
        </p:sp>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3" name="Rectangle 1"/>
          <p:cNvSpPr>
            <a:spLocks noChangeArrowheads="1"/>
          </p:cNvSpPr>
          <p:nvPr/>
        </p:nvSpPr>
        <p:spPr bwMode="auto">
          <a:xfrm>
            <a:off x="704334" y="1353783"/>
            <a:ext cx="10527957" cy="35548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　　</a:t>
            </a:r>
            <a:r>
              <a:rPr lang="en-US" altLang="zh-CN" sz="3000" b="1" dirty="0" smtClean="0">
                <a:latin typeface="宋体" pitchFamily="2" charset="-122"/>
                <a:ea typeface="宋体" pitchFamily="2" charset="-122"/>
                <a:cs typeface="Times New Roman" pitchFamily="18" charset="0"/>
              </a:rPr>
              <a:t>)11.</a:t>
            </a:r>
            <a:r>
              <a:rPr lang="zh-CN" altLang="zh-CN" sz="3000" b="1" dirty="0" smtClean="0">
                <a:latin typeface="宋体" pitchFamily="2" charset="-122"/>
                <a:ea typeface="宋体" pitchFamily="2" charset="-122"/>
                <a:cs typeface="Times New Roman" pitchFamily="18" charset="0"/>
              </a:rPr>
              <a:t>气球能够升空是因为受到空气的浮力，所以气球里面的气体的密度可以大于空气的密度。</a:t>
            </a:r>
          </a:p>
          <a:p>
            <a:pPr marR="0" lvl="0" indent="0" fontAlgn="base">
              <a:lnSpc>
                <a:spcPct val="150000"/>
              </a:lnSpc>
              <a:spcBef>
                <a:spcPct val="0"/>
              </a:spcBef>
              <a:spcAft>
                <a:spcPct val="0"/>
              </a:spcAft>
              <a:buClrTx/>
              <a:buSzTx/>
              <a:buFontTx/>
              <a:buNone/>
              <a:tabLst/>
            </a:pPr>
            <a:r>
              <a:rPr lang="zh-CN" altLang="en-US" sz="3000" b="1" dirty="0" smtClean="0">
                <a:latin typeface="宋体" pitchFamily="2" charset="-122"/>
                <a:ea typeface="宋体" pitchFamily="2" charset="-122"/>
                <a:cs typeface="Times New Roman" pitchFamily="18" charset="0"/>
              </a:rPr>
              <a:t>分析指正：</a:t>
            </a:r>
            <a:r>
              <a:rPr lang="en-US" altLang="zh-CN" sz="3000" b="1" dirty="0" smtClean="0">
                <a:latin typeface="宋体" pitchFamily="2" charset="-122"/>
                <a:ea typeface="宋体" pitchFamily="2" charset="-122"/>
                <a:cs typeface="Times New Roman" pitchFamily="18" charset="0"/>
              </a:rPr>
              <a:t>________________________________________________________________</a:t>
            </a:r>
            <a:r>
              <a:rPr lang="zh-CN" altLang="en-US" sz="3000" b="1" dirty="0" smtClean="0">
                <a:latin typeface="宋体" pitchFamily="2" charset="-122"/>
                <a:ea typeface="宋体" pitchFamily="2" charset="-122"/>
                <a:cs typeface="Times New Roman" pitchFamily="18" charset="0"/>
              </a:rPr>
              <a:t>。 </a:t>
            </a:r>
          </a:p>
        </p:txBody>
      </p:sp>
      <p:sp>
        <p:nvSpPr>
          <p:cNvPr id="4" name="矩形 3"/>
          <p:cNvSpPr/>
          <p:nvPr/>
        </p:nvSpPr>
        <p:spPr>
          <a:xfrm>
            <a:off x="1127579" y="1608574"/>
            <a:ext cx="492443" cy="461665"/>
          </a:xfrm>
          <a:prstGeom prst="rect">
            <a:avLst/>
          </a:prstGeom>
        </p:spPr>
        <p:txBody>
          <a:bodyPr wrap="none">
            <a:spAutoFit/>
          </a:bodyPr>
          <a:lstStyle/>
          <a:p>
            <a:r>
              <a:rPr lang="en-US" altLang="zh-CN" sz="2400" b="1" dirty="0" smtClean="0">
                <a:solidFill>
                  <a:srgbClr val="FF0000"/>
                </a:solidFill>
                <a:latin typeface="宋体" pitchFamily="2" charset="-122"/>
                <a:ea typeface="宋体" pitchFamily="2" charset="-122"/>
              </a:rPr>
              <a:t>×</a:t>
            </a:r>
            <a:endParaRPr lang="zh-CN" altLang="en-US" sz="2400" b="1" dirty="0" smtClean="0">
              <a:solidFill>
                <a:srgbClr val="FF0000"/>
              </a:solidFill>
              <a:latin typeface="宋体" pitchFamily="2" charset="-122"/>
              <a:ea typeface="宋体" pitchFamily="2" charset="-122"/>
            </a:endParaRPr>
          </a:p>
        </p:txBody>
      </p:sp>
      <p:sp>
        <p:nvSpPr>
          <p:cNvPr id="5" name="矩形 4"/>
          <p:cNvSpPr/>
          <p:nvPr/>
        </p:nvSpPr>
        <p:spPr>
          <a:xfrm>
            <a:off x="756532" y="3488693"/>
            <a:ext cx="9972428" cy="1200329"/>
          </a:xfrm>
          <a:prstGeom prst="rect">
            <a:avLst/>
          </a:prstGeom>
        </p:spPr>
        <p:txBody>
          <a:bodyPr wrap="square">
            <a:spAutoFit/>
          </a:bodyPr>
          <a:lstStyle/>
          <a:p>
            <a:pPr>
              <a:lnSpc>
                <a:spcPct val="150000"/>
              </a:lnSpc>
            </a:pPr>
            <a:r>
              <a:rPr lang="zh-CN" altLang="zh-CN" sz="2400" b="1" dirty="0" smtClean="0">
                <a:solidFill>
                  <a:srgbClr val="FF0000"/>
                </a:solidFill>
                <a:latin typeface="宋体" pitchFamily="2" charset="-122"/>
                <a:ea typeface="宋体" pitchFamily="2" charset="-122"/>
              </a:rPr>
              <a:t>气球能够升空是因为受到空气的浮力，所以气球里面的气体的密度小于空气的密度</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p:nvPr/>
        </p:nvSpPr>
        <p:spPr>
          <a:xfrm>
            <a:off x="746443" y="1062583"/>
            <a:ext cx="3587842" cy="559769"/>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nSpc>
                <a:spcPct val="150000"/>
              </a:lnSpc>
              <a:spcBef>
                <a:spcPct val="0"/>
              </a:spcBef>
              <a:buNone/>
            </a:pPr>
            <a:r>
              <a:rPr lang="zh-CN" altLang="en-US" sz="2400" b="1" dirty="0" smtClean="0">
                <a:solidFill>
                  <a:srgbClr val="00A6AD"/>
                </a:solidFill>
                <a:latin typeface="宋体" panose="02010600030101010101" pitchFamily="2" charset="-122"/>
              </a:rPr>
              <a:t>提能专训</a:t>
            </a:r>
            <a:r>
              <a:rPr lang="en-US" altLang="zh-CN" sz="2400" b="1" dirty="0" smtClean="0">
                <a:solidFill>
                  <a:srgbClr val="00A6AD"/>
                </a:solidFill>
                <a:latin typeface="宋体" panose="02010600030101010101" pitchFamily="2" charset="-122"/>
              </a:rPr>
              <a:t>—</a:t>
            </a:r>
            <a:r>
              <a:rPr lang="zh-CN" altLang="en-US" sz="2400" b="1" dirty="0" smtClean="0">
                <a:solidFill>
                  <a:srgbClr val="00A6AD"/>
                </a:solidFill>
                <a:latin typeface="宋体" panose="02010600030101010101" pitchFamily="2" charset="-122"/>
              </a:rPr>
              <a:t>重点考点剖析</a:t>
            </a:r>
            <a:endParaRPr lang="zh-CN" altLang="en-US" sz="2400" b="1" dirty="0">
              <a:solidFill>
                <a:srgbClr val="00A6AD"/>
              </a:solidFill>
              <a:latin typeface="宋体" panose="02010600030101010101" pitchFamily="2" charset="-122"/>
            </a:endParaRPr>
          </a:p>
        </p:txBody>
      </p:sp>
      <p:pic>
        <p:nvPicPr>
          <p:cNvPr id="7" name="Picture 4"/>
          <p:cNvPicPr>
            <a:picLocks noChangeAspect="1"/>
          </p:cNvPicPr>
          <p:nvPr/>
        </p:nvPicPr>
        <p:blipFill>
          <a:blip r:embed="rId2" cstate="print"/>
          <a:stretch>
            <a:fillRect/>
          </a:stretch>
        </p:blipFill>
        <p:spPr>
          <a:xfrm>
            <a:off x="473075" y="1197203"/>
            <a:ext cx="84455" cy="414020"/>
          </a:xfrm>
          <a:prstGeom prst="rect">
            <a:avLst/>
          </a:prstGeom>
          <a:noFill/>
          <a:ln w="9525">
            <a:noFill/>
          </a:ln>
        </p:spPr>
      </p:pic>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5" name="Rectangle 10"/>
          <p:cNvSpPr/>
          <p:nvPr/>
        </p:nvSpPr>
        <p:spPr>
          <a:xfrm>
            <a:off x="784043" y="1773399"/>
            <a:ext cx="4801314" cy="46166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spcBef>
                <a:spcPct val="0"/>
              </a:spcBef>
              <a:buNone/>
            </a:pPr>
            <a:r>
              <a:rPr lang="zh-CN" altLang="zh-CN" sz="2400" b="1" dirty="0" smtClean="0">
                <a:solidFill>
                  <a:srgbClr val="F1AF00"/>
                </a:solidFill>
                <a:latin typeface="+mn-ea"/>
              </a:rPr>
              <a:t>考点一　下沉物体浮力的相关知识</a:t>
            </a:r>
          </a:p>
        </p:txBody>
      </p:sp>
      <p:sp>
        <p:nvSpPr>
          <p:cNvPr id="6" name="矩形 5"/>
          <p:cNvSpPr/>
          <p:nvPr/>
        </p:nvSpPr>
        <p:spPr>
          <a:xfrm>
            <a:off x="823784" y="2519917"/>
            <a:ext cx="9938951" cy="2783326"/>
          </a:xfrm>
          <a:prstGeom prst="rect">
            <a:avLst/>
          </a:prstGeom>
        </p:spPr>
        <p:txBody>
          <a:bodyPr wrap="square">
            <a:spAutoFit/>
          </a:bodyPr>
          <a:lstStyle/>
          <a:p>
            <a:pPr eaLnBrk="0" fontAlgn="base" hangingPunct="0">
              <a:lnSpc>
                <a:spcPct val="150000"/>
              </a:lnSpc>
              <a:spcBef>
                <a:spcPct val="0"/>
              </a:spcBef>
              <a:spcAft>
                <a:spcPct val="0"/>
              </a:spcAft>
            </a:pPr>
            <a:r>
              <a:rPr lang="zh-CN" altLang="zh-CN" sz="3000" b="1" dirty="0" smtClean="0">
                <a:latin typeface="仿宋" pitchFamily="49" charset="-122"/>
                <a:ea typeface="仿宋" pitchFamily="49" charset="-122"/>
              </a:rPr>
              <a:t>该类型浮力的相关计算与判断在中考中出现频率较高，常以选择题、填空题和计算题形式出现，该类型中的物体的密度大于液体的密度，主要是“称重法”测浮力与阿基米德原理的结合。</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0-#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8" presetClass="entr" presetSubtype="16"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amond(i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7169" name="Rectangle 1"/>
          <p:cNvSpPr>
            <a:spLocks noChangeArrowheads="1"/>
          </p:cNvSpPr>
          <p:nvPr/>
        </p:nvSpPr>
        <p:spPr bwMode="auto">
          <a:xfrm>
            <a:off x="448646" y="901630"/>
            <a:ext cx="11301394"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zh-CN" altLang="en-US" sz="3000" b="1" dirty="0" smtClean="0">
                <a:solidFill>
                  <a:srgbClr val="FF0000"/>
                </a:solidFill>
                <a:latin typeface="宋体" pitchFamily="2" charset="-122"/>
                <a:ea typeface="宋体" pitchFamily="2" charset="-122"/>
                <a:cs typeface="Times New Roman" pitchFamily="18" charset="0"/>
              </a:rPr>
              <a:t>例</a:t>
            </a:r>
            <a:r>
              <a:rPr lang="en-US" altLang="zh-CN" sz="3000" b="1" dirty="0" smtClean="0">
                <a:solidFill>
                  <a:srgbClr val="FF0000"/>
                </a:solidFill>
                <a:latin typeface="宋体" pitchFamily="2" charset="-122"/>
                <a:ea typeface="宋体" pitchFamily="2" charset="-122"/>
                <a:cs typeface="Times New Roman" pitchFamily="18" charset="0"/>
              </a:rPr>
              <a:t>1  </a:t>
            </a:r>
            <a:r>
              <a:rPr lang="en-US" altLang="zh-CN" sz="3000" b="1" dirty="0" smtClean="0">
                <a:latin typeface="宋体" pitchFamily="2" charset="-122"/>
                <a:ea typeface="宋体" pitchFamily="2" charset="-122"/>
                <a:cs typeface="Times New Roman" pitchFamily="18" charset="0"/>
              </a:rPr>
              <a:t>2018·</a:t>
            </a:r>
            <a:r>
              <a:rPr lang="zh-CN" altLang="zh-CN" sz="3000" b="1" dirty="0" smtClean="0">
                <a:latin typeface="宋体" pitchFamily="2" charset="-122"/>
                <a:ea typeface="宋体" pitchFamily="2" charset="-122"/>
                <a:cs typeface="Times New Roman" pitchFamily="18" charset="0"/>
              </a:rPr>
              <a:t>泰安</a:t>
            </a:r>
            <a:r>
              <a:rPr lang="en-US" altLang="zh-CN" sz="3000" b="1" dirty="0" smtClean="0">
                <a:latin typeface="宋体" pitchFamily="2" charset="-122"/>
                <a:ea typeface="宋体" pitchFamily="2" charset="-122"/>
                <a:cs typeface="Times New Roman" pitchFamily="18" charset="0"/>
              </a:rPr>
              <a:t>  </a:t>
            </a:r>
            <a:r>
              <a:rPr lang="zh-CN" altLang="zh-CN" sz="3000" b="1" dirty="0" smtClean="0">
                <a:latin typeface="宋体" pitchFamily="2" charset="-122"/>
                <a:ea typeface="宋体" pitchFamily="2" charset="-122"/>
                <a:cs typeface="Times New Roman" pitchFamily="18" charset="0"/>
              </a:rPr>
              <a:t>如图</a:t>
            </a:r>
            <a:r>
              <a:rPr lang="en-US" altLang="zh-CN" sz="3000" b="1" dirty="0" smtClean="0">
                <a:latin typeface="宋体" pitchFamily="2" charset="-122"/>
                <a:ea typeface="宋体" pitchFamily="2" charset="-122"/>
                <a:cs typeface="Times New Roman" pitchFamily="18" charset="0"/>
              </a:rPr>
              <a:t>10</a:t>
            </a:r>
            <a:r>
              <a:rPr lang="zh-CN" altLang="zh-CN"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T</a:t>
            </a:r>
            <a:r>
              <a:rPr lang="zh-CN" altLang="zh-CN"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1</a:t>
            </a:r>
            <a:r>
              <a:rPr lang="zh-CN" altLang="zh-CN" sz="3000" b="1" dirty="0" smtClean="0">
                <a:latin typeface="宋体" pitchFamily="2" charset="-122"/>
                <a:ea typeface="宋体" pitchFamily="2" charset="-122"/>
                <a:cs typeface="Times New Roman" pitchFamily="18" charset="0"/>
              </a:rPr>
              <a:t>甲所示，用弹簧测力计悬挂一实心物块，物块下表面与水面刚好接触，从此处匀速下放物块，直至浸没于水中并继续匀速下放</a:t>
            </a: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物块未与水底接触</a:t>
            </a: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，物块下放过程中，弹簧测力计示数</a:t>
            </a:r>
            <a:r>
              <a:rPr lang="en-US" altLang="zh-CN" sz="3000" b="1" dirty="0" smtClean="0">
                <a:latin typeface="宋体" pitchFamily="2" charset="-122"/>
                <a:ea typeface="宋体" pitchFamily="2" charset="-122"/>
                <a:cs typeface="Times New Roman" pitchFamily="18" charset="0"/>
              </a:rPr>
              <a:t>F</a:t>
            </a:r>
            <a:r>
              <a:rPr lang="zh-CN" altLang="zh-CN" sz="3000" b="1" dirty="0" smtClean="0">
                <a:latin typeface="宋体" pitchFamily="2" charset="-122"/>
                <a:ea typeface="宋体" pitchFamily="2" charset="-122"/>
                <a:cs typeface="Times New Roman" pitchFamily="18" charset="0"/>
              </a:rPr>
              <a:t>与物块下表面浸入水中的深度</a:t>
            </a:r>
            <a:r>
              <a:rPr lang="en-US" altLang="zh-CN" sz="3000" b="1" dirty="0" smtClean="0">
                <a:latin typeface="宋体" pitchFamily="2" charset="-122"/>
                <a:ea typeface="宋体" pitchFamily="2" charset="-122"/>
                <a:cs typeface="Times New Roman" pitchFamily="18" charset="0"/>
              </a:rPr>
              <a:t>h</a:t>
            </a:r>
            <a:r>
              <a:rPr lang="zh-CN" altLang="zh-CN" sz="3000" b="1" dirty="0" smtClean="0">
                <a:latin typeface="宋体" pitchFamily="2" charset="-122"/>
                <a:ea typeface="宋体" pitchFamily="2" charset="-122"/>
                <a:cs typeface="Times New Roman" pitchFamily="18" charset="0"/>
              </a:rPr>
              <a:t>的关系如图乙所示，</a:t>
            </a:r>
            <a:r>
              <a:rPr lang="en-US" altLang="zh-CN" sz="3000" b="1" dirty="0" smtClean="0">
                <a:latin typeface="宋体" pitchFamily="2" charset="-122"/>
                <a:ea typeface="宋体" pitchFamily="2" charset="-122"/>
                <a:cs typeface="Times New Roman" pitchFamily="18" charset="0"/>
              </a:rPr>
              <a:t>g</a:t>
            </a:r>
            <a:r>
              <a:rPr lang="zh-CN" altLang="zh-CN" sz="3000" b="1" dirty="0" smtClean="0">
                <a:latin typeface="宋体" pitchFamily="2" charset="-122"/>
                <a:ea typeface="宋体" pitchFamily="2" charset="-122"/>
                <a:cs typeface="Times New Roman" pitchFamily="18" charset="0"/>
              </a:rPr>
              <a:t>取</a:t>
            </a:r>
            <a:r>
              <a:rPr lang="en-US" altLang="zh-CN" sz="3000" b="1" dirty="0" smtClean="0">
                <a:latin typeface="宋体" pitchFamily="2" charset="-122"/>
                <a:ea typeface="宋体" pitchFamily="2" charset="-122"/>
                <a:cs typeface="Times New Roman" pitchFamily="18" charset="0"/>
              </a:rPr>
              <a:t>10 N/kg</a:t>
            </a:r>
            <a:r>
              <a:rPr lang="zh-CN" altLang="zh-CN" sz="3000" b="1" dirty="0" smtClean="0">
                <a:latin typeface="宋体" pitchFamily="2" charset="-122"/>
                <a:ea typeface="宋体" pitchFamily="2" charset="-122"/>
                <a:cs typeface="Times New Roman" pitchFamily="18" charset="0"/>
              </a:rPr>
              <a:t>，水的密度是</a:t>
            </a:r>
            <a:r>
              <a:rPr lang="en-US" altLang="zh-CN" sz="3000" b="1" dirty="0" smtClean="0">
                <a:latin typeface="宋体" pitchFamily="2" charset="-122"/>
                <a:ea typeface="宋体" pitchFamily="2" charset="-122"/>
                <a:cs typeface="Times New Roman" pitchFamily="18" charset="0"/>
              </a:rPr>
              <a:t>1.0×10</a:t>
            </a:r>
            <a:r>
              <a:rPr lang="en-US" altLang="zh-CN" sz="3000" b="1" baseline="30000" dirty="0" smtClean="0">
                <a:latin typeface="宋体" pitchFamily="2" charset="-122"/>
                <a:ea typeface="宋体" pitchFamily="2" charset="-122"/>
                <a:cs typeface="Times New Roman" pitchFamily="18" charset="0"/>
              </a:rPr>
              <a:t>3</a:t>
            </a:r>
            <a:r>
              <a:rPr lang="en-US" altLang="zh-CN" sz="3000" b="1" dirty="0" smtClean="0">
                <a:latin typeface="宋体" pitchFamily="2" charset="-122"/>
                <a:ea typeface="宋体" pitchFamily="2" charset="-122"/>
                <a:cs typeface="Times New Roman" pitchFamily="18" charset="0"/>
              </a:rPr>
              <a:t> kg/m</a:t>
            </a:r>
            <a:r>
              <a:rPr lang="en-US" altLang="zh-CN" sz="3000" b="1" baseline="30000" dirty="0" smtClean="0">
                <a:latin typeface="宋体" pitchFamily="2" charset="-122"/>
                <a:ea typeface="宋体" pitchFamily="2" charset="-122"/>
                <a:cs typeface="Times New Roman" pitchFamily="18" charset="0"/>
              </a:rPr>
              <a:t>3</a:t>
            </a:r>
            <a:r>
              <a:rPr lang="zh-CN" altLang="zh-CN" sz="3000" b="1" dirty="0" smtClean="0">
                <a:latin typeface="宋体" pitchFamily="2" charset="-122"/>
                <a:ea typeface="宋体" pitchFamily="2" charset="-122"/>
                <a:cs typeface="Times New Roman" pitchFamily="18" charset="0"/>
              </a:rPr>
              <a:t>。求：</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(1)</a:t>
            </a:r>
            <a:r>
              <a:rPr lang="zh-CN" altLang="zh-CN" sz="3000" b="1" dirty="0" smtClean="0">
                <a:latin typeface="宋体" pitchFamily="2" charset="-122"/>
                <a:ea typeface="宋体" pitchFamily="2" charset="-122"/>
                <a:cs typeface="Times New Roman" pitchFamily="18" charset="0"/>
              </a:rPr>
              <a:t>物块受到的重力。</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(2)</a:t>
            </a:r>
            <a:r>
              <a:rPr lang="zh-CN" altLang="zh-CN" sz="3000" b="1" dirty="0" smtClean="0">
                <a:latin typeface="宋体" pitchFamily="2" charset="-122"/>
                <a:ea typeface="宋体" pitchFamily="2" charset="-122"/>
                <a:cs typeface="Times New Roman" pitchFamily="18" charset="0"/>
              </a:rPr>
              <a:t>物块浸没在水中时受到的浮力。</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(3)</a:t>
            </a:r>
            <a:r>
              <a:rPr lang="zh-CN" altLang="zh-CN" sz="3000" b="1" dirty="0" smtClean="0">
                <a:latin typeface="宋体" pitchFamily="2" charset="-122"/>
                <a:ea typeface="宋体" pitchFamily="2" charset="-122"/>
                <a:cs typeface="Times New Roman" pitchFamily="18" charset="0"/>
              </a:rPr>
              <a:t>物块的密度。</a:t>
            </a:r>
          </a:p>
        </p:txBody>
      </p:sp>
      <p:sp>
        <p:nvSpPr>
          <p:cNvPr id="46082"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11618"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pSp>
        <p:nvGrpSpPr>
          <p:cNvPr id="14" name="组合 13"/>
          <p:cNvGrpSpPr/>
          <p:nvPr/>
        </p:nvGrpSpPr>
        <p:grpSpPr>
          <a:xfrm>
            <a:off x="8366760" y="3718560"/>
            <a:ext cx="3352800" cy="2770644"/>
            <a:chOff x="8366760" y="3779520"/>
            <a:chExt cx="3352800" cy="2770644"/>
          </a:xfrm>
        </p:grpSpPr>
        <p:pic>
          <p:nvPicPr>
            <p:cNvPr id="111617" name="Picture 1" descr="E:\全品课件\物理人教八下学练考PPT\物理人教八下学练考\9RA185.EPS"/>
            <p:cNvPicPr>
              <a:picLocks noChangeAspect="1" noChangeArrowheads="1"/>
            </p:cNvPicPr>
            <p:nvPr/>
          </p:nvPicPr>
          <p:blipFill>
            <a:blip r:embed="rId2" r:link="rId3" cstate="print"/>
            <a:srcRect/>
            <a:stretch>
              <a:fillRect/>
            </a:stretch>
          </p:blipFill>
          <p:spPr bwMode="auto">
            <a:xfrm>
              <a:off x="8366760" y="3779520"/>
              <a:ext cx="3352800" cy="2350604"/>
            </a:xfrm>
            <a:prstGeom prst="rect">
              <a:avLst/>
            </a:prstGeom>
          </p:spPr>
        </p:pic>
        <p:sp>
          <p:nvSpPr>
            <p:cNvPr id="111619" name="Rectangle 3"/>
            <p:cNvSpPr>
              <a:spLocks noChangeArrowheads="1"/>
            </p:cNvSpPr>
            <p:nvPr/>
          </p:nvSpPr>
          <p:spPr bwMode="auto">
            <a:xfrm>
              <a:off x="8391564" y="5996166"/>
              <a:ext cx="2388795"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66700" algn="ctr" defTabSz="914400" rtl="0" eaLnBrk="1" fontAlgn="base" latinLnBrk="0" hangingPunct="1">
                <a:lnSpc>
                  <a:spcPct val="100000"/>
                </a:lnSpc>
                <a:spcBef>
                  <a:spcPct val="0"/>
                </a:spcBef>
                <a:spcAft>
                  <a:spcPct val="0"/>
                </a:spcAft>
                <a:buClrTx/>
                <a:buSzTx/>
                <a:buFontTx/>
                <a:buNone/>
                <a:tabLst/>
              </a:pPr>
              <a:r>
                <a:rPr lang="zh-CN" altLang="zh-CN" sz="3000" b="1" dirty="0" smtClean="0">
                  <a:latin typeface="宋体" pitchFamily="2" charset="-122"/>
                  <a:ea typeface="宋体" pitchFamily="2" charset="-122"/>
                  <a:cs typeface="Times New Roman" pitchFamily="18" charset="0"/>
                </a:rPr>
                <a:t>图</a:t>
              </a:r>
              <a:r>
                <a:rPr lang="en-US" altLang="zh-CN" sz="3000" b="1" dirty="0" smtClean="0">
                  <a:latin typeface="宋体" pitchFamily="2" charset="-122"/>
                  <a:ea typeface="宋体" pitchFamily="2" charset="-122"/>
                  <a:cs typeface="Times New Roman" pitchFamily="18" charset="0"/>
                </a:rPr>
                <a:t>10</a:t>
              </a:r>
              <a:r>
                <a:rPr lang="zh-CN" altLang="en-US"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T</a:t>
              </a:r>
              <a:r>
                <a:rPr lang="zh-CN" altLang="en-US"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1</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7169"/>
                                        </p:tgtEl>
                                        <p:attrNameLst>
                                          <p:attrName>style.visibility</p:attrName>
                                        </p:attrNameLst>
                                      </p:cBhvr>
                                      <p:to>
                                        <p:strVal val="visible"/>
                                      </p:to>
                                    </p:set>
                                    <p:animEffect transition="in" filter="diamond(in)">
                                      <p:cBhvr>
                                        <p:cTn id="7" dur="500"/>
                                        <p:tgtEl>
                                          <p:spTgt spid="7169"/>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blinds(horizontal)">
                                      <p:cBhvr>
                                        <p:cTn id="1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46082"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11618"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32097" name="Object 1"/>
          <p:cNvGraphicFramePr>
            <a:graphicFrameLocks noChangeAspect="1"/>
          </p:cNvGraphicFramePr>
          <p:nvPr/>
        </p:nvGraphicFramePr>
        <p:xfrm>
          <a:off x="574675" y="1206818"/>
          <a:ext cx="10988675" cy="5160962"/>
        </p:xfrm>
        <a:graphic>
          <a:graphicData uri="http://schemas.openxmlformats.org/presentationml/2006/ole">
            <mc:AlternateContent xmlns:mc="http://schemas.openxmlformats.org/markup-compatibility/2006">
              <mc:Choice xmlns:v="urn:schemas-microsoft-com:vml" Requires="v">
                <p:oleObj spid="_x0000_s132099" name="Microsoft Word 2007" r:id="rId4" imgW="11076390" imgH="5222437" progId="Word.Document.12">
                  <p:embed/>
                </p:oleObj>
              </mc:Choice>
              <mc:Fallback>
                <p:oleObj name="Microsoft Word 2007" r:id="rId4" imgW="11076390" imgH="5222437" progId="Word.Document.12">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4675" y="1206818"/>
                        <a:ext cx="10988675" cy="5160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132097"/>
                                        </p:tgtEl>
                                        <p:attrNameLst>
                                          <p:attrName>style.visibility</p:attrName>
                                        </p:attrNameLst>
                                      </p:cBhvr>
                                      <p:to>
                                        <p:strVal val="visible"/>
                                      </p:to>
                                    </p:set>
                                    <p:animEffect transition="in" filter="blinds(horizontal)">
                                      <p:cBhvr>
                                        <p:cTn id="7" dur="500"/>
                                        <p:tgtEl>
                                          <p:spTgt spid="1320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4" name="Rectangle 10"/>
          <p:cNvSpPr/>
          <p:nvPr/>
        </p:nvSpPr>
        <p:spPr>
          <a:xfrm>
            <a:off x="720543" y="1392399"/>
            <a:ext cx="4801314" cy="46166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spcBef>
                <a:spcPct val="0"/>
              </a:spcBef>
              <a:buNone/>
            </a:pPr>
            <a:r>
              <a:rPr lang="zh-CN" altLang="zh-CN" sz="2400" b="1" dirty="0" smtClean="0">
                <a:solidFill>
                  <a:srgbClr val="F1AF00"/>
                </a:solidFill>
                <a:latin typeface="+mn-ea"/>
              </a:rPr>
              <a:t>考点二　漂浮物体浮力的相关知识</a:t>
            </a:r>
          </a:p>
        </p:txBody>
      </p:sp>
      <p:sp>
        <p:nvSpPr>
          <p:cNvPr id="5" name="矩形 4"/>
          <p:cNvSpPr/>
          <p:nvPr/>
        </p:nvSpPr>
        <p:spPr>
          <a:xfrm>
            <a:off x="772984" y="2253217"/>
            <a:ext cx="9938951" cy="2754152"/>
          </a:xfrm>
          <a:prstGeom prst="rect">
            <a:avLst/>
          </a:prstGeom>
        </p:spPr>
        <p:txBody>
          <a:bodyPr wrap="square">
            <a:spAutoFit/>
          </a:bodyPr>
          <a:lstStyle/>
          <a:p>
            <a:pPr eaLnBrk="0" fontAlgn="base" hangingPunct="0">
              <a:lnSpc>
                <a:spcPct val="150000"/>
              </a:lnSpc>
              <a:spcBef>
                <a:spcPct val="0"/>
              </a:spcBef>
              <a:spcAft>
                <a:spcPct val="0"/>
              </a:spcAft>
            </a:pPr>
            <a:r>
              <a:rPr lang="zh-CN" altLang="zh-CN" sz="3000" b="1" dirty="0" smtClean="0">
                <a:latin typeface="仿宋" pitchFamily="49" charset="-122"/>
                <a:ea typeface="仿宋" pitchFamily="49" charset="-122"/>
              </a:rPr>
              <a:t>该类型浮力的相关计算与判断在中考中出现频率较高，常以选择题、填空题和计算题形式出现，该类型中的物体的密度小于液体的密度，主要是</a:t>
            </a:r>
            <a:r>
              <a:rPr lang="en-US" altLang="zh-CN" sz="3000" b="1" dirty="0" smtClean="0">
                <a:latin typeface="仿宋" pitchFamily="49" charset="-122"/>
                <a:ea typeface="仿宋" pitchFamily="49" charset="-122"/>
              </a:rPr>
              <a:t>“</a:t>
            </a:r>
            <a:r>
              <a:rPr lang="zh-CN" altLang="zh-CN" sz="3000" b="1" dirty="0" smtClean="0">
                <a:latin typeface="仿宋" pitchFamily="49" charset="-122"/>
                <a:ea typeface="仿宋" pitchFamily="49" charset="-122"/>
              </a:rPr>
              <a:t>漂浮法</a:t>
            </a:r>
            <a:r>
              <a:rPr lang="en-US" altLang="zh-CN" sz="3000" b="1" dirty="0" smtClean="0">
                <a:latin typeface="仿宋" pitchFamily="49" charset="-122"/>
                <a:ea typeface="仿宋" pitchFamily="49" charset="-122"/>
              </a:rPr>
              <a:t>”</a:t>
            </a:r>
            <a:r>
              <a:rPr lang="zh-CN" altLang="zh-CN" sz="3000" b="1" dirty="0" smtClean="0">
                <a:latin typeface="仿宋" pitchFamily="49" charset="-122"/>
                <a:ea typeface="仿宋" pitchFamily="49" charset="-122"/>
              </a:rPr>
              <a:t>测浮力与阿基米德原理的结合。</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3789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09569" name="Object 1"/>
          <p:cNvGraphicFramePr>
            <a:graphicFrameLocks noChangeAspect="1"/>
          </p:cNvGraphicFramePr>
          <p:nvPr/>
        </p:nvGraphicFramePr>
        <p:xfrm>
          <a:off x="420053" y="1099503"/>
          <a:ext cx="11080750" cy="5410200"/>
        </p:xfrm>
        <a:graphic>
          <a:graphicData uri="http://schemas.openxmlformats.org/presentationml/2006/ole">
            <mc:AlternateContent xmlns:mc="http://schemas.openxmlformats.org/markup-compatibility/2006">
              <mc:Choice xmlns:v="urn:schemas-microsoft-com:vml" Requires="v">
                <p:oleObj spid="_x0000_s109571" name="Microsoft Word 2007" r:id="rId4" imgW="11077469" imgH="5703005" progId="Word.Document.12">
                  <p:embed/>
                </p:oleObj>
              </mc:Choice>
              <mc:Fallback>
                <p:oleObj name="Microsoft Word 2007" r:id="rId4" imgW="11077469" imgH="5703005" progId="Word.Document.12">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0053" y="1099503"/>
                        <a:ext cx="1108075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109569"/>
                                        </p:tgtEl>
                                        <p:attrNameLst>
                                          <p:attrName>style.visibility</p:attrName>
                                        </p:attrNameLst>
                                      </p:cBhvr>
                                      <p:to>
                                        <p:strVal val="visible"/>
                                      </p:to>
                                    </p:set>
                                    <p:animEffect transition="in" filter="blinds(horizontal)">
                                      <p:cBhvr>
                                        <p:cTn id="7" dur="500"/>
                                        <p:tgtEl>
                                          <p:spTgt spid="1095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46082"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11618"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32097" name="Object 1"/>
          <p:cNvGraphicFramePr>
            <a:graphicFrameLocks noChangeAspect="1"/>
          </p:cNvGraphicFramePr>
          <p:nvPr/>
        </p:nvGraphicFramePr>
        <p:xfrm>
          <a:off x="634048" y="1345248"/>
          <a:ext cx="10818812" cy="4184650"/>
        </p:xfrm>
        <a:graphic>
          <a:graphicData uri="http://schemas.openxmlformats.org/presentationml/2006/ole">
            <mc:AlternateContent xmlns:mc="http://schemas.openxmlformats.org/markup-compatibility/2006">
              <mc:Choice xmlns:v="urn:schemas-microsoft-com:vml" Requires="v">
                <p:oleObj spid="_x0000_s144388" name="Microsoft Word 2007" r:id="rId4" imgW="11003344" imgH="4291945" progId="Word.Document.12">
                  <p:embed/>
                </p:oleObj>
              </mc:Choice>
              <mc:Fallback>
                <p:oleObj name="Microsoft Word 2007" r:id="rId4" imgW="11003344" imgH="4291945" progId="Word.Document.12">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4048" y="1345248"/>
                        <a:ext cx="10818812" cy="418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132097"/>
                                        </p:tgtEl>
                                        <p:attrNameLst>
                                          <p:attrName>style.visibility</p:attrName>
                                        </p:attrNameLst>
                                      </p:cBhvr>
                                      <p:to>
                                        <p:strVal val="visible"/>
                                      </p:to>
                                    </p:set>
                                    <p:animEffect transition="in" filter="blinds(horizontal)">
                                      <p:cBhvr>
                                        <p:cTn id="7" dur="500"/>
                                        <p:tgtEl>
                                          <p:spTgt spid="1320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46082"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11618"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32097" name="Object 1"/>
          <p:cNvGraphicFramePr>
            <a:graphicFrameLocks noChangeAspect="1"/>
          </p:cNvGraphicFramePr>
          <p:nvPr/>
        </p:nvGraphicFramePr>
        <p:xfrm>
          <a:off x="756920" y="1622108"/>
          <a:ext cx="10741025" cy="3255962"/>
        </p:xfrm>
        <a:graphic>
          <a:graphicData uri="http://schemas.openxmlformats.org/presentationml/2006/ole">
            <mc:AlternateContent xmlns:mc="http://schemas.openxmlformats.org/markup-compatibility/2006">
              <mc:Choice xmlns:v="urn:schemas-microsoft-com:vml" Requires="v">
                <p:oleObj spid="_x0000_s145412" name="Microsoft Word 2007" r:id="rId4" imgW="10927778" imgH="3377315" progId="Word.Document.12">
                  <p:embed/>
                </p:oleObj>
              </mc:Choice>
              <mc:Fallback>
                <p:oleObj name="Microsoft Word 2007" r:id="rId4" imgW="10927778" imgH="3377315" progId="Word.Document.12">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6920" y="1622108"/>
                        <a:ext cx="10741025" cy="325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132097"/>
                                        </p:tgtEl>
                                        <p:attrNameLst>
                                          <p:attrName>style.visibility</p:attrName>
                                        </p:attrNameLst>
                                      </p:cBhvr>
                                      <p:to>
                                        <p:strVal val="visible"/>
                                      </p:to>
                                    </p:set>
                                    <p:animEffect transition="in" filter="blinds(horizontal)">
                                      <p:cBhvr>
                                        <p:cTn id="7" dur="500"/>
                                        <p:tgtEl>
                                          <p:spTgt spid="1320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4" name="Rectangle 10"/>
          <p:cNvSpPr/>
          <p:nvPr/>
        </p:nvSpPr>
        <p:spPr>
          <a:xfrm>
            <a:off x="720543" y="1392399"/>
            <a:ext cx="4493538" cy="46166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spcBef>
                <a:spcPct val="0"/>
              </a:spcBef>
              <a:buNone/>
            </a:pPr>
            <a:r>
              <a:rPr lang="zh-CN" altLang="zh-CN" sz="2400" b="1" dirty="0" smtClean="0">
                <a:solidFill>
                  <a:srgbClr val="F1AF00"/>
                </a:solidFill>
                <a:latin typeface="+mn-ea"/>
              </a:rPr>
              <a:t>考点三　压强和浮力的综合计算</a:t>
            </a:r>
          </a:p>
        </p:txBody>
      </p:sp>
      <p:sp>
        <p:nvSpPr>
          <p:cNvPr id="5" name="矩形 4"/>
          <p:cNvSpPr/>
          <p:nvPr/>
        </p:nvSpPr>
        <p:spPr>
          <a:xfrm>
            <a:off x="772984" y="2253217"/>
            <a:ext cx="9938951" cy="2783326"/>
          </a:xfrm>
          <a:prstGeom prst="rect">
            <a:avLst/>
          </a:prstGeom>
        </p:spPr>
        <p:txBody>
          <a:bodyPr wrap="square">
            <a:spAutoFit/>
          </a:bodyPr>
          <a:lstStyle/>
          <a:p>
            <a:pPr eaLnBrk="0" fontAlgn="base" hangingPunct="0">
              <a:lnSpc>
                <a:spcPct val="150000"/>
              </a:lnSpc>
              <a:spcBef>
                <a:spcPct val="0"/>
              </a:spcBef>
              <a:spcAft>
                <a:spcPct val="0"/>
              </a:spcAft>
            </a:pPr>
            <a:r>
              <a:rPr lang="zh-CN" altLang="zh-CN" sz="3000" b="1" dirty="0" smtClean="0">
                <a:latin typeface="仿宋" pitchFamily="49" charset="-122"/>
                <a:ea typeface="仿宋" pitchFamily="49" charset="-122"/>
              </a:rPr>
              <a:t>该类型题目难度一般较大，出现频率也比较高，多以选择题和计算题形式出现。由于该类型题目需要同时考虑液体压强知识及有关浮力的知识，因此该类型题目的关键点往往是液体的密度。</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3789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1"/>
          <p:cNvSpPr>
            <a:spLocks noChangeArrowheads="1"/>
          </p:cNvSpPr>
          <p:nvPr/>
        </p:nvSpPr>
        <p:spPr bwMode="auto">
          <a:xfrm>
            <a:off x="418166" y="1141200"/>
            <a:ext cx="11301394" cy="49398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zh-CN" altLang="en-US" sz="3000" b="1" dirty="0" smtClean="0">
                <a:solidFill>
                  <a:srgbClr val="FF0000"/>
                </a:solidFill>
                <a:latin typeface="宋体" pitchFamily="2" charset="-122"/>
                <a:ea typeface="宋体" pitchFamily="2" charset="-122"/>
                <a:cs typeface="Times New Roman" pitchFamily="18" charset="0"/>
              </a:rPr>
              <a:t>例</a:t>
            </a:r>
            <a:r>
              <a:rPr lang="en-US" altLang="zh-CN" sz="3000" b="1" dirty="0" smtClean="0">
                <a:solidFill>
                  <a:srgbClr val="FF0000"/>
                </a:solidFill>
                <a:latin typeface="宋体" pitchFamily="2" charset="-122"/>
                <a:ea typeface="宋体" pitchFamily="2" charset="-122"/>
                <a:cs typeface="Times New Roman" pitchFamily="18" charset="0"/>
              </a:rPr>
              <a:t>3  </a:t>
            </a:r>
            <a:r>
              <a:rPr lang="en-US" altLang="zh-CN" sz="3000" b="1" dirty="0" smtClean="0">
                <a:latin typeface="宋体" pitchFamily="2" charset="-122"/>
                <a:ea typeface="宋体" pitchFamily="2" charset="-122"/>
                <a:cs typeface="Times New Roman" pitchFamily="18" charset="0"/>
              </a:rPr>
              <a:t>2018·</a:t>
            </a:r>
            <a:r>
              <a:rPr lang="zh-CN" altLang="zh-CN" sz="3000" b="1" dirty="0" smtClean="0">
                <a:latin typeface="宋体" pitchFamily="2" charset="-122"/>
                <a:ea typeface="宋体" pitchFamily="2" charset="-122"/>
                <a:cs typeface="Times New Roman" pitchFamily="18" charset="0"/>
              </a:rPr>
              <a:t>广安</a:t>
            </a:r>
            <a:r>
              <a:rPr lang="en-US" altLang="zh-CN" sz="3000" b="1" dirty="0" smtClean="0">
                <a:latin typeface="宋体" pitchFamily="2" charset="-122"/>
                <a:ea typeface="宋体" pitchFamily="2" charset="-122"/>
                <a:cs typeface="Times New Roman" pitchFamily="18" charset="0"/>
              </a:rPr>
              <a:t>  </a:t>
            </a:r>
            <a:r>
              <a:rPr lang="zh-CN" altLang="zh-CN" sz="3000" b="1" dirty="0" smtClean="0">
                <a:latin typeface="宋体" pitchFamily="2" charset="-122"/>
                <a:ea typeface="宋体" pitchFamily="2" charset="-122"/>
                <a:cs typeface="Times New Roman" pitchFamily="18" charset="0"/>
              </a:rPr>
              <a:t>如图</a:t>
            </a:r>
            <a:r>
              <a:rPr lang="en-US" altLang="zh-CN" sz="3000" b="1" dirty="0" smtClean="0">
                <a:latin typeface="宋体" pitchFamily="2" charset="-122"/>
                <a:ea typeface="宋体" pitchFamily="2" charset="-122"/>
                <a:cs typeface="Times New Roman" pitchFamily="18" charset="0"/>
              </a:rPr>
              <a:t>10</a:t>
            </a:r>
            <a:r>
              <a:rPr lang="zh-CN" altLang="zh-CN"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T</a:t>
            </a:r>
            <a:r>
              <a:rPr lang="zh-CN" altLang="zh-CN"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3</a:t>
            </a:r>
            <a:r>
              <a:rPr lang="zh-CN" altLang="zh-CN" sz="3000" b="1" dirty="0" smtClean="0">
                <a:latin typeface="宋体" pitchFamily="2" charset="-122"/>
                <a:ea typeface="宋体" pitchFamily="2" charset="-122"/>
                <a:cs typeface="Times New Roman" pitchFamily="18" charset="0"/>
              </a:rPr>
              <a:t>所示，甲、乙两个完全相同的烧杯，放置在同一水平桌面上，杯内盛有密度不同的盐水。将同一小球分别放入两烧杯中，待其静止时，两杯盐水液面相平，则</a:t>
            </a: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　　</a:t>
            </a:r>
            <a:r>
              <a:rPr lang="en-US" altLang="zh-CN" sz="3000" b="1" dirty="0" smtClean="0">
                <a:latin typeface="宋体" pitchFamily="2" charset="-122"/>
                <a:ea typeface="宋体" pitchFamily="2" charset="-122"/>
                <a:cs typeface="Times New Roman" pitchFamily="18" charset="0"/>
              </a:rPr>
              <a:t>)</a:t>
            </a:r>
            <a:endParaRPr lang="zh-CN" altLang="zh-CN" sz="3000" b="1" dirty="0" smtClean="0">
              <a:latin typeface="宋体" pitchFamily="2" charset="-122"/>
              <a:ea typeface="宋体" pitchFamily="2" charset="-122"/>
              <a:cs typeface="Times New Roman" pitchFamily="18" charset="0"/>
            </a:endParaRP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A</a:t>
            </a:r>
            <a:r>
              <a:rPr lang="zh-CN" altLang="zh-CN" sz="3000" b="1" dirty="0" smtClean="0">
                <a:latin typeface="宋体" pitchFamily="2" charset="-122"/>
                <a:ea typeface="宋体" pitchFamily="2" charset="-122"/>
                <a:cs typeface="Times New Roman" pitchFamily="18" charset="0"/>
              </a:rPr>
              <a:t>．甲杯盐水的密度小于乙杯盐水的密度</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B</a:t>
            </a:r>
            <a:r>
              <a:rPr lang="zh-CN" altLang="zh-CN" sz="3000" b="1" dirty="0" smtClean="0">
                <a:latin typeface="宋体" pitchFamily="2" charset="-122"/>
                <a:ea typeface="宋体" pitchFamily="2" charset="-122"/>
                <a:cs typeface="Times New Roman" pitchFamily="18" charset="0"/>
              </a:rPr>
              <a:t>．盐水对甲杯底的压强小于盐水对乙杯底的压强</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C</a:t>
            </a:r>
            <a:r>
              <a:rPr lang="zh-CN" altLang="zh-CN" sz="3000" b="1" dirty="0" smtClean="0">
                <a:latin typeface="宋体" pitchFamily="2" charset="-122"/>
                <a:ea typeface="宋体" pitchFamily="2" charset="-122"/>
                <a:cs typeface="Times New Roman" pitchFamily="18" charset="0"/>
              </a:rPr>
              <a:t>．小球在两杯盐水中受到的浮力相等</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D</a:t>
            </a:r>
            <a:r>
              <a:rPr lang="zh-CN" altLang="zh-CN" sz="3000" b="1" dirty="0" smtClean="0">
                <a:latin typeface="宋体" pitchFamily="2" charset="-122"/>
                <a:ea typeface="宋体" pitchFamily="2" charset="-122"/>
                <a:cs typeface="Times New Roman" pitchFamily="18" charset="0"/>
              </a:rPr>
              <a:t>．甲容器对桌面的压强小于乙容器对桌面的压强</a:t>
            </a:r>
          </a:p>
        </p:txBody>
      </p:sp>
      <p:sp>
        <p:nvSpPr>
          <p:cNvPr id="10" name="Rectangle 1"/>
          <p:cNvSpPr>
            <a:spLocks noChangeArrowheads="1"/>
          </p:cNvSpPr>
          <p:nvPr/>
        </p:nvSpPr>
        <p:spPr bwMode="auto">
          <a:xfrm>
            <a:off x="10900644" y="2714897"/>
            <a:ext cx="340158" cy="461665"/>
          </a:xfrm>
          <a:prstGeom prst="rect">
            <a:avLst/>
          </a:prstGeom>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tLang="zh-CN" sz="2400" b="1" dirty="0" smtClean="0">
                <a:solidFill>
                  <a:srgbClr val="FF0000"/>
                </a:solidFill>
                <a:latin typeface="宋体" pitchFamily="2" charset="-122"/>
                <a:ea typeface="宋体" pitchFamily="2" charset="-122"/>
              </a:rPr>
              <a:t>C</a:t>
            </a:r>
            <a:endParaRPr lang="zh-CN" altLang="en-US" sz="2400" b="1" dirty="0" smtClean="0">
              <a:solidFill>
                <a:srgbClr val="FF0000"/>
              </a:solidFill>
              <a:latin typeface="宋体" pitchFamily="2" charset="-122"/>
              <a:ea typeface="宋体" pitchFamily="2" charset="-122"/>
            </a:endParaRPr>
          </a:p>
        </p:txBody>
      </p:sp>
      <p:sp>
        <p:nvSpPr>
          <p:cNvPr id="129028" name="Rectangle 4"/>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pSp>
        <p:nvGrpSpPr>
          <p:cNvPr id="13" name="组合 12"/>
          <p:cNvGrpSpPr/>
          <p:nvPr/>
        </p:nvGrpSpPr>
        <p:grpSpPr>
          <a:xfrm>
            <a:off x="8930639" y="3429000"/>
            <a:ext cx="2905153" cy="2180465"/>
            <a:chOff x="8930639" y="3429000"/>
            <a:chExt cx="2905153" cy="2180465"/>
          </a:xfrm>
        </p:grpSpPr>
        <p:pic>
          <p:nvPicPr>
            <p:cNvPr id="129027" name="Picture 3" descr="E:\全品课件\物理人教八下学练考PPT\物理人教八下学练考\9RA187.EPS"/>
            <p:cNvPicPr>
              <a:picLocks noChangeAspect="1" noChangeArrowheads="1"/>
            </p:cNvPicPr>
            <p:nvPr/>
          </p:nvPicPr>
          <p:blipFill>
            <a:blip r:embed="rId2" r:link="rId3" cstate="print"/>
            <a:srcRect/>
            <a:stretch>
              <a:fillRect/>
            </a:stretch>
          </p:blipFill>
          <p:spPr bwMode="auto">
            <a:xfrm>
              <a:off x="8930639" y="3429000"/>
              <a:ext cx="2905153" cy="1569720"/>
            </a:xfrm>
            <a:prstGeom prst="rect">
              <a:avLst/>
            </a:prstGeom>
            <a:noFill/>
          </p:spPr>
        </p:pic>
        <p:sp>
          <p:nvSpPr>
            <p:cNvPr id="129029" name="Rectangle 5"/>
            <p:cNvSpPr>
              <a:spLocks noChangeArrowheads="1"/>
            </p:cNvSpPr>
            <p:nvPr/>
          </p:nvSpPr>
          <p:spPr bwMode="auto">
            <a:xfrm>
              <a:off x="9174480" y="4932805"/>
              <a:ext cx="2388795" cy="67666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R="0" lvl="0" indent="266700" fontAlgn="base">
                <a:lnSpc>
                  <a:spcPct val="150000"/>
                </a:lnSpc>
                <a:spcBef>
                  <a:spcPct val="0"/>
                </a:spcBef>
                <a:spcAft>
                  <a:spcPct val="0"/>
                </a:spcAft>
                <a:buClrTx/>
                <a:buSzTx/>
                <a:buFontTx/>
                <a:buNone/>
                <a:tabLst/>
              </a:pPr>
              <a:r>
                <a:rPr lang="zh-CN" altLang="zh-CN" sz="3000" b="1" dirty="0" smtClean="0">
                  <a:latin typeface="宋体" pitchFamily="2" charset="-122"/>
                  <a:ea typeface="宋体" pitchFamily="2" charset="-122"/>
                  <a:cs typeface="Times New Roman" pitchFamily="18" charset="0"/>
                </a:rPr>
                <a:t>图</a:t>
              </a:r>
              <a:r>
                <a:rPr lang="en-US" altLang="zh-CN" sz="3000" b="1" dirty="0" smtClean="0">
                  <a:latin typeface="宋体" pitchFamily="2" charset="-122"/>
                  <a:ea typeface="宋体" pitchFamily="2" charset="-122"/>
                  <a:cs typeface="Times New Roman" pitchFamily="18" charset="0"/>
                </a:rPr>
                <a:t>10</a:t>
              </a:r>
              <a:r>
                <a:rPr lang="zh-CN" altLang="en-US"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T</a:t>
              </a:r>
              <a:r>
                <a:rPr lang="zh-CN" altLang="en-US"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3</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
                                        </p:tgtEl>
                                        <p:attrNameLst>
                                          <p:attrName>style.visibility</p:attrName>
                                        </p:attrNameLst>
                                      </p:cBhvr>
                                      <p:to>
                                        <p:strVal val="visible"/>
                                      </p:to>
                                    </p:set>
                                  </p:childTnLst>
                                </p:cTn>
                              </p:par>
                            </p:childTnLst>
                          </p:cTn>
                        </p:par>
                        <p:par>
                          <p:cTn id="7" fill="hold">
                            <p:stCondLst>
                              <p:cond delay="500"/>
                            </p:stCondLst>
                            <p:childTnLst>
                              <p:par>
                                <p:cTn id="8" presetID="3" presetClass="entr" presetSubtype="10" fill="hold" nodeType="after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linds(horizontal)">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ox(in)">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P spid="10"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16203" y="1045210"/>
            <a:ext cx="4240644" cy="675005"/>
            <a:chOff x="183" y="1646"/>
            <a:chExt cx="4986" cy="1063"/>
          </a:xfrm>
        </p:grpSpPr>
        <p:pic>
          <p:nvPicPr>
            <p:cNvPr id="9" name="图片 8" descr="图标-02"/>
            <p:cNvPicPr>
              <a:picLocks noChangeAspect="1"/>
            </p:cNvPicPr>
            <p:nvPr/>
          </p:nvPicPr>
          <p:blipFill>
            <a:blip r:embed="rId2" cstate="print"/>
            <a:stretch>
              <a:fillRect/>
            </a:stretch>
          </p:blipFill>
          <p:spPr>
            <a:xfrm>
              <a:off x="183" y="1646"/>
              <a:ext cx="4986" cy="1063"/>
            </a:xfrm>
            <a:prstGeom prst="rect">
              <a:avLst/>
            </a:prstGeom>
          </p:spPr>
        </p:pic>
        <p:sp>
          <p:nvSpPr>
            <p:cNvPr id="4" name="文本框 3"/>
            <p:cNvSpPr txBox="1"/>
            <p:nvPr/>
          </p:nvSpPr>
          <p:spPr>
            <a:xfrm>
              <a:off x="878" y="1767"/>
              <a:ext cx="3069" cy="824"/>
            </a:xfrm>
            <a:prstGeom prst="rect">
              <a:avLst/>
            </a:prstGeom>
            <a:noFill/>
          </p:spPr>
          <p:txBody>
            <a:bodyPr wrap="none" rtlCol="0">
              <a:spAutoFit/>
            </a:bodyPr>
            <a:lstStyle/>
            <a:p>
              <a:pPr algn="l"/>
              <a:r>
                <a:rPr lang="zh-CN" altLang="en-US" sz="2800" dirty="0" smtClean="0">
                  <a:solidFill>
                    <a:schemeClr val="bg1"/>
                  </a:solidFill>
                  <a:effectLst>
                    <a:outerShdw blurRad="38100" dist="38100" dir="2700000" algn="tl">
                      <a:srgbClr val="000000">
                        <a:alpha val="43137"/>
                      </a:srgbClr>
                    </a:outerShdw>
                  </a:effectLst>
                  <a:latin typeface="华文新魏" panose="02010800040101010101" charset="-122"/>
                  <a:ea typeface="华文新魏" panose="02010800040101010101" charset="-122"/>
                  <a:sym typeface="+mn-ea"/>
                </a:rPr>
                <a:t>科学知识梳理</a:t>
              </a:r>
              <a:endParaRPr lang="zh-CN" altLang="en-US" sz="2800" dirty="0">
                <a:solidFill>
                  <a:schemeClr val="bg1"/>
                </a:solidFill>
                <a:effectLst>
                  <a:outerShdw blurRad="38100" dist="38100" dir="2700000" algn="tl">
                    <a:srgbClr val="000000">
                      <a:alpha val="43137"/>
                    </a:srgbClr>
                  </a:outerShdw>
                </a:effectLst>
                <a:latin typeface="华文新魏" panose="02010800040101010101" charset="-122"/>
                <a:ea typeface="华文新魏" panose="02010800040101010101" charset="-122"/>
                <a:sym typeface="+mn-ea"/>
              </a:endParaRPr>
            </a:p>
          </p:txBody>
        </p:sp>
      </p:grpSp>
      <p:sp>
        <p:nvSpPr>
          <p:cNvPr id="6161" name="Rectangle 10"/>
          <p:cNvSpPr/>
          <p:nvPr/>
        </p:nvSpPr>
        <p:spPr>
          <a:xfrm>
            <a:off x="633730" y="1785925"/>
            <a:ext cx="1415772" cy="46166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spcBef>
                <a:spcPct val="0"/>
              </a:spcBef>
              <a:buNone/>
            </a:pPr>
            <a:r>
              <a:rPr lang="zh-CN" altLang="en-US" sz="2400" b="1" dirty="0" smtClean="0">
                <a:solidFill>
                  <a:srgbClr val="F1AF00"/>
                </a:solidFill>
                <a:latin typeface="+mn-ea"/>
              </a:rPr>
              <a:t>知识框架</a:t>
            </a:r>
            <a:endParaRPr lang="zh-CN" altLang="en-US" sz="2400" b="1" dirty="0">
              <a:solidFill>
                <a:srgbClr val="F1AF00"/>
              </a:solidFill>
              <a:latin typeface="+mn-ea"/>
            </a:endParaRPr>
          </a:p>
        </p:txBody>
      </p:sp>
      <p:pic>
        <p:nvPicPr>
          <p:cNvPr id="7" name="Picture 4"/>
          <p:cNvPicPr>
            <a:picLocks noChangeAspect="1"/>
          </p:cNvPicPr>
          <p:nvPr/>
        </p:nvPicPr>
        <p:blipFill>
          <a:blip r:embed="rId3" cstate="print"/>
          <a:stretch>
            <a:fillRect/>
          </a:stretch>
        </p:blipFill>
        <p:spPr>
          <a:xfrm>
            <a:off x="473075" y="1785925"/>
            <a:ext cx="84455" cy="414020"/>
          </a:xfrm>
          <a:prstGeom prst="rect">
            <a:avLst/>
          </a:prstGeom>
          <a:noFill/>
          <a:ln w="9525">
            <a:noFill/>
          </a:ln>
        </p:spPr>
      </p:pic>
      <p:sp>
        <p:nvSpPr>
          <p:cNvPr id="13"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grpSp>
        <p:nvGrpSpPr>
          <p:cNvPr id="55" name="Group 60"/>
          <p:cNvGrpSpPr>
            <a:grpSpLocks/>
          </p:cNvGrpSpPr>
          <p:nvPr/>
        </p:nvGrpSpPr>
        <p:grpSpPr bwMode="auto">
          <a:xfrm>
            <a:off x="1097539" y="4642170"/>
            <a:ext cx="975043" cy="596901"/>
            <a:chOff x="1315" y="1451"/>
            <a:chExt cx="1497" cy="376"/>
          </a:xfrm>
        </p:grpSpPr>
        <p:sp>
          <p:nvSpPr>
            <p:cNvPr id="96" name="Text Box 61"/>
            <p:cNvSpPr txBox="1">
              <a:spLocks noChangeArrowheads="1"/>
            </p:cNvSpPr>
            <p:nvPr/>
          </p:nvSpPr>
          <p:spPr bwMode="auto">
            <a:xfrm>
              <a:off x="1315" y="1470"/>
              <a:ext cx="1497" cy="357"/>
            </a:xfrm>
            <a:prstGeom prst="rect">
              <a:avLst/>
            </a:prstGeom>
            <a:noFill/>
            <a:ln w="9525" algn="ctr">
              <a:noFill/>
              <a:miter lim="800000"/>
              <a:headEnd/>
              <a:tailEnd/>
            </a:ln>
            <a:effectLst/>
          </p:spPr>
          <p:txBody>
            <a:bodyPr wrap="square">
              <a:spAutoFit/>
            </a:bodyPr>
            <a:lstStyle/>
            <a:p>
              <a:pPr>
                <a:lnSpc>
                  <a:spcPct val="110000"/>
                </a:lnSpc>
              </a:pPr>
              <a:r>
                <a:rPr lang="zh-CN" altLang="en-US" sz="2800" b="1" dirty="0">
                  <a:solidFill>
                    <a:schemeClr val="tx1"/>
                  </a:solidFill>
                  <a:latin typeface="宋体" charset="-122"/>
                </a:rPr>
                <a:t>浮力</a:t>
              </a:r>
            </a:p>
          </p:txBody>
        </p:sp>
        <p:sp>
          <p:nvSpPr>
            <p:cNvPr id="97" name="Rectangle 62"/>
            <p:cNvSpPr>
              <a:spLocks noChangeArrowheads="1"/>
            </p:cNvSpPr>
            <p:nvPr/>
          </p:nvSpPr>
          <p:spPr bwMode="auto">
            <a:xfrm>
              <a:off x="1338" y="1451"/>
              <a:ext cx="1406" cy="330"/>
            </a:xfrm>
            <a:prstGeom prst="rect">
              <a:avLst/>
            </a:prstGeom>
            <a:noFill/>
            <a:ln w="9525" algn="ctr">
              <a:solidFill>
                <a:schemeClr val="tx1"/>
              </a:solidFill>
              <a:miter lim="800000"/>
              <a:headEnd/>
              <a:tailEnd/>
            </a:ln>
            <a:effectLst/>
          </p:spPr>
          <p:txBody>
            <a:bodyPr anchor="ctr">
              <a:spAutoFit/>
            </a:bodyPr>
            <a:lstStyle/>
            <a:p>
              <a:endParaRPr lang="zh-CN" altLang="en-US" sz="2800" b="1"/>
            </a:p>
          </p:txBody>
        </p:sp>
      </p:grpSp>
      <p:grpSp>
        <p:nvGrpSpPr>
          <p:cNvPr id="98" name="Group 69"/>
          <p:cNvGrpSpPr>
            <a:grpSpLocks/>
          </p:cNvGrpSpPr>
          <p:nvPr/>
        </p:nvGrpSpPr>
        <p:grpSpPr bwMode="auto">
          <a:xfrm>
            <a:off x="3117036" y="1727201"/>
            <a:ext cx="7092872" cy="566738"/>
            <a:chOff x="1335" y="1451"/>
            <a:chExt cx="1409" cy="357"/>
          </a:xfrm>
        </p:grpSpPr>
        <p:sp>
          <p:nvSpPr>
            <p:cNvPr id="99" name="Text Box 70"/>
            <p:cNvSpPr txBox="1">
              <a:spLocks noChangeArrowheads="1"/>
            </p:cNvSpPr>
            <p:nvPr/>
          </p:nvSpPr>
          <p:spPr bwMode="auto">
            <a:xfrm>
              <a:off x="1335" y="1451"/>
              <a:ext cx="1400" cy="357"/>
            </a:xfrm>
            <a:prstGeom prst="rect">
              <a:avLst/>
            </a:prstGeom>
            <a:noFill/>
            <a:ln w="9525" algn="ctr">
              <a:noFill/>
              <a:miter lim="800000"/>
              <a:headEnd/>
              <a:tailEnd/>
            </a:ln>
            <a:effectLst/>
          </p:spPr>
          <p:txBody>
            <a:bodyPr wrap="square">
              <a:spAutoFit/>
            </a:bodyPr>
            <a:lstStyle/>
            <a:p>
              <a:pPr>
                <a:lnSpc>
                  <a:spcPct val="110000"/>
                </a:lnSpc>
              </a:pPr>
              <a:r>
                <a:rPr lang="zh-CN" altLang="en-US" sz="2800" b="1" dirty="0">
                  <a:solidFill>
                    <a:schemeClr val="tx1"/>
                  </a:solidFill>
                  <a:latin typeface="宋体" charset="-122"/>
                </a:rPr>
                <a:t>产生原因：物体上、下表面受到的压力不同</a:t>
              </a:r>
            </a:p>
          </p:txBody>
        </p:sp>
        <p:sp>
          <p:nvSpPr>
            <p:cNvPr id="100" name="Rectangle 71"/>
            <p:cNvSpPr>
              <a:spLocks noChangeArrowheads="1"/>
            </p:cNvSpPr>
            <p:nvPr/>
          </p:nvSpPr>
          <p:spPr bwMode="auto">
            <a:xfrm>
              <a:off x="1338" y="1451"/>
              <a:ext cx="1406" cy="330"/>
            </a:xfrm>
            <a:prstGeom prst="rect">
              <a:avLst/>
            </a:prstGeom>
            <a:noFill/>
            <a:ln w="9525" algn="ctr">
              <a:solidFill>
                <a:schemeClr val="tx1"/>
              </a:solidFill>
              <a:miter lim="800000"/>
              <a:headEnd/>
              <a:tailEnd/>
            </a:ln>
            <a:effectLst/>
          </p:spPr>
          <p:txBody>
            <a:bodyPr anchor="ctr">
              <a:spAutoFit/>
            </a:bodyPr>
            <a:lstStyle/>
            <a:p>
              <a:endParaRPr lang="zh-CN" altLang="en-US" sz="2800" b="1"/>
            </a:p>
          </p:txBody>
        </p:sp>
      </p:grpSp>
      <p:grpSp>
        <p:nvGrpSpPr>
          <p:cNvPr id="101" name="Group 72"/>
          <p:cNvGrpSpPr>
            <a:grpSpLocks/>
          </p:cNvGrpSpPr>
          <p:nvPr/>
        </p:nvGrpSpPr>
        <p:grpSpPr bwMode="auto">
          <a:xfrm>
            <a:off x="3132138" y="2951166"/>
            <a:ext cx="2979102" cy="596901"/>
            <a:chOff x="1338" y="1451"/>
            <a:chExt cx="1497" cy="376"/>
          </a:xfrm>
        </p:grpSpPr>
        <p:sp>
          <p:nvSpPr>
            <p:cNvPr id="102" name="Text Box 73"/>
            <p:cNvSpPr txBox="1">
              <a:spLocks noChangeArrowheads="1"/>
            </p:cNvSpPr>
            <p:nvPr/>
          </p:nvSpPr>
          <p:spPr bwMode="auto">
            <a:xfrm>
              <a:off x="1338" y="1470"/>
              <a:ext cx="1497" cy="357"/>
            </a:xfrm>
            <a:prstGeom prst="rect">
              <a:avLst/>
            </a:prstGeom>
            <a:noFill/>
            <a:ln w="9525" algn="ctr">
              <a:noFill/>
              <a:miter lim="800000"/>
              <a:headEnd/>
              <a:tailEnd/>
            </a:ln>
            <a:effectLst/>
          </p:spPr>
          <p:txBody>
            <a:bodyPr wrap="square">
              <a:spAutoFit/>
            </a:bodyPr>
            <a:lstStyle/>
            <a:p>
              <a:pPr>
                <a:lnSpc>
                  <a:spcPct val="110000"/>
                </a:lnSpc>
              </a:pPr>
              <a:r>
                <a:rPr lang="zh-CN" altLang="en-US" sz="2800" b="1" dirty="0">
                  <a:solidFill>
                    <a:schemeClr val="tx1"/>
                  </a:solidFill>
                  <a:latin typeface="宋体" charset="-122"/>
                </a:rPr>
                <a:t>方向：竖直向上</a:t>
              </a:r>
            </a:p>
          </p:txBody>
        </p:sp>
        <p:sp>
          <p:nvSpPr>
            <p:cNvPr id="103" name="Rectangle 74"/>
            <p:cNvSpPr>
              <a:spLocks noChangeArrowheads="1"/>
            </p:cNvSpPr>
            <p:nvPr/>
          </p:nvSpPr>
          <p:spPr bwMode="auto">
            <a:xfrm>
              <a:off x="1338" y="1451"/>
              <a:ext cx="1406" cy="330"/>
            </a:xfrm>
            <a:prstGeom prst="rect">
              <a:avLst/>
            </a:prstGeom>
            <a:noFill/>
            <a:ln w="9525" algn="ctr">
              <a:solidFill>
                <a:schemeClr val="tx1"/>
              </a:solidFill>
              <a:miter lim="800000"/>
              <a:headEnd/>
              <a:tailEnd/>
            </a:ln>
            <a:effectLst/>
          </p:spPr>
          <p:txBody>
            <a:bodyPr anchor="ctr">
              <a:spAutoFit/>
            </a:bodyPr>
            <a:lstStyle/>
            <a:p>
              <a:endParaRPr lang="zh-CN" altLang="en-US" sz="2800" b="1"/>
            </a:p>
          </p:txBody>
        </p:sp>
      </p:grpSp>
      <p:grpSp>
        <p:nvGrpSpPr>
          <p:cNvPr id="104" name="Group 75"/>
          <p:cNvGrpSpPr>
            <a:grpSpLocks/>
          </p:cNvGrpSpPr>
          <p:nvPr/>
        </p:nvGrpSpPr>
        <p:grpSpPr bwMode="auto">
          <a:xfrm>
            <a:off x="3132138" y="2374904"/>
            <a:ext cx="4091622" cy="612776"/>
            <a:chOff x="1338" y="1451"/>
            <a:chExt cx="1497" cy="386"/>
          </a:xfrm>
        </p:grpSpPr>
        <p:sp>
          <p:nvSpPr>
            <p:cNvPr id="105" name="Text Box 76"/>
            <p:cNvSpPr txBox="1">
              <a:spLocks noChangeArrowheads="1"/>
            </p:cNvSpPr>
            <p:nvPr/>
          </p:nvSpPr>
          <p:spPr bwMode="auto">
            <a:xfrm>
              <a:off x="1338" y="1480"/>
              <a:ext cx="1497" cy="357"/>
            </a:xfrm>
            <a:prstGeom prst="rect">
              <a:avLst/>
            </a:prstGeom>
            <a:noFill/>
            <a:ln w="9525" algn="ctr">
              <a:noFill/>
              <a:miter lim="800000"/>
              <a:headEnd/>
              <a:tailEnd/>
            </a:ln>
            <a:effectLst/>
          </p:spPr>
          <p:txBody>
            <a:bodyPr wrap="square">
              <a:spAutoFit/>
            </a:bodyPr>
            <a:lstStyle/>
            <a:p>
              <a:pPr>
                <a:lnSpc>
                  <a:spcPct val="110000"/>
                </a:lnSpc>
              </a:pPr>
              <a:r>
                <a:rPr lang="zh-CN" altLang="en-US" sz="2800" b="1" dirty="0">
                  <a:solidFill>
                    <a:schemeClr val="tx1"/>
                  </a:solidFill>
                  <a:latin typeface="宋体" charset="-122"/>
                </a:rPr>
                <a:t>施力物体：液体或气体</a:t>
              </a:r>
            </a:p>
          </p:txBody>
        </p:sp>
        <p:sp>
          <p:nvSpPr>
            <p:cNvPr id="106" name="Rectangle 77"/>
            <p:cNvSpPr>
              <a:spLocks noChangeArrowheads="1"/>
            </p:cNvSpPr>
            <p:nvPr/>
          </p:nvSpPr>
          <p:spPr bwMode="auto">
            <a:xfrm>
              <a:off x="1338" y="1451"/>
              <a:ext cx="1406" cy="330"/>
            </a:xfrm>
            <a:prstGeom prst="rect">
              <a:avLst/>
            </a:prstGeom>
            <a:noFill/>
            <a:ln w="9525" algn="ctr">
              <a:solidFill>
                <a:schemeClr val="tx1"/>
              </a:solidFill>
              <a:miter lim="800000"/>
              <a:headEnd/>
              <a:tailEnd/>
            </a:ln>
            <a:effectLst/>
          </p:spPr>
          <p:txBody>
            <a:bodyPr anchor="ctr">
              <a:spAutoFit/>
            </a:bodyPr>
            <a:lstStyle/>
            <a:p>
              <a:endParaRPr lang="zh-CN" altLang="en-US" sz="2800" b="1"/>
            </a:p>
          </p:txBody>
        </p:sp>
      </p:grpSp>
      <p:grpSp>
        <p:nvGrpSpPr>
          <p:cNvPr id="108" name="Group 142"/>
          <p:cNvGrpSpPr>
            <a:grpSpLocks/>
          </p:cNvGrpSpPr>
          <p:nvPr/>
        </p:nvGrpSpPr>
        <p:grpSpPr bwMode="auto">
          <a:xfrm>
            <a:off x="3110847" y="4893490"/>
            <a:ext cx="958233" cy="1040754"/>
            <a:chOff x="1319" y="1504"/>
            <a:chExt cx="1497" cy="231"/>
          </a:xfrm>
        </p:grpSpPr>
        <p:sp>
          <p:nvSpPr>
            <p:cNvPr id="109" name="Text Box 143"/>
            <p:cNvSpPr txBox="1">
              <a:spLocks noChangeArrowheads="1"/>
            </p:cNvSpPr>
            <p:nvPr/>
          </p:nvSpPr>
          <p:spPr bwMode="auto">
            <a:xfrm>
              <a:off x="1319" y="1504"/>
              <a:ext cx="1497" cy="231"/>
            </a:xfrm>
            <a:prstGeom prst="rect">
              <a:avLst/>
            </a:prstGeom>
            <a:noFill/>
            <a:ln w="9525" algn="ctr">
              <a:noFill/>
              <a:miter lim="800000"/>
              <a:headEnd/>
              <a:tailEnd/>
            </a:ln>
            <a:effectLst/>
          </p:spPr>
          <p:txBody>
            <a:bodyPr wrap="square">
              <a:spAutoFit/>
            </a:bodyPr>
            <a:lstStyle/>
            <a:p>
              <a:pPr>
                <a:lnSpc>
                  <a:spcPct val="110000"/>
                </a:lnSpc>
              </a:pPr>
              <a:r>
                <a:rPr lang="zh-CN" altLang="en-US" sz="2800" b="1" dirty="0">
                  <a:solidFill>
                    <a:schemeClr val="tx1"/>
                  </a:solidFill>
                  <a:latin typeface="宋体" charset="-122"/>
                </a:rPr>
                <a:t>求解方法</a:t>
              </a:r>
            </a:p>
          </p:txBody>
        </p:sp>
        <p:sp>
          <p:nvSpPr>
            <p:cNvPr id="110" name="Rectangle 144"/>
            <p:cNvSpPr>
              <a:spLocks noChangeArrowheads="1"/>
            </p:cNvSpPr>
            <p:nvPr/>
          </p:nvSpPr>
          <p:spPr bwMode="auto">
            <a:xfrm>
              <a:off x="1338" y="1519"/>
              <a:ext cx="1406" cy="194"/>
            </a:xfrm>
            <a:prstGeom prst="rect">
              <a:avLst/>
            </a:prstGeom>
            <a:noFill/>
            <a:ln w="9525" algn="ctr">
              <a:solidFill>
                <a:schemeClr val="tx1"/>
              </a:solidFill>
              <a:miter lim="800000"/>
              <a:headEnd/>
              <a:tailEnd/>
            </a:ln>
            <a:effectLst/>
          </p:spPr>
          <p:txBody>
            <a:bodyPr anchor="ctr">
              <a:spAutoFit/>
            </a:bodyPr>
            <a:lstStyle/>
            <a:p>
              <a:endParaRPr lang="zh-CN" altLang="en-US" sz="2800" b="1"/>
            </a:p>
          </p:txBody>
        </p:sp>
      </p:grpSp>
      <p:grpSp>
        <p:nvGrpSpPr>
          <p:cNvPr id="111" name="Group 153"/>
          <p:cNvGrpSpPr>
            <a:grpSpLocks/>
          </p:cNvGrpSpPr>
          <p:nvPr/>
        </p:nvGrpSpPr>
        <p:grpSpPr bwMode="auto">
          <a:xfrm>
            <a:off x="2051050" y="1844674"/>
            <a:ext cx="1081088" cy="3626485"/>
            <a:chOff x="1292" y="1162"/>
            <a:chExt cx="681" cy="2132"/>
          </a:xfrm>
        </p:grpSpPr>
        <p:grpSp>
          <p:nvGrpSpPr>
            <p:cNvPr id="112" name="Group 87"/>
            <p:cNvGrpSpPr>
              <a:grpSpLocks/>
            </p:cNvGrpSpPr>
            <p:nvPr/>
          </p:nvGrpSpPr>
          <p:grpSpPr bwMode="auto">
            <a:xfrm>
              <a:off x="1292" y="1162"/>
              <a:ext cx="680" cy="2132"/>
              <a:chOff x="3379" y="1888"/>
              <a:chExt cx="564" cy="998"/>
            </a:xfrm>
          </p:grpSpPr>
          <p:sp>
            <p:nvSpPr>
              <p:cNvPr id="114" name="Line 88"/>
              <p:cNvSpPr>
                <a:spLocks noChangeShapeType="1"/>
              </p:cNvSpPr>
              <p:nvPr/>
            </p:nvSpPr>
            <p:spPr bwMode="auto">
              <a:xfrm flipV="1">
                <a:off x="3379" y="2750"/>
                <a:ext cx="297" cy="0"/>
              </a:xfrm>
              <a:prstGeom prst="line">
                <a:avLst/>
              </a:prstGeom>
              <a:noFill/>
              <a:ln w="9525">
                <a:solidFill>
                  <a:schemeClr val="tx1"/>
                </a:solidFill>
                <a:round/>
                <a:headEnd/>
                <a:tailEnd/>
              </a:ln>
              <a:effectLst/>
            </p:spPr>
            <p:txBody>
              <a:bodyPr anchor="ctr">
                <a:spAutoFit/>
              </a:bodyPr>
              <a:lstStyle/>
              <a:p>
                <a:endParaRPr lang="zh-CN" altLang="en-US" sz="2800" b="1"/>
              </a:p>
            </p:txBody>
          </p:sp>
          <p:sp>
            <p:nvSpPr>
              <p:cNvPr id="115" name="Line 89"/>
              <p:cNvSpPr>
                <a:spLocks noChangeShapeType="1"/>
              </p:cNvSpPr>
              <p:nvPr/>
            </p:nvSpPr>
            <p:spPr bwMode="auto">
              <a:xfrm flipH="1">
                <a:off x="3696" y="1888"/>
                <a:ext cx="0" cy="998"/>
              </a:xfrm>
              <a:prstGeom prst="line">
                <a:avLst/>
              </a:prstGeom>
              <a:noFill/>
              <a:ln w="9525">
                <a:solidFill>
                  <a:schemeClr val="tx1"/>
                </a:solidFill>
                <a:round/>
                <a:headEnd/>
                <a:tailEnd/>
              </a:ln>
              <a:effectLst/>
            </p:spPr>
            <p:txBody>
              <a:bodyPr anchor="ctr">
                <a:spAutoFit/>
              </a:bodyPr>
              <a:lstStyle/>
              <a:p>
                <a:endParaRPr lang="zh-CN" altLang="en-US" sz="2800" b="1"/>
              </a:p>
            </p:txBody>
          </p:sp>
          <p:sp>
            <p:nvSpPr>
              <p:cNvPr id="116" name="Line 90"/>
              <p:cNvSpPr>
                <a:spLocks noChangeShapeType="1"/>
              </p:cNvSpPr>
              <p:nvPr/>
            </p:nvSpPr>
            <p:spPr bwMode="auto">
              <a:xfrm flipV="1">
                <a:off x="3696" y="1888"/>
                <a:ext cx="247" cy="0"/>
              </a:xfrm>
              <a:prstGeom prst="line">
                <a:avLst/>
              </a:prstGeom>
              <a:noFill/>
              <a:ln w="9525">
                <a:solidFill>
                  <a:schemeClr val="tx1"/>
                </a:solidFill>
                <a:round/>
                <a:headEnd/>
                <a:tailEnd/>
              </a:ln>
              <a:effectLst/>
            </p:spPr>
            <p:txBody>
              <a:bodyPr anchor="ctr">
                <a:spAutoFit/>
              </a:bodyPr>
              <a:lstStyle/>
              <a:p>
                <a:endParaRPr lang="zh-CN" altLang="en-US" sz="2800" b="1"/>
              </a:p>
            </p:txBody>
          </p:sp>
          <p:sp>
            <p:nvSpPr>
              <p:cNvPr id="117" name="Line 91"/>
              <p:cNvSpPr>
                <a:spLocks noChangeShapeType="1"/>
              </p:cNvSpPr>
              <p:nvPr/>
            </p:nvSpPr>
            <p:spPr bwMode="auto">
              <a:xfrm flipV="1">
                <a:off x="3696" y="2160"/>
                <a:ext cx="247" cy="0"/>
              </a:xfrm>
              <a:prstGeom prst="line">
                <a:avLst/>
              </a:prstGeom>
              <a:noFill/>
              <a:ln w="9525">
                <a:solidFill>
                  <a:schemeClr val="tx1"/>
                </a:solidFill>
                <a:round/>
                <a:headEnd/>
                <a:tailEnd/>
              </a:ln>
              <a:effectLst/>
            </p:spPr>
            <p:txBody>
              <a:bodyPr anchor="ctr">
                <a:spAutoFit/>
              </a:bodyPr>
              <a:lstStyle/>
              <a:p>
                <a:endParaRPr lang="zh-CN" altLang="en-US" sz="2800" b="1"/>
              </a:p>
            </p:txBody>
          </p:sp>
          <p:sp>
            <p:nvSpPr>
              <p:cNvPr id="118" name="Line 92"/>
              <p:cNvSpPr>
                <a:spLocks noChangeShapeType="1"/>
              </p:cNvSpPr>
              <p:nvPr/>
            </p:nvSpPr>
            <p:spPr bwMode="auto">
              <a:xfrm flipV="1">
                <a:off x="3696" y="2478"/>
                <a:ext cx="247" cy="0"/>
              </a:xfrm>
              <a:prstGeom prst="line">
                <a:avLst/>
              </a:prstGeom>
              <a:noFill/>
              <a:ln w="9525">
                <a:solidFill>
                  <a:schemeClr val="tx1"/>
                </a:solidFill>
                <a:round/>
                <a:headEnd/>
                <a:tailEnd/>
              </a:ln>
              <a:effectLst/>
            </p:spPr>
            <p:txBody>
              <a:bodyPr anchor="ctr">
                <a:spAutoFit/>
              </a:bodyPr>
              <a:lstStyle/>
              <a:p>
                <a:endParaRPr lang="zh-CN" altLang="en-US" sz="2800" b="1"/>
              </a:p>
            </p:txBody>
          </p:sp>
          <p:sp>
            <p:nvSpPr>
              <p:cNvPr id="119" name="Line 93"/>
              <p:cNvSpPr>
                <a:spLocks noChangeShapeType="1"/>
              </p:cNvSpPr>
              <p:nvPr/>
            </p:nvSpPr>
            <p:spPr bwMode="auto">
              <a:xfrm flipV="1">
                <a:off x="3696" y="2886"/>
                <a:ext cx="247" cy="0"/>
              </a:xfrm>
              <a:prstGeom prst="line">
                <a:avLst/>
              </a:prstGeom>
              <a:noFill/>
              <a:ln w="9525">
                <a:solidFill>
                  <a:schemeClr val="tx1"/>
                </a:solidFill>
                <a:round/>
                <a:headEnd/>
                <a:tailEnd/>
              </a:ln>
              <a:effectLst/>
            </p:spPr>
            <p:txBody>
              <a:bodyPr anchor="ctr">
                <a:spAutoFit/>
              </a:bodyPr>
              <a:lstStyle/>
              <a:p>
                <a:endParaRPr lang="zh-CN" altLang="en-US" sz="2800" b="1"/>
              </a:p>
            </p:txBody>
          </p:sp>
        </p:grpSp>
        <p:sp>
          <p:nvSpPr>
            <p:cNvPr id="113" name="Line 145"/>
            <p:cNvSpPr>
              <a:spLocks noChangeShapeType="1"/>
            </p:cNvSpPr>
            <p:nvPr/>
          </p:nvSpPr>
          <p:spPr bwMode="auto">
            <a:xfrm>
              <a:off x="1701" y="2024"/>
              <a:ext cx="272" cy="0"/>
            </a:xfrm>
            <a:prstGeom prst="line">
              <a:avLst/>
            </a:prstGeom>
            <a:noFill/>
            <a:ln w="15875">
              <a:solidFill>
                <a:schemeClr val="tx1"/>
              </a:solidFill>
              <a:round/>
              <a:headEnd/>
              <a:tailEnd/>
            </a:ln>
            <a:effectLst/>
          </p:spPr>
          <p:txBody>
            <a:bodyPr anchor="ctr">
              <a:spAutoFit/>
            </a:bodyPr>
            <a:lstStyle/>
            <a:p>
              <a:endParaRPr lang="zh-CN" altLang="en-US" sz="2800" b="1"/>
            </a:p>
          </p:txBody>
        </p:sp>
      </p:grpSp>
      <p:grpSp>
        <p:nvGrpSpPr>
          <p:cNvPr id="120" name="Group 152"/>
          <p:cNvGrpSpPr>
            <a:grpSpLocks/>
          </p:cNvGrpSpPr>
          <p:nvPr/>
        </p:nvGrpSpPr>
        <p:grpSpPr bwMode="auto">
          <a:xfrm>
            <a:off x="4023678" y="4452303"/>
            <a:ext cx="792162" cy="1800225"/>
            <a:chOff x="2381" y="2795"/>
            <a:chExt cx="499" cy="1134"/>
          </a:xfrm>
        </p:grpSpPr>
        <p:sp>
          <p:nvSpPr>
            <p:cNvPr id="121" name="Line 146"/>
            <p:cNvSpPr>
              <a:spLocks noChangeShapeType="1"/>
            </p:cNvSpPr>
            <p:nvPr/>
          </p:nvSpPr>
          <p:spPr bwMode="auto">
            <a:xfrm>
              <a:off x="2381" y="3294"/>
              <a:ext cx="181" cy="0"/>
            </a:xfrm>
            <a:prstGeom prst="line">
              <a:avLst/>
            </a:prstGeom>
            <a:noFill/>
            <a:ln w="15875">
              <a:solidFill>
                <a:schemeClr val="tx1"/>
              </a:solidFill>
              <a:round/>
              <a:headEnd/>
              <a:tailEnd/>
            </a:ln>
            <a:effectLst/>
          </p:spPr>
          <p:txBody>
            <a:bodyPr anchor="ctr">
              <a:spAutoFit/>
            </a:bodyPr>
            <a:lstStyle/>
            <a:p>
              <a:endParaRPr lang="zh-CN" altLang="en-US" sz="2800" b="1"/>
            </a:p>
          </p:txBody>
        </p:sp>
        <p:sp>
          <p:nvSpPr>
            <p:cNvPr id="122" name="Line 147"/>
            <p:cNvSpPr>
              <a:spLocks noChangeShapeType="1"/>
            </p:cNvSpPr>
            <p:nvPr/>
          </p:nvSpPr>
          <p:spPr bwMode="auto">
            <a:xfrm>
              <a:off x="2562" y="2795"/>
              <a:ext cx="0" cy="1134"/>
            </a:xfrm>
            <a:prstGeom prst="line">
              <a:avLst/>
            </a:prstGeom>
            <a:noFill/>
            <a:ln w="15875">
              <a:solidFill>
                <a:schemeClr val="tx1"/>
              </a:solidFill>
              <a:round/>
              <a:headEnd/>
              <a:tailEnd/>
            </a:ln>
            <a:effectLst/>
          </p:spPr>
          <p:txBody>
            <a:bodyPr anchor="ctr">
              <a:spAutoFit/>
            </a:bodyPr>
            <a:lstStyle/>
            <a:p>
              <a:endParaRPr lang="zh-CN" altLang="en-US" sz="2800" b="1"/>
            </a:p>
          </p:txBody>
        </p:sp>
        <p:sp>
          <p:nvSpPr>
            <p:cNvPr id="123" name="Line 148"/>
            <p:cNvSpPr>
              <a:spLocks noChangeShapeType="1"/>
            </p:cNvSpPr>
            <p:nvPr/>
          </p:nvSpPr>
          <p:spPr bwMode="auto">
            <a:xfrm>
              <a:off x="2562" y="2795"/>
              <a:ext cx="318" cy="0"/>
            </a:xfrm>
            <a:prstGeom prst="line">
              <a:avLst/>
            </a:prstGeom>
            <a:noFill/>
            <a:ln w="15875">
              <a:solidFill>
                <a:schemeClr val="tx1"/>
              </a:solidFill>
              <a:round/>
              <a:headEnd/>
              <a:tailEnd/>
            </a:ln>
            <a:effectLst/>
          </p:spPr>
          <p:txBody>
            <a:bodyPr anchor="ctr">
              <a:spAutoFit/>
            </a:bodyPr>
            <a:lstStyle/>
            <a:p>
              <a:endParaRPr lang="zh-CN" altLang="en-US" sz="2800" b="1"/>
            </a:p>
          </p:txBody>
        </p:sp>
        <p:sp>
          <p:nvSpPr>
            <p:cNvPr id="124" name="Line 149"/>
            <p:cNvSpPr>
              <a:spLocks noChangeShapeType="1"/>
            </p:cNvSpPr>
            <p:nvPr/>
          </p:nvSpPr>
          <p:spPr bwMode="auto">
            <a:xfrm>
              <a:off x="2562" y="3158"/>
              <a:ext cx="318" cy="0"/>
            </a:xfrm>
            <a:prstGeom prst="line">
              <a:avLst/>
            </a:prstGeom>
            <a:noFill/>
            <a:ln w="15875">
              <a:solidFill>
                <a:schemeClr val="tx1"/>
              </a:solidFill>
              <a:round/>
              <a:headEnd/>
              <a:tailEnd/>
            </a:ln>
            <a:effectLst/>
          </p:spPr>
          <p:txBody>
            <a:bodyPr anchor="ctr">
              <a:spAutoFit/>
            </a:bodyPr>
            <a:lstStyle/>
            <a:p>
              <a:endParaRPr lang="zh-CN" altLang="en-US" sz="2800" b="1"/>
            </a:p>
          </p:txBody>
        </p:sp>
        <p:sp>
          <p:nvSpPr>
            <p:cNvPr id="125" name="Line 150"/>
            <p:cNvSpPr>
              <a:spLocks noChangeShapeType="1"/>
            </p:cNvSpPr>
            <p:nvPr/>
          </p:nvSpPr>
          <p:spPr bwMode="auto">
            <a:xfrm>
              <a:off x="2562" y="3566"/>
              <a:ext cx="318" cy="0"/>
            </a:xfrm>
            <a:prstGeom prst="line">
              <a:avLst/>
            </a:prstGeom>
            <a:noFill/>
            <a:ln w="15875">
              <a:solidFill>
                <a:schemeClr val="tx1"/>
              </a:solidFill>
              <a:round/>
              <a:headEnd/>
              <a:tailEnd/>
            </a:ln>
            <a:effectLst/>
          </p:spPr>
          <p:txBody>
            <a:bodyPr anchor="ctr">
              <a:spAutoFit/>
            </a:bodyPr>
            <a:lstStyle/>
            <a:p>
              <a:endParaRPr lang="zh-CN" altLang="en-US" sz="2800" b="1"/>
            </a:p>
          </p:txBody>
        </p:sp>
        <p:sp>
          <p:nvSpPr>
            <p:cNvPr id="126" name="Line 151"/>
            <p:cNvSpPr>
              <a:spLocks noChangeShapeType="1"/>
            </p:cNvSpPr>
            <p:nvPr/>
          </p:nvSpPr>
          <p:spPr bwMode="auto">
            <a:xfrm>
              <a:off x="2562" y="3929"/>
              <a:ext cx="318" cy="0"/>
            </a:xfrm>
            <a:prstGeom prst="line">
              <a:avLst/>
            </a:prstGeom>
            <a:noFill/>
            <a:ln w="15875">
              <a:solidFill>
                <a:schemeClr val="tx1"/>
              </a:solidFill>
              <a:round/>
              <a:headEnd/>
              <a:tailEnd/>
            </a:ln>
            <a:effectLst/>
          </p:spPr>
          <p:txBody>
            <a:bodyPr anchor="ctr">
              <a:spAutoFit/>
            </a:bodyPr>
            <a:lstStyle/>
            <a:p>
              <a:endParaRPr lang="zh-CN" altLang="en-US" sz="2800" b="1"/>
            </a:p>
          </p:txBody>
        </p:sp>
      </p:grpSp>
      <p:grpSp>
        <p:nvGrpSpPr>
          <p:cNvPr id="127" name="Group 155"/>
          <p:cNvGrpSpPr>
            <a:grpSpLocks/>
          </p:cNvGrpSpPr>
          <p:nvPr/>
        </p:nvGrpSpPr>
        <p:grpSpPr bwMode="auto">
          <a:xfrm>
            <a:off x="3132138" y="3513140"/>
            <a:ext cx="4853622" cy="566738"/>
            <a:chOff x="1973" y="2213"/>
            <a:chExt cx="2313" cy="357"/>
          </a:xfrm>
        </p:grpSpPr>
        <p:grpSp>
          <p:nvGrpSpPr>
            <p:cNvPr id="128" name="Group 127"/>
            <p:cNvGrpSpPr>
              <a:grpSpLocks/>
            </p:cNvGrpSpPr>
            <p:nvPr/>
          </p:nvGrpSpPr>
          <p:grpSpPr bwMode="auto">
            <a:xfrm>
              <a:off x="1973" y="2213"/>
              <a:ext cx="2313" cy="357"/>
              <a:chOff x="1338" y="1442"/>
              <a:chExt cx="1497" cy="357"/>
            </a:xfrm>
          </p:grpSpPr>
          <p:sp>
            <p:nvSpPr>
              <p:cNvPr id="130" name="Text Box 128"/>
              <p:cNvSpPr txBox="1">
                <a:spLocks noChangeArrowheads="1"/>
              </p:cNvSpPr>
              <p:nvPr/>
            </p:nvSpPr>
            <p:spPr bwMode="auto">
              <a:xfrm>
                <a:off x="1338" y="1442"/>
                <a:ext cx="1497" cy="357"/>
              </a:xfrm>
              <a:prstGeom prst="rect">
                <a:avLst/>
              </a:prstGeom>
              <a:noFill/>
              <a:ln w="9525" algn="ctr">
                <a:noFill/>
                <a:miter lim="800000"/>
                <a:headEnd/>
                <a:tailEnd/>
              </a:ln>
              <a:effectLst/>
            </p:spPr>
            <p:txBody>
              <a:bodyPr>
                <a:spAutoFit/>
              </a:bodyPr>
              <a:lstStyle/>
              <a:p>
                <a:pPr>
                  <a:lnSpc>
                    <a:spcPct val="110000"/>
                  </a:lnSpc>
                </a:pPr>
                <a:r>
                  <a:rPr lang="zh-CN" altLang="en-US" sz="2800" b="1" dirty="0">
                    <a:solidFill>
                      <a:schemeClr val="tx1"/>
                    </a:solidFill>
                    <a:latin typeface="宋体" charset="-122"/>
                  </a:rPr>
                  <a:t>阿基米德原理：</a:t>
                </a:r>
              </a:p>
            </p:txBody>
          </p:sp>
          <p:sp>
            <p:nvSpPr>
              <p:cNvPr id="131" name="Rectangle 129"/>
              <p:cNvSpPr>
                <a:spLocks noChangeArrowheads="1"/>
              </p:cNvSpPr>
              <p:nvPr/>
            </p:nvSpPr>
            <p:spPr bwMode="auto">
              <a:xfrm>
                <a:off x="1338" y="1451"/>
                <a:ext cx="1406" cy="330"/>
              </a:xfrm>
              <a:prstGeom prst="rect">
                <a:avLst/>
              </a:prstGeom>
              <a:noFill/>
              <a:ln w="9525" algn="ctr">
                <a:solidFill>
                  <a:schemeClr val="tx1"/>
                </a:solidFill>
                <a:miter lim="800000"/>
                <a:headEnd/>
                <a:tailEnd/>
              </a:ln>
              <a:effectLst/>
            </p:spPr>
            <p:txBody>
              <a:bodyPr anchor="ctr">
                <a:spAutoFit/>
              </a:bodyPr>
              <a:lstStyle/>
              <a:p>
                <a:endParaRPr lang="zh-CN" altLang="en-US" sz="2800" b="1"/>
              </a:p>
            </p:txBody>
          </p:sp>
        </p:grpSp>
        <p:pic>
          <p:nvPicPr>
            <p:cNvPr id="129" name="Picture 154"/>
            <p:cNvPicPr>
              <a:picLocks noChangeAspect="1" noChangeArrowheads="1"/>
            </p:cNvPicPr>
            <p:nvPr/>
          </p:nvPicPr>
          <p:blipFill>
            <a:blip r:embed="rId4" cstate="print"/>
            <a:srcRect/>
            <a:stretch>
              <a:fillRect/>
            </a:stretch>
          </p:blipFill>
          <p:spPr bwMode="auto">
            <a:xfrm>
              <a:off x="3170" y="2266"/>
              <a:ext cx="948" cy="226"/>
            </a:xfrm>
            <a:prstGeom prst="rect">
              <a:avLst/>
            </a:prstGeom>
            <a:noFill/>
            <a:ln w="9525" algn="ctr">
              <a:noFill/>
              <a:miter lim="800000"/>
              <a:headEnd/>
              <a:tailEnd/>
            </a:ln>
            <a:effectLst/>
          </p:spPr>
        </p:pic>
      </p:grpSp>
      <p:grpSp>
        <p:nvGrpSpPr>
          <p:cNvPr id="132" name="Group 157"/>
          <p:cNvGrpSpPr>
            <a:grpSpLocks/>
          </p:cNvGrpSpPr>
          <p:nvPr/>
        </p:nvGrpSpPr>
        <p:grpSpPr bwMode="auto">
          <a:xfrm>
            <a:off x="4815840" y="4160842"/>
            <a:ext cx="3520440" cy="566738"/>
            <a:chOff x="2880" y="2621"/>
            <a:chExt cx="1633" cy="357"/>
          </a:xfrm>
        </p:grpSpPr>
        <p:grpSp>
          <p:nvGrpSpPr>
            <p:cNvPr id="133" name="Group 130"/>
            <p:cNvGrpSpPr>
              <a:grpSpLocks/>
            </p:cNvGrpSpPr>
            <p:nvPr/>
          </p:nvGrpSpPr>
          <p:grpSpPr bwMode="auto">
            <a:xfrm>
              <a:off x="2880" y="2621"/>
              <a:ext cx="1633" cy="357"/>
              <a:chOff x="1338" y="1442"/>
              <a:chExt cx="1497" cy="357"/>
            </a:xfrm>
          </p:grpSpPr>
          <p:sp>
            <p:nvSpPr>
              <p:cNvPr id="135" name="Text Box 131"/>
              <p:cNvSpPr txBox="1">
                <a:spLocks noChangeArrowheads="1"/>
              </p:cNvSpPr>
              <p:nvPr/>
            </p:nvSpPr>
            <p:spPr bwMode="auto">
              <a:xfrm>
                <a:off x="1338" y="1442"/>
                <a:ext cx="1497" cy="357"/>
              </a:xfrm>
              <a:prstGeom prst="rect">
                <a:avLst/>
              </a:prstGeom>
              <a:noFill/>
              <a:ln w="9525" algn="ctr">
                <a:noFill/>
                <a:miter lim="800000"/>
                <a:headEnd/>
                <a:tailEnd/>
              </a:ln>
              <a:effectLst/>
            </p:spPr>
            <p:txBody>
              <a:bodyPr>
                <a:spAutoFit/>
              </a:bodyPr>
              <a:lstStyle/>
              <a:p>
                <a:pPr>
                  <a:lnSpc>
                    <a:spcPct val="110000"/>
                  </a:lnSpc>
                </a:pPr>
                <a:r>
                  <a:rPr lang="zh-CN" altLang="en-US" sz="2800" b="1" dirty="0">
                    <a:solidFill>
                      <a:schemeClr val="tx1"/>
                    </a:solidFill>
                    <a:latin typeface="宋体" charset="-122"/>
                  </a:rPr>
                  <a:t>称重法：</a:t>
                </a:r>
              </a:p>
            </p:txBody>
          </p:sp>
          <p:sp>
            <p:nvSpPr>
              <p:cNvPr id="136" name="Rectangle 132"/>
              <p:cNvSpPr>
                <a:spLocks noChangeArrowheads="1"/>
              </p:cNvSpPr>
              <p:nvPr/>
            </p:nvSpPr>
            <p:spPr bwMode="auto">
              <a:xfrm>
                <a:off x="1338" y="1451"/>
                <a:ext cx="1406" cy="330"/>
              </a:xfrm>
              <a:prstGeom prst="rect">
                <a:avLst/>
              </a:prstGeom>
              <a:noFill/>
              <a:ln w="9525" algn="ctr">
                <a:solidFill>
                  <a:schemeClr val="tx1"/>
                </a:solidFill>
                <a:miter lim="800000"/>
                <a:headEnd/>
                <a:tailEnd/>
              </a:ln>
              <a:effectLst/>
            </p:spPr>
            <p:txBody>
              <a:bodyPr anchor="ctr">
                <a:spAutoFit/>
              </a:bodyPr>
              <a:lstStyle/>
              <a:p>
                <a:endParaRPr lang="zh-CN" altLang="en-US" sz="2800" b="1"/>
              </a:p>
            </p:txBody>
          </p:sp>
        </p:grpSp>
        <p:pic>
          <p:nvPicPr>
            <p:cNvPr id="134" name="Picture 156"/>
            <p:cNvPicPr>
              <a:picLocks noChangeAspect="1" noChangeArrowheads="1"/>
            </p:cNvPicPr>
            <p:nvPr/>
          </p:nvPicPr>
          <p:blipFill>
            <a:blip r:embed="rId5" cstate="print"/>
            <a:srcRect/>
            <a:stretch>
              <a:fillRect/>
            </a:stretch>
          </p:blipFill>
          <p:spPr bwMode="auto">
            <a:xfrm>
              <a:off x="3500" y="2687"/>
              <a:ext cx="808" cy="244"/>
            </a:xfrm>
            <a:prstGeom prst="rect">
              <a:avLst/>
            </a:prstGeom>
            <a:noFill/>
            <a:ln w="9525" algn="ctr">
              <a:noFill/>
              <a:miter lim="800000"/>
              <a:headEnd/>
              <a:tailEnd/>
            </a:ln>
            <a:effectLst/>
          </p:spPr>
        </p:pic>
      </p:grpSp>
      <p:grpSp>
        <p:nvGrpSpPr>
          <p:cNvPr id="137" name="Group 161"/>
          <p:cNvGrpSpPr>
            <a:grpSpLocks/>
          </p:cNvGrpSpPr>
          <p:nvPr/>
        </p:nvGrpSpPr>
        <p:grpSpPr bwMode="auto">
          <a:xfrm>
            <a:off x="4850764" y="5990595"/>
            <a:ext cx="4232276" cy="582613"/>
            <a:chOff x="2902" y="3764"/>
            <a:chExt cx="1996" cy="367"/>
          </a:xfrm>
        </p:grpSpPr>
        <p:grpSp>
          <p:nvGrpSpPr>
            <p:cNvPr id="138" name="Group 139"/>
            <p:cNvGrpSpPr>
              <a:grpSpLocks/>
            </p:cNvGrpSpPr>
            <p:nvPr/>
          </p:nvGrpSpPr>
          <p:grpSpPr bwMode="auto">
            <a:xfrm>
              <a:off x="2902" y="3764"/>
              <a:ext cx="1996" cy="367"/>
              <a:chOff x="1338" y="1451"/>
              <a:chExt cx="1497" cy="367"/>
            </a:xfrm>
          </p:grpSpPr>
          <p:sp>
            <p:nvSpPr>
              <p:cNvPr id="140" name="Text Box 140"/>
              <p:cNvSpPr txBox="1">
                <a:spLocks noChangeArrowheads="1"/>
              </p:cNvSpPr>
              <p:nvPr/>
            </p:nvSpPr>
            <p:spPr bwMode="auto">
              <a:xfrm>
                <a:off x="1338" y="1461"/>
                <a:ext cx="1497" cy="357"/>
              </a:xfrm>
              <a:prstGeom prst="rect">
                <a:avLst/>
              </a:prstGeom>
              <a:noFill/>
              <a:ln w="9525" algn="ctr">
                <a:noFill/>
                <a:miter lim="800000"/>
                <a:headEnd/>
                <a:tailEnd/>
              </a:ln>
              <a:effectLst/>
            </p:spPr>
            <p:txBody>
              <a:bodyPr>
                <a:spAutoFit/>
              </a:bodyPr>
              <a:lstStyle/>
              <a:p>
                <a:pPr>
                  <a:lnSpc>
                    <a:spcPct val="110000"/>
                  </a:lnSpc>
                </a:pPr>
                <a:r>
                  <a:rPr lang="zh-CN" altLang="en-US" sz="2800" b="1" dirty="0">
                    <a:solidFill>
                      <a:schemeClr val="tx1"/>
                    </a:solidFill>
                    <a:latin typeface="宋体" charset="-122"/>
                  </a:rPr>
                  <a:t>压力差法：</a:t>
                </a:r>
              </a:p>
            </p:txBody>
          </p:sp>
          <p:sp>
            <p:nvSpPr>
              <p:cNvPr id="141" name="Rectangle 141"/>
              <p:cNvSpPr>
                <a:spLocks noChangeArrowheads="1"/>
              </p:cNvSpPr>
              <p:nvPr/>
            </p:nvSpPr>
            <p:spPr bwMode="auto">
              <a:xfrm>
                <a:off x="1338" y="1451"/>
                <a:ext cx="1406" cy="330"/>
              </a:xfrm>
              <a:prstGeom prst="rect">
                <a:avLst/>
              </a:prstGeom>
              <a:noFill/>
              <a:ln w="9525" algn="ctr">
                <a:solidFill>
                  <a:schemeClr val="tx1"/>
                </a:solidFill>
                <a:miter lim="800000"/>
                <a:headEnd/>
                <a:tailEnd/>
              </a:ln>
              <a:effectLst/>
            </p:spPr>
            <p:txBody>
              <a:bodyPr anchor="ctr">
                <a:spAutoFit/>
              </a:bodyPr>
              <a:lstStyle/>
              <a:p>
                <a:endParaRPr lang="zh-CN" altLang="en-US" sz="2800" b="1"/>
              </a:p>
            </p:txBody>
          </p:sp>
        </p:grpSp>
        <p:pic>
          <p:nvPicPr>
            <p:cNvPr id="139" name="Picture 158"/>
            <p:cNvPicPr>
              <a:picLocks noChangeAspect="1" noChangeArrowheads="1"/>
            </p:cNvPicPr>
            <p:nvPr/>
          </p:nvPicPr>
          <p:blipFill>
            <a:blip r:embed="rId6" cstate="print"/>
            <a:srcRect/>
            <a:stretch>
              <a:fillRect/>
            </a:stretch>
          </p:blipFill>
          <p:spPr bwMode="auto">
            <a:xfrm>
              <a:off x="3739" y="3832"/>
              <a:ext cx="998" cy="243"/>
            </a:xfrm>
            <a:prstGeom prst="rect">
              <a:avLst/>
            </a:prstGeom>
            <a:noFill/>
            <a:ln w="9525" algn="ctr">
              <a:noFill/>
              <a:miter lim="800000"/>
              <a:headEnd/>
              <a:tailEnd/>
            </a:ln>
            <a:effectLst/>
          </p:spPr>
        </p:pic>
      </p:grpSp>
      <p:grpSp>
        <p:nvGrpSpPr>
          <p:cNvPr id="142" name="Group 162"/>
          <p:cNvGrpSpPr>
            <a:grpSpLocks/>
          </p:cNvGrpSpPr>
          <p:nvPr/>
        </p:nvGrpSpPr>
        <p:grpSpPr bwMode="auto">
          <a:xfrm>
            <a:off x="4850765" y="5414337"/>
            <a:ext cx="5695315" cy="612776"/>
            <a:chOff x="2902" y="3401"/>
            <a:chExt cx="2858" cy="386"/>
          </a:xfrm>
        </p:grpSpPr>
        <p:grpSp>
          <p:nvGrpSpPr>
            <p:cNvPr id="143" name="Group 133"/>
            <p:cNvGrpSpPr>
              <a:grpSpLocks/>
            </p:cNvGrpSpPr>
            <p:nvPr/>
          </p:nvGrpSpPr>
          <p:grpSpPr bwMode="auto">
            <a:xfrm>
              <a:off x="2902" y="3401"/>
              <a:ext cx="2858" cy="386"/>
              <a:chOff x="1338" y="1451"/>
              <a:chExt cx="1497" cy="386"/>
            </a:xfrm>
          </p:grpSpPr>
          <p:sp>
            <p:nvSpPr>
              <p:cNvPr id="145" name="Text Box 134"/>
              <p:cNvSpPr txBox="1">
                <a:spLocks noChangeArrowheads="1"/>
              </p:cNvSpPr>
              <p:nvPr/>
            </p:nvSpPr>
            <p:spPr bwMode="auto">
              <a:xfrm>
                <a:off x="1338" y="1480"/>
                <a:ext cx="1497" cy="357"/>
              </a:xfrm>
              <a:prstGeom prst="rect">
                <a:avLst/>
              </a:prstGeom>
              <a:noFill/>
              <a:ln w="9525" algn="ctr">
                <a:noFill/>
                <a:miter lim="800000"/>
                <a:headEnd/>
                <a:tailEnd/>
              </a:ln>
              <a:effectLst/>
            </p:spPr>
            <p:txBody>
              <a:bodyPr>
                <a:spAutoFit/>
              </a:bodyPr>
              <a:lstStyle/>
              <a:p>
                <a:pPr>
                  <a:lnSpc>
                    <a:spcPct val="110000"/>
                  </a:lnSpc>
                </a:pPr>
                <a:r>
                  <a:rPr lang="zh-CN" altLang="en-US" sz="2800" b="1">
                    <a:solidFill>
                      <a:schemeClr val="tx1"/>
                    </a:solidFill>
                    <a:latin typeface="宋体" charset="-122"/>
                  </a:rPr>
                  <a:t>阿基米德原理法：</a:t>
                </a:r>
              </a:p>
            </p:txBody>
          </p:sp>
          <p:sp>
            <p:nvSpPr>
              <p:cNvPr id="146" name="Rectangle 135"/>
              <p:cNvSpPr>
                <a:spLocks noChangeArrowheads="1"/>
              </p:cNvSpPr>
              <p:nvPr/>
            </p:nvSpPr>
            <p:spPr bwMode="auto">
              <a:xfrm>
                <a:off x="1338" y="1451"/>
                <a:ext cx="1406" cy="330"/>
              </a:xfrm>
              <a:prstGeom prst="rect">
                <a:avLst/>
              </a:prstGeom>
              <a:noFill/>
              <a:ln w="9525" algn="ctr">
                <a:solidFill>
                  <a:schemeClr val="tx1"/>
                </a:solidFill>
                <a:miter lim="800000"/>
                <a:headEnd/>
                <a:tailEnd/>
              </a:ln>
              <a:effectLst/>
            </p:spPr>
            <p:txBody>
              <a:bodyPr anchor="ctr">
                <a:spAutoFit/>
              </a:bodyPr>
              <a:lstStyle/>
              <a:p>
                <a:endParaRPr lang="zh-CN" altLang="en-US" sz="2800" b="1"/>
              </a:p>
            </p:txBody>
          </p:sp>
        </p:grpSp>
        <p:pic>
          <p:nvPicPr>
            <p:cNvPr id="144" name="Picture 159"/>
            <p:cNvPicPr>
              <a:picLocks noChangeAspect="1" noChangeArrowheads="1"/>
            </p:cNvPicPr>
            <p:nvPr/>
          </p:nvPicPr>
          <p:blipFill>
            <a:blip r:embed="rId7" cstate="print"/>
            <a:srcRect/>
            <a:stretch>
              <a:fillRect/>
            </a:stretch>
          </p:blipFill>
          <p:spPr bwMode="auto">
            <a:xfrm>
              <a:off x="4363" y="3447"/>
              <a:ext cx="862" cy="240"/>
            </a:xfrm>
            <a:prstGeom prst="rect">
              <a:avLst/>
            </a:prstGeom>
            <a:noFill/>
            <a:ln w="9525" algn="ctr">
              <a:noFill/>
              <a:miter lim="800000"/>
              <a:headEnd/>
              <a:tailEnd/>
            </a:ln>
            <a:effectLst/>
          </p:spPr>
        </p:pic>
      </p:grpSp>
      <p:grpSp>
        <p:nvGrpSpPr>
          <p:cNvPr id="147" name="Group 163"/>
          <p:cNvGrpSpPr>
            <a:grpSpLocks/>
          </p:cNvGrpSpPr>
          <p:nvPr/>
        </p:nvGrpSpPr>
        <p:grpSpPr bwMode="auto">
          <a:xfrm>
            <a:off x="4815840" y="4822830"/>
            <a:ext cx="6157514" cy="566738"/>
            <a:chOff x="2880" y="3038"/>
            <a:chExt cx="2729" cy="357"/>
          </a:xfrm>
        </p:grpSpPr>
        <p:grpSp>
          <p:nvGrpSpPr>
            <p:cNvPr id="148" name="Group 136"/>
            <p:cNvGrpSpPr>
              <a:grpSpLocks/>
            </p:cNvGrpSpPr>
            <p:nvPr/>
          </p:nvGrpSpPr>
          <p:grpSpPr bwMode="auto">
            <a:xfrm>
              <a:off x="2880" y="3038"/>
              <a:ext cx="2729" cy="357"/>
              <a:chOff x="1338" y="1451"/>
              <a:chExt cx="1501" cy="357"/>
            </a:xfrm>
          </p:grpSpPr>
          <p:sp>
            <p:nvSpPr>
              <p:cNvPr id="150" name="Text Box 137"/>
              <p:cNvSpPr txBox="1">
                <a:spLocks noChangeArrowheads="1"/>
              </p:cNvSpPr>
              <p:nvPr/>
            </p:nvSpPr>
            <p:spPr bwMode="auto">
              <a:xfrm>
                <a:off x="1342" y="1451"/>
                <a:ext cx="1497" cy="357"/>
              </a:xfrm>
              <a:prstGeom prst="rect">
                <a:avLst/>
              </a:prstGeom>
              <a:noFill/>
              <a:ln w="9525" algn="ctr">
                <a:noFill/>
                <a:miter lim="800000"/>
                <a:headEnd/>
                <a:tailEnd/>
              </a:ln>
              <a:effectLst/>
            </p:spPr>
            <p:txBody>
              <a:bodyPr wrap="square">
                <a:spAutoFit/>
              </a:bodyPr>
              <a:lstStyle/>
              <a:p>
                <a:pPr>
                  <a:lnSpc>
                    <a:spcPct val="110000"/>
                  </a:lnSpc>
                </a:pPr>
                <a:r>
                  <a:rPr lang="zh-CN" altLang="en-US" sz="2800" b="1" dirty="0">
                    <a:solidFill>
                      <a:schemeClr val="tx1"/>
                    </a:solidFill>
                    <a:latin typeface="宋体" charset="-122"/>
                  </a:rPr>
                  <a:t>二力平衡法：      （漂浮或悬浮）</a:t>
                </a:r>
              </a:p>
            </p:txBody>
          </p:sp>
          <p:sp>
            <p:nvSpPr>
              <p:cNvPr id="151" name="Rectangle 138"/>
              <p:cNvSpPr>
                <a:spLocks noChangeArrowheads="1"/>
              </p:cNvSpPr>
              <p:nvPr/>
            </p:nvSpPr>
            <p:spPr bwMode="auto">
              <a:xfrm>
                <a:off x="1338" y="1451"/>
                <a:ext cx="1406" cy="330"/>
              </a:xfrm>
              <a:prstGeom prst="rect">
                <a:avLst/>
              </a:prstGeom>
              <a:noFill/>
              <a:ln w="9525" algn="ctr">
                <a:solidFill>
                  <a:schemeClr val="tx1"/>
                </a:solidFill>
                <a:miter lim="800000"/>
                <a:headEnd/>
                <a:tailEnd/>
              </a:ln>
              <a:effectLst/>
            </p:spPr>
            <p:txBody>
              <a:bodyPr anchor="ctr">
                <a:spAutoFit/>
              </a:bodyPr>
              <a:lstStyle/>
              <a:p>
                <a:endParaRPr lang="zh-CN" altLang="en-US" sz="2800" b="1"/>
              </a:p>
            </p:txBody>
          </p:sp>
        </p:grpSp>
        <p:pic>
          <p:nvPicPr>
            <p:cNvPr id="149" name="Picture 160"/>
            <p:cNvPicPr>
              <a:picLocks noChangeAspect="1" noChangeArrowheads="1"/>
            </p:cNvPicPr>
            <p:nvPr/>
          </p:nvPicPr>
          <p:blipFill>
            <a:blip r:embed="rId8" cstate="print"/>
            <a:srcRect/>
            <a:stretch>
              <a:fillRect/>
            </a:stretch>
          </p:blipFill>
          <p:spPr bwMode="auto">
            <a:xfrm>
              <a:off x="3880" y="3101"/>
              <a:ext cx="499" cy="219"/>
            </a:xfrm>
            <a:prstGeom prst="rect">
              <a:avLst/>
            </a:prstGeom>
            <a:noFill/>
            <a:ln w="9525" algn="ctr">
              <a:noFill/>
              <a:miter lim="800000"/>
              <a:headEnd/>
              <a:tailEnd/>
            </a:ln>
            <a:effectLst/>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161"/>
                                        </p:tgtEl>
                                        <p:attrNameLst>
                                          <p:attrName>style.visibility</p:attrName>
                                        </p:attrNameLst>
                                      </p:cBhvr>
                                      <p:to>
                                        <p:strVal val="visible"/>
                                      </p:to>
                                    </p:set>
                                    <p:anim calcmode="lin" valueType="num">
                                      <p:cBhvr additive="base">
                                        <p:cTn id="7" dur="500" fill="hold"/>
                                        <p:tgtEl>
                                          <p:spTgt spid="6161"/>
                                        </p:tgtEl>
                                        <p:attrNameLst>
                                          <p:attrName>ppt_x</p:attrName>
                                        </p:attrNameLst>
                                      </p:cBhvr>
                                      <p:tavLst>
                                        <p:tav tm="0">
                                          <p:val>
                                            <p:strVal val="0-#ppt_w/2"/>
                                          </p:val>
                                        </p:tav>
                                        <p:tav tm="100000">
                                          <p:val>
                                            <p:strVal val="#ppt_x"/>
                                          </p:val>
                                        </p:tav>
                                      </p:tavLst>
                                    </p:anim>
                                    <p:anim calcmode="lin" valueType="num">
                                      <p:cBhvr additive="base">
                                        <p:cTn id="8" dur="500" fill="hold"/>
                                        <p:tgtEl>
                                          <p:spTgt spid="616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55"/>
                                        </p:tgtEl>
                                        <p:attrNameLst>
                                          <p:attrName>style.visibility</p:attrName>
                                        </p:attrNameLst>
                                      </p:cBhvr>
                                      <p:to>
                                        <p:strVal val="visible"/>
                                      </p:to>
                                    </p:set>
                                    <p:animEffect transition="in" filter="box(in)">
                                      <p:cBhvr>
                                        <p:cTn id="13" dur="500"/>
                                        <p:tgtEl>
                                          <p:spTgt spid="55"/>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111"/>
                                        </p:tgtEl>
                                        <p:attrNameLst>
                                          <p:attrName>style.visibility</p:attrName>
                                        </p:attrNameLst>
                                      </p:cBhvr>
                                      <p:to>
                                        <p:strVal val="visible"/>
                                      </p:to>
                                    </p:set>
                                    <p:animEffect transition="in" filter="blinds(horizontal)">
                                      <p:cBhvr>
                                        <p:cTn id="18" dur="500"/>
                                        <p:tgtEl>
                                          <p:spTgt spid="111"/>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98"/>
                                        </p:tgtEl>
                                        <p:attrNameLst>
                                          <p:attrName>style.visibility</p:attrName>
                                        </p:attrNameLst>
                                      </p:cBhvr>
                                      <p:to>
                                        <p:strVal val="visible"/>
                                      </p:to>
                                    </p:set>
                                    <p:animEffect transition="in" filter="box(in)">
                                      <p:cBhvr>
                                        <p:cTn id="23" dur="500"/>
                                        <p:tgtEl>
                                          <p:spTgt spid="98"/>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104"/>
                                        </p:tgtEl>
                                        <p:attrNameLst>
                                          <p:attrName>style.visibility</p:attrName>
                                        </p:attrNameLst>
                                      </p:cBhvr>
                                      <p:to>
                                        <p:strVal val="visible"/>
                                      </p:to>
                                    </p:set>
                                    <p:animEffect transition="in" filter="blinds(horizontal)">
                                      <p:cBhvr>
                                        <p:cTn id="28" dur="500"/>
                                        <p:tgtEl>
                                          <p:spTgt spid="104"/>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nodeType="clickEffect">
                                  <p:stCondLst>
                                    <p:cond delay="0"/>
                                  </p:stCondLst>
                                  <p:childTnLst>
                                    <p:set>
                                      <p:cBhvr>
                                        <p:cTn id="32" dur="1" fill="hold">
                                          <p:stCondLst>
                                            <p:cond delay="0"/>
                                          </p:stCondLst>
                                        </p:cTn>
                                        <p:tgtEl>
                                          <p:spTgt spid="101"/>
                                        </p:tgtEl>
                                        <p:attrNameLst>
                                          <p:attrName>style.visibility</p:attrName>
                                        </p:attrNameLst>
                                      </p:cBhvr>
                                      <p:to>
                                        <p:strVal val="visible"/>
                                      </p:to>
                                    </p:set>
                                    <p:animEffect transition="in" filter="box(in)">
                                      <p:cBhvr>
                                        <p:cTn id="33" dur="500"/>
                                        <p:tgtEl>
                                          <p:spTgt spid="101"/>
                                        </p:tgtEl>
                                      </p:cBhvr>
                                    </p:animEffect>
                                  </p:childTnLst>
                                </p:cTn>
                              </p:par>
                            </p:childTnLst>
                          </p:cTn>
                        </p:par>
                      </p:childTnLst>
                    </p:cTn>
                  </p:par>
                  <p:par>
                    <p:cTn id="34" fill="hold">
                      <p:stCondLst>
                        <p:cond delay="indefinite"/>
                      </p:stCondLst>
                      <p:childTnLst>
                        <p:par>
                          <p:cTn id="35" fill="hold">
                            <p:stCondLst>
                              <p:cond delay="0"/>
                            </p:stCondLst>
                            <p:childTnLst>
                              <p:par>
                                <p:cTn id="36" presetID="8" presetClass="entr" presetSubtype="16" fill="hold" nodeType="clickEffect">
                                  <p:stCondLst>
                                    <p:cond delay="0"/>
                                  </p:stCondLst>
                                  <p:childTnLst>
                                    <p:set>
                                      <p:cBhvr>
                                        <p:cTn id="37" dur="1" fill="hold">
                                          <p:stCondLst>
                                            <p:cond delay="0"/>
                                          </p:stCondLst>
                                        </p:cTn>
                                        <p:tgtEl>
                                          <p:spTgt spid="127"/>
                                        </p:tgtEl>
                                        <p:attrNameLst>
                                          <p:attrName>style.visibility</p:attrName>
                                        </p:attrNameLst>
                                      </p:cBhvr>
                                      <p:to>
                                        <p:strVal val="visible"/>
                                      </p:to>
                                    </p:set>
                                    <p:animEffect transition="in" filter="diamond(in)">
                                      <p:cBhvr>
                                        <p:cTn id="38" dur="500"/>
                                        <p:tgtEl>
                                          <p:spTgt spid="127"/>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108"/>
                                        </p:tgtEl>
                                        <p:attrNameLst>
                                          <p:attrName>style.visibility</p:attrName>
                                        </p:attrNameLst>
                                      </p:cBhvr>
                                      <p:to>
                                        <p:strVal val="visible"/>
                                      </p:to>
                                    </p:set>
                                    <p:animEffect transition="in" filter="blinds(horizontal)">
                                      <p:cBhvr>
                                        <p:cTn id="43" dur="500"/>
                                        <p:tgtEl>
                                          <p:spTgt spid="108"/>
                                        </p:tgtEl>
                                      </p:cBhvr>
                                    </p:animEffect>
                                  </p:childTnLst>
                                </p:cTn>
                              </p:par>
                              <p:par>
                                <p:cTn id="44" presetID="3" presetClass="entr" presetSubtype="10" fill="hold" nodeType="withEffect">
                                  <p:stCondLst>
                                    <p:cond delay="0"/>
                                  </p:stCondLst>
                                  <p:childTnLst>
                                    <p:set>
                                      <p:cBhvr>
                                        <p:cTn id="45" dur="1" fill="hold">
                                          <p:stCondLst>
                                            <p:cond delay="0"/>
                                          </p:stCondLst>
                                        </p:cTn>
                                        <p:tgtEl>
                                          <p:spTgt spid="120"/>
                                        </p:tgtEl>
                                        <p:attrNameLst>
                                          <p:attrName>style.visibility</p:attrName>
                                        </p:attrNameLst>
                                      </p:cBhvr>
                                      <p:to>
                                        <p:strVal val="visible"/>
                                      </p:to>
                                    </p:set>
                                    <p:animEffect transition="in" filter="blinds(horizontal)">
                                      <p:cBhvr>
                                        <p:cTn id="46" dur="500"/>
                                        <p:tgtEl>
                                          <p:spTgt spid="120"/>
                                        </p:tgtEl>
                                      </p:cBhvr>
                                    </p:animEffect>
                                  </p:childTnLst>
                                </p:cTn>
                              </p:par>
                            </p:childTnLst>
                          </p:cTn>
                        </p:par>
                      </p:childTnLst>
                    </p:cTn>
                  </p:par>
                  <p:par>
                    <p:cTn id="47" fill="hold">
                      <p:stCondLst>
                        <p:cond delay="indefinite"/>
                      </p:stCondLst>
                      <p:childTnLst>
                        <p:par>
                          <p:cTn id="48" fill="hold">
                            <p:stCondLst>
                              <p:cond delay="0"/>
                            </p:stCondLst>
                            <p:childTnLst>
                              <p:par>
                                <p:cTn id="49" presetID="4" presetClass="entr" presetSubtype="16" fill="hold" nodeType="clickEffect">
                                  <p:stCondLst>
                                    <p:cond delay="0"/>
                                  </p:stCondLst>
                                  <p:childTnLst>
                                    <p:set>
                                      <p:cBhvr>
                                        <p:cTn id="50" dur="1" fill="hold">
                                          <p:stCondLst>
                                            <p:cond delay="0"/>
                                          </p:stCondLst>
                                        </p:cTn>
                                        <p:tgtEl>
                                          <p:spTgt spid="132"/>
                                        </p:tgtEl>
                                        <p:attrNameLst>
                                          <p:attrName>style.visibility</p:attrName>
                                        </p:attrNameLst>
                                      </p:cBhvr>
                                      <p:to>
                                        <p:strVal val="visible"/>
                                      </p:to>
                                    </p:set>
                                    <p:animEffect transition="in" filter="box(in)">
                                      <p:cBhvr>
                                        <p:cTn id="51" dur="500"/>
                                        <p:tgtEl>
                                          <p:spTgt spid="132"/>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nodeType="clickEffect">
                                  <p:stCondLst>
                                    <p:cond delay="0"/>
                                  </p:stCondLst>
                                  <p:childTnLst>
                                    <p:set>
                                      <p:cBhvr>
                                        <p:cTn id="55" dur="1" fill="hold">
                                          <p:stCondLst>
                                            <p:cond delay="0"/>
                                          </p:stCondLst>
                                        </p:cTn>
                                        <p:tgtEl>
                                          <p:spTgt spid="147"/>
                                        </p:tgtEl>
                                        <p:attrNameLst>
                                          <p:attrName>style.visibility</p:attrName>
                                        </p:attrNameLst>
                                      </p:cBhvr>
                                      <p:to>
                                        <p:strVal val="visible"/>
                                      </p:to>
                                    </p:set>
                                    <p:animEffect transition="in" filter="blinds(horizontal)">
                                      <p:cBhvr>
                                        <p:cTn id="56" dur="500"/>
                                        <p:tgtEl>
                                          <p:spTgt spid="147"/>
                                        </p:tgtEl>
                                      </p:cBhvr>
                                    </p:animEffect>
                                  </p:childTnLst>
                                </p:cTn>
                              </p:par>
                            </p:childTnLst>
                          </p:cTn>
                        </p:par>
                      </p:childTnLst>
                    </p:cTn>
                  </p:par>
                  <p:par>
                    <p:cTn id="57" fill="hold">
                      <p:stCondLst>
                        <p:cond delay="indefinite"/>
                      </p:stCondLst>
                      <p:childTnLst>
                        <p:par>
                          <p:cTn id="58" fill="hold">
                            <p:stCondLst>
                              <p:cond delay="0"/>
                            </p:stCondLst>
                            <p:childTnLst>
                              <p:par>
                                <p:cTn id="59" presetID="4" presetClass="entr" presetSubtype="16" fill="hold" nodeType="clickEffect">
                                  <p:stCondLst>
                                    <p:cond delay="0"/>
                                  </p:stCondLst>
                                  <p:childTnLst>
                                    <p:set>
                                      <p:cBhvr>
                                        <p:cTn id="60" dur="1" fill="hold">
                                          <p:stCondLst>
                                            <p:cond delay="0"/>
                                          </p:stCondLst>
                                        </p:cTn>
                                        <p:tgtEl>
                                          <p:spTgt spid="142"/>
                                        </p:tgtEl>
                                        <p:attrNameLst>
                                          <p:attrName>style.visibility</p:attrName>
                                        </p:attrNameLst>
                                      </p:cBhvr>
                                      <p:to>
                                        <p:strVal val="visible"/>
                                      </p:to>
                                    </p:set>
                                    <p:animEffect transition="in" filter="box(in)">
                                      <p:cBhvr>
                                        <p:cTn id="61" dur="500"/>
                                        <p:tgtEl>
                                          <p:spTgt spid="142"/>
                                        </p:tgtEl>
                                      </p:cBhvr>
                                    </p:animEffect>
                                  </p:childTnLst>
                                </p:cTn>
                              </p:par>
                            </p:childTnLst>
                          </p:cTn>
                        </p:par>
                      </p:childTnLst>
                    </p:cTn>
                  </p:par>
                  <p:par>
                    <p:cTn id="62" fill="hold">
                      <p:stCondLst>
                        <p:cond delay="indefinite"/>
                      </p:stCondLst>
                      <p:childTnLst>
                        <p:par>
                          <p:cTn id="63" fill="hold">
                            <p:stCondLst>
                              <p:cond delay="0"/>
                            </p:stCondLst>
                            <p:childTnLst>
                              <p:par>
                                <p:cTn id="64" presetID="8" presetClass="entr" presetSubtype="16" fill="hold" nodeType="clickEffect">
                                  <p:stCondLst>
                                    <p:cond delay="0"/>
                                  </p:stCondLst>
                                  <p:childTnLst>
                                    <p:set>
                                      <p:cBhvr>
                                        <p:cTn id="65" dur="1" fill="hold">
                                          <p:stCondLst>
                                            <p:cond delay="0"/>
                                          </p:stCondLst>
                                        </p:cTn>
                                        <p:tgtEl>
                                          <p:spTgt spid="137"/>
                                        </p:tgtEl>
                                        <p:attrNameLst>
                                          <p:attrName>style.visibility</p:attrName>
                                        </p:attrNameLst>
                                      </p:cBhvr>
                                      <p:to>
                                        <p:strVal val="visible"/>
                                      </p:to>
                                    </p:set>
                                    <p:animEffect transition="in" filter="diamond(in)">
                                      <p:cBhvr>
                                        <p:cTn id="66"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graphicFrame>
        <p:nvGraphicFramePr>
          <p:cNvPr id="131073" name="Object 1"/>
          <p:cNvGraphicFramePr>
            <a:graphicFrameLocks noChangeAspect="1"/>
          </p:cNvGraphicFramePr>
          <p:nvPr/>
        </p:nvGraphicFramePr>
        <p:xfrm>
          <a:off x="588963" y="1423353"/>
          <a:ext cx="10941050" cy="4168775"/>
        </p:xfrm>
        <a:graphic>
          <a:graphicData uri="http://schemas.openxmlformats.org/presentationml/2006/ole">
            <mc:AlternateContent xmlns:mc="http://schemas.openxmlformats.org/markup-compatibility/2006">
              <mc:Choice xmlns:v="urn:schemas-microsoft-com:vml" Requires="v">
                <p:oleObj spid="_x0000_s131075" name="Microsoft Word 2007" r:id="rId4" imgW="10936774" imgH="4563413" progId="Word.Document.12">
                  <p:embed/>
                </p:oleObj>
              </mc:Choice>
              <mc:Fallback>
                <p:oleObj name="Microsoft Word 2007" r:id="rId4" imgW="10936774" imgH="4563413" progId="Word.Document.12">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8963" y="1423353"/>
                        <a:ext cx="10941050" cy="416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131073"/>
                                        </p:tgtEl>
                                        <p:attrNameLst>
                                          <p:attrName>style.visibility</p:attrName>
                                        </p:attrNameLst>
                                      </p:cBhvr>
                                      <p:to>
                                        <p:strVal val="visible"/>
                                      </p:to>
                                    </p:set>
                                    <p:animEffect transition="in" filter="box(in)">
                                      <p:cBhvr>
                                        <p:cTn id="7" dur="500"/>
                                        <p:tgtEl>
                                          <p:spTgt spid="1310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p:nvPr/>
        </p:nvSpPr>
        <p:spPr>
          <a:xfrm>
            <a:off x="746443" y="1062583"/>
            <a:ext cx="3587842" cy="646331"/>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nSpc>
                <a:spcPct val="150000"/>
              </a:lnSpc>
              <a:spcBef>
                <a:spcPct val="0"/>
              </a:spcBef>
              <a:buNone/>
            </a:pPr>
            <a:r>
              <a:rPr lang="zh-CN" altLang="en-US" sz="2400" b="1" dirty="0" smtClean="0">
                <a:solidFill>
                  <a:srgbClr val="00A6AD"/>
                </a:solidFill>
                <a:latin typeface="宋体" panose="02010600030101010101" pitchFamily="2" charset="-122"/>
              </a:rPr>
              <a:t>实验专训</a:t>
            </a:r>
            <a:r>
              <a:rPr lang="en-US" altLang="zh-CN" sz="2400" b="1" dirty="0" smtClean="0">
                <a:solidFill>
                  <a:srgbClr val="00A6AD"/>
                </a:solidFill>
                <a:latin typeface="宋体" panose="02010600030101010101" pitchFamily="2" charset="-122"/>
              </a:rPr>
              <a:t>—</a:t>
            </a:r>
            <a:r>
              <a:rPr lang="zh-CN" altLang="en-US" sz="2400" b="1" dirty="0" smtClean="0">
                <a:solidFill>
                  <a:srgbClr val="00A6AD"/>
                </a:solidFill>
                <a:latin typeface="宋体" panose="02010600030101010101" pitchFamily="2" charset="-122"/>
              </a:rPr>
              <a:t>重点实验突破</a:t>
            </a:r>
            <a:endParaRPr lang="zh-CN" altLang="en-US" sz="2400" b="1" dirty="0">
              <a:solidFill>
                <a:srgbClr val="00A6AD"/>
              </a:solidFill>
              <a:latin typeface="宋体" panose="02010600030101010101" pitchFamily="2" charset="-122"/>
            </a:endParaRPr>
          </a:p>
        </p:txBody>
      </p:sp>
      <p:pic>
        <p:nvPicPr>
          <p:cNvPr id="7" name="Picture 4"/>
          <p:cNvPicPr>
            <a:picLocks noChangeAspect="1"/>
          </p:cNvPicPr>
          <p:nvPr/>
        </p:nvPicPr>
        <p:blipFill>
          <a:blip r:embed="rId2" cstate="print"/>
          <a:stretch>
            <a:fillRect/>
          </a:stretch>
        </p:blipFill>
        <p:spPr>
          <a:xfrm>
            <a:off x="473075" y="1197203"/>
            <a:ext cx="84455" cy="414020"/>
          </a:xfrm>
          <a:prstGeom prst="rect">
            <a:avLst/>
          </a:prstGeom>
          <a:noFill/>
          <a:ln w="9525">
            <a:noFill/>
          </a:ln>
        </p:spPr>
      </p:pic>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6" name="Rectangle 10"/>
          <p:cNvSpPr/>
          <p:nvPr/>
        </p:nvSpPr>
        <p:spPr>
          <a:xfrm>
            <a:off x="669743" y="1760699"/>
            <a:ext cx="5724644" cy="46166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spcBef>
                <a:spcPct val="0"/>
              </a:spcBef>
              <a:buNone/>
            </a:pPr>
            <a:r>
              <a:rPr lang="zh-CN" altLang="zh-CN" sz="2400" b="1" dirty="0" smtClean="0">
                <a:solidFill>
                  <a:srgbClr val="F1AF00"/>
                </a:solidFill>
                <a:latin typeface="+mn-ea"/>
              </a:rPr>
              <a:t>实验一　探究浮力的大小跟哪些因素有关</a:t>
            </a:r>
          </a:p>
        </p:txBody>
      </p:sp>
      <p:sp>
        <p:nvSpPr>
          <p:cNvPr id="10" name="Rectangle 1"/>
          <p:cNvSpPr>
            <a:spLocks noChangeArrowheads="1"/>
          </p:cNvSpPr>
          <p:nvPr/>
        </p:nvSpPr>
        <p:spPr bwMode="auto">
          <a:xfrm>
            <a:off x="578965" y="2167958"/>
            <a:ext cx="10718800" cy="20616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nSpc>
                <a:spcPct val="150000"/>
              </a:lnSpc>
            </a:pPr>
            <a:r>
              <a:rPr lang="zh-CN" altLang="en-US" sz="3000" b="1" dirty="0" smtClean="0">
                <a:solidFill>
                  <a:srgbClr val="FF0000"/>
                </a:solidFill>
                <a:latin typeface="宋体" pitchFamily="2" charset="-122"/>
                <a:ea typeface="宋体" pitchFamily="2" charset="-122"/>
                <a:cs typeface="Times New Roman" pitchFamily="18" charset="0"/>
              </a:rPr>
              <a:t>例</a:t>
            </a:r>
            <a:r>
              <a:rPr lang="en-US" altLang="zh-CN" sz="3000" b="1" dirty="0" smtClean="0">
                <a:solidFill>
                  <a:srgbClr val="FF0000"/>
                </a:solidFill>
                <a:latin typeface="宋体" pitchFamily="2" charset="-122"/>
                <a:ea typeface="宋体" pitchFamily="2" charset="-122"/>
                <a:cs typeface="Times New Roman" pitchFamily="18" charset="0"/>
              </a:rPr>
              <a:t>4  </a:t>
            </a:r>
            <a:r>
              <a:rPr lang="zh-CN" altLang="zh-CN" sz="3000" b="1" dirty="0" smtClean="0">
                <a:latin typeface="宋体" pitchFamily="2" charset="-122"/>
                <a:ea typeface="宋体" pitchFamily="2" charset="-122"/>
                <a:cs typeface="Times New Roman" pitchFamily="18" charset="0"/>
              </a:rPr>
              <a:t>在</a:t>
            </a: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探究浮力的大小与什么因素有关</a:t>
            </a: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的实验中，小明为同学们做了如图</a:t>
            </a:r>
            <a:r>
              <a:rPr lang="en-US" altLang="zh-CN" sz="3000" b="1" dirty="0" smtClean="0">
                <a:latin typeface="宋体" pitchFamily="2" charset="-122"/>
                <a:ea typeface="宋体" pitchFamily="2" charset="-122"/>
                <a:cs typeface="Times New Roman" pitchFamily="18" charset="0"/>
              </a:rPr>
              <a:t>10</a:t>
            </a:r>
            <a:r>
              <a:rPr lang="zh-CN" altLang="zh-CN"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T</a:t>
            </a:r>
            <a:r>
              <a:rPr lang="zh-CN" altLang="zh-CN"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4</a:t>
            </a:r>
            <a:r>
              <a:rPr lang="zh-CN" altLang="zh-CN" sz="3000" b="1" dirty="0" smtClean="0">
                <a:latin typeface="宋体" pitchFamily="2" charset="-122"/>
                <a:ea typeface="宋体" pitchFamily="2" charset="-122"/>
                <a:cs typeface="Times New Roman" pitchFamily="18" charset="0"/>
              </a:rPr>
              <a:t>所示的一系列实验，实验中的铜块与铝块体积相同。</a:t>
            </a:r>
          </a:p>
        </p:txBody>
      </p:sp>
      <p:sp>
        <p:nvSpPr>
          <p:cNvPr id="70658"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07522"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pSp>
        <p:nvGrpSpPr>
          <p:cNvPr id="14" name="组合 13"/>
          <p:cNvGrpSpPr/>
          <p:nvPr/>
        </p:nvGrpSpPr>
        <p:grpSpPr>
          <a:xfrm>
            <a:off x="3855719" y="3489959"/>
            <a:ext cx="6400801" cy="3033906"/>
            <a:chOff x="3855719" y="3489959"/>
            <a:chExt cx="6400801" cy="3033906"/>
          </a:xfrm>
        </p:grpSpPr>
        <p:pic>
          <p:nvPicPr>
            <p:cNvPr id="107521" name="Picture 1" descr="E:\全品课件\物理人教八下学练考PPT\物理人教八下学练考\9RA188.EPS"/>
            <p:cNvPicPr>
              <a:picLocks noChangeAspect="1" noChangeArrowheads="1"/>
            </p:cNvPicPr>
            <p:nvPr/>
          </p:nvPicPr>
          <p:blipFill>
            <a:blip r:embed="rId3" r:link="rId4" cstate="print"/>
            <a:srcRect/>
            <a:stretch>
              <a:fillRect/>
            </a:stretch>
          </p:blipFill>
          <p:spPr bwMode="auto">
            <a:xfrm>
              <a:off x="3855719" y="3489959"/>
              <a:ext cx="6400801" cy="2321647"/>
            </a:xfrm>
            <a:prstGeom prst="rect">
              <a:avLst/>
            </a:prstGeom>
            <a:noFill/>
          </p:spPr>
        </p:pic>
        <p:sp>
          <p:nvSpPr>
            <p:cNvPr id="107523" name="Rectangle 3"/>
            <p:cNvSpPr>
              <a:spLocks noChangeArrowheads="1"/>
            </p:cNvSpPr>
            <p:nvPr/>
          </p:nvSpPr>
          <p:spPr bwMode="auto">
            <a:xfrm>
              <a:off x="5928360" y="5847205"/>
              <a:ext cx="2388795" cy="67666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R="0" lvl="0" indent="266700" fontAlgn="base">
                <a:lnSpc>
                  <a:spcPct val="150000"/>
                </a:lnSpc>
                <a:spcBef>
                  <a:spcPct val="0"/>
                </a:spcBef>
                <a:spcAft>
                  <a:spcPct val="0"/>
                </a:spcAft>
                <a:buClrTx/>
                <a:buSzTx/>
                <a:buFontTx/>
                <a:buNone/>
                <a:tabLst/>
              </a:pPr>
              <a:r>
                <a:rPr lang="zh-CN" altLang="en-US" sz="3000" b="1" dirty="0" smtClean="0">
                  <a:latin typeface="宋体" pitchFamily="2" charset="-122"/>
                  <a:ea typeface="宋体" pitchFamily="2" charset="-122"/>
                  <a:cs typeface="Times New Roman" pitchFamily="18" charset="0"/>
                </a:rPr>
                <a:t>图</a:t>
              </a:r>
              <a:r>
                <a:rPr lang="en-US" altLang="zh-CN" sz="3000" b="1" dirty="0" smtClean="0">
                  <a:latin typeface="宋体" pitchFamily="2" charset="-122"/>
                  <a:ea typeface="宋体" pitchFamily="2" charset="-122"/>
                  <a:cs typeface="Times New Roman" pitchFamily="18" charset="0"/>
                </a:rPr>
                <a:t>10</a:t>
              </a:r>
              <a:r>
                <a:rPr lang="zh-CN" altLang="en-US"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T</a:t>
              </a:r>
              <a:r>
                <a:rPr lang="zh-CN" altLang="en-US"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4</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0-#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8" presetClass="entr" presetSubtype="16"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amond(in)">
                                      <p:cBhvr>
                                        <p:cTn id="17" dur="500"/>
                                        <p:tgtEl>
                                          <p:spTgt spid="10"/>
                                        </p:tgtEl>
                                      </p:cBhvr>
                                    </p:animEffect>
                                  </p:childTnLst>
                                </p:cTn>
                              </p:par>
                            </p:childTnLst>
                          </p:cTn>
                        </p:par>
                        <p:par>
                          <p:cTn id="18" fill="hold">
                            <p:stCondLst>
                              <p:cond delay="1500"/>
                            </p:stCondLst>
                            <p:childTnLst>
                              <p:par>
                                <p:cTn id="19" presetID="4" presetClass="entr" presetSubtype="16" fill="hold" nodeType="after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box(in)">
                                      <p:cBhvr>
                                        <p:cTn id="2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1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49153" name="Rectangle 1"/>
          <p:cNvSpPr>
            <a:spLocks noChangeArrowheads="1"/>
          </p:cNvSpPr>
          <p:nvPr/>
        </p:nvSpPr>
        <p:spPr bwMode="auto">
          <a:xfrm>
            <a:off x="551180" y="1229582"/>
            <a:ext cx="11244580" cy="49398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(1)</a:t>
            </a:r>
            <a:r>
              <a:rPr lang="zh-CN" altLang="zh-CN" sz="3000" b="1" dirty="0" smtClean="0">
                <a:latin typeface="宋体" pitchFamily="2" charset="-122"/>
                <a:ea typeface="宋体" pitchFamily="2" charset="-122"/>
                <a:cs typeface="Times New Roman" pitchFamily="18" charset="0"/>
              </a:rPr>
              <a:t>做</a:t>
            </a:r>
            <a:r>
              <a:rPr lang="en-US" altLang="zh-CN" sz="3000" b="1" dirty="0" smtClean="0">
                <a:latin typeface="宋体" pitchFamily="2" charset="-122"/>
                <a:ea typeface="宋体" pitchFamily="2" charset="-122"/>
                <a:cs typeface="Times New Roman" pitchFamily="18" charset="0"/>
              </a:rPr>
              <a:t>①③④</a:t>
            </a:r>
            <a:r>
              <a:rPr lang="zh-CN" altLang="zh-CN" sz="3000" b="1" dirty="0" smtClean="0">
                <a:latin typeface="宋体" pitchFamily="2" charset="-122"/>
                <a:ea typeface="宋体" pitchFamily="2" charset="-122"/>
                <a:cs typeface="Times New Roman" pitchFamily="18" charset="0"/>
              </a:rPr>
              <a:t>三次实验是为了探究浮力的大小与</a:t>
            </a:r>
            <a:r>
              <a:rPr lang="en-US" altLang="zh-CN" sz="3000" b="1" dirty="0" smtClean="0">
                <a:latin typeface="宋体" pitchFamily="2" charset="-122"/>
                <a:ea typeface="宋体" pitchFamily="2" charset="-122"/>
                <a:cs typeface="Times New Roman" pitchFamily="18" charset="0"/>
              </a:rPr>
              <a:t>________________</a:t>
            </a:r>
            <a:r>
              <a:rPr lang="zh-CN" altLang="zh-CN" sz="3000" b="1" dirty="0" smtClean="0">
                <a:latin typeface="宋体" pitchFamily="2" charset="-122"/>
                <a:ea typeface="宋体" pitchFamily="2" charset="-122"/>
                <a:cs typeface="Times New Roman" pitchFamily="18" charset="0"/>
              </a:rPr>
              <a:t>的关系，得出的结论是：在液体密度相同时，物体排开液体的体积越大，物体受到的浮力越大。</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(2)</a:t>
            </a:r>
            <a:r>
              <a:rPr lang="zh-CN" altLang="zh-CN" sz="3000" b="1" dirty="0" smtClean="0">
                <a:latin typeface="宋体" pitchFamily="2" charset="-122"/>
                <a:ea typeface="宋体" pitchFamily="2" charset="-122"/>
                <a:cs typeface="Times New Roman" pitchFamily="18" charset="0"/>
              </a:rPr>
              <a:t>分析</a:t>
            </a:r>
            <a:r>
              <a:rPr lang="en-US" altLang="zh-CN" sz="3000" b="1" dirty="0" smtClean="0">
                <a:latin typeface="宋体" pitchFamily="2" charset="-122"/>
                <a:ea typeface="宋体" pitchFamily="2" charset="-122"/>
                <a:cs typeface="Times New Roman" pitchFamily="18" charset="0"/>
              </a:rPr>
              <a:t>_______</a:t>
            </a:r>
            <a:r>
              <a:rPr lang="zh-CN" altLang="zh-CN" sz="3000" b="1" dirty="0" smtClean="0">
                <a:latin typeface="宋体" pitchFamily="2" charset="-122"/>
                <a:ea typeface="宋体" pitchFamily="2" charset="-122"/>
                <a:cs typeface="Times New Roman" pitchFamily="18" charset="0"/>
              </a:rPr>
              <a:t>三次的实验数据，可知浮力的大小与物体浸没在液体中的深度无关。</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(3)</a:t>
            </a:r>
            <a:r>
              <a:rPr lang="zh-CN" altLang="zh-CN" sz="3000" b="1" dirty="0" smtClean="0">
                <a:latin typeface="宋体" pitchFamily="2" charset="-122"/>
                <a:ea typeface="宋体" pitchFamily="2" charset="-122"/>
                <a:cs typeface="Times New Roman" pitchFamily="18" charset="0"/>
              </a:rPr>
              <a:t>做</a:t>
            </a:r>
            <a:r>
              <a:rPr lang="en-US" altLang="zh-CN" sz="3000" b="1" dirty="0" smtClean="0">
                <a:latin typeface="宋体" pitchFamily="2" charset="-122"/>
                <a:ea typeface="宋体" pitchFamily="2" charset="-122"/>
                <a:cs typeface="Times New Roman" pitchFamily="18" charset="0"/>
              </a:rPr>
              <a:t>①②④⑥</a:t>
            </a:r>
            <a:r>
              <a:rPr lang="zh-CN" altLang="zh-CN" sz="3000" b="1" dirty="0" smtClean="0">
                <a:latin typeface="宋体" pitchFamily="2" charset="-122"/>
                <a:ea typeface="宋体" pitchFamily="2" charset="-122"/>
                <a:cs typeface="Times New Roman" pitchFamily="18" charset="0"/>
              </a:rPr>
              <a:t>四次实验是为了探究浮力的大小与物体的重力的关系，得出的结论是：物体受到的浮力大小与</a:t>
            </a:r>
            <a:r>
              <a:rPr lang="en-US" altLang="zh-CN" sz="3000" b="1" dirty="0" smtClean="0">
                <a:latin typeface="宋体" pitchFamily="2" charset="-122"/>
                <a:ea typeface="宋体" pitchFamily="2" charset="-122"/>
                <a:cs typeface="Times New Roman" pitchFamily="18" charset="0"/>
              </a:rPr>
              <a:t>_____________</a:t>
            </a:r>
            <a:r>
              <a:rPr lang="zh-CN" altLang="zh-CN" sz="3000" b="1" dirty="0" smtClean="0">
                <a:latin typeface="宋体" pitchFamily="2" charset="-122"/>
                <a:ea typeface="宋体" pitchFamily="2" charset="-122"/>
                <a:cs typeface="Times New Roman" pitchFamily="18" charset="0"/>
              </a:rPr>
              <a:t>。</a:t>
            </a:r>
            <a:endParaRPr lang="zh-CN" altLang="en-US" sz="3000" b="1" dirty="0" smtClean="0">
              <a:latin typeface="宋体" pitchFamily="2" charset="-122"/>
              <a:ea typeface="宋体" pitchFamily="2" charset="-122"/>
              <a:cs typeface="Times New Roman" pitchFamily="18" charset="0"/>
            </a:endParaRPr>
          </a:p>
        </p:txBody>
      </p:sp>
      <p:sp>
        <p:nvSpPr>
          <p:cNvPr id="6" name="Rectangle 1"/>
          <p:cNvSpPr>
            <a:spLocks noChangeArrowheads="1"/>
          </p:cNvSpPr>
          <p:nvPr/>
        </p:nvSpPr>
        <p:spPr bwMode="auto">
          <a:xfrm>
            <a:off x="8562236" y="1416906"/>
            <a:ext cx="2954655" cy="461665"/>
          </a:xfrm>
          <a:prstGeom prst="rect">
            <a:avLst/>
          </a:prstGeom>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zh-CN" altLang="zh-CN" sz="2400" b="1" dirty="0" smtClean="0">
                <a:solidFill>
                  <a:srgbClr val="FF0000"/>
                </a:solidFill>
                <a:latin typeface="宋体" pitchFamily="2" charset="-122"/>
                <a:ea typeface="宋体" pitchFamily="2" charset="-122"/>
              </a:rPr>
              <a:t>物体排开液体的体积</a:t>
            </a:r>
            <a:endParaRPr lang="zh-CN" altLang="en-US" sz="2400" b="1" dirty="0" smtClean="0">
              <a:solidFill>
                <a:srgbClr val="FF0000"/>
              </a:solidFill>
              <a:latin typeface="宋体" pitchFamily="2" charset="-122"/>
              <a:ea typeface="宋体" pitchFamily="2" charset="-122"/>
            </a:endParaRPr>
          </a:p>
        </p:txBody>
      </p:sp>
      <p:sp>
        <p:nvSpPr>
          <p:cNvPr id="7" name="Rectangle 1"/>
          <p:cNvSpPr>
            <a:spLocks noChangeArrowheads="1"/>
          </p:cNvSpPr>
          <p:nvPr/>
        </p:nvSpPr>
        <p:spPr bwMode="auto">
          <a:xfrm>
            <a:off x="2122404" y="3431177"/>
            <a:ext cx="1107996" cy="461665"/>
          </a:xfrm>
          <a:prstGeom prst="rect">
            <a:avLst/>
          </a:prstGeom>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tLang="zh-CN" sz="2400" b="1" dirty="0" smtClean="0">
                <a:solidFill>
                  <a:srgbClr val="FF0000"/>
                </a:solidFill>
                <a:latin typeface="宋体" pitchFamily="2" charset="-122"/>
                <a:ea typeface="宋体" pitchFamily="2" charset="-122"/>
              </a:rPr>
              <a:t>①④⑤</a:t>
            </a:r>
            <a:endParaRPr lang="zh-CN" altLang="en-US" sz="2400" b="1" dirty="0" smtClean="0">
              <a:solidFill>
                <a:srgbClr val="FF0000"/>
              </a:solidFill>
              <a:latin typeface="宋体" pitchFamily="2" charset="-122"/>
              <a:ea typeface="宋体" pitchFamily="2" charset="-122"/>
            </a:endParaRPr>
          </a:p>
        </p:txBody>
      </p:sp>
      <p:sp>
        <p:nvSpPr>
          <p:cNvPr id="8" name="Rectangle 1"/>
          <p:cNvSpPr>
            <a:spLocks noChangeArrowheads="1"/>
          </p:cNvSpPr>
          <p:nvPr/>
        </p:nvSpPr>
        <p:spPr bwMode="auto">
          <a:xfrm>
            <a:off x="8020284" y="5503817"/>
            <a:ext cx="2339102" cy="461665"/>
          </a:xfrm>
          <a:prstGeom prst="rect">
            <a:avLst/>
          </a:prstGeom>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zh-CN" altLang="zh-CN" sz="2400" b="1" dirty="0" smtClean="0">
                <a:solidFill>
                  <a:srgbClr val="FF0000"/>
                </a:solidFill>
                <a:latin typeface="宋体" pitchFamily="2" charset="-122"/>
                <a:ea typeface="宋体" pitchFamily="2" charset="-122"/>
              </a:rPr>
              <a:t>物体的重力无关</a:t>
            </a:r>
            <a:endParaRPr lang="zh-CN" altLang="en-US" sz="2400" b="1" dirty="0" smtClean="0">
              <a:solidFill>
                <a:srgbClr val="FF0000"/>
              </a:solidFill>
              <a:latin typeface="宋体" pitchFamily="2" charset="-122"/>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49153"/>
                                        </p:tgtEl>
                                        <p:attrNameLst>
                                          <p:attrName>style.visibility</p:attrName>
                                        </p:attrNameLst>
                                      </p:cBhvr>
                                      <p:to>
                                        <p:strVal val="visible"/>
                                      </p:to>
                                    </p:set>
                                    <p:animEffect transition="in" filter="box(in)">
                                      <p:cBhvr>
                                        <p:cTn id="7" dur="500"/>
                                        <p:tgtEl>
                                          <p:spTgt spid="4915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ox(in)">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3" grpId="0"/>
      <p:bldP spid="6" grpId="0"/>
      <p:bldP spid="7" grpId="0"/>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49153" name="Rectangle 1"/>
          <p:cNvSpPr>
            <a:spLocks noChangeArrowheads="1"/>
          </p:cNvSpPr>
          <p:nvPr/>
        </p:nvSpPr>
        <p:spPr bwMode="auto">
          <a:xfrm>
            <a:off x="535940" y="1761837"/>
            <a:ext cx="106299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(4)</a:t>
            </a:r>
            <a:r>
              <a:rPr lang="zh-CN" altLang="zh-CN" sz="3000" b="1" dirty="0" smtClean="0">
                <a:latin typeface="宋体" pitchFamily="2" charset="-122"/>
                <a:ea typeface="宋体" pitchFamily="2" charset="-122"/>
                <a:cs typeface="Times New Roman" pitchFamily="18" charset="0"/>
              </a:rPr>
              <a:t>做</a:t>
            </a:r>
            <a:r>
              <a:rPr lang="en-US" altLang="zh-CN" sz="3000" b="1" dirty="0" smtClean="0">
                <a:latin typeface="宋体" pitchFamily="2" charset="-122"/>
                <a:ea typeface="宋体" pitchFamily="2" charset="-122"/>
                <a:cs typeface="Times New Roman" pitchFamily="18" charset="0"/>
              </a:rPr>
              <a:t>_______</a:t>
            </a:r>
            <a:r>
              <a:rPr lang="zh-CN" altLang="zh-CN" sz="3000" b="1" dirty="0" smtClean="0">
                <a:latin typeface="宋体" pitchFamily="2" charset="-122"/>
                <a:ea typeface="宋体" pitchFamily="2" charset="-122"/>
                <a:cs typeface="Times New Roman" pitchFamily="18" charset="0"/>
              </a:rPr>
              <a:t>三次实验可探究浮力的大小与液体密度的关系，得出的结论是：在物体排开液体体积一定时，液体的密度越大，</a:t>
            </a:r>
            <a:r>
              <a:rPr lang="en-US" altLang="zh-CN" sz="3000" b="1" dirty="0" smtClean="0">
                <a:latin typeface="宋体" pitchFamily="2" charset="-122"/>
                <a:ea typeface="宋体" pitchFamily="2" charset="-122"/>
                <a:cs typeface="Times New Roman" pitchFamily="18" charset="0"/>
              </a:rPr>
              <a:t>________________</a:t>
            </a:r>
            <a:r>
              <a:rPr lang="zh-CN" altLang="zh-CN" sz="3000" b="1" dirty="0" smtClean="0">
                <a:latin typeface="宋体" pitchFamily="2" charset="-122"/>
                <a:ea typeface="宋体" pitchFamily="2" charset="-122"/>
                <a:cs typeface="Times New Roman" pitchFamily="18" charset="0"/>
              </a:rPr>
              <a:t>。</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(5)</a:t>
            </a:r>
            <a:r>
              <a:rPr lang="zh-CN" altLang="zh-CN" sz="3000" b="1" dirty="0" smtClean="0">
                <a:latin typeface="宋体" pitchFamily="2" charset="-122"/>
                <a:ea typeface="宋体" pitchFamily="2" charset="-122"/>
                <a:cs typeface="Times New Roman" pitchFamily="18" charset="0"/>
              </a:rPr>
              <a:t>实验中采用的探究方法是</a:t>
            </a:r>
            <a:r>
              <a:rPr lang="en-US" altLang="zh-CN" sz="3000" b="1" dirty="0" smtClean="0">
                <a:latin typeface="宋体" pitchFamily="2" charset="-122"/>
                <a:ea typeface="宋体" pitchFamily="2" charset="-122"/>
                <a:cs typeface="Times New Roman" pitchFamily="18" charset="0"/>
              </a:rPr>
              <a:t>__________</a:t>
            </a:r>
            <a:r>
              <a:rPr lang="zh-CN" altLang="zh-CN" sz="3000" b="1" dirty="0" smtClean="0">
                <a:latin typeface="宋体" pitchFamily="2" charset="-122"/>
                <a:ea typeface="宋体" pitchFamily="2" charset="-122"/>
                <a:cs typeface="Times New Roman" pitchFamily="18" charset="0"/>
              </a:rPr>
              <a:t>。</a:t>
            </a:r>
          </a:p>
        </p:txBody>
      </p:sp>
      <p:sp>
        <p:nvSpPr>
          <p:cNvPr id="6" name="Rectangle 1"/>
          <p:cNvSpPr>
            <a:spLocks noChangeArrowheads="1"/>
          </p:cNvSpPr>
          <p:nvPr/>
        </p:nvSpPr>
        <p:spPr bwMode="auto">
          <a:xfrm>
            <a:off x="1629280" y="1930399"/>
            <a:ext cx="1107996" cy="461665"/>
          </a:xfrm>
          <a:prstGeom prst="rect">
            <a:avLst/>
          </a:prstGeom>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tLang="zh-CN" sz="2400" b="1" dirty="0" smtClean="0">
                <a:solidFill>
                  <a:srgbClr val="FF0000"/>
                </a:solidFill>
                <a:latin typeface="宋体" pitchFamily="2" charset="-122"/>
                <a:ea typeface="宋体" pitchFamily="2" charset="-122"/>
              </a:rPr>
              <a:t>①④⑦</a:t>
            </a:r>
            <a:endParaRPr lang="zh-CN" altLang="en-US" sz="2400" b="1" dirty="0" smtClean="0">
              <a:solidFill>
                <a:srgbClr val="FF0000"/>
              </a:solidFill>
              <a:latin typeface="宋体" pitchFamily="2" charset="-122"/>
              <a:ea typeface="宋体" pitchFamily="2" charset="-122"/>
            </a:endParaRPr>
          </a:p>
        </p:txBody>
      </p:sp>
      <p:sp>
        <p:nvSpPr>
          <p:cNvPr id="10" name="Rectangle 1"/>
          <p:cNvSpPr>
            <a:spLocks noChangeArrowheads="1"/>
          </p:cNvSpPr>
          <p:nvPr/>
        </p:nvSpPr>
        <p:spPr bwMode="auto">
          <a:xfrm>
            <a:off x="622146" y="3298681"/>
            <a:ext cx="2954655" cy="461665"/>
          </a:xfrm>
          <a:prstGeom prst="rect">
            <a:avLst/>
          </a:prstGeom>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zh-CN" altLang="zh-CN" sz="2400" b="1" dirty="0" smtClean="0">
                <a:solidFill>
                  <a:srgbClr val="FF0000"/>
                </a:solidFill>
                <a:latin typeface="宋体" pitchFamily="2" charset="-122"/>
                <a:ea typeface="宋体" pitchFamily="2" charset="-122"/>
              </a:rPr>
              <a:t>物体受到的浮力越大</a:t>
            </a:r>
            <a:endParaRPr lang="zh-CN" altLang="en-US" sz="2400" b="1" dirty="0" smtClean="0">
              <a:solidFill>
                <a:srgbClr val="FF0000"/>
              </a:solidFill>
              <a:latin typeface="宋体" pitchFamily="2" charset="-122"/>
              <a:ea typeface="宋体" pitchFamily="2" charset="-122"/>
            </a:endParaRPr>
          </a:p>
        </p:txBody>
      </p:sp>
      <p:sp>
        <p:nvSpPr>
          <p:cNvPr id="7" name="Rectangle 1"/>
          <p:cNvSpPr>
            <a:spLocks noChangeArrowheads="1"/>
          </p:cNvSpPr>
          <p:nvPr/>
        </p:nvSpPr>
        <p:spPr bwMode="auto">
          <a:xfrm>
            <a:off x="5498946" y="3969241"/>
            <a:ext cx="1723549" cy="461665"/>
          </a:xfrm>
          <a:prstGeom prst="rect">
            <a:avLst/>
          </a:prstGeom>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zh-CN" altLang="zh-CN" sz="2400" b="1" dirty="0" smtClean="0">
                <a:solidFill>
                  <a:srgbClr val="FF0000"/>
                </a:solidFill>
                <a:latin typeface="宋体" pitchFamily="2" charset="-122"/>
                <a:ea typeface="宋体" pitchFamily="2" charset="-122"/>
              </a:rPr>
              <a:t>控制变量法</a:t>
            </a:r>
            <a:endParaRPr lang="zh-CN" altLang="en-US" sz="2400" b="1" dirty="0" smtClean="0">
              <a:solidFill>
                <a:srgbClr val="FF0000"/>
              </a:solidFill>
              <a:latin typeface="宋体" pitchFamily="2" charset="-122"/>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49153"/>
                                        </p:tgtEl>
                                        <p:attrNameLst>
                                          <p:attrName>style.visibility</p:attrName>
                                        </p:attrNameLst>
                                      </p:cBhvr>
                                      <p:to>
                                        <p:strVal val="visible"/>
                                      </p:to>
                                    </p:set>
                                    <p:animEffect transition="in" filter="box(in)">
                                      <p:cBhvr>
                                        <p:cTn id="7" dur="500"/>
                                        <p:tgtEl>
                                          <p:spTgt spid="4915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ox(i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3" grpId="0"/>
      <p:bldP spid="6" grpId="0"/>
      <p:bldP spid="10" grpId="0"/>
      <p:bldP spid="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3" name="矩形 2"/>
          <p:cNvSpPr/>
          <p:nvPr/>
        </p:nvSpPr>
        <p:spPr>
          <a:xfrm>
            <a:off x="545841" y="1039050"/>
            <a:ext cx="11089432" cy="4616648"/>
          </a:xfrm>
          <a:prstGeom prst="rect">
            <a:avLst/>
          </a:prstGeom>
        </p:spPr>
        <p:txBody>
          <a:bodyPr wrap="square">
            <a:spAutoFit/>
          </a:bodyPr>
          <a:lstStyle/>
          <a:p>
            <a:pPr>
              <a:lnSpc>
                <a:spcPct val="150000"/>
              </a:lnSpc>
            </a:pPr>
            <a:r>
              <a:rPr lang="en-US" sz="2600" b="1" dirty="0" smtClean="0">
                <a:solidFill>
                  <a:srgbClr val="0000FF"/>
                </a:solidFill>
                <a:latin typeface="黑体" pitchFamily="49" charset="-122"/>
                <a:ea typeface="黑体" pitchFamily="49" charset="-122"/>
              </a:rPr>
              <a:t>[</a:t>
            </a:r>
            <a:r>
              <a:rPr lang="zh-CN" altLang="en-US" sz="2600" b="1" dirty="0" smtClean="0">
                <a:solidFill>
                  <a:srgbClr val="0000FF"/>
                </a:solidFill>
                <a:latin typeface="黑体" pitchFamily="49" charset="-122"/>
                <a:ea typeface="黑体" pitchFamily="49" charset="-122"/>
              </a:rPr>
              <a:t>解析</a:t>
            </a:r>
            <a:r>
              <a:rPr lang="en-US" sz="2600" b="1" dirty="0" smtClean="0">
                <a:solidFill>
                  <a:srgbClr val="0000FF"/>
                </a:solidFill>
                <a:latin typeface="黑体" pitchFamily="49" charset="-122"/>
                <a:ea typeface="黑体" pitchFamily="49" charset="-122"/>
              </a:rPr>
              <a:t>] </a:t>
            </a:r>
            <a:r>
              <a:rPr lang="en-US" altLang="zh-CN" sz="2800" b="1" dirty="0" smtClean="0">
                <a:latin typeface="仿宋" pitchFamily="49" charset="-122"/>
                <a:ea typeface="仿宋" pitchFamily="49" charset="-122"/>
              </a:rPr>
              <a:t>(1)</a:t>
            </a:r>
            <a:r>
              <a:rPr lang="zh-CN" altLang="zh-CN" sz="2800" b="1" dirty="0" smtClean="0">
                <a:latin typeface="仿宋" pitchFamily="49" charset="-122"/>
                <a:ea typeface="仿宋" pitchFamily="49" charset="-122"/>
              </a:rPr>
              <a:t>比较</a:t>
            </a:r>
            <a:r>
              <a:rPr lang="en-US" altLang="zh-CN" sz="2800" b="1" dirty="0" smtClean="0">
                <a:latin typeface="仿宋" pitchFamily="49" charset="-122"/>
                <a:ea typeface="仿宋" pitchFamily="49" charset="-122"/>
              </a:rPr>
              <a:t>①③</a:t>
            </a:r>
            <a:r>
              <a:rPr lang="zh-CN" altLang="zh-CN" sz="2800" b="1" dirty="0" smtClean="0">
                <a:latin typeface="仿宋" pitchFamily="49" charset="-122"/>
                <a:ea typeface="仿宋" pitchFamily="49" charset="-122"/>
              </a:rPr>
              <a:t>④可知：液体密度一定时，物体排开液体的体积越大，物体受到的浮力越大，所以这三步是探究浮力大小与物体排开液体的体积的关系。</a:t>
            </a:r>
          </a:p>
          <a:p>
            <a:pPr>
              <a:lnSpc>
                <a:spcPct val="150000"/>
              </a:lnSpc>
            </a:pPr>
            <a:r>
              <a:rPr lang="en-US" altLang="zh-CN" sz="2800" b="1" dirty="0" smtClean="0">
                <a:latin typeface="仿宋" pitchFamily="49" charset="-122"/>
                <a:ea typeface="仿宋" pitchFamily="49" charset="-122"/>
              </a:rPr>
              <a:t>(2)</a:t>
            </a:r>
            <a:r>
              <a:rPr lang="zh-CN" altLang="zh-CN" sz="2800" b="1" dirty="0" smtClean="0">
                <a:latin typeface="仿宋" pitchFamily="49" charset="-122"/>
                <a:ea typeface="仿宋" pitchFamily="49" charset="-122"/>
              </a:rPr>
              <a:t>要探究浮力大小与物体浸没在液体中的深度的关系，需要保持液体密度和物体排开液体的体积相同，所以应选择</a:t>
            </a:r>
            <a:r>
              <a:rPr lang="en-US" altLang="zh-CN" sz="2800" b="1" dirty="0" smtClean="0">
                <a:latin typeface="仿宋" pitchFamily="49" charset="-122"/>
                <a:ea typeface="仿宋" pitchFamily="49" charset="-122"/>
              </a:rPr>
              <a:t>①④⑤</a:t>
            </a:r>
            <a:r>
              <a:rPr lang="zh-CN" altLang="zh-CN" sz="2800" b="1" dirty="0" smtClean="0">
                <a:latin typeface="仿宋" pitchFamily="49" charset="-122"/>
                <a:ea typeface="仿宋" pitchFamily="49" charset="-122"/>
              </a:rPr>
              <a:t>三次实验。</a:t>
            </a:r>
          </a:p>
          <a:p>
            <a:pPr>
              <a:lnSpc>
                <a:spcPct val="150000"/>
              </a:lnSpc>
            </a:pPr>
            <a:r>
              <a:rPr lang="en-US" altLang="zh-CN" sz="2800" b="1" dirty="0" smtClean="0">
                <a:latin typeface="仿宋" pitchFamily="49" charset="-122"/>
                <a:ea typeface="仿宋" pitchFamily="49" charset="-122"/>
              </a:rPr>
              <a:t>(3)</a:t>
            </a:r>
            <a:r>
              <a:rPr lang="zh-CN" altLang="zh-CN" sz="2800" b="1" dirty="0" smtClean="0">
                <a:latin typeface="仿宋" pitchFamily="49" charset="-122"/>
                <a:ea typeface="仿宋" pitchFamily="49" charset="-122"/>
              </a:rPr>
              <a:t>铜块受到的重力为</a:t>
            </a:r>
            <a:r>
              <a:rPr lang="en-US" altLang="zh-CN" sz="2800" b="1" dirty="0" smtClean="0">
                <a:latin typeface="仿宋" pitchFamily="49" charset="-122"/>
                <a:ea typeface="仿宋" pitchFamily="49" charset="-122"/>
              </a:rPr>
              <a:t>G</a:t>
            </a:r>
            <a:r>
              <a:rPr lang="zh-CN" altLang="zh-CN" sz="2800" b="1" baseline="-25000" dirty="0" smtClean="0">
                <a:latin typeface="仿宋" pitchFamily="49" charset="-122"/>
                <a:ea typeface="仿宋" pitchFamily="49" charset="-122"/>
              </a:rPr>
              <a:t>铜</a:t>
            </a:r>
            <a:r>
              <a:rPr lang="zh-CN" altLang="zh-CN" sz="2800" b="1" dirty="0" smtClean="0">
                <a:latin typeface="仿宋" pitchFamily="49" charset="-122"/>
                <a:ea typeface="仿宋" pitchFamily="49" charset="-122"/>
              </a:rPr>
              <a:t>＝</a:t>
            </a:r>
            <a:r>
              <a:rPr lang="en-US" altLang="zh-CN" sz="2800" b="1" dirty="0" smtClean="0">
                <a:latin typeface="仿宋" pitchFamily="49" charset="-122"/>
                <a:ea typeface="仿宋" pitchFamily="49" charset="-122"/>
              </a:rPr>
              <a:t>9 </a:t>
            </a:r>
            <a:r>
              <a:rPr lang="en-US" altLang="zh-CN" sz="2800" b="1" i="1" dirty="0" smtClean="0">
                <a:latin typeface="仿宋" pitchFamily="49" charset="-122"/>
                <a:ea typeface="仿宋" pitchFamily="49" charset="-122"/>
              </a:rPr>
              <a:t>N</a:t>
            </a:r>
            <a:r>
              <a:rPr lang="zh-CN" altLang="zh-CN" sz="2800" b="1" dirty="0" smtClean="0">
                <a:latin typeface="仿宋" pitchFamily="49" charset="-122"/>
                <a:ea typeface="仿宋" pitchFamily="49" charset="-122"/>
              </a:rPr>
              <a:t>，铝块受到的重力为</a:t>
            </a:r>
            <a:r>
              <a:rPr lang="en-US" altLang="zh-CN" sz="2800" b="1" dirty="0" smtClean="0">
                <a:latin typeface="仿宋" pitchFamily="49" charset="-122"/>
                <a:ea typeface="仿宋" pitchFamily="49" charset="-122"/>
              </a:rPr>
              <a:t>G</a:t>
            </a:r>
            <a:r>
              <a:rPr lang="zh-CN" altLang="zh-CN" sz="2800" b="1" baseline="-25000" dirty="0" smtClean="0">
                <a:latin typeface="仿宋" pitchFamily="49" charset="-122"/>
                <a:ea typeface="仿宋" pitchFamily="49" charset="-122"/>
              </a:rPr>
              <a:t>铝</a:t>
            </a:r>
            <a:r>
              <a:rPr lang="zh-CN" altLang="zh-CN" sz="2800" b="1" dirty="0" smtClean="0">
                <a:latin typeface="仿宋" pitchFamily="49" charset="-122"/>
                <a:ea typeface="仿宋" pitchFamily="49" charset="-122"/>
              </a:rPr>
              <a:t>＝</a:t>
            </a:r>
            <a:r>
              <a:rPr lang="en-US" altLang="zh-CN" sz="2800" b="1" dirty="0" smtClean="0">
                <a:latin typeface="仿宋" pitchFamily="49" charset="-122"/>
                <a:ea typeface="仿宋" pitchFamily="49" charset="-122"/>
              </a:rPr>
              <a:t>2.8 </a:t>
            </a:r>
            <a:r>
              <a:rPr lang="en-US" altLang="zh-CN" sz="2800" b="1" i="1" dirty="0" smtClean="0">
                <a:latin typeface="仿宋" pitchFamily="49" charset="-122"/>
                <a:ea typeface="仿宋" pitchFamily="49" charset="-122"/>
              </a:rPr>
              <a:t>N</a:t>
            </a:r>
            <a:r>
              <a:rPr lang="zh-CN" altLang="zh-CN" sz="2800" b="1" dirty="0" smtClean="0">
                <a:latin typeface="仿宋" pitchFamily="49" charset="-122"/>
                <a:ea typeface="仿宋" pitchFamily="49" charset="-122"/>
              </a:rPr>
              <a:t>，重力不相等；</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3" name="矩形 2"/>
          <p:cNvSpPr/>
          <p:nvPr/>
        </p:nvSpPr>
        <p:spPr>
          <a:xfrm>
            <a:off x="743961" y="1252410"/>
            <a:ext cx="10564119" cy="4293483"/>
          </a:xfrm>
          <a:prstGeom prst="rect">
            <a:avLst/>
          </a:prstGeom>
        </p:spPr>
        <p:txBody>
          <a:bodyPr wrap="square">
            <a:spAutoFit/>
          </a:bodyPr>
          <a:lstStyle/>
          <a:p>
            <a:pPr>
              <a:lnSpc>
                <a:spcPct val="150000"/>
              </a:lnSpc>
            </a:pPr>
            <a:r>
              <a:rPr lang="zh-CN" altLang="zh-CN" sz="2600" b="1" dirty="0" smtClean="0">
                <a:latin typeface="仿宋" pitchFamily="49" charset="-122"/>
                <a:ea typeface="仿宋" pitchFamily="49" charset="-122"/>
              </a:rPr>
              <a:t>由</a:t>
            </a:r>
            <a:r>
              <a:rPr lang="en-US" altLang="zh-CN" sz="2600" b="1" dirty="0" smtClean="0">
                <a:latin typeface="仿宋" pitchFamily="49" charset="-122"/>
                <a:ea typeface="仿宋" pitchFamily="49" charset="-122"/>
              </a:rPr>
              <a:t>①②④⑥</a:t>
            </a:r>
            <a:r>
              <a:rPr lang="zh-CN" altLang="zh-CN" sz="2600" b="1" dirty="0" smtClean="0">
                <a:latin typeface="仿宋" pitchFamily="49" charset="-122"/>
                <a:ea typeface="仿宋" pitchFamily="49" charset="-122"/>
              </a:rPr>
              <a:t>可知，铜块受到的浮力为</a:t>
            </a:r>
            <a:r>
              <a:rPr lang="en-US" altLang="zh-CN" sz="2600" b="1" dirty="0" smtClean="0">
                <a:latin typeface="仿宋" pitchFamily="49" charset="-122"/>
                <a:ea typeface="仿宋" pitchFamily="49" charset="-122"/>
              </a:rPr>
              <a:t>F</a:t>
            </a:r>
            <a:r>
              <a:rPr lang="zh-CN" altLang="zh-CN" sz="2600" b="1" baseline="-25000" dirty="0" smtClean="0">
                <a:latin typeface="仿宋" pitchFamily="49" charset="-122"/>
                <a:ea typeface="仿宋" pitchFamily="49" charset="-122"/>
              </a:rPr>
              <a:t>铜浮</a:t>
            </a:r>
            <a:r>
              <a:rPr lang="zh-CN" altLang="zh-CN" sz="2600" b="1" dirty="0" smtClean="0">
                <a:latin typeface="仿宋" pitchFamily="49" charset="-122"/>
                <a:ea typeface="仿宋" pitchFamily="49" charset="-122"/>
              </a:rPr>
              <a:t>＝</a:t>
            </a:r>
            <a:r>
              <a:rPr lang="en-US" altLang="zh-CN" sz="2600" b="1" dirty="0" smtClean="0">
                <a:latin typeface="仿宋" pitchFamily="49" charset="-122"/>
                <a:ea typeface="仿宋" pitchFamily="49" charset="-122"/>
              </a:rPr>
              <a:t>9 </a:t>
            </a:r>
            <a:r>
              <a:rPr lang="en-US" altLang="zh-CN" sz="2600" b="1" i="1" dirty="0" smtClean="0">
                <a:latin typeface="仿宋" pitchFamily="49" charset="-122"/>
                <a:ea typeface="仿宋" pitchFamily="49" charset="-122"/>
              </a:rPr>
              <a:t>N</a:t>
            </a:r>
            <a:r>
              <a:rPr lang="zh-CN" altLang="zh-CN" sz="2600" b="1" dirty="0" smtClean="0">
                <a:latin typeface="仿宋" pitchFamily="49" charset="-122"/>
                <a:ea typeface="仿宋" pitchFamily="49" charset="-122"/>
              </a:rPr>
              <a:t>－</a:t>
            </a:r>
            <a:r>
              <a:rPr lang="en-US" altLang="zh-CN" sz="2600" b="1" dirty="0" smtClean="0">
                <a:latin typeface="仿宋" pitchFamily="49" charset="-122"/>
                <a:ea typeface="仿宋" pitchFamily="49" charset="-122"/>
              </a:rPr>
              <a:t>8 </a:t>
            </a:r>
            <a:r>
              <a:rPr lang="en-US" altLang="zh-CN" sz="2600" b="1" i="1" dirty="0" smtClean="0">
                <a:latin typeface="仿宋" pitchFamily="49" charset="-122"/>
                <a:ea typeface="仿宋" pitchFamily="49" charset="-122"/>
              </a:rPr>
              <a:t>N</a:t>
            </a:r>
            <a:r>
              <a:rPr lang="zh-CN" altLang="zh-CN" sz="2600" b="1" dirty="0" smtClean="0">
                <a:latin typeface="仿宋" pitchFamily="49" charset="-122"/>
                <a:ea typeface="仿宋" pitchFamily="49" charset="-122"/>
              </a:rPr>
              <a:t>＝</a:t>
            </a:r>
            <a:r>
              <a:rPr lang="en-US" altLang="zh-CN" sz="2600" b="1" dirty="0" smtClean="0">
                <a:latin typeface="仿宋" pitchFamily="49" charset="-122"/>
                <a:ea typeface="仿宋" pitchFamily="49" charset="-122"/>
              </a:rPr>
              <a:t>1 </a:t>
            </a:r>
            <a:r>
              <a:rPr lang="en-US" altLang="zh-CN" sz="2600" b="1" i="1" dirty="0" smtClean="0">
                <a:latin typeface="仿宋" pitchFamily="49" charset="-122"/>
                <a:ea typeface="仿宋" pitchFamily="49" charset="-122"/>
              </a:rPr>
              <a:t>N</a:t>
            </a:r>
            <a:r>
              <a:rPr lang="zh-CN" altLang="zh-CN" sz="2600" b="1" dirty="0" smtClean="0">
                <a:latin typeface="仿宋" pitchFamily="49" charset="-122"/>
                <a:ea typeface="仿宋" pitchFamily="49" charset="-122"/>
              </a:rPr>
              <a:t>，铝块受到的浮力为</a:t>
            </a:r>
            <a:r>
              <a:rPr lang="en-US" altLang="zh-CN" sz="2600" b="1" dirty="0" smtClean="0">
                <a:latin typeface="仿宋" pitchFamily="49" charset="-122"/>
                <a:ea typeface="仿宋" pitchFamily="49" charset="-122"/>
              </a:rPr>
              <a:t>F</a:t>
            </a:r>
            <a:r>
              <a:rPr lang="zh-CN" altLang="zh-CN" sz="2600" b="1" baseline="-25000" dirty="0" smtClean="0">
                <a:latin typeface="仿宋" pitchFamily="49" charset="-122"/>
                <a:ea typeface="仿宋" pitchFamily="49" charset="-122"/>
              </a:rPr>
              <a:t>铝浮</a:t>
            </a:r>
            <a:r>
              <a:rPr lang="zh-CN" altLang="zh-CN" sz="2600" b="1" dirty="0" smtClean="0">
                <a:latin typeface="仿宋" pitchFamily="49" charset="-122"/>
                <a:ea typeface="仿宋" pitchFamily="49" charset="-122"/>
              </a:rPr>
              <a:t>＝</a:t>
            </a:r>
            <a:r>
              <a:rPr lang="en-US" altLang="zh-CN" sz="2600" b="1" dirty="0" smtClean="0">
                <a:latin typeface="仿宋" pitchFamily="49" charset="-122"/>
                <a:ea typeface="仿宋" pitchFamily="49" charset="-122"/>
              </a:rPr>
              <a:t>2.8 </a:t>
            </a:r>
            <a:r>
              <a:rPr lang="en-US" altLang="zh-CN" sz="2600" b="1" i="1" dirty="0" smtClean="0">
                <a:latin typeface="仿宋" pitchFamily="49" charset="-122"/>
                <a:ea typeface="仿宋" pitchFamily="49" charset="-122"/>
              </a:rPr>
              <a:t>N</a:t>
            </a:r>
            <a:r>
              <a:rPr lang="zh-CN" altLang="zh-CN" sz="2600" b="1" dirty="0" smtClean="0">
                <a:latin typeface="仿宋" pitchFamily="49" charset="-122"/>
                <a:ea typeface="仿宋" pitchFamily="49" charset="-122"/>
              </a:rPr>
              <a:t>－</a:t>
            </a:r>
            <a:r>
              <a:rPr lang="en-US" altLang="zh-CN" sz="2600" b="1" dirty="0" smtClean="0">
                <a:latin typeface="仿宋" pitchFamily="49" charset="-122"/>
                <a:ea typeface="仿宋" pitchFamily="49" charset="-122"/>
              </a:rPr>
              <a:t>1.8 </a:t>
            </a:r>
            <a:r>
              <a:rPr lang="en-US" altLang="zh-CN" sz="2600" b="1" i="1" dirty="0" smtClean="0">
                <a:latin typeface="仿宋" pitchFamily="49" charset="-122"/>
                <a:ea typeface="仿宋" pitchFamily="49" charset="-122"/>
              </a:rPr>
              <a:t>N</a:t>
            </a:r>
            <a:r>
              <a:rPr lang="zh-CN" altLang="zh-CN" sz="2600" b="1" dirty="0" smtClean="0">
                <a:latin typeface="仿宋" pitchFamily="49" charset="-122"/>
                <a:ea typeface="仿宋" pitchFamily="49" charset="-122"/>
              </a:rPr>
              <a:t>＝</a:t>
            </a:r>
            <a:r>
              <a:rPr lang="en-US" altLang="zh-CN" sz="2600" b="1" dirty="0" smtClean="0">
                <a:latin typeface="仿宋" pitchFamily="49" charset="-122"/>
                <a:ea typeface="仿宋" pitchFamily="49" charset="-122"/>
              </a:rPr>
              <a:t>1 </a:t>
            </a:r>
            <a:r>
              <a:rPr lang="en-US" altLang="zh-CN" sz="2600" b="1" i="1" dirty="0" smtClean="0">
                <a:latin typeface="仿宋" pitchFamily="49" charset="-122"/>
                <a:ea typeface="仿宋" pitchFamily="49" charset="-122"/>
              </a:rPr>
              <a:t>N</a:t>
            </a:r>
            <a:r>
              <a:rPr lang="zh-CN" altLang="zh-CN" sz="2600" b="1" dirty="0" smtClean="0">
                <a:latin typeface="仿宋" pitchFamily="49" charset="-122"/>
                <a:ea typeface="仿宋" pitchFamily="49" charset="-122"/>
              </a:rPr>
              <a:t>，浮力相等。所以物体受到的浮力大小与物重无关。</a:t>
            </a:r>
            <a:endParaRPr lang="en-US" altLang="zh-CN" sz="2600" b="1" dirty="0" smtClean="0">
              <a:latin typeface="仿宋" pitchFamily="49" charset="-122"/>
              <a:ea typeface="仿宋" pitchFamily="49" charset="-122"/>
            </a:endParaRPr>
          </a:p>
          <a:p>
            <a:pPr>
              <a:lnSpc>
                <a:spcPct val="150000"/>
              </a:lnSpc>
            </a:pPr>
            <a:r>
              <a:rPr lang="en-US" altLang="zh-CN" sz="2600" b="1" dirty="0" smtClean="0">
                <a:latin typeface="仿宋" pitchFamily="49" charset="-122"/>
                <a:ea typeface="仿宋" pitchFamily="49" charset="-122"/>
              </a:rPr>
              <a:t>(4)</a:t>
            </a:r>
            <a:r>
              <a:rPr lang="zh-CN" altLang="zh-CN" sz="2600" b="1" dirty="0" smtClean="0">
                <a:latin typeface="仿宋" pitchFamily="49" charset="-122"/>
                <a:ea typeface="仿宋" pitchFamily="49" charset="-122"/>
              </a:rPr>
              <a:t>要探究浮力的大小与液体密度的关系，应该将物体浸入不同的液体，同时保持物体排开液体的体积相同，所以应选择</a:t>
            </a:r>
            <a:r>
              <a:rPr lang="en-US" altLang="zh-CN" sz="2600" b="1" dirty="0" smtClean="0">
                <a:latin typeface="仿宋" pitchFamily="49" charset="-122"/>
                <a:ea typeface="仿宋" pitchFamily="49" charset="-122"/>
              </a:rPr>
              <a:t>①④⑦</a:t>
            </a:r>
            <a:r>
              <a:rPr lang="zh-CN" altLang="zh-CN" sz="2600" b="1" dirty="0" smtClean="0">
                <a:latin typeface="仿宋" pitchFamily="49" charset="-122"/>
                <a:ea typeface="仿宋" pitchFamily="49" charset="-122"/>
              </a:rPr>
              <a:t>三次实验，实验结论是：在物体排开液体体积一定时，液体的密度越大，物体受到的浮力越大。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55297" name="Rectangle 1"/>
          <p:cNvSpPr>
            <a:spLocks noChangeArrowheads="1"/>
          </p:cNvSpPr>
          <p:nvPr/>
        </p:nvSpPr>
        <p:spPr bwMode="auto">
          <a:xfrm>
            <a:off x="606231" y="1049986"/>
            <a:ext cx="103124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zh-CN" altLang="zh-CN" sz="3000" b="1" dirty="0" smtClean="0">
                <a:latin typeface="宋体" pitchFamily="2" charset="-122"/>
                <a:ea typeface="宋体" pitchFamily="2" charset="-122"/>
                <a:cs typeface="Times New Roman" pitchFamily="18" charset="0"/>
              </a:rPr>
              <a:t>【变式延伸】结合上例探究以下问题：</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(1)</a:t>
            </a:r>
            <a:r>
              <a:rPr lang="zh-CN" altLang="zh-CN" sz="3000" b="1" dirty="0" smtClean="0">
                <a:latin typeface="宋体" pitchFamily="2" charset="-122"/>
                <a:ea typeface="宋体" pitchFamily="2" charset="-122"/>
                <a:cs typeface="Times New Roman" pitchFamily="18" charset="0"/>
              </a:rPr>
              <a:t>实验中，当铜块的底面从接触水面开始，到铜块浸没，直至浸没到更深的位置，图</a:t>
            </a:r>
            <a:r>
              <a:rPr lang="en-US" altLang="zh-CN" sz="3000" b="1" dirty="0" smtClean="0">
                <a:latin typeface="宋体" pitchFamily="2" charset="-122"/>
                <a:ea typeface="宋体" pitchFamily="2" charset="-122"/>
                <a:cs typeface="Times New Roman" pitchFamily="18" charset="0"/>
              </a:rPr>
              <a:t>10</a:t>
            </a:r>
            <a:r>
              <a:rPr lang="zh-CN" altLang="zh-CN"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T</a:t>
            </a:r>
            <a:r>
              <a:rPr lang="zh-CN" altLang="zh-CN"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5</a:t>
            </a:r>
            <a:r>
              <a:rPr lang="zh-CN" altLang="zh-CN" sz="3000" b="1" dirty="0" smtClean="0">
                <a:latin typeface="宋体" pitchFamily="2" charset="-122"/>
                <a:ea typeface="宋体" pitchFamily="2" charset="-122"/>
                <a:cs typeface="Times New Roman" pitchFamily="18" charset="0"/>
              </a:rPr>
              <a:t>中能表示此过程铜块所受浮力</a:t>
            </a:r>
            <a:r>
              <a:rPr lang="en-US" altLang="zh-CN" sz="3000" b="1" dirty="0" smtClean="0">
                <a:latin typeface="宋体" pitchFamily="2" charset="-122"/>
                <a:ea typeface="宋体" pitchFamily="2" charset="-122"/>
                <a:cs typeface="Times New Roman" pitchFamily="18" charset="0"/>
              </a:rPr>
              <a:t>F</a:t>
            </a:r>
            <a:r>
              <a:rPr lang="zh-CN" altLang="zh-CN" sz="3000" b="1" dirty="0" smtClean="0">
                <a:latin typeface="宋体" pitchFamily="2" charset="-122"/>
                <a:ea typeface="宋体" pitchFamily="2" charset="-122"/>
                <a:cs typeface="Times New Roman" pitchFamily="18" charset="0"/>
              </a:rPr>
              <a:t>浮与浸入水中深度</a:t>
            </a:r>
            <a:r>
              <a:rPr lang="en-US" altLang="zh-CN" sz="3000" b="1" dirty="0" smtClean="0">
                <a:latin typeface="宋体" pitchFamily="2" charset="-122"/>
                <a:ea typeface="宋体" pitchFamily="2" charset="-122"/>
                <a:cs typeface="Times New Roman" pitchFamily="18" charset="0"/>
              </a:rPr>
              <a:t>h</a:t>
            </a:r>
            <a:r>
              <a:rPr lang="zh-CN" altLang="zh-CN" sz="3000" b="1" dirty="0" smtClean="0">
                <a:latin typeface="宋体" pitchFamily="2" charset="-122"/>
                <a:ea typeface="宋体" pitchFamily="2" charset="-122"/>
                <a:cs typeface="Times New Roman" pitchFamily="18" charset="0"/>
              </a:rPr>
              <a:t>关系的图象是</a:t>
            </a:r>
            <a:r>
              <a:rPr lang="en-US" altLang="zh-CN" sz="3000" b="1" dirty="0" smtClean="0">
                <a:latin typeface="宋体" pitchFamily="2" charset="-122"/>
                <a:ea typeface="宋体" pitchFamily="2" charset="-122"/>
                <a:cs typeface="Times New Roman" pitchFamily="18" charset="0"/>
              </a:rPr>
              <a:t>___</a:t>
            </a:r>
            <a:r>
              <a:rPr lang="zh-CN" altLang="zh-CN" sz="3000" b="1" dirty="0" smtClean="0">
                <a:latin typeface="宋体" pitchFamily="2" charset="-122"/>
                <a:ea typeface="宋体" pitchFamily="2" charset="-122"/>
                <a:cs typeface="Times New Roman" pitchFamily="18" charset="0"/>
              </a:rPr>
              <a:t>。</a:t>
            </a:r>
          </a:p>
        </p:txBody>
      </p:sp>
      <p:sp>
        <p:nvSpPr>
          <p:cNvPr id="7" name="矩形 6"/>
          <p:cNvSpPr/>
          <p:nvPr/>
        </p:nvSpPr>
        <p:spPr>
          <a:xfrm>
            <a:off x="7686146" y="3249777"/>
            <a:ext cx="492443" cy="461665"/>
          </a:xfrm>
          <a:prstGeom prst="rect">
            <a:avLst/>
          </a:prstGeom>
        </p:spPr>
        <p:txBody>
          <a:bodyPr wrap="none">
            <a:spAutoFit/>
          </a:bodyPr>
          <a:lstStyle/>
          <a:p>
            <a:r>
              <a:rPr lang="zh-CN" altLang="zh-CN" sz="2400" b="1" dirty="0" smtClean="0">
                <a:solidFill>
                  <a:srgbClr val="FF0000"/>
                </a:solidFill>
                <a:latin typeface="宋体" pitchFamily="2" charset="-122"/>
                <a:ea typeface="宋体" pitchFamily="2" charset="-122"/>
              </a:rPr>
              <a:t>丁</a:t>
            </a:r>
            <a:endParaRPr lang="zh-CN" altLang="en-US" sz="2400" b="1" dirty="0" smtClean="0">
              <a:solidFill>
                <a:srgbClr val="FF0000"/>
              </a:solidFill>
              <a:latin typeface="宋体" pitchFamily="2" charset="-122"/>
              <a:ea typeface="宋体" pitchFamily="2" charset="-122"/>
            </a:endParaRPr>
          </a:p>
        </p:txBody>
      </p:sp>
      <p:sp>
        <p:nvSpPr>
          <p:cNvPr id="103426"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pSp>
        <p:nvGrpSpPr>
          <p:cNvPr id="11" name="组合 10"/>
          <p:cNvGrpSpPr/>
          <p:nvPr/>
        </p:nvGrpSpPr>
        <p:grpSpPr>
          <a:xfrm>
            <a:off x="2484120" y="3886200"/>
            <a:ext cx="6627767" cy="2570990"/>
            <a:chOff x="2484120" y="3886200"/>
            <a:chExt cx="6627767" cy="2570990"/>
          </a:xfrm>
        </p:grpSpPr>
        <p:pic>
          <p:nvPicPr>
            <p:cNvPr id="103425" name="Picture 1" descr="E:\全品课件\物理人教八下学练考PPT\物理人教八下学练考\9RA189.EPS"/>
            <p:cNvPicPr>
              <a:picLocks noChangeAspect="1" noChangeArrowheads="1"/>
            </p:cNvPicPr>
            <p:nvPr/>
          </p:nvPicPr>
          <p:blipFill>
            <a:blip r:embed="rId2" r:link="rId3" cstate="print"/>
            <a:srcRect/>
            <a:stretch>
              <a:fillRect/>
            </a:stretch>
          </p:blipFill>
          <p:spPr bwMode="auto">
            <a:xfrm>
              <a:off x="2484120" y="3886200"/>
              <a:ext cx="6627767" cy="1874520"/>
            </a:xfrm>
            <a:prstGeom prst="rect">
              <a:avLst/>
            </a:prstGeom>
            <a:noFill/>
          </p:spPr>
        </p:pic>
        <p:sp>
          <p:nvSpPr>
            <p:cNvPr id="103427" name="Rectangle 3"/>
            <p:cNvSpPr>
              <a:spLocks noChangeArrowheads="1"/>
            </p:cNvSpPr>
            <p:nvPr/>
          </p:nvSpPr>
          <p:spPr bwMode="auto">
            <a:xfrm>
              <a:off x="4617720" y="5780530"/>
              <a:ext cx="2388795" cy="67666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R="0" lvl="0" indent="266700" fontAlgn="base">
                <a:lnSpc>
                  <a:spcPct val="150000"/>
                </a:lnSpc>
                <a:spcBef>
                  <a:spcPct val="0"/>
                </a:spcBef>
                <a:spcAft>
                  <a:spcPct val="0"/>
                </a:spcAft>
                <a:buClrTx/>
                <a:buSzTx/>
                <a:buFontTx/>
                <a:buNone/>
                <a:tabLst/>
              </a:pPr>
              <a:r>
                <a:rPr lang="zh-CN" altLang="zh-CN" sz="3000" b="1" dirty="0" smtClean="0">
                  <a:latin typeface="宋体" pitchFamily="2" charset="-122"/>
                  <a:ea typeface="宋体" pitchFamily="2" charset="-122"/>
                  <a:cs typeface="Times New Roman" pitchFamily="18" charset="0"/>
                </a:rPr>
                <a:t>图</a:t>
              </a:r>
              <a:r>
                <a:rPr lang="en-US" altLang="zh-CN" sz="3000" b="1" dirty="0" smtClean="0">
                  <a:latin typeface="宋体" pitchFamily="2" charset="-122"/>
                  <a:ea typeface="宋体" pitchFamily="2" charset="-122"/>
                  <a:cs typeface="Times New Roman" pitchFamily="18" charset="0"/>
                </a:rPr>
                <a:t>10</a:t>
              </a:r>
              <a:r>
                <a:rPr lang="zh-CN" altLang="en-US"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T</a:t>
              </a:r>
              <a:r>
                <a:rPr lang="zh-CN" altLang="en-US"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5</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5297"/>
                                        </p:tgtEl>
                                        <p:attrNameLst>
                                          <p:attrName>style.visibility</p:attrName>
                                        </p:attrNameLst>
                                      </p:cBhvr>
                                      <p:to>
                                        <p:strVal val="visible"/>
                                      </p:to>
                                    </p:set>
                                    <p:anim calcmode="lin" valueType="num">
                                      <p:cBhvr additive="base">
                                        <p:cTn id="7" dur="500" fill="hold"/>
                                        <p:tgtEl>
                                          <p:spTgt spid="55297"/>
                                        </p:tgtEl>
                                        <p:attrNameLst>
                                          <p:attrName>ppt_x</p:attrName>
                                        </p:attrNameLst>
                                      </p:cBhvr>
                                      <p:tavLst>
                                        <p:tav tm="0">
                                          <p:val>
                                            <p:strVal val="#ppt_x"/>
                                          </p:val>
                                        </p:tav>
                                        <p:tav tm="100000">
                                          <p:val>
                                            <p:strVal val="#ppt_x"/>
                                          </p:val>
                                        </p:tav>
                                      </p:tavLst>
                                    </p:anim>
                                    <p:anim calcmode="lin" valueType="num">
                                      <p:cBhvr additive="base">
                                        <p:cTn id="8" dur="500" fill="hold"/>
                                        <p:tgtEl>
                                          <p:spTgt spid="5529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3" presetClass="entr" presetSubtype="10" fill="hold" nodeType="after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7" grpId="0"/>
      <p:bldP spid="7"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54273" name="Rectangle 1"/>
          <p:cNvSpPr>
            <a:spLocks noChangeArrowheads="1"/>
          </p:cNvSpPr>
          <p:nvPr/>
        </p:nvSpPr>
        <p:spPr bwMode="auto">
          <a:xfrm>
            <a:off x="548640" y="966609"/>
            <a:ext cx="109474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(2)</a:t>
            </a:r>
            <a:r>
              <a:rPr lang="zh-CN" altLang="zh-CN" sz="3000" b="1" dirty="0" smtClean="0">
                <a:latin typeface="宋体" pitchFamily="2" charset="-122"/>
                <a:ea typeface="宋体" pitchFamily="2" charset="-122"/>
                <a:cs typeface="Times New Roman" pitchFamily="18" charset="0"/>
              </a:rPr>
              <a:t>比较实验</a:t>
            </a:r>
            <a:r>
              <a:rPr lang="en-US" altLang="zh-CN" sz="3000" b="1" dirty="0" smtClean="0">
                <a:latin typeface="宋体" pitchFamily="2" charset="-122"/>
                <a:ea typeface="宋体" pitchFamily="2" charset="-122"/>
                <a:cs typeface="Times New Roman" pitchFamily="18" charset="0"/>
              </a:rPr>
              <a:t>①④</a:t>
            </a:r>
            <a:r>
              <a:rPr lang="zh-CN" altLang="zh-CN" sz="3000" b="1" dirty="0" smtClean="0">
                <a:latin typeface="宋体" pitchFamily="2" charset="-122"/>
                <a:ea typeface="宋体" pitchFamily="2" charset="-122"/>
                <a:cs typeface="Times New Roman" pitchFamily="18" charset="0"/>
              </a:rPr>
              <a:t>可知铜块浸没在水中时受到的浮力是</a:t>
            </a:r>
            <a:r>
              <a:rPr lang="en-US" altLang="zh-CN" sz="3000" b="1" dirty="0" smtClean="0">
                <a:latin typeface="宋体" pitchFamily="2" charset="-122"/>
                <a:ea typeface="宋体" pitchFamily="2" charset="-122"/>
                <a:cs typeface="Times New Roman" pitchFamily="18" charset="0"/>
              </a:rPr>
              <a:t>___N</a:t>
            </a:r>
            <a:r>
              <a:rPr lang="zh-CN" altLang="zh-CN" sz="3000" b="1" dirty="0" smtClean="0">
                <a:latin typeface="宋体" pitchFamily="2" charset="-122"/>
                <a:ea typeface="宋体" pitchFamily="2" charset="-122"/>
                <a:cs typeface="Times New Roman" pitchFamily="18" charset="0"/>
              </a:rPr>
              <a:t>，铜块的体积是</a:t>
            </a:r>
            <a:r>
              <a:rPr lang="en-US" altLang="zh-CN" sz="3000" b="1" dirty="0" smtClean="0">
                <a:latin typeface="宋体" pitchFamily="2" charset="-122"/>
                <a:ea typeface="宋体" pitchFamily="2" charset="-122"/>
                <a:cs typeface="Times New Roman" pitchFamily="18" charset="0"/>
              </a:rPr>
              <a:t>____cm</a:t>
            </a:r>
            <a:r>
              <a:rPr lang="en-US" altLang="zh-CN" sz="3000" b="1" baseline="30000" dirty="0" smtClean="0">
                <a:latin typeface="宋体" pitchFamily="2" charset="-122"/>
                <a:ea typeface="宋体" pitchFamily="2" charset="-122"/>
                <a:cs typeface="Times New Roman" pitchFamily="18" charset="0"/>
              </a:rPr>
              <a:t>3</a:t>
            </a:r>
            <a:r>
              <a:rPr lang="zh-CN" altLang="zh-CN" sz="3000" b="1" dirty="0" smtClean="0">
                <a:latin typeface="宋体" pitchFamily="2" charset="-122"/>
                <a:ea typeface="宋体" pitchFamily="2" charset="-122"/>
                <a:cs typeface="Times New Roman" pitchFamily="18" charset="0"/>
              </a:rPr>
              <a:t>，铜块的密度是</a:t>
            </a:r>
            <a:r>
              <a:rPr lang="en-US" altLang="zh-CN" sz="3000" b="1" dirty="0" smtClean="0">
                <a:latin typeface="宋体" pitchFamily="2" charset="-122"/>
                <a:ea typeface="宋体" pitchFamily="2" charset="-122"/>
                <a:cs typeface="Times New Roman" pitchFamily="18" charset="0"/>
              </a:rPr>
              <a:t>___g/cm</a:t>
            </a:r>
            <a:r>
              <a:rPr lang="en-US" altLang="zh-CN" sz="3000" b="1" baseline="30000" dirty="0" smtClean="0">
                <a:latin typeface="宋体" pitchFamily="2" charset="-122"/>
                <a:ea typeface="宋体" pitchFamily="2" charset="-122"/>
                <a:cs typeface="Times New Roman" pitchFamily="18" charset="0"/>
              </a:rPr>
              <a:t>3</a:t>
            </a:r>
            <a:r>
              <a:rPr lang="zh-CN" altLang="zh-CN" sz="3000" b="1" dirty="0" smtClean="0">
                <a:latin typeface="宋体" pitchFamily="2" charset="-122"/>
                <a:ea typeface="宋体" pitchFamily="2" charset="-122"/>
                <a:cs typeface="Times New Roman" pitchFamily="18" charset="0"/>
              </a:rPr>
              <a:t>。实验</a:t>
            </a:r>
            <a:r>
              <a:rPr lang="en-US" altLang="zh-CN" sz="3000" b="1" dirty="0" smtClean="0">
                <a:latin typeface="宋体" pitchFamily="2" charset="-122"/>
                <a:ea typeface="宋体" pitchFamily="2" charset="-122"/>
                <a:cs typeface="Times New Roman" pitchFamily="18" charset="0"/>
              </a:rPr>
              <a:t>⑦</a:t>
            </a:r>
            <a:r>
              <a:rPr lang="zh-CN" altLang="zh-CN" sz="3000" b="1" dirty="0" smtClean="0">
                <a:latin typeface="宋体" pitchFamily="2" charset="-122"/>
                <a:ea typeface="宋体" pitchFamily="2" charset="-122"/>
                <a:cs typeface="Times New Roman" pitchFamily="18" charset="0"/>
              </a:rPr>
              <a:t>中盐水的密度为</a:t>
            </a:r>
            <a:r>
              <a:rPr lang="en-US" altLang="zh-CN" sz="3000" b="1" dirty="0" smtClean="0">
                <a:latin typeface="宋体" pitchFamily="2" charset="-122"/>
                <a:ea typeface="宋体" pitchFamily="2" charset="-122"/>
                <a:cs typeface="Times New Roman" pitchFamily="18" charset="0"/>
              </a:rPr>
              <a:t>____g/cm</a:t>
            </a:r>
            <a:r>
              <a:rPr lang="en-US" altLang="zh-CN" sz="3000" b="1" baseline="30000" dirty="0" smtClean="0">
                <a:latin typeface="宋体" pitchFamily="2" charset="-122"/>
                <a:ea typeface="宋体" pitchFamily="2" charset="-122"/>
                <a:cs typeface="Times New Roman" pitchFamily="18" charset="0"/>
              </a:rPr>
              <a:t>3</a:t>
            </a:r>
            <a:r>
              <a:rPr lang="zh-CN" altLang="zh-CN" sz="3000" b="1" dirty="0" smtClean="0">
                <a:latin typeface="宋体" pitchFamily="2" charset="-122"/>
                <a:ea typeface="宋体" pitchFamily="2" charset="-122"/>
                <a:cs typeface="Times New Roman" pitchFamily="18" charset="0"/>
              </a:rPr>
              <a:t>。</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(3)</a:t>
            </a:r>
            <a:r>
              <a:rPr lang="zh-CN" altLang="zh-CN" sz="3000" b="1" dirty="0" smtClean="0">
                <a:latin typeface="宋体" pitchFamily="2" charset="-122"/>
                <a:ea typeface="宋体" pitchFamily="2" charset="-122"/>
                <a:cs typeface="Times New Roman" pitchFamily="18" charset="0"/>
              </a:rPr>
              <a:t>小华仔细梳理了小明的探究过程，发现还没有探究</a:t>
            </a: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浮力与物体体积的关系</a:t>
            </a: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，于是他选择了两个体积分别为</a:t>
            </a:r>
            <a:r>
              <a:rPr lang="en-US" altLang="zh-CN" sz="3000" b="1" dirty="0" smtClean="0">
                <a:latin typeface="宋体" pitchFamily="2" charset="-122"/>
                <a:ea typeface="宋体" pitchFamily="2" charset="-122"/>
                <a:cs typeface="Times New Roman" pitchFamily="18" charset="0"/>
              </a:rPr>
              <a:t>20 cm</a:t>
            </a:r>
            <a:r>
              <a:rPr lang="en-US" altLang="zh-CN" sz="3000" b="1" baseline="30000" dirty="0" smtClean="0">
                <a:latin typeface="宋体" pitchFamily="2" charset="-122"/>
                <a:ea typeface="宋体" pitchFamily="2" charset="-122"/>
                <a:cs typeface="Times New Roman" pitchFamily="18" charset="0"/>
              </a:rPr>
              <a:t>3</a:t>
            </a:r>
            <a:r>
              <a:rPr lang="zh-CN" altLang="zh-CN" sz="3000" b="1" dirty="0" smtClean="0">
                <a:latin typeface="宋体" pitchFamily="2" charset="-122"/>
                <a:ea typeface="宋体" pitchFamily="2" charset="-122"/>
                <a:cs typeface="Times New Roman" pitchFamily="18" charset="0"/>
              </a:rPr>
              <a:t>和</a:t>
            </a:r>
            <a:r>
              <a:rPr lang="en-US" altLang="zh-CN" sz="3000" b="1" dirty="0" smtClean="0">
                <a:latin typeface="宋体" pitchFamily="2" charset="-122"/>
                <a:ea typeface="宋体" pitchFamily="2" charset="-122"/>
                <a:cs typeface="Times New Roman" pitchFamily="18" charset="0"/>
              </a:rPr>
              <a:t>50 cm</a:t>
            </a:r>
            <a:r>
              <a:rPr lang="en-US" altLang="zh-CN" sz="3000" b="1" baseline="30000" dirty="0" smtClean="0">
                <a:latin typeface="宋体" pitchFamily="2" charset="-122"/>
                <a:ea typeface="宋体" pitchFamily="2" charset="-122"/>
                <a:cs typeface="Times New Roman" pitchFamily="18" charset="0"/>
              </a:rPr>
              <a:t>3</a:t>
            </a:r>
            <a:r>
              <a:rPr lang="zh-CN" altLang="zh-CN" sz="3000" b="1" dirty="0" smtClean="0">
                <a:latin typeface="宋体" pitchFamily="2" charset="-122"/>
                <a:ea typeface="宋体" pitchFamily="2" charset="-122"/>
                <a:cs typeface="Times New Roman" pitchFamily="18" charset="0"/>
              </a:rPr>
              <a:t>的铜块进行探究，发现当两铜块浸没在水中时所受的浮力分别是</a:t>
            </a:r>
            <a:r>
              <a:rPr lang="en-US" altLang="zh-CN" sz="3000" b="1" dirty="0" smtClean="0">
                <a:latin typeface="宋体" pitchFamily="2" charset="-122"/>
                <a:ea typeface="宋体" pitchFamily="2" charset="-122"/>
                <a:cs typeface="Times New Roman" pitchFamily="18" charset="0"/>
              </a:rPr>
              <a:t>0.2 N</a:t>
            </a:r>
            <a:r>
              <a:rPr lang="zh-CN" altLang="zh-CN" sz="3000" b="1" dirty="0" smtClean="0">
                <a:latin typeface="宋体" pitchFamily="2" charset="-122"/>
                <a:ea typeface="宋体" pitchFamily="2" charset="-122"/>
                <a:cs typeface="Times New Roman" pitchFamily="18" charset="0"/>
              </a:rPr>
              <a:t>和</a:t>
            </a:r>
            <a:r>
              <a:rPr lang="en-US" altLang="zh-CN" sz="3000" b="1" dirty="0" smtClean="0">
                <a:latin typeface="宋体" pitchFamily="2" charset="-122"/>
                <a:ea typeface="宋体" pitchFamily="2" charset="-122"/>
                <a:cs typeface="Times New Roman" pitchFamily="18" charset="0"/>
              </a:rPr>
              <a:t>0.5 N</a:t>
            </a:r>
            <a:r>
              <a:rPr lang="zh-CN" altLang="zh-CN" sz="3000" b="1" dirty="0" smtClean="0">
                <a:latin typeface="宋体" pitchFamily="2" charset="-122"/>
                <a:ea typeface="宋体" pitchFamily="2" charset="-122"/>
                <a:cs typeface="Times New Roman" pitchFamily="18" charset="0"/>
              </a:rPr>
              <a:t>，所以小华认为</a:t>
            </a: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物体体积越大，物体所受的浮力越大</a:t>
            </a: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a:t>
            </a:r>
          </a:p>
        </p:txBody>
      </p:sp>
      <p:sp>
        <p:nvSpPr>
          <p:cNvPr id="5" name="矩形 4"/>
          <p:cNvSpPr/>
          <p:nvPr/>
        </p:nvSpPr>
        <p:spPr>
          <a:xfrm>
            <a:off x="9792894" y="1122606"/>
            <a:ext cx="340158" cy="461665"/>
          </a:xfrm>
          <a:prstGeom prst="rect">
            <a:avLst/>
          </a:prstGeom>
        </p:spPr>
        <p:txBody>
          <a:bodyPr wrap="none">
            <a:spAutoFit/>
          </a:bodyPr>
          <a:lstStyle/>
          <a:p>
            <a:r>
              <a:rPr lang="en-US" altLang="zh-CN" sz="2400" b="1" dirty="0" smtClean="0">
                <a:solidFill>
                  <a:srgbClr val="FF0000"/>
                </a:solidFill>
                <a:latin typeface="宋体" pitchFamily="2" charset="-122"/>
                <a:ea typeface="宋体" pitchFamily="2" charset="-122"/>
              </a:rPr>
              <a:t>1</a:t>
            </a:r>
            <a:endParaRPr lang="zh-CN" altLang="en-US" sz="2400" b="1" dirty="0" smtClean="0">
              <a:solidFill>
                <a:srgbClr val="FF0000"/>
              </a:solidFill>
              <a:latin typeface="宋体" pitchFamily="2" charset="-122"/>
              <a:ea typeface="宋体" pitchFamily="2" charset="-122"/>
            </a:endParaRPr>
          </a:p>
        </p:txBody>
      </p:sp>
      <p:sp>
        <p:nvSpPr>
          <p:cNvPr id="6" name="矩形 5"/>
          <p:cNvSpPr/>
          <p:nvPr/>
        </p:nvSpPr>
        <p:spPr>
          <a:xfrm>
            <a:off x="2591102" y="1825407"/>
            <a:ext cx="651140" cy="461665"/>
          </a:xfrm>
          <a:prstGeom prst="rect">
            <a:avLst/>
          </a:prstGeom>
        </p:spPr>
        <p:txBody>
          <a:bodyPr wrap="none">
            <a:spAutoFit/>
          </a:bodyPr>
          <a:lstStyle/>
          <a:p>
            <a:r>
              <a:rPr lang="en-US" altLang="zh-CN" sz="2400" b="1" dirty="0" smtClean="0">
                <a:solidFill>
                  <a:srgbClr val="FF0000"/>
                </a:solidFill>
                <a:latin typeface="宋体" pitchFamily="2" charset="-122"/>
                <a:ea typeface="宋体" pitchFamily="2" charset="-122"/>
              </a:rPr>
              <a:t>100</a:t>
            </a:r>
            <a:endParaRPr lang="zh-CN" altLang="en-US" sz="2400" b="1" dirty="0" smtClean="0">
              <a:solidFill>
                <a:srgbClr val="FF0000"/>
              </a:solidFill>
              <a:latin typeface="宋体" pitchFamily="2" charset="-122"/>
              <a:ea typeface="宋体" pitchFamily="2" charset="-122"/>
            </a:endParaRPr>
          </a:p>
        </p:txBody>
      </p:sp>
      <p:sp>
        <p:nvSpPr>
          <p:cNvPr id="7" name="矩形 6"/>
          <p:cNvSpPr/>
          <p:nvPr/>
        </p:nvSpPr>
        <p:spPr>
          <a:xfrm>
            <a:off x="6620993" y="1829968"/>
            <a:ext cx="340158" cy="461665"/>
          </a:xfrm>
          <a:prstGeom prst="rect">
            <a:avLst/>
          </a:prstGeom>
        </p:spPr>
        <p:txBody>
          <a:bodyPr wrap="none">
            <a:spAutoFit/>
          </a:bodyPr>
          <a:lstStyle/>
          <a:p>
            <a:r>
              <a:rPr lang="en-US" altLang="zh-CN" sz="2400" b="1" dirty="0" smtClean="0">
                <a:solidFill>
                  <a:srgbClr val="FF0000"/>
                </a:solidFill>
                <a:latin typeface="宋体" pitchFamily="2" charset="-122"/>
                <a:ea typeface="宋体" pitchFamily="2" charset="-122"/>
              </a:rPr>
              <a:t>9</a:t>
            </a:r>
            <a:endParaRPr lang="zh-CN" altLang="en-US" sz="2400" b="1" dirty="0" smtClean="0">
              <a:solidFill>
                <a:srgbClr val="FF0000"/>
              </a:solidFill>
              <a:latin typeface="宋体" pitchFamily="2" charset="-122"/>
              <a:ea typeface="宋体" pitchFamily="2" charset="-122"/>
            </a:endParaRPr>
          </a:p>
        </p:txBody>
      </p:sp>
      <p:sp>
        <p:nvSpPr>
          <p:cNvPr id="10" name="矩形 9"/>
          <p:cNvSpPr/>
          <p:nvPr/>
        </p:nvSpPr>
        <p:spPr>
          <a:xfrm>
            <a:off x="1881353" y="2500528"/>
            <a:ext cx="651140" cy="461665"/>
          </a:xfrm>
          <a:prstGeom prst="rect">
            <a:avLst/>
          </a:prstGeom>
        </p:spPr>
        <p:txBody>
          <a:bodyPr wrap="none">
            <a:spAutoFit/>
          </a:bodyPr>
          <a:lstStyle/>
          <a:p>
            <a:r>
              <a:rPr lang="en-US" altLang="zh-CN" sz="2400" b="1" dirty="0" smtClean="0">
                <a:solidFill>
                  <a:srgbClr val="FF0000"/>
                </a:solidFill>
                <a:latin typeface="宋体" pitchFamily="2" charset="-122"/>
                <a:ea typeface="宋体" pitchFamily="2" charset="-122"/>
              </a:rPr>
              <a:t>1.2</a:t>
            </a:r>
            <a:endParaRPr lang="zh-CN" altLang="en-US" sz="2400" b="1" dirty="0" smtClean="0">
              <a:solidFill>
                <a:srgbClr val="FF0000"/>
              </a:solidFill>
              <a:latin typeface="宋体" pitchFamily="2" charset="-122"/>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54273"/>
                                        </p:tgtEl>
                                        <p:attrNameLst>
                                          <p:attrName>style.visibility</p:attrName>
                                        </p:attrNameLst>
                                      </p:cBhvr>
                                      <p:to>
                                        <p:strVal val="visible"/>
                                      </p:to>
                                    </p:set>
                                    <p:animEffect transition="in" filter="diamond(in)">
                                      <p:cBhvr>
                                        <p:cTn id="7" dur="500"/>
                                        <p:tgtEl>
                                          <p:spTgt spid="5427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ox(in)">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3" grpId="0"/>
      <p:bldP spid="5" grpId="0"/>
      <p:bldP spid="6" grpId="0"/>
      <p:bldP spid="7" grpId="0"/>
      <p:bldP spid="10"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54273" name="Rectangle 1"/>
          <p:cNvSpPr>
            <a:spLocks noChangeArrowheads="1"/>
          </p:cNvSpPr>
          <p:nvPr/>
        </p:nvSpPr>
        <p:spPr bwMode="auto">
          <a:xfrm>
            <a:off x="640080" y="1252221"/>
            <a:ext cx="109474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zh-CN" altLang="zh-CN" sz="3000" b="1" dirty="0" smtClean="0">
                <a:latin typeface="宋体" pitchFamily="2" charset="-122"/>
                <a:ea typeface="宋体" pitchFamily="2" charset="-122"/>
                <a:cs typeface="Times New Roman" pitchFamily="18" charset="0"/>
              </a:rPr>
              <a:t>你认为小华的做法是</a:t>
            </a:r>
            <a:r>
              <a:rPr lang="en-US" altLang="zh-CN" sz="3000" b="1" dirty="0" smtClean="0">
                <a:latin typeface="宋体" pitchFamily="2" charset="-122"/>
                <a:ea typeface="宋体" pitchFamily="2" charset="-122"/>
                <a:cs typeface="Times New Roman" pitchFamily="18" charset="0"/>
              </a:rPr>
              <a:t>_____</a:t>
            </a:r>
            <a:r>
              <a:rPr lang="zh-CN" altLang="zh-CN" sz="3000" b="1" dirty="0" smtClean="0">
                <a:latin typeface="宋体" pitchFamily="2" charset="-122"/>
                <a:ea typeface="宋体" pitchFamily="2" charset="-122"/>
                <a:cs typeface="Times New Roman" pitchFamily="18" charset="0"/>
              </a:rPr>
              <a:t>的，这是因为小华在实验中没有控制变量</a:t>
            </a:r>
            <a:r>
              <a:rPr lang="en-US" altLang="zh-CN" sz="3000" b="1" dirty="0" smtClean="0">
                <a:latin typeface="宋体" pitchFamily="2" charset="-122"/>
                <a:ea typeface="宋体" pitchFamily="2" charset="-122"/>
                <a:cs typeface="Times New Roman" pitchFamily="18" charset="0"/>
              </a:rPr>
              <a:t>____________________</a:t>
            </a:r>
            <a:r>
              <a:rPr lang="zh-CN" altLang="zh-CN" sz="3000" b="1" dirty="0" smtClean="0">
                <a:latin typeface="宋体" pitchFamily="2" charset="-122"/>
                <a:ea typeface="宋体" pitchFamily="2" charset="-122"/>
                <a:cs typeface="Times New Roman" pitchFamily="18" charset="0"/>
              </a:rPr>
              <a:t>不变。</a:t>
            </a:r>
            <a:endParaRPr lang="en-US" altLang="zh-CN" sz="3000" b="1" dirty="0" smtClean="0">
              <a:latin typeface="宋体" pitchFamily="2" charset="-122"/>
              <a:ea typeface="宋体" pitchFamily="2" charset="-122"/>
              <a:cs typeface="Times New Roman" pitchFamily="18" charset="0"/>
            </a:endParaRP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(4)</a:t>
            </a:r>
            <a:r>
              <a:rPr lang="zh-CN" altLang="zh-CN" sz="3000" b="1" dirty="0" smtClean="0">
                <a:latin typeface="宋体" pitchFamily="2" charset="-122"/>
                <a:ea typeface="宋体" pitchFamily="2" charset="-122"/>
                <a:cs typeface="Times New Roman" pitchFamily="18" charset="0"/>
              </a:rPr>
              <a:t>小华又提出了一个新的猜想：物体受到的浮力与其形状是否有关？他找来薄铁片、烧杯和水进行实验。实验步骤如下：</a:t>
            </a:r>
          </a:p>
          <a:p>
            <a:pPr fontAlgn="base">
              <a:lnSpc>
                <a:spcPct val="150000"/>
              </a:lnSpc>
              <a:spcBef>
                <a:spcPct val="0"/>
              </a:spcBef>
              <a:spcAft>
                <a:spcPct val="0"/>
              </a:spcAft>
            </a:pPr>
            <a:r>
              <a:rPr lang="zh-CN" altLang="zh-CN" sz="3000" b="1" dirty="0" smtClean="0">
                <a:latin typeface="宋体" pitchFamily="2" charset="-122"/>
                <a:ea typeface="宋体" pitchFamily="2" charset="-122"/>
                <a:cs typeface="Times New Roman" pitchFamily="18" charset="0"/>
              </a:rPr>
              <a:t>步骤一：将铁片放入盛水的烧杯中，铁片下沉至杯底；</a:t>
            </a:r>
          </a:p>
          <a:p>
            <a:pPr fontAlgn="base">
              <a:lnSpc>
                <a:spcPct val="150000"/>
              </a:lnSpc>
              <a:spcBef>
                <a:spcPct val="0"/>
              </a:spcBef>
              <a:spcAft>
                <a:spcPct val="0"/>
              </a:spcAft>
            </a:pPr>
            <a:r>
              <a:rPr lang="zh-CN" altLang="zh-CN" sz="3000" b="1" dirty="0" smtClean="0">
                <a:latin typeface="宋体" pitchFamily="2" charset="-122"/>
                <a:ea typeface="宋体" pitchFamily="2" charset="-122"/>
                <a:cs typeface="Times New Roman" pitchFamily="18" charset="0"/>
              </a:rPr>
              <a:t>步骤二：将铁片弯成</a:t>
            </a: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碗状</a:t>
            </a: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再放入水中，它漂浮在水面上。</a:t>
            </a:r>
          </a:p>
        </p:txBody>
      </p:sp>
      <p:sp>
        <p:nvSpPr>
          <p:cNvPr id="5" name="矩形 4"/>
          <p:cNvSpPr/>
          <p:nvPr/>
        </p:nvSpPr>
        <p:spPr>
          <a:xfrm>
            <a:off x="4291254" y="1442646"/>
            <a:ext cx="800219" cy="461665"/>
          </a:xfrm>
          <a:prstGeom prst="rect">
            <a:avLst/>
          </a:prstGeom>
        </p:spPr>
        <p:txBody>
          <a:bodyPr wrap="none">
            <a:spAutoFit/>
          </a:bodyPr>
          <a:lstStyle/>
          <a:p>
            <a:r>
              <a:rPr lang="zh-CN" altLang="zh-CN" sz="2400" b="1" dirty="0" smtClean="0">
                <a:solidFill>
                  <a:srgbClr val="FF0000"/>
                </a:solidFill>
                <a:latin typeface="宋体" pitchFamily="2" charset="-122"/>
                <a:ea typeface="宋体" pitchFamily="2" charset="-122"/>
              </a:rPr>
              <a:t>错误</a:t>
            </a:r>
            <a:endParaRPr lang="zh-CN" altLang="en-US" sz="2400" b="1" dirty="0" smtClean="0">
              <a:solidFill>
                <a:srgbClr val="FF0000"/>
              </a:solidFill>
              <a:latin typeface="宋体" pitchFamily="2" charset="-122"/>
              <a:ea typeface="宋体" pitchFamily="2" charset="-122"/>
            </a:endParaRPr>
          </a:p>
        </p:txBody>
      </p:sp>
      <p:sp>
        <p:nvSpPr>
          <p:cNvPr id="6" name="矩形 5"/>
          <p:cNvSpPr/>
          <p:nvPr/>
        </p:nvSpPr>
        <p:spPr>
          <a:xfrm>
            <a:off x="1646222" y="2099727"/>
            <a:ext cx="3570208" cy="461665"/>
          </a:xfrm>
          <a:prstGeom prst="rect">
            <a:avLst/>
          </a:prstGeom>
        </p:spPr>
        <p:txBody>
          <a:bodyPr wrap="none">
            <a:spAutoFit/>
          </a:bodyPr>
          <a:lstStyle/>
          <a:p>
            <a:r>
              <a:rPr lang="zh-CN" altLang="zh-CN" sz="2400" b="1" dirty="0" smtClean="0">
                <a:solidFill>
                  <a:srgbClr val="FF0000"/>
                </a:solidFill>
                <a:latin typeface="宋体" pitchFamily="2" charset="-122"/>
                <a:ea typeface="宋体" pitchFamily="2" charset="-122"/>
              </a:rPr>
              <a:t>物体浸没在液体中的体积</a:t>
            </a:r>
            <a:endParaRPr lang="zh-CN" altLang="en-US" sz="2400" b="1" dirty="0" smtClean="0">
              <a:solidFill>
                <a:srgbClr val="FF0000"/>
              </a:solidFill>
              <a:latin typeface="宋体" pitchFamily="2" charset="-122"/>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54273"/>
                                        </p:tgtEl>
                                        <p:attrNameLst>
                                          <p:attrName>style.visibility</p:attrName>
                                        </p:attrNameLst>
                                      </p:cBhvr>
                                      <p:to>
                                        <p:strVal val="visible"/>
                                      </p:to>
                                    </p:set>
                                    <p:animEffect transition="in" filter="diamond(in)">
                                      <p:cBhvr>
                                        <p:cTn id="7" dur="500"/>
                                        <p:tgtEl>
                                          <p:spTgt spid="5427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3" grpId="0"/>
      <p:bldP spid="5" grpId="0"/>
      <p:bldP spid="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54273" name="Rectangle 1"/>
          <p:cNvSpPr>
            <a:spLocks noChangeArrowheads="1"/>
          </p:cNvSpPr>
          <p:nvPr/>
        </p:nvSpPr>
        <p:spPr bwMode="auto">
          <a:xfrm>
            <a:off x="746760" y="1361327"/>
            <a:ext cx="10947400" cy="21698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zh-CN" altLang="zh-CN" sz="3000" b="1" dirty="0" smtClean="0">
                <a:latin typeface="宋体" pitchFamily="2" charset="-122"/>
                <a:ea typeface="宋体" pitchFamily="2" charset="-122"/>
                <a:cs typeface="Times New Roman" pitchFamily="18" charset="0"/>
              </a:rPr>
              <a:t>小华得出：物体受到的浮力与其形状有关。小华得出错误结论的原因是：他只关注了铁片</a:t>
            </a:r>
            <a:r>
              <a:rPr lang="en-US" altLang="zh-CN" sz="3000" b="1" dirty="0" smtClean="0">
                <a:latin typeface="宋体" pitchFamily="2" charset="-122"/>
                <a:ea typeface="宋体" pitchFamily="2" charset="-122"/>
                <a:cs typeface="Times New Roman" pitchFamily="18" charset="0"/>
              </a:rPr>
              <a:t>_____</a:t>
            </a:r>
            <a:r>
              <a:rPr lang="zh-CN" altLang="zh-CN" sz="3000" b="1" dirty="0" smtClean="0">
                <a:latin typeface="宋体" pitchFamily="2" charset="-122"/>
                <a:ea typeface="宋体" pitchFamily="2" charset="-122"/>
                <a:cs typeface="Times New Roman" pitchFamily="18" charset="0"/>
              </a:rPr>
              <a:t>的改变，忽视了</a:t>
            </a:r>
            <a:r>
              <a:rPr lang="en-US" altLang="zh-CN" sz="3000" b="1" dirty="0" smtClean="0">
                <a:latin typeface="宋体" pitchFamily="2" charset="-122"/>
                <a:ea typeface="宋体" pitchFamily="2" charset="-122"/>
                <a:cs typeface="Times New Roman" pitchFamily="18" charset="0"/>
              </a:rPr>
              <a:t>______________</a:t>
            </a:r>
            <a:r>
              <a:rPr lang="zh-CN" altLang="zh-CN" sz="3000" b="1" dirty="0" smtClean="0">
                <a:latin typeface="宋体" pitchFamily="2" charset="-122"/>
                <a:ea typeface="宋体" pitchFamily="2" charset="-122"/>
                <a:cs typeface="Times New Roman" pitchFamily="18" charset="0"/>
              </a:rPr>
              <a:t>对浮力大小的影响。</a:t>
            </a:r>
          </a:p>
        </p:txBody>
      </p:sp>
      <p:sp>
        <p:nvSpPr>
          <p:cNvPr id="5" name="矩形 4"/>
          <p:cNvSpPr/>
          <p:nvPr/>
        </p:nvSpPr>
        <p:spPr>
          <a:xfrm>
            <a:off x="5144694" y="2265606"/>
            <a:ext cx="800219" cy="461665"/>
          </a:xfrm>
          <a:prstGeom prst="rect">
            <a:avLst/>
          </a:prstGeom>
        </p:spPr>
        <p:txBody>
          <a:bodyPr wrap="none">
            <a:spAutoFit/>
          </a:bodyPr>
          <a:lstStyle/>
          <a:p>
            <a:r>
              <a:rPr lang="zh-CN" altLang="zh-CN" sz="2400" b="1" dirty="0" smtClean="0">
                <a:solidFill>
                  <a:srgbClr val="FF0000"/>
                </a:solidFill>
                <a:latin typeface="宋体" pitchFamily="2" charset="-122"/>
                <a:ea typeface="宋体" pitchFamily="2" charset="-122"/>
              </a:rPr>
              <a:t>形状</a:t>
            </a:r>
            <a:endParaRPr lang="zh-CN" altLang="en-US" sz="2400" b="1" dirty="0" smtClean="0">
              <a:solidFill>
                <a:srgbClr val="FF0000"/>
              </a:solidFill>
              <a:latin typeface="宋体" pitchFamily="2" charset="-122"/>
              <a:ea typeface="宋体" pitchFamily="2" charset="-122"/>
            </a:endParaRPr>
          </a:p>
        </p:txBody>
      </p:sp>
      <p:sp>
        <p:nvSpPr>
          <p:cNvPr id="6" name="矩形 5"/>
          <p:cNvSpPr/>
          <p:nvPr/>
        </p:nvSpPr>
        <p:spPr>
          <a:xfrm>
            <a:off x="8778542" y="2282607"/>
            <a:ext cx="2646878" cy="461665"/>
          </a:xfrm>
          <a:prstGeom prst="rect">
            <a:avLst/>
          </a:prstGeom>
        </p:spPr>
        <p:txBody>
          <a:bodyPr wrap="none">
            <a:spAutoFit/>
          </a:bodyPr>
          <a:lstStyle/>
          <a:p>
            <a:r>
              <a:rPr lang="zh-CN" altLang="zh-CN" sz="2400" b="1" dirty="0" smtClean="0">
                <a:solidFill>
                  <a:srgbClr val="FF0000"/>
                </a:solidFill>
                <a:latin typeface="宋体" pitchFamily="2" charset="-122"/>
                <a:ea typeface="宋体" pitchFamily="2" charset="-122"/>
              </a:rPr>
              <a:t>铁片排开水的体积</a:t>
            </a:r>
            <a:endParaRPr lang="zh-CN" altLang="en-US" sz="2400" b="1" dirty="0" smtClean="0">
              <a:solidFill>
                <a:srgbClr val="FF0000"/>
              </a:solidFill>
              <a:latin typeface="宋体" pitchFamily="2" charset="-122"/>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54273"/>
                                        </p:tgtEl>
                                        <p:attrNameLst>
                                          <p:attrName>style.visibility</p:attrName>
                                        </p:attrNameLst>
                                      </p:cBhvr>
                                      <p:to>
                                        <p:strVal val="visible"/>
                                      </p:to>
                                    </p:set>
                                    <p:animEffect transition="in" filter="diamond(in)">
                                      <p:cBhvr>
                                        <p:cTn id="7" dur="500"/>
                                        <p:tgtEl>
                                          <p:spTgt spid="5427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3"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grpSp>
        <p:nvGrpSpPr>
          <p:cNvPr id="101" name="Group 26"/>
          <p:cNvGrpSpPr>
            <a:grpSpLocks/>
          </p:cNvGrpSpPr>
          <p:nvPr/>
        </p:nvGrpSpPr>
        <p:grpSpPr bwMode="auto">
          <a:xfrm>
            <a:off x="457200" y="4413568"/>
            <a:ext cx="1020763" cy="582613"/>
            <a:chOff x="1338" y="1451"/>
            <a:chExt cx="1497" cy="367"/>
          </a:xfrm>
        </p:grpSpPr>
        <p:sp>
          <p:nvSpPr>
            <p:cNvPr id="105" name="Text Box 27"/>
            <p:cNvSpPr txBox="1">
              <a:spLocks noChangeArrowheads="1"/>
            </p:cNvSpPr>
            <p:nvPr/>
          </p:nvSpPr>
          <p:spPr bwMode="auto">
            <a:xfrm>
              <a:off x="1338" y="1461"/>
              <a:ext cx="1497" cy="357"/>
            </a:xfrm>
            <a:prstGeom prst="rect">
              <a:avLst/>
            </a:prstGeom>
            <a:noFill/>
            <a:ln w="9525" algn="ctr">
              <a:noFill/>
              <a:miter lim="800000"/>
              <a:headEnd/>
              <a:tailEnd/>
            </a:ln>
            <a:effectLst/>
          </p:spPr>
          <p:txBody>
            <a:bodyPr wrap="square">
              <a:spAutoFit/>
            </a:bodyPr>
            <a:lstStyle/>
            <a:p>
              <a:pPr>
                <a:lnSpc>
                  <a:spcPct val="110000"/>
                </a:lnSpc>
              </a:pPr>
              <a:r>
                <a:rPr lang="zh-CN" altLang="en-US" sz="2800" b="1" dirty="0">
                  <a:solidFill>
                    <a:schemeClr val="tx1"/>
                  </a:solidFill>
                  <a:latin typeface="宋体" charset="-122"/>
                </a:rPr>
                <a:t>浮力</a:t>
              </a:r>
            </a:p>
          </p:txBody>
        </p:sp>
        <p:sp>
          <p:nvSpPr>
            <p:cNvPr id="106" name="Rectangle 28"/>
            <p:cNvSpPr>
              <a:spLocks noChangeArrowheads="1"/>
            </p:cNvSpPr>
            <p:nvPr/>
          </p:nvSpPr>
          <p:spPr bwMode="auto">
            <a:xfrm>
              <a:off x="1338" y="1451"/>
              <a:ext cx="1406" cy="330"/>
            </a:xfrm>
            <a:prstGeom prst="rect">
              <a:avLst/>
            </a:prstGeom>
            <a:noFill/>
            <a:ln w="9525" algn="ctr">
              <a:solidFill>
                <a:schemeClr val="tx1"/>
              </a:solidFill>
              <a:miter lim="800000"/>
              <a:headEnd/>
              <a:tailEnd/>
            </a:ln>
            <a:effectLst/>
          </p:spPr>
          <p:txBody>
            <a:bodyPr anchor="ctr">
              <a:spAutoFit/>
            </a:bodyPr>
            <a:lstStyle/>
            <a:p>
              <a:endParaRPr lang="zh-CN" altLang="en-US" sz="2800" b="1"/>
            </a:p>
          </p:txBody>
        </p:sp>
      </p:grpSp>
      <p:grpSp>
        <p:nvGrpSpPr>
          <p:cNvPr id="107" name="Group 39"/>
          <p:cNvGrpSpPr>
            <a:grpSpLocks/>
          </p:cNvGrpSpPr>
          <p:nvPr/>
        </p:nvGrpSpPr>
        <p:grpSpPr bwMode="auto">
          <a:xfrm>
            <a:off x="2522538" y="5015313"/>
            <a:ext cx="2125662" cy="575707"/>
            <a:chOff x="1338" y="1549"/>
            <a:chExt cx="1497" cy="148"/>
          </a:xfrm>
        </p:grpSpPr>
        <p:sp>
          <p:nvSpPr>
            <p:cNvPr id="108" name="Text Box 40"/>
            <p:cNvSpPr txBox="1">
              <a:spLocks noChangeArrowheads="1"/>
            </p:cNvSpPr>
            <p:nvPr/>
          </p:nvSpPr>
          <p:spPr bwMode="auto">
            <a:xfrm>
              <a:off x="1338" y="1551"/>
              <a:ext cx="1497" cy="146"/>
            </a:xfrm>
            <a:prstGeom prst="rect">
              <a:avLst/>
            </a:prstGeom>
            <a:noFill/>
            <a:ln w="9525" algn="ctr">
              <a:noFill/>
              <a:miter lim="800000"/>
              <a:headEnd/>
              <a:tailEnd/>
            </a:ln>
            <a:effectLst/>
          </p:spPr>
          <p:txBody>
            <a:bodyPr wrap="square">
              <a:spAutoFit/>
            </a:bodyPr>
            <a:lstStyle/>
            <a:p>
              <a:pPr>
                <a:lnSpc>
                  <a:spcPct val="110000"/>
                </a:lnSpc>
              </a:pPr>
              <a:r>
                <a:rPr lang="zh-CN" altLang="en-US" sz="2800" b="1" dirty="0">
                  <a:solidFill>
                    <a:schemeClr val="tx1"/>
                  </a:solidFill>
                  <a:latin typeface="宋体" charset="-122"/>
                </a:rPr>
                <a:t>浮力的应用</a:t>
              </a:r>
            </a:p>
          </p:txBody>
        </p:sp>
        <p:sp>
          <p:nvSpPr>
            <p:cNvPr id="110" name="Rectangle 41"/>
            <p:cNvSpPr>
              <a:spLocks noChangeArrowheads="1"/>
            </p:cNvSpPr>
            <p:nvPr/>
          </p:nvSpPr>
          <p:spPr bwMode="auto">
            <a:xfrm>
              <a:off x="1338" y="1549"/>
              <a:ext cx="1406" cy="135"/>
            </a:xfrm>
            <a:prstGeom prst="rect">
              <a:avLst/>
            </a:prstGeom>
            <a:noFill/>
            <a:ln w="9525" algn="ctr">
              <a:solidFill>
                <a:schemeClr val="tx1"/>
              </a:solidFill>
              <a:miter lim="800000"/>
              <a:headEnd/>
              <a:tailEnd/>
            </a:ln>
            <a:effectLst/>
          </p:spPr>
          <p:txBody>
            <a:bodyPr anchor="ctr">
              <a:spAutoFit/>
            </a:bodyPr>
            <a:lstStyle/>
            <a:p>
              <a:endParaRPr lang="zh-CN" altLang="en-US" sz="2800" b="1"/>
            </a:p>
          </p:txBody>
        </p:sp>
      </p:grpSp>
      <p:grpSp>
        <p:nvGrpSpPr>
          <p:cNvPr id="111" name="Group 104"/>
          <p:cNvGrpSpPr>
            <a:grpSpLocks/>
          </p:cNvGrpSpPr>
          <p:nvPr/>
        </p:nvGrpSpPr>
        <p:grpSpPr bwMode="auto">
          <a:xfrm>
            <a:off x="1441450" y="1722755"/>
            <a:ext cx="1079500" cy="3384550"/>
            <a:chOff x="1292" y="1162"/>
            <a:chExt cx="680" cy="2132"/>
          </a:xfrm>
        </p:grpSpPr>
        <p:sp>
          <p:nvSpPr>
            <p:cNvPr id="112" name="Line 44"/>
            <p:cNvSpPr>
              <a:spLocks noChangeShapeType="1"/>
            </p:cNvSpPr>
            <p:nvPr/>
          </p:nvSpPr>
          <p:spPr bwMode="auto">
            <a:xfrm flipV="1">
              <a:off x="1292" y="3003"/>
              <a:ext cx="358" cy="0"/>
            </a:xfrm>
            <a:prstGeom prst="line">
              <a:avLst/>
            </a:prstGeom>
            <a:noFill/>
            <a:ln w="9525">
              <a:solidFill>
                <a:schemeClr val="tx1"/>
              </a:solidFill>
              <a:round/>
              <a:headEnd/>
              <a:tailEnd/>
            </a:ln>
            <a:effectLst/>
          </p:spPr>
          <p:txBody>
            <a:bodyPr anchor="ctr">
              <a:spAutoFit/>
            </a:bodyPr>
            <a:lstStyle/>
            <a:p>
              <a:endParaRPr lang="zh-CN" altLang="en-US" sz="2800" b="1"/>
            </a:p>
          </p:txBody>
        </p:sp>
        <p:sp>
          <p:nvSpPr>
            <p:cNvPr id="113" name="Line 45"/>
            <p:cNvSpPr>
              <a:spLocks noChangeShapeType="1"/>
            </p:cNvSpPr>
            <p:nvPr/>
          </p:nvSpPr>
          <p:spPr bwMode="auto">
            <a:xfrm flipH="1">
              <a:off x="1674" y="1162"/>
              <a:ext cx="0" cy="2132"/>
            </a:xfrm>
            <a:prstGeom prst="line">
              <a:avLst/>
            </a:prstGeom>
            <a:noFill/>
            <a:ln w="9525">
              <a:solidFill>
                <a:schemeClr val="tx1"/>
              </a:solidFill>
              <a:round/>
              <a:headEnd/>
              <a:tailEnd/>
            </a:ln>
            <a:effectLst/>
          </p:spPr>
          <p:txBody>
            <a:bodyPr anchor="ctr">
              <a:spAutoFit/>
            </a:bodyPr>
            <a:lstStyle/>
            <a:p>
              <a:endParaRPr lang="zh-CN" altLang="en-US" sz="2800" b="1"/>
            </a:p>
          </p:txBody>
        </p:sp>
        <p:sp>
          <p:nvSpPr>
            <p:cNvPr id="114" name="Line 46"/>
            <p:cNvSpPr>
              <a:spLocks noChangeShapeType="1"/>
            </p:cNvSpPr>
            <p:nvPr/>
          </p:nvSpPr>
          <p:spPr bwMode="auto">
            <a:xfrm flipV="1">
              <a:off x="1674" y="1162"/>
              <a:ext cx="298" cy="0"/>
            </a:xfrm>
            <a:prstGeom prst="line">
              <a:avLst/>
            </a:prstGeom>
            <a:noFill/>
            <a:ln w="9525">
              <a:solidFill>
                <a:schemeClr val="tx1"/>
              </a:solidFill>
              <a:round/>
              <a:headEnd/>
              <a:tailEnd/>
            </a:ln>
            <a:effectLst/>
          </p:spPr>
          <p:txBody>
            <a:bodyPr anchor="ctr">
              <a:spAutoFit/>
            </a:bodyPr>
            <a:lstStyle/>
            <a:p>
              <a:endParaRPr lang="zh-CN" altLang="en-US" sz="2800" b="1"/>
            </a:p>
          </p:txBody>
        </p:sp>
        <p:sp>
          <p:nvSpPr>
            <p:cNvPr id="115" name="Line 49"/>
            <p:cNvSpPr>
              <a:spLocks noChangeShapeType="1"/>
            </p:cNvSpPr>
            <p:nvPr/>
          </p:nvSpPr>
          <p:spPr bwMode="auto">
            <a:xfrm flipV="1">
              <a:off x="1674" y="3294"/>
              <a:ext cx="298" cy="0"/>
            </a:xfrm>
            <a:prstGeom prst="line">
              <a:avLst/>
            </a:prstGeom>
            <a:noFill/>
            <a:ln w="9525">
              <a:solidFill>
                <a:schemeClr val="tx1"/>
              </a:solidFill>
              <a:round/>
              <a:headEnd/>
              <a:tailEnd/>
            </a:ln>
            <a:effectLst/>
          </p:spPr>
          <p:txBody>
            <a:bodyPr anchor="ctr">
              <a:spAutoFit/>
            </a:bodyPr>
            <a:lstStyle/>
            <a:p>
              <a:endParaRPr lang="zh-CN" altLang="en-US" sz="2800" b="1"/>
            </a:p>
          </p:txBody>
        </p:sp>
      </p:grpSp>
      <p:grpSp>
        <p:nvGrpSpPr>
          <p:cNvPr id="116" name="Group 51"/>
          <p:cNvGrpSpPr>
            <a:grpSpLocks/>
          </p:cNvGrpSpPr>
          <p:nvPr/>
        </p:nvGrpSpPr>
        <p:grpSpPr bwMode="auto">
          <a:xfrm>
            <a:off x="4521835" y="4391343"/>
            <a:ext cx="792163" cy="1800225"/>
            <a:chOff x="2381" y="2795"/>
            <a:chExt cx="499" cy="1134"/>
          </a:xfrm>
        </p:grpSpPr>
        <p:sp>
          <p:nvSpPr>
            <p:cNvPr id="117" name="Line 52"/>
            <p:cNvSpPr>
              <a:spLocks noChangeShapeType="1"/>
            </p:cNvSpPr>
            <p:nvPr/>
          </p:nvSpPr>
          <p:spPr bwMode="auto">
            <a:xfrm>
              <a:off x="2381" y="3294"/>
              <a:ext cx="181" cy="0"/>
            </a:xfrm>
            <a:prstGeom prst="line">
              <a:avLst/>
            </a:prstGeom>
            <a:noFill/>
            <a:ln w="15875">
              <a:solidFill>
                <a:schemeClr val="tx1"/>
              </a:solidFill>
              <a:round/>
              <a:headEnd/>
              <a:tailEnd/>
            </a:ln>
            <a:effectLst/>
          </p:spPr>
          <p:txBody>
            <a:bodyPr anchor="ctr">
              <a:spAutoFit/>
            </a:bodyPr>
            <a:lstStyle/>
            <a:p>
              <a:endParaRPr lang="zh-CN" altLang="en-US" sz="2800" b="1"/>
            </a:p>
          </p:txBody>
        </p:sp>
        <p:sp>
          <p:nvSpPr>
            <p:cNvPr id="118" name="Line 53"/>
            <p:cNvSpPr>
              <a:spLocks noChangeShapeType="1"/>
            </p:cNvSpPr>
            <p:nvPr/>
          </p:nvSpPr>
          <p:spPr bwMode="auto">
            <a:xfrm>
              <a:off x="2562" y="2795"/>
              <a:ext cx="0" cy="1134"/>
            </a:xfrm>
            <a:prstGeom prst="line">
              <a:avLst/>
            </a:prstGeom>
            <a:noFill/>
            <a:ln w="15875">
              <a:solidFill>
                <a:schemeClr val="tx1"/>
              </a:solidFill>
              <a:round/>
              <a:headEnd/>
              <a:tailEnd/>
            </a:ln>
            <a:effectLst/>
          </p:spPr>
          <p:txBody>
            <a:bodyPr anchor="ctr">
              <a:spAutoFit/>
            </a:bodyPr>
            <a:lstStyle/>
            <a:p>
              <a:endParaRPr lang="zh-CN" altLang="en-US" sz="2800" b="1"/>
            </a:p>
          </p:txBody>
        </p:sp>
        <p:sp>
          <p:nvSpPr>
            <p:cNvPr id="119" name="Line 54"/>
            <p:cNvSpPr>
              <a:spLocks noChangeShapeType="1"/>
            </p:cNvSpPr>
            <p:nvPr/>
          </p:nvSpPr>
          <p:spPr bwMode="auto">
            <a:xfrm>
              <a:off x="2562" y="2795"/>
              <a:ext cx="318" cy="0"/>
            </a:xfrm>
            <a:prstGeom prst="line">
              <a:avLst/>
            </a:prstGeom>
            <a:noFill/>
            <a:ln w="15875">
              <a:solidFill>
                <a:schemeClr val="tx1"/>
              </a:solidFill>
              <a:round/>
              <a:headEnd/>
              <a:tailEnd/>
            </a:ln>
            <a:effectLst/>
          </p:spPr>
          <p:txBody>
            <a:bodyPr anchor="ctr">
              <a:spAutoFit/>
            </a:bodyPr>
            <a:lstStyle/>
            <a:p>
              <a:endParaRPr lang="zh-CN" altLang="en-US" sz="2800" b="1"/>
            </a:p>
          </p:txBody>
        </p:sp>
        <p:sp>
          <p:nvSpPr>
            <p:cNvPr id="120" name="Line 55"/>
            <p:cNvSpPr>
              <a:spLocks noChangeShapeType="1"/>
            </p:cNvSpPr>
            <p:nvPr/>
          </p:nvSpPr>
          <p:spPr bwMode="auto">
            <a:xfrm>
              <a:off x="2562" y="3158"/>
              <a:ext cx="318" cy="0"/>
            </a:xfrm>
            <a:prstGeom prst="line">
              <a:avLst/>
            </a:prstGeom>
            <a:noFill/>
            <a:ln w="15875">
              <a:solidFill>
                <a:schemeClr val="tx1"/>
              </a:solidFill>
              <a:round/>
              <a:headEnd/>
              <a:tailEnd/>
            </a:ln>
            <a:effectLst/>
          </p:spPr>
          <p:txBody>
            <a:bodyPr anchor="ctr">
              <a:spAutoFit/>
            </a:bodyPr>
            <a:lstStyle/>
            <a:p>
              <a:endParaRPr lang="zh-CN" altLang="en-US" sz="2800" b="1"/>
            </a:p>
          </p:txBody>
        </p:sp>
        <p:sp>
          <p:nvSpPr>
            <p:cNvPr id="121" name="Line 56"/>
            <p:cNvSpPr>
              <a:spLocks noChangeShapeType="1"/>
            </p:cNvSpPr>
            <p:nvPr/>
          </p:nvSpPr>
          <p:spPr bwMode="auto">
            <a:xfrm>
              <a:off x="2562" y="3566"/>
              <a:ext cx="318" cy="0"/>
            </a:xfrm>
            <a:prstGeom prst="line">
              <a:avLst/>
            </a:prstGeom>
            <a:noFill/>
            <a:ln w="15875">
              <a:solidFill>
                <a:schemeClr val="tx1"/>
              </a:solidFill>
              <a:round/>
              <a:headEnd/>
              <a:tailEnd/>
            </a:ln>
            <a:effectLst/>
          </p:spPr>
          <p:txBody>
            <a:bodyPr anchor="ctr">
              <a:spAutoFit/>
            </a:bodyPr>
            <a:lstStyle/>
            <a:p>
              <a:endParaRPr lang="zh-CN" altLang="en-US" sz="2800" b="1"/>
            </a:p>
          </p:txBody>
        </p:sp>
        <p:sp>
          <p:nvSpPr>
            <p:cNvPr id="122" name="Line 57"/>
            <p:cNvSpPr>
              <a:spLocks noChangeShapeType="1"/>
            </p:cNvSpPr>
            <p:nvPr/>
          </p:nvSpPr>
          <p:spPr bwMode="auto">
            <a:xfrm>
              <a:off x="2562" y="3929"/>
              <a:ext cx="318" cy="0"/>
            </a:xfrm>
            <a:prstGeom prst="line">
              <a:avLst/>
            </a:prstGeom>
            <a:noFill/>
            <a:ln w="15875">
              <a:solidFill>
                <a:schemeClr val="tx1"/>
              </a:solidFill>
              <a:round/>
              <a:headEnd/>
              <a:tailEnd/>
            </a:ln>
            <a:effectLst/>
          </p:spPr>
          <p:txBody>
            <a:bodyPr anchor="ctr">
              <a:spAutoFit/>
            </a:bodyPr>
            <a:lstStyle/>
            <a:p>
              <a:endParaRPr lang="zh-CN" altLang="en-US" sz="2800" b="1"/>
            </a:p>
          </p:txBody>
        </p:sp>
      </p:grpSp>
      <p:grpSp>
        <p:nvGrpSpPr>
          <p:cNvPr id="123" name="Group 64"/>
          <p:cNvGrpSpPr>
            <a:grpSpLocks/>
          </p:cNvGrpSpPr>
          <p:nvPr/>
        </p:nvGrpSpPr>
        <p:grpSpPr bwMode="auto">
          <a:xfrm>
            <a:off x="5313998" y="4129407"/>
            <a:ext cx="1376362" cy="582613"/>
            <a:chOff x="1338" y="1451"/>
            <a:chExt cx="1497" cy="367"/>
          </a:xfrm>
        </p:grpSpPr>
        <p:sp>
          <p:nvSpPr>
            <p:cNvPr id="124" name="Text Box 65"/>
            <p:cNvSpPr txBox="1">
              <a:spLocks noChangeArrowheads="1"/>
            </p:cNvSpPr>
            <p:nvPr/>
          </p:nvSpPr>
          <p:spPr bwMode="auto">
            <a:xfrm>
              <a:off x="1338" y="1461"/>
              <a:ext cx="1497" cy="357"/>
            </a:xfrm>
            <a:prstGeom prst="rect">
              <a:avLst/>
            </a:prstGeom>
            <a:noFill/>
            <a:ln w="9525" algn="ctr">
              <a:noFill/>
              <a:miter lim="800000"/>
              <a:headEnd/>
              <a:tailEnd/>
            </a:ln>
            <a:effectLst/>
          </p:spPr>
          <p:txBody>
            <a:bodyPr wrap="square">
              <a:spAutoFit/>
            </a:bodyPr>
            <a:lstStyle/>
            <a:p>
              <a:pPr>
                <a:lnSpc>
                  <a:spcPct val="110000"/>
                </a:lnSpc>
              </a:pPr>
              <a:r>
                <a:rPr lang="zh-CN" altLang="en-US" sz="2800" b="1" dirty="0">
                  <a:solidFill>
                    <a:schemeClr val="tx1"/>
                  </a:solidFill>
                  <a:latin typeface="宋体" charset="-122"/>
                </a:rPr>
                <a:t>密度计</a:t>
              </a:r>
            </a:p>
          </p:txBody>
        </p:sp>
        <p:sp>
          <p:nvSpPr>
            <p:cNvPr id="125" name="Rectangle 66"/>
            <p:cNvSpPr>
              <a:spLocks noChangeArrowheads="1"/>
            </p:cNvSpPr>
            <p:nvPr/>
          </p:nvSpPr>
          <p:spPr bwMode="auto">
            <a:xfrm>
              <a:off x="1338" y="1451"/>
              <a:ext cx="1406" cy="330"/>
            </a:xfrm>
            <a:prstGeom prst="rect">
              <a:avLst/>
            </a:prstGeom>
            <a:noFill/>
            <a:ln w="9525" algn="ctr">
              <a:solidFill>
                <a:schemeClr val="tx1"/>
              </a:solidFill>
              <a:miter lim="800000"/>
              <a:headEnd/>
              <a:tailEnd/>
            </a:ln>
            <a:effectLst/>
          </p:spPr>
          <p:txBody>
            <a:bodyPr anchor="ctr">
              <a:spAutoFit/>
            </a:bodyPr>
            <a:lstStyle/>
            <a:p>
              <a:endParaRPr lang="zh-CN" altLang="en-US" sz="2800" b="1"/>
            </a:p>
          </p:txBody>
        </p:sp>
      </p:grpSp>
      <p:grpSp>
        <p:nvGrpSpPr>
          <p:cNvPr id="126" name="Group 69"/>
          <p:cNvGrpSpPr>
            <a:grpSpLocks/>
          </p:cNvGrpSpPr>
          <p:nvPr/>
        </p:nvGrpSpPr>
        <p:grpSpPr bwMode="auto">
          <a:xfrm>
            <a:off x="5291146" y="5970265"/>
            <a:ext cx="2328227" cy="582613"/>
            <a:chOff x="1318" y="1451"/>
            <a:chExt cx="1497" cy="367"/>
          </a:xfrm>
        </p:grpSpPr>
        <p:sp>
          <p:nvSpPr>
            <p:cNvPr id="127" name="Text Box 70"/>
            <p:cNvSpPr txBox="1">
              <a:spLocks noChangeArrowheads="1"/>
            </p:cNvSpPr>
            <p:nvPr/>
          </p:nvSpPr>
          <p:spPr bwMode="auto">
            <a:xfrm>
              <a:off x="1318" y="1461"/>
              <a:ext cx="1497" cy="357"/>
            </a:xfrm>
            <a:prstGeom prst="rect">
              <a:avLst/>
            </a:prstGeom>
            <a:noFill/>
            <a:ln w="9525" algn="ctr">
              <a:noFill/>
              <a:miter lim="800000"/>
              <a:headEnd/>
              <a:tailEnd/>
            </a:ln>
            <a:effectLst/>
          </p:spPr>
          <p:txBody>
            <a:bodyPr wrap="square">
              <a:spAutoFit/>
            </a:bodyPr>
            <a:lstStyle/>
            <a:p>
              <a:pPr>
                <a:lnSpc>
                  <a:spcPct val="110000"/>
                </a:lnSpc>
              </a:pPr>
              <a:r>
                <a:rPr lang="zh-CN" altLang="en-US" sz="2800" b="1" dirty="0">
                  <a:solidFill>
                    <a:schemeClr val="tx1"/>
                  </a:solidFill>
                  <a:latin typeface="宋体" charset="-122"/>
                </a:rPr>
                <a:t>气球和飞艇</a:t>
              </a:r>
            </a:p>
          </p:txBody>
        </p:sp>
        <p:sp>
          <p:nvSpPr>
            <p:cNvPr id="128" name="Rectangle 71"/>
            <p:cNvSpPr>
              <a:spLocks noChangeArrowheads="1"/>
            </p:cNvSpPr>
            <p:nvPr/>
          </p:nvSpPr>
          <p:spPr bwMode="auto">
            <a:xfrm>
              <a:off x="1338" y="1451"/>
              <a:ext cx="1406" cy="330"/>
            </a:xfrm>
            <a:prstGeom prst="rect">
              <a:avLst/>
            </a:prstGeom>
            <a:noFill/>
            <a:ln w="9525" algn="ctr">
              <a:solidFill>
                <a:schemeClr val="tx1"/>
              </a:solidFill>
              <a:miter lim="800000"/>
              <a:headEnd/>
              <a:tailEnd/>
            </a:ln>
            <a:effectLst/>
          </p:spPr>
          <p:txBody>
            <a:bodyPr anchor="ctr">
              <a:spAutoFit/>
            </a:bodyPr>
            <a:lstStyle/>
            <a:p>
              <a:endParaRPr lang="zh-CN" altLang="en-US" sz="2800" b="1"/>
            </a:p>
          </p:txBody>
        </p:sp>
      </p:grpSp>
      <p:grpSp>
        <p:nvGrpSpPr>
          <p:cNvPr id="129" name="Group 74"/>
          <p:cNvGrpSpPr>
            <a:grpSpLocks/>
          </p:cNvGrpSpPr>
          <p:nvPr/>
        </p:nvGrpSpPr>
        <p:grpSpPr bwMode="auto">
          <a:xfrm>
            <a:off x="5329238" y="5368611"/>
            <a:ext cx="1422082" cy="612776"/>
            <a:chOff x="1338" y="1451"/>
            <a:chExt cx="1497" cy="386"/>
          </a:xfrm>
        </p:grpSpPr>
        <p:sp>
          <p:nvSpPr>
            <p:cNvPr id="130" name="Text Box 75"/>
            <p:cNvSpPr txBox="1">
              <a:spLocks noChangeArrowheads="1"/>
            </p:cNvSpPr>
            <p:nvPr/>
          </p:nvSpPr>
          <p:spPr bwMode="auto">
            <a:xfrm>
              <a:off x="1338" y="1480"/>
              <a:ext cx="1497" cy="357"/>
            </a:xfrm>
            <a:prstGeom prst="rect">
              <a:avLst/>
            </a:prstGeom>
            <a:noFill/>
            <a:ln w="9525" algn="ctr">
              <a:noFill/>
              <a:miter lim="800000"/>
              <a:headEnd/>
              <a:tailEnd/>
            </a:ln>
            <a:effectLst/>
          </p:spPr>
          <p:txBody>
            <a:bodyPr wrap="square">
              <a:spAutoFit/>
            </a:bodyPr>
            <a:lstStyle/>
            <a:p>
              <a:pPr>
                <a:lnSpc>
                  <a:spcPct val="110000"/>
                </a:lnSpc>
              </a:pPr>
              <a:r>
                <a:rPr lang="zh-CN" altLang="en-US" sz="2800" b="1" dirty="0">
                  <a:solidFill>
                    <a:schemeClr val="tx1"/>
                  </a:solidFill>
                  <a:latin typeface="宋体" charset="-122"/>
                </a:rPr>
                <a:t>潜水艇</a:t>
              </a:r>
            </a:p>
          </p:txBody>
        </p:sp>
        <p:sp>
          <p:nvSpPr>
            <p:cNvPr id="131" name="Rectangle 76"/>
            <p:cNvSpPr>
              <a:spLocks noChangeArrowheads="1"/>
            </p:cNvSpPr>
            <p:nvPr/>
          </p:nvSpPr>
          <p:spPr bwMode="auto">
            <a:xfrm>
              <a:off x="1338" y="1451"/>
              <a:ext cx="1406" cy="330"/>
            </a:xfrm>
            <a:prstGeom prst="rect">
              <a:avLst/>
            </a:prstGeom>
            <a:noFill/>
            <a:ln w="9525" algn="ctr">
              <a:solidFill>
                <a:schemeClr val="tx1"/>
              </a:solidFill>
              <a:miter lim="800000"/>
              <a:headEnd/>
              <a:tailEnd/>
            </a:ln>
            <a:effectLst/>
          </p:spPr>
          <p:txBody>
            <a:bodyPr anchor="ctr">
              <a:spAutoFit/>
            </a:bodyPr>
            <a:lstStyle/>
            <a:p>
              <a:endParaRPr lang="zh-CN" altLang="en-US" sz="2800" b="1"/>
            </a:p>
          </p:txBody>
        </p:sp>
      </p:grpSp>
      <p:grpSp>
        <p:nvGrpSpPr>
          <p:cNvPr id="132" name="Group 79"/>
          <p:cNvGrpSpPr>
            <a:grpSpLocks/>
          </p:cNvGrpSpPr>
          <p:nvPr/>
        </p:nvGrpSpPr>
        <p:grpSpPr bwMode="auto">
          <a:xfrm>
            <a:off x="5313998" y="4777107"/>
            <a:ext cx="1010602" cy="566738"/>
            <a:chOff x="1338" y="1451"/>
            <a:chExt cx="1497" cy="357"/>
          </a:xfrm>
        </p:grpSpPr>
        <p:sp>
          <p:nvSpPr>
            <p:cNvPr id="133" name="Text Box 80"/>
            <p:cNvSpPr txBox="1">
              <a:spLocks noChangeArrowheads="1"/>
            </p:cNvSpPr>
            <p:nvPr/>
          </p:nvSpPr>
          <p:spPr bwMode="auto">
            <a:xfrm>
              <a:off x="1338" y="1451"/>
              <a:ext cx="1497" cy="357"/>
            </a:xfrm>
            <a:prstGeom prst="rect">
              <a:avLst/>
            </a:prstGeom>
            <a:noFill/>
            <a:ln w="9525" algn="ctr">
              <a:noFill/>
              <a:miter lim="800000"/>
              <a:headEnd/>
              <a:tailEnd/>
            </a:ln>
            <a:effectLst/>
          </p:spPr>
          <p:txBody>
            <a:bodyPr wrap="square">
              <a:spAutoFit/>
            </a:bodyPr>
            <a:lstStyle/>
            <a:p>
              <a:pPr>
                <a:lnSpc>
                  <a:spcPct val="110000"/>
                </a:lnSpc>
              </a:pPr>
              <a:r>
                <a:rPr lang="zh-CN" altLang="en-US" sz="2800" b="1" dirty="0">
                  <a:solidFill>
                    <a:schemeClr val="tx1"/>
                  </a:solidFill>
                  <a:latin typeface="宋体" charset="-122"/>
                </a:rPr>
                <a:t>轮船</a:t>
              </a:r>
            </a:p>
          </p:txBody>
        </p:sp>
        <p:sp>
          <p:nvSpPr>
            <p:cNvPr id="134" name="Rectangle 81"/>
            <p:cNvSpPr>
              <a:spLocks noChangeArrowheads="1"/>
            </p:cNvSpPr>
            <p:nvPr/>
          </p:nvSpPr>
          <p:spPr bwMode="auto">
            <a:xfrm>
              <a:off x="1338" y="1451"/>
              <a:ext cx="1406" cy="330"/>
            </a:xfrm>
            <a:prstGeom prst="rect">
              <a:avLst/>
            </a:prstGeom>
            <a:noFill/>
            <a:ln w="9525" algn="ctr">
              <a:solidFill>
                <a:schemeClr val="tx1"/>
              </a:solidFill>
              <a:miter lim="800000"/>
              <a:headEnd/>
              <a:tailEnd/>
            </a:ln>
            <a:effectLst/>
          </p:spPr>
          <p:txBody>
            <a:bodyPr anchor="ctr">
              <a:spAutoFit/>
            </a:bodyPr>
            <a:lstStyle/>
            <a:p>
              <a:endParaRPr lang="zh-CN" altLang="en-US" sz="2800" b="1"/>
            </a:p>
          </p:txBody>
        </p:sp>
      </p:grpSp>
      <p:grpSp>
        <p:nvGrpSpPr>
          <p:cNvPr id="135" name="Group 83"/>
          <p:cNvGrpSpPr>
            <a:grpSpLocks/>
          </p:cNvGrpSpPr>
          <p:nvPr/>
        </p:nvGrpSpPr>
        <p:grpSpPr bwMode="auto">
          <a:xfrm>
            <a:off x="2507298" y="1551433"/>
            <a:ext cx="1683702" cy="1042614"/>
            <a:chOff x="1338" y="1551"/>
            <a:chExt cx="1497" cy="132"/>
          </a:xfrm>
        </p:grpSpPr>
        <p:sp>
          <p:nvSpPr>
            <p:cNvPr id="136" name="Text Box 84"/>
            <p:cNvSpPr txBox="1">
              <a:spLocks noChangeArrowheads="1"/>
            </p:cNvSpPr>
            <p:nvPr/>
          </p:nvSpPr>
          <p:spPr bwMode="auto">
            <a:xfrm>
              <a:off x="1338" y="1551"/>
              <a:ext cx="1497" cy="132"/>
            </a:xfrm>
            <a:prstGeom prst="rect">
              <a:avLst/>
            </a:prstGeom>
            <a:noFill/>
            <a:ln w="9525" algn="ctr">
              <a:noFill/>
              <a:miter lim="800000"/>
              <a:headEnd/>
              <a:tailEnd/>
            </a:ln>
            <a:effectLst/>
          </p:spPr>
          <p:txBody>
            <a:bodyPr wrap="square">
              <a:spAutoFit/>
            </a:bodyPr>
            <a:lstStyle/>
            <a:p>
              <a:pPr>
                <a:lnSpc>
                  <a:spcPct val="110000"/>
                </a:lnSpc>
              </a:pPr>
              <a:r>
                <a:rPr lang="zh-CN" altLang="en-US" sz="2800" b="1" dirty="0">
                  <a:solidFill>
                    <a:schemeClr val="tx1"/>
                  </a:solidFill>
                  <a:latin typeface="宋体" charset="-122"/>
                </a:rPr>
                <a:t>物体的浮沉条件</a:t>
              </a:r>
            </a:p>
          </p:txBody>
        </p:sp>
        <p:sp>
          <p:nvSpPr>
            <p:cNvPr id="137" name="Rectangle 85"/>
            <p:cNvSpPr>
              <a:spLocks noChangeArrowheads="1"/>
            </p:cNvSpPr>
            <p:nvPr/>
          </p:nvSpPr>
          <p:spPr bwMode="auto">
            <a:xfrm>
              <a:off x="1338" y="1556"/>
              <a:ext cx="1406" cy="120"/>
            </a:xfrm>
            <a:prstGeom prst="rect">
              <a:avLst/>
            </a:prstGeom>
            <a:noFill/>
            <a:ln w="9525" algn="ctr">
              <a:solidFill>
                <a:schemeClr val="tx1"/>
              </a:solidFill>
              <a:miter lim="800000"/>
              <a:headEnd/>
              <a:tailEnd/>
            </a:ln>
            <a:effectLst/>
          </p:spPr>
          <p:txBody>
            <a:bodyPr anchor="ctr">
              <a:spAutoFit/>
            </a:bodyPr>
            <a:lstStyle/>
            <a:p>
              <a:endParaRPr lang="zh-CN" altLang="en-US" sz="2800" b="1"/>
            </a:p>
          </p:txBody>
        </p:sp>
      </p:grpSp>
      <p:grpSp>
        <p:nvGrpSpPr>
          <p:cNvPr id="138" name="Group 106"/>
          <p:cNvGrpSpPr>
            <a:grpSpLocks/>
          </p:cNvGrpSpPr>
          <p:nvPr/>
        </p:nvGrpSpPr>
        <p:grpSpPr bwMode="auto">
          <a:xfrm>
            <a:off x="4734878" y="1107759"/>
            <a:ext cx="2534602" cy="566738"/>
            <a:chOff x="2925" y="861"/>
            <a:chExt cx="1224" cy="357"/>
          </a:xfrm>
        </p:grpSpPr>
        <p:grpSp>
          <p:nvGrpSpPr>
            <p:cNvPr id="139" name="Group 86"/>
            <p:cNvGrpSpPr>
              <a:grpSpLocks/>
            </p:cNvGrpSpPr>
            <p:nvPr/>
          </p:nvGrpSpPr>
          <p:grpSpPr bwMode="auto">
            <a:xfrm>
              <a:off x="2925" y="861"/>
              <a:ext cx="1224" cy="357"/>
              <a:chOff x="1338" y="1451"/>
              <a:chExt cx="1497" cy="357"/>
            </a:xfrm>
          </p:grpSpPr>
          <p:sp>
            <p:nvSpPr>
              <p:cNvPr id="141" name="Text Box 87"/>
              <p:cNvSpPr txBox="1">
                <a:spLocks noChangeArrowheads="1"/>
              </p:cNvSpPr>
              <p:nvPr/>
            </p:nvSpPr>
            <p:spPr bwMode="auto">
              <a:xfrm>
                <a:off x="1338" y="1451"/>
                <a:ext cx="1497" cy="357"/>
              </a:xfrm>
              <a:prstGeom prst="rect">
                <a:avLst/>
              </a:prstGeom>
              <a:noFill/>
              <a:ln w="9525" algn="ctr">
                <a:noFill/>
                <a:miter lim="800000"/>
                <a:headEnd/>
                <a:tailEnd/>
              </a:ln>
              <a:effectLst/>
            </p:spPr>
            <p:txBody>
              <a:bodyPr wrap="square">
                <a:spAutoFit/>
              </a:bodyPr>
              <a:lstStyle/>
              <a:p>
                <a:pPr>
                  <a:lnSpc>
                    <a:spcPct val="110000"/>
                  </a:lnSpc>
                </a:pPr>
                <a:r>
                  <a:rPr lang="zh-CN" altLang="en-US" sz="2800" b="1" dirty="0">
                    <a:solidFill>
                      <a:schemeClr val="tx1"/>
                    </a:solidFill>
                    <a:latin typeface="宋体" charset="-122"/>
                  </a:rPr>
                  <a:t>      ：上浮</a:t>
                </a:r>
              </a:p>
            </p:txBody>
          </p:sp>
          <p:sp>
            <p:nvSpPr>
              <p:cNvPr id="142" name="Rectangle 88"/>
              <p:cNvSpPr>
                <a:spLocks noChangeArrowheads="1"/>
              </p:cNvSpPr>
              <p:nvPr/>
            </p:nvSpPr>
            <p:spPr bwMode="auto">
              <a:xfrm>
                <a:off x="1338" y="1451"/>
                <a:ext cx="1406" cy="330"/>
              </a:xfrm>
              <a:prstGeom prst="rect">
                <a:avLst/>
              </a:prstGeom>
              <a:noFill/>
              <a:ln w="9525" algn="ctr">
                <a:solidFill>
                  <a:schemeClr val="tx1"/>
                </a:solidFill>
                <a:miter lim="800000"/>
                <a:headEnd/>
                <a:tailEnd/>
              </a:ln>
              <a:effectLst/>
            </p:spPr>
            <p:txBody>
              <a:bodyPr anchor="ctr">
                <a:spAutoFit/>
              </a:bodyPr>
              <a:lstStyle/>
              <a:p>
                <a:endParaRPr lang="zh-CN" altLang="en-US" sz="2800" b="1"/>
              </a:p>
            </p:txBody>
          </p:sp>
        </p:grpSp>
        <p:pic>
          <p:nvPicPr>
            <p:cNvPr id="140" name="Picture 105"/>
            <p:cNvPicPr>
              <a:picLocks noChangeAspect="1" noChangeArrowheads="1"/>
            </p:cNvPicPr>
            <p:nvPr/>
          </p:nvPicPr>
          <p:blipFill>
            <a:blip r:embed="rId2" cstate="print"/>
            <a:srcRect/>
            <a:stretch>
              <a:fillRect/>
            </a:stretch>
          </p:blipFill>
          <p:spPr bwMode="auto">
            <a:xfrm>
              <a:off x="2954" y="922"/>
              <a:ext cx="554" cy="214"/>
            </a:xfrm>
            <a:prstGeom prst="rect">
              <a:avLst/>
            </a:prstGeom>
            <a:noFill/>
            <a:ln w="9525" algn="ctr">
              <a:noFill/>
              <a:miter lim="800000"/>
              <a:headEnd/>
              <a:tailEnd/>
            </a:ln>
            <a:effectLst/>
          </p:spPr>
        </p:pic>
      </p:grpSp>
      <p:grpSp>
        <p:nvGrpSpPr>
          <p:cNvPr id="143" name="Group 113"/>
          <p:cNvGrpSpPr>
            <a:grpSpLocks/>
          </p:cNvGrpSpPr>
          <p:nvPr/>
        </p:nvGrpSpPr>
        <p:grpSpPr bwMode="auto">
          <a:xfrm>
            <a:off x="4733607" y="1771678"/>
            <a:ext cx="2612699" cy="1092488"/>
            <a:chOff x="2971" y="1375"/>
            <a:chExt cx="1163" cy="331"/>
          </a:xfrm>
        </p:grpSpPr>
        <p:grpSp>
          <p:nvGrpSpPr>
            <p:cNvPr id="144" name="Group 92"/>
            <p:cNvGrpSpPr>
              <a:grpSpLocks/>
            </p:cNvGrpSpPr>
            <p:nvPr/>
          </p:nvGrpSpPr>
          <p:grpSpPr bwMode="auto">
            <a:xfrm>
              <a:off x="2971" y="1375"/>
              <a:ext cx="1163" cy="331"/>
              <a:chOff x="1338" y="1520"/>
              <a:chExt cx="1422" cy="194"/>
            </a:xfrm>
          </p:grpSpPr>
          <p:sp>
            <p:nvSpPr>
              <p:cNvPr id="146" name="Text Box 93"/>
              <p:cNvSpPr txBox="1">
                <a:spLocks noChangeArrowheads="1"/>
              </p:cNvSpPr>
              <p:nvPr/>
            </p:nvSpPr>
            <p:spPr bwMode="auto">
              <a:xfrm>
                <a:off x="1354" y="1526"/>
                <a:ext cx="1406" cy="185"/>
              </a:xfrm>
              <a:prstGeom prst="rect">
                <a:avLst/>
              </a:prstGeom>
              <a:noFill/>
              <a:ln w="9525" algn="ctr">
                <a:noFill/>
                <a:miter lim="800000"/>
                <a:headEnd/>
                <a:tailEnd/>
              </a:ln>
              <a:effectLst/>
            </p:spPr>
            <p:txBody>
              <a:bodyPr wrap="square">
                <a:spAutoFit/>
              </a:bodyPr>
              <a:lstStyle/>
              <a:p>
                <a:pPr>
                  <a:lnSpc>
                    <a:spcPct val="110000"/>
                  </a:lnSpc>
                </a:pPr>
                <a:r>
                  <a:rPr lang="zh-CN" altLang="en-US" sz="2800" b="1" dirty="0">
                    <a:solidFill>
                      <a:schemeClr val="tx1"/>
                    </a:solidFill>
                    <a:latin typeface="宋体" charset="-122"/>
                  </a:rPr>
                  <a:t>       ：悬浮或漂浮</a:t>
                </a:r>
              </a:p>
            </p:txBody>
          </p:sp>
          <p:sp>
            <p:nvSpPr>
              <p:cNvPr id="147" name="Rectangle 94"/>
              <p:cNvSpPr>
                <a:spLocks noChangeArrowheads="1"/>
              </p:cNvSpPr>
              <p:nvPr/>
            </p:nvSpPr>
            <p:spPr bwMode="auto">
              <a:xfrm>
                <a:off x="1338" y="1520"/>
                <a:ext cx="1406" cy="194"/>
              </a:xfrm>
              <a:prstGeom prst="rect">
                <a:avLst/>
              </a:prstGeom>
              <a:noFill/>
              <a:ln w="9525" algn="ctr">
                <a:solidFill>
                  <a:schemeClr val="tx1"/>
                </a:solidFill>
                <a:miter lim="800000"/>
                <a:headEnd/>
                <a:tailEnd/>
              </a:ln>
              <a:effectLst/>
            </p:spPr>
            <p:txBody>
              <a:bodyPr anchor="ctr">
                <a:spAutoFit/>
              </a:bodyPr>
              <a:lstStyle/>
              <a:p>
                <a:endParaRPr lang="zh-CN" altLang="en-US" sz="2800" b="1"/>
              </a:p>
            </p:txBody>
          </p:sp>
        </p:grpSp>
        <p:pic>
          <p:nvPicPr>
            <p:cNvPr id="145" name="Picture 107"/>
            <p:cNvPicPr>
              <a:picLocks noChangeAspect="1" noChangeArrowheads="1"/>
            </p:cNvPicPr>
            <p:nvPr/>
          </p:nvPicPr>
          <p:blipFill>
            <a:blip r:embed="rId3" cstate="print"/>
            <a:srcRect/>
            <a:stretch>
              <a:fillRect/>
            </a:stretch>
          </p:blipFill>
          <p:spPr bwMode="auto">
            <a:xfrm>
              <a:off x="3016" y="1402"/>
              <a:ext cx="516" cy="129"/>
            </a:xfrm>
            <a:prstGeom prst="rect">
              <a:avLst/>
            </a:prstGeom>
            <a:noFill/>
            <a:ln w="9525" algn="ctr">
              <a:noFill/>
              <a:miter lim="800000"/>
              <a:headEnd/>
              <a:tailEnd/>
            </a:ln>
            <a:effectLst/>
          </p:spPr>
        </p:pic>
      </p:grpSp>
      <p:grpSp>
        <p:nvGrpSpPr>
          <p:cNvPr id="148" name="Group 112"/>
          <p:cNvGrpSpPr>
            <a:grpSpLocks/>
          </p:cNvGrpSpPr>
          <p:nvPr/>
        </p:nvGrpSpPr>
        <p:grpSpPr bwMode="auto">
          <a:xfrm>
            <a:off x="4762182" y="3012126"/>
            <a:ext cx="2705417" cy="566738"/>
            <a:chOff x="2971" y="1859"/>
            <a:chExt cx="1179" cy="357"/>
          </a:xfrm>
        </p:grpSpPr>
        <p:grpSp>
          <p:nvGrpSpPr>
            <p:cNvPr id="149" name="Group 89"/>
            <p:cNvGrpSpPr>
              <a:grpSpLocks/>
            </p:cNvGrpSpPr>
            <p:nvPr/>
          </p:nvGrpSpPr>
          <p:grpSpPr bwMode="auto">
            <a:xfrm>
              <a:off x="2971" y="1859"/>
              <a:ext cx="1179" cy="357"/>
              <a:chOff x="1338" y="1451"/>
              <a:chExt cx="1497" cy="357"/>
            </a:xfrm>
          </p:grpSpPr>
          <p:sp>
            <p:nvSpPr>
              <p:cNvPr id="151" name="Text Box 90"/>
              <p:cNvSpPr txBox="1">
                <a:spLocks noChangeArrowheads="1"/>
              </p:cNvSpPr>
              <p:nvPr/>
            </p:nvSpPr>
            <p:spPr bwMode="auto">
              <a:xfrm>
                <a:off x="1338" y="1451"/>
                <a:ext cx="1497" cy="357"/>
              </a:xfrm>
              <a:prstGeom prst="rect">
                <a:avLst/>
              </a:prstGeom>
              <a:noFill/>
              <a:ln w="9525" algn="ctr">
                <a:noFill/>
                <a:miter lim="800000"/>
                <a:headEnd/>
                <a:tailEnd/>
              </a:ln>
              <a:effectLst/>
            </p:spPr>
            <p:txBody>
              <a:bodyPr wrap="square">
                <a:spAutoFit/>
              </a:bodyPr>
              <a:lstStyle/>
              <a:p>
                <a:pPr>
                  <a:lnSpc>
                    <a:spcPct val="110000"/>
                  </a:lnSpc>
                </a:pPr>
                <a:r>
                  <a:rPr lang="zh-CN" altLang="en-US" sz="2800" b="1" dirty="0">
                    <a:solidFill>
                      <a:schemeClr val="tx1"/>
                    </a:solidFill>
                    <a:latin typeface="宋体" charset="-122"/>
                  </a:rPr>
                  <a:t>      ：下沉</a:t>
                </a:r>
              </a:p>
            </p:txBody>
          </p:sp>
          <p:sp>
            <p:nvSpPr>
              <p:cNvPr id="152" name="Rectangle 91"/>
              <p:cNvSpPr>
                <a:spLocks noChangeArrowheads="1"/>
              </p:cNvSpPr>
              <p:nvPr/>
            </p:nvSpPr>
            <p:spPr bwMode="auto">
              <a:xfrm>
                <a:off x="1338" y="1451"/>
                <a:ext cx="1406" cy="330"/>
              </a:xfrm>
              <a:prstGeom prst="rect">
                <a:avLst/>
              </a:prstGeom>
              <a:noFill/>
              <a:ln w="9525" algn="ctr">
                <a:solidFill>
                  <a:schemeClr val="tx1"/>
                </a:solidFill>
                <a:miter lim="800000"/>
                <a:headEnd/>
                <a:tailEnd/>
              </a:ln>
              <a:effectLst/>
            </p:spPr>
            <p:txBody>
              <a:bodyPr anchor="ctr">
                <a:spAutoFit/>
              </a:bodyPr>
              <a:lstStyle/>
              <a:p>
                <a:endParaRPr lang="zh-CN" altLang="en-US" sz="2800" b="1"/>
              </a:p>
            </p:txBody>
          </p:sp>
        </p:grpSp>
        <p:pic>
          <p:nvPicPr>
            <p:cNvPr id="150" name="Picture 108"/>
            <p:cNvPicPr>
              <a:picLocks noChangeAspect="1" noChangeArrowheads="1"/>
            </p:cNvPicPr>
            <p:nvPr/>
          </p:nvPicPr>
          <p:blipFill>
            <a:blip r:embed="rId4" cstate="print"/>
            <a:srcRect/>
            <a:stretch>
              <a:fillRect/>
            </a:stretch>
          </p:blipFill>
          <p:spPr bwMode="auto">
            <a:xfrm>
              <a:off x="3016" y="1933"/>
              <a:ext cx="454" cy="210"/>
            </a:xfrm>
            <a:prstGeom prst="rect">
              <a:avLst/>
            </a:prstGeom>
            <a:noFill/>
            <a:ln w="9525" algn="ctr">
              <a:noFill/>
              <a:miter lim="800000"/>
              <a:headEnd/>
              <a:tailEnd/>
            </a:ln>
            <a:effectLst/>
          </p:spPr>
        </p:pic>
      </p:grpSp>
      <p:grpSp>
        <p:nvGrpSpPr>
          <p:cNvPr id="153" name="Group 114"/>
          <p:cNvGrpSpPr>
            <a:grpSpLocks/>
          </p:cNvGrpSpPr>
          <p:nvPr/>
        </p:nvGrpSpPr>
        <p:grpSpPr bwMode="auto">
          <a:xfrm>
            <a:off x="8005987" y="1071245"/>
            <a:ext cx="3854887" cy="566738"/>
            <a:chOff x="4332" y="937"/>
            <a:chExt cx="1117" cy="357"/>
          </a:xfrm>
        </p:grpSpPr>
        <p:grpSp>
          <p:nvGrpSpPr>
            <p:cNvPr id="154" name="Group 95"/>
            <p:cNvGrpSpPr>
              <a:grpSpLocks/>
            </p:cNvGrpSpPr>
            <p:nvPr/>
          </p:nvGrpSpPr>
          <p:grpSpPr bwMode="auto">
            <a:xfrm>
              <a:off x="4332" y="937"/>
              <a:ext cx="1117" cy="357"/>
              <a:chOff x="1338" y="1507"/>
              <a:chExt cx="1416" cy="210"/>
            </a:xfrm>
          </p:grpSpPr>
          <p:sp>
            <p:nvSpPr>
              <p:cNvPr id="156" name="Text Box 96"/>
              <p:cNvSpPr txBox="1">
                <a:spLocks noChangeArrowheads="1"/>
              </p:cNvSpPr>
              <p:nvPr/>
            </p:nvSpPr>
            <p:spPr bwMode="auto">
              <a:xfrm>
                <a:off x="1422" y="1507"/>
                <a:ext cx="1332" cy="210"/>
              </a:xfrm>
              <a:prstGeom prst="rect">
                <a:avLst/>
              </a:prstGeom>
              <a:noFill/>
              <a:ln w="9525" algn="ctr">
                <a:noFill/>
                <a:miter lim="800000"/>
                <a:headEnd/>
                <a:tailEnd/>
              </a:ln>
              <a:effectLst/>
            </p:spPr>
            <p:txBody>
              <a:bodyPr wrap="square">
                <a:spAutoFit/>
              </a:bodyPr>
              <a:lstStyle/>
              <a:p>
                <a:pPr>
                  <a:lnSpc>
                    <a:spcPct val="110000"/>
                  </a:lnSpc>
                </a:pPr>
                <a:r>
                  <a:rPr lang="zh-CN" altLang="en-US" sz="2800" b="1" dirty="0">
                    <a:solidFill>
                      <a:schemeClr val="tx1"/>
                    </a:solidFill>
                    <a:latin typeface="宋体" charset="-122"/>
                  </a:rPr>
                  <a:t>      </a:t>
                </a:r>
                <a:r>
                  <a:rPr lang="zh-CN" altLang="en-US" sz="2800" b="1" dirty="0" smtClean="0">
                    <a:solidFill>
                      <a:schemeClr val="tx1"/>
                    </a:solidFill>
                    <a:latin typeface="宋体" charset="-122"/>
                  </a:rPr>
                  <a:t> ：</a:t>
                </a:r>
                <a:r>
                  <a:rPr lang="zh-CN" altLang="en-US" sz="2800" b="1" dirty="0">
                    <a:solidFill>
                      <a:schemeClr val="tx1"/>
                    </a:solidFill>
                    <a:latin typeface="宋体" charset="-122"/>
                  </a:rPr>
                  <a:t>上浮或漂浮</a:t>
                </a:r>
              </a:p>
            </p:txBody>
          </p:sp>
          <p:sp>
            <p:nvSpPr>
              <p:cNvPr id="157" name="Rectangle 97"/>
              <p:cNvSpPr>
                <a:spLocks noChangeArrowheads="1"/>
              </p:cNvSpPr>
              <p:nvPr/>
            </p:nvSpPr>
            <p:spPr bwMode="auto">
              <a:xfrm>
                <a:off x="1338" y="1518"/>
                <a:ext cx="1406" cy="194"/>
              </a:xfrm>
              <a:prstGeom prst="rect">
                <a:avLst/>
              </a:prstGeom>
              <a:noFill/>
              <a:ln w="9525" algn="ctr">
                <a:solidFill>
                  <a:schemeClr val="tx1"/>
                </a:solidFill>
                <a:miter lim="800000"/>
                <a:headEnd/>
                <a:tailEnd/>
              </a:ln>
              <a:effectLst/>
            </p:spPr>
            <p:txBody>
              <a:bodyPr anchor="ctr">
                <a:spAutoFit/>
              </a:bodyPr>
              <a:lstStyle/>
              <a:p>
                <a:endParaRPr lang="zh-CN" altLang="en-US" sz="2800" b="1"/>
              </a:p>
            </p:txBody>
          </p:sp>
        </p:grpSp>
        <p:pic>
          <p:nvPicPr>
            <p:cNvPr id="155" name="Picture 109"/>
            <p:cNvPicPr>
              <a:picLocks noChangeAspect="1" noChangeArrowheads="1"/>
            </p:cNvPicPr>
            <p:nvPr/>
          </p:nvPicPr>
          <p:blipFill>
            <a:blip r:embed="rId5" cstate="print"/>
            <a:srcRect/>
            <a:stretch>
              <a:fillRect/>
            </a:stretch>
          </p:blipFill>
          <p:spPr bwMode="auto">
            <a:xfrm>
              <a:off x="4351" y="1036"/>
              <a:ext cx="405" cy="174"/>
            </a:xfrm>
            <a:prstGeom prst="rect">
              <a:avLst/>
            </a:prstGeom>
            <a:noFill/>
            <a:ln w="9525" algn="ctr">
              <a:noFill/>
              <a:miter lim="800000"/>
              <a:headEnd/>
              <a:tailEnd/>
            </a:ln>
            <a:effectLst/>
          </p:spPr>
        </p:pic>
      </p:grpSp>
      <p:grpSp>
        <p:nvGrpSpPr>
          <p:cNvPr id="158" name="Group 115"/>
          <p:cNvGrpSpPr>
            <a:grpSpLocks/>
          </p:cNvGrpSpPr>
          <p:nvPr/>
        </p:nvGrpSpPr>
        <p:grpSpPr bwMode="auto">
          <a:xfrm>
            <a:off x="8022590" y="2215841"/>
            <a:ext cx="2675890" cy="566738"/>
            <a:chOff x="4332" y="1496"/>
            <a:chExt cx="1225" cy="357"/>
          </a:xfrm>
        </p:grpSpPr>
        <p:grpSp>
          <p:nvGrpSpPr>
            <p:cNvPr id="159" name="Group 101"/>
            <p:cNvGrpSpPr>
              <a:grpSpLocks/>
            </p:cNvGrpSpPr>
            <p:nvPr/>
          </p:nvGrpSpPr>
          <p:grpSpPr bwMode="auto">
            <a:xfrm>
              <a:off x="4332" y="1496"/>
              <a:ext cx="1225" cy="357"/>
              <a:chOff x="1338" y="1451"/>
              <a:chExt cx="1497" cy="357"/>
            </a:xfrm>
          </p:grpSpPr>
          <p:sp>
            <p:nvSpPr>
              <p:cNvPr id="161" name="Text Box 102"/>
              <p:cNvSpPr txBox="1">
                <a:spLocks noChangeArrowheads="1"/>
              </p:cNvSpPr>
              <p:nvPr/>
            </p:nvSpPr>
            <p:spPr bwMode="auto">
              <a:xfrm>
                <a:off x="1338" y="1451"/>
                <a:ext cx="1497" cy="357"/>
              </a:xfrm>
              <a:prstGeom prst="rect">
                <a:avLst/>
              </a:prstGeom>
              <a:noFill/>
              <a:ln w="9525" algn="ctr">
                <a:noFill/>
                <a:miter lim="800000"/>
                <a:headEnd/>
                <a:tailEnd/>
              </a:ln>
              <a:effectLst/>
            </p:spPr>
            <p:txBody>
              <a:bodyPr>
                <a:spAutoFit/>
              </a:bodyPr>
              <a:lstStyle/>
              <a:p>
                <a:pPr>
                  <a:lnSpc>
                    <a:spcPct val="110000"/>
                  </a:lnSpc>
                </a:pPr>
                <a:r>
                  <a:rPr lang="zh-CN" altLang="en-US" sz="2800" b="1" dirty="0">
                    <a:solidFill>
                      <a:schemeClr val="tx1"/>
                    </a:solidFill>
                    <a:latin typeface="宋体" charset="-122"/>
                  </a:rPr>
                  <a:t>      </a:t>
                </a:r>
                <a:r>
                  <a:rPr lang="zh-CN" altLang="en-US" sz="2800" b="1" dirty="0" smtClean="0">
                    <a:solidFill>
                      <a:schemeClr val="tx1"/>
                    </a:solidFill>
                    <a:latin typeface="宋体" charset="-122"/>
                  </a:rPr>
                  <a:t> ：</a:t>
                </a:r>
                <a:r>
                  <a:rPr lang="zh-CN" altLang="en-US" sz="2800" b="1" dirty="0">
                    <a:solidFill>
                      <a:schemeClr val="tx1"/>
                    </a:solidFill>
                    <a:latin typeface="宋体" charset="-122"/>
                  </a:rPr>
                  <a:t>悬浮</a:t>
                </a:r>
              </a:p>
            </p:txBody>
          </p:sp>
          <p:sp>
            <p:nvSpPr>
              <p:cNvPr id="162" name="Rectangle 103"/>
              <p:cNvSpPr>
                <a:spLocks noChangeArrowheads="1"/>
              </p:cNvSpPr>
              <p:nvPr/>
            </p:nvSpPr>
            <p:spPr bwMode="auto">
              <a:xfrm>
                <a:off x="1338" y="1451"/>
                <a:ext cx="1406" cy="330"/>
              </a:xfrm>
              <a:prstGeom prst="rect">
                <a:avLst/>
              </a:prstGeom>
              <a:noFill/>
              <a:ln w="9525" algn="ctr">
                <a:solidFill>
                  <a:schemeClr val="tx1"/>
                </a:solidFill>
                <a:miter lim="800000"/>
                <a:headEnd/>
                <a:tailEnd/>
              </a:ln>
              <a:effectLst/>
            </p:spPr>
            <p:txBody>
              <a:bodyPr anchor="ctr">
                <a:spAutoFit/>
              </a:bodyPr>
              <a:lstStyle/>
              <a:p>
                <a:endParaRPr lang="zh-CN" altLang="en-US" sz="2800" b="1"/>
              </a:p>
            </p:txBody>
          </p:sp>
        </p:grpSp>
        <p:pic>
          <p:nvPicPr>
            <p:cNvPr id="160" name="Picture 110"/>
            <p:cNvPicPr>
              <a:picLocks noChangeAspect="1" noChangeArrowheads="1"/>
            </p:cNvPicPr>
            <p:nvPr/>
          </p:nvPicPr>
          <p:blipFill>
            <a:blip r:embed="rId6" cstate="print"/>
            <a:srcRect/>
            <a:stretch>
              <a:fillRect/>
            </a:stretch>
          </p:blipFill>
          <p:spPr bwMode="auto">
            <a:xfrm>
              <a:off x="4354" y="1570"/>
              <a:ext cx="474" cy="204"/>
            </a:xfrm>
            <a:prstGeom prst="rect">
              <a:avLst/>
            </a:prstGeom>
            <a:noFill/>
            <a:ln w="9525" algn="ctr">
              <a:noFill/>
              <a:miter lim="800000"/>
              <a:headEnd/>
              <a:tailEnd/>
            </a:ln>
            <a:effectLst/>
          </p:spPr>
        </p:pic>
      </p:grpSp>
      <p:grpSp>
        <p:nvGrpSpPr>
          <p:cNvPr id="163" name="Group 116"/>
          <p:cNvGrpSpPr>
            <a:grpSpLocks/>
          </p:cNvGrpSpPr>
          <p:nvPr/>
        </p:nvGrpSpPr>
        <p:grpSpPr bwMode="auto">
          <a:xfrm>
            <a:off x="8022594" y="2937070"/>
            <a:ext cx="3010266" cy="1043308"/>
            <a:chOff x="4332" y="1981"/>
            <a:chExt cx="1203" cy="396"/>
          </a:xfrm>
        </p:grpSpPr>
        <p:grpSp>
          <p:nvGrpSpPr>
            <p:cNvPr id="164" name="Group 98"/>
            <p:cNvGrpSpPr>
              <a:grpSpLocks/>
            </p:cNvGrpSpPr>
            <p:nvPr/>
          </p:nvGrpSpPr>
          <p:grpSpPr bwMode="auto">
            <a:xfrm>
              <a:off x="4332" y="1981"/>
              <a:ext cx="1203" cy="396"/>
              <a:chOff x="1338" y="1511"/>
              <a:chExt cx="1528" cy="233"/>
            </a:xfrm>
          </p:grpSpPr>
          <p:sp>
            <p:nvSpPr>
              <p:cNvPr id="166" name="Text Box 99"/>
              <p:cNvSpPr txBox="1">
                <a:spLocks noChangeArrowheads="1"/>
              </p:cNvSpPr>
              <p:nvPr/>
            </p:nvSpPr>
            <p:spPr bwMode="auto">
              <a:xfrm>
                <a:off x="1369" y="1511"/>
                <a:ext cx="1497" cy="233"/>
              </a:xfrm>
              <a:prstGeom prst="rect">
                <a:avLst/>
              </a:prstGeom>
              <a:noFill/>
              <a:ln w="9525" algn="ctr">
                <a:noFill/>
                <a:miter lim="800000"/>
                <a:headEnd/>
                <a:tailEnd/>
              </a:ln>
              <a:effectLst/>
            </p:spPr>
            <p:txBody>
              <a:bodyPr wrap="square">
                <a:spAutoFit/>
              </a:bodyPr>
              <a:lstStyle/>
              <a:p>
                <a:pPr>
                  <a:lnSpc>
                    <a:spcPct val="110000"/>
                  </a:lnSpc>
                </a:pPr>
                <a:r>
                  <a:rPr lang="zh-CN" altLang="en-US" sz="2800" b="1" dirty="0">
                    <a:solidFill>
                      <a:schemeClr val="tx1"/>
                    </a:solidFill>
                    <a:latin typeface="宋体" charset="-122"/>
                  </a:rPr>
                  <a:t>      ：下沉或沉底</a:t>
                </a:r>
              </a:p>
            </p:txBody>
          </p:sp>
          <p:sp>
            <p:nvSpPr>
              <p:cNvPr id="167" name="Rectangle 100"/>
              <p:cNvSpPr>
                <a:spLocks noChangeArrowheads="1"/>
              </p:cNvSpPr>
              <p:nvPr/>
            </p:nvSpPr>
            <p:spPr bwMode="auto">
              <a:xfrm>
                <a:off x="1338" y="1520"/>
                <a:ext cx="1406" cy="194"/>
              </a:xfrm>
              <a:prstGeom prst="rect">
                <a:avLst/>
              </a:prstGeom>
              <a:noFill/>
              <a:ln w="9525" algn="ctr">
                <a:solidFill>
                  <a:schemeClr val="tx1"/>
                </a:solidFill>
                <a:miter lim="800000"/>
                <a:headEnd/>
                <a:tailEnd/>
              </a:ln>
              <a:effectLst/>
            </p:spPr>
            <p:txBody>
              <a:bodyPr anchor="ctr">
                <a:spAutoFit/>
              </a:bodyPr>
              <a:lstStyle/>
              <a:p>
                <a:endParaRPr lang="zh-CN" altLang="en-US" sz="2800" b="1"/>
              </a:p>
            </p:txBody>
          </p:sp>
        </p:grpSp>
        <p:pic>
          <p:nvPicPr>
            <p:cNvPr id="165" name="Picture 111"/>
            <p:cNvPicPr>
              <a:picLocks noChangeAspect="1" noChangeArrowheads="1"/>
            </p:cNvPicPr>
            <p:nvPr/>
          </p:nvPicPr>
          <p:blipFill>
            <a:blip r:embed="rId7" cstate="print"/>
            <a:srcRect/>
            <a:stretch>
              <a:fillRect/>
            </a:stretch>
          </p:blipFill>
          <p:spPr bwMode="auto">
            <a:xfrm>
              <a:off x="4353" y="2029"/>
              <a:ext cx="474" cy="132"/>
            </a:xfrm>
            <a:prstGeom prst="rect">
              <a:avLst/>
            </a:prstGeom>
            <a:noFill/>
            <a:ln w="9525" algn="ctr">
              <a:noFill/>
              <a:miter lim="800000"/>
              <a:headEnd/>
              <a:tailEnd/>
            </a:ln>
            <a:effectLst/>
          </p:spPr>
        </p:pic>
      </p:grpSp>
      <p:grpSp>
        <p:nvGrpSpPr>
          <p:cNvPr id="168" name="Group 129"/>
          <p:cNvGrpSpPr>
            <a:grpSpLocks/>
          </p:cNvGrpSpPr>
          <p:nvPr/>
        </p:nvGrpSpPr>
        <p:grpSpPr bwMode="auto">
          <a:xfrm>
            <a:off x="4112895" y="1202055"/>
            <a:ext cx="649288" cy="2135505"/>
            <a:chOff x="2562" y="1026"/>
            <a:chExt cx="409" cy="998"/>
          </a:xfrm>
        </p:grpSpPr>
        <p:sp>
          <p:nvSpPr>
            <p:cNvPr id="169" name="Line 117"/>
            <p:cNvSpPr>
              <a:spLocks noChangeShapeType="1"/>
            </p:cNvSpPr>
            <p:nvPr/>
          </p:nvSpPr>
          <p:spPr bwMode="auto">
            <a:xfrm>
              <a:off x="2744" y="1026"/>
              <a:ext cx="0" cy="998"/>
            </a:xfrm>
            <a:prstGeom prst="line">
              <a:avLst/>
            </a:prstGeom>
            <a:noFill/>
            <a:ln w="9525">
              <a:solidFill>
                <a:schemeClr val="tx1"/>
              </a:solidFill>
              <a:round/>
              <a:headEnd/>
              <a:tailEnd/>
            </a:ln>
            <a:effectLst/>
          </p:spPr>
          <p:txBody>
            <a:bodyPr anchor="ctr">
              <a:spAutoFit/>
            </a:bodyPr>
            <a:lstStyle/>
            <a:p>
              <a:endParaRPr lang="zh-CN" altLang="en-US" sz="2800" b="1"/>
            </a:p>
          </p:txBody>
        </p:sp>
        <p:sp>
          <p:nvSpPr>
            <p:cNvPr id="170" name="Line 118"/>
            <p:cNvSpPr>
              <a:spLocks noChangeShapeType="1"/>
            </p:cNvSpPr>
            <p:nvPr/>
          </p:nvSpPr>
          <p:spPr bwMode="auto">
            <a:xfrm>
              <a:off x="2562" y="1525"/>
              <a:ext cx="409" cy="0"/>
            </a:xfrm>
            <a:prstGeom prst="line">
              <a:avLst/>
            </a:prstGeom>
            <a:noFill/>
            <a:ln w="9525">
              <a:solidFill>
                <a:schemeClr val="tx1"/>
              </a:solidFill>
              <a:round/>
              <a:headEnd/>
              <a:tailEnd/>
            </a:ln>
            <a:effectLst/>
          </p:spPr>
          <p:txBody>
            <a:bodyPr anchor="ctr">
              <a:spAutoFit/>
            </a:bodyPr>
            <a:lstStyle/>
            <a:p>
              <a:endParaRPr lang="zh-CN" altLang="en-US" sz="2800" b="1"/>
            </a:p>
          </p:txBody>
        </p:sp>
        <p:sp>
          <p:nvSpPr>
            <p:cNvPr id="171" name="Line 119"/>
            <p:cNvSpPr>
              <a:spLocks noChangeShapeType="1"/>
            </p:cNvSpPr>
            <p:nvPr/>
          </p:nvSpPr>
          <p:spPr bwMode="auto">
            <a:xfrm>
              <a:off x="2744" y="1026"/>
              <a:ext cx="181" cy="0"/>
            </a:xfrm>
            <a:prstGeom prst="line">
              <a:avLst/>
            </a:prstGeom>
            <a:noFill/>
            <a:ln w="9525">
              <a:solidFill>
                <a:schemeClr val="tx1"/>
              </a:solidFill>
              <a:round/>
              <a:headEnd/>
              <a:tailEnd/>
            </a:ln>
            <a:effectLst/>
          </p:spPr>
          <p:txBody>
            <a:bodyPr anchor="ctr">
              <a:spAutoFit/>
            </a:bodyPr>
            <a:lstStyle/>
            <a:p>
              <a:endParaRPr lang="zh-CN" altLang="en-US" sz="2800" b="1"/>
            </a:p>
          </p:txBody>
        </p:sp>
        <p:sp>
          <p:nvSpPr>
            <p:cNvPr id="172" name="Line 120"/>
            <p:cNvSpPr>
              <a:spLocks noChangeShapeType="1"/>
            </p:cNvSpPr>
            <p:nvPr/>
          </p:nvSpPr>
          <p:spPr bwMode="auto">
            <a:xfrm flipV="1">
              <a:off x="2744" y="2024"/>
              <a:ext cx="227" cy="0"/>
            </a:xfrm>
            <a:prstGeom prst="line">
              <a:avLst/>
            </a:prstGeom>
            <a:noFill/>
            <a:ln w="9525">
              <a:solidFill>
                <a:schemeClr val="tx1"/>
              </a:solidFill>
              <a:round/>
              <a:headEnd/>
              <a:tailEnd/>
            </a:ln>
            <a:effectLst/>
          </p:spPr>
          <p:txBody>
            <a:bodyPr anchor="ctr">
              <a:spAutoFit/>
            </a:bodyPr>
            <a:lstStyle/>
            <a:p>
              <a:endParaRPr lang="zh-CN" altLang="en-US" sz="2800" b="1"/>
            </a:p>
          </p:txBody>
        </p:sp>
      </p:grpSp>
      <p:grpSp>
        <p:nvGrpSpPr>
          <p:cNvPr id="173" name="Group 128"/>
          <p:cNvGrpSpPr>
            <a:grpSpLocks/>
          </p:cNvGrpSpPr>
          <p:nvPr/>
        </p:nvGrpSpPr>
        <p:grpSpPr bwMode="auto">
          <a:xfrm>
            <a:off x="7128828" y="1326831"/>
            <a:ext cx="865187" cy="2145030"/>
            <a:chOff x="3923" y="1026"/>
            <a:chExt cx="545" cy="1043"/>
          </a:xfrm>
        </p:grpSpPr>
        <p:sp>
          <p:nvSpPr>
            <p:cNvPr id="174" name="Line 121"/>
            <p:cNvSpPr>
              <a:spLocks noChangeShapeType="1"/>
            </p:cNvSpPr>
            <p:nvPr/>
          </p:nvSpPr>
          <p:spPr bwMode="auto">
            <a:xfrm flipV="1">
              <a:off x="3923" y="1026"/>
              <a:ext cx="363" cy="0"/>
            </a:xfrm>
            <a:prstGeom prst="line">
              <a:avLst/>
            </a:prstGeom>
            <a:noFill/>
            <a:ln w="9525">
              <a:solidFill>
                <a:schemeClr val="tx1"/>
              </a:solidFill>
              <a:round/>
              <a:headEnd/>
              <a:tailEnd/>
            </a:ln>
            <a:effectLst/>
          </p:spPr>
          <p:txBody>
            <a:bodyPr wrap="square" anchor="ctr">
              <a:spAutoFit/>
            </a:bodyPr>
            <a:lstStyle/>
            <a:p>
              <a:endParaRPr lang="zh-CN" altLang="en-US" sz="2800" b="1"/>
            </a:p>
          </p:txBody>
        </p:sp>
        <p:sp>
          <p:nvSpPr>
            <p:cNvPr id="175" name="Line 122"/>
            <p:cNvSpPr>
              <a:spLocks noChangeShapeType="1"/>
            </p:cNvSpPr>
            <p:nvPr/>
          </p:nvSpPr>
          <p:spPr bwMode="auto">
            <a:xfrm flipV="1">
              <a:off x="4031" y="1616"/>
              <a:ext cx="437" cy="0"/>
            </a:xfrm>
            <a:prstGeom prst="line">
              <a:avLst/>
            </a:prstGeom>
            <a:noFill/>
            <a:ln w="9525">
              <a:solidFill>
                <a:schemeClr val="tx1"/>
              </a:solidFill>
              <a:round/>
              <a:headEnd/>
              <a:tailEnd/>
            </a:ln>
            <a:effectLst/>
          </p:spPr>
          <p:txBody>
            <a:bodyPr wrap="square" anchor="ctr">
              <a:spAutoFit/>
            </a:bodyPr>
            <a:lstStyle/>
            <a:p>
              <a:endParaRPr lang="zh-CN" altLang="en-US" sz="2800" b="1"/>
            </a:p>
          </p:txBody>
        </p:sp>
        <p:sp>
          <p:nvSpPr>
            <p:cNvPr id="176" name="Line 123"/>
            <p:cNvSpPr>
              <a:spLocks noChangeShapeType="1"/>
            </p:cNvSpPr>
            <p:nvPr/>
          </p:nvSpPr>
          <p:spPr bwMode="auto">
            <a:xfrm flipV="1">
              <a:off x="4059" y="2069"/>
              <a:ext cx="227" cy="0"/>
            </a:xfrm>
            <a:prstGeom prst="line">
              <a:avLst/>
            </a:prstGeom>
            <a:noFill/>
            <a:ln w="9525">
              <a:solidFill>
                <a:schemeClr val="tx1"/>
              </a:solidFill>
              <a:round/>
              <a:headEnd/>
              <a:tailEnd/>
            </a:ln>
            <a:effectLst/>
          </p:spPr>
          <p:txBody>
            <a:bodyPr anchor="ctr">
              <a:spAutoFit/>
            </a:bodyPr>
            <a:lstStyle/>
            <a:p>
              <a:endParaRPr lang="zh-CN" altLang="en-US" sz="2800" b="1"/>
            </a:p>
          </p:txBody>
        </p:sp>
        <p:sp>
          <p:nvSpPr>
            <p:cNvPr id="177" name="Line 124"/>
            <p:cNvSpPr>
              <a:spLocks noChangeShapeType="1"/>
            </p:cNvSpPr>
            <p:nvPr/>
          </p:nvSpPr>
          <p:spPr bwMode="auto">
            <a:xfrm>
              <a:off x="4286" y="1026"/>
              <a:ext cx="0" cy="1043"/>
            </a:xfrm>
            <a:prstGeom prst="line">
              <a:avLst/>
            </a:prstGeom>
            <a:noFill/>
            <a:ln w="9525">
              <a:solidFill>
                <a:schemeClr val="tx1"/>
              </a:solidFill>
              <a:round/>
              <a:headEnd/>
              <a:tailEnd/>
            </a:ln>
            <a:effectLst/>
          </p:spPr>
          <p:txBody>
            <a:bodyPr anchor="ctr">
              <a:spAutoFit/>
            </a:bodyPr>
            <a:lstStyle/>
            <a:p>
              <a:endParaRPr lang="zh-CN" altLang="en-US" sz="2800" b="1"/>
            </a:p>
          </p:txBody>
        </p:sp>
        <p:sp>
          <p:nvSpPr>
            <p:cNvPr id="178" name="Line 125"/>
            <p:cNvSpPr>
              <a:spLocks noChangeShapeType="1"/>
            </p:cNvSpPr>
            <p:nvPr/>
          </p:nvSpPr>
          <p:spPr bwMode="auto">
            <a:xfrm>
              <a:off x="4332" y="1026"/>
              <a:ext cx="0" cy="1043"/>
            </a:xfrm>
            <a:prstGeom prst="line">
              <a:avLst/>
            </a:prstGeom>
            <a:noFill/>
            <a:ln w="9525">
              <a:solidFill>
                <a:schemeClr val="tx1"/>
              </a:solidFill>
              <a:round/>
              <a:headEnd/>
              <a:tailEnd/>
            </a:ln>
            <a:effectLst/>
          </p:spPr>
          <p:txBody>
            <a:bodyPr anchor="ctr">
              <a:spAutoFit/>
            </a:bodyPr>
            <a:lstStyle/>
            <a:p>
              <a:endParaRPr lang="zh-CN" altLang="en-US" sz="2800" b="1"/>
            </a:p>
          </p:txBody>
        </p:sp>
        <p:sp>
          <p:nvSpPr>
            <p:cNvPr id="179" name="Line 126"/>
            <p:cNvSpPr>
              <a:spLocks noChangeShapeType="1"/>
            </p:cNvSpPr>
            <p:nvPr/>
          </p:nvSpPr>
          <p:spPr bwMode="auto">
            <a:xfrm flipV="1">
              <a:off x="4332" y="1026"/>
              <a:ext cx="136" cy="0"/>
            </a:xfrm>
            <a:prstGeom prst="line">
              <a:avLst/>
            </a:prstGeom>
            <a:noFill/>
            <a:ln w="9525">
              <a:solidFill>
                <a:schemeClr val="tx1"/>
              </a:solidFill>
              <a:round/>
              <a:headEnd/>
              <a:tailEnd/>
            </a:ln>
            <a:effectLst/>
          </p:spPr>
          <p:txBody>
            <a:bodyPr anchor="ctr">
              <a:spAutoFit/>
            </a:bodyPr>
            <a:lstStyle/>
            <a:p>
              <a:endParaRPr lang="zh-CN" altLang="en-US" sz="2800" b="1"/>
            </a:p>
          </p:txBody>
        </p:sp>
        <p:sp>
          <p:nvSpPr>
            <p:cNvPr id="180" name="Line 127"/>
            <p:cNvSpPr>
              <a:spLocks noChangeShapeType="1"/>
            </p:cNvSpPr>
            <p:nvPr/>
          </p:nvSpPr>
          <p:spPr bwMode="auto">
            <a:xfrm flipV="1">
              <a:off x="4332" y="2069"/>
              <a:ext cx="136" cy="0"/>
            </a:xfrm>
            <a:prstGeom prst="line">
              <a:avLst/>
            </a:prstGeom>
            <a:noFill/>
            <a:ln w="9525">
              <a:solidFill>
                <a:schemeClr val="tx1"/>
              </a:solidFill>
              <a:round/>
              <a:headEnd/>
              <a:tailEnd/>
            </a:ln>
            <a:effectLst/>
          </p:spPr>
          <p:txBody>
            <a:bodyPr anchor="ctr">
              <a:spAutoFit/>
            </a:bodyPr>
            <a:lstStyle/>
            <a:p>
              <a:endParaRPr lang="zh-CN" altLang="en-US" sz="2800" b="1"/>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box(in)">
                                      <p:cBhvr>
                                        <p:cTn id="7" dur="500"/>
                                        <p:tgtEl>
                                          <p:spTgt spid="10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11"/>
                                        </p:tgtEl>
                                        <p:attrNameLst>
                                          <p:attrName>style.visibility</p:attrName>
                                        </p:attrNameLst>
                                      </p:cBhvr>
                                      <p:to>
                                        <p:strVal val="visible"/>
                                      </p:to>
                                    </p:set>
                                    <p:animEffect transition="in" filter="box(in)">
                                      <p:cBhvr>
                                        <p:cTn id="12" dur="500"/>
                                        <p:tgtEl>
                                          <p:spTgt spid="11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35"/>
                                        </p:tgtEl>
                                        <p:attrNameLst>
                                          <p:attrName>style.visibility</p:attrName>
                                        </p:attrNameLst>
                                      </p:cBhvr>
                                      <p:to>
                                        <p:strVal val="visible"/>
                                      </p:to>
                                    </p:set>
                                    <p:animEffect transition="in" filter="blinds(horizontal)">
                                      <p:cBhvr>
                                        <p:cTn id="17" dur="500"/>
                                        <p:tgtEl>
                                          <p:spTgt spid="13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07"/>
                                        </p:tgtEl>
                                        <p:attrNameLst>
                                          <p:attrName>style.visibility</p:attrName>
                                        </p:attrNameLst>
                                      </p:cBhvr>
                                      <p:to>
                                        <p:strVal val="visible"/>
                                      </p:to>
                                    </p:set>
                                    <p:animEffect transition="in" filter="box(in)">
                                      <p:cBhvr>
                                        <p:cTn id="22" dur="500"/>
                                        <p:tgtEl>
                                          <p:spTgt spid="10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68"/>
                                        </p:tgtEl>
                                        <p:attrNameLst>
                                          <p:attrName>style.visibility</p:attrName>
                                        </p:attrNameLst>
                                      </p:cBhvr>
                                      <p:to>
                                        <p:strVal val="visible"/>
                                      </p:to>
                                    </p:set>
                                    <p:animEffect transition="in" filter="blinds(horizontal)">
                                      <p:cBhvr>
                                        <p:cTn id="27" dur="500"/>
                                        <p:tgtEl>
                                          <p:spTgt spid="168"/>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38"/>
                                        </p:tgtEl>
                                        <p:attrNameLst>
                                          <p:attrName>style.visibility</p:attrName>
                                        </p:attrNameLst>
                                      </p:cBhvr>
                                      <p:to>
                                        <p:strVal val="visible"/>
                                      </p:to>
                                    </p:set>
                                    <p:animEffect transition="in" filter="box(in)">
                                      <p:cBhvr>
                                        <p:cTn id="32" dur="500"/>
                                        <p:tgtEl>
                                          <p:spTgt spid="138"/>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nodeType="clickEffect">
                                  <p:stCondLst>
                                    <p:cond delay="0"/>
                                  </p:stCondLst>
                                  <p:childTnLst>
                                    <p:set>
                                      <p:cBhvr>
                                        <p:cTn id="36" dur="1" fill="hold">
                                          <p:stCondLst>
                                            <p:cond delay="0"/>
                                          </p:stCondLst>
                                        </p:cTn>
                                        <p:tgtEl>
                                          <p:spTgt spid="143"/>
                                        </p:tgtEl>
                                        <p:attrNameLst>
                                          <p:attrName>style.visibility</p:attrName>
                                        </p:attrNameLst>
                                      </p:cBhvr>
                                      <p:to>
                                        <p:strVal val="visible"/>
                                      </p:to>
                                    </p:set>
                                    <p:animEffect transition="in" filter="diamond(in)">
                                      <p:cBhvr>
                                        <p:cTn id="37" dur="500"/>
                                        <p:tgtEl>
                                          <p:spTgt spid="14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48"/>
                                        </p:tgtEl>
                                        <p:attrNameLst>
                                          <p:attrName>style.visibility</p:attrName>
                                        </p:attrNameLst>
                                      </p:cBhvr>
                                      <p:to>
                                        <p:strVal val="visible"/>
                                      </p:to>
                                    </p:set>
                                    <p:animEffect transition="in" filter="blinds(horizontal)">
                                      <p:cBhvr>
                                        <p:cTn id="42" dur="500"/>
                                        <p:tgtEl>
                                          <p:spTgt spid="14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73"/>
                                        </p:tgtEl>
                                        <p:attrNameLst>
                                          <p:attrName>style.visibility</p:attrName>
                                        </p:attrNameLst>
                                      </p:cBhvr>
                                      <p:to>
                                        <p:strVal val="visible"/>
                                      </p:to>
                                    </p:set>
                                    <p:animEffect transition="in" filter="blinds(horizontal)">
                                      <p:cBhvr>
                                        <p:cTn id="47" dur="500"/>
                                        <p:tgtEl>
                                          <p:spTgt spid="173"/>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153"/>
                                        </p:tgtEl>
                                        <p:attrNameLst>
                                          <p:attrName>style.visibility</p:attrName>
                                        </p:attrNameLst>
                                      </p:cBhvr>
                                      <p:to>
                                        <p:strVal val="visible"/>
                                      </p:to>
                                    </p:set>
                                    <p:animEffect transition="in" filter="box(in)">
                                      <p:cBhvr>
                                        <p:cTn id="52" dur="500"/>
                                        <p:tgtEl>
                                          <p:spTgt spid="153"/>
                                        </p:tgtEl>
                                      </p:cBhvr>
                                    </p:animEffect>
                                  </p:childTnLst>
                                </p:cTn>
                              </p:par>
                            </p:childTnLst>
                          </p:cTn>
                        </p:par>
                      </p:childTnLst>
                    </p:cTn>
                  </p:par>
                  <p:par>
                    <p:cTn id="53" fill="hold">
                      <p:stCondLst>
                        <p:cond delay="indefinite"/>
                      </p:stCondLst>
                      <p:childTnLst>
                        <p:par>
                          <p:cTn id="54" fill="hold">
                            <p:stCondLst>
                              <p:cond delay="0"/>
                            </p:stCondLst>
                            <p:childTnLst>
                              <p:par>
                                <p:cTn id="55" presetID="8" presetClass="entr" presetSubtype="16" fill="hold" nodeType="clickEffect">
                                  <p:stCondLst>
                                    <p:cond delay="0"/>
                                  </p:stCondLst>
                                  <p:childTnLst>
                                    <p:set>
                                      <p:cBhvr>
                                        <p:cTn id="56" dur="1" fill="hold">
                                          <p:stCondLst>
                                            <p:cond delay="0"/>
                                          </p:stCondLst>
                                        </p:cTn>
                                        <p:tgtEl>
                                          <p:spTgt spid="158"/>
                                        </p:tgtEl>
                                        <p:attrNameLst>
                                          <p:attrName>style.visibility</p:attrName>
                                        </p:attrNameLst>
                                      </p:cBhvr>
                                      <p:to>
                                        <p:strVal val="visible"/>
                                      </p:to>
                                    </p:set>
                                    <p:animEffect transition="in" filter="diamond(in)">
                                      <p:cBhvr>
                                        <p:cTn id="57" dur="500"/>
                                        <p:tgtEl>
                                          <p:spTgt spid="158"/>
                                        </p:tgtEl>
                                      </p:cBhvr>
                                    </p:animEffect>
                                  </p:childTnLst>
                                </p:cTn>
                              </p:par>
                            </p:childTnLst>
                          </p:cTn>
                        </p:par>
                      </p:childTnLst>
                    </p:cTn>
                  </p:par>
                  <p:par>
                    <p:cTn id="58" fill="hold">
                      <p:stCondLst>
                        <p:cond delay="indefinite"/>
                      </p:stCondLst>
                      <p:childTnLst>
                        <p:par>
                          <p:cTn id="59" fill="hold">
                            <p:stCondLst>
                              <p:cond delay="0"/>
                            </p:stCondLst>
                            <p:childTnLst>
                              <p:par>
                                <p:cTn id="60" presetID="8" presetClass="entr" presetSubtype="16" fill="hold" nodeType="clickEffect">
                                  <p:stCondLst>
                                    <p:cond delay="0"/>
                                  </p:stCondLst>
                                  <p:childTnLst>
                                    <p:set>
                                      <p:cBhvr>
                                        <p:cTn id="61" dur="1" fill="hold">
                                          <p:stCondLst>
                                            <p:cond delay="0"/>
                                          </p:stCondLst>
                                        </p:cTn>
                                        <p:tgtEl>
                                          <p:spTgt spid="163"/>
                                        </p:tgtEl>
                                        <p:attrNameLst>
                                          <p:attrName>style.visibility</p:attrName>
                                        </p:attrNameLst>
                                      </p:cBhvr>
                                      <p:to>
                                        <p:strVal val="visible"/>
                                      </p:to>
                                    </p:set>
                                    <p:animEffect transition="in" filter="diamond(in)">
                                      <p:cBhvr>
                                        <p:cTn id="62" dur="500"/>
                                        <p:tgtEl>
                                          <p:spTgt spid="163"/>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116"/>
                                        </p:tgtEl>
                                        <p:attrNameLst>
                                          <p:attrName>style.visibility</p:attrName>
                                        </p:attrNameLst>
                                      </p:cBhvr>
                                      <p:to>
                                        <p:strVal val="visible"/>
                                      </p:to>
                                    </p:set>
                                    <p:animEffect transition="in" filter="blinds(horizontal)">
                                      <p:cBhvr>
                                        <p:cTn id="67" dur="500"/>
                                        <p:tgtEl>
                                          <p:spTgt spid="116"/>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123"/>
                                        </p:tgtEl>
                                        <p:attrNameLst>
                                          <p:attrName>style.visibility</p:attrName>
                                        </p:attrNameLst>
                                      </p:cBhvr>
                                      <p:to>
                                        <p:strVal val="visible"/>
                                      </p:to>
                                    </p:set>
                                    <p:animEffect transition="in" filter="box(in)">
                                      <p:cBhvr>
                                        <p:cTn id="72" dur="500"/>
                                        <p:tgtEl>
                                          <p:spTgt spid="123"/>
                                        </p:tgtEl>
                                      </p:cBhvr>
                                    </p:animEffect>
                                  </p:childTnLst>
                                </p:cTn>
                              </p:par>
                            </p:childTnLst>
                          </p:cTn>
                        </p:par>
                      </p:childTnLst>
                    </p:cTn>
                  </p:par>
                  <p:par>
                    <p:cTn id="73" fill="hold">
                      <p:stCondLst>
                        <p:cond delay="indefinite"/>
                      </p:stCondLst>
                      <p:childTnLst>
                        <p:par>
                          <p:cTn id="74" fill="hold">
                            <p:stCondLst>
                              <p:cond delay="0"/>
                            </p:stCondLst>
                            <p:childTnLst>
                              <p:par>
                                <p:cTn id="75" presetID="8" presetClass="entr" presetSubtype="16" fill="hold" nodeType="clickEffect">
                                  <p:stCondLst>
                                    <p:cond delay="0"/>
                                  </p:stCondLst>
                                  <p:childTnLst>
                                    <p:set>
                                      <p:cBhvr>
                                        <p:cTn id="76" dur="1" fill="hold">
                                          <p:stCondLst>
                                            <p:cond delay="0"/>
                                          </p:stCondLst>
                                        </p:cTn>
                                        <p:tgtEl>
                                          <p:spTgt spid="132"/>
                                        </p:tgtEl>
                                        <p:attrNameLst>
                                          <p:attrName>style.visibility</p:attrName>
                                        </p:attrNameLst>
                                      </p:cBhvr>
                                      <p:to>
                                        <p:strVal val="visible"/>
                                      </p:to>
                                    </p:set>
                                    <p:animEffect transition="in" filter="diamond(in)">
                                      <p:cBhvr>
                                        <p:cTn id="77" dur="500"/>
                                        <p:tgtEl>
                                          <p:spTgt spid="132"/>
                                        </p:tgtEl>
                                      </p:cBhvr>
                                    </p:animEffect>
                                  </p:childTnLst>
                                </p:cTn>
                              </p:par>
                            </p:childTnLst>
                          </p:cTn>
                        </p:par>
                      </p:childTnLst>
                    </p:cTn>
                  </p:par>
                  <p:par>
                    <p:cTn id="78" fill="hold">
                      <p:stCondLst>
                        <p:cond delay="indefinite"/>
                      </p:stCondLst>
                      <p:childTnLst>
                        <p:par>
                          <p:cTn id="79" fill="hold">
                            <p:stCondLst>
                              <p:cond delay="0"/>
                            </p:stCondLst>
                            <p:childTnLst>
                              <p:par>
                                <p:cTn id="80" presetID="5" presetClass="entr" presetSubtype="10" fill="hold" nodeType="clickEffect">
                                  <p:stCondLst>
                                    <p:cond delay="0"/>
                                  </p:stCondLst>
                                  <p:childTnLst>
                                    <p:set>
                                      <p:cBhvr>
                                        <p:cTn id="81" dur="1" fill="hold">
                                          <p:stCondLst>
                                            <p:cond delay="0"/>
                                          </p:stCondLst>
                                        </p:cTn>
                                        <p:tgtEl>
                                          <p:spTgt spid="129"/>
                                        </p:tgtEl>
                                        <p:attrNameLst>
                                          <p:attrName>style.visibility</p:attrName>
                                        </p:attrNameLst>
                                      </p:cBhvr>
                                      <p:to>
                                        <p:strVal val="visible"/>
                                      </p:to>
                                    </p:set>
                                    <p:animEffect transition="in" filter="checkerboard(across)">
                                      <p:cBhvr>
                                        <p:cTn id="82" dur="500"/>
                                        <p:tgtEl>
                                          <p:spTgt spid="129"/>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nodeType="clickEffect">
                                  <p:stCondLst>
                                    <p:cond delay="0"/>
                                  </p:stCondLst>
                                  <p:childTnLst>
                                    <p:set>
                                      <p:cBhvr>
                                        <p:cTn id="86" dur="1" fill="hold">
                                          <p:stCondLst>
                                            <p:cond delay="0"/>
                                          </p:stCondLst>
                                        </p:cTn>
                                        <p:tgtEl>
                                          <p:spTgt spid="126"/>
                                        </p:tgtEl>
                                        <p:attrNameLst>
                                          <p:attrName>style.visibility</p:attrName>
                                        </p:attrNameLst>
                                      </p:cBhvr>
                                      <p:to>
                                        <p:strVal val="visible"/>
                                      </p:to>
                                    </p:set>
                                    <p:animEffect transition="in" filter="blinds(horizontal)">
                                      <p:cBhvr>
                                        <p:cTn id="87" dur="500"/>
                                        <p:tgtEl>
                                          <p:spTgt spid="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6" name="Rectangle 10"/>
          <p:cNvSpPr/>
          <p:nvPr/>
        </p:nvSpPr>
        <p:spPr>
          <a:xfrm>
            <a:off x="578303" y="1120619"/>
            <a:ext cx="7263527" cy="46166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spcBef>
                <a:spcPct val="0"/>
              </a:spcBef>
              <a:buNone/>
            </a:pPr>
            <a:r>
              <a:rPr lang="zh-CN" altLang="zh-CN" sz="2400" b="1" dirty="0" smtClean="0">
                <a:solidFill>
                  <a:srgbClr val="F1AF00"/>
                </a:solidFill>
                <a:latin typeface="+mn-ea"/>
              </a:rPr>
              <a:t>实验二　探究浮力的大小跟排开液体所受重力的关系</a:t>
            </a:r>
          </a:p>
        </p:txBody>
      </p:sp>
      <p:sp>
        <p:nvSpPr>
          <p:cNvPr id="10" name="Rectangle 1"/>
          <p:cNvSpPr>
            <a:spLocks noChangeArrowheads="1"/>
          </p:cNvSpPr>
          <p:nvPr/>
        </p:nvSpPr>
        <p:spPr bwMode="auto">
          <a:xfrm>
            <a:off x="563725" y="1763354"/>
            <a:ext cx="10718800" cy="21698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nSpc>
                <a:spcPct val="150000"/>
              </a:lnSpc>
            </a:pPr>
            <a:r>
              <a:rPr lang="zh-CN" altLang="en-US" sz="3000" b="1" dirty="0" smtClean="0">
                <a:solidFill>
                  <a:srgbClr val="FF0000"/>
                </a:solidFill>
                <a:latin typeface="宋体" pitchFamily="2" charset="-122"/>
                <a:ea typeface="宋体" pitchFamily="2" charset="-122"/>
                <a:cs typeface="Times New Roman" pitchFamily="18" charset="0"/>
              </a:rPr>
              <a:t>例</a:t>
            </a:r>
            <a:r>
              <a:rPr lang="en-US" altLang="zh-CN" sz="3000" b="1" dirty="0" smtClean="0">
                <a:solidFill>
                  <a:srgbClr val="FF0000"/>
                </a:solidFill>
                <a:latin typeface="宋体" pitchFamily="2" charset="-122"/>
                <a:ea typeface="宋体" pitchFamily="2" charset="-122"/>
                <a:cs typeface="Times New Roman" pitchFamily="18" charset="0"/>
              </a:rPr>
              <a:t>5  </a:t>
            </a:r>
            <a:r>
              <a:rPr lang="zh-CN" altLang="zh-CN" sz="3000" b="1" dirty="0" smtClean="0">
                <a:latin typeface="宋体" pitchFamily="2" charset="-122"/>
                <a:ea typeface="宋体" pitchFamily="2" charset="-122"/>
              </a:rPr>
              <a:t>如图</a:t>
            </a:r>
            <a:r>
              <a:rPr lang="en-US" altLang="zh-CN" sz="3000" b="1" dirty="0" smtClean="0">
                <a:latin typeface="宋体" pitchFamily="2" charset="-122"/>
                <a:ea typeface="宋体" pitchFamily="2" charset="-122"/>
              </a:rPr>
              <a:t>10</a:t>
            </a:r>
            <a:r>
              <a:rPr lang="zh-CN" altLang="zh-CN" sz="3000" b="1" dirty="0" smtClean="0">
                <a:latin typeface="宋体" pitchFamily="2" charset="-122"/>
                <a:ea typeface="宋体" pitchFamily="2" charset="-122"/>
              </a:rPr>
              <a:t>－</a:t>
            </a:r>
            <a:r>
              <a:rPr lang="en-US" altLang="zh-CN" sz="3000" b="1" dirty="0" smtClean="0">
                <a:latin typeface="宋体" pitchFamily="2" charset="-122"/>
                <a:ea typeface="宋体" pitchFamily="2" charset="-122"/>
              </a:rPr>
              <a:t>T</a:t>
            </a:r>
            <a:r>
              <a:rPr lang="zh-CN" altLang="zh-CN" sz="3000" b="1" dirty="0" smtClean="0">
                <a:latin typeface="宋体" pitchFamily="2" charset="-122"/>
                <a:ea typeface="宋体" pitchFamily="2" charset="-122"/>
              </a:rPr>
              <a:t>－</a:t>
            </a:r>
            <a:r>
              <a:rPr lang="en-US" altLang="zh-CN" sz="3000" b="1" dirty="0" smtClean="0">
                <a:latin typeface="宋体" pitchFamily="2" charset="-122"/>
                <a:ea typeface="宋体" pitchFamily="2" charset="-122"/>
              </a:rPr>
              <a:t>6</a:t>
            </a:r>
            <a:r>
              <a:rPr lang="zh-CN" altLang="zh-CN" sz="3000" b="1" dirty="0" smtClean="0">
                <a:latin typeface="宋体" pitchFamily="2" charset="-122"/>
                <a:ea typeface="宋体" pitchFamily="2" charset="-122"/>
              </a:rPr>
              <a:t>所示是小新同学验证阿基米德原理的实验过程图，弹簧测力计在</a:t>
            </a:r>
            <a:r>
              <a:rPr lang="en-US" altLang="zh-CN" sz="3000" b="1" dirty="0" smtClean="0">
                <a:latin typeface="宋体" pitchFamily="2" charset="-122"/>
                <a:ea typeface="宋体" pitchFamily="2" charset="-122"/>
              </a:rPr>
              <a:t>①②③④</a:t>
            </a:r>
            <a:r>
              <a:rPr lang="zh-CN" altLang="zh-CN" sz="3000" b="1" dirty="0" smtClean="0">
                <a:latin typeface="宋体" pitchFamily="2" charset="-122"/>
                <a:ea typeface="宋体" pitchFamily="2" charset="-122"/>
              </a:rPr>
              <a:t>四个步骤中的读数分别表示为</a:t>
            </a:r>
            <a:r>
              <a:rPr lang="en-US" altLang="zh-CN" sz="3000" b="1" i="1" dirty="0" smtClean="0">
                <a:latin typeface="宋体" pitchFamily="2" charset="-122"/>
                <a:ea typeface="宋体" pitchFamily="2" charset="-122"/>
              </a:rPr>
              <a:t>G</a:t>
            </a:r>
            <a:r>
              <a:rPr lang="zh-CN" altLang="zh-CN" sz="3000" b="1" baseline="-25000" dirty="0" smtClean="0">
                <a:latin typeface="宋体" pitchFamily="2" charset="-122"/>
                <a:ea typeface="宋体" pitchFamily="2" charset="-122"/>
              </a:rPr>
              <a:t>物</a:t>
            </a:r>
            <a:r>
              <a:rPr lang="zh-CN" altLang="zh-CN" sz="3000" b="1" dirty="0" smtClean="0">
                <a:latin typeface="宋体" pitchFamily="2" charset="-122"/>
                <a:ea typeface="宋体" pitchFamily="2" charset="-122"/>
              </a:rPr>
              <a:t>、</a:t>
            </a:r>
            <a:r>
              <a:rPr lang="en-US" altLang="zh-CN" sz="3000" b="1" i="1" dirty="0" smtClean="0">
                <a:latin typeface="宋体" pitchFamily="2" charset="-122"/>
                <a:ea typeface="宋体" pitchFamily="2" charset="-122"/>
              </a:rPr>
              <a:t>F</a:t>
            </a:r>
            <a:r>
              <a:rPr lang="en-US" altLang="zh-CN" sz="3000" b="1" baseline="-25000" dirty="0" smtClean="0">
                <a:latin typeface="宋体" pitchFamily="2" charset="-122"/>
                <a:ea typeface="宋体" pitchFamily="2" charset="-122"/>
              </a:rPr>
              <a:t>1</a:t>
            </a:r>
            <a:r>
              <a:rPr lang="zh-CN" altLang="zh-CN" sz="3000" b="1" dirty="0" smtClean="0">
                <a:latin typeface="宋体" pitchFamily="2" charset="-122"/>
                <a:ea typeface="宋体" pitchFamily="2" charset="-122"/>
              </a:rPr>
              <a:t>、</a:t>
            </a:r>
            <a:r>
              <a:rPr lang="en-US" altLang="zh-CN" sz="3000" b="1" i="1" dirty="0" smtClean="0">
                <a:latin typeface="宋体" pitchFamily="2" charset="-122"/>
                <a:ea typeface="宋体" pitchFamily="2" charset="-122"/>
              </a:rPr>
              <a:t>F</a:t>
            </a:r>
            <a:r>
              <a:rPr lang="en-US" altLang="zh-CN" sz="3000" b="1" baseline="-25000" dirty="0" smtClean="0">
                <a:latin typeface="宋体" pitchFamily="2" charset="-122"/>
                <a:ea typeface="宋体" pitchFamily="2" charset="-122"/>
              </a:rPr>
              <a:t>2</a:t>
            </a:r>
            <a:r>
              <a:rPr lang="zh-CN" altLang="zh-CN" sz="3000" b="1" dirty="0" smtClean="0">
                <a:latin typeface="宋体" pitchFamily="2" charset="-122"/>
                <a:ea typeface="宋体" pitchFamily="2" charset="-122"/>
              </a:rPr>
              <a:t>、</a:t>
            </a:r>
            <a:r>
              <a:rPr lang="en-US" altLang="zh-CN" sz="3000" b="1" i="1" dirty="0" smtClean="0">
                <a:latin typeface="宋体" pitchFamily="2" charset="-122"/>
                <a:ea typeface="宋体" pitchFamily="2" charset="-122"/>
              </a:rPr>
              <a:t>G</a:t>
            </a:r>
            <a:r>
              <a:rPr lang="zh-CN" altLang="zh-CN" sz="3000" b="1" baseline="-25000" dirty="0" smtClean="0">
                <a:latin typeface="宋体" pitchFamily="2" charset="-122"/>
                <a:ea typeface="宋体" pitchFamily="2" charset="-122"/>
              </a:rPr>
              <a:t>空桶</a:t>
            </a:r>
            <a:r>
              <a:rPr lang="zh-CN" altLang="zh-CN" sz="3000" b="1" dirty="0" smtClean="0">
                <a:latin typeface="宋体" pitchFamily="2" charset="-122"/>
                <a:ea typeface="宋体" pitchFamily="2" charset="-122"/>
              </a:rPr>
              <a:t>。</a:t>
            </a:r>
            <a:endParaRPr lang="zh-CN" altLang="zh-CN" sz="3000" b="1" dirty="0">
              <a:latin typeface="宋体" pitchFamily="2" charset="-122"/>
              <a:ea typeface="宋体" pitchFamily="2" charset="-122"/>
            </a:endParaRPr>
          </a:p>
        </p:txBody>
      </p:sp>
      <p:sp>
        <p:nvSpPr>
          <p:cNvPr id="70658"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07522"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41314"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pSp>
        <p:nvGrpSpPr>
          <p:cNvPr id="15" name="组合 14"/>
          <p:cNvGrpSpPr/>
          <p:nvPr/>
        </p:nvGrpSpPr>
        <p:grpSpPr>
          <a:xfrm>
            <a:off x="3977639" y="3185160"/>
            <a:ext cx="5550043" cy="3083064"/>
            <a:chOff x="3977639" y="3185160"/>
            <a:chExt cx="5550043" cy="3083064"/>
          </a:xfrm>
        </p:grpSpPr>
        <p:pic>
          <p:nvPicPr>
            <p:cNvPr id="141313" name="Picture 1" descr="E:\全品课件\物理人教八下学练考PPT\物理人教八下学练考\9RA190.EPS"/>
            <p:cNvPicPr>
              <a:picLocks noChangeAspect="1" noChangeArrowheads="1"/>
            </p:cNvPicPr>
            <p:nvPr/>
          </p:nvPicPr>
          <p:blipFill>
            <a:blip r:embed="rId2" r:link="rId3" cstate="print"/>
            <a:srcRect/>
            <a:stretch>
              <a:fillRect/>
            </a:stretch>
          </p:blipFill>
          <p:spPr bwMode="auto">
            <a:xfrm>
              <a:off x="3977639" y="3185160"/>
              <a:ext cx="5550043" cy="2468880"/>
            </a:xfrm>
            <a:prstGeom prst="rect">
              <a:avLst/>
            </a:prstGeom>
            <a:noFill/>
          </p:spPr>
        </p:pic>
        <p:sp>
          <p:nvSpPr>
            <p:cNvPr id="141315" name="Rectangle 3"/>
            <p:cNvSpPr>
              <a:spLocks noChangeArrowheads="1"/>
            </p:cNvSpPr>
            <p:nvPr/>
          </p:nvSpPr>
          <p:spPr bwMode="auto">
            <a:xfrm>
              <a:off x="5791200" y="5714226"/>
              <a:ext cx="2119491"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R="0" lvl="0" eaLnBrk="0" fontAlgn="base" hangingPunct="0">
                <a:lnSpc>
                  <a:spcPct val="100000"/>
                </a:lnSpc>
                <a:spcBef>
                  <a:spcPct val="0"/>
                </a:spcBef>
                <a:spcAft>
                  <a:spcPct val="0"/>
                </a:spcAft>
                <a:buClrTx/>
                <a:buSzTx/>
                <a:tabLst/>
              </a:pPr>
              <a:r>
                <a:rPr lang="zh-CN" altLang="zh-CN" sz="3000" b="1" dirty="0" smtClean="0">
                  <a:latin typeface="宋体" pitchFamily="2" charset="-122"/>
                  <a:ea typeface="宋体" pitchFamily="2" charset="-122"/>
                </a:rPr>
                <a:t>图</a:t>
              </a:r>
              <a:r>
                <a:rPr lang="en-US" altLang="zh-CN" sz="3000" b="1" dirty="0" smtClean="0">
                  <a:latin typeface="宋体" pitchFamily="2" charset="-122"/>
                  <a:ea typeface="宋体" pitchFamily="2" charset="-122"/>
                </a:rPr>
                <a:t>10</a:t>
              </a:r>
              <a:r>
                <a:rPr lang="zh-CN" altLang="en-US" sz="3000" b="1" dirty="0" smtClean="0">
                  <a:latin typeface="宋体" pitchFamily="2" charset="-122"/>
                  <a:ea typeface="宋体" pitchFamily="2" charset="-122"/>
                </a:rPr>
                <a:t>－</a:t>
              </a:r>
              <a:r>
                <a:rPr lang="en-US" altLang="zh-CN" sz="3000" b="1" dirty="0" smtClean="0">
                  <a:latin typeface="宋体" pitchFamily="2" charset="-122"/>
                  <a:ea typeface="宋体" pitchFamily="2" charset="-122"/>
                </a:rPr>
                <a:t>T</a:t>
              </a:r>
              <a:r>
                <a:rPr lang="zh-CN" altLang="en-US" sz="3000" b="1" dirty="0" smtClean="0">
                  <a:latin typeface="宋体" pitchFamily="2" charset="-122"/>
                  <a:ea typeface="宋体" pitchFamily="2" charset="-122"/>
                </a:rPr>
                <a:t>－</a:t>
              </a:r>
              <a:r>
                <a:rPr lang="en-US" altLang="zh-CN" sz="3000" b="1" dirty="0" smtClean="0">
                  <a:latin typeface="宋体" pitchFamily="2" charset="-122"/>
                  <a:ea typeface="宋体" pitchFamily="2" charset="-122"/>
                </a:rPr>
                <a:t>6</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amond(in)">
                                      <p:cBhvr>
                                        <p:cTn id="12" dur="500"/>
                                        <p:tgtEl>
                                          <p:spTgt spid="10"/>
                                        </p:tgtEl>
                                      </p:cBhvr>
                                    </p:animEffect>
                                  </p:childTnLst>
                                </p:cTn>
                              </p:par>
                            </p:childTnLst>
                          </p:cTn>
                        </p:par>
                        <p:par>
                          <p:cTn id="13" fill="hold">
                            <p:stCondLst>
                              <p:cond delay="1000"/>
                            </p:stCondLst>
                            <p:childTnLst>
                              <p:par>
                                <p:cTn id="14" presetID="3" presetClass="entr" presetSubtype="10" fill="hold" nodeType="after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blinds(horizontal)">
                                      <p:cBhvr>
                                        <p:cTn id="1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49153" name="Rectangle 1"/>
          <p:cNvSpPr>
            <a:spLocks noChangeArrowheads="1"/>
          </p:cNvSpPr>
          <p:nvPr/>
        </p:nvSpPr>
        <p:spPr bwMode="auto">
          <a:xfrm>
            <a:off x="612140" y="1464880"/>
            <a:ext cx="11244580" cy="35548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nSpc>
                <a:spcPct val="150000"/>
              </a:lnSpc>
            </a:pPr>
            <a:r>
              <a:rPr lang="en-US" altLang="zh-CN" sz="3000" b="1" dirty="0" smtClean="0">
                <a:latin typeface="宋体" pitchFamily="2" charset="-122"/>
                <a:ea typeface="宋体" pitchFamily="2" charset="-122"/>
              </a:rPr>
              <a:t>(1)</a:t>
            </a:r>
            <a:r>
              <a:rPr lang="zh-CN" altLang="zh-CN" sz="3000" b="1" dirty="0" smtClean="0">
                <a:latin typeface="宋体" pitchFamily="2" charset="-122"/>
                <a:ea typeface="宋体" pitchFamily="2" charset="-122"/>
              </a:rPr>
              <a:t>如果是你做这个实验，为了减小误差，则正确的操作步骤顺序为</a:t>
            </a:r>
            <a:r>
              <a:rPr lang="en-US" altLang="zh-CN" sz="3000" b="1" dirty="0" smtClean="0">
                <a:latin typeface="宋体" pitchFamily="2" charset="-122"/>
                <a:ea typeface="宋体" pitchFamily="2" charset="-122"/>
              </a:rPr>
              <a:t>________</a:t>
            </a:r>
            <a:r>
              <a:rPr lang="zh-CN" altLang="zh-CN" sz="3000" b="1" dirty="0" smtClean="0">
                <a:latin typeface="宋体" pitchFamily="2" charset="-122"/>
                <a:ea typeface="宋体" pitchFamily="2" charset="-122"/>
              </a:rPr>
              <a:t>。</a:t>
            </a:r>
          </a:p>
          <a:p>
            <a:pPr>
              <a:lnSpc>
                <a:spcPct val="150000"/>
              </a:lnSpc>
            </a:pPr>
            <a:r>
              <a:rPr lang="en-US" altLang="zh-CN" sz="3000" b="1" dirty="0" smtClean="0">
                <a:latin typeface="宋体" pitchFamily="2" charset="-122"/>
                <a:ea typeface="宋体" pitchFamily="2" charset="-122"/>
              </a:rPr>
              <a:t>(2)</a:t>
            </a:r>
            <a:r>
              <a:rPr lang="zh-CN" altLang="zh-CN" sz="3000" b="1" dirty="0" smtClean="0">
                <a:latin typeface="宋体" pitchFamily="2" charset="-122"/>
                <a:ea typeface="宋体" pitchFamily="2" charset="-122"/>
              </a:rPr>
              <a:t>按照正确的操作顺序，当实验中的测量结果满足</a:t>
            </a:r>
            <a:r>
              <a:rPr lang="en-US" altLang="zh-CN" sz="3000" b="1" dirty="0" smtClean="0">
                <a:latin typeface="宋体" pitchFamily="2" charset="-122"/>
                <a:ea typeface="宋体" pitchFamily="2" charset="-122"/>
              </a:rPr>
              <a:t>______________</a:t>
            </a:r>
            <a:r>
              <a:rPr lang="zh-CN" altLang="zh-CN" sz="3000" b="1" dirty="0" smtClean="0">
                <a:latin typeface="宋体" pitchFamily="2" charset="-122"/>
                <a:ea typeface="宋体" pitchFamily="2" charset="-122"/>
              </a:rPr>
              <a:t>时</a:t>
            </a:r>
            <a:r>
              <a:rPr lang="en-US" altLang="zh-CN" sz="3000" b="1" dirty="0" smtClean="0">
                <a:latin typeface="宋体" pitchFamily="2" charset="-122"/>
                <a:ea typeface="宋体" pitchFamily="2" charset="-122"/>
              </a:rPr>
              <a:t>(</a:t>
            </a:r>
            <a:r>
              <a:rPr lang="zh-CN" altLang="zh-CN" sz="3000" b="1" dirty="0" smtClean="0">
                <a:latin typeface="宋体" pitchFamily="2" charset="-122"/>
                <a:ea typeface="宋体" pitchFamily="2" charset="-122"/>
              </a:rPr>
              <a:t>用图中测力计读数</a:t>
            </a:r>
            <a:r>
              <a:rPr lang="en-US" altLang="zh-CN" sz="3000" b="1" i="1" dirty="0" smtClean="0">
                <a:latin typeface="宋体" pitchFamily="2" charset="-122"/>
                <a:ea typeface="宋体" pitchFamily="2" charset="-122"/>
              </a:rPr>
              <a:t>G</a:t>
            </a:r>
            <a:r>
              <a:rPr lang="zh-CN" altLang="zh-CN" sz="3000" b="1" baseline="-25000" dirty="0" smtClean="0">
                <a:latin typeface="宋体" pitchFamily="2" charset="-122"/>
                <a:ea typeface="宋体" pitchFamily="2" charset="-122"/>
              </a:rPr>
              <a:t>物</a:t>
            </a:r>
            <a:r>
              <a:rPr lang="zh-CN" altLang="zh-CN" sz="3000" b="1" dirty="0" smtClean="0">
                <a:latin typeface="宋体" pitchFamily="2" charset="-122"/>
                <a:ea typeface="宋体" pitchFamily="2" charset="-122"/>
              </a:rPr>
              <a:t>、</a:t>
            </a:r>
            <a:r>
              <a:rPr lang="en-US" altLang="zh-CN" sz="3000" b="1" i="1" dirty="0" smtClean="0">
                <a:latin typeface="宋体" pitchFamily="2" charset="-122"/>
                <a:ea typeface="宋体" pitchFamily="2" charset="-122"/>
              </a:rPr>
              <a:t>F</a:t>
            </a:r>
            <a:r>
              <a:rPr lang="en-US" altLang="zh-CN" sz="3000" b="1" baseline="-25000" dirty="0" smtClean="0">
                <a:latin typeface="宋体" pitchFamily="2" charset="-122"/>
                <a:ea typeface="宋体" pitchFamily="2" charset="-122"/>
              </a:rPr>
              <a:t>1</a:t>
            </a:r>
            <a:r>
              <a:rPr lang="zh-CN" altLang="zh-CN" sz="3000" b="1" dirty="0" smtClean="0">
                <a:latin typeface="宋体" pitchFamily="2" charset="-122"/>
                <a:ea typeface="宋体" pitchFamily="2" charset="-122"/>
              </a:rPr>
              <a:t>、</a:t>
            </a:r>
            <a:r>
              <a:rPr lang="en-US" altLang="zh-CN" sz="3000" b="1" i="1" dirty="0" smtClean="0">
                <a:latin typeface="宋体" pitchFamily="2" charset="-122"/>
                <a:ea typeface="宋体" pitchFamily="2" charset="-122"/>
              </a:rPr>
              <a:t>F</a:t>
            </a:r>
            <a:r>
              <a:rPr lang="en-US" altLang="zh-CN" sz="3000" b="1" baseline="-25000" dirty="0" smtClean="0">
                <a:latin typeface="宋体" pitchFamily="2" charset="-122"/>
                <a:ea typeface="宋体" pitchFamily="2" charset="-122"/>
              </a:rPr>
              <a:t>2</a:t>
            </a:r>
            <a:r>
              <a:rPr lang="zh-CN" altLang="zh-CN" sz="3000" b="1" dirty="0" smtClean="0">
                <a:latin typeface="宋体" pitchFamily="2" charset="-122"/>
                <a:ea typeface="宋体" pitchFamily="2" charset="-122"/>
              </a:rPr>
              <a:t>、</a:t>
            </a:r>
            <a:r>
              <a:rPr lang="en-US" altLang="zh-CN" sz="3000" b="1" i="1" dirty="0" smtClean="0">
                <a:latin typeface="宋体" pitchFamily="2" charset="-122"/>
                <a:ea typeface="宋体" pitchFamily="2" charset="-122"/>
              </a:rPr>
              <a:t>G</a:t>
            </a:r>
            <a:r>
              <a:rPr lang="zh-CN" altLang="zh-CN" sz="3000" b="1" baseline="-25000" dirty="0" smtClean="0">
                <a:latin typeface="宋体" pitchFamily="2" charset="-122"/>
                <a:ea typeface="宋体" pitchFamily="2" charset="-122"/>
              </a:rPr>
              <a:t>空桶</a:t>
            </a:r>
            <a:r>
              <a:rPr lang="zh-CN" altLang="zh-CN" sz="3000" b="1" dirty="0" smtClean="0">
                <a:latin typeface="宋体" pitchFamily="2" charset="-122"/>
                <a:ea typeface="宋体" pitchFamily="2" charset="-122"/>
              </a:rPr>
              <a:t>表示</a:t>
            </a:r>
            <a:r>
              <a:rPr lang="en-US" altLang="zh-CN" sz="3000" b="1" dirty="0" smtClean="0">
                <a:latin typeface="宋体" pitchFamily="2" charset="-122"/>
                <a:ea typeface="宋体" pitchFamily="2" charset="-122"/>
              </a:rPr>
              <a:t>)</a:t>
            </a:r>
            <a:r>
              <a:rPr lang="zh-CN" altLang="zh-CN" sz="3000" b="1" dirty="0" smtClean="0">
                <a:latin typeface="宋体" pitchFamily="2" charset="-122"/>
                <a:ea typeface="宋体" pitchFamily="2" charset="-122"/>
              </a:rPr>
              <a:t>，则该实验说明物体浸在水中时阿基米德原理成立。</a:t>
            </a:r>
            <a:endParaRPr lang="zh-CN" altLang="zh-CN" sz="3000" b="1" dirty="0">
              <a:latin typeface="宋体" pitchFamily="2" charset="-122"/>
              <a:ea typeface="宋体" pitchFamily="2" charset="-122"/>
            </a:endParaRPr>
          </a:p>
        </p:txBody>
      </p:sp>
      <p:sp>
        <p:nvSpPr>
          <p:cNvPr id="6" name="Rectangle 1"/>
          <p:cNvSpPr>
            <a:spLocks noChangeArrowheads="1"/>
          </p:cNvSpPr>
          <p:nvPr/>
        </p:nvSpPr>
        <p:spPr bwMode="auto">
          <a:xfrm>
            <a:off x="1109876" y="2285586"/>
            <a:ext cx="1415772" cy="461665"/>
          </a:xfrm>
          <a:prstGeom prst="rect">
            <a:avLst/>
          </a:prstGeom>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tLang="zh-CN" sz="2400" b="1" dirty="0" smtClean="0">
                <a:solidFill>
                  <a:srgbClr val="FF0000"/>
                </a:solidFill>
                <a:latin typeface="宋体" pitchFamily="2" charset="-122"/>
                <a:ea typeface="宋体" pitchFamily="2" charset="-122"/>
              </a:rPr>
              <a:t>④①②③</a:t>
            </a:r>
            <a:endParaRPr lang="zh-CN" altLang="en-US" sz="2400" b="1" dirty="0" smtClean="0">
              <a:solidFill>
                <a:srgbClr val="FF0000"/>
              </a:solidFill>
              <a:latin typeface="宋体" pitchFamily="2" charset="-122"/>
              <a:ea typeface="宋体" pitchFamily="2" charset="-122"/>
            </a:endParaRPr>
          </a:p>
        </p:txBody>
      </p:sp>
      <p:sp>
        <p:nvSpPr>
          <p:cNvPr id="7" name="Rectangle 1"/>
          <p:cNvSpPr>
            <a:spLocks noChangeArrowheads="1"/>
          </p:cNvSpPr>
          <p:nvPr/>
        </p:nvSpPr>
        <p:spPr bwMode="auto">
          <a:xfrm>
            <a:off x="750804" y="3644537"/>
            <a:ext cx="2563522" cy="461665"/>
          </a:xfrm>
          <a:prstGeom prst="rect">
            <a:avLst/>
          </a:prstGeom>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tLang="zh-CN" sz="2400" b="1" dirty="0" smtClean="0">
                <a:solidFill>
                  <a:srgbClr val="FF0000"/>
                </a:solidFill>
                <a:latin typeface="宋体" pitchFamily="2" charset="-122"/>
                <a:ea typeface="宋体" pitchFamily="2" charset="-122"/>
              </a:rPr>
              <a:t>G</a:t>
            </a:r>
            <a:r>
              <a:rPr lang="zh-CN" altLang="zh-CN" sz="2400" b="1" baseline="-25000" dirty="0" smtClean="0">
                <a:solidFill>
                  <a:srgbClr val="FF0000"/>
                </a:solidFill>
                <a:latin typeface="宋体" pitchFamily="2" charset="-122"/>
                <a:ea typeface="宋体" pitchFamily="2" charset="-122"/>
              </a:rPr>
              <a:t>物</a:t>
            </a:r>
            <a:r>
              <a:rPr lang="zh-CN" altLang="zh-CN" sz="2400" b="1" dirty="0" smtClean="0">
                <a:solidFill>
                  <a:srgbClr val="FF0000"/>
                </a:solidFill>
                <a:latin typeface="宋体" pitchFamily="2" charset="-122"/>
                <a:ea typeface="宋体" pitchFamily="2" charset="-122"/>
              </a:rPr>
              <a:t>－</a:t>
            </a:r>
            <a:r>
              <a:rPr lang="en-US" altLang="zh-CN" sz="2400" b="1" dirty="0" smtClean="0">
                <a:solidFill>
                  <a:srgbClr val="FF0000"/>
                </a:solidFill>
                <a:latin typeface="宋体" pitchFamily="2" charset="-122"/>
                <a:ea typeface="宋体" pitchFamily="2" charset="-122"/>
              </a:rPr>
              <a:t>F</a:t>
            </a:r>
            <a:r>
              <a:rPr lang="en-US" altLang="zh-CN" sz="2400" b="1" baseline="-25000" dirty="0" smtClean="0">
                <a:solidFill>
                  <a:srgbClr val="FF0000"/>
                </a:solidFill>
                <a:latin typeface="宋体" pitchFamily="2" charset="-122"/>
                <a:ea typeface="宋体" pitchFamily="2" charset="-122"/>
              </a:rPr>
              <a:t>1</a:t>
            </a:r>
            <a:r>
              <a:rPr lang="zh-CN" altLang="zh-CN" sz="2400" b="1" dirty="0" smtClean="0">
                <a:solidFill>
                  <a:srgbClr val="FF0000"/>
                </a:solidFill>
                <a:latin typeface="宋体" pitchFamily="2" charset="-122"/>
                <a:ea typeface="宋体" pitchFamily="2" charset="-122"/>
              </a:rPr>
              <a:t>＝</a:t>
            </a:r>
            <a:r>
              <a:rPr lang="en-US" altLang="zh-CN" sz="2400" b="1" dirty="0" smtClean="0">
                <a:solidFill>
                  <a:srgbClr val="FF0000"/>
                </a:solidFill>
                <a:latin typeface="宋体" pitchFamily="2" charset="-122"/>
                <a:ea typeface="宋体" pitchFamily="2" charset="-122"/>
              </a:rPr>
              <a:t>F</a:t>
            </a:r>
            <a:r>
              <a:rPr lang="en-US" altLang="zh-CN" sz="2400" b="1" baseline="-25000" dirty="0" smtClean="0">
                <a:solidFill>
                  <a:srgbClr val="FF0000"/>
                </a:solidFill>
                <a:latin typeface="宋体" pitchFamily="2" charset="-122"/>
                <a:ea typeface="宋体" pitchFamily="2" charset="-122"/>
              </a:rPr>
              <a:t>2</a:t>
            </a:r>
            <a:r>
              <a:rPr lang="zh-CN" altLang="zh-CN" sz="2400" b="1" dirty="0" smtClean="0">
                <a:solidFill>
                  <a:srgbClr val="FF0000"/>
                </a:solidFill>
                <a:latin typeface="宋体" pitchFamily="2" charset="-122"/>
                <a:ea typeface="宋体" pitchFamily="2" charset="-122"/>
              </a:rPr>
              <a:t>－</a:t>
            </a:r>
            <a:r>
              <a:rPr lang="en-US" altLang="zh-CN" sz="2400" b="1" dirty="0" smtClean="0">
                <a:solidFill>
                  <a:srgbClr val="FF0000"/>
                </a:solidFill>
                <a:latin typeface="宋体" pitchFamily="2" charset="-122"/>
                <a:ea typeface="宋体" pitchFamily="2" charset="-122"/>
              </a:rPr>
              <a:t>G</a:t>
            </a:r>
            <a:r>
              <a:rPr lang="zh-CN" altLang="zh-CN" sz="2400" b="1" baseline="-25000" dirty="0" smtClean="0">
                <a:solidFill>
                  <a:srgbClr val="FF0000"/>
                </a:solidFill>
                <a:latin typeface="宋体" pitchFamily="2" charset="-122"/>
                <a:ea typeface="宋体" pitchFamily="2" charset="-122"/>
              </a:rPr>
              <a:t>空桶</a:t>
            </a:r>
            <a:endParaRPr lang="zh-CN" altLang="en-US" sz="2400" b="1" baseline="-25000" dirty="0" smtClean="0">
              <a:solidFill>
                <a:srgbClr val="FF0000"/>
              </a:solidFill>
              <a:latin typeface="宋体" pitchFamily="2" charset="-122"/>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49153"/>
                                        </p:tgtEl>
                                        <p:attrNameLst>
                                          <p:attrName>style.visibility</p:attrName>
                                        </p:attrNameLst>
                                      </p:cBhvr>
                                      <p:to>
                                        <p:strVal val="visible"/>
                                      </p:to>
                                    </p:set>
                                    <p:animEffect transition="in" filter="box(in)">
                                      <p:cBhvr>
                                        <p:cTn id="7" dur="500"/>
                                        <p:tgtEl>
                                          <p:spTgt spid="4915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3" grpId="0"/>
      <p:bldP spid="6" grpId="0"/>
      <p:bldP spid="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3" name="矩形 2"/>
          <p:cNvSpPr/>
          <p:nvPr/>
        </p:nvSpPr>
        <p:spPr>
          <a:xfrm>
            <a:off x="723900" y="1232515"/>
            <a:ext cx="10629900" cy="4893647"/>
          </a:xfrm>
          <a:prstGeom prst="rect">
            <a:avLst/>
          </a:prstGeom>
        </p:spPr>
        <p:txBody>
          <a:bodyPr wrap="square">
            <a:spAutoFit/>
          </a:bodyPr>
          <a:lstStyle/>
          <a:p>
            <a:pPr>
              <a:lnSpc>
                <a:spcPct val="150000"/>
              </a:lnSpc>
            </a:pPr>
            <a:r>
              <a:rPr lang="en-US" altLang="zh-CN" sz="2600" b="1" dirty="0" smtClean="0">
                <a:solidFill>
                  <a:srgbClr val="0000FF"/>
                </a:solidFill>
                <a:latin typeface="黑体" pitchFamily="49" charset="-122"/>
                <a:ea typeface="黑体" pitchFamily="49" charset="-122"/>
              </a:rPr>
              <a:t>[</a:t>
            </a:r>
            <a:r>
              <a:rPr lang="zh-CN" altLang="en-US" sz="2600" b="1" dirty="0" smtClean="0">
                <a:solidFill>
                  <a:srgbClr val="0000FF"/>
                </a:solidFill>
                <a:latin typeface="黑体" pitchFamily="49" charset="-122"/>
                <a:ea typeface="黑体" pitchFamily="49" charset="-122"/>
              </a:rPr>
              <a:t>解析</a:t>
            </a:r>
            <a:r>
              <a:rPr lang="en-US" altLang="zh-CN" sz="2600" b="1" dirty="0" smtClean="0">
                <a:solidFill>
                  <a:srgbClr val="0000FF"/>
                </a:solidFill>
                <a:latin typeface="黑体" pitchFamily="49" charset="-122"/>
                <a:ea typeface="黑体" pitchFamily="49" charset="-122"/>
              </a:rPr>
              <a:t>] </a:t>
            </a:r>
            <a:r>
              <a:rPr lang="en-US" altLang="zh-CN" sz="2600" b="1" dirty="0" smtClean="0">
                <a:latin typeface="仿宋" pitchFamily="49" charset="-122"/>
                <a:ea typeface="仿宋" pitchFamily="49" charset="-122"/>
              </a:rPr>
              <a:t>(1)</a:t>
            </a:r>
            <a:r>
              <a:rPr lang="zh-CN" altLang="zh-CN" sz="2600" b="1" dirty="0" smtClean="0">
                <a:latin typeface="仿宋" pitchFamily="49" charset="-122"/>
                <a:ea typeface="仿宋" pitchFamily="49" charset="-122"/>
              </a:rPr>
              <a:t>为了减小误差，在小桶接水前，应先测出其重力，所以合理的实验顺序为</a:t>
            </a:r>
            <a:r>
              <a:rPr lang="en-US" altLang="zh-CN" sz="2600" b="1" dirty="0" smtClean="0">
                <a:latin typeface="仿宋" pitchFamily="49" charset="-122"/>
                <a:ea typeface="仿宋" pitchFamily="49" charset="-122"/>
              </a:rPr>
              <a:t>④①②③</a:t>
            </a:r>
            <a:r>
              <a:rPr lang="zh-CN" altLang="zh-CN" sz="2600" b="1" dirty="0" smtClean="0">
                <a:latin typeface="仿宋" pitchFamily="49" charset="-122"/>
                <a:ea typeface="仿宋" pitchFamily="49" charset="-122"/>
              </a:rPr>
              <a:t>。</a:t>
            </a:r>
            <a:r>
              <a:rPr lang="en-US" altLang="zh-CN" sz="2600" b="1" dirty="0" smtClean="0">
                <a:latin typeface="仿宋" pitchFamily="49" charset="-122"/>
                <a:ea typeface="仿宋" pitchFamily="49" charset="-122"/>
              </a:rPr>
              <a:t>(2)</a:t>
            </a:r>
            <a:r>
              <a:rPr lang="zh-CN" altLang="zh-CN" sz="2600" b="1" dirty="0" smtClean="0">
                <a:latin typeface="仿宋" pitchFamily="49" charset="-122"/>
                <a:ea typeface="仿宋" pitchFamily="49" charset="-122"/>
              </a:rPr>
              <a:t>图</a:t>
            </a:r>
            <a:r>
              <a:rPr lang="en-US" altLang="zh-CN" sz="2600" b="1" dirty="0" smtClean="0">
                <a:latin typeface="仿宋" pitchFamily="49" charset="-122"/>
                <a:ea typeface="仿宋" pitchFamily="49" charset="-122"/>
              </a:rPr>
              <a:t>①</a:t>
            </a:r>
            <a:r>
              <a:rPr lang="zh-CN" altLang="zh-CN" sz="2600" b="1" dirty="0" smtClean="0">
                <a:latin typeface="仿宋" pitchFamily="49" charset="-122"/>
                <a:ea typeface="仿宋" pitchFamily="49" charset="-122"/>
              </a:rPr>
              <a:t>测出了物体的重力，图</a:t>
            </a:r>
            <a:r>
              <a:rPr lang="en-US" altLang="zh-CN" sz="2600" b="1" dirty="0" smtClean="0">
                <a:latin typeface="仿宋" pitchFamily="49" charset="-122"/>
                <a:ea typeface="仿宋" pitchFamily="49" charset="-122"/>
              </a:rPr>
              <a:t>②</a:t>
            </a:r>
            <a:r>
              <a:rPr lang="zh-CN" altLang="zh-CN" sz="2600" b="1" dirty="0" smtClean="0">
                <a:latin typeface="仿宋" pitchFamily="49" charset="-122"/>
                <a:ea typeface="仿宋" pitchFamily="49" charset="-122"/>
              </a:rPr>
              <a:t>测量的是物体浸在水中时弹簧测力计的拉力，物体受到的浮力等于重力减去弹簧测力计的拉力，所以</a:t>
            </a:r>
            <a:r>
              <a:rPr lang="en-US" altLang="zh-CN" sz="2600" b="1" dirty="0" smtClean="0">
                <a:latin typeface="仿宋" pitchFamily="49" charset="-122"/>
                <a:ea typeface="仿宋" pitchFamily="49" charset="-122"/>
              </a:rPr>
              <a:t>①②</a:t>
            </a:r>
            <a:r>
              <a:rPr lang="zh-CN" altLang="zh-CN" sz="2600" b="1" dirty="0" smtClean="0">
                <a:latin typeface="仿宋" pitchFamily="49" charset="-122"/>
                <a:ea typeface="仿宋" pitchFamily="49" charset="-122"/>
              </a:rPr>
              <a:t>两个步骤是为了测量浮力的大小；由实验过程可知，物体浸没在液体中受到的浮力：</a:t>
            </a:r>
            <a:r>
              <a:rPr lang="en-US" altLang="zh-CN" sz="2600" b="1" dirty="0" smtClean="0">
                <a:latin typeface="仿宋" pitchFamily="49" charset="-122"/>
                <a:ea typeface="仿宋" pitchFamily="49" charset="-122"/>
              </a:rPr>
              <a:t>F</a:t>
            </a:r>
            <a:r>
              <a:rPr lang="zh-CN" altLang="zh-CN" sz="2600" b="1" dirty="0" smtClean="0">
                <a:latin typeface="仿宋" pitchFamily="49" charset="-122"/>
                <a:ea typeface="仿宋" pitchFamily="49" charset="-122"/>
              </a:rPr>
              <a:t>浮＝</a:t>
            </a:r>
            <a:r>
              <a:rPr lang="en-US" altLang="zh-CN" sz="2600" b="1" dirty="0" smtClean="0">
                <a:latin typeface="仿宋" pitchFamily="49" charset="-122"/>
                <a:ea typeface="仿宋" pitchFamily="49" charset="-122"/>
              </a:rPr>
              <a:t>G</a:t>
            </a:r>
            <a:r>
              <a:rPr lang="zh-CN" altLang="zh-CN" sz="2600" b="1" dirty="0" smtClean="0">
                <a:latin typeface="仿宋" pitchFamily="49" charset="-122"/>
                <a:ea typeface="仿宋" pitchFamily="49" charset="-122"/>
              </a:rPr>
              <a:t>物－</a:t>
            </a:r>
            <a:r>
              <a:rPr lang="en-US" altLang="zh-CN" sz="2600" b="1" dirty="0" smtClean="0">
                <a:latin typeface="仿宋" pitchFamily="49" charset="-122"/>
                <a:ea typeface="仿宋" pitchFamily="49" charset="-122"/>
              </a:rPr>
              <a:t>F1</a:t>
            </a:r>
            <a:r>
              <a:rPr lang="zh-CN" altLang="zh-CN" sz="2600" b="1" dirty="0" smtClean="0">
                <a:latin typeface="仿宋" pitchFamily="49" charset="-122"/>
                <a:ea typeface="仿宋" pitchFamily="49" charset="-122"/>
              </a:rPr>
              <a:t>，物体排开液体的重力：</a:t>
            </a:r>
            <a:r>
              <a:rPr lang="en-US" altLang="zh-CN" sz="2600" b="1" dirty="0" smtClean="0">
                <a:latin typeface="仿宋" pitchFamily="49" charset="-122"/>
                <a:ea typeface="仿宋" pitchFamily="49" charset="-122"/>
              </a:rPr>
              <a:t>G</a:t>
            </a:r>
            <a:r>
              <a:rPr lang="zh-CN" altLang="zh-CN" sz="2600" b="1" dirty="0" smtClean="0">
                <a:latin typeface="仿宋" pitchFamily="49" charset="-122"/>
                <a:ea typeface="仿宋" pitchFamily="49" charset="-122"/>
              </a:rPr>
              <a:t>排＝</a:t>
            </a:r>
            <a:r>
              <a:rPr lang="en-US" altLang="zh-CN" sz="2600" b="1" dirty="0" smtClean="0">
                <a:latin typeface="仿宋" pitchFamily="49" charset="-122"/>
                <a:ea typeface="仿宋" pitchFamily="49" charset="-122"/>
              </a:rPr>
              <a:t>F2</a:t>
            </a:r>
            <a:r>
              <a:rPr lang="zh-CN" altLang="zh-CN" sz="2600" b="1" dirty="0" smtClean="0">
                <a:latin typeface="仿宋" pitchFamily="49" charset="-122"/>
                <a:ea typeface="仿宋" pitchFamily="49" charset="-122"/>
              </a:rPr>
              <a:t>－</a:t>
            </a:r>
            <a:r>
              <a:rPr lang="en-US" altLang="zh-CN" sz="2600" b="1" dirty="0" smtClean="0">
                <a:latin typeface="仿宋" pitchFamily="49" charset="-122"/>
                <a:ea typeface="仿宋" pitchFamily="49" charset="-122"/>
              </a:rPr>
              <a:t>G</a:t>
            </a:r>
            <a:r>
              <a:rPr lang="zh-CN" altLang="zh-CN" sz="2600" b="1" dirty="0" smtClean="0">
                <a:latin typeface="仿宋" pitchFamily="49" charset="-122"/>
                <a:ea typeface="仿宋" pitchFamily="49" charset="-122"/>
              </a:rPr>
              <a:t>空桶，则如果满足</a:t>
            </a:r>
            <a:r>
              <a:rPr lang="en-US" altLang="zh-CN" sz="2600" b="1" dirty="0" smtClean="0">
                <a:latin typeface="仿宋" pitchFamily="49" charset="-122"/>
                <a:ea typeface="仿宋" pitchFamily="49" charset="-122"/>
              </a:rPr>
              <a:t>G</a:t>
            </a:r>
            <a:r>
              <a:rPr lang="zh-CN" altLang="zh-CN" sz="2600" b="1" dirty="0" smtClean="0">
                <a:latin typeface="仿宋" pitchFamily="49" charset="-122"/>
                <a:ea typeface="仿宋" pitchFamily="49" charset="-122"/>
              </a:rPr>
              <a:t>物－</a:t>
            </a:r>
            <a:r>
              <a:rPr lang="en-US" altLang="zh-CN" sz="2600" b="1" dirty="0" smtClean="0">
                <a:latin typeface="仿宋" pitchFamily="49" charset="-122"/>
                <a:ea typeface="仿宋" pitchFamily="49" charset="-122"/>
              </a:rPr>
              <a:t>F1</a:t>
            </a:r>
            <a:r>
              <a:rPr lang="zh-CN" altLang="zh-CN" sz="2600" b="1" dirty="0" smtClean="0">
                <a:latin typeface="仿宋" pitchFamily="49" charset="-122"/>
                <a:ea typeface="仿宋" pitchFamily="49" charset="-122"/>
              </a:rPr>
              <a:t>＝</a:t>
            </a:r>
            <a:r>
              <a:rPr lang="en-US" altLang="zh-CN" sz="2600" b="1" dirty="0" smtClean="0">
                <a:latin typeface="仿宋" pitchFamily="49" charset="-122"/>
                <a:ea typeface="仿宋" pitchFamily="49" charset="-122"/>
              </a:rPr>
              <a:t>F2</a:t>
            </a:r>
            <a:r>
              <a:rPr lang="zh-CN" altLang="zh-CN" sz="2600" b="1" dirty="0" smtClean="0">
                <a:latin typeface="仿宋" pitchFamily="49" charset="-122"/>
                <a:ea typeface="仿宋" pitchFamily="49" charset="-122"/>
              </a:rPr>
              <a:t>－</a:t>
            </a:r>
            <a:r>
              <a:rPr lang="en-US" altLang="zh-CN" sz="2600" b="1" dirty="0" smtClean="0">
                <a:latin typeface="仿宋" pitchFamily="49" charset="-122"/>
                <a:ea typeface="仿宋" pitchFamily="49" charset="-122"/>
              </a:rPr>
              <a:t>G</a:t>
            </a:r>
            <a:r>
              <a:rPr lang="zh-CN" altLang="zh-CN" sz="2600" b="1" dirty="0" smtClean="0">
                <a:latin typeface="仿宋" pitchFamily="49" charset="-122"/>
                <a:ea typeface="仿宋" pitchFamily="49" charset="-122"/>
              </a:rPr>
              <a:t>空桶，即可以证明：浸在液体中的物体所受浮力的大小等于物体排开的液体所受重力的大小</a:t>
            </a:r>
            <a:r>
              <a:rPr lang="en-US" altLang="zh-CN" sz="2600" b="1" dirty="0" smtClean="0">
                <a:latin typeface="仿宋" pitchFamily="49" charset="-122"/>
                <a:ea typeface="仿宋" pitchFamily="49" charset="-122"/>
              </a:rPr>
              <a:t>(</a:t>
            </a:r>
            <a:r>
              <a:rPr lang="zh-CN" altLang="zh-CN" sz="2600" b="1" dirty="0" smtClean="0">
                <a:latin typeface="仿宋" pitchFamily="49" charset="-122"/>
                <a:ea typeface="仿宋" pitchFamily="49" charset="-122"/>
              </a:rPr>
              <a:t>阿基米德原理</a:t>
            </a:r>
            <a:r>
              <a:rPr lang="en-US" altLang="zh-CN" sz="2600" b="1" dirty="0" smtClean="0">
                <a:latin typeface="仿宋" pitchFamily="49" charset="-122"/>
                <a:ea typeface="仿宋" pitchFamily="49" charset="-122"/>
              </a:rPr>
              <a:t>)</a:t>
            </a:r>
            <a:r>
              <a:rPr lang="zh-CN" altLang="zh-CN" sz="2600" b="1" dirty="0" smtClean="0">
                <a:latin typeface="仿宋" pitchFamily="49" charset="-122"/>
                <a:ea typeface="仿宋" pitchFamily="49" charset="-122"/>
              </a:rPr>
              <a:t>。</a:t>
            </a:r>
            <a:endParaRPr lang="zh-CN" altLang="en-US" sz="2600" b="1" dirty="0" smtClean="0">
              <a:latin typeface="仿宋" pitchFamily="49" charset="-122"/>
              <a:ea typeface="仿宋"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49153" name="Rectangle 1"/>
          <p:cNvSpPr>
            <a:spLocks noChangeArrowheads="1"/>
          </p:cNvSpPr>
          <p:nvPr/>
        </p:nvSpPr>
        <p:spPr bwMode="auto">
          <a:xfrm>
            <a:off x="490220" y="1347933"/>
            <a:ext cx="10629900" cy="49398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zh-CN" altLang="zh-CN" sz="3000" b="1" dirty="0" smtClean="0">
                <a:latin typeface="宋体" pitchFamily="2" charset="-122"/>
                <a:ea typeface="宋体" pitchFamily="2" charset="-122"/>
                <a:cs typeface="Times New Roman" pitchFamily="18" charset="0"/>
              </a:rPr>
              <a:t>【变式延伸】结合上例探究以下问题：</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(1)</a:t>
            </a:r>
            <a:r>
              <a:rPr lang="zh-CN" altLang="zh-CN" sz="3000" b="1" dirty="0" smtClean="0">
                <a:latin typeface="宋体" pitchFamily="2" charset="-122"/>
                <a:ea typeface="宋体" pitchFamily="2" charset="-122"/>
                <a:cs typeface="Times New Roman" pitchFamily="18" charset="0"/>
              </a:rPr>
              <a:t>按正确顺序操作，以下会影响验证结果的是</a:t>
            </a:r>
            <a:r>
              <a:rPr lang="en-US" altLang="zh-CN" sz="3000" b="1" dirty="0" smtClean="0">
                <a:latin typeface="宋体" pitchFamily="2" charset="-122"/>
                <a:ea typeface="宋体" pitchFamily="2" charset="-122"/>
                <a:cs typeface="Times New Roman" pitchFamily="18" charset="0"/>
              </a:rPr>
              <a:t>____</a:t>
            </a:r>
            <a:r>
              <a:rPr lang="zh-CN" altLang="zh-CN" sz="3000" b="1" dirty="0" smtClean="0">
                <a:latin typeface="宋体" pitchFamily="2" charset="-122"/>
                <a:ea typeface="宋体" pitchFamily="2" charset="-122"/>
                <a:cs typeface="Times New Roman" pitchFamily="18" charset="0"/>
              </a:rPr>
              <a:t>。</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A</a:t>
            </a:r>
            <a:r>
              <a:rPr lang="zh-CN" altLang="zh-CN" sz="3000" b="1" dirty="0" smtClean="0">
                <a:latin typeface="宋体" pitchFamily="2" charset="-122"/>
                <a:ea typeface="宋体" pitchFamily="2" charset="-122"/>
                <a:cs typeface="Times New Roman" pitchFamily="18" charset="0"/>
              </a:rPr>
              <a:t>．图</a:t>
            </a:r>
            <a:r>
              <a:rPr lang="en-US" altLang="zh-CN" sz="3000" b="1" dirty="0" smtClean="0">
                <a:latin typeface="宋体" pitchFamily="2" charset="-122"/>
                <a:ea typeface="宋体" pitchFamily="2" charset="-122"/>
                <a:cs typeface="Times New Roman" pitchFamily="18" charset="0"/>
              </a:rPr>
              <a:t>①</a:t>
            </a:r>
            <a:r>
              <a:rPr lang="zh-CN" altLang="zh-CN" sz="3000" b="1" dirty="0" smtClean="0">
                <a:latin typeface="宋体" pitchFamily="2" charset="-122"/>
                <a:ea typeface="宋体" pitchFamily="2" charset="-122"/>
                <a:cs typeface="Times New Roman" pitchFamily="18" charset="0"/>
              </a:rPr>
              <a:t>中溢水杯内未盛满水</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B</a:t>
            </a:r>
            <a:r>
              <a:rPr lang="zh-CN" altLang="zh-CN" sz="3000" b="1" dirty="0" smtClean="0">
                <a:latin typeface="宋体" pitchFamily="2" charset="-122"/>
                <a:ea typeface="宋体" pitchFamily="2" charset="-122"/>
                <a:cs typeface="Times New Roman" pitchFamily="18" charset="0"/>
              </a:rPr>
              <a:t>．图</a:t>
            </a:r>
            <a:r>
              <a:rPr lang="en-US" altLang="zh-CN" sz="3000" b="1" dirty="0" smtClean="0">
                <a:latin typeface="宋体" pitchFamily="2" charset="-122"/>
                <a:ea typeface="宋体" pitchFamily="2" charset="-122"/>
                <a:cs typeface="Times New Roman" pitchFamily="18" charset="0"/>
              </a:rPr>
              <a:t>②</a:t>
            </a:r>
            <a:r>
              <a:rPr lang="zh-CN" altLang="zh-CN" sz="3000" b="1" dirty="0" smtClean="0">
                <a:latin typeface="宋体" pitchFamily="2" charset="-122"/>
                <a:ea typeface="宋体" pitchFamily="2" charset="-122"/>
                <a:cs typeface="Times New Roman" pitchFamily="18" charset="0"/>
              </a:rPr>
              <a:t>中物块未浸没水中</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C</a:t>
            </a:r>
            <a:r>
              <a:rPr lang="zh-CN" altLang="zh-CN" sz="3000" b="1" dirty="0" smtClean="0">
                <a:latin typeface="宋体" pitchFamily="2" charset="-122"/>
                <a:ea typeface="宋体" pitchFamily="2" charset="-122"/>
                <a:cs typeface="Times New Roman" pitchFamily="18" charset="0"/>
              </a:rPr>
              <a:t>．图</a:t>
            </a:r>
            <a:r>
              <a:rPr lang="en-US" altLang="zh-CN" sz="3000" b="1" dirty="0" smtClean="0">
                <a:latin typeface="宋体" pitchFamily="2" charset="-122"/>
                <a:ea typeface="宋体" pitchFamily="2" charset="-122"/>
                <a:cs typeface="Times New Roman" pitchFamily="18" charset="0"/>
              </a:rPr>
              <a:t>④</a:t>
            </a:r>
            <a:r>
              <a:rPr lang="zh-CN" altLang="zh-CN" sz="3000" b="1" dirty="0" smtClean="0">
                <a:latin typeface="宋体" pitchFamily="2" charset="-122"/>
                <a:ea typeface="宋体" pitchFamily="2" charset="-122"/>
                <a:cs typeface="Times New Roman" pitchFamily="18" charset="0"/>
              </a:rPr>
              <a:t>中小桶内有少量水</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(2)</a:t>
            </a:r>
            <a:r>
              <a:rPr lang="zh-CN" altLang="zh-CN" sz="3000" b="1" dirty="0" smtClean="0">
                <a:latin typeface="宋体" pitchFamily="2" charset="-122"/>
                <a:ea typeface="宋体" pitchFamily="2" charset="-122"/>
                <a:cs typeface="Times New Roman" pitchFamily="18" charset="0"/>
              </a:rPr>
              <a:t>为了更全面地验证阿基米德原理，还必须换用</a:t>
            </a:r>
            <a:r>
              <a:rPr lang="en-US" altLang="zh-CN" sz="3000" b="1" dirty="0" smtClean="0">
                <a:latin typeface="宋体" pitchFamily="2" charset="-122"/>
                <a:ea typeface="宋体" pitchFamily="2" charset="-122"/>
                <a:cs typeface="Times New Roman" pitchFamily="18" charset="0"/>
              </a:rPr>
              <a:t>__________________________</a:t>
            </a:r>
            <a:r>
              <a:rPr lang="zh-CN" altLang="zh-CN" sz="3000" b="1" dirty="0" smtClean="0">
                <a:latin typeface="宋体" pitchFamily="2" charset="-122"/>
                <a:ea typeface="宋体" pitchFamily="2" charset="-122"/>
                <a:cs typeface="Times New Roman" pitchFamily="18" charset="0"/>
              </a:rPr>
              <a:t>进行实验。</a:t>
            </a:r>
          </a:p>
        </p:txBody>
      </p:sp>
      <p:sp>
        <p:nvSpPr>
          <p:cNvPr id="6" name="Rectangle 1"/>
          <p:cNvSpPr>
            <a:spLocks noChangeArrowheads="1"/>
          </p:cNvSpPr>
          <p:nvPr/>
        </p:nvSpPr>
        <p:spPr bwMode="auto">
          <a:xfrm>
            <a:off x="8609200" y="2204719"/>
            <a:ext cx="340158" cy="461665"/>
          </a:xfrm>
          <a:prstGeom prst="rect">
            <a:avLst/>
          </a:prstGeom>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tLang="zh-CN" sz="2400" b="1" dirty="0" smtClean="0">
                <a:solidFill>
                  <a:srgbClr val="FF0000"/>
                </a:solidFill>
                <a:latin typeface="宋体" pitchFamily="2" charset="-122"/>
                <a:ea typeface="宋体" pitchFamily="2" charset="-122"/>
              </a:rPr>
              <a:t>A</a:t>
            </a:r>
            <a:endParaRPr lang="zh-CN" altLang="en-US" sz="2400" b="1" dirty="0" smtClean="0">
              <a:solidFill>
                <a:srgbClr val="FF0000"/>
              </a:solidFill>
              <a:latin typeface="宋体" pitchFamily="2" charset="-122"/>
              <a:ea typeface="宋体" pitchFamily="2" charset="-122"/>
            </a:endParaRPr>
          </a:p>
        </p:txBody>
      </p:sp>
      <p:sp>
        <p:nvSpPr>
          <p:cNvPr id="7" name="Rectangle 1"/>
          <p:cNvSpPr>
            <a:spLocks noChangeArrowheads="1"/>
          </p:cNvSpPr>
          <p:nvPr/>
        </p:nvSpPr>
        <p:spPr bwMode="auto">
          <a:xfrm>
            <a:off x="637386" y="5584681"/>
            <a:ext cx="5109091" cy="461665"/>
          </a:xfrm>
          <a:prstGeom prst="rect">
            <a:avLst/>
          </a:prstGeom>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zh-CN" altLang="zh-CN" sz="2400" b="1" dirty="0" smtClean="0">
                <a:solidFill>
                  <a:srgbClr val="FF0000"/>
                </a:solidFill>
                <a:latin typeface="宋体" pitchFamily="2" charset="-122"/>
                <a:ea typeface="宋体" pitchFamily="2" charset="-122"/>
              </a:rPr>
              <a:t>体积不同的物体或密度不同的液体　</a:t>
            </a:r>
            <a:endParaRPr lang="zh-CN" altLang="en-US" sz="2400" b="1" dirty="0" smtClean="0">
              <a:solidFill>
                <a:srgbClr val="FF0000"/>
              </a:solidFill>
              <a:latin typeface="宋体" pitchFamily="2" charset="-122"/>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49153"/>
                                        </p:tgtEl>
                                        <p:attrNameLst>
                                          <p:attrName>style.visibility</p:attrName>
                                        </p:attrNameLst>
                                      </p:cBhvr>
                                      <p:to>
                                        <p:strVal val="visible"/>
                                      </p:to>
                                    </p:set>
                                    <p:animEffect transition="in" filter="box(in)">
                                      <p:cBhvr>
                                        <p:cTn id="7" dur="500"/>
                                        <p:tgtEl>
                                          <p:spTgt spid="4915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3" grpId="0"/>
      <p:bldP spid="6" grpId="0"/>
      <p:bldP spid="7"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55297" name="Rectangle 1"/>
          <p:cNvSpPr>
            <a:spLocks noChangeArrowheads="1"/>
          </p:cNvSpPr>
          <p:nvPr/>
        </p:nvSpPr>
        <p:spPr bwMode="auto">
          <a:xfrm>
            <a:off x="651951" y="1084735"/>
            <a:ext cx="10312400" cy="35548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(3)</a:t>
            </a:r>
            <a:r>
              <a:rPr lang="zh-CN" altLang="zh-CN" sz="3000" b="1" dirty="0" smtClean="0">
                <a:latin typeface="宋体" pitchFamily="2" charset="-122"/>
                <a:ea typeface="宋体" pitchFamily="2" charset="-122"/>
                <a:cs typeface="Times New Roman" pitchFamily="18" charset="0"/>
              </a:rPr>
              <a:t>小明在某次测量时发现</a:t>
            </a:r>
            <a:r>
              <a:rPr lang="en-US" altLang="zh-CN" sz="3000" b="1" dirty="0" smtClean="0">
                <a:latin typeface="宋体" pitchFamily="2" charset="-122"/>
                <a:ea typeface="宋体" pitchFamily="2" charset="-122"/>
                <a:cs typeface="Times New Roman" pitchFamily="18" charset="0"/>
              </a:rPr>
              <a:t>F</a:t>
            </a:r>
            <a:r>
              <a:rPr lang="zh-CN" altLang="zh-CN" sz="3000" b="1" dirty="0" smtClean="0">
                <a:latin typeface="宋体" pitchFamily="2" charset="-122"/>
                <a:ea typeface="宋体" pitchFamily="2" charset="-122"/>
                <a:cs typeface="Times New Roman" pitchFamily="18" charset="0"/>
              </a:rPr>
              <a:t>浮大于</a:t>
            </a:r>
            <a:r>
              <a:rPr lang="en-US" altLang="zh-CN" sz="3000" b="1" dirty="0" smtClean="0">
                <a:latin typeface="宋体" pitchFamily="2" charset="-122"/>
                <a:ea typeface="宋体" pitchFamily="2" charset="-122"/>
                <a:cs typeface="Times New Roman" pitchFamily="18" charset="0"/>
              </a:rPr>
              <a:t>G</a:t>
            </a:r>
            <a:r>
              <a:rPr lang="zh-CN" altLang="zh-CN" sz="3000" b="1" dirty="0" smtClean="0">
                <a:latin typeface="宋体" pitchFamily="2" charset="-122"/>
                <a:ea typeface="宋体" pitchFamily="2" charset="-122"/>
                <a:cs typeface="Times New Roman" pitchFamily="18" charset="0"/>
              </a:rPr>
              <a:t>排，原因可能是</a:t>
            </a:r>
            <a:r>
              <a:rPr lang="en-US" altLang="zh-CN" sz="3000" b="1" dirty="0" smtClean="0">
                <a:latin typeface="宋体" pitchFamily="2" charset="-122"/>
                <a:ea typeface="宋体" pitchFamily="2" charset="-122"/>
                <a:cs typeface="Times New Roman" pitchFamily="18" charset="0"/>
              </a:rPr>
              <a:t>____________________________________________</a:t>
            </a:r>
            <a:r>
              <a:rPr lang="zh-CN" altLang="zh-CN" sz="3000" b="1" dirty="0" smtClean="0">
                <a:latin typeface="宋体" pitchFamily="2" charset="-122"/>
                <a:ea typeface="宋体" pitchFamily="2" charset="-122"/>
                <a:cs typeface="Times New Roman" pitchFamily="18" charset="0"/>
              </a:rPr>
              <a:t>。</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(4)</a:t>
            </a:r>
            <a:r>
              <a:rPr lang="zh-CN" altLang="zh-CN" sz="3000" b="1" dirty="0" smtClean="0">
                <a:latin typeface="宋体" pitchFamily="2" charset="-122"/>
                <a:ea typeface="宋体" pitchFamily="2" charset="-122"/>
                <a:cs typeface="Times New Roman" pitchFamily="18" charset="0"/>
              </a:rPr>
              <a:t>小明想用木块代替实验中的石块做此实验，他应调整的一个实验步骤序号是</a:t>
            </a:r>
            <a:r>
              <a:rPr lang="en-US" altLang="zh-CN" sz="3000" b="1" dirty="0" smtClean="0">
                <a:latin typeface="宋体" pitchFamily="2" charset="-122"/>
                <a:ea typeface="宋体" pitchFamily="2" charset="-122"/>
                <a:cs typeface="Times New Roman" pitchFamily="18" charset="0"/>
              </a:rPr>
              <a:t>____</a:t>
            </a:r>
            <a:r>
              <a:rPr lang="zh-CN" altLang="zh-CN" sz="3000" b="1" dirty="0" smtClean="0">
                <a:latin typeface="宋体" pitchFamily="2" charset="-122"/>
                <a:ea typeface="宋体" pitchFamily="2" charset="-122"/>
                <a:cs typeface="Times New Roman" pitchFamily="18" charset="0"/>
              </a:rPr>
              <a:t>，具体操作应为</a:t>
            </a:r>
            <a:r>
              <a:rPr lang="en-US" altLang="zh-CN" sz="3000" b="1" dirty="0" smtClean="0">
                <a:latin typeface="宋体" pitchFamily="2" charset="-122"/>
                <a:ea typeface="宋体" pitchFamily="2" charset="-122"/>
                <a:cs typeface="Times New Roman" pitchFamily="18" charset="0"/>
              </a:rPr>
              <a:t>___________________________________________</a:t>
            </a:r>
            <a:r>
              <a:rPr lang="zh-CN" altLang="zh-CN" sz="3000" b="1" dirty="0" smtClean="0">
                <a:latin typeface="宋体" pitchFamily="2" charset="-122"/>
                <a:ea typeface="宋体" pitchFamily="2" charset="-122"/>
                <a:cs typeface="Times New Roman" pitchFamily="18" charset="0"/>
              </a:rPr>
              <a:t>。</a:t>
            </a:r>
          </a:p>
        </p:txBody>
      </p:sp>
      <p:sp>
        <p:nvSpPr>
          <p:cNvPr id="7" name="矩形 6"/>
          <p:cNvSpPr/>
          <p:nvPr/>
        </p:nvSpPr>
        <p:spPr>
          <a:xfrm>
            <a:off x="812906" y="1908657"/>
            <a:ext cx="8186857" cy="461665"/>
          </a:xfrm>
          <a:prstGeom prst="rect">
            <a:avLst/>
          </a:prstGeom>
        </p:spPr>
        <p:txBody>
          <a:bodyPr wrap="none">
            <a:spAutoFit/>
          </a:bodyPr>
          <a:lstStyle/>
          <a:p>
            <a:r>
              <a:rPr lang="zh-CN" altLang="zh-CN" sz="2400" b="1" dirty="0" smtClean="0">
                <a:solidFill>
                  <a:srgbClr val="FF0000"/>
                </a:solidFill>
                <a:latin typeface="宋体" pitchFamily="2" charset="-122"/>
                <a:ea typeface="宋体" pitchFamily="2" charset="-122"/>
              </a:rPr>
              <a:t>开始时溢水杯中没有装满水，物体浸没后排开水的体积偏小</a:t>
            </a:r>
          </a:p>
        </p:txBody>
      </p:sp>
      <p:sp>
        <p:nvSpPr>
          <p:cNvPr id="103426"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矩形 9"/>
          <p:cNvSpPr/>
          <p:nvPr/>
        </p:nvSpPr>
        <p:spPr>
          <a:xfrm>
            <a:off x="4287626" y="3265017"/>
            <a:ext cx="492443" cy="461665"/>
          </a:xfrm>
          <a:prstGeom prst="rect">
            <a:avLst/>
          </a:prstGeom>
        </p:spPr>
        <p:txBody>
          <a:bodyPr wrap="none">
            <a:spAutoFit/>
          </a:bodyPr>
          <a:lstStyle/>
          <a:p>
            <a:r>
              <a:rPr lang="en-US" altLang="zh-CN" sz="2400" b="1" dirty="0" smtClean="0">
                <a:solidFill>
                  <a:srgbClr val="FF0000"/>
                </a:solidFill>
                <a:latin typeface="宋体" pitchFamily="2" charset="-122"/>
                <a:ea typeface="宋体" pitchFamily="2" charset="-122"/>
              </a:rPr>
              <a:t>②</a:t>
            </a:r>
            <a:endParaRPr lang="zh-CN" altLang="en-US" sz="2400" b="1" dirty="0" smtClean="0">
              <a:solidFill>
                <a:srgbClr val="FF0000"/>
              </a:solidFill>
              <a:latin typeface="宋体" pitchFamily="2" charset="-122"/>
              <a:ea typeface="宋体" pitchFamily="2" charset="-122"/>
            </a:endParaRPr>
          </a:p>
        </p:txBody>
      </p:sp>
      <p:sp>
        <p:nvSpPr>
          <p:cNvPr id="11" name="矩形 10"/>
          <p:cNvSpPr/>
          <p:nvPr/>
        </p:nvSpPr>
        <p:spPr>
          <a:xfrm>
            <a:off x="721466" y="3966057"/>
            <a:ext cx="7879080" cy="461665"/>
          </a:xfrm>
          <a:prstGeom prst="rect">
            <a:avLst/>
          </a:prstGeom>
        </p:spPr>
        <p:txBody>
          <a:bodyPr wrap="none">
            <a:spAutoFit/>
          </a:bodyPr>
          <a:lstStyle/>
          <a:p>
            <a:r>
              <a:rPr lang="zh-CN" altLang="zh-CN" sz="2400" b="1" dirty="0" smtClean="0">
                <a:solidFill>
                  <a:srgbClr val="FF0000"/>
                </a:solidFill>
                <a:latin typeface="宋体" pitchFamily="2" charset="-122"/>
                <a:ea typeface="宋体" pitchFamily="2" charset="-122"/>
              </a:rPr>
              <a:t>将木块轻轻地放入盛满水的溢水杯，用小桶接收溢出的水</a:t>
            </a:r>
            <a:endParaRPr lang="zh-CN" altLang="en-US" sz="2400" b="1" dirty="0" smtClean="0">
              <a:solidFill>
                <a:srgbClr val="FF0000"/>
              </a:solidFill>
              <a:latin typeface="宋体" pitchFamily="2" charset="-122"/>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5297"/>
                                        </p:tgtEl>
                                        <p:attrNameLst>
                                          <p:attrName>style.visibility</p:attrName>
                                        </p:attrNameLst>
                                      </p:cBhvr>
                                      <p:to>
                                        <p:strVal val="visible"/>
                                      </p:to>
                                    </p:set>
                                    <p:anim calcmode="lin" valueType="num">
                                      <p:cBhvr additive="base">
                                        <p:cTn id="7" dur="500" fill="hold"/>
                                        <p:tgtEl>
                                          <p:spTgt spid="55297"/>
                                        </p:tgtEl>
                                        <p:attrNameLst>
                                          <p:attrName>ppt_x</p:attrName>
                                        </p:attrNameLst>
                                      </p:cBhvr>
                                      <p:tavLst>
                                        <p:tav tm="0">
                                          <p:val>
                                            <p:strVal val="#ppt_x"/>
                                          </p:val>
                                        </p:tav>
                                        <p:tav tm="100000">
                                          <p:val>
                                            <p:strVal val="#ppt_x"/>
                                          </p:val>
                                        </p:tav>
                                      </p:tavLst>
                                    </p:anim>
                                    <p:anim calcmode="lin" valueType="num">
                                      <p:cBhvr additive="base">
                                        <p:cTn id="8" dur="500" fill="hold"/>
                                        <p:tgtEl>
                                          <p:spTgt spid="5529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linds(horizontal)">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linds(horizontal)">
                                      <p:cBhvr>
                                        <p:cTn id="2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7" grpId="0"/>
      <p:bldP spid="7" grpId="0"/>
      <p:bldP spid="10" grpId="0"/>
      <p:bldP spid="11"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54273" name="Rectangle 1"/>
          <p:cNvSpPr>
            <a:spLocks noChangeArrowheads="1"/>
          </p:cNvSpPr>
          <p:nvPr/>
        </p:nvSpPr>
        <p:spPr bwMode="auto">
          <a:xfrm>
            <a:off x="441960" y="901380"/>
            <a:ext cx="11308080" cy="49398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zh-CN" altLang="zh-CN" sz="3000" b="1" dirty="0" smtClean="0">
                <a:latin typeface="宋体" pitchFamily="2" charset="-122"/>
                <a:ea typeface="宋体" pitchFamily="2" charset="-122"/>
                <a:cs typeface="Times New Roman" pitchFamily="18" charset="0"/>
              </a:rPr>
              <a:t>【开放探究】</a:t>
            </a:r>
          </a:p>
          <a:p>
            <a:pPr fontAlgn="base">
              <a:lnSpc>
                <a:spcPct val="150000"/>
              </a:lnSpc>
              <a:spcBef>
                <a:spcPct val="0"/>
              </a:spcBef>
              <a:spcAft>
                <a:spcPct val="0"/>
              </a:spcAft>
            </a:pPr>
            <a:r>
              <a:rPr lang="zh-CN" altLang="zh-CN" sz="3000" b="1" dirty="0" smtClean="0">
                <a:latin typeface="宋体" pitchFamily="2" charset="-122"/>
                <a:ea typeface="宋体" pitchFamily="2" charset="-122"/>
                <a:cs typeface="Times New Roman" pitchFamily="18" charset="0"/>
              </a:rPr>
              <a:t>将一只手的食指浸入水中，你会感受到浮力的作用。你想知道食指所受的浮力大小吗？请从图</a:t>
            </a:r>
            <a:r>
              <a:rPr lang="en-US" altLang="zh-CN" sz="3000" b="1" dirty="0" smtClean="0">
                <a:latin typeface="宋体" pitchFamily="2" charset="-122"/>
                <a:ea typeface="宋体" pitchFamily="2" charset="-122"/>
                <a:cs typeface="Times New Roman" pitchFamily="18" charset="0"/>
              </a:rPr>
              <a:t>10</a:t>
            </a:r>
            <a:r>
              <a:rPr lang="zh-CN" altLang="zh-CN"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T</a:t>
            </a:r>
            <a:r>
              <a:rPr lang="zh-CN" altLang="zh-CN"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7</a:t>
            </a:r>
            <a:r>
              <a:rPr lang="zh-CN" altLang="zh-CN" sz="3000" b="1" dirty="0" smtClean="0">
                <a:latin typeface="宋体" pitchFamily="2" charset="-122"/>
                <a:ea typeface="宋体" pitchFamily="2" charset="-122"/>
                <a:cs typeface="Times New Roman" pitchFamily="18" charset="0"/>
              </a:rPr>
              <a:t>所提供的实验器材中选择合理的实验器材，设计出一种测出</a:t>
            </a:r>
            <a:endParaRPr lang="en-US" altLang="zh-CN" sz="3000" b="1" dirty="0" smtClean="0">
              <a:latin typeface="宋体" pitchFamily="2" charset="-122"/>
              <a:ea typeface="宋体" pitchFamily="2" charset="-122"/>
              <a:cs typeface="Times New Roman" pitchFamily="18" charset="0"/>
            </a:endParaRPr>
          </a:p>
          <a:p>
            <a:pPr fontAlgn="base">
              <a:lnSpc>
                <a:spcPct val="150000"/>
              </a:lnSpc>
              <a:spcBef>
                <a:spcPct val="0"/>
              </a:spcBef>
              <a:spcAft>
                <a:spcPct val="0"/>
              </a:spcAft>
            </a:pPr>
            <a:r>
              <a:rPr lang="zh-CN" altLang="zh-CN" sz="3000" b="1" dirty="0" smtClean="0">
                <a:latin typeface="宋体" pitchFamily="2" charset="-122"/>
                <a:ea typeface="宋体" pitchFamily="2" charset="-122"/>
                <a:cs typeface="Times New Roman" pitchFamily="18" charset="0"/>
              </a:rPr>
              <a:t>你的食指受到浮力的实验方</a:t>
            </a:r>
            <a:endParaRPr lang="en-US" altLang="zh-CN" sz="3000" b="1" dirty="0" smtClean="0">
              <a:latin typeface="宋体" pitchFamily="2" charset="-122"/>
              <a:ea typeface="宋体" pitchFamily="2" charset="-122"/>
              <a:cs typeface="Times New Roman" pitchFamily="18" charset="0"/>
            </a:endParaRPr>
          </a:p>
          <a:p>
            <a:pPr fontAlgn="base">
              <a:lnSpc>
                <a:spcPct val="150000"/>
              </a:lnSpc>
              <a:spcBef>
                <a:spcPct val="0"/>
              </a:spcBef>
              <a:spcAft>
                <a:spcPct val="0"/>
              </a:spcAft>
            </a:pPr>
            <a:r>
              <a:rPr lang="zh-CN" altLang="zh-CN" sz="3000" b="1" dirty="0" smtClean="0">
                <a:latin typeface="宋体" pitchFamily="2" charset="-122"/>
                <a:ea typeface="宋体" pitchFamily="2" charset="-122"/>
                <a:cs typeface="Times New Roman" pitchFamily="18" charset="0"/>
              </a:rPr>
              <a:t>案，并完成填空。</a:t>
            </a: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已知水的</a:t>
            </a:r>
            <a:endParaRPr lang="en-US" altLang="zh-CN" sz="3000" b="1" dirty="0" smtClean="0">
              <a:latin typeface="宋体" pitchFamily="2" charset="-122"/>
              <a:ea typeface="宋体" pitchFamily="2" charset="-122"/>
              <a:cs typeface="Times New Roman" pitchFamily="18" charset="0"/>
            </a:endParaRPr>
          </a:p>
          <a:p>
            <a:pPr fontAlgn="base">
              <a:lnSpc>
                <a:spcPct val="150000"/>
              </a:lnSpc>
              <a:spcBef>
                <a:spcPct val="0"/>
              </a:spcBef>
              <a:spcAft>
                <a:spcPct val="0"/>
              </a:spcAft>
            </a:pPr>
            <a:r>
              <a:rPr lang="zh-CN" altLang="zh-CN" sz="3000" b="1" dirty="0" smtClean="0">
                <a:latin typeface="宋体" pitchFamily="2" charset="-122"/>
                <a:ea typeface="宋体" pitchFamily="2" charset="-122"/>
                <a:cs typeface="Times New Roman" pitchFamily="18" charset="0"/>
              </a:rPr>
              <a:t>密度为</a:t>
            </a:r>
            <a:r>
              <a:rPr lang="en-US" altLang="zh-CN" sz="3000" b="1" dirty="0" smtClean="0">
                <a:latin typeface="宋体" pitchFamily="2" charset="-122"/>
                <a:ea typeface="宋体" pitchFamily="2" charset="-122"/>
                <a:cs typeface="Times New Roman" pitchFamily="18" charset="0"/>
              </a:rPr>
              <a:t>ρ</a:t>
            </a:r>
            <a:r>
              <a:rPr lang="zh-CN" altLang="zh-CN" sz="3000" b="1" baseline="-25000" dirty="0" smtClean="0">
                <a:latin typeface="宋体" pitchFamily="2" charset="-122"/>
                <a:ea typeface="宋体" pitchFamily="2" charset="-122"/>
                <a:cs typeface="Times New Roman" pitchFamily="18" charset="0"/>
              </a:rPr>
              <a:t>水</a:t>
            </a:r>
            <a:r>
              <a:rPr lang="en-US" altLang="zh-CN" sz="3000" b="1" dirty="0" smtClean="0">
                <a:latin typeface="宋体" pitchFamily="2" charset="-122"/>
                <a:ea typeface="宋体" pitchFamily="2" charset="-122"/>
                <a:cs typeface="Times New Roman" pitchFamily="18" charset="0"/>
              </a:rPr>
              <a:t>)</a:t>
            </a:r>
            <a:endParaRPr lang="zh-CN" altLang="zh-CN" sz="3000" b="1" dirty="0" smtClean="0">
              <a:latin typeface="宋体" pitchFamily="2" charset="-122"/>
              <a:ea typeface="宋体" pitchFamily="2" charset="-122"/>
              <a:cs typeface="Times New Roman" pitchFamily="18" charset="0"/>
            </a:endParaRPr>
          </a:p>
        </p:txBody>
      </p:sp>
      <p:sp>
        <p:nvSpPr>
          <p:cNvPr id="136194"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pSp>
        <p:nvGrpSpPr>
          <p:cNvPr id="10" name="组合 9"/>
          <p:cNvGrpSpPr/>
          <p:nvPr/>
        </p:nvGrpSpPr>
        <p:grpSpPr>
          <a:xfrm>
            <a:off x="5577839" y="3002280"/>
            <a:ext cx="6262977" cy="2799590"/>
            <a:chOff x="5379719" y="2788920"/>
            <a:chExt cx="6262977" cy="2799590"/>
          </a:xfrm>
        </p:grpSpPr>
        <p:pic>
          <p:nvPicPr>
            <p:cNvPr id="136193" name="Picture 1" descr="E:\全品课件\物理人教八下学练考PPT\物理人教八下学练考\9RA191.EPS"/>
            <p:cNvPicPr>
              <a:picLocks noChangeAspect="1" noChangeArrowheads="1"/>
            </p:cNvPicPr>
            <p:nvPr/>
          </p:nvPicPr>
          <p:blipFill>
            <a:blip r:embed="rId2" r:link="rId3" cstate="print"/>
            <a:srcRect/>
            <a:stretch>
              <a:fillRect/>
            </a:stretch>
          </p:blipFill>
          <p:spPr bwMode="auto">
            <a:xfrm>
              <a:off x="5379719" y="2788920"/>
              <a:ext cx="6262977" cy="2118360"/>
            </a:xfrm>
            <a:prstGeom prst="rect">
              <a:avLst/>
            </a:prstGeom>
            <a:noFill/>
          </p:spPr>
        </p:pic>
        <p:sp>
          <p:nvSpPr>
            <p:cNvPr id="136195" name="Rectangle 3"/>
            <p:cNvSpPr>
              <a:spLocks noChangeArrowheads="1"/>
            </p:cNvSpPr>
            <p:nvPr/>
          </p:nvSpPr>
          <p:spPr bwMode="auto">
            <a:xfrm>
              <a:off x="7680960" y="4911850"/>
              <a:ext cx="2388795" cy="67666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R="0" lvl="0" indent="266700" fontAlgn="base">
                <a:lnSpc>
                  <a:spcPct val="150000"/>
                </a:lnSpc>
                <a:spcBef>
                  <a:spcPct val="0"/>
                </a:spcBef>
                <a:spcAft>
                  <a:spcPct val="0"/>
                </a:spcAft>
                <a:buClrTx/>
                <a:buSzTx/>
                <a:buFontTx/>
                <a:buNone/>
                <a:tabLst/>
              </a:pPr>
              <a:r>
                <a:rPr lang="zh-CN" altLang="zh-CN" sz="3000" b="1" dirty="0" smtClean="0">
                  <a:latin typeface="宋体" pitchFamily="2" charset="-122"/>
                  <a:ea typeface="宋体" pitchFamily="2" charset="-122"/>
                  <a:cs typeface="Times New Roman" pitchFamily="18" charset="0"/>
                </a:rPr>
                <a:t>图</a:t>
              </a:r>
              <a:r>
                <a:rPr lang="en-US" altLang="zh-CN" sz="3000" b="1" dirty="0" smtClean="0">
                  <a:latin typeface="宋体" pitchFamily="2" charset="-122"/>
                  <a:ea typeface="宋体" pitchFamily="2" charset="-122"/>
                  <a:cs typeface="Times New Roman" pitchFamily="18" charset="0"/>
                </a:rPr>
                <a:t>10</a:t>
              </a:r>
              <a:r>
                <a:rPr lang="zh-CN" altLang="en-US"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T</a:t>
              </a:r>
              <a:r>
                <a:rPr lang="zh-CN" altLang="en-US"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7</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54273"/>
                                        </p:tgtEl>
                                        <p:attrNameLst>
                                          <p:attrName>style.visibility</p:attrName>
                                        </p:attrNameLst>
                                      </p:cBhvr>
                                      <p:to>
                                        <p:strVal val="visible"/>
                                      </p:to>
                                    </p:set>
                                    <p:animEffect transition="in" filter="diamond(in)">
                                      <p:cBhvr>
                                        <p:cTn id="7" dur="500"/>
                                        <p:tgtEl>
                                          <p:spTgt spid="54273"/>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linds(horizontal)">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54273" name="Rectangle 1"/>
          <p:cNvSpPr>
            <a:spLocks noChangeArrowheads="1"/>
          </p:cNvSpPr>
          <p:nvPr/>
        </p:nvSpPr>
        <p:spPr bwMode="auto">
          <a:xfrm>
            <a:off x="640080" y="993141"/>
            <a:ext cx="109474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(1)</a:t>
            </a:r>
            <a:r>
              <a:rPr lang="zh-CN" altLang="zh-CN" sz="3000" b="1" dirty="0" smtClean="0">
                <a:latin typeface="宋体" pitchFamily="2" charset="-122"/>
                <a:ea typeface="宋体" pitchFamily="2" charset="-122"/>
                <a:cs typeface="Times New Roman" pitchFamily="18" charset="0"/>
              </a:rPr>
              <a:t>实验所用器材：</a:t>
            </a:r>
            <a:r>
              <a:rPr lang="en-US" altLang="zh-CN" sz="3000" b="1" dirty="0" smtClean="0">
                <a:latin typeface="宋体" pitchFamily="2" charset="-122"/>
                <a:ea typeface="宋体" pitchFamily="2" charset="-122"/>
                <a:cs typeface="Times New Roman" pitchFamily="18" charset="0"/>
              </a:rPr>
              <a:t>_____________</a:t>
            </a:r>
            <a:r>
              <a:rPr lang="zh-CN" altLang="zh-CN" sz="3000" b="1" dirty="0" smtClean="0">
                <a:latin typeface="宋体" pitchFamily="2" charset="-122"/>
                <a:ea typeface="宋体" pitchFamily="2" charset="-122"/>
                <a:cs typeface="Times New Roman" pitchFamily="18" charset="0"/>
              </a:rPr>
              <a:t>。</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(2)</a:t>
            </a:r>
            <a:r>
              <a:rPr lang="zh-CN" altLang="zh-CN" sz="3000" b="1" dirty="0" smtClean="0">
                <a:latin typeface="宋体" pitchFamily="2" charset="-122"/>
                <a:ea typeface="宋体" pitchFamily="2" charset="-122"/>
                <a:cs typeface="Times New Roman" pitchFamily="18" charset="0"/>
              </a:rPr>
              <a:t>简述实验步骤并用符号表示测量的物理量：</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___________________________________________________________________________________________________________________________________________________________</a:t>
            </a:r>
            <a:r>
              <a:rPr lang="zh-CN" altLang="zh-CN" sz="3000" b="1" dirty="0" smtClean="0">
                <a:latin typeface="宋体" pitchFamily="2" charset="-122"/>
                <a:ea typeface="宋体" pitchFamily="2" charset="-122"/>
                <a:cs typeface="Times New Roman" pitchFamily="18" charset="0"/>
              </a:rPr>
              <a:t>。</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(3)</a:t>
            </a:r>
            <a:r>
              <a:rPr lang="zh-CN" altLang="zh-CN" sz="3000" b="1" dirty="0" smtClean="0">
                <a:latin typeface="宋体" pitchFamily="2" charset="-122"/>
                <a:ea typeface="宋体" pitchFamily="2" charset="-122"/>
                <a:cs typeface="Times New Roman" pitchFamily="18" charset="0"/>
              </a:rPr>
              <a:t>食指所受浮力大小的表达式为：</a:t>
            </a:r>
            <a:r>
              <a:rPr lang="en-US" altLang="zh-CN" sz="3000" b="1" dirty="0" smtClean="0">
                <a:latin typeface="宋体" pitchFamily="2" charset="-122"/>
                <a:ea typeface="宋体" pitchFamily="2" charset="-122"/>
                <a:cs typeface="Times New Roman" pitchFamily="18" charset="0"/>
              </a:rPr>
              <a:t>F</a:t>
            </a:r>
            <a:r>
              <a:rPr lang="zh-CN" altLang="zh-CN" sz="3000" b="1" baseline="-25000" dirty="0" smtClean="0">
                <a:latin typeface="宋体" pitchFamily="2" charset="-122"/>
                <a:ea typeface="宋体" pitchFamily="2" charset="-122"/>
                <a:cs typeface="Times New Roman" pitchFamily="18" charset="0"/>
              </a:rPr>
              <a:t>浮</a:t>
            </a:r>
            <a:r>
              <a:rPr lang="zh-CN" altLang="zh-CN"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____________</a:t>
            </a:r>
            <a:r>
              <a:rPr lang="zh-CN" altLang="zh-CN" sz="3000" b="1" dirty="0" smtClean="0">
                <a:latin typeface="宋体" pitchFamily="2" charset="-122"/>
                <a:ea typeface="宋体" pitchFamily="2" charset="-122"/>
                <a:cs typeface="Times New Roman" pitchFamily="18" charset="0"/>
              </a:rPr>
              <a:t>。</a:t>
            </a:r>
          </a:p>
        </p:txBody>
      </p:sp>
      <p:sp>
        <p:nvSpPr>
          <p:cNvPr id="5" name="矩形 4"/>
          <p:cNvSpPr/>
          <p:nvPr/>
        </p:nvSpPr>
        <p:spPr>
          <a:xfrm>
            <a:off x="4032174" y="1168326"/>
            <a:ext cx="2510624" cy="461665"/>
          </a:xfrm>
          <a:prstGeom prst="rect">
            <a:avLst/>
          </a:prstGeom>
        </p:spPr>
        <p:txBody>
          <a:bodyPr wrap="none">
            <a:spAutoFit/>
          </a:bodyPr>
          <a:lstStyle/>
          <a:p>
            <a:r>
              <a:rPr lang="en-US" altLang="zh-CN" sz="2400" b="1" dirty="0" smtClean="0">
                <a:solidFill>
                  <a:srgbClr val="FF0000"/>
                </a:solidFill>
                <a:latin typeface="宋体" pitchFamily="2" charset="-122"/>
                <a:ea typeface="宋体" pitchFamily="2" charset="-122"/>
              </a:rPr>
              <a:t>B</a:t>
            </a:r>
            <a:r>
              <a:rPr lang="zh-CN" altLang="zh-CN" sz="2400" b="1" dirty="0" smtClean="0">
                <a:solidFill>
                  <a:srgbClr val="FF0000"/>
                </a:solidFill>
                <a:latin typeface="宋体" pitchFamily="2" charset="-122"/>
                <a:ea typeface="宋体" pitchFamily="2" charset="-122"/>
              </a:rPr>
              <a:t>、</a:t>
            </a:r>
            <a:r>
              <a:rPr lang="en-US" altLang="zh-CN" sz="2400" b="1" dirty="0" smtClean="0">
                <a:solidFill>
                  <a:srgbClr val="FF0000"/>
                </a:solidFill>
                <a:latin typeface="宋体" pitchFamily="2" charset="-122"/>
                <a:ea typeface="宋体" pitchFamily="2" charset="-122"/>
              </a:rPr>
              <a:t>E(</a:t>
            </a:r>
            <a:r>
              <a:rPr lang="zh-CN" altLang="zh-CN" sz="2400" b="1" dirty="0" smtClean="0">
                <a:solidFill>
                  <a:srgbClr val="FF0000"/>
                </a:solidFill>
                <a:latin typeface="宋体" pitchFamily="2" charset="-122"/>
                <a:ea typeface="宋体" pitchFamily="2" charset="-122"/>
              </a:rPr>
              <a:t>或</a:t>
            </a:r>
            <a:r>
              <a:rPr lang="en-US" altLang="zh-CN" sz="2400" b="1" dirty="0" smtClean="0">
                <a:solidFill>
                  <a:srgbClr val="FF0000"/>
                </a:solidFill>
                <a:latin typeface="宋体" pitchFamily="2" charset="-122"/>
                <a:ea typeface="宋体" pitchFamily="2" charset="-122"/>
              </a:rPr>
              <a:t>A</a:t>
            </a:r>
            <a:r>
              <a:rPr lang="zh-CN" altLang="zh-CN" sz="2400" b="1" dirty="0" smtClean="0">
                <a:solidFill>
                  <a:srgbClr val="FF0000"/>
                </a:solidFill>
                <a:latin typeface="宋体" pitchFamily="2" charset="-122"/>
                <a:ea typeface="宋体" pitchFamily="2" charset="-122"/>
              </a:rPr>
              <a:t>、</a:t>
            </a:r>
            <a:r>
              <a:rPr lang="en-US" altLang="zh-CN" sz="2400" b="1" dirty="0" smtClean="0">
                <a:solidFill>
                  <a:srgbClr val="FF0000"/>
                </a:solidFill>
                <a:latin typeface="宋体" pitchFamily="2" charset="-122"/>
                <a:ea typeface="宋体" pitchFamily="2" charset="-122"/>
              </a:rPr>
              <a:t>B</a:t>
            </a:r>
            <a:r>
              <a:rPr lang="zh-CN" altLang="zh-CN" sz="2400" b="1" dirty="0" smtClean="0">
                <a:solidFill>
                  <a:srgbClr val="FF0000"/>
                </a:solidFill>
                <a:latin typeface="宋体" pitchFamily="2" charset="-122"/>
                <a:ea typeface="宋体" pitchFamily="2" charset="-122"/>
              </a:rPr>
              <a:t>、</a:t>
            </a:r>
            <a:r>
              <a:rPr lang="en-US" altLang="zh-CN" sz="2400" b="1" dirty="0" smtClean="0">
                <a:solidFill>
                  <a:srgbClr val="FF0000"/>
                </a:solidFill>
                <a:latin typeface="宋体" pitchFamily="2" charset="-122"/>
                <a:ea typeface="宋体" pitchFamily="2" charset="-122"/>
              </a:rPr>
              <a:t>C)</a:t>
            </a:r>
            <a:endParaRPr lang="zh-CN" altLang="en-US" sz="2400" b="1" dirty="0" smtClean="0">
              <a:solidFill>
                <a:srgbClr val="FF0000"/>
              </a:solidFill>
              <a:latin typeface="宋体" pitchFamily="2" charset="-122"/>
              <a:ea typeface="宋体" pitchFamily="2" charset="-122"/>
            </a:endParaRPr>
          </a:p>
        </p:txBody>
      </p:sp>
      <p:sp>
        <p:nvSpPr>
          <p:cNvPr id="6" name="矩形 5"/>
          <p:cNvSpPr/>
          <p:nvPr/>
        </p:nvSpPr>
        <p:spPr>
          <a:xfrm>
            <a:off x="518462" y="2236887"/>
            <a:ext cx="10804858" cy="2308324"/>
          </a:xfrm>
          <a:prstGeom prst="rect">
            <a:avLst/>
          </a:prstGeom>
        </p:spPr>
        <p:txBody>
          <a:bodyPr wrap="square">
            <a:spAutoFit/>
          </a:bodyPr>
          <a:lstStyle/>
          <a:p>
            <a:pPr>
              <a:lnSpc>
                <a:spcPct val="200000"/>
              </a:lnSpc>
            </a:pPr>
            <a:r>
              <a:rPr lang="zh-CN" altLang="zh-CN" sz="2400" b="1" dirty="0" smtClean="0">
                <a:solidFill>
                  <a:srgbClr val="FF0000"/>
                </a:solidFill>
                <a:latin typeface="宋体" pitchFamily="2" charset="-122"/>
                <a:ea typeface="宋体" pitchFamily="2" charset="-122"/>
              </a:rPr>
              <a:t>将食指浸入装满水的溢水杯中，用量筒去接溢出的水，测出溢出水的体积</a:t>
            </a:r>
            <a:r>
              <a:rPr lang="en-US" altLang="zh-CN" sz="2400" b="1" dirty="0" smtClean="0">
                <a:solidFill>
                  <a:srgbClr val="FF0000"/>
                </a:solidFill>
                <a:latin typeface="宋体" pitchFamily="2" charset="-122"/>
                <a:ea typeface="宋体" pitchFamily="2" charset="-122"/>
              </a:rPr>
              <a:t>V(</a:t>
            </a:r>
            <a:r>
              <a:rPr lang="zh-CN" altLang="zh-CN" sz="2400" b="1" dirty="0" smtClean="0">
                <a:solidFill>
                  <a:srgbClr val="FF0000"/>
                </a:solidFill>
                <a:latin typeface="宋体" pitchFamily="2" charset="-122"/>
                <a:ea typeface="宋体" pitchFamily="2" charset="-122"/>
              </a:rPr>
              <a:t>或用弹簧测力计测出空小桶的重力</a:t>
            </a:r>
            <a:r>
              <a:rPr lang="en-US" altLang="zh-CN" sz="2400" b="1" dirty="0" smtClean="0">
                <a:solidFill>
                  <a:srgbClr val="FF0000"/>
                </a:solidFill>
                <a:latin typeface="宋体" pitchFamily="2" charset="-122"/>
                <a:ea typeface="宋体" pitchFamily="2" charset="-122"/>
              </a:rPr>
              <a:t>G</a:t>
            </a:r>
            <a:r>
              <a:rPr lang="en-US" altLang="zh-CN" sz="2400" b="1" baseline="-25000" dirty="0" smtClean="0">
                <a:solidFill>
                  <a:srgbClr val="FF0000"/>
                </a:solidFill>
                <a:latin typeface="宋体" pitchFamily="2" charset="-122"/>
                <a:ea typeface="宋体" pitchFamily="2" charset="-122"/>
              </a:rPr>
              <a:t>1</a:t>
            </a:r>
            <a:r>
              <a:rPr lang="zh-CN" altLang="zh-CN" sz="2400" b="1" dirty="0" smtClean="0">
                <a:solidFill>
                  <a:srgbClr val="FF0000"/>
                </a:solidFill>
                <a:latin typeface="宋体" pitchFamily="2" charset="-122"/>
                <a:ea typeface="宋体" pitchFamily="2" charset="-122"/>
              </a:rPr>
              <a:t>，将食指浸入装满水的溢水杯中，用小桶去接溢出的水，用弹簧测力计测出小桶和溢出水的总重力</a:t>
            </a:r>
            <a:r>
              <a:rPr lang="en-US" altLang="zh-CN" sz="2400" b="1" dirty="0" smtClean="0">
                <a:solidFill>
                  <a:srgbClr val="FF0000"/>
                </a:solidFill>
                <a:latin typeface="宋体" pitchFamily="2" charset="-122"/>
                <a:ea typeface="宋体" pitchFamily="2" charset="-122"/>
              </a:rPr>
              <a:t>G</a:t>
            </a:r>
            <a:r>
              <a:rPr lang="en-US" altLang="zh-CN" sz="2400" b="1" baseline="-25000" dirty="0" smtClean="0">
                <a:solidFill>
                  <a:srgbClr val="FF0000"/>
                </a:solidFill>
                <a:latin typeface="宋体" pitchFamily="2" charset="-122"/>
                <a:ea typeface="宋体" pitchFamily="2" charset="-122"/>
              </a:rPr>
              <a:t>2</a:t>
            </a:r>
            <a:r>
              <a:rPr lang="en-US" altLang="zh-CN" sz="2400" b="1" dirty="0" smtClean="0">
                <a:solidFill>
                  <a:srgbClr val="FF0000"/>
                </a:solidFill>
                <a:latin typeface="宋体" pitchFamily="2" charset="-122"/>
                <a:ea typeface="宋体" pitchFamily="2" charset="-122"/>
              </a:rPr>
              <a:t>)</a:t>
            </a:r>
            <a:endParaRPr lang="zh-CN" altLang="en-US" sz="2400" b="1" dirty="0" smtClean="0">
              <a:solidFill>
                <a:srgbClr val="FF0000"/>
              </a:solidFill>
              <a:latin typeface="宋体" pitchFamily="2" charset="-122"/>
              <a:ea typeface="宋体" pitchFamily="2" charset="-122"/>
            </a:endParaRPr>
          </a:p>
        </p:txBody>
      </p:sp>
      <p:sp>
        <p:nvSpPr>
          <p:cNvPr id="7" name="矩形 6"/>
          <p:cNvSpPr/>
          <p:nvPr/>
        </p:nvSpPr>
        <p:spPr>
          <a:xfrm>
            <a:off x="7452662" y="4568607"/>
            <a:ext cx="2460930" cy="461665"/>
          </a:xfrm>
          <a:prstGeom prst="rect">
            <a:avLst/>
          </a:prstGeom>
        </p:spPr>
        <p:txBody>
          <a:bodyPr wrap="none">
            <a:spAutoFit/>
          </a:bodyPr>
          <a:lstStyle/>
          <a:p>
            <a:r>
              <a:rPr lang="en-US" altLang="zh-CN" sz="2400" b="1" dirty="0" smtClean="0">
                <a:solidFill>
                  <a:srgbClr val="FF0000"/>
                </a:solidFill>
                <a:latin typeface="宋体" pitchFamily="2" charset="-122"/>
                <a:ea typeface="宋体" pitchFamily="2" charset="-122"/>
              </a:rPr>
              <a:t>ρ</a:t>
            </a:r>
            <a:r>
              <a:rPr lang="zh-CN" altLang="zh-CN" sz="2400" b="1" baseline="-25000" dirty="0" smtClean="0">
                <a:solidFill>
                  <a:srgbClr val="FF0000"/>
                </a:solidFill>
                <a:latin typeface="宋体" pitchFamily="2" charset="-122"/>
                <a:ea typeface="宋体" pitchFamily="2" charset="-122"/>
              </a:rPr>
              <a:t>水</a:t>
            </a:r>
            <a:r>
              <a:rPr lang="en-US" altLang="zh-CN" sz="2400" b="1" dirty="0" err="1" smtClean="0">
                <a:solidFill>
                  <a:srgbClr val="FF0000"/>
                </a:solidFill>
                <a:latin typeface="宋体" pitchFamily="2" charset="-122"/>
                <a:ea typeface="宋体" pitchFamily="2" charset="-122"/>
              </a:rPr>
              <a:t>gV</a:t>
            </a:r>
            <a:r>
              <a:rPr lang="en-US" altLang="zh-CN" sz="2400" b="1" dirty="0" smtClean="0">
                <a:solidFill>
                  <a:srgbClr val="FF0000"/>
                </a:solidFill>
                <a:latin typeface="宋体" pitchFamily="2" charset="-122"/>
                <a:ea typeface="宋体" pitchFamily="2" charset="-122"/>
              </a:rPr>
              <a:t>(</a:t>
            </a:r>
            <a:r>
              <a:rPr lang="zh-CN" altLang="zh-CN" sz="2400" b="1" dirty="0" smtClean="0">
                <a:solidFill>
                  <a:srgbClr val="FF0000"/>
                </a:solidFill>
                <a:latin typeface="宋体" pitchFamily="2" charset="-122"/>
                <a:ea typeface="宋体" pitchFamily="2" charset="-122"/>
              </a:rPr>
              <a:t>或</a:t>
            </a:r>
            <a:r>
              <a:rPr lang="en-US" altLang="zh-CN" sz="2400" b="1" dirty="0" smtClean="0">
                <a:solidFill>
                  <a:srgbClr val="FF0000"/>
                </a:solidFill>
                <a:latin typeface="宋体" pitchFamily="2" charset="-122"/>
                <a:ea typeface="宋体" pitchFamily="2" charset="-122"/>
              </a:rPr>
              <a:t>G</a:t>
            </a:r>
            <a:r>
              <a:rPr lang="en-US" altLang="zh-CN" sz="2400" b="1" baseline="-25000" dirty="0" smtClean="0">
                <a:solidFill>
                  <a:srgbClr val="FF0000"/>
                </a:solidFill>
                <a:latin typeface="宋体" pitchFamily="2" charset="-122"/>
                <a:ea typeface="宋体" pitchFamily="2" charset="-122"/>
              </a:rPr>
              <a:t>2</a:t>
            </a:r>
            <a:r>
              <a:rPr lang="zh-CN" altLang="zh-CN" sz="2400" b="1" dirty="0" smtClean="0">
                <a:solidFill>
                  <a:srgbClr val="FF0000"/>
                </a:solidFill>
                <a:latin typeface="宋体" pitchFamily="2" charset="-122"/>
                <a:ea typeface="宋体" pitchFamily="2" charset="-122"/>
              </a:rPr>
              <a:t>－</a:t>
            </a:r>
            <a:r>
              <a:rPr lang="en-US" altLang="zh-CN" sz="2400" b="1" dirty="0" smtClean="0">
                <a:solidFill>
                  <a:srgbClr val="FF0000"/>
                </a:solidFill>
                <a:latin typeface="宋体" pitchFamily="2" charset="-122"/>
                <a:ea typeface="宋体" pitchFamily="2" charset="-122"/>
              </a:rPr>
              <a:t>G</a:t>
            </a:r>
            <a:r>
              <a:rPr lang="en-US" altLang="zh-CN" sz="2400" b="1" baseline="-25000" dirty="0" smtClean="0">
                <a:solidFill>
                  <a:srgbClr val="FF0000"/>
                </a:solidFill>
                <a:latin typeface="宋体" pitchFamily="2" charset="-122"/>
                <a:ea typeface="宋体" pitchFamily="2" charset="-122"/>
              </a:rPr>
              <a:t>1</a:t>
            </a:r>
            <a:r>
              <a:rPr lang="en-US" altLang="zh-CN" sz="2400" b="1" dirty="0" smtClean="0">
                <a:solidFill>
                  <a:srgbClr val="FF0000"/>
                </a:solidFill>
                <a:latin typeface="宋体" pitchFamily="2" charset="-122"/>
                <a:ea typeface="宋体" pitchFamily="2" charset="-122"/>
              </a:rPr>
              <a:t>)</a:t>
            </a:r>
            <a:endParaRPr lang="zh-CN" altLang="en-US" sz="2400" b="1" dirty="0" smtClean="0">
              <a:solidFill>
                <a:srgbClr val="FF0000"/>
              </a:solidFill>
              <a:latin typeface="宋体" pitchFamily="2" charset="-122"/>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54273"/>
                                        </p:tgtEl>
                                        <p:attrNameLst>
                                          <p:attrName>style.visibility</p:attrName>
                                        </p:attrNameLst>
                                      </p:cBhvr>
                                      <p:to>
                                        <p:strVal val="visible"/>
                                      </p:to>
                                    </p:set>
                                    <p:animEffect transition="in" filter="diamond(in)">
                                      <p:cBhvr>
                                        <p:cTn id="7" dur="500"/>
                                        <p:tgtEl>
                                          <p:spTgt spid="5427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3" grpId="0"/>
      <p:bldP spid="5"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Rectangle 10"/>
          <p:cNvSpPr/>
          <p:nvPr/>
        </p:nvSpPr>
        <p:spPr>
          <a:xfrm>
            <a:off x="483418" y="1096993"/>
            <a:ext cx="1415772" cy="46166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spcBef>
                <a:spcPct val="0"/>
              </a:spcBef>
              <a:buNone/>
            </a:pPr>
            <a:r>
              <a:rPr lang="zh-CN" altLang="en-US" sz="2400" b="1" dirty="0" smtClean="0">
                <a:solidFill>
                  <a:srgbClr val="F1AF00"/>
                </a:solidFill>
                <a:latin typeface="+mn-ea"/>
              </a:rPr>
              <a:t>重点突破</a:t>
            </a:r>
            <a:endParaRPr lang="zh-CN" altLang="en-US" sz="2400" b="1" dirty="0">
              <a:solidFill>
                <a:srgbClr val="F1AF00"/>
              </a:solidFill>
              <a:latin typeface="+mn-ea"/>
            </a:endParaRPr>
          </a:p>
        </p:txBody>
      </p:sp>
      <p:pic>
        <p:nvPicPr>
          <p:cNvPr id="7" name="Picture 4"/>
          <p:cNvPicPr>
            <a:picLocks noChangeAspect="1"/>
          </p:cNvPicPr>
          <p:nvPr/>
        </p:nvPicPr>
        <p:blipFill>
          <a:blip r:embed="rId2" cstate="print"/>
          <a:stretch>
            <a:fillRect/>
          </a:stretch>
        </p:blipFill>
        <p:spPr>
          <a:xfrm>
            <a:off x="322763" y="1096993"/>
            <a:ext cx="84455" cy="414020"/>
          </a:xfrm>
          <a:prstGeom prst="rect">
            <a:avLst/>
          </a:prstGeom>
          <a:noFill/>
          <a:ln w="9525">
            <a:noFill/>
          </a:ln>
        </p:spPr>
      </p:pic>
      <p:sp>
        <p:nvSpPr>
          <p:cNvPr id="13"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13313" name="Rectangle 1"/>
          <p:cNvSpPr>
            <a:spLocks noChangeArrowheads="1"/>
          </p:cNvSpPr>
          <p:nvPr/>
        </p:nvSpPr>
        <p:spPr bwMode="auto">
          <a:xfrm>
            <a:off x="558939" y="1566056"/>
            <a:ext cx="10997514" cy="49398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1</a:t>
            </a:r>
            <a:r>
              <a:rPr lang="zh-CN" altLang="zh-CN" sz="3000" b="1" dirty="0" smtClean="0">
                <a:latin typeface="宋体" pitchFamily="2" charset="-122"/>
                <a:ea typeface="宋体" pitchFamily="2" charset="-122"/>
                <a:cs typeface="Times New Roman" pitchFamily="18" charset="0"/>
              </a:rPr>
              <a:t>．浮力</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(1)</a:t>
            </a:r>
            <a:r>
              <a:rPr lang="zh-CN" altLang="zh-CN" sz="3000" b="1" dirty="0" smtClean="0">
                <a:latin typeface="宋体" pitchFamily="2" charset="-122"/>
                <a:ea typeface="宋体" pitchFamily="2" charset="-122"/>
                <a:cs typeface="Times New Roman" pitchFamily="18" charset="0"/>
              </a:rPr>
              <a:t>浸在液体</a:t>
            </a: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或气体</a:t>
            </a: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中的物体受到向上的力，这个力叫做浮力。</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(2)</a:t>
            </a:r>
            <a:r>
              <a:rPr lang="zh-CN" altLang="zh-CN" sz="3000" b="1" dirty="0" smtClean="0">
                <a:latin typeface="宋体" pitchFamily="2" charset="-122"/>
                <a:ea typeface="宋体" pitchFamily="2" charset="-122"/>
                <a:cs typeface="Times New Roman" pitchFamily="18" charset="0"/>
              </a:rPr>
              <a:t>浮力产生的原因</a:t>
            </a: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实质</a:t>
            </a: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：液体</a:t>
            </a: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或气体</a:t>
            </a: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对物体向上的压力大于向下的压力，即向上与向下的压力存在</a:t>
            </a:r>
            <a:r>
              <a:rPr lang="en-US" altLang="zh-CN" sz="3000" b="1" dirty="0" smtClean="0">
                <a:latin typeface="宋体" pitchFamily="2" charset="-122"/>
                <a:ea typeface="宋体" pitchFamily="2" charset="-122"/>
                <a:cs typeface="Times New Roman" pitchFamily="18" charset="0"/>
              </a:rPr>
              <a:t>_______</a:t>
            </a:r>
            <a:r>
              <a:rPr lang="zh-CN" altLang="zh-CN" sz="3000" b="1" dirty="0" smtClean="0">
                <a:latin typeface="宋体" pitchFamily="2" charset="-122"/>
                <a:ea typeface="宋体" pitchFamily="2" charset="-122"/>
                <a:cs typeface="Times New Roman" pitchFamily="18" charset="0"/>
              </a:rPr>
              <a:t>。</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2</a:t>
            </a:r>
            <a:r>
              <a:rPr lang="zh-CN" altLang="zh-CN" sz="3000" b="1" dirty="0" smtClean="0">
                <a:latin typeface="宋体" pitchFamily="2" charset="-122"/>
                <a:ea typeface="宋体" pitchFamily="2" charset="-122"/>
                <a:cs typeface="Times New Roman" pitchFamily="18" charset="0"/>
              </a:rPr>
              <a:t>．阿基米德原理</a:t>
            </a:r>
          </a:p>
          <a:p>
            <a:pPr fontAlgn="base">
              <a:lnSpc>
                <a:spcPct val="150000"/>
              </a:lnSpc>
              <a:spcBef>
                <a:spcPct val="0"/>
              </a:spcBef>
              <a:spcAft>
                <a:spcPct val="0"/>
              </a:spcAft>
            </a:pPr>
            <a:r>
              <a:rPr lang="zh-CN" altLang="zh-CN" sz="3000" b="1" dirty="0" smtClean="0">
                <a:latin typeface="宋体" pitchFamily="2" charset="-122"/>
                <a:ea typeface="宋体" pitchFamily="2" charset="-122"/>
                <a:cs typeface="Times New Roman" pitchFamily="18" charset="0"/>
              </a:rPr>
              <a:t>内容：</a:t>
            </a:r>
            <a:r>
              <a:rPr lang="en-US" altLang="zh-CN" sz="3000" b="1" dirty="0" smtClean="0">
                <a:latin typeface="宋体" pitchFamily="2" charset="-122"/>
                <a:ea typeface="宋体" pitchFamily="2" charset="-122"/>
                <a:cs typeface="Times New Roman" pitchFamily="18" charset="0"/>
              </a:rPr>
              <a:t>_______________________________________________________</a:t>
            </a:r>
            <a:r>
              <a:rPr lang="zh-CN" altLang="zh-CN" sz="3000" b="1" dirty="0" smtClean="0">
                <a:latin typeface="宋体" pitchFamily="2" charset="-122"/>
                <a:ea typeface="宋体" pitchFamily="2" charset="-122"/>
                <a:cs typeface="Times New Roman" pitchFamily="18" charset="0"/>
              </a:rPr>
              <a:t>。</a:t>
            </a:r>
            <a:endParaRPr lang="zh-CN" altLang="en-US" sz="3000" b="1" dirty="0" smtClean="0">
              <a:latin typeface="宋体" pitchFamily="2" charset="-122"/>
              <a:ea typeface="宋体" pitchFamily="2" charset="-122"/>
              <a:cs typeface="Times New Roman" pitchFamily="18" charset="0"/>
            </a:endParaRPr>
          </a:p>
        </p:txBody>
      </p:sp>
      <p:sp>
        <p:nvSpPr>
          <p:cNvPr id="8" name="矩形 7"/>
          <p:cNvSpPr/>
          <p:nvPr/>
        </p:nvSpPr>
        <p:spPr>
          <a:xfrm>
            <a:off x="674251" y="5867323"/>
            <a:ext cx="10649069" cy="461665"/>
          </a:xfrm>
          <a:prstGeom prst="rect">
            <a:avLst/>
          </a:prstGeom>
        </p:spPr>
        <p:txBody>
          <a:bodyPr wrap="none">
            <a:spAutoFit/>
          </a:bodyPr>
          <a:lstStyle/>
          <a:p>
            <a:pPr eaLnBrk="0" hangingPunct="0"/>
            <a:r>
              <a:rPr lang="zh-CN" altLang="zh-CN" sz="2400" b="1" dirty="0" smtClean="0">
                <a:solidFill>
                  <a:srgbClr val="FF0000"/>
                </a:solidFill>
                <a:latin typeface="宋体" pitchFamily="2" charset="-122"/>
                <a:ea typeface="宋体" pitchFamily="2" charset="-122"/>
              </a:rPr>
              <a:t>浸在液体中的物体受到向上的浮力，浮力的大小等于它排开的液体所受的重力</a:t>
            </a:r>
            <a:endParaRPr lang="zh-CN" altLang="en-US" sz="2400" b="1" dirty="0">
              <a:solidFill>
                <a:srgbClr val="FF0000"/>
              </a:solidFill>
              <a:latin typeface="宋体" pitchFamily="2" charset="-122"/>
              <a:ea typeface="宋体" pitchFamily="2" charset="-122"/>
            </a:endParaRPr>
          </a:p>
        </p:txBody>
      </p:sp>
      <p:sp>
        <p:nvSpPr>
          <p:cNvPr id="10" name="矩形 9"/>
          <p:cNvSpPr/>
          <p:nvPr/>
        </p:nvSpPr>
        <p:spPr>
          <a:xfrm>
            <a:off x="7699188" y="3830024"/>
            <a:ext cx="1107996" cy="461665"/>
          </a:xfrm>
          <a:prstGeom prst="rect">
            <a:avLst/>
          </a:prstGeom>
        </p:spPr>
        <p:txBody>
          <a:bodyPr wrap="none">
            <a:spAutoFit/>
          </a:bodyPr>
          <a:lstStyle/>
          <a:p>
            <a:pPr eaLnBrk="0" hangingPunct="0"/>
            <a:r>
              <a:rPr lang="zh-CN" altLang="zh-CN" sz="2400" b="1" dirty="0" smtClean="0">
                <a:solidFill>
                  <a:srgbClr val="FF0000"/>
                </a:solidFill>
                <a:latin typeface="宋体" pitchFamily="2" charset="-122"/>
                <a:ea typeface="宋体" pitchFamily="2" charset="-122"/>
              </a:rPr>
              <a:t>压力差</a:t>
            </a:r>
            <a:endParaRPr lang="zh-CN" altLang="en-US" sz="2400" b="1" dirty="0" smtClean="0">
              <a:solidFill>
                <a:srgbClr val="FF0000"/>
              </a:solidFill>
              <a:latin typeface="宋体" pitchFamily="2" charset="-122"/>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161"/>
                                        </p:tgtEl>
                                        <p:attrNameLst>
                                          <p:attrName>style.visibility</p:attrName>
                                        </p:attrNameLst>
                                      </p:cBhvr>
                                      <p:to>
                                        <p:strVal val="visible"/>
                                      </p:to>
                                    </p:set>
                                    <p:anim calcmode="lin" valueType="num">
                                      <p:cBhvr additive="base">
                                        <p:cTn id="7" dur="500" fill="hold"/>
                                        <p:tgtEl>
                                          <p:spTgt spid="6161"/>
                                        </p:tgtEl>
                                        <p:attrNameLst>
                                          <p:attrName>ppt_x</p:attrName>
                                        </p:attrNameLst>
                                      </p:cBhvr>
                                      <p:tavLst>
                                        <p:tav tm="0">
                                          <p:val>
                                            <p:strVal val="0-#ppt_w/2"/>
                                          </p:val>
                                        </p:tav>
                                        <p:tav tm="100000">
                                          <p:val>
                                            <p:strVal val="#ppt_x"/>
                                          </p:val>
                                        </p:tav>
                                      </p:tavLst>
                                    </p:anim>
                                    <p:anim calcmode="lin" valueType="num">
                                      <p:cBhvr additive="base">
                                        <p:cTn id="8" dur="500" fill="hold"/>
                                        <p:tgtEl>
                                          <p:spTgt spid="616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3" presetClass="entr" presetSubtype="10" fill="hold" grpId="0" nodeType="afterEffect">
                                  <p:stCondLst>
                                    <p:cond delay="0"/>
                                  </p:stCondLst>
                                  <p:childTnLst>
                                    <p:set>
                                      <p:cBhvr>
                                        <p:cTn id="11" dur="1" fill="hold">
                                          <p:stCondLst>
                                            <p:cond delay="0"/>
                                          </p:stCondLst>
                                        </p:cTn>
                                        <p:tgtEl>
                                          <p:spTgt spid="13313"/>
                                        </p:tgtEl>
                                        <p:attrNameLst>
                                          <p:attrName>style.visibility</p:attrName>
                                        </p:attrNameLst>
                                      </p:cBhvr>
                                      <p:to>
                                        <p:strVal val="visible"/>
                                      </p:to>
                                    </p:set>
                                    <p:animEffect transition="in" filter="blinds(horizontal)">
                                      <p:cBhvr>
                                        <p:cTn id="12" dur="500"/>
                                        <p:tgtEl>
                                          <p:spTgt spid="1331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ox(i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ox(in)">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1" grpId="0"/>
      <p:bldP spid="13313" grpId="0"/>
      <p:bldP spid="8"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20481" name="Rectangle 1"/>
          <p:cNvSpPr>
            <a:spLocks noChangeArrowheads="1"/>
          </p:cNvSpPr>
          <p:nvPr/>
        </p:nvSpPr>
        <p:spPr bwMode="auto">
          <a:xfrm>
            <a:off x="677150" y="1244270"/>
            <a:ext cx="10639168"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zh-CN" altLang="zh-CN" sz="3000" b="1" dirty="0" smtClean="0">
                <a:latin typeface="宋体" pitchFamily="2" charset="-122"/>
                <a:ea typeface="宋体" pitchFamily="2" charset="-122"/>
                <a:cs typeface="Times New Roman" pitchFamily="18" charset="0"/>
              </a:rPr>
              <a:t>公式表示：</a:t>
            </a:r>
            <a:r>
              <a:rPr lang="en-US" altLang="zh-CN" sz="3000" b="1" dirty="0" smtClean="0">
                <a:latin typeface="宋体" pitchFamily="2" charset="-122"/>
                <a:ea typeface="宋体" pitchFamily="2" charset="-122"/>
                <a:cs typeface="Times New Roman" pitchFamily="18" charset="0"/>
              </a:rPr>
              <a:t>F</a:t>
            </a:r>
            <a:r>
              <a:rPr lang="zh-CN" altLang="zh-CN" sz="3000" b="1" baseline="-25000" dirty="0" smtClean="0">
                <a:latin typeface="宋体" pitchFamily="2" charset="-122"/>
                <a:ea typeface="宋体" pitchFamily="2" charset="-122"/>
                <a:cs typeface="Times New Roman" pitchFamily="18" charset="0"/>
              </a:rPr>
              <a:t>浮</a:t>
            </a:r>
            <a:r>
              <a:rPr lang="zh-CN" altLang="zh-CN"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____</a:t>
            </a:r>
            <a:r>
              <a:rPr lang="zh-CN" altLang="zh-CN"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________</a:t>
            </a:r>
            <a:r>
              <a:rPr lang="zh-CN" altLang="zh-CN" sz="3000" b="1" dirty="0" smtClean="0">
                <a:latin typeface="宋体" pitchFamily="2" charset="-122"/>
                <a:ea typeface="宋体" pitchFamily="2" charset="-122"/>
                <a:cs typeface="Times New Roman" pitchFamily="18" charset="0"/>
              </a:rPr>
              <a:t>。</a:t>
            </a:r>
          </a:p>
          <a:p>
            <a:pPr fontAlgn="base">
              <a:lnSpc>
                <a:spcPct val="150000"/>
              </a:lnSpc>
              <a:spcBef>
                <a:spcPct val="0"/>
              </a:spcBef>
              <a:spcAft>
                <a:spcPct val="0"/>
              </a:spcAft>
            </a:pPr>
            <a:r>
              <a:rPr lang="zh-CN" altLang="zh-CN" sz="3000" b="1" dirty="0" smtClean="0">
                <a:latin typeface="宋体" pitchFamily="2" charset="-122"/>
                <a:ea typeface="宋体" pitchFamily="2" charset="-122"/>
                <a:cs typeface="Times New Roman" pitchFamily="18" charset="0"/>
              </a:rPr>
              <a:t>液体对物体的浮力与液体的</a:t>
            </a:r>
            <a:r>
              <a:rPr lang="en-US" altLang="zh-CN" sz="3000" b="1" dirty="0" smtClean="0">
                <a:latin typeface="宋体" pitchFamily="2" charset="-122"/>
                <a:ea typeface="宋体" pitchFamily="2" charset="-122"/>
                <a:cs typeface="Times New Roman" pitchFamily="18" charset="0"/>
              </a:rPr>
              <a:t>_____</a:t>
            </a:r>
            <a:r>
              <a:rPr lang="zh-CN" altLang="zh-CN" sz="3000" b="1" dirty="0" smtClean="0">
                <a:latin typeface="宋体" pitchFamily="2" charset="-122"/>
                <a:ea typeface="宋体" pitchFamily="2" charset="-122"/>
                <a:cs typeface="Times New Roman" pitchFamily="18" charset="0"/>
              </a:rPr>
              <a:t>和物体</a:t>
            </a:r>
            <a:r>
              <a:rPr lang="en-US" altLang="zh-CN" sz="3000" b="1" dirty="0" smtClean="0">
                <a:latin typeface="宋体" pitchFamily="2" charset="-122"/>
                <a:ea typeface="宋体" pitchFamily="2" charset="-122"/>
                <a:cs typeface="Times New Roman" pitchFamily="18" charset="0"/>
              </a:rPr>
              <a:t>______________</a:t>
            </a:r>
            <a:r>
              <a:rPr lang="zh-CN" altLang="zh-CN" sz="3000" b="1" dirty="0" smtClean="0">
                <a:latin typeface="宋体" pitchFamily="2" charset="-122"/>
                <a:ea typeface="宋体" pitchFamily="2" charset="-122"/>
                <a:cs typeface="Times New Roman" pitchFamily="18" charset="0"/>
              </a:rPr>
              <a:t>有关，而与物体的质量、体积、重力、形状、浸没的深度等均无关。</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3</a:t>
            </a:r>
            <a:r>
              <a:rPr lang="zh-CN" altLang="zh-CN" sz="3000" b="1" dirty="0" smtClean="0">
                <a:latin typeface="宋体" pitchFamily="2" charset="-122"/>
                <a:ea typeface="宋体" pitchFamily="2" charset="-122"/>
                <a:cs typeface="Times New Roman" pitchFamily="18" charset="0"/>
              </a:rPr>
              <a:t>．物体的浮沉条件</a:t>
            </a:r>
          </a:p>
          <a:p>
            <a:pPr fontAlgn="base">
              <a:lnSpc>
                <a:spcPct val="150000"/>
              </a:lnSpc>
              <a:spcBef>
                <a:spcPct val="0"/>
              </a:spcBef>
              <a:spcAft>
                <a:spcPct val="0"/>
              </a:spcAft>
            </a:pPr>
            <a:r>
              <a:rPr lang="zh-CN" altLang="zh-CN" sz="3000" b="1" dirty="0" smtClean="0">
                <a:latin typeface="宋体" pitchFamily="2" charset="-122"/>
                <a:ea typeface="宋体" pitchFamily="2" charset="-122"/>
                <a:cs typeface="Times New Roman" pitchFamily="18" charset="0"/>
              </a:rPr>
              <a:t>物体的浮沉决定于它受到的</a:t>
            </a:r>
            <a:r>
              <a:rPr lang="en-US" altLang="zh-CN" sz="3000" b="1" dirty="0" smtClean="0">
                <a:latin typeface="宋体" pitchFamily="2" charset="-122"/>
                <a:ea typeface="宋体" pitchFamily="2" charset="-122"/>
                <a:cs typeface="Times New Roman" pitchFamily="18" charset="0"/>
              </a:rPr>
              <a:t>______</a:t>
            </a:r>
            <a:r>
              <a:rPr lang="zh-CN" altLang="zh-CN" sz="3000" b="1" dirty="0" smtClean="0">
                <a:latin typeface="宋体" pitchFamily="2" charset="-122"/>
                <a:ea typeface="宋体" pitchFamily="2" charset="-122"/>
                <a:cs typeface="Times New Roman" pitchFamily="18" charset="0"/>
              </a:rPr>
              <a:t>和</a:t>
            </a:r>
            <a:r>
              <a:rPr lang="en-US" altLang="zh-CN" sz="3000" b="1" dirty="0" smtClean="0">
                <a:latin typeface="宋体" pitchFamily="2" charset="-122"/>
                <a:ea typeface="宋体" pitchFamily="2" charset="-122"/>
                <a:cs typeface="Times New Roman" pitchFamily="18" charset="0"/>
              </a:rPr>
              <a:t>_____</a:t>
            </a:r>
            <a:r>
              <a:rPr lang="zh-CN" altLang="zh-CN" sz="3000" b="1" dirty="0" smtClean="0">
                <a:latin typeface="宋体" pitchFamily="2" charset="-122"/>
                <a:ea typeface="宋体" pitchFamily="2" charset="-122"/>
                <a:cs typeface="Times New Roman" pitchFamily="18" charset="0"/>
              </a:rPr>
              <a:t>的大小。</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(1)</a:t>
            </a:r>
            <a:r>
              <a:rPr lang="zh-CN" altLang="zh-CN" sz="3000" b="1" dirty="0" smtClean="0">
                <a:latin typeface="宋体" pitchFamily="2" charset="-122"/>
                <a:ea typeface="宋体" pitchFamily="2" charset="-122"/>
                <a:cs typeface="Times New Roman" pitchFamily="18" charset="0"/>
              </a:rPr>
              <a:t>物体漂浮或悬浮时， </a:t>
            </a:r>
            <a:r>
              <a:rPr lang="en-US" altLang="zh-CN" sz="3000" b="1" dirty="0" smtClean="0">
                <a:latin typeface="宋体" pitchFamily="2" charset="-122"/>
                <a:ea typeface="宋体" pitchFamily="2" charset="-122"/>
                <a:cs typeface="Times New Roman" pitchFamily="18" charset="0"/>
              </a:rPr>
              <a:t>F</a:t>
            </a:r>
            <a:r>
              <a:rPr lang="zh-CN" altLang="zh-CN" sz="3000" b="1" baseline="-25000" dirty="0" smtClean="0">
                <a:latin typeface="宋体" pitchFamily="2" charset="-122"/>
                <a:ea typeface="宋体" pitchFamily="2" charset="-122"/>
                <a:cs typeface="Times New Roman" pitchFamily="18" charset="0"/>
              </a:rPr>
              <a:t>浮</a:t>
            </a:r>
            <a:r>
              <a:rPr lang="zh-CN" altLang="zh-CN" sz="3000" b="1" dirty="0" smtClean="0">
                <a:latin typeface="宋体" pitchFamily="2" charset="-122"/>
                <a:ea typeface="宋体" pitchFamily="2" charset="-122"/>
                <a:cs typeface="Times New Roman" pitchFamily="18" charset="0"/>
              </a:rPr>
              <a:t>＝</a:t>
            </a:r>
            <a:r>
              <a:rPr lang="en-US" altLang="zh-CN" sz="3000" b="1" dirty="0" smtClean="0">
                <a:latin typeface="宋体" pitchFamily="2" charset="-122"/>
                <a:ea typeface="宋体" pitchFamily="2" charset="-122"/>
                <a:cs typeface="Times New Roman" pitchFamily="18" charset="0"/>
              </a:rPr>
              <a:t>G</a:t>
            </a:r>
            <a:r>
              <a:rPr lang="zh-CN" altLang="zh-CN" sz="3000" b="1" baseline="-25000" dirty="0" smtClean="0">
                <a:latin typeface="宋体" pitchFamily="2" charset="-122"/>
                <a:ea typeface="宋体" pitchFamily="2" charset="-122"/>
                <a:cs typeface="Times New Roman" pitchFamily="18" charset="0"/>
              </a:rPr>
              <a:t>物</a:t>
            </a:r>
            <a:r>
              <a:rPr lang="en-US" altLang="zh-CN" sz="3000" b="1" dirty="0" smtClean="0">
                <a:latin typeface="宋体" pitchFamily="2" charset="-122"/>
                <a:ea typeface="宋体" pitchFamily="2" charset="-122"/>
                <a:cs typeface="Times New Roman" pitchFamily="18" charset="0"/>
              </a:rPr>
              <a:t>(ρ</a:t>
            </a:r>
            <a:r>
              <a:rPr lang="zh-CN" altLang="zh-CN" sz="3000" b="1" baseline="-25000" dirty="0" smtClean="0">
                <a:latin typeface="宋体" pitchFamily="2" charset="-122"/>
                <a:ea typeface="宋体" pitchFamily="2" charset="-122"/>
                <a:cs typeface="Times New Roman" pitchFamily="18" charset="0"/>
              </a:rPr>
              <a:t>液</a:t>
            </a:r>
            <a:r>
              <a:rPr lang="en-US" altLang="zh-CN" sz="3000" b="1" dirty="0" smtClean="0">
                <a:latin typeface="宋体" pitchFamily="2" charset="-122"/>
                <a:ea typeface="宋体" pitchFamily="2" charset="-122"/>
                <a:cs typeface="Times New Roman" pitchFamily="18" charset="0"/>
              </a:rPr>
              <a:t>gV</a:t>
            </a:r>
            <a:r>
              <a:rPr lang="zh-CN" altLang="zh-CN" sz="3000" b="1" baseline="-25000" dirty="0" smtClean="0">
                <a:latin typeface="宋体" pitchFamily="2" charset="-122"/>
                <a:ea typeface="宋体" pitchFamily="2" charset="-122"/>
                <a:cs typeface="Times New Roman" pitchFamily="18" charset="0"/>
              </a:rPr>
              <a:t>排</a:t>
            </a:r>
            <a:r>
              <a:rPr lang="zh-CN" altLang="zh-CN" sz="3000" b="1" dirty="0" smtClean="0">
                <a:latin typeface="宋体" pitchFamily="2" charset="-122"/>
                <a:ea typeface="宋体" pitchFamily="2" charset="-122"/>
                <a:cs typeface="Times New Roman" pitchFamily="18" charset="0"/>
              </a:rPr>
              <a:t>＝ρ</a:t>
            </a:r>
            <a:r>
              <a:rPr lang="zh-CN" altLang="zh-CN" sz="3000" b="1" baseline="-25000" dirty="0" smtClean="0">
                <a:latin typeface="宋体" pitchFamily="2" charset="-122"/>
                <a:ea typeface="宋体" pitchFamily="2" charset="-122"/>
                <a:cs typeface="Times New Roman" pitchFamily="18" charset="0"/>
              </a:rPr>
              <a:t>物</a:t>
            </a:r>
            <a:r>
              <a:rPr lang="en-US" altLang="zh-CN" sz="3000" b="1" dirty="0" smtClean="0">
                <a:latin typeface="宋体" pitchFamily="2" charset="-122"/>
                <a:ea typeface="宋体" pitchFamily="2" charset="-122"/>
                <a:cs typeface="Times New Roman" pitchFamily="18" charset="0"/>
              </a:rPr>
              <a:t>gV</a:t>
            </a:r>
            <a:r>
              <a:rPr lang="zh-CN" altLang="zh-CN" sz="3000" b="1" baseline="-25000" dirty="0" smtClean="0">
                <a:latin typeface="宋体" pitchFamily="2" charset="-122"/>
                <a:ea typeface="宋体" pitchFamily="2" charset="-122"/>
                <a:cs typeface="Times New Roman" pitchFamily="18" charset="0"/>
              </a:rPr>
              <a:t>物</a:t>
            </a:r>
            <a:r>
              <a:rPr lang="en-US" altLang="zh-CN" sz="3000" b="1" dirty="0" smtClean="0">
                <a:latin typeface="宋体" pitchFamily="2" charset="-122"/>
                <a:ea typeface="宋体" pitchFamily="2" charset="-122"/>
                <a:cs typeface="Times New Roman" pitchFamily="18" charset="0"/>
              </a:rPr>
              <a:t>)</a:t>
            </a:r>
            <a:r>
              <a:rPr lang="zh-CN" altLang="zh-CN" sz="3000" b="1" dirty="0" smtClean="0">
                <a:latin typeface="宋体" pitchFamily="2" charset="-122"/>
                <a:ea typeface="宋体" pitchFamily="2" charset="-122"/>
                <a:cs typeface="Times New Roman" pitchFamily="18" charset="0"/>
              </a:rPr>
              <a:t>。</a:t>
            </a:r>
          </a:p>
        </p:txBody>
      </p:sp>
      <p:sp>
        <p:nvSpPr>
          <p:cNvPr id="5" name="矩形 4"/>
          <p:cNvSpPr/>
          <p:nvPr/>
        </p:nvSpPr>
        <p:spPr>
          <a:xfrm>
            <a:off x="3583152" y="1362972"/>
            <a:ext cx="546945" cy="461665"/>
          </a:xfrm>
          <a:prstGeom prst="rect">
            <a:avLst/>
          </a:prstGeom>
        </p:spPr>
        <p:txBody>
          <a:bodyPr wrap="none">
            <a:spAutoFit/>
          </a:bodyPr>
          <a:lstStyle/>
          <a:p>
            <a:pPr eaLnBrk="0" hangingPunct="0"/>
            <a:r>
              <a:rPr lang="en-US" altLang="zh-CN" sz="2400" b="1" dirty="0" smtClean="0">
                <a:solidFill>
                  <a:srgbClr val="FF0000"/>
                </a:solidFill>
                <a:latin typeface="宋体" pitchFamily="2" charset="-122"/>
                <a:ea typeface="宋体" pitchFamily="2" charset="-122"/>
              </a:rPr>
              <a:t>G</a:t>
            </a:r>
            <a:r>
              <a:rPr lang="zh-CN" altLang="zh-CN" sz="2400" b="1" baseline="-25000" dirty="0" smtClean="0">
                <a:solidFill>
                  <a:srgbClr val="FF0000"/>
                </a:solidFill>
                <a:latin typeface="宋体" pitchFamily="2" charset="-122"/>
                <a:ea typeface="宋体" pitchFamily="2" charset="-122"/>
              </a:rPr>
              <a:t>排</a:t>
            </a:r>
            <a:endParaRPr lang="zh-CN" altLang="en-US" sz="2400" b="1" baseline="-25000" dirty="0" smtClean="0">
              <a:solidFill>
                <a:srgbClr val="FF0000"/>
              </a:solidFill>
              <a:latin typeface="宋体" pitchFamily="2" charset="-122"/>
              <a:ea typeface="宋体" pitchFamily="2" charset="-122"/>
            </a:endParaRPr>
          </a:p>
        </p:txBody>
      </p:sp>
      <p:sp>
        <p:nvSpPr>
          <p:cNvPr id="6" name="矩形 5"/>
          <p:cNvSpPr/>
          <p:nvPr/>
        </p:nvSpPr>
        <p:spPr>
          <a:xfrm>
            <a:off x="4869013" y="1375620"/>
            <a:ext cx="1218603" cy="461665"/>
          </a:xfrm>
          <a:prstGeom prst="rect">
            <a:avLst/>
          </a:prstGeom>
        </p:spPr>
        <p:txBody>
          <a:bodyPr wrap="none">
            <a:spAutoFit/>
          </a:bodyPr>
          <a:lstStyle/>
          <a:p>
            <a:pPr eaLnBrk="0" hangingPunct="0"/>
            <a:r>
              <a:rPr lang="en-US" altLang="zh-CN" sz="2400" b="1" dirty="0" smtClean="0">
                <a:solidFill>
                  <a:srgbClr val="FF0000"/>
                </a:solidFill>
                <a:latin typeface="宋体" pitchFamily="2" charset="-122"/>
                <a:ea typeface="宋体" pitchFamily="2" charset="-122"/>
              </a:rPr>
              <a:t>ρ</a:t>
            </a:r>
            <a:r>
              <a:rPr lang="zh-CN" altLang="zh-CN" sz="2400" b="1" baseline="-25000" dirty="0" smtClean="0">
                <a:solidFill>
                  <a:srgbClr val="FF0000"/>
                </a:solidFill>
                <a:latin typeface="宋体" pitchFamily="2" charset="-122"/>
                <a:ea typeface="宋体" pitchFamily="2" charset="-122"/>
              </a:rPr>
              <a:t>液</a:t>
            </a:r>
            <a:r>
              <a:rPr lang="en-US" altLang="zh-CN" sz="2400" b="1" dirty="0" err="1" smtClean="0">
                <a:solidFill>
                  <a:srgbClr val="FF0000"/>
                </a:solidFill>
                <a:latin typeface="宋体" pitchFamily="2" charset="-122"/>
                <a:ea typeface="宋体" pitchFamily="2" charset="-122"/>
              </a:rPr>
              <a:t>gV</a:t>
            </a:r>
            <a:r>
              <a:rPr lang="zh-CN" altLang="zh-CN" sz="2400" b="1" baseline="-25000" dirty="0" smtClean="0">
                <a:solidFill>
                  <a:srgbClr val="FF0000"/>
                </a:solidFill>
                <a:latin typeface="宋体" pitchFamily="2" charset="-122"/>
                <a:ea typeface="宋体" pitchFamily="2" charset="-122"/>
              </a:rPr>
              <a:t>排</a:t>
            </a:r>
            <a:endParaRPr lang="zh-CN" altLang="en-US" sz="2400" b="1" baseline="-25000" dirty="0" smtClean="0">
              <a:solidFill>
                <a:srgbClr val="FF0000"/>
              </a:solidFill>
              <a:latin typeface="宋体" pitchFamily="2" charset="-122"/>
              <a:ea typeface="宋体" pitchFamily="2" charset="-122"/>
            </a:endParaRPr>
          </a:p>
        </p:txBody>
      </p:sp>
      <p:sp>
        <p:nvSpPr>
          <p:cNvPr id="7" name="矩形 6"/>
          <p:cNvSpPr/>
          <p:nvPr/>
        </p:nvSpPr>
        <p:spPr>
          <a:xfrm>
            <a:off x="5439941" y="2080911"/>
            <a:ext cx="800219" cy="461665"/>
          </a:xfrm>
          <a:prstGeom prst="rect">
            <a:avLst/>
          </a:prstGeom>
        </p:spPr>
        <p:txBody>
          <a:bodyPr wrap="none">
            <a:spAutoFit/>
          </a:bodyPr>
          <a:lstStyle/>
          <a:p>
            <a:pPr eaLnBrk="0" hangingPunct="0"/>
            <a:r>
              <a:rPr lang="zh-CN" altLang="zh-CN" sz="2400" b="1" dirty="0" smtClean="0">
                <a:solidFill>
                  <a:srgbClr val="FF0000"/>
                </a:solidFill>
                <a:latin typeface="宋体" pitchFamily="2" charset="-122"/>
                <a:ea typeface="宋体" pitchFamily="2" charset="-122"/>
              </a:rPr>
              <a:t>密度</a:t>
            </a:r>
            <a:endParaRPr lang="zh-CN" altLang="en-US" sz="2400" b="1" dirty="0" smtClean="0">
              <a:solidFill>
                <a:srgbClr val="FF0000"/>
              </a:solidFill>
              <a:latin typeface="宋体" pitchFamily="2" charset="-122"/>
              <a:ea typeface="宋体" pitchFamily="2" charset="-122"/>
            </a:endParaRPr>
          </a:p>
        </p:txBody>
      </p:sp>
      <p:sp>
        <p:nvSpPr>
          <p:cNvPr id="8" name="矩形 7"/>
          <p:cNvSpPr/>
          <p:nvPr/>
        </p:nvSpPr>
        <p:spPr>
          <a:xfrm>
            <a:off x="7619884" y="2085265"/>
            <a:ext cx="2339102" cy="461665"/>
          </a:xfrm>
          <a:prstGeom prst="rect">
            <a:avLst/>
          </a:prstGeom>
        </p:spPr>
        <p:txBody>
          <a:bodyPr wrap="none">
            <a:spAutoFit/>
          </a:bodyPr>
          <a:lstStyle/>
          <a:p>
            <a:pPr eaLnBrk="0" hangingPunct="0"/>
            <a:r>
              <a:rPr lang="zh-CN" altLang="zh-CN" sz="2400" b="1" dirty="0" smtClean="0">
                <a:solidFill>
                  <a:srgbClr val="FF0000"/>
                </a:solidFill>
                <a:latin typeface="宋体" pitchFamily="2" charset="-122"/>
                <a:ea typeface="宋体" pitchFamily="2" charset="-122"/>
              </a:rPr>
              <a:t>排开液体的体积</a:t>
            </a:r>
            <a:endParaRPr lang="zh-CN" altLang="en-US" sz="2400" b="1" dirty="0" smtClean="0">
              <a:solidFill>
                <a:srgbClr val="FF0000"/>
              </a:solidFill>
              <a:latin typeface="宋体" pitchFamily="2" charset="-122"/>
              <a:ea typeface="宋体" pitchFamily="2" charset="-122"/>
            </a:endParaRPr>
          </a:p>
        </p:txBody>
      </p:sp>
      <p:sp>
        <p:nvSpPr>
          <p:cNvPr id="10" name="矩形 9"/>
          <p:cNvSpPr/>
          <p:nvPr/>
        </p:nvSpPr>
        <p:spPr>
          <a:xfrm>
            <a:off x="5501524" y="4157905"/>
            <a:ext cx="800219" cy="461665"/>
          </a:xfrm>
          <a:prstGeom prst="rect">
            <a:avLst/>
          </a:prstGeom>
        </p:spPr>
        <p:txBody>
          <a:bodyPr wrap="none">
            <a:spAutoFit/>
          </a:bodyPr>
          <a:lstStyle/>
          <a:p>
            <a:pPr eaLnBrk="0" hangingPunct="0"/>
            <a:r>
              <a:rPr lang="zh-CN" altLang="zh-CN" sz="2400" b="1" dirty="0" smtClean="0">
                <a:solidFill>
                  <a:srgbClr val="FF0000"/>
                </a:solidFill>
                <a:latin typeface="宋体" pitchFamily="2" charset="-122"/>
                <a:ea typeface="宋体" pitchFamily="2" charset="-122"/>
              </a:rPr>
              <a:t>浮力</a:t>
            </a:r>
            <a:endParaRPr lang="zh-CN" altLang="en-US" sz="2400" b="1" dirty="0" smtClean="0">
              <a:solidFill>
                <a:srgbClr val="FF0000"/>
              </a:solidFill>
              <a:latin typeface="宋体" pitchFamily="2" charset="-122"/>
              <a:ea typeface="宋体" pitchFamily="2" charset="-122"/>
            </a:endParaRPr>
          </a:p>
        </p:txBody>
      </p:sp>
      <p:sp>
        <p:nvSpPr>
          <p:cNvPr id="11" name="矩形 10"/>
          <p:cNvSpPr/>
          <p:nvPr/>
        </p:nvSpPr>
        <p:spPr>
          <a:xfrm>
            <a:off x="7025524" y="4127425"/>
            <a:ext cx="800219" cy="461665"/>
          </a:xfrm>
          <a:prstGeom prst="rect">
            <a:avLst/>
          </a:prstGeom>
        </p:spPr>
        <p:txBody>
          <a:bodyPr wrap="none">
            <a:spAutoFit/>
          </a:bodyPr>
          <a:lstStyle/>
          <a:p>
            <a:pPr eaLnBrk="0" hangingPunct="0"/>
            <a:r>
              <a:rPr lang="zh-CN" altLang="zh-CN" sz="2400" b="1" dirty="0" smtClean="0">
                <a:solidFill>
                  <a:srgbClr val="FF0000"/>
                </a:solidFill>
                <a:latin typeface="宋体" pitchFamily="2" charset="-122"/>
                <a:ea typeface="宋体" pitchFamily="2" charset="-122"/>
              </a:rPr>
              <a:t>重力</a:t>
            </a:r>
            <a:endParaRPr lang="zh-CN" altLang="en-US" sz="2400" b="1" dirty="0" smtClean="0">
              <a:solidFill>
                <a:srgbClr val="FF0000"/>
              </a:solidFill>
              <a:latin typeface="宋体" pitchFamily="2" charset="-122"/>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0481"/>
                                        </p:tgtEl>
                                        <p:attrNameLst>
                                          <p:attrName>style.visibility</p:attrName>
                                        </p:attrNameLst>
                                      </p:cBhvr>
                                      <p:to>
                                        <p:strVal val="visible"/>
                                      </p:to>
                                    </p:set>
                                    <p:animEffect transition="in" filter="blinds(horizontal)">
                                      <p:cBhvr>
                                        <p:cTn id="7" dur="500"/>
                                        <p:tgtEl>
                                          <p:spTgt spid="20481"/>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amond(i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amond(i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diamond(i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diamond(in)">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diamond(in)">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1" grpId="0"/>
      <p:bldP spid="5" grpId="0"/>
      <p:bldP spid="6" grpId="0"/>
      <p:bldP spid="7" grpId="0"/>
      <p:bldP spid="8" grpId="0"/>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20481" name="Rectangle 1"/>
          <p:cNvSpPr>
            <a:spLocks noChangeArrowheads="1"/>
          </p:cNvSpPr>
          <p:nvPr/>
        </p:nvSpPr>
        <p:spPr bwMode="auto">
          <a:xfrm>
            <a:off x="494270" y="960945"/>
            <a:ext cx="1063916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nSpc>
                <a:spcPct val="150000"/>
              </a:lnSpc>
            </a:pPr>
            <a:r>
              <a:rPr lang="en-US" altLang="zh-CN" sz="3000" b="1" dirty="0" smtClean="0">
                <a:latin typeface="宋体" pitchFamily="2" charset="-122"/>
                <a:ea typeface="宋体" pitchFamily="2" charset="-122"/>
              </a:rPr>
              <a:t>(2)</a:t>
            </a:r>
            <a:r>
              <a:rPr lang="zh-CN" altLang="zh-CN" sz="3000" b="1" dirty="0" smtClean="0">
                <a:latin typeface="宋体" pitchFamily="2" charset="-122"/>
                <a:ea typeface="宋体" pitchFamily="2" charset="-122"/>
              </a:rPr>
              <a:t>物体浸没在液体中时：</a:t>
            </a:r>
          </a:p>
          <a:p>
            <a:pPr>
              <a:lnSpc>
                <a:spcPct val="150000"/>
              </a:lnSpc>
            </a:pPr>
            <a:r>
              <a:rPr lang="zh-CN" altLang="zh-CN" sz="3000" b="1" dirty="0" smtClean="0">
                <a:latin typeface="宋体" pitchFamily="2" charset="-122"/>
                <a:ea typeface="宋体" pitchFamily="2" charset="-122"/>
              </a:rPr>
              <a:t>①如果</a:t>
            </a:r>
            <a:r>
              <a:rPr lang="zh-CN" altLang="zh-CN" sz="3000" b="1" i="1" dirty="0" smtClean="0">
                <a:latin typeface="宋体" pitchFamily="2" charset="-122"/>
                <a:ea typeface="宋体" pitchFamily="2" charset="-122"/>
              </a:rPr>
              <a:t>ρ</a:t>
            </a:r>
            <a:r>
              <a:rPr lang="zh-CN" altLang="zh-CN" sz="3000" b="1" baseline="-25000" dirty="0" smtClean="0">
                <a:latin typeface="宋体" pitchFamily="2" charset="-122"/>
                <a:ea typeface="宋体" pitchFamily="2" charset="-122"/>
              </a:rPr>
              <a:t>液</a:t>
            </a:r>
            <a:r>
              <a:rPr lang="zh-CN" altLang="zh-CN" sz="3000" b="1" dirty="0" smtClean="0">
                <a:latin typeface="宋体" pitchFamily="2" charset="-122"/>
                <a:ea typeface="宋体" pitchFamily="2" charset="-122"/>
              </a:rPr>
              <a:t>＜</a:t>
            </a:r>
            <a:r>
              <a:rPr lang="zh-CN" altLang="zh-CN" sz="3000" b="1" i="1" dirty="0" smtClean="0">
                <a:latin typeface="宋体" pitchFamily="2" charset="-122"/>
                <a:ea typeface="宋体" pitchFamily="2" charset="-122"/>
              </a:rPr>
              <a:t>ρ</a:t>
            </a:r>
            <a:r>
              <a:rPr lang="zh-CN" altLang="zh-CN" sz="3000" b="1" baseline="-25000" dirty="0" smtClean="0">
                <a:latin typeface="宋体" pitchFamily="2" charset="-122"/>
                <a:ea typeface="宋体" pitchFamily="2" charset="-122"/>
              </a:rPr>
              <a:t>物</a:t>
            </a:r>
            <a:r>
              <a:rPr lang="zh-CN" altLang="zh-CN" sz="3000" b="1" dirty="0" smtClean="0">
                <a:latin typeface="宋体" pitchFamily="2" charset="-122"/>
                <a:ea typeface="宋体" pitchFamily="2" charset="-122"/>
              </a:rPr>
              <a:t>，则</a:t>
            </a:r>
            <a:r>
              <a:rPr lang="en-US" altLang="zh-CN" sz="3000" b="1" i="1" dirty="0" smtClean="0">
                <a:latin typeface="宋体" pitchFamily="2" charset="-122"/>
                <a:ea typeface="宋体" pitchFamily="2" charset="-122"/>
              </a:rPr>
              <a:t>F</a:t>
            </a:r>
            <a:r>
              <a:rPr lang="zh-CN" altLang="zh-CN" sz="3000" b="1" baseline="-25000" dirty="0" smtClean="0">
                <a:latin typeface="宋体" pitchFamily="2" charset="-122"/>
                <a:ea typeface="宋体" pitchFamily="2" charset="-122"/>
              </a:rPr>
              <a:t>浮</a:t>
            </a:r>
            <a:r>
              <a:rPr lang="zh-CN" altLang="zh-CN" sz="3000" b="1" dirty="0" smtClean="0">
                <a:latin typeface="宋体" pitchFamily="2" charset="-122"/>
                <a:ea typeface="宋体" pitchFamily="2" charset="-122"/>
              </a:rPr>
              <a:t>＜</a:t>
            </a:r>
            <a:r>
              <a:rPr lang="en-US" altLang="zh-CN" sz="3000" b="1" i="1" dirty="0" smtClean="0">
                <a:latin typeface="宋体" pitchFamily="2" charset="-122"/>
                <a:ea typeface="宋体" pitchFamily="2" charset="-122"/>
              </a:rPr>
              <a:t>G</a:t>
            </a:r>
            <a:r>
              <a:rPr lang="zh-CN" altLang="zh-CN" sz="3000" b="1" baseline="-25000" dirty="0" smtClean="0">
                <a:latin typeface="宋体" pitchFamily="2" charset="-122"/>
                <a:ea typeface="宋体" pitchFamily="2" charset="-122"/>
              </a:rPr>
              <a:t>物</a:t>
            </a:r>
            <a:r>
              <a:rPr lang="zh-CN" altLang="zh-CN" sz="3000" b="1" dirty="0" smtClean="0">
                <a:latin typeface="宋体" pitchFamily="2" charset="-122"/>
                <a:ea typeface="宋体" pitchFamily="2" charset="-122"/>
              </a:rPr>
              <a:t>，物体</a:t>
            </a:r>
            <a:r>
              <a:rPr lang="en-US" altLang="zh-CN" sz="3000" b="1" dirty="0" smtClean="0">
                <a:latin typeface="宋体" pitchFamily="2" charset="-122"/>
                <a:ea typeface="宋体" pitchFamily="2" charset="-122"/>
              </a:rPr>
              <a:t>_____</a:t>
            </a:r>
            <a:r>
              <a:rPr lang="zh-CN" altLang="zh-CN" sz="3000" b="1" dirty="0" smtClean="0">
                <a:latin typeface="宋体" pitchFamily="2" charset="-122"/>
                <a:ea typeface="宋体" pitchFamily="2" charset="-122"/>
              </a:rPr>
              <a:t>；</a:t>
            </a:r>
          </a:p>
          <a:p>
            <a:pPr>
              <a:lnSpc>
                <a:spcPct val="150000"/>
              </a:lnSpc>
            </a:pPr>
            <a:r>
              <a:rPr lang="zh-CN" altLang="zh-CN" sz="3000" b="1" dirty="0" smtClean="0">
                <a:latin typeface="宋体" pitchFamily="2" charset="-122"/>
                <a:ea typeface="宋体" pitchFamily="2" charset="-122"/>
              </a:rPr>
              <a:t>②如果</a:t>
            </a:r>
            <a:r>
              <a:rPr lang="en-US" altLang="zh-CN" sz="3000" b="1" i="1" dirty="0" smtClean="0">
                <a:latin typeface="宋体" pitchFamily="2" charset="-122"/>
                <a:ea typeface="宋体" pitchFamily="2" charset="-122"/>
              </a:rPr>
              <a:t>ρ</a:t>
            </a:r>
            <a:r>
              <a:rPr lang="zh-CN" altLang="zh-CN" sz="3000" b="1" baseline="-25000" dirty="0" smtClean="0">
                <a:latin typeface="宋体" pitchFamily="2" charset="-122"/>
                <a:ea typeface="宋体" pitchFamily="2" charset="-122"/>
              </a:rPr>
              <a:t>液</a:t>
            </a:r>
            <a:r>
              <a:rPr lang="zh-CN" altLang="zh-CN" sz="3000" b="1" dirty="0" smtClean="0">
                <a:latin typeface="宋体" pitchFamily="2" charset="-122"/>
                <a:ea typeface="宋体" pitchFamily="2" charset="-122"/>
              </a:rPr>
              <a:t>＞</a:t>
            </a:r>
            <a:r>
              <a:rPr lang="en-US" altLang="zh-CN" sz="3000" b="1" i="1" dirty="0" smtClean="0">
                <a:latin typeface="宋体" pitchFamily="2" charset="-122"/>
                <a:ea typeface="宋体" pitchFamily="2" charset="-122"/>
              </a:rPr>
              <a:t>ρ</a:t>
            </a:r>
            <a:r>
              <a:rPr lang="zh-CN" altLang="zh-CN" sz="3000" b="1" baseline="-25000" dirty="0" smtClean="0">
                <a:latin typeface="宋体" pitchFamily="2" charset="-122"/>
                <a:ea typeface="宋体" pitchFamily="2" charset="-122"/>
              </a:rPr>
              <a:t>物</a:t>
            </a:r>
            <a:r>
              <a:rPr lang="zh-CN" altLang="zh-CN" sz="3000" b="1" dirty="0" smtClean="0">
                <a:latin typeface="宋体" pitchFamily="2" charset="-122"/>
                <a:ea typeface="宋体" pitchFamily="2" charset="-122"/>
              </a:rPr>
              <a:t>，则</a:t>
            </a:r>
            <a:r>
              <a:rPr lang="en-US" altLang="zh-CN" sz="3000" b="1" i="1" dirty="0" smtClean="0">
                <a:latin typeface="宋体" pitchFamily="2" charset="-122"/>
                <a:ea typeface="宋体" pitchFamily="2" charset="-122"/>
              </a:rPr>
              <a:t>F</a:t>
            </a:r>
            <a:r>
              <a:rPr lang="zh-CN" altLang="zh-CN" sz="3000" b="1" baseline="-25000" dirty="0" smtClean="0">
                <a:latin typeface="宋体" pitchFamily="2" charset="-122"/>
                <a:ea typeface="宋体" pitchFamily="2" charset="-122"/>
              </a:rPr>
              <a:t>浮</a:t>
            </a:r>
            <a:r>
              <a:rPr lang="zh-CN" altLang="zh-CN" sz="3000" b="1" dirty="0" smtClean="0">
                <a:latin typeface="宋体" pitchFamily="2" charset="-122"/>
                <a:ea typeface="宋体" pitchFamily="2" charset="-122"/>
              </a:rPr>
              <a:t>＞</a:t>
            </a:r>
            <a:r>
              <a:rPr lang="en-US" altLang="zh-CN" sz="3000" b="1" i="1" dirty="0" smtClean="0">
                <a:latin typeface="宋体" pitchFamily="2" charset="-122"/>
                <a:ea typeface="宋体" pitchFamily="2" charset="-122"/>
              </a:rPr>
              <a:t>G</a:t>
            </a:r>
            <a:r>
              <a:rPr lang="zh-CN" altLang="zh-CN" sz="3000" b="1" baseline="-25000" dirty="0" smtClean="0">
                <a:latin typeface="宋体" pitchFamily="2" charset="-122"/>
                <a:ea typeface="宋体" pitchFamily="2" charset="-122"/>
              </a:rPr>
              <a:t>物</a:t>
            </a:r>
            <a:r>
              <a:rPr lang="zh-CN" altLang="zh-CN" sz="3000" b="1" dirty="0" smtClean="0">
                <a:latin typeface="宋体" pitchFamily="2" charset="-122"/>
                <a:ea typeface="宋体" pitchFamily="2" charset="-122"/>
              </a:rPr>
              <a:t>，物体</a:t>
            </a:r>
            <a:r>
              <a:rPr lang="en-US" altLang="zh-CN" sz="3000" b="1" dirty="0" smtClean="0">
                <a:latin typeface="宋体" pitchFamily="2" charset="-122"/>
                <a:ea typeface="宋体" pitchFamily="2" charset="-122"/>
              </a:rPr>
              <a:t>_____</a:t>
            </a:r>
            <a:r>
              <a:rPr lang="zh-CN" altLang="zh-CN" sz="3000" b="1" dirty="0" smtClean="0">
                <a:latin typeface="宋体" pitchFamily="2" charset="-122"/>
                <a:ea typeface="宋体" pitchFamily="2" charset="-122"/>
              </a:rPr>
              <a:t>；</a:t>
            </a:r>
          </a:p>
          <a:p>
            <a:pPr>
              <a:lnSpc>
                <a:spcPct val="150000"/>
              </a:lnSpc>
            </a:pPr>
            <a:r>
              <a:rPr lang="zh-CN" altLang="zh-CN" sz="3000" b="1" dirty="0" smtClean="0">
                <a:latin typeface="宋体" pitchFamily="2" charset="-122"/>
                <a:ea typeface="宋体" pitchFamily="2" charset="-122"/>
              </a:rPr>
              <a:t>③如果</a:t>
            </a:r>
            <a:r>
              <a:rPr lang="en-US" altLang="zh-CN" sz="3000" b="1" i="1" dirty="0" smtClean="0">
                <a:latin typeface="宋体" pitchFamily="2" charset="-122"/>
                <a:ea typeface="宋体" pitchFamily="2" charset="-122"/>
              </a:rPr>
              <a:t>ρ</a:t>
            </a:r>
            <a:r>
              <a:rPr lang="zh-CN" altLang="zh-CN" sz="3000" b="1" baseline="-25000" dirty="0" smtClean="0">
                <a:latin typeface="宋体" pitchFamily="2" charset="-122"/>
                <a:ea typeface="宋体" pitchFamily="2" charset="-122"/>
              </a:rPr>
              <a:t>液</a:t>
            </a:r>
            <a:r>
              <a:rPr lang="zh-CN" altLang="zh-CN" sz="3000" b="1" dirty="0" smtClean="0">
                <a:latin typeface="宋体" pitchFamily="2" charset="-122"/>
                <a:ea typeface="宋体" pitchFamily="2" charset="-122"/>
              </a:rPr>
              <a:t>＝</a:t>
            </a:r>
            <a:r>
              <a:rPr lang="en-US" altLang="zh-CN" sz="3000" b="1" i="1" dirty="0" smtClean="0">
                <a:latin typeface="宋体" pitchFamily="2" charset="-122"/>
                <a:ea typeface="宋体" pitchFamily="2" charset="-122"/>
              </a:rPr>
              <a:t>ρ</a:t>
            </a:r>
            <a:r>
              <a:rPr lang="zh-CN" altLang="zh-CN" sz="3000" b="1" baseline="-25000" dirty="0" smtClean="0">
                <a:latin typeface="宋体" pitchFamily="2" charset="-122"/>
                <a:ea typeface="宋体" pitchFamily="2" charset="-122"/>
              </a:rPr>
              <a:t>物</a:t>
            </a:r>
            <a:r>
              <a:rPr lang="zh-CN" altLang="zh-CN" sz="3000" b="1" dirty="0" smtClean="0">
                <a:latin typeface="宋体" pitchFamily="2" charset="-122"/>
                <a:ea typeface="宋体" pitchFamily="2" charset="-122"/>
              </a:rPr>
              <a:t>，则</a:t>
            </a:r>
            <a:r>
              <a:rPr lang="en-US" altLang="zh-CN" sz="3000" b="1" i="1" dirty="0" smtClean="0">
                <a:latin typeface="宋体" pitchFamily="2" charset="-122"/>
                <a:ea typeface="宋体" pitchFamily="2" charset="-122"/>
              </a:rPr>
              <a:t>F</a:t>
            </a:r>
            <a:r>
              <a:rPr lang="zh-CN" altLang="zh-CN" sz="3000" b="1" baseline="-25000" dirty="0" smtClean="0">
                <a:latin typeface="宋体" pitchFamily="2" charset="-122"/>
                <a:ea typeface="宋体" pitchFamily="2" charset="-122"/>
              </a:rPr>
              <a:t>浮</a:t>
            </a:r>
            <a:r>
              <a:rPr lang="zh-CN" altLang="zh-CN" sz="3000" b="1" dirty="0" smtClean="0">
                <a:latin typeface="宋体" pitchFamily="2" charset="-122"/>
                <a:ea typeface="宋体" pitchFamily="2" charset="-122"/>
              </a:rPr>
              <a:t>＝</a:t>
            </a:r>
            <a:r>
              <a:rPr lang="en-US" altLang="zh-CN" sz="3000" b="1" i="1" dirty="0" smtClean="0">
                <a:latin typeface="宋体" pitchFamily="2" charset="-122"/>
                <a:ea typeface="宋体" pitchFamily="2" charset="-122"/>
              </a:rPr>
              <a:t>G</a:t>
            </a:r>
            <a:r>
              <a:rPr lang="zh-CN" altLang="zh-CN" sz="3000" b="1" baseline="-25000" dirty="0" smtClean="0">
                <a:latin typeface="宋体" pitchFamily="2" charset="-122"/>
                <a:ea typeface="宋体" pitchFamily="2" charset="-122"/>
              </a:rPr>
              <a:t>物</a:t>
            </a:r>
            <a:r>
              <a:rPr lang="zh-CN" altLang="zh-CN" sz="3000" b="1" dirty="0" smtClean="0">
                <a:latin typeface="宋体" pitchFamily="2" charset="-122"/>
                <a:ea typeface="宋体" pitchFamily="2" charset="-122"/>
              </a:rPr>
              <a:t>，物体</a:t>
            </a:r>
            <a:r>
              <a:rPr lang="en-US" altLang="zh-CN" sz="3000" b="1" dirty="0" smtClean="0">
                <a:latin typeface="宋体" pitchFamily="2" charset="-122"/>
                <a:ea typeface="宋体" pitchFamily="2" charset="-122"/>
              </a:rPr>
              <a:t>_____</a:t>
            </a:r>
            <a:r>
              <a:rPr lang="zh-CN" altLang="zh-CN" sz="3000" b="1" dirty="0" smtClean="0">
                <a:latin typeface="宋体" pitchFamily="2" charset="-122"/>
                <a:ea typeface="宋体" pitchFamily="2" charset="-122"/>
              </a:rPr>
              <a:t>。</a:t>
            </a:r>
          </a:p>
          <a:p>
            <a:pPr>
              <a:lnSpc>
                <a:spcPct val="150000"/>
              </a:lnSpc>
            </a:pPr>
            <a:r>
              <a:rPr lang="en-US" altLang="zh-CN" sz="3000" b="1" dirty="0" smtClean="0">
                <a:latin typeface="宋体" pitchFamily="2" charset="-122"/>
                <a:ea typeface="宋体" pitchFamily="2" charset="-122"/>
              </a:rPr>
              <a:t>4</a:t>
            </a:r>
            <a:r>
              <a:rPr lang="zh-CN" altLang="zh-CN" sz="3000" b="1" dirty="0" smtClean="0">
                <a:latin typeface="宋体" pitchFamily="2" charset="-122"/>
                <a:ea typeface="宋体" pitchFamily="2" charset="-122"/>
              </a:rPr>
              <a:t>．浮力的应用</a:t>
            </a:r>
          </a:p>
          <a:p>
            <a:pPr>
              <a:lnSpc>
                <a:spcPct val="150000"/>
              </a:lnSpc>
            </a:pPr>
            <a:r>
              <a:rPr lang="en-US" altLang="zh-CN" sz="3000" b="1" dirty="0" smtClean="0">
                <a:latin typeface="宋体" pitchFamily="2" charset="-122"/>
                <a:ea typeface="宋体" pitchFamily="2" charset="-122"/>
              </a:rPr>
              <a:t>(1)</a:t>
            </a:r>
            <a:r>
              <a:rPr lang="zh-CN" altLang="zh-CN" sz="3000" b="1" dirty="0" smtClean="0">
                <a:latin typeface="宋体" pitchFamily="2" charset="-122"/>
                <a:ea typeface="宋体" pitchFamily="2" charset="-122"/>
              </a:rPr>
              <a:t>轮船</a:t>
            </a:r>
          </a:p>
          <a:p>
            <a:pPr>
              <a:lnSpc>
                <a:spcPct val="150000"/>
              </a:lnSpc>
            </a:pPr>
            <a:r>
              <a:rPr lang="zh-CN" altLang="zh-CN" sz="3000" b="1" dirty="0" smtClean="0">
                <a:latin typeface="宋体" pitchFamily="2" charset="-122"/>
                <a:ea typeface="宋体" pitchFamily="2" charset="-122"/>
              </a:rPr>
              <a:t>①工作原理：将密度大于水的材料制成空心的，使它能够排开更多的水，从而增大可利用的浮力。</a:t>
            </a:r>
            <a:endParaRPr lang="zh-CN" altLang="zh-CN" sz="3000" b="1" dirty="0">
              <a:latin typeface="宋体" pitchFamily="2" charset="-122"/>
              <a:ea typeface="宋体" pitchFamily="2" charset="-122"/>
            </a:endParaRPr>
          </a:p>
        </p:txBody>
      </p:sp>
      <p:sp>
        <p:nvSpPr>
          <p:cNvPr id="5" name="矩形 4"/>
          <p:cNvSpPr/>
          <p:nvPr/>
        </p:nvSpPr>
        <p:spPr>
          <a:xfrm>
            <a:off x="6669407" y="1826704"/>
            <a:ext cx="800219" cy="461665"/>
          </a:xfrm>
          <a:prstGeom prst="rect">
            <a:avLst/>
          </a:prstGeom>
        </p:spPr>
        <p:txBody>
          <a:bodyPr wrap="none">
            <a:spAutoFit/>
          </a:bodyPr>
          <a:lstStyle/>
          <a:p>
            <a:r>
              <a:rPr lang="zh-CN" altLang="zh-CN" sz="2400" b="1" dirty="0" smtClean="0">
                <a:solidFill>
                  <a:srgbClr val="FF0000"/>
                </a:solidFill>
                <a:latin typeface="宋体" pitchFamily="2" charset="-122"/>
                <a:ea typeface="宋体" pitchFamily="2" charset="-122"/>
              </a:rPr>
              <a:t>下沉</a:t>
            </a:r>
            <a:endParaRPr lang="zh-CN" altLang="en-US" sz="2400" b="1" dirty="0" smtClean="0">
              <a:solidFill>
                <a:srgbClr val="FF0000"/>
              </a:solidFill>
              <a:latin typeface="宋体" pitchFamily="2" charset="-122"/>
              <a:ea typeface="宋体" pitchFamily="2" charset="-122"/>
            </a:endParaRPr>
          </a:p>
        </p:txBody>
      </p:sp>
      <p:sp>
        <p:nvSpPr>
          <p:cNvPr id="6" name="矩形 5"/>
          <p:cNvSpPr/>
          <p:nvPr/>
        </p:nvSpPr>
        <p:spPr>
          <a:xfrm>
            <a:off x="6662357" y="2515821"/>
            <a:ext cx="800219" cy="461665"/>
          </a:xfrm>
          <a:prstGeom prst="rect">
            <a:avLst/>
          </a:prstGeom>
        </p:spPr>
        <p:txBody>
          <a:bodyPr wrap="none">
            <a:spAutoFit/>
          </a:bodyPr>
          <a:lstStyle/>
          <a:p>
            <a:r>
              <a:rPr lang="zh-CN" altLang="zh-CN" sz="2400" b="1" dirty="0" smtClean="0">
                <a:solidFill>
                  <a:srgbClr val="FF0000"/>
                </a:solidFill>
                <a:latin typeface="宋体" pitchFamily="2" charset="-122"/>
                <a:ea typeface="宋体" pitchFamily="2" charset="-122"/>
              </a:rPr>
              <a:t>上浮</a:t>
            </a:r>
            <a:endParaRPr lang="zh-CN" altLang="en-US" sz="2400" b="1" dirty="0" smtClean="0">
              <a:solidFill>
                <a:srgbClr val="FF0000"/>
              </a:solidFill>
              <a:latin typeface="宋体" pitchFamily="2" charset="-122"/>
              <a:ea typeface="宋体" pitchFamily="2" charset="-122"/>
            </a:endParaRPr>
          </a:p>
        </p:txBody>
      </p:sp>
      <p:sp>
        <p:nvSpPr>
          <p:cNvPr id="7" name="矩形 6"/>
          <p:cNvSpPr/>
          <p:nvPr/>
        </p:nvSpPr>
        <p:spPr>
          <a:xfrm>
            <a:off x="6689623" y="3193120"/>
            <a:ext cx="800219" cy="461665"/>
          </a:xfrm>
          <a:prstGeom prst="rect">
            <a:avLst/>
          </a:prstGeom>
        </p:spPr>
        <p:txBody>
          <a:bodyPr wrap="none">
            <a:spAutoFit/>
          </a:bodyPr>
          <a:lstStyle/>
          <a:p>
            <a:r>
              <a:rPr lang="zh-CN" altLang="zh-CN" sz="2400" b="1" dirty="0" smtClean="0">
                <a:solidFill>
                  <a:srgbClr val="FF0000"/>
                </a:solidFill>
                <a:latin typeface="宋体" pitchFamily="2" charset="-122"/>
                <a:ea typeface="宋体" pitchFamily="2" charset="-122"/>
              </a:rPr>
              <a:t>悬浮</a:t>
            </a:r>
            <a:endParaRPr lang="zh-CN" altLang="en-US" sz="2400" b="1" dirty="0" smtClean="0">
              <a:solidFill>
                <a:srgbClr val="FF0000"/>
              </a:solidFill>
              <a:latin typeface="宋体" pitchFamily="2" charset="-122"/>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0481"/>
                                        </p:tgtEl>
                                        <p:attrNameLst>
                                          <p:attrName>style.visibility</p:attrName>
                                        </p:attrNameLst>
                                      </p:cBhvr>
                                      <p:to>
                                        <p:strVal val="visible"/>
                                      </p:to>
                                    </p:set>
                                    <p:animEffect transition="in" filter="blinds(horizontal)">
                                      <p:cBhvr>
                                        <p:cTn id="7" dur="500"/>
                                        <p:tgtEl>
                                          <p:spTgt spid="20481"/>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amond(i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amond(in)">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1" grpId="0"/>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sp>
        <p:nvSpPr>
          <p:cNvPr id="20481" name="Rectangle 1"/>
          <p:cNvSpPr>
            <a:spLocks noChangeArrowheads="1"/>
          </p:cNvSpPr>
          <p:nvPr/>
        </p:nvSpPr>
        <p:spPr bwMode="auto">
          <a:xfrm>
            <a:off x="829550" y="1219578"/>
            <a:ext cx="10639168" cy="43396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zh-CN" altLang="zh-CN" sz="3000" b="1" dirty="0" smtClean="0">
                <a:latin typeface="宋体" pitchFamily="2" charset="-122"/>
                <a:ea typeface="宋体" pitchFamily="2" charset="-122"/>
                <a:cs typeface="Times New Roman" pitchFamily="18" charset="0"/>
              </a:rPr>
              <a:t>②排水量：轮船装满货物时排开水的</a:t>
            </a:r>
            <a:r>
              <a:rPr lang="en-US" altLang="zh-CN" sz="3000" b="1" dirty="0" smtClean="0">
                <a:latin typeface="宋体" pitchFamily="2" charset="-122"/>
                <a:ea typeface="宋体" pitchFamily="2" charset="-122"/>
                <a:cs typeface="Times New Roman" pitchFamily="18" charset="0"/>
              </a:rPr>
              <a:t>_____</a:t>
            </a:r>
            <a:r>
              <a:rPr lang="zh-CN" altLang="zh-CN" sz="3000" b="1" dirty="0" smtClean="0">
                <a:latin typeface="宋体" pitchFamily="2" charset="-122"/>
                <a:ea typeface="宋体" pitchFamily="2" charset="-122"/>
                <a:cs typeface="Times New Roman" pitchFamily="18" charset="0"/>
              </a:rPr>
              <a:t>。</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(2)</a:t>
            </a:r>
            <a:r>
              <a:rPr lang="zh-CN" altLang="zh-CN" sz="3000" b="1" dirty="0" smtClean="0">
                <a:latin typeface="宋体" pitchFamily="2" charset="-122"/>
                <a:ea typeface="宋体" pitchFamily="2" charset="-122"/>
                <a:cs typeface="Times New Roman" pitchFamily="18" charset="0"/>
              </a:rPr>
              <a:t>潜水艇：靠改变自身</a:t>
            </a:r>
            <a:r>
              <a:rPr lang="en-US" altLang="zh-CN" sz="3000" b="1" dirty="0" smtClean="0">
                <a:latin typeface="宋体" pitchFamily="2" charset="-122"/>
                <a:ea typeface="宋体" pitchFamily="2" charset="-122"/>
                <a:cs typeface="Times New Roman" pitchFamily="18" charset="0"/>
              </a:rPr>
              <a:t>_____</a:t>
            </a:r>
            <a:r>
              <a:rPr lang="zh-CN" altLang="zh-CN" sz="3000" b="1" dirty="0" smtClean="0">
                <a:latin typeface="宋体" pitchFamily="2" charset="-122"/>
                <a:ea typeface="宋体" pitchFamily="2" charset="-122"/>
                <a:cs typeface="Times New Roman" pitchFamily="18" charset="0"/>
              </a:rPr>
              <a:t>来实现下潜和上浮。</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(3)</a:t>
            </a:r>
            <a:r>
              <a:rPr lang="zh-CN" altLang="zh-CN" sz="3000" b="1" dirty="0" smtClean="0">
                <a:latin typeface="宋体" pitchFamily="2" charset="-122"/>
                <a:ea typeface="宋体" pitchFamily="2" charset="-122"/>
                <a:cs typeface="Times New Roman" pitchFamily="18" charset="0"/>
              </a:rPr>
              <a:t>气球：利用空气的</a:t>
            </a:r>
            <a:r>
              <a:rPr lang="en-US" altLang="zh-CN" sz="3000" b="1" dirty="0" smtClean="0">
                <a:latin typeface="宋体" pitchFamily="2" charset="-122"/>
                <a:ea typeface="宋体" pitchFamily="2" charset="-122"/>
                <a:cs typeface="Times New Roman" pitchFamily="18" charset="0"/>
              </a:rPr>
              <a:t>_____</a:t>
            </a:r>
            <a:r>
              <a:rPr lang="zh-CN" altLang="zh-CN" sz="3000" b="1" dirty="0" smtClean="0">
                <a:latin typeface="宋体" pitchFamily="2" charset="-122"/>
                <a:ea typeface="宋体" pitchFamily="2" charset="-122"/>
                <a:cs typeface="Times New Roman" pitchFamily="18" charset="0"/>
              </a:rPr>
              <a:t>升空，气球里充的是密度</a:t>
            </a:r>
            <a:r>
              <a:rPr lang="en-US" altLang="zh-CN" sz="3000" b="1" dirty="0" smtClean="0">
                <a:latin typeface="宋体" pitchFamily="2" charset="-122"/>
                <a:ea typeface="宋体" pitchFamily="2" charset="-122"/>
                <a:cs typeface="Times New Roman" pitchFamily="18" charset="0"/>
              </a:rPr>
              <a:t>_____</a:t>
            </a:r>
            <a:r>
              <a:rPr lang="zh-CN" altLang="zh-CN" sz="3000" b="1" dirty="0" smtClean="0">
                <a:latin typeface="宋体" pitchFamily="2" charset="-122"/>
                <a:ea typeface="宋体" pitchFamily="2" charset="-122"/>
                <a:cs typeface="Times New Roman" pitchFamily="18" charset="0"/>
              </a:rPr>
              <a:t>空气密度的气体，如：氢气、氦气或热空气。</a:t>
            </a:r>
          </a:p>
          <a:p>
            <a:pPr fontAlgn="base">
              <a:lnSpc>
                <a:spcPct val="150000"/>
              </a:lnSpc>
              <a:spcBef>
                <a:spcPct val="0"/>
              </a:spcBef>
              <a:spcAft>
                <a:spcPct val="0"/>
              </a:spcAft>
            </a:pPr>
            <a:r>
              <a:rPr lang="en-US" altLang="zh-CN" sz="3000" b="1" dirty="0" smtClean="0">
                <a:latin typeface="宋体" pitchFamily="2" charset="-122"/>
                <a:ea typeface="宋体" pitchFamily="2" charset="-122"/>
                <a:cs typeface="Times New Roman" pitchFamily="18" charset="0"/>
              </a:rPr>
              <a:t>(4)</a:t>
            </a:r>
            <a:r>
              <a:rPr lang="zh-CN" altLang="zh-CN" sz="3000" b="1" dirty="0" smtClean="0">
                <a:latin typeface="宋体" pitchFamily="2" charset="-122"/>
                <a:ea typeface="宋体" pitchFamily="2" charset="-122"/>
                <a:cs typeface="Times New Roman" pitchFamily="18" charset="0"/>
              </a:rPr>
              <a:t>密度计：利用物体的漂浮条件进行工作。刻度线从上到下，对应的液体密度越来越</a:t>
            </a:r>
            <a:r>
              <a:rPr lang="en-US" altLang="zh-CN" sz="3000" b="1" dirty="0" smtClean="0">
                <a:latin typeface="宋体" pitchFamily="2" charset="-122"/>
                <a:ea typeface="宋体" pitchFamily="2" charset="-122"/>
                <a:cs typeface="Times New Roman" pitchFamily="18" charset="0"/>
              </a:rPr>
              <a:t>___</a:t>
            </a:r>
            <a:r>
              <a:rPr lang="zh-CN" altLang="zh-CN" sz="3000" b="1" dirty="0" smtClean="0">
                <a:latin typeface="宋体" pitchFamily="2" charset="-122"/>
                <a:ea typeface="宋体" pitchFamily="2" charset="-122"/>
                <a:cs typeface="Times New Roman" pitchFamily="18" charset="0"/>
              </a:rPr>
              <a:t>。</a:t>
            </a:r>
          </a:p>
        </p:txBody>
      </p:sp>
      <p:sp>
        <p:nvSpPr>
          <p:cNvPr id="6" name="矩形 5"/>
          <p:cNvSpPr/>
          <p:nvPr/>
        </p:nvSpPr>
        <p:spPr>
          <a:xfrm>
            <a:off x="7153768" y="1425694"/>
            <a:ext cx="800219" cy="461665"/>
          </a:xfrm>
          <a:prstGeom prst="rect">
            <a:avLst/>
          </a:prstGeom>
        </p:spPr>
        <p:txBody>
          <a:bodyPr wrap="none">
            <a:spAutoFit/>
          </a:bodyPr>
          <a:lstStyle/>
          <a:p>
            <a:r>
              <a:rPr lang="zh-CN" altLang="zh-CN" sz="2400" b="1" dirty="0" smtClean="0">
                <a:solidFill>
                  <a:srgbClr val="FF0000"/>
                </a:solidFill>
                <a:latin typeface="宋体" pitchFamily="2" charset="-122"/>
                <a:ea typeface="宋体" pitchFamily="2" charset="-122"/>
              </a:rPr>
              <a:t>质量</a:t>
            </a:r>
            <a:endParaRPr lang="zh-CN" altLang="en-US" sz="2400" b="1" dirty="0" smtClean="0">
              <a:solidFill>
                <a:srgbClr val="FF0000"/>
              </a:solidFill>
              <a:latin typeface="宋体" pitchFamily="2" charset="-122"/>
              <a:ea typeface="宋体" pitchFamily="2" charset="-122"/>
            </a:endParaRPr>
          </a:p>
        </p:txBody>
      </p:sp>
      <p:sp>
        <p:nvSpPr>
          <p:cNvPr id="7" name="矩形 6"/>
          <p:cNvSpPr/>
          <p:nvPr/>
        </p:nvSpPr>
        <p:spPr>
          <a:xfrm>
            <a:off x="5001405" y="2116988"/>
            <a:ext cx="800219" cy="461665"/>
          </a:xfrm>
          <a:prstGeom prst="rect">
            <a:avLst/>
          </a:prstGeom>
        </p:spPr>
        <p:txBody>
          <a:bodyPr wrap="none">
            <a:spAutoFit/>
          </a:bodyPr>
          <a:lstStyle/>
          <a:p>
            <a:r>
              <a:rPr lang="zh-CN" altLang="zh-CN" sz="2400" b="1" dirty="0" smtClean="0">
                <a:solidFill>
                  <a:srgbClr val="FF0000"/>
                </a:solidFill>
                <a:latin typeface="宋体" pitchFamily="2" charset="-122"/>
                <a:ea typeface="宋体" pitchFamily="2" charset="-122"/>
              </a:rPr>
              <a:t>重力</a:t>
            </a:r>
            <a:endParaRPr lang="zh-CN" altLang="en-US" sz="2400" b="1" dirty="0" smtClean="0">
              <a:solidFill>
                <a:srgbClr val="FF0000"/>
              </a:solidFill>
              <a:latin typeface="宋体" pitchFamily="2" charset="-122"/>
              <a:ea typeface="宋体" pitchFamily="2" charset="-122"/>
            </a:endParaRPr>
          </a:p>
        </p:txBody>
      </p:sp>
      <p:sp>
        <p:nvSpPr>
          <p:cNvPr id="8" name="矩形 7"/>
          <p:cNvSpPr/>
          <p:nvPr/>
        </p:nvSpPr>
        <p:spPr>
          <a:xfrm>
            <a:off x="4709356" y="2805898"/>
            <a:ext cx="800219" cy="461665"/>
          </a:xfrm>
          <a:prstGeom prst="rect">
            <a:avLst/>
          </a:prstGeom>
        </p:spPr>
        <p:txBody>
          <a:bodyPr wrap="none">
            <a:spAutoFit/>
          </a:bodyPr>
          <a:lstStyle/>
          <a:p>
            <a:r>
              <a:rPr lang="zh-CN" altLang="zh-CN" sz="2400" b="1" dirty="0" smtClean="0">
                <a:solidFill>
                  <a:srgbClr val="FF0000"/>
                </a:solidFill>
                <a:latin typeface="宋体" pitchFamily="2" charset="-122"/>
                <a:ea typeface="宋体" pitchFamily="2" charset="-122"/>
              </a:rPr>
              <a:t>浮力</a:t>
            </a:r>
            <a:endParaRPr lang="zh-CN" altLang="en-US" sz="2400" b="1" dirty="0" smtClean="0">
              <a:solidFill>
                <a:srgbClr val="FF0000"/>
              </a:solidFill>
              <a:latin typeface="宋体" pitchFamily="2" charset="-122"/>
              <a:ea typeface="宋体" pitchFamily="2" charset="-122"/>
            </a:endParaRPr>
          </a:p>
        </p:txBody>
      </p:sp>
      <p:sp>
        <p:nvSpPr>
          <p:cNvPr id="9" name="矩形 8"/>
          <p:cNvSpPr/>
          <p:nvPr/>
        </p:nvSpPr>
        <p:spPr>
          <a:xfrm>
            <a:off x="9817866" y="2783193"/>
            <a:ext cx="800219" cy="461665"/>
          </a:xfrm>
          <a:prstGeom prst="rect">
            <a:avLst/>
          </a:prstGeom>
        </p:spPr>
        <p:txBody>
          <a:bodyPr wrap="none">
            <a:spAutoFit/>
          </a:bodyPr>
          <a:lstStyle/>
          <a:p>
            <a:r>
              <a:rPr lang="zh-CN" altLang="zh-CN" sz="2400" b="1" dirty="0" smtClean="0">
                <a:solidFill>
                  <a:srgbClr val="FF0000"/>
                </a:solidFill>
                <a:latin typeface="宋体" pitchFamily="2" charset="-122"/>
                <a:ea typeface="宋体" pitchFamily="2" charset="-122"/>
              </a:rPr>
              <a:t>小于</a:t>
            </a:r>
            <a:endParaRPr lang="zh-CN" altLang="en-US" sz="2400" b="1" dirty="0" smtClean="0">
              <a:solidFill>
                <a:srgbClr val="FF0000"/>
              </a:solidFill>
              <a:latin typeface="宋体" pitchFamily="2" charset="-122"/>
              <a:ea typeface="宋体" pitchFamily="2" charset="-122"/>
            </a:endParaRPr>
          </a:p>
        </p:txBody>
      </p:sp>
      <p:sp>
        <p:nvSpPr>
          <p:cNvPr id="10" name="矩形 9"/>
          <p:cNvSpPr/>
          <p:nvPr/>
        </p:nvSpPr>
        <p:spPr>
          <a:xfrm>
            <a:off x="4802661" y="4855522"/>
            <a:ext cx="492443" cy="461665"/>
          </a:xfrm>
          <a:prstGeom prst="rect">
            <a:avLst/>
          </a:prstGeom>
        </p:spPr>
        <p:txBody>
          <a:bodyPr wrap="none">
            <a:spAutoFit/>
          </a:bodyPr>
          <a:lstStyle/>
          <a:p>
            <a:r>
              <a:rPr lang="zh-CN" altLang="zh-CN" sz="2400" b="1" dirty="0" smtClean="0">
                <a:solidFill>
                  <a:srgbClr val="FF0000"/>
                </a:solidFill>
                <a:latin typeface="宋体" pitchFamily="2" charset="-122"/>
                <a:ea typeface="宋体" pitchFamily="2" charset="-122"/>
              </a:rPr>
              <a:t>大</a:t>
            </a:r>
            <a:endParaRPr lang="zh-CN" altLang="en-US" sz="2400" b="1" dirty="0" smtClean="0">
              <a:solidFill>
                <a:srgbClr val="FF0000"/>
              </a:solidFill>
              <a:latin typeface="宋体" pitchFamily="2" charset="-122"/>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0481"/>
                                        </p:tgtEl>
                                        <p:attrNameLst>
                                          <p:attrName>style.visibility</p:attrName>
                                        </p:attrNameLst>
                                      </p:cBhvr>
                                      <p:to>
                                        <p:strVal val="visible"/>
                                      </p:to>
                                    </p:set>
                                    <p:animEffect transition="in" filter="blinds(horizontal)">
                                      <p:cBhvr>
                                        <p:cTn id="7" dur="500"/>
                                        <p:tgtEl>
                                          <p:spTgt spid="20481"/>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amond(i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amond(i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amond(i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amond(in)">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diamond(in)">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1" grpId="0"/>
      <p:bldP spid="6" grpId="0"/>
      <p:bldP spid="7" grpId="0"/>
      <p:bldP spid="8" grpId="0"/>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1174115" y="110491"/>
            <a:ext cx="3467616" cy="5847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gn="ctr">
              <a:spcBef>
                <a:spcPct val="0"/>
              </a:spcBef>
              <a:buNone/>
            </a:pPr>
            <a:r>
              <a:rPr lang="zh-CN" altLang="en-US" b="1" dirty="0" smtClean="0">
                <a:latin typeface="微软雅黑" panose="020B0503020204020204" charset="-122"/>
                <a:ea typeface="微软雅黑" panose="020B0503020204020204" charset="-122"/>
              </a:rPr>
              <a:t>本章核心素养提升</a:t>
            </a:r>
          </a:p>
        </p:txBody>
      </p:sp>
      <p:grpSp>
        <p:nvGrpSpPr>
          <p:cNvPr id="12" name="组合 11"/>
          <p:cNvGrpSpPr/>
          <p:nvPr/>
        </p:nvGrpSpPr>
        <p:grpSpPr>
          <a:xfrm>
            <a:off x="87682" y="956711"/>
            <a:ext cx="4290680" cy="696726"/>
            <a:chOff x="37578" y="944185"/>
            <a:chExt cx="3106455" cy="696726"/>
          </a:xfrm>
        </p:grpSpPr>
        <p:pic>
          <p:nvPicPr>
            <p:cNvPr id="13" name="图片 12" descr="图标-03"/>
            <p:cNvPicPr>
              <a:picLocks noChangeAspect="1"/>
            </p:cNvPicPr>
            <p:nvPr/>
          </p:nvPicPr>
          <p:blipFill>
            <a:blip r:embed="rId2" cstate="print"/>
            <a:stretch>
              <a:fillRect/>
            </a:stretch>
          </p:blipFill>
          <p:spPr>
            <a:xfrm>
              <a:off x="37578" y="944185"/>
              <a:ext cx="3106455" cy="696726"/>
            </a:xfrm>
            <a:prstGeom prst="rect">
              <a:avLst/>
            </a:prstGeom>
          </p:spPr>
        </p:pic>
        <p:sp>
          <p:nvSpPr>
            <p:cNvPr id="14" name="文本框 2"/>
            <p:cNvSpPr txBox="1"/>
            <p:nvPr/>
          </p:nvSpPr>
          <p:spPr>
            <a:xfrm>
              <a:off x="458662" y="1064895"/>
              <a:ext cx="1693511" cy="523220"/>
            </a:xfrm>
            <a:prstGeom prst="rect">
              <a:avLst/>
            </a:prstGeom>
            <a:noFill/>
          </p:spPr>
          <p:txBody>
            <a:bodyPr wrap="none" rtlCol="0">
              <a:spAutoFit/>
            </a:bodyPr>
            <a:lstStyle/>
            <a:p>
              <a:pPr lvl="0" algn="l"/>
              <a:r>
                <a:rPr lang="zh-CN" altLang="en-US" sz="2800" dirty="0" smtClean="0">
                  <a:solidFill>
                    <a:schemeClr val="bg1"/>
                  </a:solidFill>
                  <a:effectLst>
                    <a:outerShdw blurRad="38100" dist="38100" dir="2700000" algn="tl">
                      <a:srgbClr val="000000">
                        <a:alpha val="43137"/>
                      </a:srgbClr>
                    </a:outerShdw>
                  </a:effectLst>
                  <a:latin typeface="华文新魏" panose="02010800040101010101" charset="-122"/>
                  <a:ea typeface="华文新魏" panose="02010800040101010101" charset="-122"/>
                  <a:sym typeface="+mn-ea"/>
                </a:rPr>
                <a:t>科学方法概览</a:t>
              </a:r>
              <a:endParaRPr lang="zh-CN" altLang="en-US" sz="2800" dirty="0">
                <a:solidFill>
                  <a:schemeClr val="bg1"/>
                </a:solidFill>
                <a:effectLst>
                  <a:outerShdw blurRad="38100" dist="38100" dir="2700000" algn="tl">
                    <a:srgbClr val="000000">
                      <a:alpha val="43137"/>
                    </a:srgbClr>
                  </a:outerShdw>
                </a:effectLst>
                <a:latin typeface="华文新魏" panose="02010800040101010101" charset="-122"/>
                <a:ea typeface="华文新魏" panose="02010800040101010101" charset="-122"/>
                <a:sym typeface="+mn-ea"/>
              </a:endParaRPr>
            </a:p>
          </p:txBody>
        </p:sp>
      </p:grpSp>
      <p:graphicFrame>
        <p:nvGraphicFramePr>
          <p:cNvPr id="8" name="表格 7"/>
          <p:cNvGraphicFramePr>
            <a:graphicFrameLocks noGrp="1"/>
          </p:cNvGraphicFramePr>
          <p:nvPr/>
        </p:nvGraphicFramePr>
        <p:xfrm>
          <a:off x="594360" y="2225039"/>
          <a:ext cx="9799320" cy="3429000"/>
        </p:xfrm>
        <a:graphic>
          <a:graphicData uri="http://schemas.openxmlformats.org/drawingml/2006/table">
            <a:tbl>
              <a:tblPr/>
              <a:tblGrid>
                <a:gridCol w="3720238"/>
                <a:gridCol w="6079082"/>
              </a:tblGrid>
              <a:tr h="1143000">
                <a:tc>
                  <a:txBody>
                    <a:bodyPr/>
                    <a:lstStyle/>
                    <a:p>
                      <a:pPr marL="0" algn="ctr" defTabSz="914400" rtl="0" eaLnBrk="1" fontAlgn="base" latinLnBrk="0" hangingPunct="1">
                        <a:lnSpc>
                          <a:spcPct val="150000"/>
                        </a:lnSpc>
                        <a:spcBef>
                          <a:spcPct val="0"/>
                        </a:spcBef>
                        <a:spcAft>
                          <a:spcPct val="0"/>
                        </a:spcAft>
                      </a:pPr>
                      <a:r>
                        <a:rPr lang="zh-CN" altLang="en-US" sz="3000" b="1" kern="1200" dirty="0" smtClean="0">
                          <a:solidFill>
                            <a:schemeClr val="tx1"/>
                          </a:solidFill>
                          <a:latin typeface="宋体" pitchFamily="2" charset="-122"/>
                          <a:ea typeface="宋体" pitchFamily="2" charset="-122"/>
                          <a:cs typeface="Times New Roman" pitchFamily="18" charset="0"/>
                        </a:rPr>
                        <a:t>物理研究方法</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base" latinLnBrk="0" hangingPunct="1">
                        <a:lnSpc>
                          <a:spcPct val="150000"/>
                        </a:lnSpc>
                        <a:spcBef>
                          <a:spcPct val="0"/>
                        </a:spcBef>
                        <a:spcAft>
                          <a:spcPct val="0"/>
                        </a:spcAft>
                      </a:pPr>
                      <a:r>
                        <a:rPr lang="zh-CN" altLang="en-US" sz="3000" b="1" kern="1200" dirty="0" smtClean="0">
                          <a:solidFill>
                            <a:schemeClr val="tx1"/>
                          </a:solidFill>
                          <a:latin typeface="宋体" pitchFamily="2" charset="-122"/>
                          <a:ea typeface="宋体" pitchFamily="2" charset="-122"/>
                          <a:cs typeface="Times New Roman" pitchFamily="18" charset="0"/>
                        </a:rPr>
                        <a:t>该方法在本章中的应用</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3000">
                <a:tc>
                  <a:txBody>
                    <a:bodyPr/>
                    <a:lstStyle/>
                    <a:p>
                      <a:pPr marL="0" algn="ctr" defTabSz="914400" rtl="0" eaLnBrk="1" fontAlgn="base" latinLnBrk="0" hangingPunct="1">
                        <a:lnSpc>
                          <a:spcPct val="150000"/>
                        </a:lnSpc>
                        <a:spcBef>
                          <a:spcPct val="0"/>
                        </a:spcBef>
                        <a:spcAft>
                          <a:spcPct val="0"/>
                        </a:spcAft>
                      </a:pPr>
                      <a:r>
                        <a:rPr lang="zh-CN" altLang="en-US" sz="3000" b="1" kern="1200" dirty="0" smtClean="0">
                          <a:solidFill>
                            <a:schemeClr val="tx1"/>
                          </a:solidFill>
                          <a:latin typeface="宋体" pitchFamily="2" charset="-122"/>
                          <a:ea typeface="宋体" pitchFamily="2" charset="-122"/>
                          <a:cs typeface="Times New Roman" pitchFamily="18" charset="0"/>
                        </a:rPr>
                        <a:t>等效替代法</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base" latinLnBrk="0" hangingPunct="1">
                        <a:lnSpc>
                          <a:spcPct val="150000"/>
                        </a:lnSpc>
                        <a:spcBef>
                          <a:spcPct val="0"/>
                        </a:spcBef>
                        <a:spcAft>
                          <a:spcPct val="0"/>
                        </a:spcAft>
                      </a:pPr>
                      <a:r>
                        <a:rPr lang="zh-CN" altLang="en-US" sz="3000" b="1" kern="1200" dirty="0" smtClean="0">
                          <a:solidFill>
                            <a:schemeClr val="tx1"/>
                          </a:solidFill>
                          <a:latin typeface="宋体" pitchFamily="2" charset="-122"/>
                          <a:ea typeface="宋体" pitchFamily="2" charset="-122"/>
                          <a:cs typeface="Times New Roman" pitchFamily="18" charset="0"/>
                        </a:rPr>
                        <a:t>浮力概念的建立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3000">
                <a:tc>
                  <a:txBody>
                    <a:bodyPr/>
                    <a:lstStyle/>
                    <a:p>
                      <a:pPr marL="0" algn="ctr" defTabSz="914400" rtl="0" eaLnBrk="1" fontAlgn="base" latinLnBrk="0" hangingPunct="1">
                        <a:lnSpc>
                          <a:spcPct val="150000"/>
                        </a:lnSpc>
                        <a:spcBef>
                          <a:spcPct val="0"/>
                        </a:spcBef>
                        <a:spcAft>
                          <a:spcPct val="0"/>
                        </a:spcAft>
                      </a:pPr>
                      <a:r>
                        <a:rPr lang="zh-CN" altLang="en-US" sz="3000" b="1" kern="1200" dirty="0" smtClean="0">
                          <a:solidFill>
                            <a:schemeClr val="tx1"/>
                          </a:solidFill>
                          <a:latin typeface="宋体" pitchFamily="2" charset="-122"/>
                          <a:ea typeface="宋体" pitchFamily="2" charset="-122"/>
                          <a:cs typeface="Times New Roman" pitchFamily="18" charset="0"/>
                        </a:rPr>
                        <a:t>控制变量法</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base" latinLnBrk="0" hangingPunct="1">
                        <a:lnSpc>
                          <a:spcPct val="150000"/>
                        </a:lnSpc>
                        <a:spcBef>
                          <a:spcPct val="0"/>
                        </a:spcBef>
                        <a:spcAft>
                          <a:spcPct val="0"/>
                        </a:spcAft>
                      </a:pPr>
                      <a:r>
                        <a:rPr lang="zh-CN" altLang="en-US" sz="3000" b="1" kern="1200" dirty="0" smtClean="0">
                          <a:solidFill>
                            <a:schemeClr val="tx1"/>
                          </a:solidFill>
                          <a:latin typeface="宋体" pitchFamily="2" charset="-122"/>
                          <a:ea typeface="宋体" pitchFamily="2" charset="-122"/>
                          <a:cs typeface="Times New Roman" pitchFamily="18" charset="0"/>
                        </a:rPr>
                        <a:t>探究浮力大小的影响因素</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337</TotalTime>
  <Words>4178</Words>
  <Application>Microsoft Office PowerPoint</Application>
  <PresentationFormat>自定义</PresentationFormat>
  <Paragraphs>256</Paragraphs>
  <Slides>46</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46</vt:i4>
      </vt:variant>
    </vt:vector>
  </HeadingPairs>
  <TitlesOfParts>
    <vt:vector size="48" baseType="lpstr">
      <vt:lpstr>Office 主题</vt:lpstr>
      <vt:lpstr>Microsoft Word 2007</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cp:lastModifiedBy>User</cp:lastModifiedBy>
  <cp:revision>1</cp:revision>
  <dcterms:created xsi:type="dcterms:W3CDTF">2018-02-07T00:47:00Z</dcterms:created>
  <dcterms:modified xsi:type="dcterms:W3CDTF">2020-06-17T14:55:49Z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2052-10.1.0.7106</vt:lpwstr>
  </property>
</Properties>
</file>