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85" r:id="rId2"/>
    <p:sldId id="360" r:id="rId3"/>
    <p:sldId id="359" r:id="rId4"/>
    <p:sldId id="389" r:id="rId5"/>
    <p:sldId id="361" r:id="rId6"/>
    <p:sldId id="297" r:id="rId7"/>
    <p:sldId id="386" r:id="rId8"/>
    <p:sldId id="387" r:id="rId9"/>
    <p:sldId id="388" r:id="rId10"/>
    <p:sldId id="390" r:id="rId11"/>
    <p:sldId id="391" r:id="rId12"/>
    <p:sldId id="392" r:id="rId13"/>
    <p:sldId id="397" r:id="rId14"/>
    <p:sldId id="393" r:id="rId15"/>
    <p:sldId id="394" r:id="rId16"/>
    <p:sldId id="395" r:id="rId17"/>
    <p:sldId id="398" r:id="rId18"/>
    <p:sldId id="396" r:id="rId19"/>
    <p:sldId id="399" r:id="rId20"/>
    <p:sldId id="404" r:id="rId21"/>
    <p:sldId id="400" r:id="rId22"/>
    <p:sldId id="401" r:id="rId23"/>
    <p:sldId id="402" r:id="rId24"/>
    <p:sldId id="405" r:id="rId25"/>
    <p:sldId id="406" r:id="rId26"/>
    <p:sldId id="407" r:id="rId27"/>
    <p:sldId id="403" r:id="rId28"/>
    <p:sldId id="371" r:id="rId29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5pPr>
    <a:lvl6pPr marL="22860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6pPr>
    <a:lvl7pPr marL="27432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7pPr>
    <a:lvl8pPr marL="32004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8pPr>
    <a:lvl9pPr marL="3657600" algn="l" defTabSz="457200" rtl="0" eaLnBrk="1" latinLnBrk="0" hangingPunct="1">
      <a:defRPr sz="2400" b="1" kern="1200">
        <a:solidFill>
          <a:schemeClr val="bg1"/>
        </a:solidFill>
        <a:latin typeface="Arial" charset="0"/>
        <a:ea typeface="宋体" charset="0"/>
        <a:cs typeface="宋体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7DFFFC"/>
    <a:srgbClr val="00D1CC"/>
    <a:srgbClr val="CC0000"/>
    <a:srgbClr val="969696"/>
    <a:srgbClr val="828282"/>
    <a:srgbClr val="77777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465" autoAdjust="0"/>
  </p:normalViewPr>
  <p:slideViewPr>
    <p:cSldViewPr>
      <p:cViewPr>
        <p:scale>
          <a:sx n="99" d="100"/>
          <a:sy n="99" d="100"/>
        </p:scale>
        <p:origin x="-1974" y="-426"/>
      </p:cViewPr>
      <p:guideLst>
        <p:guide orient="horz" pos="935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F9AE45F9-63BF-CC46-A0CB-2C36C12012F9}" type="datetimeFigureOut">
              <a:rPr lang="zh-CN" altLang="en-US"/>
              <a:pPr>
                <a:defRPr/>
              </a:pPr>
              <a:t>2020/6/1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二级</a:t>
            </a:r>
          </a:p>
          <a:p>
            <a:pPr lvl="2"/>
            <a:r>
              <a:rPr lang="zh-CN" altLang="en-US" noProof="0" smtClean="0"/>
              <a:t>三级</a:t>
            </a:r>
          </a:p>
          <a:p>
            <a:pPr lvl="3"/>
            <a:r>
              <a:rPr lang="zh-CN" altLang="en-US" noProof="0" smtClean="0"/>
              <a:t>四级</a:t>
            </a:r>
          </a:p>
          <a:p>
            <a:pPr lvl="4"/>
            <a:r>
              <a:rPr lang="zh-CN" altLang="en-US" noProof="0" smtClean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C717A408-8A27-3644-AF58-CA86BD27E7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30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EB4A-A10F-D948-A50B-1B167658BC45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0B1E-3116-F042-B6EA-09FF6F2D7E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98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702E1-3869-874E-B346-40BF34B43C7A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16C8E-0463-EC49-9B47-1D524A7974E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26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E8F74-BFD6-5848-BFC3-357F9A224ED6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E6B6-546A-2D4C-A9E7-0BF1DC9F30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81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F4825-7CA5-5F48-A0DE-2FA4AEA12C76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BF379-541E-DF4A-A4DD-36500B4E9C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903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48FA4-584E-9A4A-A12B-BCA74ACB73D6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70BED-B79D-1641-858B-B73E0B5C0F7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708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C804D-8206-7C4C-9EED-E91EA4D26136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DC2F-BC3F-BF41-8E23-1E32E61CCB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4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06BC-01FB-4446-8F84-EE190481D425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8E343-BAE8-564A-B95B-387C498542C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32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ABDFC-ABC8-8F49-8ED7-1A663C5FB24B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1A3D7-7AFD-5A45-BE1E-431E2270170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808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3EE43-76F2-844B-B158-DCB3C4BAA66D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84ACF-7841-E148-8716-91CD34B901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3752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8BB68-8380-0C47-94BE-89F3A739007E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E917D-E602-1141-8525-D0A9C43F06C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6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2C8C-6240-3F44-98EC-BD997287CC0F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4512-A7A9-BA44-9181-2B26275AA3E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6363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96978B9-0307-9E45-9F83-383352CB9239}" type="datetimeFigureOut">
              <a:rPr lang="zh-CN" altLang="en-US"/>
              <a:pPr>
                <a:defRPr/>
              </a:pPr>
              <a:t>2020/6/1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B992CBE-B8A1-0F46-9441-C5855EAFDD0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宋体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宋体" pitchFamily="2" charset="-122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宋体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971550" y="2214563"/>
            <a:ext cx="73802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bg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2pPr>
            <a:lvl3pPr marL="11430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3pPr>
            <a:lvl4pPr marL="16002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4pPr>
            <a:lvl5pPr marL="2057400" indent="-228600"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宋体" charset="0"/>
              </a:defRPr>
            </a:lvl9pPr>
          </a:lstStyle>
          <a:p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第三章 </a:t>
            </a:r>
            <a:r>
              <a:rPr kumimoji="1" lang="en-US" altLang="zh-CN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4400" dirty="0" smtClean="0">
                <a:solidFill>
                  <a:srgbClr val="111111"/>
                </a:solidFill>
                <a:latin typeface="楷体_GB2312" charset="0"/>
                <a:ea typeface="楷体_GB2312" charset="0"/>
                <a:cs typeface="楷体_GB2312" charset="0"/>
              </a:rPr>
              <a:t>声的世界</a:t>
            </a:r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endParaRPr kumimoji="1" lang="en-US" altLang="zh-CN" sz="3200" dirty="0">
              <a:solidFill>
                <a:srgbClr val="111111"/>
              </a:solidFill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kumimoji="1" lang="zh-CN" altLang="en-US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第</a:t>
            </a:r>
            <a:r>
              <a:rPr kumimoji="1" lang="en-US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1</a:t>
            </a:r>
            <a:r>
              <a:rPr kumimoji="1" lang="zh-CN" altLang="en-US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节</a:t>
            </a:r>
            <a:r>
              <a:rPr kumimoji="1" lang="en-US" altLang="zh-CN" sz="3200" dirty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  </a:t>
            </a:r>
            <a:r>
              <a:rPr kumimoji="1" lang="zh-CN" altLang="en-US" sz="3200" dirty="0" smtClean="0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声音的产生与传播</a:t>
            </a:r>
            <a:endParaRPr lang="zh-CN" altLang="en-US" sz="3200" dirty="0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快照 2016-07-06 上午9.0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5" y="278651"/>
            <a:ext cx="6716407" cy="48605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01670" y="5319210"/>
            <a:ext cx="5175576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敲击瓶子：瓶和水一起振动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1670" y="5994285"/>
            <a:ext cx="5175576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吹气：水面上方空气柱振动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397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61"/>
          <p:cNvSpPr/>
          <p:nvPr/>
        </p:nvSpPr>
        <p:spPr>
          <a:xfrm>
            <a:off x="476545" y="2213865"/>
            <a:ext cx="7920880" cy="67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b="0" dirty="0" smtClean="0">
                <a:solidFill>
                  <a:schemeClr val="tx1"/>
                </a:solidFill>
                <a:latin typeface="+mn-ea"/>
                <a:ea typeface="+mn-ea"/>
              </a:rPr>
              <a:t>声</a:t>
            </a:r>
            <a:r>
              <a:rPr b="0" dirty="0">
                <a:solidFill>
                  <a:schemeClr val="tx1"/>
                </a:solidFill>
                <a:latin typeface="+mn-ea"/>
                <a:ea typeface="+mn-ea"/>
              </a:rPr>
              <a:t>源停止振动，声音就停止吗？</a:t>
            </a:r>
          </a:p>
        </p:txBody>
      </p:sp>
      <p:sp>
        <p:nvSpPr>
          <p:cNvPr id="5" name="矩形 4"/>
          <p:cNvSpPr/>
          <p:nvPr/>
        </p:nvSpPr>
        <p:spPr>
          <a:xfrm>
            <a:off x="701570" y="638690"/>
            <a:ext cx="6975775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dirty="0" smtClean="0">
                <a:solidFill>
                  <a:srgbClr val="000000"/>
                </a:solidFill>
                <a:latin typeface="+mn-ea"/>
              </a:rPr>
              <a:t>3.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声源停止振动，声音不再产生，原来的声音会继续传播。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b="37855"/>
          <a:stretch/>
        </p:blipFill>
        <p:spPr>
          <a:xfrm>
            <a:off x="971600" y="3429000"/>
            <a:ext cx="7380820" cy="27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9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1540" y="2933945"/>
            <a:ext cx="8229600" cy="1143000"/>
          </a:xfrm>
        </p:spPr>
        <p:txBody>
          <a:bodyPr/>
          <a:lstStyle/>
          <a:p>
            <a:r>
              <a:rPr kumimoji="1" lang="zh-CN" altLang="en-US" sz="5400" dirty="0" smtClean="0"/>
              <a:t>声音是怎么传播的</a:t>
            </a:r>
            <a:endParaRPr kumimoji="1"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536136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真空玲实验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605" y="233645"/>
            <a:ext cx="7245805" cy="4767435"/>
          </a:xfrm>
          <a:prstGeom prst="rect">
            <a:avLst/>
          </a:prstGeom>
        </p:spPr>
      </p:pic>
      <p:sp>
        <p:nvSpPr>
          <p:cNvPr id="5" name="Shape 270"/>
          <p:cNvSpPr/>
          <p:nvPr/>
        </p:nvSpPr>
        <p:spPr>
          <a:xfrm>
            <a:off x="1151620" y="5229200"/>
            <a:ext cx="7245805" cy="1395155"/>
          </a:xfrm>
          <a:prstGeom prst="rect">
            <a:avLst/>
          </a:prstGeom>
          <a:solidFill>
            <a:srgbClr val="FCD5B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 fontScale="92500" lnSpcReduction="10000"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5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实验现象：</a:t>
            </a:r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空气慢慢抽出时，听到的声</a:t>
            </a:r>
            <a:endParaRPr lang="en-US" altLang="zh-CN" sz="3200" b="0" dirty="0" smtClean="0">
              <a:solidFill>
                <a:srgbClr val="FF0000"/>
              </a:solidFill>
              <a:latin typeface="+mn-ea"/>
              <a:ea typeface="+mn-ea"/>
            </a:endParaRPr>
          </a:p>
          <a:p>
            <a:pPr marL="0" indent="0">
              <a:buNone/>
            </a:pPr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音越来越小。</a:t>
            </a:r>
            <a:endParaRPr lang="zh-CN" altLang="en-US" sz="3200" b="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90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70"/>
          <p:cNvSpPr/>
          <p:nvPr/>
        </p:nvSpPr>
        <p:spPr>
          <a:xfrm>
            <a:off x="1196625" y="1268760"/>
            <a:ext cx="4230470" cy="630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en-US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1.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声音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的传播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需要</a:t>
            </a:r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介质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lang="zh-CN" altLang="en-US"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5" name="Shape 276"/>
          <p:cNvSpPr/>
          <p:nvPr/>
        </p:nvSpPr>
        <p:spPr>
          <a:xfrm>
            <a:off x="566555" y="368660"/>
            <a:ext cx="3240360" cy="765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二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声音的传播</a:t>
            </a:r>
          </a:p>
        </p:txBody>
      </p:sp>
      <p:sp>
        <p:nvSpPr>
          <p:cNvPr id="6" name="Shape 270"/>
          <p:cNvSpPr/>
          <p:nvPr/>
        </p:nvSpPr>
        <p:spPr>
          <a:xfrm>
            <a:off x="1196625" y="2078850"/>
            <a:ext cx="4275475" cy="72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zh-CN" sz="3200" b="0" dirty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en-US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真空不能传播声音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lang="zh-CN" altLang="en-US"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7" name="Shape 270"/>
          <p:cNvSpPr/>
          <p:nvPr/>
        </p:nvSpPr>
        <p:spPr>
          <a:xfrm>
            <a:off x="1196625" y="5679250"/>
            <a:ext cx="7020780" cy="585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 lnSpcReduction="10000"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zh-CN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3</a:t>
            </a:r>
            <a:r>
              <a:rPr lang="en-US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固体</a:t>
            </a:r>
            <a:r>
              <a:rPr lang="zh-CN" altLang="zh-CN" sz="3200" b="0" dirty="0">
                <a:solidFill>
                  <a:srgbClr val="FF0000"/>
                </a:solidFill>
                <a:latin typeface="+mn-ea"/>
                <a:ea typeface="+mn-ea"/>
              </a:rPr>
              <a:t>，</a:t>
            </a:r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液体，气体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都能够传播声音。</a:t>
            </a:r>
            <a:endParaRPr lang="zh-CN" altLang="en-US"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pic>
        <p:nvPicPr>
          <p:cNvPr id="8" name="Picture 11" descr="2013469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3068960"/>
            <a:ext cx="3150350" cy="218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610" y="3068960"/>
            <a:ext cx="3614248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声波的产生传播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580" y="368660"/>
            <a:ext cx="7621220" cy="50405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91680" y="5769260"/>
            <a:ext cx="5130570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dirty="0" smtClean="0">
                <a:solidFill>
                  <a:srgbClr val="000000"/>
                </a:solidFill>
                <a:latin typeface="+mn-ea"/>
              </a:rPr>
              <a:t>4.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声音以声波的形式传播。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75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3"/>
          <p:cNvSpPr/>
          <p:nvPr/>
        </p:nvSpPr>
        <p:spPr>
          <a:xfrm>
            <a:off x="611560" y="1853825"/>
            <a:ext cx="8190911" cy="315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b="0" dirty="0" err="1">
                <a:solidFill>
                  <a:schemeClr val="tx1"/>
                </a:solidFill>
                <a:latin typeface="+mn-ea"/>
                <a:ea typeface="+mn-ea"/>
              </a:rPr>
              <a:t>将耳朵贴在一根足够长铁管的一端，让另外一个人敲一下铁管的另一端，你可能会听到几个敲打的声音？试解释为什么</a:t>
            </a:r>
            <a:r>
              <a:rPr sz="3600" b="0" dirty="0">
                <a:solidFill>
                  <a:schemeClr val="tx1"/>
                </a:solidFill>
                <a:latin typeface="+mn-ea"/>
                <a:ea typeface="+mn-ea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28045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r="1959" b="14821"/>
          <a:stretch/>
        </p:blipFill>
        <p:spPr>
          <a:xfrm>
            <a:off x="1286635" y="1358770"/>
            <a:ext cx="6773934" cy="382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76"/>
          <p:cNvSpPr/>
          <p:nvPr/>
        </p:nvSpPr>
        <p:spPr>
          <a:xfrm>
            <a:off x="1241630" y="1403775"/>
            <a:ext cx="2464919" cy="65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1.本质：</a:t>
            </a:r>
          </a:p>
        </p:txBody>
      </p:sp>
      <p:sp>
        <p:nvSpPr>
          <p:cNvPr id="5" name="Shape 377"/>
          <p:cNvSpPr/>
          <p:nvPr/>
        </p:nvSpPr>
        <p:spPr>
          <a:xfrm>
            <a:off x="2771800" y="1358770"/>
            <a:ext cx="3375375" cy="72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声音的</a:t>
            </a:r>
            <a:r>
              <a:rPr lang="zh-CN" altLang="en-US" sz="3200" b="0" dirty="0" smtClean="0">
                <a:solidFill>
                  <a:srgbClr val="FF0000"/>
                </a:solidFill>
                <a:latin typeface="+mn-ea"/>
                <a:ea typeface="+mn-ea"/>
              </a:rPr>
              <a:t>反射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现象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6" name="Shape 379"/>
          <p:cNvSpPr/>
          <p:nvPr/>
        </p:nvSpPr>
        <p:spPr>
          <a:xfrm>
            <a:off x="1286635" y="2348880"/>
            <a:ext cx="2497837" cy="67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.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回声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测</a:t>
            </a:r>
            <a:r>
              <a:rPr sz="3200" b="0" dirty="0">
                <a:solidFill>
                  <a:srgbClr val="000000"/>
                </a:solidFill>
                <a:latin typeface="+mn-ea"/>
                <a:ea typeface="+mn-ea"/>
              </a:rPr>
              <a:t>距：</a:t>
            </a:r>
          </a:p>
        </p:txBody>
      </p:sp>
      <p:sp>
        <p:nvSpPr>
          <p:cNvPr id="7" name="Shape 380"/>
          <p:cNvSpPr/>
          <p:nvPr/>
        </p:nvSpPr>
        <p:spPr>
          <a:xfrm>
            <a:off x="3761910" y="2303875"/>
            <a:ext cx="19613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S</a:t>
            </a:r>
            <a:r>
              <a:rPr sz="3200" b="0" dirty="0" smtClean="0">
                <a:solidFill>
                  <a:srgbClr val="000000"/>
                </a:solidFill>
                <a:latin typeface="+mn-ea"/>
                <a:ea typeface="+mn-ea"/>
              </a:rPr>
              <a:t>=</a:t>
            </a:r>
            <a:r>
              <a:rPr 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 </a:t>
            </a:r>
            <a:r>
              <a:rPr lang="en-US" altLang="zh-CN" sz="3200" b="0" dirty="0" err="1" smtClean="0">
                <a:solidFill>
                  <a:srgbClr val="000000"/>
                </a:solidFill>
                <a:latin typeface="+mn-ea"/>
                <a:ea typeface="+mn-ea"/>
              </a:rPr>
              <a:t>vt</a:t>
            </a:r>
            <a:r>
              <a:rPr lang="zh-CN" altLang="en-US" sz="3200" b="0" dirty="0" smtClean="0">
                <a:solidFill>
                  <a:srgbClr val="000000"/>
                </a:solidFill>
                <a:latin typeface="+mn-ea"/>
                <a:ea typeface="+mn-ea"/>
              </a:rPr>
              <a:t>／</a:t>
            </a:r>
            <a:r>
              <a:rPr lang="en-US" altLang="zh-CN" sz="3200" b="0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endParaRPr sz="3200" b="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8" name="Shape 384"/>
          <p:cNvSpPr/>
          <p:nvPr/>
        </p:nvSpPr>
        <p:spPr>
          <a:xfrm>
            <a:off x="521550" y="413665"/>
            <a:ext cx="2115235" cy="810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三</a:t>
            </a:r>
            <a:r>
              <a:rPr sz="3200" dirty="0" smtClean="0">
                <a:solidFill>
                  <a:srgbClr val="000000"/>
                </a:solidFill>
                <a:latin typeface="+mn-ea"/>
                <a:ea typeface="+mn-ea"/>
              </a:rPr>
              <a:t>、</a:t>
            </a:r>
            <a:r>
              <a:rPr sz="3200" dirty="0">
                <a:solidFill>
                  <a:srgbClr val="000000"/>
                </a:solidFill>
                <a:latin typeface="+mn-ea"/>
                <a:ea typeface="+mn-ea"/>
              </a:rPr>
              <a:t>回声</a:t>
            </a:r>
          </a:p>
        </p:txBody>
      </p:sp>
      <p:pic>
        <p:nvPicPr>
          <p:cNvPr id="9" name="图片 8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1640" y="3383995"/>
            <a:ext cx="6380948" cy="301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96"/>
          <p:cNvSpPr/>
          <p:nvPr/>
        </p:nvSpPr>
        <p:spPr>
          <a:xfrm>
            <a:off x="2411760" y="278650"/>
            <a:ext cx="409545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4000" dirty="0">
                <a:solidFill>
                  <a:schemeClr val="tx1"/>
                </a:solidFill>
                <a:latin typeface="+mn-ea"/>
                <a:ea typeface="+mn-ea"/>
              </a:rPr>
              <a:t>教室里有回声吗？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6585" y="2033845"/>
            <a:ext cx="7699375" cy="2519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 rot="5400000">
            <a:off x="7311204" y="2898239"/>
            <a:ext cx="1657350" cy="79216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976285" y="3041908"/>
            <a:ext cx="6696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6808760" y="2681545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834998" y="3402270"/>
            <a:ext cx="6837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808760" y="3402270"/>
            <a:ext cx="360363" cy="360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schemeClr val="tx1"/>
              </a:solidFill>
              <a:latin typeface="黑体" panose="02010600030101010101" pitchFamily="2" charset="-122"/>
              <a:ea typeface="黑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6575" y="998730"/>
            <a:ext cx="7908417" cy="7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3.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人耳分辨回声的条件：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  <a:cs typeface="American Typewriter"/>
                <a:sym typeface="American Typewriter"/>
              </a:rPr>
              <a:t>间隔大于等于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  <a:cs typeface="American Typewriter"/>
                <a:sym typeface="American Typewriter"/>
              </a:rPr>
              <a:t>0.1s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。</a:t>
            </a:r>
            <a:endParaRPr lang="zh-CN" altLang="en-US" sz="3200" dirty="0">
              <a:solidFill>
                <a:srgbClr val="000000"/>
              </a:solidFill>
              <a:latin typeface="+mn-ea"/>
              <a:ea typeface="+mn-ea"/>
              <a:cs typeface="American Typewriter"/>
              <a:sym typeface="American Typewriter"/>
            </a:endParaRPr>
          </a:p>
        </p:txBody>
      </p:sp>
      <p:sp>
        <p:nvSpPr>
          <p:cNvPr id="13" name="Shape 397"/>
          <p:cNvSpPr/>
          <p:nvPr/>
        </p:nvSpPr>
        <p:spPr>
          <a:xfrm>
            <a:off x="746575" y="4734145"/>
            <a:ext cx="8100900" cy="162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 fontScale="92500"/>
          </a:bodyPr>
          <a:lstStyle>
            <a:lvl1pPr marL="593557" indent="-593557" algn="l">
              <a:spcBef>
                <a:spcPts val="3000"/>
              </a:spcBef>
              <a:buSzPct val="25000"/>
              <a:buBlip>
                <a:blip r:embed="rId2"/>
              </a:buBlip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 marL="0" indent="0">
              <a:buNone/>
            </a:pPr>
            <a:r>
              <a:rPr lang="en-US" altLang="zh-CN" sz="3200" dirty="0" smtClean="0">
                <a:solidFill>
                  <a:schemeClr val="tx1"/>
                </a:solidFill>
                <a:latin typeface="+mn-ea"/>
                <a:ea typeface="+mn-ea"/>
              </a:rPr>
              <a:t>4.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人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和障碍物距离小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于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1</a:t>
            </a:r>
            <a:r>
              <a:rPr lang="en-US" altLang="zh-CN" sz="3200" dirty="0" smtClean="0">
                <a:solidFill>
                  <a:srgbClr val="FF0000"/>
                </a:solidFill>
                <a:latin typeface="+mn-ea"/>
                <a:ea typeface="+mn-ea"/>
              </a:rPr>
              <a:t>7m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，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原声和回声叠加</a:t>
            </a: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，</a:t>
            </a:r>
            <a:endParaRPr lang="en-US" sz="3200" dirty="0" smtClean="0">
              <a:solidFill>
                <a:schemeClr val="tx1"/>
              </a:solidFill>
              <a:latin typeface="+mn-ea"/>
              <a:ea typeface="+mn-ea"/>
            </a:endParaRPr>
          </a:p>
          <a:p>
            <a:pPr marL="0" indent="0">
              <a:buNone/>
            </a:pPr>
            <a:r>
              <a:rPr sz="3200" dirty="0" smtClean="0">
                <a:solidFill>
                  <a:schemeClr val="tx1"/>
                </a:solidFill>
                <a:latin typeface="+mn-ea"/>
                <a:ea typeface="+mn-ea"/>
              </a:rPr>
              <a:t>声音</a:t>
            </a:r>
            <a:r>
              <a:rPr sz="3200" dirty="0">
                <a:solidFill>
                  <a:schemeClr val="tx1"/>
                </a:solidFill>
                <a:latin typeface="+mn-ea"/>
                <a:ea typeface="+mn-ea"/>
              </a:rPr>
              <a:t>加强。</a:t>
            </a:r>
          </a:p>
        </p:txBody>
      </p:sp>
    </p:spTree>
    <p:extLst>
      <p:ext uri="{BB962C8B-B14F-4D97-AF65-F5344CB8AC3E}">
        <p14:creationId xmlns:p14="http://schemas.microsoft.com/office/powerpoint/2010/main" val="91692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操作按钮: 声音 2">
            <a:hlinkClick r:id="rId2" action="ppaction://hlinksldjump" highlightClick="1">
              <a:snd r:embed="rId3" name="鼓掌"/>
            </a:hlinkClick>
          </p:cNvPr>
          <p:cNvSpPr/>
          <p:nvPr/>
        </p:nvSpPr>
        <p:spPr>
          <a:xfrm>
            <a:off x="7947375" y="5634245"/>
            <a:ext cx="1042416" cy="1042416"/>
          </a:xfrm>
          <a:prstGeom prst="actionButtonSou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 descr="鼓掌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675" y="1178750"/>
            <a:ext cx="531059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0" y="413665"/>
            <a:ext cx="7920880" cy="36097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71700" y="4239090"/>
            <a:ext cx="4770530" cy="789960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一般情况下，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V</a:t>
            </a:r>
            <a:r>
              <a:rPr lang="zh-CN" altLang="en-US" sz="3200" baseline="-250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固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&gt;V</a:t>
            </a:r>
            <a:r>
              <a:rPr lang="zh-CN" altLang="en-US" sz="3200" baseline="-250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液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&gt;V</a:t>
            </a:r>
            <a:r>
              <a:rPr lang="zh-CN" altLang="en-US" sz="3200" baseline="-250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气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。</a:t>
            </a:r>
            <a:endParaRPr lang="zh-CN" altLang="en-US" sz="3200" dirty="0">
              <a:solidFill>
                <a:srgbClr val="000000"/>
              </a:solidFill>
              <a:latin typeface="+mn-ea"/>
              <a:ea typeface="+mn-ea"/>
              <a:cs typeface="American Typewriter"/>
              <a:sym typeface="American Typewriter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71800" y="5229200"/>
            <a:ext cx="2925325" cy="789960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(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软木小于水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)</a:t>
            </a:r>
            <a:endParaRPr lang="zh-CN" altLang="en-US" sz="3200" dirty="0">
              <a:solidFill>
                <a:srgbClr val="000000"/>
              </a:solidFill>
              <a:latin typeface="+mn-ea"/>
              <a:ea typeface="+mn-ea"/>
              <a:cs typeface="American Typewriter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25474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17"/>
          <p:cNvSpPr/>
          <p:nvPr/>
        </p:nvSpPr>
        <p:spPr>
          <a:xfrm>
            <a:off x="386535" y="233645"/>
            <a:ext cx="5625625" cy="67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lang="zh-CN" altLang="en-US" sz="3200" b="0" dirty="0" smtClean="0">
                <a:solidFill>
                  <a:schemeClr val="tx1"/>
                </a:solidFill>
                <a:latin typeface="+mn-ea"/>
                <a:ea typeface="+mn-ea"/>
              </a:rPr>
              <a:t>四</a:t>
            </a:r>
            <a:r>
              <a:rPr sz="3200" b="0" dirty="0" smtClean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sz="3200" b="0" dirty="0">
                <a:solidFill>
                  <a:schemeClr val="tx1"/>
                </a:solidFill>
                <a:latin typeface="+mn-ea"/>
                <a:ea typeface="+mn-ea"/>
              </a:rPr>
              <a:t>人耳感知声音的两种途径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16185" t="16112" r="16336" b="12243"/>
          <a:stretch/>
        </p:blipFill>
        <p:spPr>
          <a:xfrm>
            <a:off x="1196625" y="1133745"/>
            <a:ext cx="6660740" cy="503698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81590" y="863715"/>
            <a:ext cx="7908417" cy="15286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1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.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  <a:cs typeface="American Typewriter"/>
                <a:sym typeface="American Typewriter"/>
              </a:rPr>
              <a:t>空气传导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：声音－外耳道－鼓膜－听小骨－耳蜗－听觉神经－大脑。</a:t>
            </a:r>
            <a:endParaRPr lang="zh-CN" altLang="en-US" sz="3200" dirty="0">
              <a:solidFill>
                <a:srgbClr val="000000"/>
              </a:solidFill>
              <a:latin typeface="+mn-ea"/>
              <a:ea typeface="+mn-ea"/>
              <a:cs typeface="American Typewriter"/>
              <a:sym typeface="American Typewriter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1590" y="5589240"/>
            <a:ext cx="7908417" cy="789960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zh-CN" sz="3200" dirty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2</a:t>
            </a:r>
            <a:r>
              <a:rPr lang="en-US" altLang="zh-CN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.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  <a:cs typeface="American Typewriter"/>
                <a:sym typeface="American Typewriter"/>
              </a:rPr>
              <a:t>骨传导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：声音－头骨、颌骨－听觉神经。</a:t>
            </a:r>
            <a:endParaRPr lang="zh-CN" altLang="en-US" sz="3200" dirty="0">
              <a:solidFill>
                <a:srgbClr val="000000"/>
              </a:solidFill>
              <a:latin typeface="+mn-ea"/>
              <a:ea typeface="+mn-ea"/>
              <a:cs typeface="American Typewriter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3607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人为什么要有两只耳朵？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750" y="1448780"/>
            <a:ext cx="4095455" cy="3759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05" y="1358770"/>
            <a:ext cx="4950550" cy="39154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61710" y="5544235"/>
            <a:ext cx="5985665" cy="789960"/>
          </a:xfrm>
          <a:prstGeom prst="rect">
            <a:avLst/>
          </a:prstGeom>
          <a:solidFill>
            <a:srgbClr val="FCD5B5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  <a:cs typeface="American Typewriter"/>
                <a:sym typeface="American Typewriter"/>
              </a:rPr>
              <a:t>双耳效应的应用：定位、立体声。</a:t>
            </a:r>
            <a:endParaRPr lang="zh-CN" altLang="en-US" sz="3200" dirty="0">
              <a:solidFill>
                <a:srgbClr val="000000"/>
              </a:solidFill>
              <a:latin typeface="+mn-ea"/>
              <a:ea typeface="+mn-ea"/>
              <a:cs typeface="American Typewriter"/>
              <a:sym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4506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656565" y="1178750"/>
            <a:ext cx="7605845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kumimoji="1" lang="en-US" altLang="zh-CN" sz="3200" b="1" dirty="0">
                <a:latin typeface="+mn-ea"/>
                <a:ea typeface="+mn-ea"/>
                <a:cs typeface="黑体" charset="0"/>
              </a:rPr>
              <a:t>1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、一切正在发声的物体</a:t>
            </a:r>
            <a:r>
              <a:rPr kumimoji="1" lang="zh-CN" altLang="en-US" sz="3200" b="1" dirty="0" smtClean="0">
                <a:latin typeface="+mn-ea"/>
                <a:ea typeface="+mn-ea"/>
                <a:cs typeface="黑体" charset="0"/>
              </a:rPr>
              <a:t>都在</a:t>
            </a:r>
            <a:r>
              <a:rPr kumimoji="1" lang="en-US" altLang="zh-CN" sz="3200" b="1" u="sng" dirty="0" smtClean="0">
                <a:latin typeface="+mn-ea"/>
                <a:ea typeface="+mn-ea"/>
                <a:cs typeface="黑体" charset="0"/>
              </a:rPr>
              <a:t>       </a:t>
            </a:r>
            <a:r>
              <a:rPr kumimoji="1" lang="zh-CN" altLang="en-US" sz="3200" b="1" u="sng" dirty="0" smtClean="0">
                <a:latin typeface="+mn-ea"/>
                <a:ea typeface="+mn-ea"/>
                <a:cs typeface="黑体" charset="0"/>
              </a:rPr>
              <a:t>。</a:t>
            </a:r>
            <a:endParaRPr kumimoji="1" lang="zh-CN" altLang="en-US" sz="3200" b="1" dirty="0">
              <a:latin typeface="+mn-ea"/>
              <a:ea typeface="+mn-ea"/>
              <a:cs typeface="黑体" charset="0"/>
            </a:endParaRPr>
          </a:p>
        </p:txBody>
      </p:sp>
      <p:sp>
        <p:nvSpPr>
          <p:cNvPr id="3" name="Text Box 26"/>
          <p:cNvSpPr txBox="1">
            <a:spLocks noChangeArrowheads="1"/>
          </p:cNvSpPr>
          <p:nvPr/>
        </p:nvSpPr>
        <p:spPr bwMode="auto">
          <a:xfrm>
            <a:off x="656566" y="2213865"/>
            <a:ext cx="6750750" cy="61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kumimoji="1" lang="en-US" altLang="zh-CN" sz="3200" b="1" dirty="0">
                <a:latin typeface="+mn-ea"/>
                <a:ea typeface="+mn-ea"/>
                <a:cs typeface="黑体" charset="0"/>
              </a:rPr>
              <a:t>2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、声音必须靠</a:t>
            </a:r>
            <a:r>
              <a:rPr kumimoji="1" lang="zh-CN" altLang="en-US" sz="3200" b="1" u="sng" dirty="0">
                <a:latin typeface="+mn-ea"/>
                <a:ea typeface="+mn-ea"/>
                <a:cs typeface="黑体" charset="0"/>
              </a:rPr>
              <a:t>   </a:t>
            </a:r>
            <a:r>
              <a:rPr kumimoji="1" lang="zh-CN" altLang="en-US" sz="3200" b="1" u="sng" dirty="0" smtClean="0">
                <a:latin typeface="+mn-ea"/>
                <a:ea typeface="+mn-ea"/>
                <a:cs typeface="黑体" charset="0"/>
              </a:rPr>
              <a:t>      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传播。</a:t>
            </a:r>
          </a:p>
        </p:txBody>
      </p:sp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656565" y="3338990"/>
            <a:ext cx="7730853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kumimoji="1" lang="en-US" altLang="zh-CN" sz="3200" b="1" dirty="0">
                <a:latin typeface="+mn-ea"/>
                <a:ea typeface="+mn-ea"/>
                <a:cs typeface="黑体" charset="0"/>
              </a:rPr>
              <a:t>3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、</a:t>
            </a:r>
            <a:r>
              <a:rPr kumimoji="1" lang="en-US" altLang="zh-CN" sz="3200" b="1" dirty="0">
                <a:latin typeface="+mn-ea"/>
                <a:ea typeface="+mn-ea"/>
                <a:cs typeface="黑体" charset="0"/>
              </a:rPr>
              <a:t>15 </a:t>
            </a:r>
            <a:r>
              <a:rPr kumimoji="1" lang="en-US" altLang="zh-CN" sz="3200" b="1" baseline="30000" dirty="0">
                <a:latin typeface="+mn-ea"/>
                <a:ea typeface="+mn-ea"/>
                <a:cs typeface="黑体" charset="0"/>
              </a:rPr>
              <a:t>o </a:t>
            </a:r>
            <a:r>
              <a:rPr kumimoji="1" lang="en-US" altLang="zh-CN" sz="3200" b="1" dirty="0">
                <a:latin typeface="+mn-ea"/>
                <a:ea typeface="+mn-ea"/>
                <a:cs typeface="黑体" charset="0"/>
              </a:rPr>
              <a:t>C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时空气中的声速是</a:t>
            </a:r>
            <a:r>
              <a:rPr kumimoji="1" lang="zh-CN" altLang="en-US" sz="3200" b="1" u="sng" dirty="0">
                <a:latin typeface="+mn-ea"/>
                <a:ea typeface="+mn-ea"/>
                <a:cs typeface="黑体" charset="0"/>
              </a:rPr>
              <a:t>　　　　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。</a:t>
            </a: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612432" y="4464115"/>
            <a:ext cx="85153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kumimoji="1" lang="en-US" altLang="zh-CN" sz="3200" b="1" dirty="0">
                <a:latin typeface="+mn-ea"/>
                <a:ea typeface="+mn-ea"/>
                <a:cs typeface="黑体" charset="0"/>
              </a:rPr>
              <a:t>4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、铁路工人为了听见远处的火车，将耳朵贴在铁轨上，这是因为</a:t>
            </a:r>
            <a:r>
              <a:rPr kumimoji="1" lang="zh-CN" altLang="en-US" sz="3200" b="1" u="sng" dirty="0">
                <a:latin typeface="+mn-ea"/>
                <a:ea typeface="+mn-ea"/>
                <a:cs typeface="黑体" charset="0"/>
              </a:rPr>
              <a:t>                  </a:t>
            </a:r>
            <a:r>
              <a:rPr kumimoji="1" lang="zh-CN" altLang="en-US" sz="3200" b="1" dirty="0">
                <a:latin typeface="+mn-ea"/>
                <a:ea typeface="+mn-ea"/>
                <a:cs typeface="黑体" charset="0"/>
              </a:rPr>
              <a:t>。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6012160" y="3338990"/>
            <a:ext cx="1845205" cy="619125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en-US" altLang="zh-CN" sz="3200" dirty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340m/s</a:t>
            </a:r>
            <a:endParaRPr lang="zh-CN" altLang="en-US" sz="3200" dirty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5067055" y="4869160"/>
            <a:ext cx="3116263" cy="617538"/>
          </a:xfrm>
          <a:prstGeom prst="rect">
            <a:avLst/>
          </a:prstGeom>
          <a:noFill/>
        </p:spPr>
        <p:txBody>
          <a:bodyPr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200" dirty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固体能够传声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431540" y="278650"/>
            <a:ext cx="1665185" cy="619125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例：</a:t>
            </a:r>
            <a:endParaRPr lang="zh-CN" altLang="en-US" sz="3200" dirty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6282190" y="1088740"/>
            <a:ext cx="1260140" cy="617744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振动</a:t>
            </a:r>
            <a:endParaRPr lang="zh-CN" altLang="en-US" sz="3200" dirty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3851920" y="2078850"/>
            <a:ext cx="1260140" cy="617744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介质</a:t>
            </a:r>
            <a:endParaRPr lang="zh-CN" altLang="en-US" sz="3200" dirty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3850" y="1125538"/>
            <a:ext cx="8496300" cy="32131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</a:rPr>
              <a:t>例：</a:t>
            </a:r>
            <a:r>
              <a:rPr lang="zh-CN" altLang="en-US" sz="2800" dirty="0" smtClean="0">
                <a:latin typeface="+mn-ea"/>
              </a:rPr>
              <a:t>我们能听到物体发出的声音，是因为</a:t>
            </a:r>
            <a:r>
              <a:rPr lang="en-US" altLang="zh-CN" sz="2800" dirty="0" smtClean="0">
                <a:latin typeface="+mn-ea"/>
              </a:rPr>
              <a:t>(      )</a:t>
            </a: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A.</a:t>
            </a:r>
            <a:r>
              <a:rPr lang="zh-CN" altLang="en-US" sz="2800" dirty="0" smtClean="0">
                <a:latin typeface="+mn-ea"/>
              </a:rPr>
              <a:t>有声源</a:t>
            </a:r>
            <a:endParaRPr lang="en-US" altLang="zh-CN" sz="28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B.</a:t>
            </a:r>
            <a:r>
              <a:rPr lang="zh-CN" altLang="en-US" sz="2800" dirty="0" smtClean="0">
                <a:latin typeface="+mn-ea"/>
              </a:rPr>
              <a:t>有传声介质</a:t>
            </a:r>
            <a:endParaRPr lang="en-US" altLang="zh-CN" sz="28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C.</a:t>
            </a:r>
            <a:r>
              <a:rPr lang="zh-CN" altLang="en-US" sz="2800" dirty="0" smtClean="0">
                <a:latin typeface="+mn-ea"/>
              </a:rPr>
              <a:t>健康的耳朵</a:t>
            </a:r>
            <a:endParaRPr lang="en-US" altLang="zh-CN" sz="28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D.</a:t>
            </a:r>
            <a:r>
              <a:rPr lang="zh-CN" altLang="en-US" sz="2800" dirty="0" smtClean="0">
                <a:latin typeface="+mn-ea"/>
              </a:rPr>
              <a:t>三者缺一不可</a:t>
            </a:r>
            <a:endParaRPr lang="zh-CN" altLang="en-US" sz="2800" dirty="0">
              <a:latin typeface="+mn-ea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362310" y="1133745"/>
            <a:ext cx="364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8523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76147" y="1213198"/>
            <a:ext cx="8496300" cy="3768725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>
                <a:solidFill>
                  <a:srgbClr val="FF0000"/>
                </a:solidFill>
              </a:rPr>
              <a:t>例：</a:t>
            </a:r>
            <a:r>
              <a:rPr lang="zh-CN" altLang="en-US" dirty="0" smtClean="0"/>
              <a:t>关于声现象，下列说法正确的是</a:t>
            </a:r>
            <a:r>
              <a:rPr lang="en-US" altLang="zh-CN" dirty="0" smtClean="0"/>
              <a:t>(	)	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 smtClean="0"/>
              <a:t>          A.</a:t>
            </a:r>
            <a:r>
              <a:rPr lang="zh-CN" altLang="en-US" dirty="0" smtClean="0"/>
              <a:t>一切发声物体都在振动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          B.</a:t>
            </a:r>
            <a:r>
              <a:rPr lang="zh-CN" altLang="en-US" dirty="0" smtClean="0"/>
              <a:t>有时候物体不振动也可以发声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	C.</a:t>
            </a:r>
            <a:r>
              <a:rPr lang="zh-CN" altLang="en-US" dirty="0" smtClean="0"/>
              <a:t>宇航员在月球上通过无线电交流，说明声音可以在真空中传播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 smtClean="0"/>
              <a:t>	D.</a:t>
            </a:r>
            <a:r>
              <a:rPr lang="zh-CN" altLang="en-US" dirty="0" smtClean="0"/>
              <a:t>声音在不同介质中的传播速度相同</a:t>
            </a:r>
            <a:endParaRPr lang="zh-CN" alt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357328" y="1268760"/>
            <a:ext cx="4306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/>
            <a:r>
              <a:rPr lang="en-US" altLang="zh-CN" sz="2800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7829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3850" y="1125538"/>
            <a:ext cx="7893556" cy="32131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</a:rPr>
              <a:t>例：</a:t>
            </a:r>
            <a:r>
              <a:rPr lang="zh-CN" altLang="en-US" sz="2800" dirty="0" smtClean="0">
                <a:latin typeface="+mn-ea"/>
              </a:rPr>
              <a:t>人在屋里谈话比在旷野里听起来响亮的原因是</a:t>
            </a:r>
            <a:r>
              <a:rPr lang="en-US" altLang="zh-CN" sz="2800" dirty="0" smtClean="0">
                <a:latin typeface="+mn-ea"/>
              </a:rPr>
              <a:t>(   )</a:t>
            </a: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A.</a:t>
            </a:r>
            <a:r>
              <a:rPr lang="zh-CN" altLang="en-US" sz="2800" dirty="0" smtClean="0">
                <a:latin typeface="+mn-ea"/>
              </a:rPr>
              <a:t>房间内声音传播的速度快</a:t>
            </a:r>
            <a:r>
              <a:rPr lang="en-US" altLang="zh-CN" sz="2800" dirty="0" smtClean="0">
                <a:latin typeface="+mn-ea"/>
              </a:rPr>
              <a:t>	</a:t>
            </a: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B.</a:t>
            </a:r>
            <a:r>
              <a:rPr lang="zh-CN" altLang="en-US" sz="2800" dirty="0" smtClean="0">
                <a:latin typeface="+mn-ea"/>
              </a:rPr>
              <a:t>谈话时回声与原声混在一起，使原声加强</a:t>
            </a:r>
            <a:endParaRPr lang="en-US" altLang="zh-CN" sz="28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C.</a:t>
            </a:r>
            <a:r>
              <a:rPr lang="zh-CN" altLang="en-US" sz="2800" dirty="0" smtClean="0">
                <a:latin typeface="+mn-ea"/>
              </a:rPr>
              <a:t>人耳听不到小于</a:t>
            </a:r>
            <a:r>
              <a:rPr lang="en-US" altLang="zh-CN" sz="2800" dirty="0" smtClean="0">
                <a:latin typeface="+mn-ea"/>
              </a:rPr>
              <a:t>0.1</a:t>
            </a:r>
            <a:r>
              <a:rPr lang="zh-CN" altLang="en-US" sz="2800" dirty="0" smtClean="0">
                <a:latin typeface="+mn-ea"/>
              </a:rPr>
              <a:t>秒的回声</a:t>
            </a:r>
            <a:endParaRPr lang="en-US" altLang="zh-CN" sz="2800" dirty="0" smtClean="0">
              <a:latin typeface="+mn-ea"/>
            </a:endParaRPr>
          </a:p>
          <a:p>
            <a:pPr marL="0" indent="0">
              <a:buNone/>
            </a:pPr>
            <a:r>
              <a:rPr lang="en-US" altLang="zh-CN" sz="2800" dirty="0" smtClean="0">
                <a:latin typeface="+mn-ea"/>
              </a:rPr>
              <a:t>	D.</a:t>
            </a:r>
            <a:r>
              <a:rPr lang="zh-CN" altLang="en-US" sz="2800" dirty="0" smtClean="0">
                <a:latin typeface="+mn-ea"/>
              </a:rPr>
              <a:t>屋里的墙壁阻碍了声音向外传播</a:t>
            </a:r>
            <a:endParaRPr lang="zh-CN" altLang="en-US" sz="2800" dirty="0">
              <a:latin typeface="+mn-ea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21650" y="1583795"/>
            <a:ext cx="364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 algn="l"/>
            <a:r>
              <a:rPr lang="en-US" altLang="zh-CN" sz="2800" dirty="0">
                <a:solidFill>
                  <a:srgbClr val="FF0000"/>
                </a:solidFill>
                <a:latin typeface="+mn-ea"/>
                <a:ea typeface="+mn-ea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678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6645" y="2798930"/>
            <a:ext cx="6380948" cy="3015335"/>
          </a:xfrm>
          <a:prstGeom prst="rect">
            <a:avLst/>
          </a:prstGeom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76545" y="458670"/>
            <a:ext cx="8370930" cy="214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kumimoji="1" lang="zh-CN" altLang="en-US" sz="3200" b="1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例：</a:t>
            </a:r>
            <a:r>
              <a:rPr kumimoji="1" lang="zh-CN" altLang="en-US" sz="3200" b="1" dirty="0" smtClean="0">
                <a:latin typeface="+mn-ea"/>
                <a:ea typeface="+mn-ea"/>
                <a:cs typeface="黑体" charset="0"/>
              </a:rPr>
              <a:t>为了测量海底某处的深度，利用声呐系统向海底发出超声波，已知超声波在海水中的传播速度为</a:t>
            </a:r>
            <a:r>
              <a:rPr kumimoji="1" lang="en-US" altLang="zh-CN" sz="3200" b="1" dirty="0" smtClean="0">
                <a:latin typeface="+mn-ea"/>
                <a:ea typeface="+mn-ea"/>
                <a:cs typeface="黑体" charset="0"/>
              </a:rPr>
              <a:t>1500m</a:t>
            </a:r>
            <a:r>
              <a:rPr kumimoji="1" lang="zh-CN" altLang="en-US" sz="3200" b="1" dirty="0" smtClean="0">
                <a:latin typeface="+mn-ea"/>
                <a:ea typeface="+mn-ea"/>
                <a:cs typeface="黑体" charset="0"/>
              </a:rPr>
              <a:t>／</a:t>
            </a:r>
            <a:r>
              <a:rPr kumimoji="1" lang="en-US" altLang="zh-CN" sz="3200" b="1" dirty="0" smtClean="0">
                <a:latin typeface="+mn-ea"/>
                <a:ea typeface="+mn-ea"/>
                <a:cs typeface="黑体" charset="0"/>
              </a:rPr>
              <a:t>s</a:t>
            </a:r>
            <a:r>
              <a:rPr kumimoji="1" lang="zh-CN" altLang="en-US" sz="3200" b="1" dirty="0" smtClean="0">
                <a:latin typeface="+mn-ea"/>
                <a:ea typeface="+mn-ea"/>
                <a:cs typeface="黑体" charset="0"/>
              </a:rPr>
              <a:t>，记录从发出到回收到信号用了</a:t>
            </a:r>
            <a:r>
              <a:rPr kumimoji="1" lang="en-US" altLang="zh-CN" sz="3200" b="1" dirty="0" smtClean="0">
                <a:latin typeface="+mn-ea"/>
                <a:ea typeface="+mn-ea"/>
                <a:cs typeface="黑体" charset="0"/>
              </a:rPr>
              <a:t>6s</a:t>
            </a:r>
            <a:r>
              <a:rPr kumimoji="1" lang="zh-CN" altLang="en-US" sz="3200" b="1" dirty="0" smtClean="0">
                <a:latin typeface="+mn-ea"/>
                <a:ea typeface="+mn-ea"/>
                <a:cs typeface="黑体" charset="0"/>
              </a:rPr>
              <a:t>，则海底的深度为多少？</a:t>
            </a:r>
            <a:endParaRPr kumimoji="1" lang="zh-CN" altLang="en-US" sz="3200" b="1" dirty="0">
              <a:latin typeface="+mn-ea"/>
              <a:ea typeface="+mn-ea"/>
              <a:cs typeface="黑体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41930" y="594928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4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+mn-ea"/>
                <a:ea typeface="+mn-ea"/>
              </a:rPr>
              <a:t>500m</a:t>
            </a:r>
            <a:endParaRPr kumimoji="1" lang="zh-CN" altLang="en-US" sz="28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0102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24"/>
          <p:cNvSpPr/>
          <p:nvPr/>
        </p:nvSpPr>
        <p:spPr>
          <a:xfrm>
            <a:off x="116505" y="323655"/>
            <a:ext cx="8516655" cy="4635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noAutofit/>
          </a:bodyPr>
          <a:lstStyle/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2800" dirty="0" smtClean="0">
                <a:solidFill>
                  <a:srgbClr val="FF0000"/>
                </a:solidFill>
                <a:latin typeface="+mn-ea"/>
                <a:ea typeface="+mn-ea"/>
              </a:rPr>
              <a:t>例：</a:t>
            </a:r>
            <a:r>
              <a:rPr lang="zh-CN" altLang="en-US" sz="2800" dirty="0" smtClean="0">
                <a:solidFill>
                  <a:schemeClr val="tx1"/>
                </a:solidFill>
                <a:latin typeface="+mn-ea"/>
                <a:ea typeface="+mn-ea"/>
              </a:rPr>
              <a:t>请设计一个简易实验，说明发声体在振动：</a:t>
            </a:r>
            <a:r>
              <a:rPr sz="2800" dirty="0" smtClean="0">
                <a:solidFill>
                  <a:schemeClr val="tx1"/>
                </a:solidFill>
                <a:latin typeface="+mn-ea"/>
                <a:ea typeface="+mn-ea"/>
              </a:rPr>
              <a:t>      </a:t>
            </a:r>
            <a:endParaRPr sz="28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1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）实验器材：</a:t>
            </a:r>
            <a:r>
              <a:rPr lang="en-US" altLang="zh-CN" sz="2800" u="sng" dirty="0" smtClean="0">
                <a:solidFill>
                  <a:srgbClr val="000000"/>
                </a:solidFill>
                <a:latin typeface="+mn-ea"/>
                <a:ea typeface="+mn-ea"/>
              </a:rPr>
              <a:t>                          </a:t>
            </a:r>
            <a:r>
              <a:rPr lang="zh-CN" altLang="en-US" sz="2800" u="sng" dirty="0" smtClean="0">
                <a:solidFill>
                  <a:srgbClr val="000000"/>
                </a:solidFill>
                <a:latin typeface="+mn-ea"/>
                <a:ea typeface="+mn-ea"/>
              </a:rPr>
              <a:t>。</a:t>
            </a:r>
            <a:endParaRPr lang="en-US" altLang="zh-CN" sz="2800" u="sng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2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）操作过程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：</a:t>
            </a:r>
            <a:r>
              <a:rPr lang="en-US" altLang="zh-CN" sz="2800" u="sng" dirty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          </a:t>
            </a:r>
            <a:r>
              <a:rPr lang="en-US" altLang="zh-CN" sz="2800" u="sng" dirty="0" smtClean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                     </a:t>
            </a:r>
            <a:r>
              <a:rPr lang="zh-CN" altLang="en-US" sz="2800" u="sng" dirty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。</a:t>
            </a:r>
            <a:endParaRPr lang="en-US" altLang="zh-CN" sz="28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 lang="en-US" altLang="zh-CN" sz="2800" dirty="0">
              <a:solidFill>
                <a:srgbClr val="000000"/>
              </a:solidFill>
              <a:latin typeface="+mn-ea"/>
              <a:ea typeface="+mn-ea"/>
            </a:endParaRPr>
          </a:p>
          <a:p>
            <a:pPr algn="l">
              <a:lnSpc>
                <a:spcPct val="150000"/>
              </a:lnSpc>
              <a:spcBef>
                <a:spcPts val="2109"/>
              </a:spcBef>
              <a:defRPr sz="42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lang="zh-CN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（</a:t>
            </a:r>
            <a:r>
              <a:rPr lang="en-US" altLang="zh-CN" sz="2800" dirty="0" smtClean="0">
                <a:solidFill>
                  <a:srgbClr val="000000"/>
                </a:solidFill>
                <a:latin typeface="+mn-ea"/>
                <a:ea typeface="+mn-ea"/>
              </a:rPr>
              <a:t>3</a:t>
            </a:r>
            <a:r>
              <a:rPr lang="zh-CN" altLang="en-US" sz="2800" dirty="0" smtClean="0">
                <a:solidFill>
                  <a:srgbClr val="000000"/>
                </a:solidFill>
                <a:latin typeface="+mn-ea"/>
                <a:ea typeface="+mn-ea"/>
              </a:rPr>
              <a:t>）实验现象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：</a:t>
            </a:r>
            <a:r>
              <a:rPr lang="en-US" altLang="zh-CN" sz="2800" u="sng" dirty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           </a:t>
            </a:r>
            <a:r>
              <a:rPr lang="en-US" altLang="zh-CN" sz="2800" u="sng" dirty="0" smtClean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                     </a:t>
            </a:r>
            <a:r>
              <a:rPr lang="zh-CN" altLang="en-US" sz="2800" u="sng" dirty="0">
                <a:solidFill>
                  <a:srgbClr val="000000"/>
                </a:solidFill>
                <a:latin typeface="+mn-ea"/>
                <a:cs typeface="American Typewriter"/>
                <a:sym typeface="American Typewriter"/>
              </a:rPr>
              <a:t>。</a:t>
            </a:r>
            <a:endParaRPr sz="28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" name="TextBox 15"/>
          <p:cNvSpPr txBox="1"/>
          <p:nvPr/>
        </p:nvSpPr>
        <p:spPr>
          <a:xfrm>
            <a:off x="3401870" y="1313765"/>
            <a:ext cx="3915435" cy="617744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3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鼓、鼓槌、碎纸屑</a:t>
            </a:r>
            <a:endParaRPr lang="zh-CN" altLang="en-US" sz="3300" dirty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3176845" y="2348880"/>
            <a:ext cx="4995555" cy="1633407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3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将碎纸屑均匀撒在鼓面上，用鼓槌敲击鼓面，观察纸屑的情况。</a:t>
            </a:r>
            <a:endParaRPr lang="zh-CN" altLang="en-US" sz="3300" dirty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3176845" y="4149080"/>
            <a:ext cx="4995555" cy="1633407"/>
          </a:xfrm>
          <a:prstGeom prst="rect">
            <a:avLst/>
          </a:prstGeom>
          <a:noFill/>
        </p:spPr>
        <p:txBody>
          <a:bodyPr wrap="square" lIns="108850" tIns="54425" rIns="108850" bIns="5442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l" eaLnBrk="1" hangingPunct="1"/>
            <a:r>
              <a:rPr lang="zh-CN" altLang="en-US" sz="3300" dirty="0" smtClean="0">
                <a:solidFill>
                  <a:srgbClr val="FF0000"/>
                </a:solidFill>
                <a:latin typeface="+mn-ea"/>
                <a:ea typeface="+mn-ea"/>
                <a:cs typeface="黑体" charset="0"/>
              </a:rPr>
              <a:t>观察到碎纸屑在鼓面上来回跳动，说明正在发声的鼓面在振动。</a:t>
            </a:r>
            <a:endParaRPr lang="zh-CN" altLang="en-US" sz="3300" dirty="0">
              <a:solidFill>
                <a:srgbClr val="FF0000"/>
              </a:solidFill>
              <a:latin typeface="+mn-ea"/>
              <a:ea typeface="+mn-ea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唱歌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8148155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9419"/>
      </p:ext>
    </p:extLst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820" y="1313765"/>
            <a:ext cx="3240360" cy="40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40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微博\疯狂鼓手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5" y="3519010"/>
            <a:ext cx="4320480" cy="306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hape 239"/>
          <p:cNvSpPr/>
          <p:nvPr/>
        </p:nvSpPr>
        <p:spPr>
          <a:xfrm>
            <a:off x="386536" y="233645"/>
            <a:ext cx="351039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normAutofit/>
          </a:bodyPr>
          <a:lstStyle>
            <a:lvl1pPr algn="l">
              <a:spcBef>
                <a:spcPts val="3000"/>
              </a:spcBef>
              <a:defRPr sz="4800">
                <a:solidFill>
                  <a:schemeClr val="accent6">
                    <a:hueOff val="119326"/>
                    <a:lumOff val="-26708"/>
                  </a:schemeClr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rPr sz="3600" dirty="0">
                <a:solidFill>
                  <a:schemeClr val="tx1"/>
                </a:solidFill>
                <a:latin typeface="+mn-ea"/>
                <a:ea typeface="+mn-ea"/>
              </a:rPr>
              <a:t>一、声音的产生</a:t>
            </a:r>
          </a:p>
        </p:txBody>
      </p:sp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106615" y="1223755"/>
            <a:ext cx="59406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l" eaLnBrk="1" hangingPunct="1"/>
            <a:r>
              <a:rPr lang="en-US" altLang="zh-CN" sz="3200" b="1" dirty="0">
                <a:solidFill>
                  <a:srgbClr val="000000"/>
                </a:solidFill>
                <a:latin typeface="+mn-ea"/>
                <a:ea typeface="+mn-ea"/>
              </a:rPr>
              <a:t>1.</a:t>
            </a:r>
            <a:r>
              <a:rPr lang="zh-CN" altLang="zh-CN" sz="3200" b="1" dirty="0" smtClean="0">
                <a:solidFill>
                  <a:srgbClr val="000000"/>
                </a:solidFill>
                <a:latin typeface="+mn-ea"/>
                <a:ea typeface="+mn-ea"/>
              </a:rPr>
              <a:t>声音是由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  <a:ea typeface="+mn-ea"/>
              </a:rPr>
              <a:t>物体的</a:t>
            </a:r>
            <a:r>
              <a:rPr lang="zh-CN" altLang="en-US" sz="3200" dirty="0" smtClean="0">
                <a:solidFill>
                  <a:srgbClr val="FF0000"/>
                </a:solidFill>
                <a:latin typeface="+mn-ea"/>
                <a:ea typeface="+mn-ea"/>
              </a:rPr>
              <a:t>振动</a:t>
            </a:r>
            <a:r>
              <a:rPr lang="zh-CN" altLang="zh-CN" sz="3200" b="1" dirty="0" smtClean="0">
                <a:solidFill>
                  <a:srgbClr val="000000"/>
                </a:solidFill>
                <a:latin typeface="+mn-ea"/>
                <a:ea typeface="+mn-ea"/>
              </a:rPr>
              <a:t>产生的</a:t>
            </a:r>
            <a:r>
              <a:rPr lang="zh-CN" altLang="en-US" sz="3200" b="1" dirty="0" smtClean="0">
                <a:solidFill>
                  <a:srgbClr val="000000"/>
                </a:solidFill>
                <a:latin typeface="+mn-ea"/>
                <a:ea typeface="+mn-ea"/>
              </a:rPr>
              <a:t>；</a:t>
            </a:r>
            <a:endParaRPr lang="en-US" altLang="zh-CN" sz="3200" b="1" dirty="0" smtClean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86735" y="1988840"/>
            <a:ext cx="4770530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一切发声的物体</a:t>
            </a:r>
            <a:r>
              <a:rPr lang="zh-CN" altLang="en-US" sz="3200" dirty="0">
                <a:solidFill>
                  <a:srgbClr val="000000"/>
                </a:solidFill>
                <a:latin typeface="+mn-ea"/>
              </a:rPr>
              <a:t>都在振动。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06615" y="2798930"/>
            <a:ext cx="5310590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dirty="0" smtClean="0">
                <a:solidFill>
                  <a:srgbClr val="000000"/>
                </a:solidFill>
                <a:latin typeface="+mn-ea"/>
              </a:rPr>
              <a:t>2.</a:t>
            </a:r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振动并发声的物体叫声源。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758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吉他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35" y="458670"/>
            <a:ext cx="6324600" cy="3556000"/>
          </a:xfrm>
          <a:prstGeom prst="rect">
            <a:avLst/>
          </a:prstGeom>
        </p:spPr>
      </p:pic>
      <p:pic>
        <p:nvPicPr>
          <p:cNvPr id="3" name="图片 2" descr="吉他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65" y="2123855"/>
            <a:ext cx="3915435" cy="35760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01770" y="5949280"/>
            <a:ext cx="387043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吉他发声部位：琴弦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屏幕快照 2016-07-06 上午10.02.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/>
          <a:stretch/>
        </p:blipFill>
        <p:spPr>
          <a:xfrm>
            <a:off x="656565" y="773705"/>
            <a:ext cx="7949076" cy="431558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755" y="1403775"/>
            <a:ext cx="4050450" cy="40504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61710" y="5859270"/>
            <a:ext cx="5175576" cy="58477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笛子发声部位：空气、笛膜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343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44101942730382 (1)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570" y="593685"/>
            <a:ext cx="7725067" cy="499174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矩形 4"/>
          <p:cNvSpPr/>
          <p:nvPr/>
        </p:nvSpPr>
        <p:spPr>
          <a:xfrm>
            <a:off x="2456765" y="5859270"/>
            <a:ext cx="3870430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气球爆炸：周围空气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702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t="1215" b="-2734"/>
          <a:stretch/>
        </p:blipFill>
        <p:spPr>
          <a:xfrm>
            <a:off x="701570" y="638690"/>
            <a:ext cx="7830870" cy="433929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131840" y="5544235"/>
            <a:ext cx="2340260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3200" dirty="0" smtClean="0">
                <a:solidFill>
                  <a:srgbClr val="000000"/>
                </a:solidFill>
                <a:latin typeface="+mn-ea"/>
              </a:rPr>
              <a:t>口琴：簧片</a:t>
            </a:r>
            <a:endParaRPr lang="en-US" altLang="zh-CN" sz="320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326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6485</TotalTime>
  <Words>731</Words>
  <Application>Microsoft Office PowerPoint</Application>
  <PresentationFormat>全屏显示(4:3)</PresentationFormat>
  <Paragraphs>78</Paragraphs>
  <Slides>28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声音是怎么传播的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人为什么要有两只耳朵？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User</cp:lastModifiedBy>
  <cp:revision>2</cp:revision>
  <dcterms:created xsi:type="dcterms:W3CDTF">2012-04-02T08:15:09Z</dcterms:created>
  <dcterms:modified xsi:type="dcterms:W3CDTF">2020-05-31T22:25:31Z</dcterms:modified>
</cp:coreProperties>
</file>