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2" r:id="rId3"/>
    <p:sldId id="274" r:id="rId4"/>
    <p:sldId id="258" r:id="rId5"/>
    <p:sldId id="259" r:id="rId6"/>
    <p:sldId id="257" r:id="rId7"/>
    <p:sldId id="266" r:id="rId8"/>
    <p:sldId id="260" r:id="rId9"/>
    <p:sldId id="267" r:id="rId10"/>
    <p:sldId id="268" r:id="rId11"/>
    <p:sldId id="269" r:id="rId12"/>
    <p:sldId id="270" r:id="rId13"/>
    <p:sldId id="263" r:id="rId14"/>
    <p:sldId id="264" r:id="rId15"/>
    <p:sldId id="275" r:id="rId16"/>
    <p:sldId id="276" r:id="rId17"/>
    <p:sldId id="277" r:id="rId18"/>
    <p:sldId id="278" r:id="rId19"/>
    <p:sldId id="279" r:id="rId20"/>
    <p:sldId id="280" r:id="rId21"/>
    <p:sldId id="281" r:id="rId22"/>
    <p:sldId id="26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2020/6/15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24341;&#35838;%20&#20498;&#38665;&#29066;.wmv" TargetMode="Externa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193" name="标题 1"/>
          <p:cNvSpPr>
            <a:spLocks noGrp="1"/>
          </p:cNvSpPr>
          <p:nvPr>
            <p:ph type="ctrTitle"/>
          </p:nvPr>
        </p:nvSpPr>
        <p:spPr>
          <a:xfrm>
            <a:off x="1713230" y="2799715"/>
            <a:ext cx="8765540" cy="1052195"/>
          </a:xfrm>
        </p:spPr>
        <p:txBody>
          <a:bodyPr wrap="square" lIns="90170" tIns="46990" rIns="90170" bIns="46990" anchor="b">
            <a:noAutofit/>
          </a:bodyPr>
          <a:lstStyle/>
          <a:p>
            <a:pPr>
              <a:buClrTx/>
              <a:buSzTx/>
              <a:buFontTx/>
            </a:pPr>
            <a:r>
              <a:rPr lang="en-US" altLang="zh-CN" b="1" kern="1200">
                <a:solidFill>
                  <a:srgbClr val="0070C0"/>
                </a:solidFill>
                <a:latin typeface="微软雅黑" panose="020B0503020204020204" charset="-122"/>
                <a:ea typeface="微软雅黑" panose="020B0503020204020204" charset="-122"/>
                <a:cs typeface="+mj-cs"/>
                <a:sym typeface="Arial" panose="020B0604020202020204" pitchFamily="34" charset="0"/>
              </a:rPr>
              <a:t>8.7   </a:t>
            </a:r>
            <a:r>
              <a:rPr lang="zh-CN" altLang="en-US" b="1" kern="1200">
                <a:solidFill>
                  <a:srgbClr val="0070C0"/>
                </a:solidFill>
                <a:latin typeface="微软雅黑" panose="020B0503020204020204" charset="-122"/>
                <a:ea typeface="微软雅黑" panose="020B0503020204020204" charset="-122"/>
                <a:cs typeface="+mj-cs"/>
                <a:sym typeface="Arial" panose="020B0604020202020204" pitchFamily="34" charset="0"/>
              </a:rPr>
              <a:t>飞机为什么能上天</a:t>
            </a:r>
          </a:p>
        </p:txBody>
      </p:sp>
      <p:pic>
        <p:nvPicPr>
          <p:cNvPr id="7170" name="图片 1" descr="A000220150319F15PPIC">
            <a:hlinkClick r:id="rId3" action="ppaction://hlinkfile"/>
          </p:cNvPr>
          <p:cNvPicPr>
            <a:picLocks noChangeAspect="1"/>
          </p:cNvPicPr>
          <p:nvPr/>
        </p:nvPicPr>
        <p:blipFill>
          <a:blip r:embed="rId4"/>
          <a:stretch>
            <a:fillRect/>
          </a:stretch>
        </p:blipFill>
        <p:spPr>
          <a:xfrm rot="1980000">
            <a:off x="403543" y="13970"/>
            <a:ext cx="2974975" cy="3960813"/>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8434" name="Picture 2"/>
          <p:cNvPicPr>
            <a:picLocks noChangeAspect="1"/>
          </p:cNvPicPr>
          <p:nvPr/>
        </p:nvPicPr>
        <p:blipFill>
          <a:blip r:embed="rId2"/>
          <a:stretch>
            <a:fillRect/>
          </a:stretch>
        </p:blipFill>
        <p:spPr>
          <a:xfrm>
            <a:off x="285115" y="3994785"/>
            <a:ext cx="7704455" cy="2297430"/>
          </a:xfrm>
          <a:prstGeom prst="rect">
            <a:avLst/>
          </a:prstGeom>
          <a:noFill/>
          <a:ln w="9525">
            <a:noFill/>
          </a:ln>
        </p:spPr>
      </p:pic>
      <p:sp>
        <p:nvSpPr>
          <p:cNvPr id="2" name="文本框 1"/>
          <p:cNvSpPr txBox="1"/>
          <p:nvPr/>
        </p:nvSpPr>
        <p:spPr>
          <a:xfrm>
            <a:off x="501015" y="339725"/>
            <a:ext cx="3956685" cy="583565"/>
          </a:xfrm>
          <a:prstGeom prst="rect">
            <a:avLst/>
          </a:prstGeom>
          <a:noFill/>
        </p:spPr>
        <p:txBody>
          <a:bodyPr wrap="none" rtlCol="0">
            <a:spAutoFit/>
          </a:bodyPr>
          <a:lstStyle/>
          <a:p>
            <a:r>
              <a:rPr lang="zh-CN" altLang="en-US" sz="3200" b="1" dirty="0">
                <a:latin typeface="微软雅黑" panose="020B0503020204020204" charset="-122"/>
                <a:ea typeface="微软雅黑" panose="020B0503020204020204" charset="-122"/>
                <a:cs typeface="微软雅黑" panose="020B0503020204020204" charset="-122"/>
              </a:rPr>
              <a:t>二</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飞机为什么能上天</a:t>
            </a:r>
          </a:p>
        </p:txBody>
      </p:sp>
      <p:sp>
        <p:nvSpPr>
          <p:cNvPr id="3" name="文本框 2"/>
          <p:cNvSpPr txBox="1"/>
          <p:nvPr/>
        </p:nvSpPr>
        <p:spPr>
          <a:xfrm>
            <a:off x="953135" y="1111885"/>
            <a:ext cx="9434830" cy="1076325"/>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200" noProof="0" dirty="0" smtClean="0">
                <a:ln>
                  <a:noFill/>
                </a:ln>
                <a:effectLst/>
                <a:uLnTx/>
                <a:uFillTx/>
                <a:latin typeface="微软雅黑" panose="020B0503020204020204" charset="-122"/>
                <a:ea typeface="微软雅黑" panose="020B0503020204020204" charset="-122"/>
                <a:sym typeface="+mn-ea"/>
              </a:rPr>
              <a:t>1.</a:t>
            </a:r>
            <a:r>
              <a:rPr lang="zh-CN" altLang="en-US" sz="3200" noProof="0" dirty="0" smtClean="0">
                <a:ln>
                  <a:noFill/>
                </a:ln>
                <a:effectLst/>
                <a:uLnTx/>
                <a:uFillTx/>
                <a:latin typeface="微软雅黑" panose="020B0503020204020204" charset="-122"/>
                <a:ea typeface="微软雅黑" panose="020B0503020204020204" charset="-122"/>
                <a:sym typeface="+mn-ea"/>
              </a:rPr>
              <a:t>机翼受到</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向上</a:t>
            </a:r>
            <a:r>
              <a:rPr lang="zh-CN" altLang="en-US" sz="3200" noProof="0" dirty="0" smtClean="0">
                <a:ln>
                  <a:noFill/>
                </a:ln>
                <a:effectLst/>
                <a:uLnTx/>
                <a:uFillTx/>
                <a:latin typeface="微软雅黑" panose="020B0503020204020204" charset="-122"/>
                <a:ea typeface="微软雅黑" panose="020B0503020204020204" charset="-122"/>
                <a:sym typeface="+mn-ea"/>
              </a:rPr>
              <a:t>和</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向下</a:t>
            </a:r>
            <a:r>
              <a:rPr lang="zh-CN" altLang="en-US" sz="3200" noProof="0" dirty="0" smtClean="0">
                <a:ln>
                  <a:noFill/>
                </a:ln>
                <a:effectLst/>
                <a:uLnTx/>
                <a:uFillTx/>
                <a:latin typeface="微软雅黑" panose="020B0503020204020204" charset="-122"/>
                <a:ea typeface="微软雅黑" panose="020B0503020204020204" charset="-122"/>
                <a:sym typeface="+mn-ea"/>
              </a:rPr>
              <a:t>的</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压力差，</a:t>
            </a:r>
            <a:r>
              <a:rPr lang="zh-CN" altLang="en-US" sz="3200" noProof="0" dirty="0" smtClean="0">
                <a:ln>
                  <a:noFill/>
                </a:ln>
                <a:solidFill>
                  <a:schemeClr val="tx1"/>
                </a:solidFill>
                <a:effectLst/>
                <a:uLnTx/>
                <a:uFillTx/>
                <a:latin typeface="微软雅黑" panose="020B0503020204020204" charset="-122"/>
                <a:ea typeface="微软雅黑" panose="020B0503020204020204" charset="-122"/>
                <a:sym typeface="+mn-ea"/>
              </a:rPr>
              <a:t>就产生了作用在机翼上的向上的力，叫作</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举力</a:t>
            </a:r>
            <a:r>
              <a:rPr lang="zh-CN" altLang="en-US" sz="3200" noProof="0" dirty="0" smtClean="0">
                <a:ln>
                  <a:noFill/>
                </a:ln>
                <a:solidFill>
                  <a:schemeClr val="tx1"/>
                </a:solidFill>
                <a:effectLst/>
                <a:uLnTx/>
                <a:uFillTx/>
                <a:latin typeface="微软雅黑" panose="020B0503020204020204" charset="-122"/>
                <a:ea typeface="微软雅黑" panose="020B0503020204020204" charset="-122"/>
                <a:sym typeface="+mn-ea"/>
              </a:rPr>
              <a:t>或</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升力。</a:t>
            </a:r>
          </a:p>
        </p:txBody>
      </p:sp>
      <p:sp>
        <p:nvSpPr>
          <p:cNvPr id="4" name="文本框 3"/>
          <p:cNvSpPr txBox="1"/>
          <p:nvPr/>
        </p:nvSpPr>
        <p:spPr>
          <a:xfrm>
            <a:off x="953135" y="3136900"/>
            <a:ext cx="3848100" cy="583565"/>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200" noProof="0" dirty="0" smtClean="0">
                <a:ln>
                  <a:noFill/>
                </a:ln>
                <a:effectLst/>
                <a:uLnTx/>
                <a:uFillTx/>
                <a:latin typeface="微软雅黑" panose="020B0503020204020204" charset="-122"/>
                <a:ea typeface="微软雅黑" panose="020B0503020204020204" charset="-122"/>
                <a:sym typeface="+mn-ea"/>
              </a:rPr>
              <a:t>2.</a:t>
            </a:r>
            <a:r>
              <a:rPr lang="zh-CN" altLang="en-US" sz="3200" noProof="0" dirty="0" smtClean="0">
                <a:ln>
                  <a:noFill/>
                </a:ln>
                <a:effectLst/>
                <a:uLnTx/>
                <a:uFillTx/>
                <a:latin typeface="微软雅黑" panose="020B0503020204020204" charset="-122"/>
                <a:ea typeface="微软雅黑" panose="020B0503020204020204" charset="-122"/>
                <a:sym typeface="+mn-ea"/>
              </a:rPr>
              <a:t>方向：竖直向上</a:t>
            </a:r>
            <a:endParaRPr lang="zh-CN" altLang="en-US" sz="3200" noProof="0" dirty="0" smtClean="0">
              <a:ln>
                <a:noFill/>
              </a:ln>
              <a:solidFill>
                <a:srgbClr val="FF3300"/>
              </a:solidFill>
              <a:effectLst/>
              <a:uLnTx/>
              <a:uFillTx/>
              <a:latin typeface="微软雅黑" panose="020B0503020204020204" charset="-122"/>
              <a:ea typeface="微软雅黑" panose="020B0503020204020204" charset="-122"/>
              <a:sym typeface="+mn-ea"/>
            </a:endParaRPr>
          </a:p>
        </p:txBody>
      </p:sp>
      <p:sp>
        <p:nvSpPr>
          <p:cNvPr id="5" name="文本框 4"/>
          <p:cNvSpPr txBox="1"/>
          <p:nvPr/>
        </p:nvSpPr>
        <p:spPr>
          <a:xfrm>
            <a:off x="1557655" y="2376170"/>
            <a:ext cx="3848100" cy="583565"/>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sz="3200" noProof="0" dirty="0" smtClean="0">
                <a:ln>
                  <a:noFill/>
                </a:ln>
                <a:solidFill>
                  <a:srgbClr val="002060"/>
                </a:solidFill>
                <a:effectLst/>
                <a:uLnTx/>
                <a:uFillTx/>
                <a:latin typeface="微软雅黑" panose="020B0503020204020204" charset="-122"/>
                <a:ea typeface="微软雅黑" panose="020B0503020204020204" charset="-122"/>
                <a:sym typeface="+mn-ea"/>
              </a:rPr>
              <a:t>F</a:t>
            </a:r>
            <a:r>
              <a:rPr lang="zh-CN" altLang="en-US" sz="3200" noProof="0" dirty="0" smtClean="0">
                <a:ln>
                  <a:noFill/>
                </a:ln>
                <a:solidFill>
                  <a:srgbClr val="002060"/>
                </a:solidFill>
                <a:effectLst/>
                <a:uLnTx/>
                <a:uFillTx/>
                <a:latin typeface="微软雅黑" panose="020B0503020204020204" charset="-122"/>
                <a:ea typeface="微软雅黑" panose="020B0503020204020204" charset="-122"/>
                <a:sym typeface="+mn-ea"/>
              </a:rPr>
              <a:t>升</a:t>
            </a:r>
            <a:r>
              <a:rPr lang="en-US" altLang="zh-CN" sz="3200" noProof="0" dirty="0" smtClean="0">
                <a:ln>
                  <a:noFill/>
                </a:ln>
                <a:solidFill>
                  <a:srgbClr val="002060"/>
                </a:solidFill>
                <a:effectLst/>
                <a:uLnTx/>
                <a:uFillTx/>
                <a:latin typeface="微软雅黑" panose="020B0503020204020204" charset="-122"/>
                <a:ea typeface="微软雅黑" panose="020B0503020204020204" charset="-122"/>
                <a:sym typeface="+mn-ea"/>
              </a:rPr>
              <a:t>&gt;G    </a:t>
            </a:r>
            <a:r>
              <a:rPr lang="zh-CN" altLang="en-US" sz="3200" noProof="0" dirty="0" smtClean="0">
                <a:ln>
                  <a:noFill/>
                </a:ln>
                <a:solidFill>
                  <a:srgbClr val="002060"/>
                </a:solidFill>
                <a:effectLst/>
                <a:uLnTx/>
                <a:uFillTx/>
                <a:latin typeface="微软雅黑" panose="020B0503020204020204" charset="-122"/>
                <a:ea typeface="微软雅黑" panose="020B0503020204020204" charset="-122"/>
                <a:sym typeface="+mn-ea"/>
              </a:rPr>
              <a:t>起飞；</a:t>
            </a:r>
          </a:p>
        </p:txBody>
      </p:sp>
      <p:sp>
        <p:nvSpPr>
          <p:cNvPr id="6" name="文本框 5"/>
          <p:cNvSpPr txBox="1"/>
          <p:nvPr/>
        </p:nvSpPr>
        <p:spPr>
          <a:xfrm>
            <a:off x="5001895" y="2376170"/>
            <a:ext cx="5166360" cy="583565"/>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sz="3200" noProof="0" dirty="0" smtClean="0">
                <a:ln>
                  <a:noFill/>
                </a:ln>
                <a:solidFill>
                  <a:srgbClr val="002060"/>
                </a:solidFill>
                <a:effectLst/>
                <a:uLnTx/>
                <a:uFillTx/>
                <a:latin typeface="微软雅黑" panose="020B0503020204020204" charset="-122"/>
                <a:ea typeface="微软雅黑" panose="020B0503020204020204" charset="-122"/>
                <a:sym typeface="+mn-ea"/>
              </a:rPr>
              <a:t>F</a:t>
            </a:r>
            <a:r>
              <a:rPr lang="zh-CN" altLang="en-US" sz="3200" noProof="0" dirty="0" smtClean="0">
                <a:ln>
                  <a:noFill/>
                </a:ln>
                <a:solidFill>
                  <a:srgbClr val="002060"/>
                </a:solidFill>
                <a:effectLst/>
                <a:uLnTx/>
                <a:uFillTx/>
                <a:latin typeface="微软雅黑" panose="020B0503020204020204" charset="-122"/>
                <a:ea typeface="微软雅黑" panose="020B0503020204020204" charset="-122"/>
                <a:sym typeface="+mn-ea"/>
              </a:rPr>
              <a:t>升</a:t>
            </a:r>
            <a:r>
              <a:rPr lang="en-US" altLang="zh-CN" sz="3200" noProof="0" dirty="0" smtClean="0">
                <a:ln>
                  <a:noFill/>
                </a:ln>
                <a:solidFill>
                  <a:srgbClr val="002060"/>
                </a:solidFill>
                <a:effectLst/>
                <a:uLnTx/>
                <a:uFillTx/>
                <a:latin typeface="微软雅黑" panose="020B0503020204020204" charset="-122"/>
                <a:ea typeface="微软雅黑" panose="020B0503020204020204" charset="-122"/>
                <a:sym typeface="+mn-ea"/>
              </a:rPr>
              <a:t>=G    </a:t>
            </a:r>
            <a:r>
              <a:rPr lang="zh-CN" altLang="en-US" sz="3200" noProof="0" dirty="0" smtClean="0">
                <a:ln>
                  <a:noFill/>
                </a:ln>
                <a:solidFill>
                  <a:srgbClr val="002060"/>
                </a:solidFill>
                <a:effectLst/>
                <a:uLnTx/>
                <a:uFillTx/>
                <a:latin typeface="微软雅黑" panose="020B0503020204020204" charset="-122"/>
                <a:ea typeface="微软雅黑" panose="020B0503020204020204" charset="-122"/>
                <a:sym typeface="+mn-ea"/>
              </a:rPr>
              <a:t>匀速直线飞行</a:t>
            </a:r>
          </a:p>
        </p:txBody>
      </p:sp>
      <p:pic>
        <p:nvPicPr>
          <p:cNvPr id="15363" name="Picture 8" descr="33676_227000_544498"/>
          <p:cNvPicPr>
            <a:picLocks noChangeAspect="1"/>
          </p:cNvPicPr>
          <p:nvPr/>
        </p:nvPicPr>
        <p:blipFill>
          <a:blip r:embed="rId3"/>
          <a:stretch>
            <a:fillRect/>
          </a:stretch>
        </p:blipFill>
        <p:spPr>
          <a:xfrm>
            <a:off x="8211185" y="3335655"/>
            <a:ext cx="3723005" cy="29565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501015" y="207010"/>
            <a:ext cx="1518285" cy="583565"/>
          </a:xfrm>
          <a:prstGeom prst="rect">
            <a:avLst/>
          </a:prstGeom>
          <a:noFill/>
        </p:spPr>
        <p:txBody>
          <a:bodyPr wrap="none" rtlCol="0">
            <a:spAutoFit/>
          </a:bodyPr>
          <a:lstStyle/>
          <a:p>
            <a:r>
              <a:rPr lang="zh-CN" altLang="en-US" sz="3200" b="1" dirty="0">
                <a:latin typeface="微软雅黑" panose="020B0503020204020204" charset="-122"/>
                <a:ea typeface="微软雅黑" panose="020B0503020204020204" charset="-122"/>
                <a:cs typeface="微软雅黑" panose="020B0503020204020204" charset="-122"/>
              </a:rPr>
              <a:t>三</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应用</a:t>
            </a:r>
          </a:p>
        </p:txBody>
      </p:sp>
      <p:pic>
        <p:nvPicPr>
          <p:cNvPr id="21507" name="图片 3"/>
          <p:cNvPicPr>
            <a:picLocks noChangeAspect="1"/>
          </p:cNvPicPr>
          <p:nvPr/>
        </p:nvPicPr>
        <p:blipFill>
          <a:blip r:embed="rId2"/>
          <a:stretch>
            <a:fillRect/>
          </a:stretch>
        </p:blipFill>
        <p:spPr>
          <a:xfrm>
            <a:off x="6611620" y="1607185"/>
            <a:ext cx="4135120" cy="2524125"/>
          </a:xfrm>
          <a:prstGeom prst="rect">
            <a:avLst/>
          </a:prstGeom>
          <a:noFill/>
          <a:ln w="9525">
            <a:noFill/>
          </a:ln>
        </p:spPr>
      </p:pic>
      <p:pic>
        <p:nvPicPr>
          <p:cNvPr id="8" name="图片 7"/>
          <p:cNvPicPr>
            <a:picLocks noChangeAspect="1"/>
          </p:cNvPicPr>
          <p:nvPr/>
        </p:nvPicPr>
        <p:blipFill>
          <a:blip r:embed="rId3"/>
          <a:srcRect b="34941"/>
          <a:stretch>
            <a:fillRect/>
          </a:stretch>
        </p:blipFill>
        <p:spPr>
          <a:xfrm flipH="1">
            <a:off x="1416050" y="4362450"/>
            <a:ext cx="3823970" cy="2199640"/>
          </a:xfrm>
          <a:prstGeom prst="rect">
            <a:avLst/>
          </a:prstGeom>
          <a:noFill/>
          <a:ln w="9525">
            <a:noFill/>
          </a:ln>
        </p:spPr>
      </p:pic>
      <p:sp>
        <p:nvSpPr>
          <p:cNvPr id="348198" name="Text Box 18"/>
          <p:cNvSpPr txBox="1"/>
          <p:nvPr/>
        </p:nvSpPr>
        <p:spPr>
          <a:xfrm>
            <a:off x="6074728" y="4420870"/>
            <a:ext cx="4868862" cy="2082800"/>
          </a:xfrm>
          <a:prstGeom prst="rect">
            <a:avLst/>
          </a:prstGeom>
          <a:noFill/>
          <a:ln w="9525">
            <a:noFill/>
          </a:ln>
        </p:spPr>
        <p:txBody>
          <a:bodyPr wrap="square" anchor="t">
            <a:spAutoFit/>
          </a:bodyPr>
          <a:lstStyle/>
          <a:p>
            <a:pPr>
              <a:lnSpc>
                <a:spcPct val="135000"/>
              </a:lnSpc>
            </a:pPr>
            <a:r>
              <a:rPr lang="en-US" altLang="zh-CN" sz="2400" b="1" dirty="0">
                <a:solidFill>
                  <a:srgbClr val="0000FF"/>
                </a:solidFill>
                <a:latin typeface="楷体" panose="02010609060101010101" charset="-122"/>
                <a:ea typeface="楷体" panose="02010609060101010101" charset="-122"/>
              </a:rPr>
              <a:t> </a:t>
            </a: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扰流板的作用：</a:t>
            </a:r>
            <a:r>
              <a:rPr lang="zh-CN" altLang="en-US" sz="2400" b="1" dirty="0">
                <a:solidFill>
                  <a:srgbClr val="3C8C93"/>
                </a:solidFill>
                <a:latin typeface="楷体" panose="02010609060101010101" charset="-122"/>
                <a:ea typeface="楷体" panose="02010609060101010101" charset="-122"/>
              </a:rPr>
              <a:t>扰流板的下方气体流速大，压强小，所以上方大气会给汽车一个向下的压力</a:t>
            </a:r>
            <a:r>
              <a:rPr lang="zh-CN" altLang="en-US" sz="2400" b="1" dirty="0">
                <a:latin typeface="楷体" panose="02010609060101010101" charset="-122"/>
                <a:ea typeface="楷体" panose="02010609060101010101" charset="-122"/>
              </a:rPr>
              <a:t>，</a:t>
            </a:r>
            <a:r>
              <a:rPr lang="zh-CN" altLang="en-US" sz="2400" b="1" dirty="0">
                <a:solidFill>
                  <a:srgbClr val="FF0000"/>
                </a:solidFill>
                <a:latin typeface="楷体" panose="02010609060101010101" charset="-122"/>
                <a:ea typeface="楷体" panose="02010609060101010101" charset="-122"/>
              </a:rPr>
              <a:t>增加稳定性，加大了与地面的摩擦。</a:t>
            </a:r>
          </a:p>
        </p:txBody>
      </p:sp>
      <p:sp>
        <p:nvSpPr>
          <p:cNvPr id="3" name="文本框 2"/>
          <p:cNvSpPr txBox="1"/>
          <p:nvPr/>
        </p:nvSpPr>
        <p:spPr>
          <a:xfrm>
            <a:off x="657225" y="955675"/>
            <a:ext cx="4582795" cy="386080"/>
          </a:xfrm>
          <a:prstGeom prst="rect">
            <a:avLst/>
          </a:prstGeom>
          <a:noFill/>
        </p:spPr>
        <p:txBody>
          <a:bodyPr wrap="none" rtlCol="0" anchor="t">
            <a:spAutoFit/>
          </a:bodyPr>
          <a:lstStyle/>
          <a:p>
            <a:pPr>
              <a:lnSpc>
                <a:spcPct val="60000"/>
              </a:lnSpc>
              <a:spcBef>
                <a:spcPct val="50000"/>
              </a:spcBef>
            </a:pPr>
            <a:r>
              <a:rPr lang="en-US" altLang="zh-CN" sz="3200" dirty="0">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zh-CN" altLang="en-US" sz="3200" dirty="0">
                <a:latin typeface="微软雅黑" panose="020B0503020204020204" charset="-122"/>
                <a:ea typeface="微软雅黑" panose="020B0503020204020204" charset="-122"/>
                <a:cs typeface="微软雅黑" panose="020B0503020204020204" charset="-122"/>
                <a:sym typeface="微软雅黑" panose="020B0503020204020204" charset="-122"/>
              </a:rPr>
              <a:t>赛车的尾翼（扰流板）</a:t>
            </a:r>
          </a:p>
        </p:txBody>
      </p:sp>
      <p:pic>
        <p:nvPicPr>
          <p:cNvPr id="19458" name="Picture 2" descr="跑车"/>
          <p:cNvPicPr>
            <a:picLocks noChangeAspect="1"/>
          </p:cNvPicPr>
          <p:nvPr/>
        </p:nvPicPr>
        <p:blipFill>
          <a:blip r:embed="rId4"/>
          <a:srcRect b="10820"/>
          <a:stretch>
            <a:fillRect/>
          </a:stretch>
        </p:blipFill>
        <p:spPr>
          <a:xfrm>
            <a:off x="756920" y="1607185"/>
            <a:ext cx="4789805" cy="2524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48198">
                                            <p:txEl>
                                              <p:pRg st="0" end="0"/>
                                            </p:txEl>
                                          </p:spTgt>
                                        </p:tgtEl>
                                        <p:attrNameLst>
                                          <p:attrName>style.visibility</p:attrName>
                                        </p:attrNameLst>
                                      </p:cBhvr>
                                      <p:to>
                                        <p:strVal val="visible"/>
                                      </p:to>
                                    </p:set>
                                    <p:animEffect transition="in" filter="wipe(left)">
                                      <p:cBhvr>
                                        <p:cTn id="11" dur="500"/>
                                        <p:tgtEl>
                                          <p:spTgt spid="348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760730" y="542925"/>
            <a:ext cx="1737995" cy="386080"/>
          </a:xfrm>
          <a:prstGeom prst="rect">
            <a:avLst/>
          </a:prstGeom>
          <a:noFill/>
        </p:spPr>
        <p:txBody>
          <a:bodyPr wrap="none" rtlCol="0" anchor="t">
            <a:spAutoFit/>
          </a:bodyPr>
          <a:lstStyle/>
          <a:p>
            <a:pPr>
              <a:lnSpc>
                <a:spcPct val="60000"/>
              </a:lnSpc>
              <a:spcBef>
                <a:spcPct val="50000"/>
              </a:spcBef>
            </a:pPr>
            <a:r>
              <a:rPr lang="en-US" altLang="zh-CN" sz="3200" dirty="0">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zh-CN" altLang="en-US" sz="3200" dirty="0">
                <a:latin typeface="微软雅黑" panose="020B0503020204020204" charset="-122"/>
                <a:ea typeface="微软雅黑" panose="020B0503020204020204" charset="-122"/>
                <a:cs typeface="微软雅黑" panose="020B0503020204020204" charset="-122"/>
                <a:sym typeface="微软雅黑" panose="020B0503020204020204" charset="-122"/>
              </a:rPr>
              <a:t>水翼船</a:t>
            </a:r>
          </a:p>
        </p:txBody>
      </p:sp>
      <p:pic>
        <p:nvPicPr>
          <p:cNvPr id="18435" name="Picture 3" descr="NewsMedia_263447"/>
          <p:cNvPicPr>
            <a:picLocks noGrp="1" noChangeAspect="1"/>
          </p:cNvPicPr>
          <p:nvPr>
            <p:ph idx="1"/>
          </p:nvPr>
        </p:nvPicPr>
        <p:blipFill>
          <a:blip r:embed="rId2"/>
          <a:srcRect t="11505" r="18932" b="20410"/>
          <a:stretch>
            <a:fillRect/>
          </a:stretch>
        </p:blipFill>
        <p:spPr>
          <a:xfrm>
            <a:off x="1008698" y="1164590"/>
            <a:ext cx="6218237" cy="4787900"/>
          </a:xfrm>
        </p:spPr>
      </p:pic>
      <p:pic>
        <p:nvPicPr>
          <p:cNvPr id="18434" name="Picture 2"/>
          <p:cNvPicPr>
            <a:picLocks noChangeAspect="1"/>
          </p:cNvPicPr>
          <p:nvPr/>
        </p:nvPicPr>
        <p:blipFill>
          <a:blip r:embed="rId3"/>
          <a:stretch>
            <a:fillRect/>
          </a:stretch>
        </p:blipFill>
        <p:spPr>
          <a:xfrm>
            <a:off x="7698740" y="2580005"/>
            <a:ext cx="4166235" cy="229743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760730" y="542925"/>
            <a:ext cx="2550795" cy="386080"/>
          </a:xfrm>
          <a:prstGeom prst="rect">
            <a:avLst/>
          </a:prstGeom>
          <a:noFill/>
        </p:spPr>
        <p:txBody>
          <a:bodyPr wrap="none" rtlCol="0" anchor="t">
            <a:spAutoFit/>
          </a:bodyPr>
          <a:lstStyle/>
          <a:p>
            <a:pPr>
              <a:lnSpc>
                <a:spcPct val="60000"/>
              </a:lnSpc>
              <a:spcBef>
                <a:spcPct val="50000"/>
              </a:spcBef>
            </a:pPr>
            <a:r>
              <a:rPr lang="en-US" altLang="zh-CN" sz="3200" dirty="0">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zh-CN" altLang="en-US" sz="3200" dirty="0">
                <a:latin typeface="微软雅黑" panose="020B0503020204020204" charset="-122"/>
                <a:ea typeface="微软雅黑" panose="020B0503020204020204" charset="-122"/>
                <a:cs typeface="微软雅黑" panose="020B0503020204020204" charset="-122"/>
                <a:sym typeface="微软雅黑" panose="020B0503020204020204" charset="-122"/>
              </a:rPr>
              <a:t>火车安全线</a:t>
            </a:r>
          </a:p>
        </p:txBody>
      </p:sp>
      <p:pic>
        <p:nvPicPr>
          <p:cNvPr id="6" name="Picture 4" descr="地铁站台的安全线和安全门"/>
          <p:cNvPicPr>
            <a:picLocks noChangeAspect="1"/>
          </p:cNvPicPr>
          <p:nvPr/>
        </p:nvPicPr>
        <p:blipFill>
          <a:blip r:embed="rId2"/>
          <a:srcRect b="4999"/>
          <a:stretch>
            <a:fillRect/>
          </a:stretch>
        </p:blipFill>
        <p:spPr>
          <a:xfrm>
            <a:off x="1215073" y="1257618"/>
            <a:ext cx="4054475" cy="2887662"/>
          </a:xfrm>
          <a:prstGeom prst="rect">
            <a:avLst/>
          </a:prstGeom>
          <a:noFill/>
          <a:ln w="38100">
            <a:noFill/>
          </a:ln>
        </p:spPr>
      </p:pic>
      <p:pic>
        <p:nvPicPr>
          <p:cNvPr id="14340" name="图片 1"/>
          <p:cNvPicPr>
            <a:picLocks noChangeAspect="1"/>
          </p:cNvPicPr>
          <p:nvPr/>
        </p:nvPicPr>
        <p:blipFill>
          <a:blip r:embed="rId3"/>
          <a:stretch>
            <a:fillRect/>
          </a:stretch>
        </p:blipFill>
        <p:spPr>
          <a:xfrm>
            <a:off x="6416675" y="1241108"/>
            <a:ext cx="4330700" cy="2889250"/>
          </a:xfrm>
          <a:prstGeom prst="rect">
            <a:avLst/>
          </a:prstGeom>
          <a:noFill/>
          <a:ln w="9525">
            <a:noFill/>
          </a:ln>
        </p:spPr>
      </p:pic>
      <p:pic>
        <p:nvPicPr>
          <p:cNvPr id="5" name="Picture 9" descr="铁路站台上的安全线"/>
          <p:cNvPicPr>
            <a:picLocks noChangeAspect="1"/>
          </p:cNvPicPr>
          <p:nvPr/>
        </p:nvPicPr>
        <p:blipFill>
          <a:blip r:embed="rId4">
            <a:clrChange>
              <a:clrFrom>
                <a:srgbClr val="FFFFFF"/>
              </a:clrFrom>
              <a:clrTo>
                <a:srgbClr val="FFFFFF">
                  <a:alpha val="0"/>
                </a:srgbClr>
              </a:clrTo>
            </a:clrChange>
          </a:blip>
          <a:stretch>
            <a:fillRect/>
          </a:stretch>
        </p:blipFill>
        <p:spPr>
          <a:xfrm>
            <a:off x="1489710" y="1181100"/>
            <a:ext cx="3506470" cy="2949575"/>
          </a:xfrm>
          <a:prstGeom prst="rect">
            <a:avLst/>
          </a:prstGeom>
          <a:noFill/>
          <a:ln w="9525">
            <a:noFill/>
          </a:ln>
        </p:spPr>
      </p:pic>
      <p:sp>
        <p:nvSpPr>
          <p:cNvPr id="2" name="文本框 1"/>
          <p:cNvSpPr txBox="1"/>
          <p:nvPr/>
        </p:nvSpPr>
        <p:spPr>
          <a:xfrm>
            <a:off x="760730" y="4492625"/>
            <a:ext cx="10146030" cy="1420495"/>
          </a:xfrm>
          <a:prstGeom prst="rect">
            <a:avLst/>
          </a:prstGeom>
          <a:noFill/>
          <a:ln w="9525">
            <a:noFill/>
          </a:ln>
        </p:spPr>
        <p:txBody>
          <a:bodyPr wrap="square" anchor="t">
            <a:spAutoFit/>
          </a:bodyPr>
          <a:lstStyle/>
          <a:p>
            <a:pPr>
              <a:lnSpc>
                <a:spcPct val="120000"/>
              </a:lnSpc>
            </a:pPr>
            <a:r>
              <a:rPr lang="en-US" altLang="zh-CN" sz="2400" b="1">
                <a:latin typeface="楷体" panose="02010609060101010101" charset="-122"/>
                <a:ea typeface="楷体" panose="02010609060101010101" charset="-122"/>
              </a:rPr>
              <a:t>    </a:t>
            </a:r>
            <a:r>
              <a:rPr lang="zh-CN" altLang="en-US" sz="2400" b="1">
                <a:latin typeface="楷体" panose="02010609060101010101" charset="-122"/>
                <a:ea typeface="楷体" panose="02010609060101010101" charset="-122"/>
              </a:rPr>
              <a:t>当列车驶过时，</a:t>
            </a:r>
            <a:r>
              <a:rPr lang="zh-CN" altLang="en-US" sz="2400" b="1">
                <a:solidFill>
                  <a:srgbClr val="FF0000"/>
                </a:solidFill>
                <a:latin typeface="楷体" panose="02010609060101010101" charset="-122"/>
                <a:ea typeface="楷体" panose="02010609060101010101" charset="-122"/>
              </a:rPr>
              <a:t>列车周围的空气流速增大，压强减小</a:t>
            </a:r>
            <a:r>
              <a:rPr lang="zh-CN" altLang="en-US" sz="2400" b="1">
                <a:latin typeface="楷体" panose="02010609060101010101" charset="-122"/>
                <a:ea typeface="楷体" panose="02010609060101010101" charset="-122"/>
              </a:rPr>
              <a:t>。此时如果人站在安全线以内，人身体前后有压强差，因而有压力差。这个压力差会把人压向列车，非常危险。所以人必须站在安全线以外的区域候车。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731520" y="483870"/>
            <a:ext cx="2957195" cy="386080"/>
          </a:xfrm>
          <a:prstGeom prst="rect">
            <a:avLst/>
          </a:prstGeom>
          <a:noFill/>
        </p:spPr>
        <p:txBody>
          <a:bodyPr wrap="none" rtlCol="0" anchor="t">
            <a:spAutoFit/>
          </a:bodyPr>
          <a:lstStyle/>
          <a:p>
            <a:pPr>
              <a:lnSpc>
                <a:spcPct val="60000"/>
              </a:lnSpc>
              <a:spcBef>
                <a:spcPct val="50000"/>
              </a:spcBef>
            </a:pPr>
            <a:r>
              <a:rPr lang="en-US" altLang="zh-CN" sz="3200" dirty="0">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zh-CN" altLang="en-US" sz="3200" dirty="0">
                <a:latin typeface="微软雅黑" panose="020B0503020204020204" charset="-122"/>
                <a:ea typeface="微软雅黑" panose="020B0503020204020204" charset="-122"/>
                <a:cs typeface="微软雅黑" panose="020B0503020204020204" charset="-122"/>
                <a:sym typeface="微软雅黑" panose="020B0503020204020204" charset="-122"/>
              </a:rPr>
              <a:t>船并行易相撞</a:t>
            </a:r>
          </a:p>
        </p:txBody>
      </p:sp>
      <p:pic>
        <p:nvPicPr>
          <p:cNvPr id="16386" name="图片 1"/>
          <p:cNvPicPr>
            <a:picLocks noChangeAspect="1"/>
          </p:cNvPicPr>
          <p:nvPr/>
        </p:nvPicPr>
        <p:blipFill>
          <a:blip r:embed="rId2"/>
          <a:stretch>
            <a:fillRect/>
          </a:stretch>
        </p:blipFill>
        <p:spPr>
          <a:xfrm>
            <a:off x="1044893" y="1149350"/>
            <a:ext cx="4381500" cy="2781300"/>
          </a:xfrm>
          <a:prstGeom prst="rect">
            <a:avLst/>
          </a:prstGeom>
          <a:noFill/>
          <a:ln w="9525">
            <a:noFill/>
          </a:ln>
        </p:spPr>
      </p:pic>
      <p:sp>
        <p:nvSpPr>
          <p:cNvPr id="2" name="文本框 1"/>
          <p:cNvSpPr txBox="1"/>
          <p:nvPr/>
        </p:nvSpPr>
        <p:spPr>
          <a:xfrm>
            <a:off x="933450" y="4328795"/>
            <a:ext cx="9859645" cy="1863090"/>
          </a:xfrm>
          <a:prstGeom prst="rect">
            <a:avLst/>
          </a:prstGeom>
          <a:noFill/>
          <a:ln w="9525">
            <a:noFill/>
          </a:ln>
        </p:spPr>
        <p:txBody>
          <a:bodyPr wrap="square" anchor="t">
            <a:spAutoFit/>
          </a:bodyPr>
          <a:lstStyle/>
          <a:p>
            <a:pPr indent="355600">
              <a:lnSpc>
                <a:spcPct val="160000"/>
              </a:lnSpc>
            </a:pPr>
            <a:r>
              <a:rPr lang="zh-CN" altLang="zh-CN" sz="2400" b="1">
                <a:latin typeface="楷体" panose="02010609060101010101" charset="-122"/>
                <a:ea typeface="楷体" panose="02010609060101010101" charset="-122"/>
              </a:rPr>
              <a:t>这是因为两船平行急速行驶时，他们</a:t>
            </a:r>
            <a:r>
              <a:rPr lang="zh-CN" altLang="zh-CN" sz="2400" b="1">
                <a:solidFill>
                  <a:srgbClr val="3C8C93"/>
                </a:solidFill>
                <a:latin typeface="楷体" panose="02010609060101010101" charset="-122"/>
                <a:ea typeface="楷体" panose="02010609060101010101" charset="-122"/>
              </a:rPr>
              <a:t>中间水流的速度会大于两侧水流的速度</a:t>
            </a:r>
            <a:r>
              <a:rPr lang="zh-CN" altLang="zh-CN" sz="2400" b="1">
                <a:latin typeface="楷体" panose="02010609060101010101" charset="-122"/>
                <a:ea typeface="楷体" panose="02010609060101010101" charset="-122"/>
              </a:rPr>
              <a:t>。根据我们刚才的结论：</a:t>
            </a:r>
            <a:r>
              <a:rPr lang="zh-CN" altLang="zh-CN" sz="2400" b="1">
                <a:solidFill>
                  <a:srgbClr val="FF0000"/>
                </a:solidFill>
                <a:latin typeface="楷体" panose="02010609060101010101" charset="-122"/>
                <a:ea typeface="楷体" panose="02010609060101010101" charset="-122"/>
              </a:rPr>
              <a:t>流速大的地方压强小</a:t>
            </a:r>
            <a:r>
              <a:rPr lang="zh-CN" altLang="zh-CN" sz="2400" b="1">
                <a:latin typeface="楷体" panose="02010609060101010101" charset="-122"/>
                <a:ea typeface="楷体" panose="02010609060101010101" charset="-122"/>
              </a:rPr>
              <a:t>，所以</a:t>
            </a:r>
            <a:r>
              <a:rPr lang="zh-CN" altLang="zh-CN" sz="2400" b="1">
                <a:solidFill>
                  <a:srgbClr val="0070C0"/>
                </a:solidFill>
                <a:latin typeface="楷体" panose="02010609060101010101" charset="-122"/>
                <a:ea typeface="楷体" panose="02010609060101010101" charset="-122"/>
              </a:rPr>
              <a:t>两侧水的压强大于中间水的压强，因而会有压力差，会迫使两艘船撞到一起</a:t>
            </a:r>
            <a:r>
              <a:rPr lang="zh-CN" altLang="zh-CN" sz="2400" b="1">
                <a:latin typeface="楷体" panose="02010609060101010101" charset="-122"/>
                <a:ea typeface="楷体" panose="02010609060101010101" charset="-122"/>
              </a:rPr>
              <a:t>。</a:t>
            </a:r>
          </a:p>
        </p:txBody>
      </p:sp>
      <p:pic>
        <p:nvPicPr>
          <p:cNvPr id="6" name="图片 5" descr="u=3497137912,2981571915&amp;fm=21&amp;gp=0[1]"/>
          <p:cNvPicPr>
            <a:picLocks noChangeAspect="1"/>
          </p:cNvPicPr>
          <p:nvPr/>
        </p:nvPicPr>
        <p:blipFill>
          <a:blip r:embed="rId3"/>
          <a:srcRect b="23917"/>
          <a:stretch>
            <a:fillRect/>
          </a:stretch>
        </p:blipFill>
        <p:spPr>
          <a:xfrm>
            <a:off x="6346825" y="1149350"/>
            <a:ext cx="4446270" cy="2781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410" name="图片 3" descr="T8-54-2"/>
          <p:cNvPicPr>
            <a:picLocks noChangeAspect="1"/>
          </p:cNvPicPr>
          <p:nvPr/>
        </p:nvPicPr>
        <p:blipFill>
          <a:blip r:embed="rId2"/>
          <a:stretch>
            <a:fillRect/>
          </a:stretch>
        </p:blipFill>
        <p:spPr>
          <a:xfrm>
            <a:off x="3602355" y="964565"/>
            <a:ext cx="3242945" cy="2874645"/>
          </a:xfrm>
          <a:prstGeom prst="rect">
            <a:avLst/>
          </a:prstGeom>
          <a:noFill/>
          <a:ln w="9525">
            <a:noFill/>
          </a:ln>
        </p:spPr>
      </p:pic>
      <p:pic>
        <p:nvPicPr>
          <p:cNvPr id="17411" name="图片 4" descr="T8-54-1"/>
          <p:cNvPicPr>
            <a:picLocks noChangeAspect="1"/>
          </p:cNvPicPr>
          <p:nvPr/>
        </p:nvPicPr>
        <p:blipFill>
          <a:blip r:embed="rId3"/>
          <a:stretch>
            <a:fillRect/>
          </a:stretch>
        </p:blipFill>
        <p:spPr>
          <a:xfrm>
            <a:off x="266700" y="962660"/>
            <a:ext cx="3121025" cy="2876550"/>
          </a:xfrm>
          <a:prstGeom prst="rect">
            <a:avLst/>
          </a:prstGeom>
          <a:noFill/>
          <a:ln w="9525">
            <a:noFill/>
          </a:ln>
        </p:spPr>
      </p:pic>
      <p:sp>
        <p:nvSpPr>
          <p:cNvPr id="7" name="文本框 6"/>
          <p:cNvSpPr txBox="1"/>
          <p:nvPr/>
        </p:nvSpPr>
        <p:spPr>
          <a:xfrm>
            <a:off x="225425" y="3919855"/>
            <a:ext cx="11594465" cy="2861310"/>
          </a:xfrm>
          <a:prstGeom prst="rect">
            <a:avLst/>
          </a:prstGeom>
          <a:noFill/>
          <a:ln w="9525">
            <a:noFill/>
          </a:ln>
        </p:spPr>
        <p:txBody>
          <a:bodyPr wrap="square" anchor="t">
            <a:spAutoFit/>
          </a:bodyPr>
          <a:lstStyle/>
          <a:p>
            <a:pPr indent="355600" fontAlgn="auto">
              <a:lnSpc>
                <a:spcPct val="150000"/>
              </a:lnSpc>
            </a:pPr>
            <a:r>
              <a:rPr lang="zh-CN" altLang="zh-CN" sz="2400" b="1">
                <a:latin typeface="楷体" panose="02010609060101010101" charset="-122"/>
                <a:ea typeface="楷体" panose="02010609060101010101" charset="-122"/>
              </a:rPr>
              <a:t>乒乓球运动员或足球运动员可以让球沿各种弧线运动，只要让球一边旋转，一边前进就可以了。这是因为球旋转时，在</a:t>
            </a:r>
            <a:r>
              <a:rPr lang="zh-CN" altLang="zh-CN" sz="2400" b="1">
                <a:solidFill>
                  <a:srgbClr val="0070C0"/>
                </a:solidFill>
                <a:latin typeface="楷体" panose="02010609060101010101" charset="-122"/>
                <a:ea typeface="楷体" panose="02010609060101010101" charset="-122"/>
              </a:rPr>
              <a:t>球的转动方向与前进方向相同的一侧，空气相对于球的流速小</a:t>
            </a:r>
            <a:r>
              <a:rPr lang="zh-CN" altLang="zh-CN" sz="2400" b="1">
                <a:latin typeface="楷体" panose="02010609060101010101" charset="-122"/>
                <a:ea typeface="楷体" panose="02010609060101010101" charset="-122"/>
              </a:rPr>
              <a:t>；</a:t>
            </a:r>
            <a:r>
              <a:rPr lang="zh-CN" altLang="zh-CN" sz="2400" b="1">
                <a:solidFill>
                  <a:srgbClr val="3C8C93"/>
                </a:solidFill>
                <a:latin typeface="楷体" panose="02010609060101010101" charset="-122"/>
                <a:ea typeface="楷体" panose="02010609060101010101" charset="-122"/>
              </a:rPr>
              <a:t>在另一侧球的转动方向与前进方向相反，空气的相对流速大</a:t>
            </a:r>
            <a:r>
              <a:rPr lang="zh-CN" altLang="zh-CN" sz="2400" b="1">
                <a:latin typeface="楷体" panose="02010609060101010101" charset="-122"/>
                <a:ea typeface="楷体" panose="02010609060101010101" charset="-122"/>
              </a:rPr>
              <a:t>。</a:t>
            </a:r>
            <a:r>
              <a:rPr lang="zh-CN" altLang="zh-CN" sz="2400" b="1">
                <a:solidFill>
                  <a:srgbClr val="FF0000"/>
                </a:solidFill>
                <a:latin typeface="楷体" panose="02010609060101010101" charset="-122"/>
                <a:ea typeface="楷体" panose="02010609060101010101" charset="-122"/>
              </a:rPr>
              <a:t>于是就产生一个从流速小的地方指向流速大的地方的侧向力，使球的运动轨迹弯曲，形成所谓的弧圈球或香蕉球</a:t>
            </a:r>
            <a:r>
              <a:rPr lang="zh-CN" altLang="zh-CN" sz="2400" b="1">
                <a:latin typeface="楷体" panose="02010609060101010101" charset="-122"/>
                <a:ea typeface="楷体" panose="02010609060101010101" charset="-122"/>
              </a:rPr>
              <a:t>。</a:t>
            </a:r>
          </a:p>
        </p:txBody>
      </p:sp>
      <p:sp>
        <p:nvSpPr>
          <p:cNvPr id="3" name="文本框 2"/>
          <p:cNvSpPr txBox="1"/>
          <p:nvPr/>
        </p:nvSpPr>
        <p:spPr>
          <a:xfrm>
            <a:off x="731520" y="337820"/>
            <a:ext cx="3363595" cy="386080"/>
          </a:xfrm>
          <a:prstGeom prst="rect">
            <a:avLst/>
          </a:prstGeom>
          <a:noFill/>
        </p:spPr>
        <p:txBody>
          <a:bodyPr wrap="none" rtlCol="0" anchor="t">
            <a:spAutoFit/>
          </a:bodyPr>
          <a:lstStyle/>
          <a:p>
            <a:pPr>
              <a:lnSpc>
                <a:spcPct val="60000"/>
              </a:lnSpc>
              <a:spcBef>
                <a:spcPct val="50000"/>
              </a:spcBef>
            </a:pPr>
            <a:r>
              <a:rPr lang="en-US" altLang="zh-CN" sz="3200" dirty="0">
                <a:latin typeface="微软雅黑" panose="020B0503020204020204" charset="-122"/>
                <a:ea typeface="微软雅黑" panose="020B0503020204020204" charset="-122"/>
                <a:cs typeface="微软雅黑" panose="020B0503020204020204" charset="-122"/>
                <a:sym typeface="微软雅黑" panose="020B0503020204020204" charset="-122"/>
              </a:rPr>
              <a:t>5.</a:t>
            </a:r>
            <a:r>
              <a:rPr lang="zh-CN" altLang="en-US" sz="3200" dirty="0">
                <a:latin typeface="微软雅黑" panose="020B0503020204020204" charset="-122"/>
                <a:ea typeface="微软雅黑" panose="020B0503020204020204" charset="-122"/>
                <a:cs typeface="微软雅黑" panose="020B0503020204020204" charset="-122"/>
                <a:sym typeface="微软雅黑" panose="020B0503020204020204" charset="-122"/>
              </a:rPr>
              <a:t>香蕉球或弧圈球</a:t>
            </a:r>
          </a:p>
        </p:txBody>
      </p:sp>
      <p:pic>
        <p:nvPicPr>
          <p:cNvPr id="36866" name="图片 36865" descr="image014"/>
          <p:cNvPicPr>
            <a:picLocks noChangeAspect="1"/>
          </p:cNvPicPr>
          <p:nvPr/>
        </p:nvPicPr>
        <p:blipFill>
          <a:blip r:embed="rId4"/>
          <a:srcRect b="18382"/>
          <a:stretch>
            <a:fillRect/>
          </a:stretch>
        </p:blipFill>
        <p:spPr>
          <a:xfrm>
            <a:off x="7059295" y="964565"/>
            <a:ext cx="4999355" cy="28740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702310" y="426085"/>
            <a:ext cx="3769995" cy="386080"/>
          </a:xfrm>
          <a:prstGeom prst="rect">
            <a:avLst/>
          </a:prstGeom>
          <a:noFill/>
        </p:spPr>
        <p:txBody>
          <a:bodyPr wrap="none" rtlCol="0" anchor="t">
            <a:spAutoFit/>
          </a:bodyPr>
          <a:lstStyle/>
          <a:p>
            <a:pPr>
              <a:lnSpc>
                <a:spcPct val="60000"/>
              </a:lnSpc>
              <a:spcBef>
                <a:spcPct val="50000"/>
              </a:spcBef>
            </a:pPr>
            <a:r>
              <a:rPr lang="en-US" altLang="zh-CN" sz="3200" dirty="0">
                <a:latin typeface="微软雅黑" panose="020B0503020204020204" charset="-122"/>
                <a:ea typeface="微软雅黑" panose="020B0503020204020204" charset="-122"/>
                <a:cs typeface="微软雅黑" panose="020B0503020204020204" charset="-122"/>
                <a:sym typeface="微软雅黑" panose="020B0503020204020204" charset="-122"/>
              </a:rPr>
              <a:t>6.</a:t>
            </a:r>
            <a:r>
              <a:rPr lang="zh-CN" altLang="en-US" sz="3200" dirty="0">
                <a:latin typeface="微软雅黑" panose="020B0503020204020204" charset="-122"/>
                <a:ea typeface="微软雅黑" panose="020B0503020204020204" charset="-122"/>
                <a:cs typeface="微软雅黑" panose="020B0503020204020204" charset="-122"/>
                <a:sym typeface="微软雅黑" panose="020B0503020204020204" charset="-122"/>
              </a:rPr>
              <a:t>草原鼠的空调洞穴</a:t>
            </a:r>
          </a:p>
        </p:txBody>
      </p:sp>
      <p:pic>
        <p:nvPicPr>
          <p:cNvPr id="195588" name="Picture 37" descr="草原犬鼠"/>
          <p:cNvPicPr>
            <a:picLocks noChangeAspect="1"/>
          </p:cNvPicPr>
          <p:nvPr/>
        </p:nvPicPr>
        <p:blipFill>
          <a:blip r:embed="rId2"/>
          <a:stretch>
            <a:fillRect/>
          </a:stretch>
        </p:blipFill>
        <p:spPr>
          <a:xfrm>
            <a:off x="1097915" y="970280"/>
            <a:ext cx="2855595" cy="2987040"/>
          </a:xfrm>
          <a:prstGeom prst="rect">
            <a:avLst/>
          </a:prstGeom>
          <a:noFill/>
          <a:ln w="9525">
            <a:noFill/>
          </a:ln>
        </p:spPr>
      </p:pic>
      <p:pic>
        <p:nvPicPr>
          <p:cNvPr id="195589" name="图片 195588"/>
          <p:cNvPicPr>
            <a:picLocks noChangeAspect="1"/>
          </p:cNvPicPr>
          <p:nvPr/>
        </p:nvPicPr>
        <p:blipFill>
          <a:blip r:embed="rId3"/>
          <a:srcRect l="5777" t="6195" r="5829" b="6998"/>
          <a:stretch>
            <a:fillRect/>
          </a:stretch>
        </p:blipFill>
        <p:spPr>
          <a:xfrm>
            <a:off x="5160010" y="970280"/>
            <a:ext cx="4336415" cy="2987040"/>
          </a:xfrm>
          <a:prstGeom prst="rect">
            <a:avLst/>
          </a:prstGeom>
          <a:noFill/>
          <a:ln w="9525">
            <a:noFill/>
          </a:ln>
        </p:spPr>
      </p:pic>
      <p:sp>
        <p:nvSpPr>
          <p:cNvPr id="348198" name="Text Box 18"/>
          <p:cNvSpPr txBox="1"/>
          <p:nvPr/>
        </p:nvSpPr>
        <p:spPr>
          <a:xfrm>
            <a:off x="5159693" y="3851593"/>
            <a:ext cx="4868862" cy="588962"/>
          </a:xfrm>
          <a:prstGeom prst="rect">
            <a:avLst/>
          </a:prstGeom>
          <a:noFill/>
          <a:ln w="9525">
            <a:noFill/>
          </a:ln>
        </p:spPr>
        <p:txBody>
          <a:bodyPr wrap="square" anchor="t">
            <a:spAutoFit/>
          </a:bodyPr>
          <a:lstStyle/>
          <a:p>
            <a:pPr>
              <a:lnSpc>
                <a:spcPct val="135000"/>
              </a:lnSpc>
            </a:pPr>
            <a:r>
              <a:rPr lang="zh-CN" altLang="en-US" sz="2400" b="1" dirty="0">
                <a:latin typeface="楷体" panose="02010609060101010101" charset="-122"/>
                <a:ea typeface="楷体" panose="02010609060101010101" charset="-122"/>
                <a:sym typeface="宋体" panose="02010600030101010101" pitchFamily="2" charset="-122"/>
              </a:rPr>
              <a:t>非洲草原犬鼠洞穴的横截面示意图</a:t>
            </a:r>
          </a:p>
        </p:txBody>
      </p:sp>
      <p:sp>
        <p:nvSpPr>
          <p:cNvPr id="4" name="文本框 3"/>
          <p:cNvSpPr txBox="1"/>
          <p:nvPr/>
        </p:nvSpPr>
        <p:spPr>
          <a:xfrm>
            <a:off x="702310" y="4592320"/>
            <a:ext cx="10180955" cy="1753235"/>
          </a:xfrm>
          <a:prstGeom prst="rect">
            <a:avLst/>
          </a:prstGeom>
          <a:noFill/>
          <a:ln w="9525">
            <a:noFill/>
          </a:ln>
        </p:spPr>
        <p:txBody>
          <a:bodyPr wrap="square" anchor="t">
            <a:spAutoFit/>
          </a:bodyPr>
          <a:lstStyle/>
          <a:p>
            <a:pPr fontAlgn="auto">
              <a:lnSpc>
                <a:spcPct val="150000"/>
              </a:lnSpc>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当有风吹过时，</a:t>
            </a:r>
            <a:r>
              <a:rPr lang="zh-CN" altLang="en-US" sz="2400" b="1" dirty="0">
                <a:solidFill>
                  <a:srgbClr val="FF0000"/>
                </a:solidFill>
                <a:latin typeface="楷体" panose="02010609060101010101" charset="-122"/>
                <a:ea typeface="楷体" panose="02010609060101010101" charset="-122"/>
              </a:rPr>
              <a:t>圆形土堆处的空气流动速度比平口处快，压强较小</a:t>
            </a:r>
            <a:r>
              <a:rPr lang="zh-CN" altLang="en-US" sz="2400" b="1" dirty="0">
                <a:latin typeface="楷体" panose="02010609060101010101" charset="-122"/>
                <a:ea typeface="楷体" panose="02010609060101010101" charset="-122"/>
              </a:rPr>
              <a:t>，地面上的风就会在大气压的作用下从平口进入犬鼠的洞穴沿圆形土堆口流出，从而给犬鼠带来习习凉风。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198">
                                            <p:txEl>
                                              <p:pRg st="0" end="0"/>
                                            </p:txEl>
                                          </p:spTgt>
                                        </p:tgtEl>
                                        <p:attrNameLst>
                                          <p:attrName>style.visibility</p:attrName>
                                        </p:attrNameLst>
                                      </p:cBhvr>
                                      <p:to>
                                        <p:strVal val="visible"/>
                                      </p:to>
                                    </p:set>
                                    <p:animEffect transition="in" filter="wipe(left)">
                                      <p:cBhvr>
                                        <p:cTn id="7" dur="500"/>
                                        <p:tgtEl>
                                          <p:spTgt spid="348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4893945" y="259080"/>
            <a:ext cx="1708785" cy="706755"/>
          </a:xfrm>
          <a:prstGeom prst="rect">
            <a:avLst/>
          </a:prstGeom>
          <a:noFill/>
        </p:spPr>
        <p:txBody>
          <a:bodyPr wrap="none" rtlCol="0">
            <a:spAutoFit/>
          </a:bodyPr>
          <a:lstStyle/>
          <a:p>
            <a:r>
              <a:rPr lang="zh-CN" altLang="en-US" sz="4000" b="1">
                <a:solidFill>
                  <a:srgbClr val="C00000"/>
                </a:solidFill>
                <a:latin typeface="华文新魏" panose="02010800040101010101" charset="-122"/>
                <a:ea typeface="华文新魏" panose="02010800040101010101" charset="-122"/>
              </a:rPr>
              <a:t>小结：</a:t>
            </a:r>
          </a:p>
        </p:txBody>
      </p:sp>
      <p:sp>
        <p:nvSpPr>
          <p:cNvPr id="8199" name="文本框 5"/>
          <p:cNvSpPr txBox="1"/>
          <p:nvPr/>
        </p:nvSpPr>
        <p:spPr>
          <a:xfrm>
            <a:off x="909320" y="1158240"/>
            <a:ext cx="9429750" cy="1076325"/>
          </a:xfrm>
          <a:prstGeom prst="rect">
            <a:avLst/>
          </a:prstGeom>
          <a:noFill/>
          <a:ln w="9525">
            <a:noFill/>
          </a:ln>
        </p:spPr>
        <p:txBody>
          <a:bodyPr wrap="square" anchor="t">
            <a:spAutoFit/>
          </a:bodyPr>
          <a:lstStyle/>
          <a:p>
            <a:pPr fontAlgn="auto">
              <a:lnSpc>
                <a:spcPct val="100000"/>
              </a:lnSpc>
            </a:pPr>
            <a:r>
              <a:rPr lang="en-US" altLang="zh-CN" sz="3200" dirty="0">
                <a:solidFill>
                  <a:schemeClr val="tx1"/>
                </a:solidFill>
                <a:latin typeface="微软雅黑" panose="020B0503020204020204" charset="-122"/>
                <a:ea typeface="微软雅黑" panose="020B0503020204020204" charset="-122"/>
              </a:rPr>
              <a:t>1.</a:t>
            </a:r>
            <a:r>
              <a:rPr lang="zh-CN" altLang="en-US" sz="3200">
                <a:solidFill>
                  <a:schemeClr val="tx1"/>
                </a:solidFill>
                <a:latin typeface="微软雅黑" panose="020B0503020204020204" charset="-122"/>
                <a:ea typeface="微软雅黑" panose="020B0503020204020204" charset="-122"/>
              </a:rPr>
              <a:t>液体和气体都没有一定的形状，但是</a:t>
            </a:r>
            <a:r>
              <a:rPr lang="zh-CN" altLang="en-US" sz="3200">
                <a:solidFill>
                  <a:srgbClr val="C00000"/>
                </a:solidFill>
                <a:latin typeface="微软雅黑" panose="020B0503020204020204" charset="-122"/>
                <a:ea typeface="微软雅黑" panose="020B0503020204020204" charset="-122"/>
              </a:rPr>
              <a:t>具有流动性，</a:t>
            </a:r>
            <a:r>
              <a:rPr lang="zh-CN" altLang="en-US" sz="3200">
                <a:solidFill>
                  <a:schemeClr val="tx1"/>
                </a:solidFill>
                <a:latin typeface="微软雅黑" panose="020B0503020204020204" charset="-122"/>
                <a:ea typeface="微软雅黑" panose="020B0503020204020204" charset="-122"/>
              </a:rPr>
              <a:t>因此，它们统称为</a:t>
            </a:r>
            <a:r>
              <a:rPr lang="zh-CN" altLang="en-US" sz="3200">
                <a:solidFill>
                  <a:srgbClr val="C00000"/>
                </a:solidFill>
                <a:latin typeface="微软雅黑" panose="020B0503020204020204" charset="-122"/>
                <a:ea typeface="微软雅黑" panose="020B0503020204020204" charset="-122"/>
              </a:rPr>
              <a:t>流体。</a:t>
            </a:r>
          </a:p>
        </p:txBody>
      </p:sp>
      <p:sp>
        <p:nvSpPr>
          <p:cNvPr id="4" name="文本框 3"/>
          <p:cNvSpPr txBox="1"/>
          <p:nvPr/>
        </p:nvSpPr>
        <p:spPr>
          <a:xfrm>
            <a:off x="909320" y="2783205"/>
            <a:ext cx="9675495" cy="107632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2.</a:t>
            </a:r>
            <a:r>
              <a:rPr lang="zh-CN" sz="3200" b="1">
                <a:solidFill>
                  <a:srgbClr val="C00000"/>
                </a:solidFill>
                <a:latin typeface="微软雅黑" panose="020B0503020204020204" charset="-122"/>
                <a:ea typeface="微软雅黑" panose="020B0503020204020204" charset="-122"/>
                <a:cs typeface="微软雅黑" panose="020B0503020204020204" charset="-122"/>
              </a:rPr>
              <a:t>流体流动时，流速大的地方压强小，流速小的地方压强大。</a:t>
            </a:r>
          </a:p>
        </p:txBody>
      </p:sp>
      <p:sp>
        <p:nvSpPr>
          <p:cNvPr id="5" name="文本框 4"/>
          <p:cNvSpPr txBox="1"/>
          <p:nvPr/>
        </p:nvSpPr>
        <p:spPr>
          <a:xfrm>
            <a:off x="904240" y="4488180"/>
            <a:ext cx="9434830" cy="1076325"/>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200" noProof="0" dirty="0" smtClean="0">
                <a:ln>
                  <a:noFill/>
                </a:ln>
                <a:effectLst/>
                <a:uLnTx/>
                <a:uFillTx/>
                <a:latin typeface="微软雅黑" panose="020B0503020204020204" charset="-122"/>
                <a:ea typeface="微软雅黑" panose="020B0503020204020204" charset="-122"/>
                <a:sym typeface="+mn-ea"/>
              </a:rPr>
              <a:t>3.</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举力</a:t>
            </a:r>
            <a:r>
              <a:rPr lang="zh-CN" altLang="en-US" sz="3200" noProof="0" dirty="0" smtClean="0">
                <a:ln>
                  <a:noFill/>
                </a:ln>
                <a:effectLst/>
                <a:uLnTx/>
                <a:uFillTx/>
                <a:latin typeface="微软雅黑" panose="020B0503020204020204" charset="-122"/>
                <a:ea typeface="微软雅黑" panose="020B0503020204020204" charset="-122"/>
                <a:sym typeface="+mn-ea"/>
              </a:rPr>
              <a:t>或</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升力：</a:t>
            </a:r>
            <a:r>
              <a:rPr lang="zh-CN" altLang="en-US" sz="3200" noProof="0" dirty="0" smtClean="0">
                <a:ln>
                  <a:noFill/>
                </a:ln>
                <a:effectLst/>
                <a:uLnTx/>
                <a:uFillTx/>
                <a:latin typeface="微软雅黑" panose="020B0503020204020204" charset="-122"/>
                <a:ea typeface="微软雅黑" panose="020B0503020204020204" charset="-122"/>
                <a:sym typeface="+mn-ea"/>
              </a:rPr>
              <a:t>机翼受到</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向上</a:t>
            </a:r>
            <a:r>
              <a:rPr lang="zh-CN" altLang="en-US" sz="3200" noProof="0" dirty="0" smtClean="0">
                <a:ln>
                  <a:noFill/>
                </a:ln>
                <a:effectLst/>
                <a:uLnTx/>
                <a:uFillTx/>
                <a:latin typeface="微软雅黑" panose="020B0503020204020204" charset="-122"/>
                <a:ea typeface="微软雅黑" panose="020B0503020204020204" charset="-122"/>
                <a:sym typeface="+mn-ea"/>
              </a:rPr>
              <a:t>和</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向下</a:t>
            </a:r>
            <a:r>
              <a:rPr lang="zh-CN" altLang="en-US" sz="3200" noProof="0" dirty="0" smtClean="0">
                <a:ln>
                  <a:noFill/>
                </a:ln>
                <a:effectLst/>
                <a:uLnTx/>
                <a:uFillTx/>
                <a:latin typeface="微软雅黑" panose="020B0503020204020204" charset="-122"/>
                <a:ea typeface="微软雅黑" panose="020B0503020204020204" charset="-122"/>
                <a:sym typeface="+mn-ea"/>
              </a:rPr>
              <a:t>的</a:t>
            </a: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压力差，</a:t>
            </a:r>
            <a:r>
              <a:rPr lang="zh-CN" altLang="en-US" sz="3200" noProof="0" dirty="0" smtClean="0">
                <a:ln>
                  <a:noFill/>
                </a:ln>
                <a:solidFill>
                  <a:schemeClr val="tx1"/>
                </a:solidFill>
                <a:effectLst/>
                <a:uLnTx/>
                <a:uFillTx/>
                <a:latin typeface="微软雅黑" panose="020B0503020204020204" charset="-122"/>
                <a:ea typeface="微软雅黑" panose="020B0503020204020204" charset="-122"/>
                <a:sym typeface="+mn-ea"/>
              </a:rPr>
              <a:t>就产生了作用在机翼上的向上的力。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4" grpId="0"/>
      <p:bldP spid="4" grpId="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619125" y="215265"/>
            <a:ext cx="2217420" cy="706755"/>
          </a:xfrm>
          <a:prstGeom prst="rect">
            <a:avLst/>
          </a:prstGeom>
          <a:noFill/>
        </p:spPr>
        <p:txBody>
          <a:bodyPr wrap="none" rtlCol="0">
            <a:spAutoFit/>
          </a:bodyPr>
          <a:lstStyle/>
          <a:p>
            <a:r>
              <a:rPr lang="zh-CN" altLang="en-US" sz="4000" b="1">
                <a:solidFill>
                  <a:srgbClr val="002060"/>
                </a:solidFill>
                <a:latin typeface="华文新魏" panose="02010800040101010101" charset="-122"/>
                <a:ea typeface="华文新魏" panose="02010800040101010101" charset="-122"/>
              </a:rPr>
              <a:t>练一练：</a:t>
            </a:r>
          </a:p>
        </p:txBody>
      </p:sp>
      <p:sp>
        <p:nvSpPr>
          <p:cNvPr id="14" name="文本框 13"/>
          <p:cNvSpPr txBox="1"/>
          <p:nvPr/>
        </p:nvSpPr>
        <p:spPr>
          <a:xfrm>
            <a:off x="398780" y="1069975"/>
            <a:ext cx="11170285" cy="34137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eaLnBrk="1" latinLnBrk="0" hangingPunct="1">
              <a:lnSpc>
                <a:spcPct val="150000"/>
              </a:lnSpc>
              <a:buNone/>
            </a:pPr>
            <a:r>
              <a:rPr lang="en-US" altLang="zh-CN" sz="2400" dirty="0">
                <a:latin typeface="微软雅黑" panose="020B0503020204020204" charset="-122"/>
                <a:ea typeface="微软雅黑" panose="020B0503020204020204" charset="-122"/>
                <a:cs typeface="微软雅黑" panose="020B0503020204020204" charset="-122"/>
                <a:sym typeface="+mn-ea"/>
              </a:rPr>
              <a:t>1.</a:t>
            </a:r>
            <a:r>
              <a:rPr sz="2400" dirty="0">
                <a:latin typeface="微软雅黑" panose="020B0503020204020204" charset="-122"/>
                <a:ea typeface="微软雅黑" panose="020B0503020204020204" charset="-122"/>
                <a:cs typeface="微软雅黑" panose="020B0503020204020204" charset="-122"/>
                <a:sym typeface="+mn-ea"/>
              </a:rPr>
              <a:t>龙卷风的实质是高速旋转的气流，它能把地面上的物体或人畜“吸”起卷入空中（如图所示），龙卷风能“吸”起物体的主要原因是（　　）。</a:t>
            </a:r>
          </a:p>
          <a:p>
            <a:pPr eaLnBrk="1" latinLnBrk="0" hangingPunct="1">
              <a:lnSpc>
                <a:spcPct val="150000"/>
              </a:lnSpc>
              <a:buNone/>
            </a:pPr>
            <a:r>
              <a:rPr sz="2400" dirty="0">
                <a:latin typeface="微软雅黑" panose="020B0503020204020204" charset="-122"/>
                <a:ea typeface="微软雅黑" panose="020B0503020204020204" charset="-122"/>
                <a:cs typeface="微软雅黑" panose="020B0503020204020204" charset="-122"/>
                <a:sym typeface="+mn-ea"/>
              </a:rPr>
              <a:t>A．龙卷风内部的气压远小于外部的大气压；</a:t>
            </a:r>
          </a:p>
          <a:p>
            <a:pPr eaLnBrk="1" latinLnBrk="0" hangingPunct="1">
              <a:lnSpc>
                <a:spcPct val="150000"/>
              </a:lnSpc>
              <a:buNone/>
            </a:pPr>
            <a:r>
              <a:rPr sz="2400" dirty="0">
                <a:latin typeface="微软雅黑" panose="020B0503020204020204" charset="-122"/>
                <a:ea typeface="微软雅黑" panose="020B0503020204020204" charset="-122"/>
                <a:cs typeface="微软雅黑" panose="020B0503020204020204" charset="-122"/>
                <a:sym typeface="+mn-ea"/>
              </a:rPr>
              <a:t>B．龙卷风增大了空气对物体的浮力；</a:t>
            </a:r>
          </a:p>
          <a:p>
            <a:pPr eaLnBrk="1" latinLnBrk="0" hangingPunct="1">
              <a:lnSpc>
                <a:spcPct val="150000"/>
              </a:lnSpc>
              <a:buNone/>
            </a:pPr>
            <a:r>
              <a:rPr sz="2400" dirty="0">
                <a:latin typeface="微软雅黑" panose="020B0503020204020204" charset="-122"/>
                <a:ea typeface="微软雅黑" panose="020B0503020204020204" charset="-122"/>
                <a:cs typeface="微软雅黑" panose="020B0503020204020204" charset="-122"/>
                <a:sym typeface="+mn-ea"/>
              </a:rPr>
              <a:t>C．龙卷风使物体受到的重力变小了；</a:t>
            </a:r>
          </a:p>
          <a:p>
            <a:pPr eaLnBrk="1" latinLnBrk="0" hangingPunct="1">
              <a:lnSpc>
                <a:spcPct val="150000"/>
              </a:lnSpc>
              <a:buNone/>
            </a:pPr>
            <a:r>
              <a:rPr sz="2400" dirty="0">
                <a:latin typeface="微软雅黑" panose="020B0503020204020204" charset="-122"/>
                <a:ea typeface="微软雅黑" panose="020B0503020204020204" charset="-122"/>
                <a:cs typeface="微软雅黑" panose="020B0503020204020204" charset="-122"/>
                <a:sym typeface="+mn-ea"/>
              </a:rPr>
              <a:t>D．龙卷风产生了强大的静电，将物体吸上天空</a:t>
            </a:r>
          </a:p>
        </p:txBody>
      </p:sp>
      <p:sp>
        <p:nvSpPr>
          <p:cNvPr id="4" name="文本框 3"/>
          <p:cNvSpPr txBox="1"/>
          <p:nvPr/>
        </p:nvSpPr>
        <p:spPr>
          <a:xfrm>
            <a:off x="7871460" y="1772285"/>
            <a:ext cx="400050" cy="459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pic>
        <p:nvPicPr>
          <p:cNvPr id="1073743149" name="图片 1073743148" descr="IMG_256"/>
          <p:cNvPicPr>
            <a:picLocks noChangeAspect="1"/>
          </p:cNvPicPr>
          <p:nvPr/>
        </p:nvPicPr>
        <p:blipFill>
          <a:blip r:embed="rId2" cstate="print"/>
          <a:stretch>
            <a:fillRect/>
          </a:stretch>
        </p:blipFill>
        <p:spPr>
          <a:xfrm>
            <a:off x="7871460" y="2484120"/>
            <a:ext cx="2975610" cy="189039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073743149"/>
                                        </p:tgtEl>
                                        <p:attrNameLst>
                                          <p:attrName>style.visibility</p:attrName>
                                        </p:attrNameLst>
                                      </p:cBhvr>
                                      <p:to>
                                        <p:strVal val="visible"/>
                                      </p:to>
                                    </p:set>
                                    <p:animEffect transition="in" filter="checkerboard(across)">
                                      <p:cBhvr>
                                        <p:cTn id="12" dur="1000"/>
                                        <p:tgtEl>
                                          <p:spTgt spid="107374314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文本框 13"/>
          <p:cNvSpPr txBox="1"/>
          <p:nvPr/>
        </p:nvSpPr>
        <p:spPr>
          <a:xfrm>
            <a:off x="578485" y="789305"/>
            <a:ext cx="11254740" cy="11976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eaLnBrk="1" latinLnBrk="0" hangingPunct="1">
              <a:lnSpc>
                <a:spcPct val="150000"/>
              </a:lnSpc>
              <a:buNone/>
            </a:pPr>
            <a:r>
              <a:rPr lang="en-US" altLang="zh-CN" sz="2400" dirty="0">
                <a:latin typeface="微软雅黑" panose="020B0503020204020204" charset="-122"/>
                <a:ea typeface="微软雅黑" panose="020B0503020204020204" charset="-122"/>
                <a:cs typeface="微软雅黑" panose="020B0503020204020204" charset="-122"/>
                <a:sym typeface="+mn-ea"/>
              </a:rPr>
              <a:t>2.</a:t>
            </a:r>
            <a:r>
              <a:rPr sz="2400" dirty="0">
                <a:latin typeface="微软雅黑" panose="020B0503020204020204" charset="-122"/>
                <a:ea typeface="微软雅黑" panose="020B0503020204020204" charset="-122"/>
                <a:cs typeface="微软雅黑" panose="020B0503020204020204" charset="-122"/>
                <a:sym typeface="+mn-ea"/>
              </a:rPr>
              <a:t>如图所示是一种水翼船，船体下安装了水翼。当船在高速航行时，水面下的水翼会使船体整体抬高从而减小水对船体的阻力。则水翼安装正确的是（  　）。</a:t>
            </a:r>
          </a:p>
        </p:txBody>
      </p:sp>
      <p:sp>
        <p:nvSpPr>
          <p:cNvPr id="3" name="文本框 2"/>
          <p:cNvSpPr txBox="1"/>
          <p:nvPr/>
        </p:nvSpPr>
        <p:spPr>
          <a:xfrm>
            <a:off x="9853295" y="1512570"/>
            <a:ext cx="400050" cy="459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6" name="图片 -2147482496" descr="图片1"/>
          <p:cNvPicPr>
            <a:picLocks noChangeAspect="1"/>
          </p:cNvPicPr>
          <p:nvPr/>
        </p:nvPicPr>
        <p:blipFill>
          <a:blip r:embed="rId2" cstate="print"/>
          <a:stretch>
            <a:fillRect/>
          </a:stretch>
        </p:blipFill>
        <p:spPr>
          <a:xfrm>
            <a:off x="1100455" y="2604770"/>
            <a:ext cx="9486265" cy="16478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197" name="图片 2"/>
          <p:cNvPicPr>
            <a:picLocks noChangeAspect="1"/>
          </p:cNvPicPr>
          <p:nvPr/>
        </p:nvPicPr>
        <p:blipFill>
          <a:blip r:embed="rId2"/>
          <a:srcRect l="68194"/>
          <a:stretch>
            <a:fillRect/>
          </a:stretch>
        </p:blipFill>
        <p:spPr>
          <a:xfrm>
            <a:off x="8688070" y="916940"/>
            <a:ext cx="2593975" cy="3067050"/>
          </a:xfrm>
          <a:prstGeom prst="rect">
            <a:avLst/>
          </a:prstGeom>
          <a:noFill/>
          <a:ln w="9525">
            <a:noFill/>
          </a:ln>
        </p:spPr>
      </p:pic>
      <p:pic>
        <p:nvPicPr>
          <p:cNvPr id="4" name="图片 3"/>
          <p:cNvPicPr>
            <a:picLocks noChangeAspect="1"/>
          </p:cNvPicPr>
          <p:nvPr/>
        </p:nvPicPr>
        <p:blipFill>
          <a:blip r:embed="rId2"/>
          <a:srcRect l="-1266" r="67424"/>
          <a:stretch>
            <a:fillRect/>
          </a:stretch>
        </p:blipFill>
        <p:spPr>
          <a:xfrm>
            <a:off x="765175" y="916940"/>
            <a:ext cx="2667000" cy="3066415"/>
          </a:xfrm>
          <a:prstGeom prst="rect">
            <a:avLst/>
          </a:prstGeom>
          <a:noFill/>
          <a:ln w="9525">
            <a:noFill/>
          </a:ln>
        </p:spPr>
      </p:pic>
      <p:grpSp>
        <p:nvGrpSpPr>
          <p:cNvPr id="5" name="组合 4"/>
          <p:cNvGrpSpPr/>
          <p:nvPr/>
        </p:nvGrpSpPr>
        <p:grpSpPr>
          <a:xfrm>
            <a:off x="4577080" y="916940"/>
            <a:ext cx="2909570" cy="3067050"/>
            <a:chOff x="7024" y="593"/>
            <a:chExt cx="4582" cy="4830"/>
          </a:xfrm>
        </p:grpSpPr>
        <p:pic>
          <p:nvPicPr>
            <p:cNvPr id="2" name="图片 2"/>
            <p:cNvPicPr>
              <a:picLocks noChangeAspect="1"/>
            </p:cNvPicPr>
            <p:nvPr/>
          </p:nvPicPr>
          <p:blipFill>
            <a:blip r:embed="rId2"/>
            <a:srcRect l="38057" r="33684"/>
            <a:stretch>
              <a:fillRect/>
            </a:stretch>
          </p:blipFill>
          <p:spPr>
            <a:xfrm>
              <a:off x="7916" y="593"/>
              <a:ext cx="3691" cy="4830"/>
            </a:xfrm>
            <a:prstGeom prst="rect">
              <a:avLst/>
            </a:prstGeom>
            <a:noFill/>
            <a:ln w="9525">
              <a:noFill/>
            </a:ln>
          </p:spPr>
        </p:pic>
        <p:pic>
          <p:nvPicPr>
            <p:cNvPr id="3" name="图片 2"/>
            <p:cNvPicPr>
              <a:picLocks noChangeAspect="1"/>
            </p:cNvPicPr>
            <p:nvPr/>
          </p:nvPicPr>
          <p:blipFill>
            <a:blip r:embed="rId2"/>
            <a:srcRect l="57611" r="33684"/>
            <a:stretch>
              <a:fillRect/>
            </a:stretch>
          </p:blipFill>
          <p:spPr>
            <a:xfrm>
              <a:off x="7024" y="593"/>
              <a:ext cx="1137" cy="4830"/>
            </a:xfrm>
            <a:prstGeom prst="rect">
              <a:avLst/>
            </a:prstGeom>
            <a:noFill/>
            <a:ln w="9525">
              <a:noFill/>
            </a:ln>
          </p:spPr>
        </p:pic>
      </p:grpSp>
      <p:sp>
        <p:nvSpPr>
          <p:cNvPr id="8199" name="文本框 5"/>
          <p:cNvSpPr txBox="1"/>
          <p:nvPr/>
        </p:nvSpPr>
        <p:spPr>
          <a:xfrm>
            <a:off x="328295" y="4180840"/>
            <a:ext cx="11597005" cy="823595"/>
          </a:xfrm>
          <a:prstGeom prst="rect">
            <a:avLst/>
          </a:prstGeom>
          <a:noFill/>
          <a:ln w="9525">
            <a:noFill/>
          </a:ln>
        </p:spPr>
        <p:txBody>
          <a:bodyPr wrap="square" anchor="t">
            <a:spAutoFit/>
          </a:bodyPr>
          <a:lstStyle/>
          <a:p>
            <a:pPr>
              <a:lnSpc>
                <a:spcPct val="170000"/>
              </a:lnSpc>
            </a:pPr>
            <a:r>
              <a:rPr lang="zh-CN" altLang="en-US" sz="2800" b="1" dirty="0">
                <a:solidFill>
                  <a:schemeClr val="tx1"/>
                </a:solidFill>
                <a:latin typeface="微软雅黑" panose="020B0503020204020204" charset="-122"/>
                <a:ea typeface="微软雅黑" panose="020B0503020204020204" charset="-122"/>
              </a:rPr>
              <a:t>液体和气体都没有一定的形状，但是</a:t>
            </a:r>
            <a:r>
              <a:rPr lang="zh-CN" altLang="en-US" sz="2800" b="1" dirty="0">
                <a:solidFill>
                  <a:srgbClr val="C00000"/>
                </a:solidFill>
                <a:latin typeface="微软雅黑" panose="020B0503020204020204" charset="-122"/>
                <a:ea typeface="微软雅黑" panose="020B0503020204020204" charset="-122"/>
              </a:rPr>
              <a:t>具有流动性，</a:t>
            </a:r>
            <a:r>
              <a:rPr lang="zh-CN" altLang="en-US" sz="2800" b="1" dirty="0">
                <a:solidFill>
                  <a:schemeClr val="tx1"/>
                </a:solidFill>
                <a:latin typeface="微软雅黑" panose="020B0503020204020204" charset="-122"/>
                <a:ea typeface="微软雅黑" panose="020B0503020204020204" charset="-122"/>
              </a:rPr>
              <a:t>因此，它们统称为</a:t>
            </a:r>
            <a:r>
              <a:rPr lang="zh-CN" altLang="en-US" sz="2800" b="1" dirty="0">
                <a:solidFill>
                  <a:srgbClr val="C00000"/>
                </a:solidFill>
                <a:latin typeface="微软雅黑" panose="020B0503020204020204" charset="-122"/>
                <a:ea typeface="微软雅黑" panose="020B0503020204020204" charset="-122"/>
              </a:rPr>
              <a:t>流体。</a:t>
            </a:r>
            <a:endParaRPr lang="zh-CN" altLang="en-US" sz="2800" b="1" dirty="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1499235" y="210185"/>
            <a:ext cx="1198880" cy="706755"/>
          </a:xfrm>
          <a:prstGeom prst="rect">
            <a:avLst/>
          </a:prstGeom>
          <a:noFill/>
        </p:spPr>
        <p:txBody>
          <a:bodyPr wrap="none" rtlCol="0">
            <a:spAutoFit/>
          </a:bodyPr>
          <a:lstStyle/>
          <a:p>
            <a:r>
              <a:rPr lang="zh-CN" altLang="en-US" sz="4000">
                <a:solidFill>
                  <a:srgbClr val="002060"/>
                </a:solidFill>
                <a:latin typeface="华文新魏" panose="02010800040101010101" charset="-122"/>
                <a:ea typeface="华文新魏" panose="02010800040101010101" charset="-122"/>
              </a:rPr>
              <a:t>固体</a:t>
            </a:r>
          </a:p>
        </p:txBody>
      </p:sp>
      <p:sp>
        <p:nvSpPr>
          <p:cNvPr id="7" name="文本框 6"/>
          <p:cNvSpPr txBox="1"/>
          <p:nvPr/>
        </p:nvSpPr>
        <p:spPr>
          <a:xfrm>
            <a:off x="5496560" y="210185"/>
            <a:ext cx="1198880" cy="706755"/>
          </a:xfrm>
          <a:prstGeom prst="rect">
            <a:avLst/>
          </a:prstGeom>
          <a:noFill/>
        </p:spPr>
        <p:txBody>
          <a:bodyPr wrap="none" rtlCol="0">
            <a:spAutoFit/>
          </a:bodyPr>
          <a:lstStyle/>
          <a:p>
            <a:r>
              <a:rPr lang="zh-CN" altLang="en-US" sz="4000">
                <a:solidFill>
                  <a:srgbClr val="002060"/>
                </a:solidFill>
                <a:latin typeface="华文新魏" panose="02010800040101010101" charset="-122"/>
                <a:ea typeface="华文新魏" panose="02010800040101010101" charset="-122"/>
              </a:rPr>
              <a:t>液体</a:t>
            </a:r>
          </a:p>
        </p:txBody>
      </p:sp>
      <p:sp>
        <p:nvSpPr>
          <p:cNvPr id="8" name="文本框 7"/>
          <p:cNvSpPr txBox="1"/>
          <p:nvPr/>
        </p:nvSpPr>
        <p:spPr>
          <a:xfrm>
            <a:off x="9385300" y="210185"/>
            <a:ext cx="1198880" cy="706755"/>
          </a:xfrm>
          <a:prstGeom prst="rect">
            <a:avLst/>
          </a:prstGeom>
          <a:noFill/>
        </p:spPr>
        <p:txBody>
          <a:bodyPr wrap="none" rtlCol="0">
            <a:spAutoFit/>
          </a:bodyPr>
          <a:lstStyle/>
          <a:p>
            <a:r>
              <a:rPr lang="zh-CN" altLang="en-US" sz="4000">
                <a:solidFill>
                  <a:srgbClr val="002060"/>
                </a:solidFill>
                <a:latin typeface="华文新魏" panose="02010800040101010101" charset="-122"/>
                <a:ea typeface="华文新魏" panose="02010800040101010101" charset="-122"/>
              </a:rPr>
              <a:t>气体</a:t>
            </a:r>
          </a:p>
        </p:txBody>
      </p:sp>
      <p:sp>
        <p:nvSpPr>
          <p:cNvPr id="9" name="矩形 8"/>
          <p:cNvSpPr/>
          <p:nvPr/>
        </p:nvSpPr>
        <p:spPr>
          <a:xfrm>
            <a:off x="4230370" y="833755"/>
            <a:ext cx="7415530" cy="330200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981" name="矩形 339980"/>
          <p:cNvSpPr/>
          <p:nvPr/>
        </p:nvSpPr>
        <p:spPr>
          <a:xfrm>
            <a:off x="335280" y="5039360"/>
            <a:ext cx="11520805" cy="1426210"/>
          </a:xfrm>
          <a:prstGeom prst="rect">
            <a:avLst/>
          </a:prstGeom>
          <a:noFill/>
          <a:ln w="9525">
            <a:noFill/>
          </a:ln>
        </p:spPr>
        <p:txBody>
          <a:bodyPr wrap="square" anchor="t">
            <a:spAutoFit/>
          </a:bodyPr>
          <a:lstStyle/>
          <a:p>
            <a:pPr>
              <a:lnSpc>
                <a:spcPct val="155000"/>
              </a:lnSpc>
              <a:spcBef>
                <a:spcPct val="50000"/>
              </a:spcBef>
            </a:pPr>
            <a:r>
              <a:rPr lang="en-US" altLang="zh-CN" sz="2800" dirty="0">
                <a:latin typeface="微软雅黑" panose="020B0503020204020204" charset="-122"/>
                <a:ea typeface="微软雅黑" panose="020B0503020204020204" charset="-122"/>
                <a:cs typeface="微软雅黑" panose="020B0503020204020204" charset="-122"/>
              </a:rPr>
              <a:t>      </a:t>
            </a:r>
            <a:r>
              <a:rPr lang="zh-CN" altLang="en-US" sz="2800" dirty="0">
                <a:latin typeface="微软雅黑" panose="020B0503020204020204" charset="-122"/>
                <a:ea typeface="微软雅黑" panose="020B0503020204020204" charset="-122"/>
                <a:cs typeface="微软雅黑" panose="020B0503020204020204" charset="-122"/>
              </a:rPr>
              <a:t>我们已经学习了液体内部的压强及大气压强，它们都是流体静止时的压强，</a:t>
            </a:r>
            <a:r>
              <a:rPr lang="zh-CN" altLang="en-US" sz="2800" b="1" dirty="0">
                <a:latin typeface="微软雅黑" panose="020B0503020204020204" charset="-122"/>
                <a:ea typeface="微软雅黑" panose="020B0503020204020204" charset="-122"/>
                <a:cs typeface="微软雅黑" panose="020B0503020204020204" charset="-122"/>
              </a:rPr>
              <a:t>那么它们处于流动状态时的压强又如何呢</a:t>
            </a:r>
            <a:r>
              <a:rPr lang="zh-CN" altLang="en-US" sz="2800" dirty="0">
                <a:latin typeface="微软雅黑" panose="020B0503020204020204" charset="-122"/>
                <a:ea typeface="微软雅黑" panose="020B0503020204020204" charset="-122"/>
                <a:cs typeface="微软雅黑" panose="020B050302020402020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39981"/>
                                        </p:tgtEl>
                                        <p:attrNameLst>
                                          <p:attrName>style.visibility</p:attrName>
                                        </p:attrNameLst>
                                      </p:cBhvr>
                                      <p:to>
                                        <p:strVal val="visible"/>
                                      </p:to>
                                    </p:set>
                                    <p:animEffect transition="in" filter="wipe(left)">
                                      <p:cBhvr>
                                        <p:cTn id="15" dur="500"/>
                                        <p:tgtEl>
                                          <p:spTgt spid="339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9" grpId="0" animBg="1"/>
      <p:bldP spid="9" grpId="1" animBg="1"/>
      <p:bldP spid="3399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429895" y="475615"/>
            <a:ext cx="10395585" cy="2968625"/>
          </a:xfrm>
          <a:prstGeom prst="rect">
            <a:avLst/>
          </a:prstGeom>
          <a:noFill/>
        </p:spPr>
        <p:txBody>
          <a:bodyPr wrap="square" rtlCol="0" anchor="t">
            <a:spAutoFit/>
          </a:bodyPr>
          <a:lstStyle/>
          <a:p>
            <a:pPr>
              <a:lnSpc>
                <a:spcPct val="130000"/>
              </a:lnSpc>
            </a:pPr>
            <a:r>
              <a:rPr lang="en-US" altLang="zh-CN" sz="2400" dirty="0">
                <a:latin typeface="微软雅黑" panose="020B0503020204020204" charset="-122"/>
                <a:ea typeface="微软雅黑" panose="020B0503020204020204" charset="-122"/>
                <a:cs typeface="微软雅黑" panose="020B0503020204020204" charset="-122"/>
                <a:sym typeface="+mn-ea"/>
              </a:rPr>
              <a:t>3.</a:t>
            </a:r>
            <a:r>
              <a:rPr lang="zh-CN" altLang="zh-CN" sz="2400" dirty="0">
                <a:latin typeface="微软雅黑" panose="020B0503020204020204" charset="-122"/>
                <a:ea typeface="微软雅黑" panose="020B0503020204020204" charset="-122"/>
                <a:cs typeface="微软雅黑" panose="020B0503020204020204" charset="-122"/>
                <a:sym typeface="+mn-ea"/>
              </a:rPr>
              <a:t>如图所示，小红同学撑一把雨伞在雨中行走，当一阵大风吹来，伞面向上翻起。出现这一现象的原因是（　　）</a:t>
            </a:r>
            <a:endParaRPr lang="zh-CN" altLang="zh-CN" sz="2400" dirty="0">
              <a:latin typeface="微软雅黑" panose="020B0503020204020204" charset="-122"/>
              <a:ea typeface="微软雅黑" panose="020B0503020204020204" charset="-122"/>
              <a:cs typeface="微软雅黑" panose="020B0503020204020204" charset="-122"/>
            </a:endParaRPr>
          </a:p>
          <a:p>
            <a:pPr>
              <a:lnSpc>
                <a:spcPct val="130000"/>
              </a:lnSpc>
            </a:pPr>
            <a:r>
              <a:rPr lang="zh-CN" altLang="zh-CN" sz="2400" dirty="0">
                <a:latin typeface="微软雅黑" panose="020B0503020204020204" charset="-122"/>
                <a:ea typeface="微软雅黑" panose="020B0503020204020204" charset="-122"/>
                <a:cs typeface="微软雅黑" panose="020B0503020204020204" charset="-122"/>
                <a:sym typeface="+mn-ea"/>
              </a:rPr>
              <a:t>A．伞上方的空气流速大于下方，所以伞上方的压强大于伞下方的压强 </a:t>
            </a:r>
            <a:endParaRPr lang="zh-CN" altLang="zh-CN" sz="2400" dirty="0">
              <a:latin typeface="微软雅黑" panose="020B0503020204020204" charset="-122"/>
              <a:ea typeface="微软雅黑" panose="020B0503020204020204" charset="-122"/>
              <a:cs typeface="微软雅黑" panose="020B0503020204020204" charset="-122"/>
            </a:endParaRPr>
          </a:p>
          <a:p>
            <a:pPr>
              <a:lnSpc>
                <a:spcPct val="130000"/>
              </a:lnSpc>
            </a:pPr>
            <a:r>
              <a:rPr lang="zh-CN" altLang="zh-CN" sz="2400" dirty="0">
                <a:latin typeface="微软雅黑" panose="020B0503020204020204" charset="-122"/>
                <a:ea typeface="微软雅黑" panose="020B0503020204020204" charset="-122"/>
                <a:cs typeface="微软雅黑" panose="020B0503020204020204" charset="-122"/>
                <a:sym typeface="+mn-ea"/>
              </a:rPr>
              <a:t>B．伞上方的空气流速大于下方，所以伞上方的压强小于伞下方的压强 </a:t>
            </a:r>
            <a:endParaRPr lang="zh-CN" altLang="zh-CN" sz="2400" dirty="0">
              <a:latin typeface="微软雅黑" panose="020B0503020204020204" charset="-122"/>
              <a:ea typeface="微软雅黑" panose="020B0503020204020204" charset="-122"/>
              <a:cs typeface="微软雅黑" panose="020B0503020204020204" charset="-122"/>
            </a:endParaRPr>
          </a:p>
          <a:p>
            <a:pPr>
              <a:lnSpc>
                <a:spcPct val="130000"/>
              </a:lnSpc>
            </a:pPr>
            <a:r>
              <a:rPr lang="zh-CN" altLang="zh-CN" sz="2400" dirty="0">
                <a:latin typeface="微软雅黑" panose="020B0503020204020204" charset="-122"/>
                <a:ea typeface="微软雅黑" panose="020B0503020204020204" charset="-122"/>
                <a:cs typeface="微软雅黑" panose="020B0503020204020204" charset="-122"/>
                <a:sym typeface="+mn-ea"/>
              </a:rPr>
              <a:t>C．</a:t>
            </a:r>
            <a:r>
              <a:rPr lang="zh-CN" altLang="zh-CN" sz="24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伞上方的空气流速小于下方，所以伞上方的压强大于伞下方的压强</a:t>
            </a:r>
            <a:endParaRPr lang="zh-CN" altLang="zh-CN" sz="2400" dirty="0">
              <a:latin typeface="微软雅黑" panose="020B0503020204020204" charset="-122"/>
              <a:ea typeface="微软雅黑" panose="020B0503020204020204" charset="-122"/>
              <a:cs typeface="微软雅黑" panose="020B0503020204020204" charset="-122"/>
            </a:endParaRPr>
          </a:p>
          <a:p>
            <a:pPr>
              <a:lnSpc>
                <a:spcPct val="130000"/>
              </a:lnSpc>
            </a:pPr>
            <a:r>
              <a:rPr lang="zh-CN" altLang="zh-CN" sz="2400" dirty="0">
                <a:latin typeface="微软雅黑" panose="020B0503020204020204" charset="-122"/>
                <a:ea typeface="微软雅黑" panose="020B0503020204020204" charset="-122"/>
                <a:cs typeface="微软雅黑" panose="020B0503020204020204" charset="-122"/>
                <a:sym typeface="+mn-ea"/>
              </a:rPr>
              <a:t>D．</a:t>
            </a:r>
            <a:r>
              <a:rPr lang="zh-CN" altLang="zh-CN" sz="24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伞上方的空气流速小于下方，所以伞上方的压强小于伞下方的压强</a:t>
            </a:r>
            <a:r>
              <a:rPr lang="zh-CN" altLang="zh-CN" sz="2400" dirty="0">
                <a:latin typeface="微软雅黑" panose="020B0503020204020204" charset="-122"/>
                <a:ea typeface="微软雅黑" panose="020B0503020204020204" charset="-122"/>
                <a:cs typeface="微软雅黑" panose="020B0503020204020204" charset="-122"/>
                <a:sym typeface="+mn-ea"/>
              </a:rPr>
              <a:t> </a:t>
            </a:r>
          </a:p>
        </p:txBody>
      </p:sp>
      <p:sp>
        <p:nvSpPr>
          <p:cNvPr id="3" name="文本框 2"/>
          <p:cNvSpPr txBox="1"/>
          <p:nvPr/>
        </p:nvSpPr>
        <p:spPr>
          <a:xfrm>
            <a:off x="4855210" y="1026160"/>
            <a:ext cx="473710" cy="459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24579" name="图片 1"/>
          <p:cNvPicPr>
            <a:picLocks noChangeAspect="1"/>
          </p:cNvPicPr>
          <p:nvPr/>
        </p:nvPicPr>
        <p:blipFill>
          <a:blip r:embed="rId2"/>
          <a:stretch>
            <a:fillRect/>
          </a:stretch>
        </p:blipFill>
        <p:spPr>
          <a:xfrm>
            <a:off x="8351520" y="3444240"/>
            <a:ext cx="2813685" cy="30664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文本框 13"/>
          <p:cNvSpPr txBox="1"/>
          <p:nvPr/>
        </p:nvSpPr>
        <p:spPr>
          <a:xfrm>
            <a:off x="579120" y="376555"/>
            <a:ext cx="10709275" cy="28600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eaLnBrk="1" latinLnBrk="0" hangingPunct="1">
              <a:lnSpc>
                <a:spcPct val="150000"/>
              </a:lnSpc>
              <a:buNone/>
            </a:pPr>
            <a:r>
              <a:rPr lang="en-US" altLang="zh-CN" sz="2400" dirty="0">
                <a:latin typeface="微软雅黑" panose="020B0503020204020204" charset="-122"/>
                <a:ea typeface="微软雅黑" panose="020B0503020204020204" charset="-122"/>
                <a:cs typeface="微软雅黑" panose="020B0503020204020204" charset="-122"/>
                <a:sym typeface="+mn-ea"/>
              </a:rPr>
              <a:t>4.</a:t>
            </a:r>
            <a:r>
              <a:rPr sz="2400" dirty="0">
                <a:latin typeface="微软雅黑" panose="020B0503020204020204" charset="-122"/>
                <a:ea typeface="微软雅黑" panose="020B0503020204020204" charset="-122"/>
                <a:cs typeface="微软雅黑" panose="020B0503020204020204" charset="-122"/>
                <a:sym typeface="+mn-ea"/>
              </a:rPr>
              <a:t>春天是放风筝的好季节。风筝在空气中飞行利用了下列什么原理（      ）。</a:t>
            </a:r>
          </a:p>
          <a:p>
            <a:pPr eaLnBrk="1" latinLnBrk="0" hangingPunct="1">
              <a:lnSpc>
                <a:spcPct val="150000"/>
              </a:lnSpc>
              <a:buNone/>
            </a:pPr>
            <a:r>
              <a:rPr sz="2400" dirty="0">
                <a:latin typeface="微软雅黑" panose="020B0503020204020204" charset="-122"/>
                <a:ea typeface="微软雅黑" panose="020B0503020204020204" charset="-122"/>
                <a:cs typeface="微软雅黑" panose="020B0503020204020204" charset="-122"/>
                <a:sym typeface="+mn-ea"/>
              </a:rPr>
              <a:t>A．风筝下方空气流动速度小，空气压强小；</a:t>
            </a:r>
          </a:p>
          <a:p>
            <a:pPr eaLnBrk="1" latinLnBrk="0" hangingPunct="1">
              <a:lnSpc>
                <a:spcPct val="150000"/>
              </a:lnSpc>
              <a:buNone/>
            </a:pPr>
            <a:r>
              <a:rPr sz="2400" dirty="0">
                <a:latin typeface="微软雅黑" panose="020B0503020204020204" charset="-122"/>
                <a:ea typeface="微软雅黑" panose="020B0503020204020204" charset="-122"/>
                <a:cs typeface="微软雅黑" panose="020B0503020204020204" charset="-122"/>
                <a:sym typeface="+mn-ea"/>
              </a:rPr>
              <a:t>B．风筝下方空气流动速度大，空气压强大；</a:t>
            </a:r>
          </a:p>
          <a:p>
            <a:pPr eaLnBrk="1" latinLnBrk="0" hangingPunct="1">
              <a:lnSpc>
                <a:spcPct val="150000"/>
              </a:lnSpc>
              <a:buNone/>
            </a:pPr>
            <a:r>
              <a:rPr sz="2400" dirty="0">
                <a:latin typeface="微软雅黑" panose="020B0503020204020204" charset="-122"/>
                <a:ea typeface="微软雅黑" panose="020B0503020204020204" charset="-122"/>
                <a:cs typeface="微软雅黑" panose="020B0503020204020204" charset="-122"/>
                <a:sym typeface="+mn-ea"/>
              </a:rPr>
              <a:t>C．风筝上方空气流动速度大，空气压强小；</a:t>
            </a:r>
          </a:p>
          <a:p>
            <a:pPr eaLnBrk="1" latinLnBrk="0" hangingPunct="1">
              <a:lnSpc>
                <a:spcPct val="150000"/>
              </a:lnSpc>
              <a:buNone/>
            </a:pPr>
            <a:r>
              <a:rPr sz="2400" dirty="0">
                <a:latin typeface="微软雅黑" panose="020B0503020204020204" charset="-122"/>
                <a:ea typeface="微软雅黑" panose="020B0503020204020204" charset="-122"/>
                <a:cs typeface="微软雅黑" panose="020B0503020204020204" charset="-122"/>
                <a:sym typeface="+mn-ea"/>
              </a:rPr>
              <a:t>D．风筝上方空气流动速度小，空气压强大</a:t>
            </a:r>
          </a:p>
        </p:txBody>
      </p:sp>
      <p:sp>
        <p:nvSpPr>
          <p:cNvPr id="2" name="文本框 1"/>
          <p:cNvSpPr txBox="1"/>
          <p:nvPr/>
        </p:nvSpPr>
        <p:spPr>
          <a:xfrm>
            <a:off x="9749790" y="514985"/>
            <a:ext cx="487680" cy="459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
        <p:nvSpPr>
          <p:cNvPr id="103" name="文本框 102"/>
          <p:cNvSpPr txBox="1"/>
          <p:nvPr/>
        </p:nvSpPr>
        <p:spPr>
          <a:xfrm>
            <a:off x="405765" y="3439160"/>
            <a:ext cx="11379835" cy="2861310"/>
          </a:xfrm>
          <a:prstGeom prst="rect">
            <a:avLst/>
          </a:prstGeom>
          <a:noFill/>
          <a:ln w="9525">
            <a:noFill/>
          </a:ln>
        </p:spPr>
        <p:txBody>
          <a:bodyPr wrap="square">
            <a:spAutoFit/>
          </a:bodyPr>
          <a:lstStyle/>
          <a:p>
            <a:pPr marL="0" indent="0" eaLnBrk="1"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5.</a:t>
            </a:r>
            <a:r>
              <a:rPr sz="2400">
                <a:latin typeface="微软雅黑" panose="020B0503020204020204" charset="-122"/>
                <a:ea typeface="微软雅黑" panose="020B0503020204020204" charset="-122"/>
                <a:cs typeface="微软雅黑" panose="020B0503020204020204" charset="-122"/>
              </a:rPr>
              <a:t>生活处处有物理，留心观察皆学问。下列生活中的现象及其解释正确的是（     ）。</a:t>
            </a:r>
          </a:p>
          <a:p>
            <a:pPr marL="0" indent="0" eaLnBrk="1" latinLnBrk="0" hangingPunct="1">
              <a:lnSpc>
                <a:spcPct val="150000"/>
              </a:lnSpc>
            </a:pPr>
            <a:r>
              <a:rPr sz="2400">
                <a:latin typeface="微软雅黑" panose="020B0503020204020204" charset="-122"/>
                <a:ea typeface="微软雅黑" panose="020B0503020204020204" charset="-122"/>
                <a:cs typeface="微软雅黑" panose="020B0503020204020204" charset="-122"/>
              </a:rPr>
              <a:t>A.啄木鸟的嘴很尖细，可以减小压强，从而凿开树干，捉到躲藏在深处的虫子；</a:t>
            </a:r>
          </a:p>
          <a:p>
            <a:pPr marL="0" indent="0" eaLnBrk="1" latinLnBrk="0" hangingPunct="1">
              <a:lnSpc>
                <a:spcPct val="150000"/>
              </a:lnSpc>
            </a:pPr>
            <a:r>
              <a:rPr sz="2400">
                <a:latin typeface="微软雅黑" panose="020B0503020204020204" charset="-122"/>
                <a:ea typeface="微软雅黑" panose="020B0503020204020204" charset="-122"/>
                <a:cs typeface="微软雅黑" panose="020B0503020204020204" charset="-122"/>
              </a:rPr>
              <a:t>B.打开高速行驶的大巴车车窗时，窗帘往外飘，是因为车外空气流速大，压强小；</a:t>
            </a:r>
          </a:p>
          <a:p>
            <a:pPr marL="0" indent="0" eaLnBrk="1" latinLnBrk="0" hangingPunct="1">
              <a:lnSpc>
                <a:spcPct val="150000"/>
              </a:lnSpc>
            </a:pPr>
            <a:r>
              <a:rPr sz="2400">
                <a:latin typeface="微软雅黑" panose="020B0503020204020204" charset="-122"/>
                <a:ea typeface="微软雅黑" panose="020B0503020204020204" charset="-122"/>
                <a:cs typeface="微软雅黑" panose="020B0503020204020204" charset="-122"/>
              </a:rPr>
              <a:t>C.水坝修建为上窄下宽是因为液体压强随深度增加而减小；</a:t>
            </a:r>
          </a:p>
          <a:p>
            <a:pPr marL="0" indent="0" eaLnBrk="1" latinLnBrk="0" hangingPunct="1">
              <a:lnSpc>
                <a:spcPct val="150000"/>
              </a:lnSpc>
            </a:pPr>
            <a:r>
              <a:rPr sz="2400">
                <a:latin typeface="微软雅黑" panose="020B0503020204020204" charset="-122"/>
                <a:ea typeface="微软雅黑" panose="020B0503020204020204" charset="-122"/>
                <a:cs typeface="微软雅黑" panose="020B0503020204020204" charset="-122"/>
              </a:rPr>
              <a:t>D.珠穆朗玛峰顶的大气压强比兰州市地面的大气压强大</a:t>
            </a:r>
          </a:p>
        </p:txBody>
      </p:sp>
      <p:sp>
        <p:nvSpPr>
          <p:cNvPr id="4" name="文本框 3"/>
          <p:cNvSpPr txBox="1"/>
          <p:nvPr/>
        </p:nvSpPr>
        <p:spPr>
          <a:xfrm>
            <a:off x="10831830" y="3591560"/>
            <a:ext cx="679450" cy="459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checkerboard(across)">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3"/>
                                        </p:tgtEl>
                                        <p:attrNameLst>
                                          <p:attrName>style.visibility</p:attrName>
                                        </p:attrNameLst>
                                      </p:cBhvr>
                                      <p:to>
                                        <p:strVal val="visible"/>
                                      </p:to>
                                    </p:set>
                                    <p:animEffect transition="in" filter="checkerboard(across)">
                                      <p:cBhvr>
                                        <p:cTn id="17" dur="10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4"/>
                                        </p:tgtEl>
                                        <p:attrNameLst>
                                          <p:attrName>style.visibility</p:attrName>
                                        </p:attrNameLst>
                                      </p:cBhvr>
                                      <p:to>
                                        <p:strVal val="visible"/>
                                      </p:to>
                                    </p:set>
                                    <p:animEffect transition="in" filter="checkerboard(across)">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 grpId="0" bldLvl="0" animBg="1"/>
      <p:bldP spid="103" grpId="0"/>
      <p:bldP spid="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descr="2"/>
          <p:cNvPicPr>
            <a:picLocks noChangeAspect="1"/>
          </p:cNvPicPr>
          <p:nvPr/>
        </p:nvPicPr>
        <p:blipFill>
          <a:blip r:embed="rId2"/>
          <a:stretch>
            <a:fillRect/>
          </a:stretch>
        </p:blipFill>
        <p:spPr>
          <a:xfrm>
            <a:off x="1066800" y="590550"/>
            <a:ext cx="10058400" cy="5676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530225" y="259080"/>
            <a:ext cx="3230880" cy="706755"/>
          </a:xfrm>
          <a:prstGeom prst="rect">
            <a:avLst/>
          </a:prstGeom>
          <a:noFill/>
        </p:spPr>
        <p:txBody>
          <a:bodyPr wrap="none" rtlCol="0">
            <a:spAutoFit/>
          </a:bodyPr>
          <a:lstStyle/>
          <a:p>
            <a:r>
              <a:rPr lang="zh-CN" altLang="en-US" sz="4000" dirty="0">
                <a:solidFill>
                  <a:srgbClr val="C00000"/>
                </a:solidFill>
                <a:latin typeface="华文新魏" panose="02010800040101010101" charset="-122"/>
                <a:ea typeface="华文新魏" panose="02010800040101010101" charset="-122"/>
              </a:rPr>
              <a:t>动手实验一：</a:t>
            </a:r>
          </a:p>
        </p:txBody>
      </p:sp>
      <p:pic>
        <p:nvPicPr>
          <p:cNvPr id="1030" name="Picture 16" descr="8-43"/>
          <p:cNvPicPr>
            <a:picLocks noChangeAspect="1" noChangeArrowheads="1"/>
          </p:cNvPicPr>
          <p:nvPr/>
        </p:nvPicPr>
        <p:blipFill>
          <a:blip r:embed="rId2"/>
          <a:srcRect/>
          <a:stretch>
            <a:fillRect/>
          </a:stretch>
        </p:blipFill>
        <p:spPr bwMode="auto">
          <a:xfrm>
            <a:off x="412750" y="1906270"/>
            <a:ext cx="3125470" cy="3409315"/>
          </a:xfrm>
          <a:prstGeom prst="rect">
            <a:avLst/>
          </a:prstGeom>
          <a:noFill/>
          <a:ln w="28575">
            <a:solidFill>
              <a:schemeClr val="tx2"/>
            </a:solidFill>
            <a:miter lim="800000"/>
            <a:headEnd/>
            <a:tailEnd/>
          </a:ln>
        </p:spPr>
      </p:pic>
      <p:sp>
        <p:nvSpPr>
          <p:cNvPr id="10" name="文本框 9"/>
          <p:cNvSpPr txBox="1"/>
          <p:nvPr/>
        </p:nvSpPr>
        <p:spPr>
          <a:xfrm>
            <a:off x="4053205" y="259080"/>
            <a:ext cx="7143115" cy="13823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eaLnBrk="1" fontAlgn="auto" latinLnBrk="1" hangingPunct="0">
              <a:lnSpc>
                <a:spcPct val="15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1.</a:t>
            </a:r>
            <a:r>
              <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手拿小纸条，在纸条上方轻轻吹气，我们发现小纸条往上飘了起来。</a:t>
            </a:r>
          </a:p>
        </p:txBody>
      </p:sp>
      <p:sp>
        <p:nvSpPr>
          <p:cNvPr id="36870" name="Rectangle 6"/>
          <p:cNvSpPr>
            <a:spLocks noChangeArrowheads="1"/>
          </p:cNvSpPr>
          <p:nvPr/>
        </p:nvSpPr>
        <p:spPr bwMode="auto">
          <a:xfrm>
            <a:off x="7789545" y="1906270"/>
            <a:ext cx="4114800" cy="3538220"/>
          </a:xfrm>
          <a:prstGeom prst="rect">
            <a:avLst/>
          </a:prstGeom>
          <a:noFill/>
          <a:ln w="12700" cap="sq">
            <a:noFill/>
            <a:miter lim="800000"/>
            <a:headEnd type="none" w="sm" len="sm"/>
            <a:tailEnd type="none" w="sm" len="sm"/>
          </a:ln>
          <a:effectLst/>
        </p:spPr>
        <p:txBody>
          <a:bodyPr wrap="square">
            <a:spAutoFit/>
          </a:bodyPr>
          <a:lstStyle/>
          <a:p>
            <a:pPr marL="0" marR="0" lvl="0" indent="0" algn="l" defTabSz="914400" rtl="0" fontAlgn="auto">
              <a:lnSpc>
                <a:spcPct val="100000"/>
              </a:lnSpc>
              <a:spcBef>
                <a:spcPct val="0"/>
              </a:spcBef>
              <a:spcAft>
                <a:spcPct val="0"/>
              </a:spcAft>
              <a:buClrTx/>
              <a:buSzTx/>
              <a:buFontTx/>
              <a:buNone/>
              <a:defRPr/>
            </a:pP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这说明在纸的上方吹气，</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上方空气流速增大</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，空气产生的</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压强会减小</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。而纸的</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下方没有吹气，流速小</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，压强比纸上方的</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压强大</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，纸的上、下方存在压强差，因而存在向上的</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压力差</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，所以纸会向上运动。</a:t>
            </a:r>
          </a:p>
        </p:txBody>
      </p:sp>
      <p:pic>
        <p:nvPicPr>
          <p:cNvPr id="13317" name="Picture 2"/>
          <p:cNvPicPr>
            <a:picLocks noChangeAspect="1"/>
          </p:cNvPicPr>
          <p:nvPr/>
        </p:nvPicPr>
        <p:blipFill>
          <a:blip r:embed="rId3"/>
          <a:stretch>
            <a:fillRect/>
          </a:stretch>
        </p:blipFill>
        <p:spPr>
          <a:xfrm>
            <a:off x="4053205" y="1906270"/>
            <a:ext cx="3204845" cy="34093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870"/>
                                        </p:tgtEl>
                                        <p:attrNameLst>
                                          <p:attrName>style.visibility</p:attrName>
                                        </p:attrNameLst>
                                      </p:cBhvr>
                                      <p:to>
                                        <p:strVal val="visible"/>
                                      </p:to>
                                    </p:set>
                                    <p:animEffect transition="in" filter="fade">
                                      <p:cBhvr>
                                        <p:cTn id="16"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687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169" name="Picture 3"/>
          <p:cNvPicPr>
            <a:picLocks noChangeAspect="1"/>
          </p:cNvPicPr>
          <p:nvPr/>
        </p:nvPicPr>
        <p:blipFill>
          <a:blip r:embed="rId2" cstate="print"/>
          <a:stretch>
            <a:fillRect/>
          </a:stretch>
        </p:blipFill>
        <p:spPr>
          <a:xfrm>
            <a:off x="530225" y="1736090"/>
            <a:ext cx="2939415" cy="3747135"/>
          </a:xfrm>
          <a:prstGeom prst="rect">
            <a:avLst/>
          </a:prstGeom>
          <a:noFill/>
          <a:ln w="9525">
            <a:noFill/>
          </a:ln>
        </p:spPr>
      </p:pic>
      <p:sp>
        <p:nvSpPr>
          <p:cNvPr id="3" name="文本框 2"/>
          <p:cNvSpPr txBox="1"/>
          <p:nvPr/>
        </p:nvSpPr>
        <p:spPr>
          <a:xfrm>
            <a:off x="530225" y="259080"/>
            <a:ext cx="3230880" cy="706755"/>
          </a:xfrm>
          <a:prstGeom prst="rect">
            <a:avLst/>
          </a:prstGeom>
          <a:noFill/>
        </p:spPr>
        <p:txBody>
          <a:bodyPr wrap="none" rtlCol="0">
            <a:spAutoFit/>
          </a:bodyPr>
          <a:lstStyle/>
          <a:p>
            <a:r>
              <a:rPr lang="zh-CN" altLang="en-US" sz="4000">
                <a:solidFill>
                  <a:srgbClr val="C00000"/>
                </a:solidFill>
                <a:latin typeface="华文新魏" panose="02010800040101010101" charset="-122"/>
                <a:ea typeface="华文新魏" panose="02010800040101010101" charset="-122"/>
              </a:rPr>
              <a:t>动手实验二：</a:t>
            </a:r>
          </a:p>
        </p:txBody>
      </p:sp>
      <p:sp>
        <p:nvSpPr>
          <p:cNvPr id="10" name="文本框 9"/>
          <p:cNvSpPr txBox="1"/>
          <p:nvPr/>
        </p:nvSpPr>
        <p:spPr>
          <a:xfrm>
            <a:off x="3761105" y="259080"/>
            <a:ext cx="8220710" cy="13823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eaLnBrk="1" fontAlgn="auto" latinLnBrk="1" hangingPunct="0">
              <a:lnSpc>
                <a:spcPct val="150000"/>
              </a:lnSpc>
              <a:spcBef>
                <a:spcPts val="0"/>
              </a:spcBef>
              <a:spcAft>
                <a:spcPts val="0"/>
              </a:spcAft>
              <a:buClrTx/>
              <a:buSzTx/>
              <a:buFontTx/>
              <a:buNone/>
            </a:pPr>
            <a:r>
              <a:rPr kumimoji="0" 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2.</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拿两张纸，让其相互靠近，在中间往下轻轻吹气，我们发现纸互相靠近。</a:t>
            </a:r>
          </a:p>
        </p:txBody>
      </p:sp>
      <p:sp>
        <p:nvSpPr>
          <p:cNvPr id="2" name="Rectangle 6"/>
          <p:cNvSpPr>
            <a:spLocks noChangeArrowheads="1"/>
          </p:cNvSpPr>
          <p:nvPr/>
        </p:nvSpPr>
        <p:spPr bwMode="auto">
          <a:xfrm>
            <a:off x="7527925" y="2120900"/>
            <a:ext cx="4453890" cy="2676525"/>
          </a:xfrm>
          <a:prstGeom prst="rect">
            <a:avLst/>
          </a:prstGeom>
          <a:noFill/>
          <a:ln w="12700" cap="sq">
            <a:noFill/>
            <a:miter lim="800000"/>
            <a:headEnd type="none" w="sm" len="sm"/>
            <a:tailEnd type="none" w="sm" len="sm"/>
          </a:ln>
          <a:effectLst/>
        </p:spPr>
        <p:txBody>
          <a:bodyPr wrap="square">
            <a:spAutoFit/>
          </a:bodyPr>
          <a:lstStyle/>
          <a:p>
            <a:pPr marL="0" marR="0" lvl="0" indent="0" algn="l" defTabSz="914400" rtl="0" fontAlgn="auto">
              <a:lnSpc>
                <a:spcPct val="100000"/>
              </a:lnSpc>
              <a:spcBef>
                <a:spcPct val="0"/>
              </a:spcBef>
              <a:spcAft>
                <a:spcPct val="0"/>
              </a:spcAft>
              <a:buClrTx/>
              <a:buSzTx/>
              <a:buFontTx/>
              <a:buNone/>
              <a:defRPr/>
            </a:pP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这说明纸中间往下吹气，中间</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空气流速增大</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，空气产生的</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压强会减小</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。而纸的两侧</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空气流速小</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，两侧压强比中间</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压强大</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，纸因的</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压力差</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而互相靠近。</a:t>
            </a:r>
          </a:p>
        </p:txBody>
      </p:sp>
      <p:pic>
        <p:nvPicPr>
          <p:cNvPr id="41996" name="图片 41995"/>
          <p:cNvPicPr>
            <a:picLocks noChangeAspect="1"/>
          </p:cNvPicPr>
          <p:nvPr/>
        </p:nvPicPr>
        <p:blipFill>
          <a:blip r:embed="rId3"/>
          <a:srcRect l="1939" t="3256" r="62286" b="4268"/>
          <a:stretch>
            <a:fillRect/>
          </a:stretch>
        </p:blipFill>
        <p:spPr>
          <a:xfrm>
            <a:off x="4022725" y="1736090"/>
            <a:ext cx="3181985" cy="37471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31" name="Picture 2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49325" y="1360805"/>
            <a:ext cx="3342005" cy="3856355"/>
          </a:xfrm>
          <a:prstGeom prst="rect">
            <a:avLst/>
          </a:prstGeom>
          <a:solidFill>
            <a:schemeClr val="bg1"/>
          </a:solidFill>
          <a:ln w="28575">
            <a:solidFill>
              <a:srgbClr val="990000"/>
            </a:solidFill>
            <a:miter lim="800000"/>
            <a:headEnd/>
            <a:tailEnd/>
          </a:ln>
        </p:spPr>
      </p:pic>
      <p:sp>
        <p:nvSpPr>
          <p:cNvPr id="3" name="文本框 2"/>
          <p:cNvSpPr txBox="1"/>
          <p:nvPr/>
        </p:nvSpPr>
        <p:spPr>
          <a:xfrm>
            <a:off x="530225" y="259080"/>
            <a:ext cx="3230880" cy="706755"/>
          </a:xfrm>
          <a:prstGeom prst="rect">
            <a:avLst/>
          </a:prstGeom>
          <a:noFill/>
        </p:spPr>
        <p:txBody>
          <a:bodyPr wrap="none" rtlCol="0">
            <a:spAutoFit/>
          </a:bodyPr>
          <a:lstStyle/>
          <a:p>
            <a:r>
              <a:rPr lang="zh-CN" altLang="en-US" sz="4000">
                <a:solidFill>
                  <a:srgbClr val="C00000"/>
                </a:solidFill>
                <a:latin typeface="华文新魏" panose="02010800040101010101" charset="-122"/>
                <a:ea typeface="华文新魏" panose="02010800040101010101" charset="-122"/>
              </a:rPr>
              <a:t>动手实验三：</a:t>
            </a:r>
          </a:p>
        </p:txBody>
      </p:sp>
      <p:sp>
        <p:nvSpPr>
          <p:cNvPr id="13322" name="文本框 9"/>
          <p:cNvSpPr txBox="1"/>
          <p:nvPr/>
        </p:nvSpPr>
        <p:spPr>
          <a:xfrm>
            <a:off x="4011295" y="271780"/>
            <a:ext cx="6590665" cy="694055"/>
          </a:xfrm>
          <a:prstGeom prst="rect">
            <a:avLst/>
          </a:prstGeom>
          <a:noFill/>
          <a:ln w="9525">
            <a:noFill/>
          </a:ln>
        </p:spPr>
        <p:txBody>
          <a:bodyPr wrap="square" anchor="t">
            <a:spAutoFit/>
          </a:bodyPr>
          <a:lstStyle/>
          <a:p>
            <a:pPr>
              <a:lnSpc>
                <a:spcPct val="140000"/>
              </a:lnSpc>
            </a:pPr>
            <a:r>
              <a:rPr lang="zh-CN" altLang="en-US" sz="2800">
                <a:latin typeface="微软雅黑" panose="020B0503020204020204" charset="-122"/>
                <a:ea typeface="微软雅黑" panose="020B0503020204020204" charset="-122"/>
              </a:rPr>
              <a:t>通过漏斗向下吹气，乒乓球不会掉下来。</a:t>
            </a:r>
          </a:p>
        </p:txBody>
      </p:sp>
      <p:sp>
        <p:nvSpPr>
          <p:cNvPr id="2" name="Rectangle 6"/>
          <p:cNvSpPr>
            <a:spLocks noChangeArrowheads="1"/>
          </p:cNvSpPr>
          <p:nvPr/>
        </p:nvSpPr>
        <p:spPr bwMode="auto">
          <a:xfrm>
            <a:off x="5602605" y="1870075"/>
            <a:ext cx="4999355" cy="2245360"/>
          </a:xfrm>
          <a:prstGeom prst="rect">
            <a:avLst/>
          </a:prstGeom>
          <a:noFill/>
          <a:ln w="12700" cap="sq">
            <a:noFill/>
            <a:miter lim="800000"/>
            <a:headEnd type="none" w="sm" len="sm"/>
            <a:tailEnd type="none" w="sm" len="sm"/>
          </a:ln>
          <a:effectLst/>
        </p:spPr>
        <p:txBody>
          <a:bodyPr wrap="square">
            <a:spAutoFit/>
          </a:bodyPr>
          <a:lstStyle/>
          <a:p>
            <a:pPr marL="0" marR="0" lvl="0" indent="0" algn="l" defTabSz="914400" rtl="0" fontAlgn="auto">
              <a:lnSpc>
                <a:spcPct val="100000"/>
              </a:lnSpc>
              <a:spcBef>
                <a:spcPct val="0"/>
              </a:spcBef>
              <a:spcAft>
                <a:spcPct val="0"/>
              </a:spcAft>
              <a:buClrTx/>
              <a:buSzTx/>
              <a:buFontTx/>
              <a:buNone/>
              <a:defRPr/>
            </a:pP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这说明漏斗口往下吹气，乒乓球上方</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空气流速增大</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，空气产生的</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压强会减小</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。乒乓球下方</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空气流速小</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压强大</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，乒乓球因上下</a:t>
            </a:r>
            <a:r>
              <a:rPr kumimoji="1" lang="zh-CN" altLang="en-US" sz="28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压力差</a:t>
            </a:r>
            <a:r>
              <a:rPr kumimoji="1" lang="zh-CN" altLang="en-US" sz="2800"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cs"/>
              </a:rPr>
              <a:t>而不掉下来。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fade">
                                      <p:cBhvr>
                                        <p:cTn id="7" dur="500"/>
                                        <p:tgtEl>
                                          <p:spTgt spid="133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文本框 3"/>
          <p:cNvSpPr txBox="1"/>
          <p:nvPr/>
        </p:nvSpPr>
        <p:spPr>
          <a:xfrm>
            <a:off x="530225" y="259080"/>
            <a:ext cx="3230880" cy="706755"/>
          </a:xfrm>
          <a:prstGeom prst="rect">
            <a:avLst/>
          </a:prstGeom>
          <a:noFill/>
        </p:spPr>
        <p:txBody>
          <a:bodyPr wrap="none" rtlCol="0">
            <a:spAutoFit/>
          </a:bodyPr>
          <a:lstStyle/>
          <a:p>
            <a:r>
              <a:rPr lang="zh-CN" altLang="en-US" sz="4000">
                <a:solidFill>
                  <a:srgbClr val="C00000"/>
                </a:solidFill>
                <a:latin typeface="华文新魏" panose="02010800040101010101" charset="-122"/>
                <a:ea typeface="华文新魏" panose="02010800040101010101" charset="-122"/>
              </a:rPr>
              <a:t>观察与思考：</a:t>
            </a:r>
          </a:p>
        </p:txBody>
      </p:sp>
      <p:pic>
        <p:nvPicPr>
          <p:cNvPr id="9" name="图片 8"/>
          <p:cNvPicPr>
            <a:picLocks noChangeAspect="1"/>
          </p:cNvPicPr>
          <p:nvPr/>
        </p:nvPicPr>
        <p:blipFill>
          <a:blip r:embed="rId2" cstate="print"/>
          <a:stretch>
            <a:fillRect/>
          </a:stretch>
        </p:blipFill>
        <p:spPr>
          <a:xfrm>
            <a:off x="324485" y="1465580"/>
            <a:ext cx="4806950" cy="3559810"/>
          </a:xfrm>
          <a:prstGeom prst="rect">
            <a:avLst/>
          </a:prstGeom>
        </p:spPr>
      </p:pic>
      <p:sp>
        <p:nvSpPr>
          <p:cNvPr id="10" name="文本框 9"/>
          <p:cNvSpPr txBox="1"/>
          <p:nvPr/>
        </p:nvSpPr>
        <p:spPr>
          <a:xfrm>
            <a:off x="5528310" y="777240"/>
            <a:ext cx="6275070" cy="95186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1.</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如果把到水槽的口堵住，根据连通器原理，</a:t>
            </a: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A</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B</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C</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三个水管液面相平；</a:t>
            </a:r>
          </a:p>
        </p:txBody>
      </p:sp>
      <p:sp>
        <p:nvSpPr>
          <p:cNvPr id="14" name="文本框 13"/>
          <p:cNvSpPr txBox="1"/>
          <p:nvPr/>
        </p:nvSpPr>
        <p:spPr>
          <a:xfrm>
            <a:off x="5528310" y="2132330"/>
            <a:ext cx="6274435" cy="18135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2.</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当把到水槽的出水口打开后，由水龙头到水槽的水在流动，我们发现</a:t>
            </a: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A</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B</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C</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三个水管液面不再相平（管道粗的</a:t>
            </a: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A</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C</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处液面高，管道细的</a:t>
            </a:r>
            <a:r>
              <a:rPr kumimoji="0" lang="en-US" altLang="zh-CN"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B</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处液面低）。</a:t>
            </a:r>
          </a:p>
        </p:txBody>
      </p:sp>
      <p:sp>
        <p:nvSpPr>
          <p:cNvPr id="6" name="文本框 5"/>
          <p:cNvSpPr txBox="1"/>
          <p:nvPr/>
        </p:nvSpPr>
        <p:spPr>
          <a:xfrm>
            <a:off x="5528310" y="4324350"/>
            <a:ext cx="6386195" cy="13823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Arial" panose="020B0604020202020204"/>
                <a:sym typeface="Arial" panose="020B0604020202020204"/>
              </a:rPr>
              <a:t>可知：在流量相同情况下，</a:t>
            </a:r>
            <a:r>
              <a:rPr kumimoji="0" lang="en-US" altLang="zh-CN" sz="28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Arial" panose="020B0604020202020204"/>
                <a:sym typeface="Arial" panose="020B0604020202020204"/>
              </a:rPr>
              <a:t>B</a:t>
            </a:r>
            <a:r>
              <a:rPr kumimoji="0" lang="zh-CN" altLang="en-US" sz="28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Arial" panose="020B0604020202020204"/>
                <a:sym typeface="Arial" panose="020B0604020202020204"/>
              </a:rPr>
              <a:t>处管道</a:t>
            </a:r>
            <a:r>
              <a:rPr kumimoji="0" lang="zh-CN" altLang="en-US" sz="2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细</a:t>
            </a:r>
            <a:r>
              <a:rPr kumimoji="0" lang="zh-CN" altLang="en-US" sz="28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Arial" panose="020B0604020202020204"/>
                <a:sym typeface="Arial" panose="020B0604020202020204"/>
              </a:rPr>
              <a:t>，水的流速</a:t>
            </a:r>
            <a:r>
              <a:rPr kumimoji="0" lang="zh-CN" altLang="en-US" sz="2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快</a:t>
            </a:r>
            <a:r>
              <a:rPr kumimoji="0" lang="zh-CN" altLang="en-US" sz="28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Arial" panose="020B0604020202020204"/>
                <a:sym typeface="Arial" panose="020B0604020202020204"/>
              </a:rPr>
              <a:t>；能否得出：流速</a:t>
            </a:r>
            <a:r>
              <a:rPr kumimoji="0" lang="zh-CN" altLang="en-US" sz="2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大</a:t>
            </a:r>
            <a:r>
              <a:rPr kumimoji="0" lang="zh-CN" altLang="en-US" sz="28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Arial" panose="020B0604020202020204"/>
                <a:sym typeface="Arial" panose="020B0604020202020204"/>
              </a:rPr>
              <a:t>的地方流体压强</a:t>
            </a:r>
            <a:r>
              <a:rPr kumimoji="0" lang="zh-CN" altLang="en-US" sz="2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小</a:t>
            </a:r>
            <a:r>
              <a:rPr kumimoji="0" lang="zh-CN" altLang="en-US" sz="28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Arial" panose="020B0604020202020204"/>
                <a:sym typeface="Arial" panose="020B0604020202020204"/>
              </a:rPr>
              <a:t>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4"/>
                                        </p:tgtEl>
                                        <p:attrNameLst>
                                          <p:attrName>style.visibility</p:attrName>
                                        </p:attrNameLst>
                                      </p:cBhvr>
                                      <p:to>
                                        <p:strVal val="visible"/>
                                      </p:to>
                                    </p:set>
                                    <p:animEffect transition="in" filter="checkerboard(across)">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4" grpId="0" bldLvl="0" animBg="1"/>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501015" y="450850"/>
            <a:ext cx="5175885" cy="583565"/>
          </a:xfrm>
          <a:prstGeom prst="rect">
            <a:avLst/>
          </a:prstGeom>
          <a:noFill/>
        </p:spPr>
        <p:txBody>
          <a:bodyPr wrap="none" rtlCol="0">
            <a:spAutoFit/>
          </a:bodyPr>
          <a:lstStyle/>
          <a:p>
            <a:r>
              <a:rPr lang="zh-CN" altLang="en-US" sz="3200" b="1" dirty="0">
                <a:latin typeface="微软雅黑" panose="020B0503020204020204" charset="-122"/>
                <a:ea typeface="微软雅黑" panose="020B0503020204020204" charset="-122"/>
                <a:cs typeface="微软雅黑" panose="020B0503020204020204" charset="-122"/>
              </a:rPr>
              <a:t>一</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流体的压强与流速的关系</a:t>
            </a:r>
          </a:p>
        </p:txBody>
      </p:sp>
      <p:sp>
        <p:nvSpPr>
          <p:cNvPr id="3" name="文本框 2"/>
          <p:cNvSpPr txBox="1"/>
          <p:nvPr/>
        </p:nvSpPr>
        <p:spPr>
          <a:xfrm>
            <a:off x="662940" y="1314450"/>
            <a:ext cx="3027680" cy="583565"/>
          </a:xfrm>
          <a:prstGeom prst="rect">
            <a:avLst/>
          </a:prstGeom>
          <a:noFill/>
        </p:spPr>
        <p:txBody>
          <a:bodyPr wrap="none" rtlCol="0">
            <a:spAutoFit/>
          </a:bodyPr>
          <a:lstStyle/>
          <a:p>
            <a:r>
              <a:rPr lang="zh-CN" sz="3200">
                <a:solidFill>
                  <a:srgbClr val="002060"/>
                </a:solidFill>
                <a:latin typeface="微软雅黑" panose="020B0503020204020204" charset="-122"/>
                <a:ea typeface="微软雅黑" panose="020B0503020204020204" charset="-122"/>
                <a:cs typeface="微软雅黑" panose="020B0503020204020204" charset="-122"/>
              </a:rPr>
              <a:t>大量实验表明：</a:t>
            </a:r>
          </a:p>
        </p:txBody>
      </p:sp>
      <p:sp>
        <p:nvSpPr>
          <p:cNvPr id="4" name="文本框 3"/>
          <p:cNvSpPr txBox="1"/>
          <p:nvPr/>
        </p:nvSpPr>
        <p:spPr>
          <a:xfrm>
            <a:off x="889140" y="2149474"/>
            <a:ext cx="10749280" cy="583565"/>
          </a:xfrm>
          <a:prstGeom prst="rect">
            <a:avLst/>
          </a:prstGeom>
          <a:noFill/>
        </p:spPr>
        <p:txBody>
          <a:bodyPr wrap="none" rtlCol="0">
            <a:spAutoFit/>
          </a:bodyPr>
          <a:lstStyle/>
          <a:p>
            <a:r>
              <a:rPr lang="zh-CN" sz="3200" b="1" dirty="0">
                <a:solidFill>
                  <a:srgbClr val="C00000"/>
                </a:solidFill>
                <a:latin typeface="微软雅黑" panose="020B0503020204020204" charset="-122"/>
                <a:ea typeface="微软雅黑" panose="020B0503020204020204" charset="-122"/>
                <a:cs typeface="微软雅黑" panose="020B0503020204020204" charset="-122"/>
              </a:rPr>
              <a:t>流体流动时，流速大的地方压强小，流速小的地方压强大。</a:t>
            </a:r>
          </a:p>
        </p:txBody>
      </p:sp>
      <p:sp>
        <p:nvSpPr>
          <p:cNvPr id="7" name="文本框 6"/>
          <p:cNvSpPr txBox="1"/>
          <p:nvPr/>
        </p:nvSpPr>
        <p:spPr>
          <a:xfrm>
            <a:off x="1431925" y="3484880"/>
            <a:ext cx="8227695" cy="8286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eaLnBrk="1" fontAlgn="auto" latinLnBrk="1" hangingPunct="0">
              <a:lnSpc>
                <a:spcPct val="150000"/>
              </a:lnSpc>
              <a:spcBef>
                <a:spcPts val="0"/>
              </a:spcBef>
              <a:spcAft>
                <a:spcPts val="0"/>
              </a:spcAft>
              <a:buClrTx/>
              <a:buSzTx/>
              <a:buFontTx/>
              <a:buNone/>
            </a:pPr>
            <a:r>
              <a:rPr kumimoji="0" lang="zh-CN" altLang="en-US" sz="32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生活中还有哪些利用或防止流体压强的例子？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000"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3321" name="图片 7" descr="T8-61"/>
          <p:cNvPicPr>
            <a:picLocks noChangeAspect="1"/>
          </p:cNvPicPr>
          <p:nvPr/>
        </p:nvPicPr>
        <p:blipFill>
          <a:blip r:embed="rId3"/>
          <a:stretch>
            <a:fillRect/>
          </a:stretch>
        </p:blipFill>
        <p:spPr>
          <a:xfrm>
            <a:off x="389890" y="1160780"/>
            <a:ext cx="2642870" cy="2959735"/>
          </a:xfrm>
          <a:prstGeom prst="rect">
            <a:avLst/>
          </a:prstGeom>
          <a:noFill/>
          <a:ln w="9525">
            <a:noFill/>
          </a:ln>
        </p:spPr>
      </p:pic>
      <p:sp>
        <p:nvSpPr>
          <p:cNvPr id="13324" name="文本框 11"/>
          <p:cNvSpPr txBox="1"/>
          <p:nvPr/>
        </p:nvSpPr>
        <p:spPr>
          <a:xfrm>
            <a:off x="124460" y="5152390"/>
            <a:ext cx="3763010" cy="521970"/>
          </a:xfrm>
          <a:prstGeom prst="rect">
            <a:avLst/>
          </a:prstGeom>
          <a:noFill/>
          <a:ln w="9525">
            <a:noFill/>
          </a:ln>
        </p:spPr>
        <p:txBody>
          <a:bodyPr wrap="square" anchor="t">
            <a:spAutoFit/>
          </a:bodyPr>
          <a:lstStyle/>
          <a:p>
            <a:pPr algn="l">
              <a:lnSpc>
                <a:spcPct val="140000"/>
              </a:lnSpc>
            </a:pPr>
            <a:r>
              <a:rPr lang="zh-CN" altLang="en-US" sz="2000" b="1">
                <a:solidFill>
                  <a:srgbClr val="002060"/>
                </a:solidFill>
                <a:latin typeface="微软雅黑" panose="020B0503020204020204" charset="-122"/>
                <a:ea typeface="微软雅黑" panose="020B0503020204020204" charset="-122"/>
              </a:rPr>
              <a:t>对准两个乒乓球中间吹气。</a:t>
            </a:r>
            <a:endParaRPr lang="zh-CN" altLang="en-US" sz="2000" b="1">
              <a:solidFill>
                <a:srgbClr val="002060"/>
              </a:solidFill>
              <a:latin typeface="微软雅黑" panose="020B0503020204020204" charset="-122"/>
              <a:ea typeface="微软雅黑" panose="020B0503020204020204" charset="-122"/>
              <a:sym typeface="宋体" panose="02010600030101010101" pitchFamily="2" charset="-122"/>
            </a:endParaRPr>
          </a:p>
        </p:txBody>
      </p:sp>
      <p:sp>
        <p:nvSpPr>
          <p:cNvPr id="3" name="文本框 2"/>
          <p:cNvSpPr txBox="1"/>
          <p:nvPr/>
        </p:nvSpPr>
        <p:spPr>
          <a:xfrm>
            <a:off x="530225" y="259080"/>
            <a:ext cx="4246880" cy="706755"/>
          </a:xfrm>
          <a:prstGeom prst="rect">
            <a:avLst/>
          </a:prstGeom>
          <a:noFill/>
        </p:spPr>
        <p:txBody>
          <a:bodyPr wrap="none" rtlCol="0">
            <a:spAutoFit/>
          </a:bodyPr>
          <a:lstStyle/>
          <a:p>
            <a:r>
              <a:rPr lang="zh-CN" altLang="en-US" sz="4000">
                <a:solidFill>
                  <a:srgbClr val="C00000"/>
                </a:solidFill>
                <a:latin typeface="华文新魏" panose="02010800040101010101" charset="-122"/>
                <a:ea typeface="华文新魏" panose="02010800040101010101" charset="-122"/>
              </a:rPr>
              <a:t>练一练：解释现象</a:t>
            </a:r>
          </a:p>
        </p:txBody>
      </p:sp>
      <p:pic>
        <p:nvPicPr>
          <p:cNvPr id="13320" name="图片 6" descr="T8-59"/>
          <p:cNvPicPr>
            <a:picLocks noChangeAspect="1"/>
          </p:cNvPicPr>
          <p:nvPr/>
        </p:nvPicPr>
        <p:blipFill>
          <a:blip r:embed="rId4"/>
          <a:stretch>
            <a:fillRect/>
          </a:stretch>
        </p:blipFill>
        <p:spPr>
          <a:xfrm>
            <a:off x="3612515" y="1160780"/>
            <a:ext cx="2650490" cy="2959735"/>
          </a:xfrm>
          <a:prstGeom prst="rect">
            <a:avLst/>
          </a:prstGeom>
          <a:noFill/>
          <a:ln w="9525">
            <a:noFill/>
          </a:ln>
        </p:spPr>
      </p:pic>
      <p:sp>
        <p:nvSpPr>
          <p:cNvPr id="13323" name="文本框 10"/>
          <p:cNvSpPr txBox="1"/>
          <p:nvPr/>
        </p:nvSpPr>
        <p:spPr>
          <a:xfrm>
            <a:off x="3612515" y="5153025"/>
            <a:ext cx="3923030" cy="521970"/>
          </a:xfrm>
          <a:prstGeom prst="rect">
            <a:avLst/>
          </a:prstGeom>
          <a:noFill/>
          <a:ln w="9525">
            <a:noFill/>
          </a:ln>
        </p:spPr>
        <p:txBody>
          <a:bodyPr wrap="square" anchor="t">
            <a:spAutoFit/>
          </a:bodyPr>
          <a:lstStyle/>
          <a:p>
            <a:pPr algn="l">
              <a:lnSpc>
                <a:spcPct val="140000"/>
              </a:lnSpc>
            </a:pPr>
            <a:r>
              <a:rPr lang="zh-CN" altLang="en-US" sz="2000" b="1">
                <a:solidFill>
                  <a:srgbClr val="002060"/>
                </a:solidFill>
                <a:latin typeface="微软雅黑" panose="020B0503020204020204" charset="-122"/>
                <a:ea typeface="微软雅黑" panose="020B0503020204020204" charset="-122"/>
              </a:rPr>
              <a:t>对准插在水中的吸管吹气。</a:t>
            </a:r>
          </a:p>
        </p:txBody>
      </p:sp>
      <p:graphicFrame>
        <p:nvGraphicFramePr>
          <p:cNvPr id="1026" name="Object 3"/>
          <p:cNvGraphicFramePr>
            <a:graphicFrameLocks noChangeAspect="1"/>
          </p:cNvGraphicFramePr>
          <p:nvPr/>
        </p:nvGraphicFramePr>
        <p:xfrm>
          <a:off x="6842760" y="1160780"/>
          <a:ext cx="2482850" cy="2959735"/>
        </p:xfrm>
        <a:graphic>
          <a:graphicData uri="http://schemas.openxmlformats.org/presentationml/2006/ole">
            <mc:AlternateContent xmlns:mc="http://schemas.openxmlformats.org/markup-compatibility/2006">
              <mc:Choice xmlns:v="urn:schemas-microsoft-com:vml" Requires="v">
                <p:oleObj spid="_x0000_s1029" name="位图图像" r:id="rId5" imgW="3962400" imgH="3305175" progId="Paint.Picture">
                  <p:embed/>
                </p:oleObj>
              </mc:Choice>
              <mc:Fallback>
                <p:oleObj name="位图图像" r:id="rId5" imgW="3962400" imgH="3305175" progId="Paint.Picture">
                  <p:embed/>
                  <p:pic>
                    <p:nvPicPr>
                      <p:cNvPr id="0" name="Object 3"/>
                      <p:cNvPicPr>
                        <a:picLocks noChangeAspect="1"/>
                      </p:cNvPicPr>
                      <p:nvPr/>
                    </p:nvPicPr>
                    <p:blipFill>
                      <a:blip r:embed="rId6"/>
                      <a:stretch>
                        <a:fillRect/>
                      </a:stretch>
                    </p:blipFill>
                    <p:spPr>
                      <a:xfrm>
                        <a:off x="6842760" y="1160780"/>
                        <a:ext cx="2482850" cy="2959735"/>
                      </a:xfrm>
                      <a:prstGeom prst="rect">
                        <a:avLst/>
                      </a:prstGeom>
                      <a:noFill/>
                      <a:ln w="25400" cap="flat" cmpd="sng">
                        <a:noFill/>
                        <a:prstDash val="solid"/>
                        <a:miter/>
                        <a:headEnd type="none" w="med" len="med"/>
                        <a:tailEnd type="none" w="med" len="med"/>
                      </a:ln>
                    </p:spPr>
                  </p:pic>
                </p:oleObj>
              </mc:Fallback>
            </mc:AlternateContent>
          </a:graphicData>
        </a:graphic>
      </p:graphicFrame>
      <p:sp>
        <p:nvSpPr>
          <p:cNvPr id="2" name="文本框 10"/>
          <p:cNvSpPr txBox="1"/>
          <p:nvPr/>
        </p:nvSpPr>
        <p:spPr>
          <a:xfrm>
            <a:off x="9549765" y="5674995"/>
            <a:ext cx="2649855" cy="521970"/>
          </a:xfrm>
          <a:prstGeom prst="rect">
            <a:avLst/>
          </a:prstGeom>
          <a:noFill/>
          <a:ln w="9525">
            <a:noFill/>
          </a:ln>
        </p:spPr>
        <p:txBody>
          <a:bodyPr wrap="square" anchor="t">
            <a:spAutoFit/>
          </a:bodyPr>
          <a:lstStyle/>
          <a:p>
            <a:pPr algn="l">
              <a:lnSpc>
                <a:spcPct val="140000"/>
              </a:lnSpc>
            </a:pPr>
            <a:r>
              <a:rPr lang="zh-CN" altLang="en-US" sz="2000" b="1">
                <a:solidFill>
                  <a:srgbClr val="002060"/>
                </a:solidFill>
                <a:latin typeface="微软雅黑" panose="020B0503020204020204" charset="-122"/>
                <a:ea typeface="微软雅黑" panose="020B0503020204020204" charset="-122"/>
              </a:rPr>
              <a:t>对着乒乓球上方吹气。</a:t>
            </a:r>
          </a:p>
        </p:txBody>
      </p:sp>
      <p:sp>
        <p:nvSpPr>
          <p:cNvPr id="17" name="文本框 16"/>
          <p:cNvSpPr txBox="1"/>
          <p:nvPr/>
        </p:nvSpPr>
        <p:spPr>
          <a:xfrm>
            <a:off x="4644390" y="289243"/>
            <a:ext cx="5114925" cy="646113"/>
          </a:xfrm>
          <a:prstGeom prst="rect">
            <a:avLst/>
          </a:prstGeom>
          <a:noFill/>
        </p:spPr>
        <p:txBody>
          <a:bodyPr wrap="square" rtlCol="0">
            <a:spAutoFit/>
          </a:bodyPr>
          <a:lstStyle/>
          <a:p>
            <a:pPr marR="0" defTabSz="914400">
              <a:buClrTx/>
              <a:buSzTx/>
              <a:buFontTx/>
              <a:defRPr/>
            </a:pPr>
            <a:r>
              <a:rPr kumimoji="0" lang="zh-CN" altLang="en-US" sz="3600" b="1" kern="1200" cap="none" spc="0" normalizeH="0" baseline="0" noProof="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（君子动口不动手）</a:t>
            </a:r>
          </a:p>
        </p:txBody>
      </p:sp>
      <p:sp>
        <p:nvSpPr>
          <p:cNvPr id="4" name="文本框 11"/>
          <p:cNvSpPr txBox="1"/>
          <p:nvPr/>
        </p:nvSpPr>
        <p:spPr>
          <a:xfrm>
            <a:off x="124460" y="4429760"/>
            <a:ext cx="3320415" cy="521970"/>
          </a:xfrm>
          <a:prstGeom prst="rect">
            <a:avLst/>
          </a:prstGeom>
          <a:noFill/>
          <a:ln w="9525">
            <a:noFill/>
          </a:ln>
        </p:spPr>
        <p:txBody>
          <a:bodyPr wrap="square" anchor="t">
            <a:spAutoFit/>
          </a:bodyPr>
          <a:lstStyle/>
          <a:p>
            <a:pPr algn="l">
              <a:lnSpc>
                <a:spcPct val="140000"/>
              </a:lnSpc>
            </a:pPr>
            <a:r>
              <a:rPr lang="zh-CN" altLang="en-US" sz="2000" b="1">
                <a:latin typeface="微软雅黑" panose="020B0503020204020204" charset="-122"/>
                <a:ea typeface="微软雅黑" panose="020B0503020204020204" charset="-122"/>
              </a:rPr>
              <a:t>如何让乒乓球相互靠近？</a:t>
            </a:r>
            <a:endParaRPr lang="zh-CN" altLang="en-US" sz="2000" b="1">
              <a:latin typeface="微软雅黑" panose="020B0503020204020204" charset="-122"/>
              <a:ea typeface="微软雅黑" panose="020B0503020204020204" charset="-122"/>
              <a:sym typeface="宋体" panose="02010600030101010101" pitchFamily="2" charset="-122"/>
            </a:endParaRPr>
          </a:p>
        </p:txBody>
      </p:sp>
      <p:sp>
        <p:nvSpPr>
          <p:cNvPr id="5" name="文本框 10"/>
          <p:cNvSpPr txBox="1"/>
          <p:nvPr/>
        </p:nvSpPr>
        <p:spPr>
          <a:xfrm>
            <a:off x="3612515" y="4429760"/>
            <a:ext cx="3458845" cy="521970"/>
          </a:xfrm>
          <a:prstGeom prst="rect">
            <a:avLst/>
          </a:prstGeom>
          <a:noFill/>
          <a:ln w="9525">
            <a:noFill/>
          </a:ln>
        </p:spPr>
        <p:txBody>
          <a:bodyPr wrap="square" anchor="t">
            <a:spAutoFit/>
          </a:bodyPr>
          <a:lstStyle/>
          <a:p>
            <a:pPr algn="l">
              <a:lnSpc>
                <a:spcPct val="140000"/>
              </a:lnSpc>
            </a:pPr>
            <a:r>
              <a:rPr lang="zh-CN" altLang="en-US" sz="2000" b="1">
                <a:latin typeface="微软雅黑" panose="020B0503020204020204" charset="-122"/>
                <a:ea typeface="微软雅黑" panose="020B0503020204020204" charset="-122"/>
              </a:rPr>
              <a:t>如何从吸管中喷出水雾？</a:t>
            </a:r>
          </a:p>
        </p:txBody>
      </p:sp>
      <p:sp>
        <p:nvSpPr>
          <p:cNvPr id="6" name="文本框 10"/>
          <p:cNvSpPr txBox="1"/>
          <p:nvPr/>
        </p:nvSpPr>
        <p:spPr>
          <a:xfrm>
            <a:off x="6842760" y="4400550"/>
            <a:ext cx="2916555" cy="953135"/>
          </a:xfrm>
          <a:prstGeom prst="rect">
            <a:avLst/>
          </a:prstGeom>
          <a:noFill/>
          <a:ln w="9525">
            <a:noFill/>
          </a:ln>
        </p:spPr>
        <p:txBody>
          <a:bodyPr wrap="square" anchor="t">
            <a:spAutoFit/>
          </a:bodyPr>
          <a:lstStyle/>
          <a:p>
            <a:pPr algn="l">
              <a:lnSpc>
                <a:spcPct val="140000"/>
              </a:lnSpc>
            </a:pPr>
            <a:r>
              <a:rPr lang="zh-CN" altLang="en-US" sz="2000" b="1">
                <a:latin typeface="微软雅黑" panose="020B0503020204020204" charset="-122"/>
                <a:ea typeface="微软雅黑" panose="020B0503020204020204" charset="-122"/>
              </a:rPr>
              <a:t>如何让硬币会跳起越过前方格尺？</a:t>
            </a:r>
          </a:p>
        </p:txBody>
      </p:sp>
      <p:grpSp>
        <p:nvGrpSpPr>
          <p:cNvPr id="14343" name="组合 14"/>
          <p:cNvGrpSpPr/>
          <p:nvPr/>
        </p:nvGrpSpPr>
        <p:grpSpPr>
          <a:xfrm>
            <a:off x="9759315" y="1291590"/>
            <a:ext cx="2018030" cy="2698115"/>
            <a:chOff x="6705600" y="3124200"/>
            <a:chExt cx="990600" cy="1164786"/>
          </a:xfrm>
        </p:grpSpPr>
        <p:sp>
          <p:nvSpPr>
            <p:cNvPr id="10" name="梯形 9"/>
            <p:cNvSpPr/>
            <p:nvPr/>
          </p:nvSpPr>
          <p:spPr>
            <a:xfrm flipV="1">
              <a:off x="6705600" y="3124200"/>
              <a:ext cx="990600" cy="1164786"/>
            </a:xfrm>
            <a:prstGeom prst="trapezoid">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11" name="椭圆 10"/>
            <p:cNvSpPr/>
            <p:nvPr/>
          </p:nvSpPr>
          <p:spPr>
            <a:xfrm>
              <a:off x="7000159" y="3887505"/>
              <a:ext cx="401481" cy="401481"/>
            </a:xfrm>
            <a:prstGeom prst="ellips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grpSp>
      <p:sp>
        <p:nvSpPr>
          <p:cNvPr id="7" name="文本框 6"/>
          <p:cNvSpPr txBox="1"/>
          <p:nvPr/>
        </p:nvSpPr>
        <p:spPr>
          <a:xfrm>
            <a:off x="9759315" y="4511040"/>
            <a:ext cx="2439670" cy="706755"/>
          </a:xfrm>
          <a:prstGeom prst="rect">
            <a:avLst/>
          </a:prstGeom>
          <a:noFill/>
        </p:spPr>
        <p:txBody>
          <a:bodyPr wrap="square" rtlCol="0" anchor="t">
            <a:spAutoFit/>
          </a:bodyPr>
          <a:lstStyle/>
          <a:p>
            <a:r>
              <a:rPr lang="zh-CN" altLang="en-US" sz="2000" b="1" dirty="0">
                <a:solidFill>
                  <a:schemeClr val="tx1"/>
                </a:solidFill>
                <a:latin typeface="微软雅黑" panose="020B0503020204020204" charset="-122"/>
                <a:ea typeface="微软雅黑" panose="020B0503020204020204" charset="-122"/>
                <a:sym typeface="+mn-ea"/>
              </a:rPr>
              <a:t>如何使杯中的乒乓球跳出？</a:t>
            </a:r>
          </a:p>
        </p:txBody>
      </p:sp>
      <p:sp>
        <p:nvSpPr>
          <p:cNvPr id="8" name="文本框 10"/>
          <p:cNvSpPr txBox="1"/>
          <p:nvPr/>
        </p:nvSpPr>
        <p:spPr>
          <a:xfrm>
            <a:off x="6690360" y="5674995"/>
            <a:ext cx="2859405" cy="953135"/>
          </a:xfrm>
          <a:prstGeom prst="rect">
            <a:avLst/>
          </a:prstGeom>
          <a:noFill/>
          <a:ln w="9525">
            <a:noFill/>
          </a:ln>
        </p:spPr>
        <p:txBody>
          <a:bodyPr wrap="square" anchor="t">
            <a:spAutoFit/>
          </a:bodyPr>
          <a:lstStyle/>
          <a:p>
            <a:pPr algn="l">
              <a:lnSpc>
                <a:spcPct val="140000"/>
              </a:lnSpc>
            </a:pPr>
            <a:r>
              <a:rPr lang="zh-CN" altLang="en-US" sz="2000" b="1">
                <a:solidFill>
                  <a:srgbClr val="002060"/>
                </a:solidFill>
                <a:latin typeface="微软雅黑" panose="020B0503020204020204" charset="-122"/>
                <a:ea typeface="微软雅黑" panose="020B0503020204020204" charset="-122"/>
              </a:rPr>
              <a:t>对着硬币上方沿着与抓桌面平行方向吹气。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P spid="13324" grpId="1"/>
      <p:bldP spid="13323" grpId="0"/>
      <p:bldP spid="13323" grpId="1"/>
      <p:bldP spid="2" grpId="0"/>
      <p:bldP spid="2"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501015" y="339725"/>
            <a:ext cx="3956685" cy="583565"/>
          </a:xfrm>
          <a:prstGeom prst="rect">
            <a:avLst/>
          </a:prstGeom>
          <a:noFill/>
        </p:spPr>
        <p:txBody>
          <a:bodyPr wrap="none" rtlCol="0">
            <a:spAutoFit/>
          </a:bodyPr>
          <a:lstStyle/>
          <a:p>
            <a:r>
              <a:rPr lang="zh-CN" altLang="en-US" sz="3200" b="1">
                <a:latin typeface="微软雅黑" panose="020B0503020204020204" charset="-122"/>
                <a:ea typeface="微软雅黑" panose="020B0503020204020204" charset="-122"/>
                <a:cs typeface="微软雅黑" panose="020B0503020204020204" charset="-122"/>
              </a:rPr>
              <a:t>二</a:t>
            </a:r>
            <a:r>
              <a:rPr lang="en-US" altLang="zh-CN" sz="3200" b="1">
                <a:latin typeface="微软雅黑" panose="020B0503020204020204" charset="-122"/>
                <a:ea typeface="微软雅黑" panose="020B0503020204020204" charset="-122"/>
                <a:cs typeface="微软雅黑" panose="020B0503020204020204" charset="-122"/>
              </a:rPr>
              <a:t>.</a:t>
            </a:r>
            <a:r>
              <a:rPr lang="zh-CN" altLang="en-US" sz="3200" b="1">
                <a:latin typeface="微软雅黑" panose="020B0503020204020204" charset="-122"/>
                <a:ea typeface="微软雅黑" panose="020B0503020204020204" charset="-122"/>
                <a:cs typeface="微软雅黑" panose="020B0503020204020204" charset="-122"/>
              </a:rPr>
              <a:t>飞机为什么能上天</a:t>
            </a:r>
          </a:p>
        </p:txBody>
      </p:sp>
      <p:pic>
        <p:nvPicPr>
          <p:cNvPr id="17411" name="Picture 4" descr="机翼1"/>
          <p:cNvPicPr>
            <a:picLocks noChangeAspect="1"/>
          </p:cNvPicPr>
          <p:nvPr/>
        </p:nvPicPr>
        <p:blipFill>
          <a:blip r:embed="rId2"/>
          <a:stretch>
            <a:fillRect/>
          </a:stretch>
        </p:blipFill>
        <p:spPr>
          <a:xfrm>
            <a:off x="501015" y="1470025"/>
            <a:ext cx="6070600" cy="2850515"/>
          </a:xfrm>
          <a:prstGeom prst="rect">
            <a:avLst/>
          </a:prstGeom>
          <a:noFill/>
          <a:ln w="9525">
            <a:noFill/>
          </a:ln>
        </p:spPr>
      </p:pic>
      <p:sp>
        <p:nvSpPr>
          <p:cNvPr id="3" name="下箭头 2"/>
          <p:cNvSpPr/>
          <p:nvPr/>
        </p:nvSpPr>
        <p:spPr>
          <a:xfrm>
            <a:off x="3081655" y="1233170"/>
            <a:ext cx="4572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 name="下箭头 3"/>
          <p:cNvSpPr/>
          <p:nvPr/>
        </p:nvSpPr>
        <p:spPr>
          <a:xfrm flipV="1">
            <a:off x="3005455" y="3531235"/>
            <a:ext cx="609600" cy="15290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9" name="Rectangle 3"/>
          <p:cNvSpPr/>
          <p:nvPr/>
        </p:nvSpPr>
        <p:spPr>
          <a:xfrm>
            <a:off x="501015" y="5178425"/>
            <a:ext cx="7696200" cy="1076325"/>
          </a:xfrm>
          <a:prstGeom prst="rect">
            <a:avLst/>
          </a:prstGeom>
          <a:noFill/>
          <a:ln w="28575" cap="flat" cmpd="sng">
            <a:solidFill>
              <a:schemeClr val="tx1"/>
            </a:solidFill>
            <a:prstDash val="dash"/>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609600" lvl="0" indent="-609600" algn="ctr" eaLnBrk="1" hangingPunct="1">
              <a:spcBef>
                <a:spcPct val="0"/>
              </a:spcBef>
              <a:buNone/>
            </a:pPr>
            <a:r>
              <a:rPr lang="zh-CN" altLang="en-US" b="1" dirty="0">
                <a:solidFill>
                  <a:srgbClr val="C00000"/>
                </a:solidFill>
                <a:latin typeface="楷体_GB2312" pitchFamily="49" charset="-122"/>
                <a:ea typeface="楷体_GB2312" pitchFamily="49" charset="-122"/>
              </a:rPr>
              <a:t>流过机翼上方的空气流速大，压强小；</a:t>
            </a:r>
          </a:p>
          <a:p>
            <a:pPr marL="609600" lvl="0" indent="-609600" algn="ctr" eaLnBrk="1" hangingPunct="1">
              <a:spcBef>
                <a:spcPct val="0"/>
              </a:spcBef>
              <a:buNone/>
            </a:pPr>
            <a:r>
              <a:rPr lang="zh-CN" altLang="en-US" b="1" dirty="0">
                <a:solidFill>
                  <a:srgbClr val="C00000"/>
                </a:solidFill>
                <a:latin typeface="楷体_GB2312" pitchFamily="49" charset="-122"/>
                <a:ea typeface="楷体_GB2312" pitchFamily="49" charset="-122"/>
              </a:rPr>
              <a:t>流过机翼下方的空气流速小，压强大。</a:t>
            </a:r>
          </a:p>
        </p:txBody>
      </p:sp>
      <p:sp>
        <p:nvSpPr>
          <p:cNvPr id="5" name="文本框 4"/>
          <p:cNvSpPr txBox="1"/>
          <p:nvPr/>
        </p:nvSpPr>
        <p:spPr>
          <a:xfrm>
            <a:off x="5093970" y="428625"/>
            <a:ext cx="5059680" cy="583565"/>
          </a:xfrm>
          <a:prstGeom prst="rect">
            <a:avLst/>
          </a:prstGeom>
          <a:noFill/>
        </p:spPr>
        <p:txBody>
          <a:bodyPr wrap="none" rtlCol="0">
            <a:spAutoFit/>
          </a:bodyPr>
          <a:lstStyle/>
          <a:p>
            <a:r>
              <a:rPr lang="zh-CN" sz="3200">
                <a:latin typeface="微软雅黑" panose="020B0503020204020204" charset="-122"/>
                <a:ea typeface="微软雅黑" panose="020B0503020204020204" charset="-122"/>
                <a:cs typeface="微软雅黑" panose="020B0503020204020204" charset="-122"/>
              </a:rPr>
              <a:t>机翼：上凸下平，呈流线型</a:t>
            </a:r>
          </a:p>
        </p:txBody>
      </p:sp>
      <p:sp>
        <p:nvSpPr>
          <p:cNvPr id="6" name="文本框 5"/>
          <p:cNvSpPr txBox="1"/>
          <p:nvPr/>
        </p:nvSpPr>
        <p:spPr>
          <a:xfrm>
            <a:off x="8449310" y="5455920"/>
            <a:ext cx="3535045" cy="583565"/>
          </a:xfrm>
          <a:prstGeom prst="rect">
            <a:avLst/>
          </a:prstGeom>
          <a:noFill/>
        </p:spPr>
        <p:txBody>
          <a:bodyPr wrap="square" rtlCol="0">
            <a:spAutoFit/>
          </a:bodyPr>
          <a:lstStyle/>
          <a:p>
            <a:r>
              <a:rPr lang="zh-CN" sz="3200">
                <a:solidFill>
                  <a:srgbClr val="C00000"/>
                </a:solidFill>
                <a:latin typeface="微软雅黑" panose="020B0503020204020204" charset="-122"/>
                <a:ea typeface="微软雅黑" panose="020B0503020204020204" charset="-122"/>
                <a:cs typeface="微软雅黑" panose="020B0503020204020204" charset="-122"/>
              </a:rPr>
              <a:t>产生向上的压力差</a:t>
            </a:r>
          </a:p>
        </p:txBody>
      </p:sp>
      <p:pic>
        <p:nvPicPr>
          <p:cNvPr id="347144" name="图片 347143" descr="406327~1"/>
          <p:cNvPicPr>
            <a:picLocks noChangeAspect="1"/>
          </p:cNvPicPr>
          <p:nvPr/>
        </p:nvPicPr>
        <p:blipFill>
          <a:blip r:embed="rId3"/>
          <a:srcRect l="14619" t="13065" r="14659" b="41095"/>
          <a:stretch>
            <a:fillRect/>
          </a:stretch>
        </p:blipFill>
        <p:spPr>
          <a:xfrm>
            <a:off x="7371080" y="1470025"/>
            <a:ext cx="3881755" cy="28505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from="(-#ppt_w/2)" to="(#ppt_x)" calcmode="lin" valueType="num">
                                      <p:cBhvr>
                                        <p:cTn id="25" dur="600" fill="hold">
                                          <p:stCondLst>
                                            <p:cond delay="0"/>
                                          </p:stCondLst>
                                        </p:cTn>
                                        <p:tgtEl>
                                          <p:spTgt spid="6"/>
                                        </p:tgtEl>
                                        <p:attrNameLst>
                                          <p:attrName>ppt_x</p:attrName>
                                        </p:attrNameLst>
                                      </p:cBhvr>
                                    </p:anim>
                                    <p:anim from="0" to="-1.0" calcmode="lin" valueType="num">
                                      <p:cBhvr>
                                        <p:cTn id="26" dur="200" decel="50000" autoRev="1" fill="hold">
                                          <p:stCondLst>
                                            <p:cond delay="600"/>
                                          </p:stCondLst>
                                        </p:cTn>
                                        <p:tgtEl>
                                          <p:spTgt spid="6"/>
                                        </p:tgtEl>
                                        <p:attrNameLst>
                                          <p:attrName>xshear</p:attrName>
                                        </p:attrNameLst>
                                      </p:cBhvr>
                                    </p:anim>
                                    <p:animScale>
                                      <p:cBhvr>
                                        <p:cTn id="27" dur="200" decel="100000" autoRev="1" fill="hold">
                                          <p:stCondLst>
                                            <p:cond delay="600"/>
                                          </p:stCondLst>
                                        </p:cTn>
                                        <p:tgtEl>
                                          <p:spTgt spid="6"/>
                                        </p:tgtEl>
                                      </p:cBhvr>
                                      <p:from x="100000" y="100000"/>
                                      <p:to x="80000" y="100000"/>
                                    </p:animScale>
                                    <p:anim by="(#ppt_h/3+#ppt_w*0.1)" calcmode="lin" valueType="num">
                                      <p:cBhvr additive="sum">
                                        <p:cTn id="28"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9" grpId="0" bldLvl="0" animBg="1"/>
      <p:bldP spid="5" grpId="0"/>
      <p:bldP spid="5" grpId="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1698</Words>
  <Application>Microsoft Office PowerPoint</Application>
  <PresentationFormat>自定义</PresentationFormat>
  <Paragraphs>87</Paragraphs>
  <Slides>22</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Office 主题</vt:lpstr>
      <vt:lpstr>位图图像</vt:lpstr>
      <vt:lpstr>8.7   飞机为什么能上天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8.7   飞机为什么能上天</dc:title>
  <cp:lastModifiedBy>User</cp:lastModifiedBy>
  <cp:revision>2</cp:revision>
  <dcterms:created xsi:type="dcterms:W3CDTF">2020-04-20T02:56:00Z</dcterms:created>
  <dcterms:modified xsi:type="dcterms:W3CDTF">2020-06-14T22:02:58Z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