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6" r:id="rId4"/>
    <p:sldId id="258" r:id="rId6"/>
    <p:sldId id="285" r:id="rId7"/>
    <p:sldId id="286" r:id="rId8"/>
    <p:sldId id="287" r:id="rId9"/>
    <p:sldId id="288" r:id="rId10"/>
    <p:sldId id="289" r:id="rId11"/>
    <p:sldId id="290" r:id="rId12"/>
    <p:sldId id="292" r:id="rId13"/>
    <p:sldId id="291" r:id="rId14"/>
    <p:sldId id="293" r:id="rId15"/>
    <p:sldId id="294" r:id="rId16"/>
    <p:sldId id="295" r:id="rId17"/>
    <p:sldId id="296" r:id="rId18"/>
    <p:sldId id="297" r:id="rId19"/>
    <p:sldId id="298" r:id="rId20"/>
    <p:sldId id="307" r:id="rId21"/>
    <p:sldId id="299" r:id="rId22"/>
    <p:sldId id="304" r:id="rId23"/>
    <p:sldId id="305" r:id="rId24"/>
    <p:sldId id="306" r:id="rId25"/>
    <p:sldId id="308" r:id="rId26"/>
    <p:sldId id="309" r:id="rId27"/>
    <p:sldId id="310" r:id="rId28"/>
    <p:sldId id="311" r:id="rId29"/>
    <p:sldId id="312" r:id="rId30"/>
    <p:sldId id="284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hyperlink" Target="tuoli.sw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tuoli.sw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wmf"/><Relationship Id="rId1" Type="http://schemas.openxmlformats.org/officeDocument/2006/relationships/control" Target="../activeX/activeX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oleObject" Target="../embeddings/oleObject3.bin"/><Relationship Id="rId2" Type="http://schemas.openxmlformats.org/officeDocument/2006/relationships/image" Target="../media/image2.png"/><Relationship Id="rId1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hyperlink" Target="file:///C:\&#21271;&#24072;&#22823;&#20843;&#19979;&#35838;&#20214;\&#31532;&#20843;&#31456; &#21387;&#24378;&#19982;&#28014;&#21147;\&#22235;&#12289;&#22823;&#27668;&#21387;&#24378;\&#26032;&#24314;&#25991;&#20214;&#22841;\&#39532;&#24503;&#22561;&#21322;&#29699;&#23454;&#39564;.swf" TargetMode="Externa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wmf"/><Relationship Id="rId1" Type="http://schemas.openxmlformats.org/officeDocument/2006/relationships/control" Target="../activeX/activeX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483360" y="3676015"/>
            <a:ext cx="2531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液体压强公式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13" name="Object 7"/>
          <p:cNvGraphicFramePr>
            <a:graphicFrameLocks noGrp="1" noChangeAspect="1"/>
          </p:cNvGraphicFramePr>
          <p:nvPr/>
        </p:nvGraphicFramePr>
        <p:xfrm>
          <a:off x="4087293" y="1569178"/>
          <a:ext cx="1403985" cy="1243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1" imgW="10668000" imgH="9448800" progId="Equation.3">
                  <p:embed/>
                </p:oleObj>
              </mc:Choice>
              <mc:Fallback>
                <p:oleObj name="Equation" r:id="rId1" imgW="10668000" imgH="9448800" progId="Equation.3">
                  <p:embed/>
                  <p:pic>
                    <p:nvPicPr>
                      <p:cNvPr id="0" name="图片 1024" descr="image6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87293" y="1569178"/>
                        <a:ext cx="1403985" cy="12433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21507"/>
          <p:cNvSpPr txBox="1"/>
          <p:nvPr/>
        </p:nvSpPr>
        <p:spPr>
          <a:xfrm>
            <a:off x="4145026" y="3676225"/>
            <a:ext cx="1527175" cy="587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wrap="none" lIns="90170" tIns="46990" rIns="90170" bIns="46990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p=ρgh</a:t>
            </a:r>
            <a:endParaRPr lang="zh-CN" altLang="en-US" sz="3200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0890" y="531495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温故知新</a:t>
            </a:r>
            <a:endParaRPr lang="zh-CN" altLang="en-US" sz="40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3360" y="2046605"/>
            <a:ext cx="2332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压强定义式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ldLvl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2372360" y="317500"/>
            <a:ext cx="7830185" cy="4231005"/>
            <a:chOff x="5062" y="2845"/>
            <a:chExt cx="10057" cy="6617"/>
          </a:xfrm>
        </p:grpSpPr>
        <p:sp>
          <p:nvSpPr>
            <p:cNvPr id="6" name="云形标注 5"/>
            <p:cNvSpPr/>
            <p:nvPr/>
          </p:nvSpPr>
          <p:spPr>
            <a:xfrm>
              <a:off x="5062" y="2845"/>
              <a:ext cx="10057" cy="6617"/>
            </a:xfrm>
            <a:prstGeom prst="cloud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557" y="4647"/>
              <a:ext cx="7593" cy="245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sz="320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既然大气压强存在，那么大气压到底有多大呢？用什么方法可以测出它的数值呢？</a:t>
              </a:r>
              <a:endParaRPr lang="zh-CN" sz="32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2" name="图片 1" descr="5b6892daefe4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530" y="5020310"/>
            <a:ext cx="1696720" cy="169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40995" y="207010"/>
            <a:ext cx="44837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</a:t>
            </a:r>
            <a:r>
              <a:rPr lang="en-US" altLang="zh-CN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大气压强的测定：</a:t>
            </a:r>
            <a:endParaRPr lang="zh-CN" altLang="en-US" sz="3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24730" y="207010"/>
            <a:ext cx="2926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托里拆利实验</a:t>
            </a:r>
            <a:endParaRPr lang="zh-CN" sz="3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128" name="文本框 5127">
            <a:hlinkClick r:id="rId1" action="ppaction://hlinkfile"/>
          </p:cNvPr>
          <p:cNvSpPr txBox="1"/>
          <p:nvPr/>
        </p:nvSpPr>
        <p:spPr>
          <a:xfrm>
            <a:off x="4986593" y="1104026"/>
            <a:ext cx="5928933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托里拆利实验测定</a:t>
            </a:r>
            <a:r>
              <a:rPr lang="zh-CN" altLang="en-US" sz="28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大气压强的大小</a:t>
            </a:r>
            <a:endParaRPr lang="zh-CN" altLang="en-US" sz="2800" dirty="0" smtClean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91515" y="2002155"/>
            <a:ext cx="2559050" cy="3056008"/>
            <a:chOff x="6444208" y="1942890"/>
            <a:chExt cx="2279721" cy="273883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1942890"/>
              <a:ext cx="2279721" cy="22710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103006" y="4213927"/>
              <a:ext cx="962123" cy="46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托里拆利</a:t>
              </a:r>
              <a:endPara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1608-1647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37710" y="2135505"/>
            <a:ext cx="6481445" cy="2903855"/>
            <a:chOff x="500063" y="1942890"/>
            <a:chExt cx="6026058" cy="2271037"/>
          </a:xfrm>
        </p:grpSpPr>
        <p:grpSp>
          <p:nvGrpSpPr>
            <p:cNvPr id="15" name="组合 14"/>
            <p:cNvGrpSpPr/>
            <p:nvPr/>
          </p:nvGrpSpPr>
          <p:grpSpPr>
            <a:xfrm>
              <a:off x="500063" y="1942890"/>
              <a:ext cx="5779008" cy="2271037"/>
              <a:chOff x="1580130" y="1995686"/>
              <a:chExt cx="5779008" cy="2271037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0130" y="1995686"/>
                <a:ext cx="5779008" cy="2271037"/>
              </a:xfrm>
              <a:prstGeom prst="rect">
                <a:avLst/>
              </a:prstGeom>
            </p:spPr>
          </p:pic>
          <p:sp>
            <p:nvSpPr>
              <p:cNvPr id="20" name="文本框 1"/>
              <p:cNvSpPr txBox="1"/>
              <p:nvPr/>
            </p:nvSpPr>
            <p:spPr>
              <a:xfrm>
                <a:off x="5076003" y="2768029"/>
                <a:ext cx="923651" cy="239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=760mm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文本框 8"/>
            <p:cNvSpPr txBox="1"/>
            <p:nvPr/>
          </p:nvSpPr>
          <p:spPr>
            <a:xfrm>
              <a:off x="4964365" y="2029661"/>
              <a:ext cx="543739" cy="23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真空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9"/>
            <p:cNvSpPr txBox="1"/>
            <p:nvPr/>
          </p:nvSpPr>
          <p:spPr>
            <a:xfrm>
              <a:off x="5982382" y="2180663"/>
              <a:ext cx="543739" cy="23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真空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0"/>
            <p:cNvSpPr txBox="1"/>
            <p:nvPr/>
          </p:nvSpPr>
          <p:spPr>
            <a:xfrm>
              <a:off x="2987824" y="3219822"/>
              <a:ext cx="543739" cy="23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水银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文本框 5">
            <a:hlinkClick r:id="rId1" action="ppaction://hlinkfile"/>
          </p:cNvPr>
          <p:cNvSpPr txBox="1"/>
          <p:nvPr/>
        </p:nvSpPr>
        <p:spPr>
          <a:xfrm>
            <a:off x="4713605" y="5344795"/>
            <a:ext cx="604012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当管中的水银柱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静止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时，作用在槽中水银面上的大气压强与玻璃管内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760mm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水银柱产生的压强相等。</a:t>
            </a:r>
            <a:endParaRPr lang="zh-CN" altLang="en-US" sz="2000" b="1" dirty="0" smtClean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5128" grpId="0" bldLvl="0"/>
      <p:bldP spid="6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" name="内容占位符 7170"/>
          <p:cNvSpPr>
            <a:spLocks noGrp="1" noRot="1"/>
          </p:cNvSpPr>
          <p:nvPr/>
        </p:nvSpPr>
        <p:spPr>
          <a:xfrm>
            <a:off x="1065808" y="1041309"/>
            <a:ext cx="10185771" cy="1438429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anchor="t"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lang="zh-CN" altLang="en-US" sz="2800" baseline="-25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大气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=p</a:t>
            </a:r>
            <a:r>
              <a:rPr lang="zh-CN" altLang="en-US" sz="2800" baseline="-25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水银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= ρ</a:t>
            </a:r>
            <a:r>
              <a:rPr lang="zh-CN" altLang="en-US" sz="2800" baseline="-25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水银</a:t>
            </a:r>
            <a:r>
              <a:rPr lang="en-US" altLang="zh-CN" sz="2800" dirty="0" err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gh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=13.6×10</a:t>
            </a:r>
            <a:r>
              <a:rPr lang="en-US" altLang="zh-CN" sz="2800" baseline="30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kg/m</a:t>
            </a:r>
            <a:r>
              <a:rPr lang="en-US" altLang="zh-CN" sz="2800" baseline="30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×9.8N/kg×0.76m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371475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=1.01×10</a:t>
            </a:r>
            <a:r>
              <a:rPr lang="en-US" altLang="zh-CN" sz="2800" baseline="30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Pa</a:t>
            </a:r>
            <a:endParaRPr lang="en-US" altLang="zh-CN" sz="28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>
            <a:hlinkClick r:id="rId1" action="ppaction://hlinkfile"/>
          </p:cNvPr>
          <p:cNvSpPr txBox="1"/>
          <p:nvPr/>
        </p:nvSpPr>
        <p:spPr>
          <a:xfrm>
            <a:off x="1065530" y="166370"/>
            <a:ext cx="68573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依据原理：大气压与液体压强相平衡</a:t>
            </a:r>
            <a:endParaRPr lang="zh-CN" altLang="en-US" sz="32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05275" y="6070600"/>
            <a:ext cx="52190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 smtClean="0">
                <a:solidFill>
                  <a:srgbClr val="C00000"/>
                </a:solidFill>
                <a:sym typeface="+mn-ea"/>
              </a:rPr>
              <a:t>答：至少要</a:t>
            </a:r>
            <a:r>
              <a:rPr lang="en-US" altLang="zh-CN" sz="2800" dirty="0" smtClean="0">
                <a:solidFill>
                  <a:srgbClr val="C00000"/>
                </a:solidFill>
                <a:sym typeface="+mn-ea"/>
              </a:rPr>
              <a:t>10.336m</a:t>
            </a:r>
            <a:r>
              <a:rPr lang="zh-CN" altLang="en-US" sz="2800" dirty="0" smtClean="0">
                <a:solidFill>
                  <a:srgbClr val="C00000"/>
                </a:solidFill>
                <a:sym typeface="+mn-ea"/>
              </a:rPr>
              <a:t>的管子</a:t>
            </a:r>
            <a:endParaRPr lang="zh-CN" altLang="en-US" sz="2800" dirty="0" smtClean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内容占位符 7170"/>
          <p:cNvSpPr>
            <a:spLocks noGrp="1" noRot="1"/>
          </p:cNvSpPr>
          <p:nvPr/>
        </p:nvSpPr>
        <p:spPr>
          <a:xfrm>
            <a:off x="1065530" y="2996565"/>
            <a:ext cx="9728200" cy="322643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lang="zh-CN" altLang="en-US" sz="2400" baseline="-25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大气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=p</a:t>
            </a:r>
            <a:r>
              <a:rPr lang="zh-CN" altLang="en-US" sz="2400" baseline="-25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水银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</a:t>
            </a:r>
            <a:r>
              <a:rPr lang="zh-CN" altLang="en-US" sz="2400" baseline="-25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水</a:t>
            </a:r>
            <a:endParaRPr lang="zh-CN" altLang="en-US" sz="2400" baseline="-25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ρ</a:t>
            </a:r>
            <a:r>
              <a:rPr lang="zh-CN" altLang="en-US" sz="2400" baseline="-25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水银</a:t>
            </a:r>
            <a:r>
              <a:rPr lang="en-US" altLang="zh-CN" sz="2400" dirty="0" err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gh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ρ</a:t>
            </a:r>
            <a:r>
              <a:rPr lang="zh-CN" altLang="en-US" sz="2400" baseline="-25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水</a:t>
            </a:r>
            <a:r>
              <a:rPr lang="en-US" altLang="zh-CN" sz="2400" dirty="0" err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gh’</a:t>
            </a:r>
            <a:endParaRPr lang="en-US" altLang="zh-CN" sz="2400" dirty="0" err="1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400" dirty="0" err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h’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=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ρ</a:t>
            </a:r>
            <a:r>
              <a:rPr lang="zh-CN" altLang="en-US" sz="2400" baseline="-25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水银</a:t>
            </a:r>
            <a:r>
              <a:rPr lang="en-US" altLang="zh-CN" sz="2400" dirty="0" err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gh</a:t>
            </a:r>
            <a:r>
              <a:rPr lang="zh-CN" altLang="en-US" sz="2400" dirty="0" err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en-US" altLang="zh-CN" sz="2400" dirty="0" err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/(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ρ</a:t>
            </a:r>
            <a:r>
              <a:rPr lang="zh-CN" altLang="en-US" sz="2400" baseline="-25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水</a:t>
            </a:r>
            <a:r>
              <a:rPr lang="en-US" altLang="zh-CN" sz="2400" dirty="0" err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g)</a:t>
            </a:r>
            <a:endParaRPr lang="en-US" altLang="zh-CN" sz="2400" dirty="0" err="1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400" dirty="0" err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=(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13.6×10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kg/m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×9.8N/kg×0.76m)</a:t>
            </a:r>
            <a:r>
              <a:rPr lang="en-US" altLang="zh-CN" sz="2400" dirty="0" err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/(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1.0×10</a:t>
            </a:r>
            <a:r>
              <a:rPr lang="en-US" altLang="zh-CN" sz="2400" baseline="30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kg/m</a:t>
            </a:r>
            <a:r>
              <a:rPr lang="en-US" altLang="zh-CN" sz="2400" baseline="30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×9.8N/kg)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371475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=10.336m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5530" y="2611120"/>
            <a:ext cx="942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 smtClean="0">
                <a:solidFill>
                  <a:srgbClr val="002060"/>
                </a:solidFill>
                <a:sym typeface="+mn-ea"/>
              </a:rPr>
              <a:t>思考：如果用水做托里拆利实验，至少要用多高的管子呢？</a:t>
            </a:r>
            <a:endParaRPr lang="zh-CN" altLang="en-US" sz="2800" b="1" dirty="0" smtClean="0">
              <a:solidFill>
                <a:srgbClr val="00206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3" grpId="0"/>
      <p:bldP spid="3" grpId="1"/>
      <p:bldP spid="13" grpId="0" bldLvl="0" animBg="1"/>
      <p:bldP spid="13" grpId="1"/>
      <p:bldP spid="4" grpId="0"/>
      <p:bldP spid="4" grpId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TextBox 12"/>
          <p:cNvSpPr txBox="1"/>
          <p:nvPr/>
        </p:nvSpPr>
        <p:spPr>
          <a:xfrm>
            <a:off x="519430" y="1215390"/>
            <a:ext cx="8322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标准大气压 </a:t>
            </a:r>
            <a:r>
              <a:rPr lang="en-US" altLang="zh-CN" sz="3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= 760 </a:t>
            </a:r>
            <a:r>
              <a:rPr lang="en-US" altLang="zh-CN" sz="3200" b="1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mmHg= 1.01×10</a:t>
            </a:r>
            <a:r>
              <a:rPr lang="en-US" altLang="zh-CN" sz="3200" b="1" baseline="300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5</a:t>
            </a:r>
            <a:r>
              <a:rPr lang="en-US" altLang="zh-CN" sz="3200" b="1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Pa</a:t>
            </a:r>
            <a:endParaRPr lang="en-US" altLang="zh-CN" sz="32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777132" y="3341188"/>
            <a:ext cx="92778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2060"/>
                </a:solidFill>
                <a:latin typeface="+mn-ea"/>
              </a:rPr>
              <a:t>思考：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</a:rPr>
              <a:t>为什么</a:t>
            </a:r>
            <a:r>
              <a:rPr lang="zh-CN" altLang="en-US" sz="2800" dirty="0">
                <a:solidFill>
                  <a:schemeClr val="tx1"/>
                </a:solidFill>
                <a:latin typeface="+mn-ea"/>
              </a:rPr>
              <a:t>这么大的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</a:rPr>
              <a:t>压强却没有把房子压塌？</a:t>
            </a:r>
            <a:endParaRPr lang="zh-CN" altLang="en-US" sz="2800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870" y="1215390"/>
            <a:ext cx="2563495" cy="1620520"/>
          </a:xfrm>
          <a:prstGeom prst="rect">
            <a:avLst/>
          </a:prstGeom>
        </p:spPr>
      </p:pic>
      <p:sp>
        <p:nvSpPr>
          <p:cNvPr id="9" name="TextBox 12"/>
          <p:cNvSpPr txBox="1"/>
          <p:nvPr/>
        </p:nvSpPr>
        <p:spPr>
          <a:xfrm>
            <a:off x="9120043" y="2835826"/>
            <a:ext cx="82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1cm</a:t>
            </a:r>
            <a:r>
              <a:rPr lang="en-US" altLang="zh-CN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2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56130" y="2082165"/>
            <a:ext cx="58096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 smtClean="0">
                <a:solidFill>
                  <a:srgbClr val="002060"/>
                </a:solidFill>
                <a:sym typeface="+mn-ea"/>
              </a:rPr>
              <a:t>这个数值大约相当于</a:t>
            </a:r>
            <a:r>
              <a:rPr lang="en-US" altLang="zh-CN" sz="2400" dirty="0" smtClean="0">
                <a:solidFill>
                  <a:srgbClr val="002060"/>
                </a:solidFill>
                <a:sym typeface="+mn-ea"/>
              </a:rPr>
              <a:t>10N</a:t>
            </a:r>
            <a:r>
              <a:rPr lang="zh-CN" altLang="en-US" sz="2400" dirty="0" smtClean="0">
                <a:solidFill>
                  <a:srgbClr val="002060"/>
                </a:solidFill>
                <a:sym typeface="+mn-ea"/>
              </a:rPr>
              <a:t>的压力作用在</a:t>
            </a:r>
            <a:r>
              <a:rPr lang="en-US" altLang="zh-CN" sz="2400" dirty="0" smtClean="0">
                <a:solidFill>
                  <a:srgbClr val="002060"/>
                </a:solidFill>
                <a:sym typeface="+mn-ea"/>
              </a:rPr>
              <a:t>1cm</a:t>
            </a:r>
            <a:r>
              <a:rPr lang="en-US" altLang="zh-CN" sz="2400" baseline="30000" dirty="0" smtClean="0">
                <a:solidFill>
                  <a:srgbClr val="002060"/>
                </a:solidFill>
                <a:sym typeface="+mn-ea"/>
              </a:rPr>
              <a:t>2</a:t>
            </a:r>
            <a:r>
              <a:rPr lang="zh-CN" altLang="en-US" sz="2400" dirty="0" smtClean="0">
                <a:solidFill>
                  <a:srgbClr val="002060"/>
                </a:solidFill>
                <a:sym typeface="+mn-ea"/>
              </a:rPr>
              <a:t>的面积上产生的压强。</a:t>
            </a:r>
            <a:endParaRPr lang="zh-CN" altLang="en-US" sz="2400" dirty="0" smtClean="0">
              <a:solidFill>
                <a:srgbClr val="00206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0995" y="207010"/>
            <a:ext cx="44837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</a:t>
            </a:r>
            <a:r>
              <a:rPr lang="en-US" altLang="zh-CN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大气压强的测定</a:t>
            </a:r>
            <a:endParaRPr lang="zh-CN" altLang="en-US" sz="3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668655" y="4397375"/>
            <a:ext cx="101619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+mn-ea"/>
              </a:rPr>
              <a:t>房内</a:t>
            </a:r>
            <a:r>
              <a:rPr lang="zh-CN" altLang="en-US" sz="2800" dirty="0">
                <a:solidFill>
                  <a:schemeClr val="tx1"/>
                </a:solidFill>
                <a:latin typeface="+mn-ea"/>
              </a:rPr>
              <a:t>也有气体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</a:rPr>
              <a:t>，产生了对房顶向上的压强，与外界对房顶向下的大气压强大小相等，</a:t>
            </a:r>
            <a:r>
              <a:rPr lang="zh-CN" altLang="en-US" sz="2800" dirty="0">
                <a:solidFill>
                  <a:schemeClr val="tx1"/>
                </a:solidFill>
                <a:latin typeface="+mn-ea"/>
              </a:rPr>
              <a:t>合力为零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</a:rPr>
              <a:t>，保证了房顶不会坍塌。</a:t>
            </a:r>
            <a:endParaRPr lang="zh-CN" altLang="en-US" sz="2800" dirty="0" smtClean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2" grpId="1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" name="Group 5"/>
          <p:cNvGrpSpPr/>
          <p:nvPr/>
        </p:nvGrpSpPr>
        <p:grpSpPr>
          <a:xfrm>
            <a:off x="1094740" y="2151380"/>
            <a:ext cx="3276600" cy="3505200"/>
            <a:chOff x="672" y="816"/>
            <a:chExt cx="2064" cy="2208"/>
          </a:xfrm>
        </p:grpSpPr>
        <p:grpSp>
          <p:nvGrpSpPr>
            <p:cNvPr id="15363" name="Group 6"/>
            <p:cNvGrpSpPr/>
            <p:nvPr/>
          </p:nvGrpSpPr>
          <p:grpSpPr>
            <a:xfrm>
              <a:off x="672" y="2352"/>
              <a:ext cx="1104" cy="672"/>
              <a:chOff x="672" y="2352"/>
              <a:chExt cx="816" cy="672"/>
            </a:xfrm>
          </p:grpSpPr>
          <p:sp>
            <p:nvSpPr>
              <p:cNvPr id="15364" name="Rectangle 7"/>
              <p:cNvSpPr/>
              <p:nvPr/>
            </p:nvSpPr>
            <p:spPr>
              <a:xfrm>
                <a:off x="672" y="2592"/>
                <a:ext cx="816" cy="432"/>
              </a:xfrm>
              <a:prstGeom prst="rect">
                <a:avLst/>
              </a:prstGeom>
              <a:solidFill>
                <a:schemeClr val="folHlink"/>
              </a:solidFill>
              <a:ln w="952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65" name="Rectangle 8"/>
              <p:cNvSpPr/>
              <p:nvPr/>
            </p:nvSpPr>
            <p:spPr>
              <a:xfrm>
                <a:off x="672" y="2352"/>
                <a:ext cx="816" cy="240"/>
              </a:xfrm>
              <a:prstGeom prst="rect">
                <a:avLst/>
              </a:prstGeom>
              <a:noFill/>
              <a:ln w="952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366" name="Group 9"/>
            <p:cNvGrpSpPr/>
            <p:nvPr/>
          </p:nvGrpSpPr>
          <p:grpSpPr>
            <a:xfrm>
              <a:off x="912" y="816"/>
              <a:ext cx="48" cy="2016"/>
              <a:chOff x="2208" y="288"/>
              <a:chExt cx="48" cy="2016"/>
            </a:xfrm>
          </p:grpSpPr>
          <p:sp>
            <p:nvSpPr>
              <p:cNvPr id="15367" name="Rectangle 10"/>
              <p:cNvSpPr/>
              <p:nvPr/>
            </p:nvSpPr>
            <p:spPr>
              <a:xfrm>
                <a:off x="2208" y="576"/>
                <a:ext cx="48" cy="1728"/>
              </a:xfrm>
              <a:prstGeom prst="rect">
                <a:avLst/>
              </a:prstGeom>
              <a:solidFill>
                <a:schemeClr val="folHlink"/>
              </a:solidFill>
              <a:ln w="952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68" name="Rectangle 11"/>
              <p:cNvSpPr/>
              <p:nvPr/>
            </p:nvSpPr>
            <p:spPr>
              <a:xfrm>
                <a:off x="2208" y="288"/>
                <a:ext cx="48" cy="288"/>
              </a:xfrm>
              <a:prstGeom prst="rect">
                <a:avLst/>
              </a:prstGeom>
              <a:noFill/>
              <a:ln w="952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369" name="Group 12"/>
            <p:cNvGrpSpPr/>
            <p:nvPr/>
          </p:nvGrpSpPr>
          <p:grpSpPr>
            <a:xfrm rot="832276">
              <a:off x="1440" y="816"/>
              <a:ext cx="48" cy="2016"/>
              <a:chOff x="2208" y="288"/>
              <a:chExt cx="48" cy="2016"/>
            </a:xfrm>
          </p:grpSpPr>
          <p:sp>
            <p:nvSpPr>
              <p:cNvPr id="15370" name="Rectangle 13"/>
              <p:cNvSpPr/>
              <p:nvPr/>
            </p:nvSpPr>
            <p:spPr>
              <a:xfrm>
                <a:off x="2208" y="576"/>
                <a:ext cx="48" cy="1728"/>
              </a:xfrm>
              <a:prstGeom prst="rect">
                <a:avLst/>
              </a:prstGeom>
              <a:solidFill>
                <a:schemeClr val="folHlink"/>
              </a:solidFill>
              <a:ln w="952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1" name="Rectangle 14"/>
              <p:cNvSpPr/>
              <p:nvPr/>
            </p:nvSpPr>
            <p:spPr>
              <a:xfrm>
                <a:off x="2208" y="288"/>
                <a:ext cx="48" cy="288"/>
              </a:xfrm>
              <a:prstGeom prst="rect">
                <a:avLst/>
              </a:prstGeom>
              <a:noFill/>
              <a:ln w="952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372" name="Line 15"/>
            <p:cNvSpPr/>
            <p:nvPr/>
          </p:nvSpPr>
          <p:spPr>
            <a:xfrm>
              <a:off x="960" y="1104"/>
              <a:ext cx="672" cy="0"/>
            </a:xfrm>
            <a:prstGeom prst="line">
              <a:avLst/>
            </a:prstGeom>
            <a:ln w="9525" cap="rnd" cmpd="sng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15373" name="Line 16"/>
            <p:cNvSpPr/>
            <p:nvPr/>
          </p:nvSpPr>
          <p:spPr>
            <a:xfrm>
              <a:off x="1680" y="1104"/>
              <a:ext cx="0" cy="1488"/>
            </a:xfrm>
            <a:prstGeom prst="line">
              <a:avLst/>
            </a:prstGeom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374" name="AutoShape 17"/>
            <p:cNvSpPr/>
            <p:nvPr/>
          </p:nvSpPr>
          <p:spPr>
            <a:xfrm>
              <a:off x="1776" y="1104"/>
              <a:ext cx="240" cy="1488"/>
            </a:xfrm>
            <a:prstGeom prst="rightBrace">
              <a:avLst>
                <a:gd name="adj1" fmla="val 51637"/>
                <a:gd name="adj2" fmla="val 50000"/>
              </a:avLst>
            </a:pr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75" name="Text Box 18"/>
            <p:cNvSpPr txBox="1"/>
            <p:nvPr/>
          </p:nvSpPr>
          <p:spPr>
            <a:xfrm>
              <a:off x="1872" y="1728"/>
              <a:ext cx="86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76cm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376" name="Text Box 28"/>
          <p:cNvSpPr txBox="1"/>
          <p:nvPr/>
        </p:nvSpPr>
        <p:spPr>
          <a:xfrm>
            <a:off x="705485" y="1005840"/>
            <a:ext cx="31248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管子倾斜，水银柱竖直高度是否发生变化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77" name="Text Box 29"/>
          <p:cNvSpPr txBox="1"/>
          <p:nvPr/>
        </p:nvSpPr>
        <p:spPr>
          <a:xfrm>
            <a:off x="4747260" y="1035050"/>
            <a:ext cx="33280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管子直径加粗，管中水银柱高度怎样变化？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378" name="Group 32"/>
          <p:cNvGrpSpPr/>
          <p:nvPr/>
        </p:nvGrpSpPr>
        <p:grpSpPr>
          <a:xfrm>
            <a:off x="5301615" y="2209800"/>
            <a:ext cx="2590800" cy="3657600"/>
            <a:chOff x="3456" y="1728"/>
            <a:chExt cx="1632" cy="2352"/>
          </a:xfrm>
        </p:grpSpPr>
        <p:grpSp>
          <p:nvGrpSpPr>
            <p:cNvPr id="15379" name="Group 19"/>
            <p:cNvGrpSpPr/>
            <p:nvPr/>
          </p:nvGrpSpPr>
          <p:grpSpPr>
            <a:xfrm>
              <a:off x="3456" y="1728"/>
              <a:ext cx="1296" cy="2352"/>
              <a:chOff x="2592" y="480"/>
              <a:chExt cx="1296" cy="2352"/>
            </a:xfrm>
          </p:grpSpPr>
          <p:sp>
            <p:nvSpPr>
              <p:cNvPr id="15380" name="Rectangle 20"/>
              <p:cNvSpPr/>
              <p:nvPr/>
            </p:nvSpPr>
            <p:spPr>
              <a:xfrm>
                <a:off x="2592" y="2352"/>
                <a:ext cx="1296" cy="480"/>
              </a:xfrm>
              <a:prstGeom prst="rect">
                <a:avLst/>
              </a:prstGeom>
              <a:solidFill>
                <a:schemeClr val="folHlink"/>
              </a:solidFill>
              <a:ln w="952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81" name="Rectangle 21"/>
              <p:cNvSpPr/>
              <p:nvPr/>
            </p:nvSpPr>
            <p:spPr>
              <a:xfrm>
                <a:off x="2592" y="2208"/>
                <a:ext cx="1296" cy="144"/>
              </a:xfrm>
              <a:prstGeom prst="rect">
                <a:avLst/>
              </a:prstGeom>
              <a:noFill/>
              <a:ln w="952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82" name="Rectangle 22"/>
              <p:cNvSpPr/>
              <p:nvPr/>
            </p:nvSpPr>
            <p:spPr>
              <a:xfrm>
                <a:off x="2928" y="864"/>
                <a:ext cx="48" cy="1632"/>
              </a:xfrm>
              <a:prstGeom prst="rect">
                <a:avLst/>
              </a:prstGeom>
              <a:solidFill>
                <a:schemeClr val="folHlink"/>
              </a:solidFill>
              <a:ln w="952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83" name="Rectangle 23"/>
              <p:cNvSpPr/>
              <p:nvPr/>
            </p:nvSpPr>
            <p:spPr>
              <a:xfrm>
                <a:off x="3312" y="480"/>
                <a:ext cx="192" cy="384"/>
              </a:xfrm>
              <a:prstGeom prst="rect">
                <a:avLst/>
              </a:prstGeom>
              <a:noFill/>
              <a:ln w="952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84" name="Rectangle 24"/>
              <p:cNvSpPr/>
              <p:nvPr/>
            </p:nvSpPr>
            <p:spPr>
              <a:xfrm>
                <a:off x="3312" y="864"/>
                <a:ext cx="192" cy="1632"/>
              </a:xfrm>
              <a:prstGeom prst="rect">
                <a:avLst/>
              </a:prstGeom>
              <a:solidFill>
                <a:schemeClr val="folHlink"/>
              </a:solidFill>
              <a:ln w="952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85" name="Rectangle 25"/>
              <p:cNvSpPr/>
              <p:nvPr/>
            </p:nvSpPr>
            <p:spPr>
              <a:xfrm>
                <a:off x="2928" y="480"/>
                <a:ext cx="48" cy="384"/>
              </a:xfrm>
              <a:prstGeom prst="rect">
                <a:avLst/>
              </a:prstGeom>
              <a:noFill/>
              <a:ln w="952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86" name="Line 26"/>
              <p:cNvSpPr/>
              <p:nvPr/>
            </p:nvSpPr>
            <p:spPr>
              <a:xfrm>
                <a:off x="2976" y="864"/>
                <a:ext cx="336" cy="0"/>
              </a:xfrm>
              <a:prstGeom prst="line">
                <a:avLst/>
              </a:prstGeom>
              <a:ln w="9525" cap="rnd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5387" name="Rectangle 30"/>
            <p:cNvSpPr/>
            <p:nvPr/>
          </p:nvSpPr>
          <p:spPr>
            <a:xfrm>
              <a:off x="4416" y="2112"/>
              <a:ext cx="48" cy="1488"/>
            </a:xfrm>
            <a:prstGeom prst="rightBrace">
              <a:avLst>
                <a:gd name="adj1" fmla="val 258189"/>
                <a:gd name="adj2" fmla="val 50000"/>
              </a:avLst>
            </a:prstGeom>
            <a:noFill/>
            <a:ln w="952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marL="342900" indent="-342900" algn="just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l"/>
              </a:pPr>
              <a:endParaRPr lang="zh-CN" altLang="en-US" sz="2800" b="1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88" name="Text Box 31"/>
            <p:cNvSpPr txBox="1"/>
            <p:nvPr/>
          </p:nvSpPr>
          <p:spPr>
            <a:xfrm>
              <a:off x="4512" y="2688"/>
              <a:ext cx="576" cy="2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76cm</a:t>
              </a:r>
              <a:endPara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389" name="Text Box 33"/>
          <p:cNvSpPr txBox="1"/>
          <p:nvPr/>
        </p:nvSpPr>
        <p:spPr>
          <a:xfrm>
            <a:off x="561340" y="6022975"/>
            <a:ext cx="3657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水银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长度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增大但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高度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不变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90" name="Text Box 34"/>
          <p:cNvSpPr txBox="1"/>
          <p:nvPr/>
        </p:nvSpPr>
        <p:spPr>
          <a:xfrm>
            <a:off x="4421505" y="6037580"/>
            <a:ext cx="4800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水银的高度与玻璃管的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粗细无关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845" y="155575"/>
            <a:ext cx="323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交流与讨论：</a:t>
            </a:r>
            <a:endParaRPr lang="zh-CN" sz="40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72525" y="335280"/>
            <a:ext cx="3134995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玻璃管向上提不露出水银面或下压是否影响测定值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?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122410" y="2143760"/>
            <a:ext cx="3262630" cy="3757930"/>
            <a:chOff x="14113" y="3215"/>
            <a:chExt cx="5160" cy="5918"/>
          </a:xfrm>
        </p:grpSpPr>
        <p:grpSp>
          <p:nvGrpSpPr>
            <p:cNvPr id="18" name="Group 5"/>
            <p:cNvGrpSpPr/>
            <p:nvPr/>
          </p:nvGrpSpPr>
          <p:grpSpPr>
            <a:xfrm>
              <a:off x="14113" y="3613"/>
              <a:ext cx="5160" cy="5520"/>
              <a:chOff x="672" y="816"/>
              <a:chExt cx="2064" cy="2208"/>
            </a:xfrm>
          </p:grpSpPr>
          <p:grpSp>
            <p:nvGrpSpPr>
              <p:cNvPr id="19" name="Group 6"/>
              <p:cNvGrpSpPr/>
              <p:nvPr/>
            </p:nvGrpSpPr>
            <p:grpSpPr>
              <a:xfrm>
                <a:off x="672" y="2352"/>
                <a:ext cx="1104" cy="672"/>
                <a:chOff x="672" y="2352"/>
                <a:chExt cx="816" cy="672"/>
              </a:xfrm>
            </p:grpSpPr>
            <p:sp>
              <p:nvSpPr>
                <p:cNvPr id="20" name="Rectangle 7"/>
                <p:cNvSpPr/>
                <p:nvPr/>
              </p:nvSpPr>
              <p:spPr>
                <a:xfrm>
                  <a:off x="672" y="2592"/>
                  <a:ext cx="816" cy="432"/>
                </a:xfrm>
                <a:prstGeom prst="rect">
                  <a:avLst/>
                </a:prstGeom>
                <a:solidFill>
                  <a:schemeClr val="folHlink"/>
                </a:solidFill>
                <a:ln w="9525" cap="flat" cmpd="sng">
                  <a:solidFill>
                    <a:schemeClr val="tx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" name="Rectangle 8"/>
                <p:cNvSpPr/>
                <p:nvPr/>
              </p:nvSpPr>
              <p:spPr>
                <a:xfrm>
                  <a:off x="672" y="2352"/>
                  <a:ext cx="816" cy="24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" name="Group 9"/>
              <p:cNvGrpSpPr/>
              <p:nvPr/>
            </p:nvGrpSpPr>
            <p:grpSpPr>
              <a:xfrm>
                <a:off x="912" y="816"/>
                <a:ext cx="48" cy="2016"/>
                <a:chOff x="2208" y="288"/>
                <a:chExt cx="48" cy="2016"/>
              </a:xfrm>
            </p:grpSpPr>
            <p:sp>
              <p:nvSpPr>
                <p:cNvPr id="23" name="Rectangle 10"/>
                <p:cNvSpPr/>
                <p:nvPr/>
              </p:nvSpPr>
              <p:spPr>
                <a:xfrm>
                  <a:off x="2208" y="576"/>
                  <a:ext cx="48" cy="1728"/>
                </a:xfrm>
                <a:prstGeom prst="rect">
                  <a:avLst/>
                </a:prstGeom>
                <a:solidFill>
                  <a:schemeClr val="folHlink"/>
                </a:solidFill>
                <a:ln w="9525" cap="flat" cmpd="sng">
                  <a:solidFill>
                    <a:schemeClr val="tx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" name="Rectangle 11"/>
                <p:cNvSpPr/>
                <p:nvPr/>
              </p:nvSpPr>
              <p:spPr>
                <a:xfrm>
                  <a:off x="2208" y="288"/>
                  <a:ext cx="48" cy="288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0" name="AutoShape 17"/>
              <p:cNvSpPr/>
              <p:nvPr/>
            </p:nvSpPr>
            <p:spPr>
              <a:xfrm>
                <a:off x="1776" y="1104"/>
                <a:ext cx="240" cy="1488"/>
              </a:xfrm>
              <a:prstGeom prst="rightBrace">
                <a:avLst>
                  <a:gd name="adj1" fmla="val 51637"/>
                  <a:gd name="adj2" fmla="val 50000"/>
                </a:avLst>
              </a:prstGeom>
              <a:noFill/>
              <a:ln w="952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Text Box 18"/>
              <p:cNvSpPr txBox="1"/>
              <p:nvPr/>
            </p:nvSpPr>
            <p:spPr>
              <a:xfrm>
                <a:off x="1872" y="1728"/>
                <a:ext cx="864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76cm</a:t>
                </a:r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2" name="Rectangle 10"/>
            <p:cNvSpPr/>
            <p:nvPr/>
          </p:nvSpPr>
          <p:spPr>
            <a:xfrm>
              <a:off x="15373" y="4372"/>
              <a:ext cx="120" cy="4320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Rectangle 11"/>
            <p:cNvSpPr/>
            <p:nvPr/>
          </p:nvSpPr>
          <p:spPr>
            <a:xfrm>
              <a:off x="15373" y="3215"/>
              <a:ext cx="120" cy="1119"/>
            </a:xfrm>
            <a:prstGeom prst="rect">
              <a:avLst/>
            </a:prstGeom>
            <a:noFill/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Rectangle 10"/>
            <p:cNvSpPr/>
            <p:nvPr/>
          </p:nvSpPr>
          <p:spPr>
            <a:xfrm>
              <a:off x="15925" y="4371"/>
              <a:ext cx="120" cy="4628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Rectangle 11"/>
            <p:cNvSpPr/>
            <p:nvPr/>
          </p:nvSpPr>
          <p:spPr>
            <a:xfrm>
              <a:off x="15925" y="3974"/>
              <a:ext cx="120" cy="720"/>
            </a:xfrm>
            <a:prstGeom prst="rect">
              <a:avLst/>
            </a:prstGeom>
            <a:noFill/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Line 16"/>
            <p:cNvSpPr/>
            <p:nvPr/>
          </p:nvSpPr>
          <p:spPr>
            <a:xfrm>
              <a:off x="16873" y="4396"/>
              <a:ext cx="0" cy="3720"/>
            </a:xfrm>
            <a:prstGeom prst="line">
              <a:avLst/>
            </a:prstGeom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Line 15"/>
            <p:cNvSpPr/>
            <p:nvPr/>
          </p:nvSpPr>
          <p:spPr>
            <a:xfrm>
              <a:off x="14833" y="4328"/>
              <a:ext cx="2041" cy="1"/>
            </a:xfrm>
            <a:prstGeom prst="line">
              <a:avLst/>
            </a:prstGeom>
            <a:ln w="9525" cap="rnd" cmpd="sng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sp>
        <p:nvSpPr>
          <p:cNvPr id="38" name="Text Box 34"/>
          <p:cNvSpPr txBox="1"/>
          <p:nvPr/>
        </p:nvSpPr>
        <p:spPr>
          <a:xfrm>
            <a:off x="9848215" y="6066790"/>
            <a:ext cx="12471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不影响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9" grpId="0"/>
      <p:bldP spid="15389" grpId="1"/>
      <p:bldP spid="15390" grpId="0"/>
      <p:bldP spid="15390" grpId="1"/>
      <p:bldP spid="38" grpId="0"/>
      <p:bldP spid="3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83845" y="155575"/>
            <a:ext cx="323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交流与讨论：</a:t>
            </a:r>
            <a:endParaRPr lang="zh-CN" sz="40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3155" y="989330"/>
            <a:ext cx="99656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做托里拆利实验时，若玻璃管内混有少量空气，会影响水银柱的高度吗？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400175" y="1748790"/>
            <a:ext cx="4114800" cy="4038600"/>
            <a:chOff x="144" y="240"/>
            <a:chExt cx="2592" cy="2544"/>
          </a:xfrm>
        </p:grpSpPr>
        <p:sp>
          <p:nvSpPr>
            <p:cNvPr id="16388" name="AutoShape 5"/>
            <p:cNvSpPr/>
            <p:nvPr/>
          </p:nvSpPr>
          <p:spPr>
            <a:xfrm>
              <a:off x="192" y="432"/>
              <a:ext cx="576" cy="288"/>
            </a:xfrm>
            <a:prstGeom prst="wedgeRectCallout">
              <a:avLst>
                <a:gd name="adj1" fmla="val 79690"/>
                <a:gd name="adj2" fmla="val 36806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6389" name="Group 6"/>
            <p:cNvGrpSpPr/>
            <p:nvPr/>
          </p:nvGrpSpPr>
          <p:grpSpPr>
            <a:xfrm>
              <a:off x="144" y="240"/>
              <a:ext cx="2592" cy="2544"/>
              <a:chOff x="144" y="240"/>
              <a:chExt cx="2592" cy="2544"/>
            </a:xfrm>
          </p:grpSpPr>
          <p:sp>
            <p:nvSpPr>
              <p:cNvPr id="16390" name="Text Box 7"/>
              <p:cNvSpPr txBox="1"/>
              <p:nvPr/>
            </p:nvSpPr>
            <p:spPr>
              <a:xfrm>
                <a:off x="1872" y="1488"/>
                <a:ext cx="864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0.76m</a:t>
                </a:r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6391" name="Group 8"/>
              <p:cNvGrpSpPr/>
              <p:nvPr/>
            </p:nvGrpSpPr>
            <p:grpSpPr>
              <a:xfrm>
                <a:off x="672" y="2112"/>
                <a:ext cx="1104" cy="672"/>
                <a:chOff x="672" y="2352"/>
                <a:chExt cx="816" cy="672"/>
              </a:xfrm>
            </p:grpSpPr>
            <p:sp>
              <p:nvSpPr>
                <p:cNvPr id="16392" name="Rectangle 9"/>
                <p:cNvSpPr/>
                <p:nvPr/>
              </p:nvSpPr>
              <p:spPr>
                <a:xfrm>
                  <a:off x="672" y="2592"/>
                  <a:ext cx="816" cy="432"/>
                </a:xfrm>
                <a:prstGeom prst="rect">
                  <a:avLst/>
                </a:prstGeom>
                <a:solidFill>
                  <a:schemeClr val="folHlink"/>
                </a:solidFill>
                <a:ln w="9525" cap="flat" cmpd="sng">
                  <a:solidFill>
                    <a:schemeClr val="tx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393" name="Rectangle 10"/>
                <p:cNvSpPr/>
                <p:nvPr/>
              </p:nvSpPr>
              <p:spPr>
                <a:xfrm>
                  <a:off x="672" y="2352"/>
                  <a:ext cx="816" cy="24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6394" name="Group 11"/>
              <p:cNvGrpSpPr/>
              <p:nvPr/>
            </p:nvGrpSpPr>
            <p:grpSpPr>
              <a:xfrm>
                <a:off x="912" y="576"/>
                <a:ext cx="48" cy="2016"/>
                <a:chOff x="2208" y="288"/>
                <a:chExt cx="48" cy="2016"/>
              </a:xfrm>
            </p:grpSpPr>
            <p:sp>
              <p:nvSpPr>
                <p:cNvPr id="16395" name="Rectangle 12"/>
                <p:cNvSpPr/>
                <p:nvPr/>
              </p:nvSpPr>
              <p:spPr>
                <a:xfrm>
                  <a:off x="2208" y="576"/>
                  <a:ext cx="48" cy="1728"/>
                </a:xfrm>
                <a:prstGeom prst="rect">
                  <a:avLst/>
                </a:prstGeom>
                <a:solidFill>
                  <a:schemeClr val="folHlink"/>
                </a:solidFill>
                <a:ln w="9525" cap="flat" cmpd="sng">
                  <a:solidFill>
                    <a:schemeClr val="tx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396" name="Rectangle 13"/>
                <p:cNvSpPr/>
                <p:nvPr/>
              </p:nvSpPr>
              <p:spPr>
                <a:xfrm>
                  <a:off x="2208" y="288"/>
                  <a:ext cx="48" cy="288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tx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397" name="Line 14"/>
              <p:cNvSpPr/>
              <p:nvPr/>
            </p:nvSpPr>
            <p:spPr>
              <a:xfrm>
                <a:off x="960" y="864"/>
                <a:ext cx="672" cy="0"/>
              </a:xfrm>
              <a:prstGeom prst="line">
                <a:avLst/>
              </a:prstGeom>
              <a:ln w="9525" cap="rnd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398" name="Line 15"/>
              <p:cNvSpPr/>
              <p:nvPr/>
            </p:nvSpPr>
            <p:spPr>
              <a:xfrm>
                <a:off x="1680" y="864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399" name="AutoShape 16"/>
              <p:cNvSpPr/>
              <p:nvPr/>
            </p:nvSpPr>
            <p:spPr>
              <a:xfrm>
                <a:off x="1776" y="864"/>
                <a:ext cx="240" cy="1488"/>
              </a:xfrm>
              <a:prstGeom prst="rightBrace">
                <a:avLst>
                  <a:gd name="adj1" fmla="val 51637"/>
                  <a:gd name="adj2" fmla="val 50000"/>
                </a:avLst>
              </a:prstGeom>
              <a:noFill/>
              <a:ln w="952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00" name="Rectangle 17"/>
              <p:cNvSpPr/>
              <p:nvPr/>
            </p:nvSpPr>
            <p:spPr>
              <a:xfrm>
                <a:off x="1344" y="960"/>
                <a:ext cx="48" cy="1632"/>
              </a:xfrm>
              <a:prstGeom prst="rect">
                <a:avLst/>
              </a:prstGeom>
              <a:solidFill>
                <a:schemeClr val="folHlink"/>
              </a:solidFill>
              <a:ln w="952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01" name="Rectangle 18"/>
              <p:cNvSpPr/>
              <p:nvPr/>
            </p:nvSpPr>
            <p:spPr>
              <a:xfrm>
                <a:off x="1344" y="576"/>
                <a:ext cx="48" cy="384"/>
              </a:xfrm>
              <a:prstGeom prst="rect">
                <a:avLst/>
              </a:prstGeom>
              <a:solidFill>
                <a:srgbClr val="3399FF"/>
              </a:solidFill>
              <a:ln w="952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02" name="AutoShape 19"/>
              <p:cNvSpPr/>
              <p:nvPr/>
            </p:nvSpPr>
            <p:spPr>
              <a:xfrm>
                <a:off x="1728" y="240"/>
                <a:ext cx="1008" cy="336"/>
              </a:xfrm>
              <a:prstGeom prst="wedgeRectCallout">
                <a:avLst>
                  <a:gd name="adj1" fmla="val -87301"/>
                  <a:gd name="adj2" fmla="val 77380"/>
                </a:avLst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pPr algn="ctr"/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少量空气</a:t>
                </a:r>
                <a:endPara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03" name="Text Box 20"/>
              <p:cNvSpPr txBox="1"/>
              <p:nvPr/>
            </p:nvSpPr>
            <p:spPr>
              <a:xfrm>
                <a:off x="144" y="432"/>
                <a:ext cx="72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真空</a:t>
                </a:r>
                <a:endPara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0246" name="Text Box 25"/>
          <p:cNvSpPr txBox="1"/>
          <p:nvPr/>
        </p:nvSpPr>
        <p:spPr>
          <a:xfrm>
            <a:off x="7181850" y="2674620"/>
            <a:ext cx="4724400" cy="119888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因此做托里拆利实验时，若玻璃管内混有少量空气，则测量的结果比实际大气压小。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64" name="Line 24"/>
          <p:cNvSpPr/>
          <p:nvPr/>
        </p:nvSpPr>
        <p:spPr>
          <a:xfrm>
            <a:off x="3352800" y="4215765"/>
            <a:ext cx="0" cy="838200"/>
          </a:xfrm>
          <a:prstGeom prst="line">
            <a:avLst/>
          </a:prstGeom>
          <a:ln w="9525" cap="flat" cmpd="sng">
            <a:solidFill>
              <a:srgbClr val="C90B4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0267" name="Line 27"/>
          <p:cNvSpPr/>
          <p:nvPr/>
        </p:nvSpPr>
        <p:spPr>
          <a:xfrm flipH="1">
            <a:off x="3348038" y="3653790"/>
            <a:ext cx="28575" cy="1400175"/>
          </a:xfrm>
          <a:prstGeom prst="line">
            <a:avLst/>
          </a:prstGeom>
          <a:ln w="9525" cap="flat" cmpd="sng">
            <a:solidFill>
              <a:srgbClr val="CBC209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0268" name="Line 28"/>
          <p:cNvSpPr/>
          <p:nvPr/>
        </p:nvSpPr>
        <p:spPr>
          <a:xfrm flipV="1">
            <a:off x="3348038" y="5149215"/>
            <a:ext cx="0" cy="1066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0269" name="AutoShape 29"/>
          <p:cNvSpPr/>
          <p:nvPr/>
        </p:nvSpPr>
        <p:spPr>
          <a:xfrm>
            <a:off x="4905375" y="2586990"/>
            <a:ext cx="914400" cy="609600"/>
          </a:xfrm>
          <a:prstGeom prst="wedgeRoundRectCallout">
            <a:avLst>
              <a:gd name="adj1" fmla="val -218750"/>
              <a:gd name="adj2" fmla="val 332551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zh-CN" altLang="en-US" baseline="-25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空气</a:t>
            </a:r>
            <a:endParaRPr lang="zh-CN" altLang="en-US" baseline="-25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0" name="AutoShape 30"/>
          <p:cNvSpPr/>
          <p:nvPr/>
        </p:nvSpPr>
        <p:spPr>
          <a:xfrm>
            <a:off x="5895975" y="3501390"/>
            <a:ext cx="914400" cy="609600"/>
          </a:xfrm>
          <a:prstGeom prst="wedgeRoundRectCallout">
            <a:avLst>
              <a:gd name="adj1" fmla="val -319968"/>
              <a:gd name="adj2" fmla="val 183856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zh-CN" altLang="en-US" baseline="-25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水银</a:t>
            </a:r>
            <a:endParaRPr lang="zh-CN" altLang="en-US" baseline="-25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1" name="AutoShape 31"/>
          <p:cNvSpPr/>
          <p:nvPr/>
        </p:nvSpPr>
        <p:spPr>
          <a:xfrm>
            <a:off x="5743575" y="5634990"/>
            <a:ext cx="914400" cy="609600"/>
          </a:xfrm>
          <a:prstGeom prst="wedgeRoundRectCallout">
            <a:avLst>
              <a:gd name="adj1" fmla="val -317537"/>
              <a:gd name="adj2" fmla="val -30468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zh-CN" altLang="en-US" baseline="-25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大气压</a:t>
            </a:r>
            <a:endParaRPr lang="zh-CN" altLang="en-US" baseline="-25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2" name="Text Box 32"/>
          <p:cNvSpPr txBox="1"/>
          <p:nvPr/>
        </p:nvSpPr>
        <p:spPr>
          <a:xfrm>
            <a:off x="7315200" y="1825625"/>
            <a:ext cx="36880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zh-CN" altLang="en-US" sz="2800" b="1" baseline="-2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空气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+p</a:t>
            </a:r>
            <a:r>
              <a:rPr lang="zh-CN" altLang="en-US" sz="2800" b="1" baseline="-2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水银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=p</a:t>
            </a:r>
            <a:r>
              <a:rPr lang="zh-CN" altLang="en-US" sz="2800" b="1" baseline="-2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大气压</a:t>
            </a:r>
            <a:endParaRPr lang="zh-CN" altLang="en-US" sz="2800" b="1" baseline="-25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 Box 25"/>
          <p:cNvSpPr txBox="1"/>
          <p:nvPr/>
        </p:nvSpPr>
        <p:spPr>
          <a:xfrm>
            <a:off x="7181850" y="4271645"/>
            <a:ext cx="4724400" cy="82994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玻璃管中装满水银的目的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使水银上方为真空。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ldLvl="0" animBg="1"/>
      <p:bldP spid="10269" grpId="0" bldLvl="0" animBg="1"/>
      <p:bldP spid="10270" grpId="0" bldLvl="0" animBg="1"/>
      <p:bldP spid="10271" grpId="0" bldLvl="0" animBg="1"/>
      <p:bldP spid="10272" grpId="0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8"/>
          <p:cNvSpPr txBox="1"/>
          <p:nvPr/>
        </p:nvSpPr>
        <p:spPr>
          <a:xfrm>
            <a:off x="601345" y="996950"/>
            <a:ext cx="10883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tx1"/>
                </a:solidFill>
                <a:latin typeface="+mn-ea"/>
              </a:rPr>
              <a:t>测量工具：水银气压计、无液气压计（又叫金属盒气压计）</a:t>
            </a:r>
            <a:endParaRPr lang="zh-CN" altLang="en-US" sz="3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0995" y="207010"/>
            <a:ext cx="44837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</a:t>
            </a:r>
            <a:r>
              <a:rPr lang="en-US" altLang="zh-CN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大气压强的测定</a:t>
            </a:r>
            <a:endParaRPr lang="zh-CN" altLang="en-US" sz="3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05" y="2223770"/>
            <a:ext cx="1239520" cy="37509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2851150"/>
            <a:ext cx="327152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40995" y="207010"/>
            <a:ext cx="44837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</a:t>
            </a:r>
            <a:r>
              <a:rPr lang="en-US" altLang="zh-CN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大气压的特点</a:t>
            </a:r>
            <a:endParaRPr lang="zh-CN" altLang="en-US" sz="3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6969" y="1454025"/>
            <a:ext cx="4882455" cy="4277680"/>
          </a:xfrm>
          <a:prstGeom prst="rect">
            <a:avLst/>
          </a:prstGeom>
        </p:spPr>
      </p:pic>
      <p:sp>
        <p:nvSpPr>
          <p:cNvPr id="6" name="文本框 8194"/>
          <p:cNvSpPr txBox="1"/>
          <p:nvPr/>
        </p:nvSpPr>
        <p:spPr>
          <a:xfrm>
            <a:off x="6023169" y="1454251"/>
            <a:ext cx="562985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大气压强受海拔影响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lang="zh-CN" altLang="en-US" sz="28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海拔越高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的地方，空气的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密度越小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大气压强越小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55690" y="3879215"/>
            <a:ext cx="536448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spcBef>
                <a:spcPct val="20000"/>
              </a:spcBef>
              <a:buNone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同一地点的大气压也不是固定的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季节变化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天气变化也会引起大气压变化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与季节和天气有关。</a:t>
            </a:r>
            <a:endParaRPr lang="en-US" altLang="zh-CN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3553" name="Picture 2" descr="828c086297c53a420d33fa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4430" y="891540"/>
            <a:ext cx="6482080" cy="4042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5" name="Text Box 3"/>
          <p:cNvSpPr txBox="1"/>
          <p:nvPr/>
        </p:nvSpPr>
        <p:spPr>
          <a:xfrm>
            <a:off x="1819275" y="5214620"/>
            <a:ext cx="76930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为什么气球升到一定高度会爆破？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3845" y="184785"/>
            <a:ext cx="323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交流与讨论：</a:t>
            </a:r>
            <a:endParaRPr lang="zh-CN" sz="40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8194"/>
          <p:cNvSpPr txBox="1"/>
          <p:nvPr/>
        </p:nvSpPr>
        <p:spPr>
          <a:xfrm>
            <a:off x="662970" y="920502"/>
            <a:ext cx="10565347" cy="203009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思考：吸管喝水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24205" eaLnBrk="0" hangingPunct="0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用吸管喝水时，如果把瓶口盖严，还容易吸上来水吗？瓶子里的汽水是怎样被吸上来的？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561340" y="3533775"/>
            <a:ext cx="759968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　　用嘴吸时，吸管上部的空气被吸走，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致使该处压强降低，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小于外界大气压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在大气压的作用下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会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压迫汽水进入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嘴中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3845" y="184785"/>
            <a:ext cx="323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交流与讨论：</a:t>
            </a:r>
            <a:endParaRPr lang="zh-CN" sz="40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pic>
        <p:nvPicPr>
          <p:cNvPr id="6" name="图片 5" descr="SJDX4U4`TA]R8VR(1DNRZY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0915" y="2655570"/>
            <a:ext cx="2917825" cy="350774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5400000" flipV="1">
            <a:off x="9208135" y="5059045"/>
            <a:ext cx="393065" cy="243205"/>
            <a:chOff x="3792" y="1164"/>
            <a:chExt cx="294" cy="228"/>
          </a:xfrm>
        </p:grpSpPr>
        <p:sp>
          <p:nvSpPr>
            <p:cNvPr id="10" name="右箭头 8218"/>
            <p:cNvSpPr/>
            <p:nvPr/>
          </p:nvSpPr>
          <p:spPr>
            <a:xfrm>
              <a:off x="3792" y="1344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右箭头 8219"/>
            <p:cNvSpPr/>
            <p:nvPr/>
          </p:nvSpPr>
          <p:spPr>
            <a:xfrm>
              <a:off x="3798" y="1164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5400000" flipV="1">
            <a:off x="9700260" y="5069205"/>
            <a:ext cx="393065" cy="243205"/>
            <a:chOff x="3792" y="1164"/>
            <a:chExt cx="294" cy="228"/>
          </a:xfrm>
        </p:grpSpPr>
        <p:sp>
          <p:nvSpPr>
            <p:cNvPr id="14" name="右箭头 8218"/>
            <p:cNvSpPr/>
            <p:nvPr/>
          </p:nvSpPr>
          <p:spPr>
            <a:xfrm>
              <a:off x="3792" y="1344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右箭头 8219"/>
            <p:cNvSpPr/>
            <p:nvPr/>
          </p:nvSpPr>
          <p:spPr>
            <a:xfrm>
              <a:off x="3798" y="1164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179320" y="2249170"/>
            <a:ext cx="750443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9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8.4  </a:t>
            </a:r>
            <a:r>
              <a:rPr lang="zh-CN" altLang="en-US" sz="9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大气压强</a:t>
            </a:r>
            <a:endParaRPr lang="zh-CN" altLang="en-US" sz="9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6182360" y="2641918"/>
            <a:ext cx="2697480" cy="3761422"/>
            <a:chOff x="9506" y="4161"/>
            <a:chExt cx="4248" cy="5923"/>
          </a:xfrm>
        </p:grpSpPr>
        <p:pic>
          <p:nvPicPr>
            <p:cNvPr id="7" name="图片 21508" descr="T8-20"/>
            <p:cNvPicPr>
              <a:picLocks noChangeAspect="1"/>
            </p:cNvPicPr>
            <p:nvPr/>
          </p:nvPicPr>
          <p:blipFill>
            <a:blip r:embed="rId1"/>
            <a:srcRect l="30065" r="32606"/>
            <a:stretch>
              <a:fillRect/>
            </a:stretch>
          </p:blipFill>
          <p:spPr>
            <a:xfrm>
              <a:off x="9506" y="4161"/>
              <a:ext cx="4248" cy="59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文本框 21509"/>
            <p:cNvSpPr txBox="1"/>
            <p:nvPr/>
          </p:nvSpPr>
          <p:spPr>
            <a:xfrm>
              <a:off x="9506" y="4161"/>
              <a:ext cx="424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墨水是怎样被吸上来的？</a:t>
              </a:r>
              <a:endParaRPr lang="zh-CN" altLang="en-US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7525" y="2641918"/>
            <a:ext cx="2697480" cy="3761422"/>
            <a:chOff x="999" y="4161"/>
            <a:chExt cx="4248" cy="5923"/>
          </a:xfrm>
        </p:grpSpPr>
        <p:pic>
          <p:nvPicPr>
            <p:cNvPr id="5" name="图片 21508" descr="T8-20"/>
            <p:cNvPicPr>
              <a:picLocks noChangeAspect="1"/>
            </p:cNvPicPr>
            <p:nvPr/>
          </p:nvPicPr>
          <p:blipFill>
            <a:blip r:embed="rId1"/>
            <a:srcRect r="68558"/>
            <a:stretch>
              <a:fillRect/>
            </a:stretch>
          </p:blipFill>
          <p:spPr>
            <a:xfrm>
              <a:off x="999" y="4162"/>
              <a:ext cx="4248" cy="59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5" name="文本框 21509"/>
            <p:cNvSpPr txBox="1"/>
            <p:nvPr/>
          </p:nvSpPr>
          <p:spPr>
            <a:xfrm>
              <a:off x="999" y="4161"/>
              <a:ext cx="4248" cy="58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药水是怎样被吸上来的？</a:t>
              </a:r>
              <a:endParaRPr lang="zh-CN" altLang="en-US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" name="文本框 8194"/>
          <p:cNvSpPr txBox="1"/>
          <p:nvPr/>
        </p:nvSpPr>
        <p:spPr>
          <a:xfrm>
            <a:off x="789499" y="276961"/>
            <a:ext cx="56298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气压与体积：</a:t>
            </a:r>
            <a:endParaRPr lang="zh-CN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789464" y="1014283"/>
            <a:ext cx="10475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14375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温度不变</a:t>
            </a: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的条件下，一定质量的气体，</a:t>
            </a:r>
            <a:r>
              <a:rPr lang="zh-CN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体积增大，压强减小；体积减小，压强增大。</a:t>
            </a:r>
            <a:endParaRPr lang="zh-CN" altLang="en-US" sz="2800" dirty="0" smtClean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556" name="文本框 21510"/>
          <p:cNvSpPr txBox="1"/>
          <p:nvPr/>
        </p:nvSpPr>
        <p:spPr>
          <a:xfrm>
            <a:off x="3242945" y="3366135"/>
            <a:ext cx="281432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在温度不变的情况下，一定质量的气体，上拉注射器，注射器内体积增大（膨胀），压强减小；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外部大气压大于内部气压，药水被压入注射器中。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58" name="文本框 21512"/>
          <p:cNvSpPr txBox="1"/>
          <p:nvPr/>
        </p:nvSpPr>
        <p:spPr>
          <a:xfrm>
            <a:off x="9043035" y="3366135"/>
            <a:ext cx="295846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松手，钢笔胶囊中的空气体积增大，压强减小，外部大气压大于内部气压，墨水被压入胶囊中。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23556" grpId="0"/>
      <p:bldP spid="235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文本框 8194"/>
          <p:cNvSpPr txBox="1"/>
          <p:nvPr/>
        </p:nvSpPr>
        <p:spPr>
          <a:xfrm>
            <a:off x="789499" y="276961"/>
            <a:ext cx="56298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气压与沸点：</a:t>
            </a:r>
            <a:endParaRPr lang="zh-CN" sz="28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789464" y="1014283"/>
            <a:ext cx="10475049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14375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一切液体的沸点，当气压</a:t>
            </a:r>
            <a:r>
              <a:rPr lang="zh-CN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减小</a:t>
            </a: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zh-CN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降低</a:t>
            </a: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；当气压</a:t>
            </a:r>
            <a:r>
              <a:rPr lang="zh-CN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增大</a:t>
            </a: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zh-CN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升高</a:t>
            </a: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 dirty="0" smtClean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62735" y="2442210"/>
            <a:ext cx="89858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高山上烧饭要用高压锅，锅内气压可以高于标准大气压，使水沸点高于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100℃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，不但饭熟得快，还可以节省燃料。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065530" y="259080"/>
            <a:ext cx="881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>
                <a:solidFill>
                  <a:srgbClr val="00206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生活中常见的大气压作用效果的现象：</a:t>
            </a:r>
            <a:endParaRPr lang="zh-CN" sz="4000">
              <a:solidFill>
                <a:srgbClr val="00206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grpSp>
        <p:nvGrpSpPr>
          <p:cNvPr id="21506" name="组合 10247"/>
          <p:cNvGrpSpPr/>
          <p:nvPr/>
        </p:nvGrpSpPr>
        <p:grpSpPr>
          <a:xfrm>
            <a:off x="507365" y="1054735"/>
            <a:ext cx="3166745" cy="5466080"/>
            <a:chOff x="144" y="672"/>
            <a:chExt cx="990" cy="3352"/>
          </a:xfrm>
        </p:grpSpPr>
        <p:graphicFrame>
          <p:nvGraphicFramePr>
            <p:cNvPr id="21507" name="对象 10241"/>
            <p:cNvGraphicFramePr/>
            <p:nvPr/>
          </p:nvGraphicFramePr>
          <p:xfrm>
            <a:off x="144" y="672"/>
            <a:ext cx="990" cy="3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3629025" imgH="11268075" progId="Paint.Picture">
                    <p:embed/>
                  </p:oleObj>
                </mc:Choice>
                <mc:Fallback>
                  <p:oleObj name="" r:id="rId1" imgW="3629025" imgH="11268075" progId="Paint.Picture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44" y="672"/>
                          <a:ext cx="990" cy="30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08" name="文本框 10246"/>
            <p:cNvSpPr txBox="1"/>
            <p:nvPr/>
          </p:nvSpPr>
          <p:spPr>
            <a:xfrm>
              <a:off x="240" y="3744"/>
              <a:ext cx="57" cy="2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33794" name="图片 337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530" y="1054735"/>
            <a:ext cx="319913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图片 1025" descr="news70-4-2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670" y="990600"/>
            <a:ext cx="2994025" cy="2704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Picture 5" descr="拔火罐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530" y="3695065"/>
            <a:ext cx="3220720" cy="2629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2" name="Picture 6" descr="吸管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670" y="3930015"/>
            <a:ext cx="299339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94945" y="60960"/>
            <a:ext cx="114566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大气压与人类生活的关系：活塞式抽水机、离心式水泵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1" name="" r:id="rId1" imgW="10762615" imgH="6096000"/>
        </mc:Choice>
        <mc:Fallback>
          <p:control name="" r:id="rId1" imgW="10762615" imgH="6096000">
            <p:pic>
              <p:nvPicPr>
                <p:cNvPr id="0" name="Host Control  2050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47700" y="676910"/>
                  <a:ext cx="10762615" cy="6096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" name="TextBox 12"/>
          <p:cNvSpPr txBox="1"/>
          <p:nvPr/>
        </p:nvSpPr>
        <p:spPr>
          <a:xfrm>
            <a:off x="2324059" y="1784813"/>
            <a:ext cx="1917353" cy="280775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提起活塞时，阀门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关闭，大气压迫使水推开阀门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 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，水进入缸筒。</a:t>
            </a:r>
            <a:endParaRPr lang="zh-CN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" y="1818640"/>
            <a:ext cx="1900555" cy="28340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84985"/>
            <a:ext cx="1623695" cy="27755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1818640"/>
            <a:ext cx="1765300" cy="2736215"/>
          </a:xfrm>
          <a:prstGeom prst="rect">
            <a:avLst/>
          </a:prstGeom>
        </p:spPr>
      </p:pic>
      <p:sp>
        <p:nvSpPr>
          <p:cNvPr id="16" name="TextBox 12"/>
          <p:cNvSpPr txBox="1"/>
          <p:nvPr/>
        </p:nvSpPr>
        <p:spPr>
          <a:xfrm>
            <a:off x="5759376" y="1751359"/>
            <a:ext cx="1822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压下活塞时，阀门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关闭，活塞下面的水推开阀门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 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，涌到活塞上面。</a:t>
            </a:r>
            <a:endParaRPr lang="zh-CN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9488761" y="1599622"/>
            <a:ext cx="21430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再次提起活塞时，阀门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关闭，它上面的水从出水口流出，同时大气压迫使水又推开阀门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 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，水进入缸筒。</a:t>
            </a:r>
            <a:endParaRPr lang="zh-CN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3095465" y="2276768"/>
            <a:ext cx="360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A</a:t>
            </a:r>
            <a:endParaRPr lang="en-US" altLang="zh-CN" sz="2000" dirty="0" smtClean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2620278" y="3664776"/>
            <a:ext cx="360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B</a:t>
            </a:r>
            <a:endParaRPr lang="en-US" altLang="zh-CN" sz="2000" dirty="0" smtClean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10251683" y="2102298"/>
            <a:ext cx="360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A</a:t>
            </a:r>
            <a:endParaRPr lang="en-US" altLang="zh-CN" sz="2000" dirty="0" smtClean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12"/>
          <p:cNvSpPr txBox="1"/>
          <p:nvPr/>
        </p:nvSpPr>
        <p:spPr>
          <a:xfrm>
            <a:off x="10768955" y="3936355"/>
            <a:ext cx="360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B</a:t>
            </a:r>
            <a:endParaRPr lang="en-US" altLang="zh-CN" sz="2000" dirty="0" smtClean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6550338" y="2253640"/>
            <a:ext cx="360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B</a:t>
            </a:r>
            <a:endParaRPr lang="en-US" altLang="zh-CN" sz="2000" dirty="0" smtClean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12"/>
          <p:cNvSpPr txBox="1"/>
          <p:nvPr/>
        </p:nvSpPr>
        <p:spPr>
          <a:xfrm>
            <a:off x="6062899" y="3602274"/>
            <a:ext cx="360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A</a:t>
            </a:r>
            <a:endParaRPr lang="en-US" altLang="zh-CN" sz="2000" dirty="0" smtClean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6715" y="356235"/>
            <a:ext cx="34804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活塞式抽水机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01320" y="385445"/>
            <a:ext cx="28181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离心式水泵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07163" y="1529618"/>
            <a:ext cx="1989852" cy="3620097"/>
            <a:chOff x="3827257" y="1419670"/>
            <a:chExt cx="1989852" cy="362009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257" y="1419670"/>
              <a:ext cx="1505081" cy="341293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499992" y="1527391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出水管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8"/>
            <p:cNvSpPr txBox="1"/>
            <p:nvPr/>
          </p:nvSpPr>
          <p:spPr>
            <a:xfrm>
              <a:off x="5004048" y="1831925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叶轮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9"/>
            <p:cNvSpPr txBox="1"/>
            <p:nvPr/>
          </p:nvSpPr>
          <p:spPr>
            <a:xfrm>
              <a:off x="5108381" y="2263973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泵壳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10"/>
            <p:cNvSpPr txBox="1"/>
            <p:nvPr/>
          </p:nvSpPr>
          <p:spPr>
            <a:xfrm>
              <a:off x="5093834" y="3521483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进</a:t>
              </a:r>
              <a:r>
                <a:rPr lang="zh-CN" alt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水管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1"/>
            <p:cNvSpPr txBox="1"/>
            <p:nvPr/>
          </p:nvSpPr>
          <p:spPr>
            <a:xfrm>
              <a:off x="5076056" y="3939902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底阀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2"/>
            <p:cNvSpPr txBox="1"/>
            <p:nvPr/>
          </p:nvSpPr>
          <p:spPr>
            <a:xfrm>
              <a:off x="4579797" y="4731990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滤网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2"/>
          <p:cNvSpPr txBox="1"/>
          <p:nvPr/>
        </p:nvSpPr>
        <p:spPr>
          <a:xfrm>
            <a:off x="3675616" y="1805487"/>
            <a:ext cx="7730502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         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离心式水泵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起动前，为了排除内部的空气，先向泵里灌满水。叶轮转动后把水甩出，使叶轮附近的地方出现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一块气体压强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很小的区域。低处的水面上有大气压强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，大于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泵内的压强，所以水在外界大气压强的作用下被压入泵中。</a:t>
            </a:r>
            <a:endParaRPr lang="zh-CN" altLang="en-US" sz="2400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Box 12"/>
          <p:cNvSpPr txBox="1"/>
          <p:nvPr/>
        </p:nvSpPr>
        <p:spPr>
          <a:xfrm>
            <a:off x="571659" y="965335"/>
            <a:ext cx="6102423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哪个扬程对应水泵最大的抽水高度？</a:t>
            </a:r>
            <a:endParaRPr lang="zh-CN" altLang="en-US" sz="2800" dirty="0" smtClean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2.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哪个扬程受大气压强影响？</a:t>
            </a:r>
            <a:endParaRPr lang="zh-CN" altLang="en-US" sz="2800" dirty="0" smtClean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3.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哪个扬程由水泵的性能决定？</a:t>
            </a:r>
            <a:endParaRPr lang="zh-CN" altLang="en-US" sz="2800" dirty="0" smtClean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4.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在北京和拉萨汲水扬程一样吗？</a:t>
            </a:r>
            <a:endParaRPr lang="zh-CN" altLang="en-US" sz="2800" dirty="0" smtClean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029" y="787875"/>
            <a:ext cx="3381430" cy="2886976"/>
          </a:xfrm>
          <a:prstGeom prst="rect">
            <a:avLst/>
          </a:prstGeom>
        </p:spPr>
      </p:pic>
      <p:sp>
        <p:nvSpPr>
          <p:cNvPr id="14" name="TextBox 12"/>
          <p:cNvSpPr txBox="1"/>
          <p:nvPr/>
        </p:nvSpPr>
        <p:spPr>
          <a:xfrm>
            <a:off x="6543215" y="965056"/>
            <a:ext cx="1697692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压水扬程</a:t>
            </a:r>
            <a:endParaRPr lang="zh-CN" altLang="en-US" sz="2800" dirty="0" smtClean="0">
              <a:solidFill>
                <a:srgbClr val="00206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5127010" y="1556073"/>
            <a:ext cx="1697692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汲水扬程</a:t>
            </a:r>
            <a:endParaRPr lang="zh-CN" altLang="en-US" sz="2800" dirty="0" smtClean="0">
              <a:solidFill>
                <a:srgbClr val="00206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5506151" y="2213994"/>
            <a:ext cx="1697692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压水扬程</a:t>
            </a:r>
            <a:endParaRPr lang="zh-CN" altLang="en-US" sz="2800" dirty="0" smtClean="0">
              <a:solidFill>
                <a:srgbClr val="00206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812277" y="3527484"/>
            <a:ext cx="8109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拉萨比北京气压小，所以拉萨比北京的汲水扬程小</a:t>
            </a:r>
            <a:endParaRPr lang="zh-CN" altLang="en-US" sz="2800" dirty="0" smtClean="0">
              <a:solidFill>
                <a:srgbClr val="00206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265" y="228600"/>
            <a:ext cx="323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交流与讨论：</a:t>
            </a:r>
            <a:endParaRPr lang="zh-CN" sz="40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571500" y="4753610"/>
            <a:ext cx="106502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         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区别：活塞式抽水机只能利用大气压将把水从低处压到高处；离心式水泵除了利用大气压，还可以依靠叶轮转动将水甩出。</a:t>
            </a:r>
            <a:endParaRPr lang="zh-CN" altLang="en-US" sz="2800" b="1" dirty="0" smtClean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uiExpan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72770" y="1217930"/>
            <a:ext cx="108407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3500"/>
              </a:lnSpc>
            </a:pP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大气压强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：大气内部的各个位置存在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向各个方向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着压强。</a:t>
            </a:r>
            <a:endParaRPr lang="zh-CN" altLang="en-US" sz="32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8165" y="3829964"/>
            <a:ext cx="8843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海拔越高，气体密度越小，大气压越低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32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543761" y="4663548"/>
            <a:ext cx="1015739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在温度不变的条件下，一定质量的气体，</a:t>
            </a:r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体积增大，压强减小；体积减小，压强增大。</a:t>
            </a:r>
            <a:endParaRPr lang="zh-CN" altLang="en-US" sz="32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73625" y="213995"/>
            <a:ext cx="18592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4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小结：</a:t>
            </a:r>
            <a:endParaRPr lang="zh-CN" sz="44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2770" y="2028576"/>
            <a:ext cx="9486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验证大气压存在实验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马德堡半球实验</a:t>
            </a:r>
            <a:endParaRPr lang="zh-CN" altLang="en-US" sz="32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8165" y="2897891"/>
            <a:ext cx="9486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大气压的测定：</a:t>
            </a:r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托里拆利实验   </a:t>
            </a:r>
            <a:r>
              <a:rPr lang="en-US" altLang="zh-CN" sz="32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1.01×10</a:t>
            </a:r>
            <a:r>
              <a:rPr lang="en-US" altLang="zh-CN" sz="3200" baseline="30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en-US" altLang="zh-CN" sz="32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Pa</a:t>
            </a:r>
            <a:endParaRPr lang="en-US" altLang="zh-CN" sz="32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5" grpId="0"/>
      <p:bldP spid="6" grpId="0"/>
      <p:bldP spid="3" grpId="1"/>
      <p:bldP spid="9" grpId="1"/>
      <p:bldP spid="11" grpId="1"/>
      <p:bldP spid="5" grpId="1"/>
      <p:bldP spid="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590550"/>
            <a:ext cx="10058400" cy="5676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207" name="组合 8206"/>
          <p:cNvGrpSpPr/>
          <p:nvPr/>
        </p:nvGrpSpPr>
        <p:grpSpPr>
          <a:xfrm>
            <a:off x="1424623" y="947420"/>
            <a:ext cx="2133600" cy="2522538"/>
            <a:chOff x="741" y="576"/>
            <a:chExt cx="1344" cy="1590"/>
          </a:xfrm>
        </p:grpSpPr>
        <p:graphicFrame>
          <p:nvGraphicFramePr>
            <p:cNvPr id="3075" name="对象 8195"/>
            <p:cNvGraphicFramePr/>
            <p:nvPr/>
          </p:nvGraphicFramePr>
          <p:xfrm>
            <a:off x="768" y="576"/>
            <a:ext cx="1266" cy="1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" r:id="rId1" imgW="742950" imgH="933450" progId="Paint.Picture">
                    <p:embed/>
                  </p:oleObj>
                </mc:Choice>
                <mc:Fallback>
                  <p:oleObj name="" r:id="rId1" imgW="742950" imgH="933450" progId="Paint.Picture">
                    <p:embed/>
                    <p:pic>
                      <p:nvPicPr>
                        <p:cNvPr id="0" name="图片 1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68" y="576"/>
                          <a:ext cx="1266" cy="159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6" name="椭圆 8200"/>
            <p:cNvSpPr/>
            <p:nvPr/>
          </p:nvSpPr>
          <p:spPr>
            <a:xfrm>
              <a:off x="741" y="576"/>
              <a:ext cx="1344" cy="33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208" name="组合 8207"/>
          <p:cNvGrpSpPr/>
          <p:nvPr/>
        </p:nvGrpSpPr>
        <p:grpSpPr>
          <a:xfrm>
            <a:off x="5507990" y="803275"/>
            <a:ext cx="2207260" cy="2667000"/>
            <a:chOff x="2793" y="528"/>
            <a:chExt cx="1344" cy="1824"/>
          </a:xfrm>
        </p:grpSpPr>
        <p:graphicFrame>
          <p:nvGraphicFramePr>
            <p:cNvPr id="3078" name="对象 8196"/>
            <p:cNvGraphicFramePr/>
            <p:nvPr/>
          </p:nvGraphicFramePr>
          <p:xfrm>
            <a:off x="2928" y="528"/>
            <a:ext cx="1152" cy="1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3" imgW="685800" imgH="1085850" progId="Paint.Picture">
                    <p:embed/>
                  </p:oleObj>
                </mc:Choice>
                <mc:Fallback>
                  <p:oleObj name="" r:id="rId3" imgW="685800" imgH="1085850" progId="Paint.Picture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28" y="528"/>
                          <a:ext cx="1152" cy="18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9" name="椭圆 8201"/>
            <p:cNvSpPr/>
            <p:nvPr/>
          </p:nvSpPr>
          <p:spPr>
            <a:xfrm>
              <a:off x="2793" y="1894"/>
              <a:ext cx="1344" cy="33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209" name="右箭头 8208"/>
          <p:cNvSpPr/>
          <p:nvPr/>
        </p:nvSpPr>
        <p:spPr>
          <a:xfrm>
            <a:off x="3917315" y="2090420"/>
            <a:ext cx="1371600" cy="381000"/>
          </a:xfrm>
          <a:prstGeom prst="rightArrow">
            <a:avLst>
              <a:gd name="adj1" fmla="val 50000"/>
              <a:gd name="adj2" fmla="val 90000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4635" y="96520"/>
            <a:ext cx="526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实验一：</a:t>
            </a:r>
            <a:r>
              <a:rPr lang="en-US" altLang="zh-CN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“</a:t>
            </a:r>
            <a:r>
              <a:rPr lang="zh-CN" altLang="en-US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覆杯实验</a:t>
            </a:r>
            <a:r>
              <a:rPr lang="en-US" altLang="zh-CN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”</a:t>
            </a:r>
            <a:endParaRPr lang="en-US" altLang="zh-CN" sz="40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9425" y="4291330"/>
            <a:ext cx="104089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0" hangingPunct="0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在杯底放上一纸片，将装置倒置过来后发现硬纸片____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_______；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9425" y="5165725"/>
            <a:ext cx="105689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如果在杯里注满水后用纸片将开口封住，迅速将装置倒置过来，发现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____________________。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9240" y="3350260"/>
            <a:ext cx="1706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现象：</a:t>
            </a:r>
            <a:endParaRPr lang="zh-CN" altLang="en-US" sz="40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8211" name="矩形 8210"/>
          <p:cNvSpPr/>
          <p:nvPr/>
        </p:nvSpPr>
        <p:spPr>
          <a:xfrm>
            <a:off x="1614488" y="5596573"/>
            <a:ext cx="35464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纸片并未落下</a:t>
            </a:r>
            <a:endParaRPr lang="zh-CN" altLang="en-US" sz="280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12" name="矩形 8211"/>
          <p:cNvSpPr/>
          <p:nvPr/>
        </p:nvSpPr>
        <p:spPr>
          <a:xfrm>
            <a:off x="8777923" y="4291330"/>
            <a:ext cx="14573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下落</a:t>
            </a:r>
            <a:endParaRPr lang="zh-CN" altLang="en-US" sz="280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217" name="组合 8216"/>
          <p:cNvGrpSpPr/>
          <p:nvPr/>
        </p:nvGrpSpPr>
        <p:grpSpPr>
          <a:xfrm rot="-5400000">
            <a:off x="6378258" y="3097848"/>
            <a:ext cx="466725" cy="971550"/>
            <a:chOff x="3792" y="1164"/>
            <a:chExt cx="294" cy="612"/>
          </a:xfrm>
        </p:grpSpPr>
        <p:sp>
          <p:nvSpPr>
            <p:cNvPr id="3085" name="右箭头 8217"/>
            <p:cNvSpPr/>
            <p:nvPr/>
          </p:nvSpPr>
          <p:spPr>
            <a:xfrm>
              <a:off x="3792" y="1728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3086" name="右箭头 8218"/>
            <p:cNvSpPr/>
            <p:nvPr/>
          </p:nvSpPr>
          <p:spPr>
            <a:xfrm>
              <a:off x="3792" y="1344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3087" name="右箭头 8219"/>
            <p:cNvSpPr/>
            <p:nvPr/>
          </p:nvSpPr>
          <p:spPr>
            <a:xfrm>
              <a:off x="3798" y="1164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3088" name="右箭头 8220"/>
            <p:cNvSpPr/>
            <p:nvPr/>
          </p:nvSpPr>
          <p:spPr>
            <a:xfrm>
              <a:off x="3792" y="1536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" name="右箭头 7"/>
          <p:cNvSpPr/>
          <p:nvPr/>
        </p:nvSpPr>
        <p:spPr>
          <a:xfrm>
            <a:off x="8083550" y="2090420"/>
            <a:ext cx="1371600" cy="381000"/>
          </a:xfrm>
          <a:prstGeom prst="rightArrow">
            <a:avLst>
              <a:gd name="adj1" fmla="val 50000"/>
              <a:gd name="adj2" fmla="val 90000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27870" y="804545"/>
            <a:ext cx="2207260" cy="23679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235248" y="3235325"/>
            <a:ext cx="1457325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各个方向纸片均不下落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/>
      <p:bldP spid="8212" grpId="0"/>
      <p:bldP spid="7" grpId="0"/>
      <p:bldP spid="7" grpId="1"/>
      <p:bldP spid="4" grpId="0"/>
      <p:bldP spid="4" grpId="1"/>
      <p:bldP spid="6" grpId="0"/>
      <p:bldP spid="6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54635" y="96520"/>
            <a:ext cx="526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实验二：</a:t>
            </a:r>
            <a:r>
              <a:rPr lang="en-US" altLang="zh-CN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“</a:t>
            </a:r>
            <a:r>
              <a:rPr lang="zh-CN" altLang="en-US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笔管提水</a:t>
            </a:r>
            <a:r>
              <a:rPr lang="en-US" altLang="zh-CN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”</a:t>
            </a:r>
            <a:endParaRPr lang="en-US" altLang="zh-CN" sz="40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pic>
        <p:nvPicPr>
          <p:cNvPr id="9221" name="图片 9220" descr="滴管中的液体不会滴落"/>
          <p:cNvPicPr>
            <a:picLocks noChangeAspect="1"/>
          </p:cNvPicPr>
          <p:nvPr/>
        </p:nvPicPr>
        <p:blipFill>
          <a:blip r:embed="rId1"/>
          <a:srcRect l="18358" t="19791" r="10657" b="14009"/>
          <a:stretch>
            <a:fillRect/>
          </a:stretch>
        </p:blipFill>
        <p:spPr>
          <a:xfrm>
            <a:off x="2760345" y="847090"/>
            <a:ext cx="6583680" cy="2946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9" name="组合 9228"/>
          <p:cNvGrpSpPr/>
          <p:nvPr/>
        </p:nvGrpSpPr>
        <p:grpSpPr>
          <a:xfrm rot="-2732460">
            <a:off x="2671365" y="3143878"/>
            <a:ext cx="450056" cy="921802"/>
            <a:chOff x="3786" y="1158"/>
            <a:chExt cx="294" cy="618"/>
          </a:xfrm>
        </p:grpSpPr>
        <p:sp>
          <p:nvSpPr>
            <p:cNvPr id="4102" name="右箭头 9229"/>
            <p:cNvSpPr/>
            <p:nvPr/>
          </p:nvSpPr>
          <p:spPr>
            <a:xfrm>
              <a:off x="3792" y="1728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4103" name="右箭头 9230"/>
            <p:cNvSpPr/>
            <p:nvPr/>
          </p:nvSpPr>
          <p:spPr>
            <a:xfrm>
              <a:off x="3792" y="1344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4104" name="右箭头 9231"/>
            <p:cNvSpPr/>
            <p:nvPr/>
          </p:nvSpPr>
          <p:spPr>
            <a:xfrm>
              <a:off x="3786" y="1158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4105" name="右箭头 9232"/>
            <p:cNvSpPr/>
            <p:nvPr/>
          </p:nvSpPr>
          <p:spPr>
            <a:xfrm>
              <a:off x="3792" y="1536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04825" y="4512945"/>
            <a:ext cx="107149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取一只两端开口的塑料笔管(玻璃管)浸没于水中，用一只手指堵住其中的一端后将整个装置提起，会发现管内的水___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_____；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4635" y="3651885"/>
            <a:ext cx="1706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现象：</a:t>
            </a:r>
            <a:endParaRPr lang="zh-CN" altLang="en-US" sz="40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4825" y="5735955"/>
            <a:ext cx="73310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0" hangingPunct="0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当将手指松开后，管内的水____________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212" name="矩形 8211"/>
          <p:cNvSpPr/>
          <p:nvPr/>
        </p:nvSpPr>
        <p:spPr>
          <a:xfrm>
            <a:off x="8335328" y="4929505"/>
            <a:ext cx="14573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会下落</a:t>
            </a:r>
            <a:endParaRPr lang="zh-CN" altLang="en-US" sz="280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84470" y="5735955"/>
            <a:ext cx="21793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不会下落</a:t>
            </a:r>
            <a:endParaRPr lang="zh-CN" altLang="en-US" sz="280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212" grpId="0"/>
      <p:bldP spid="5" grpId="0"/>
      <p:bldP spid="2" grpId="0"/>
      <p:bldP spid="4" grpId="0"/>
      <p:bldP spid="2" grpId="1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54635" y="96520"/>
            <a:ext cx="526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实验三：</a:t>
            </a:r>
            <a:r>
              <a:rPr lang="en-US" altLang="zh-CN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“</a:t>
            </a:r>
            <a:r>
              <a:rPr lang="zh-CN" altLang="en-US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吞蛋实验</a:t>
            </a:r>
            <a:r>
              <a:rPr lang="en-US" altLang="zh-CN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”</a:t>
            </a:r>
            <a:endParaRPr lang="en-US" altLang="zh-CN" sz="40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pic>
        <p:nvPicPr>
          <p:cNvPr id="15365" name="图片 15364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7620" y="1239520"/>
            <a:ext cx="1073785" cy="169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图片 15365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990" y="1239520"/>
            <a:ext cx="1074420" cy="167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图片 15366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140" y="878840"/>
            <a:ext cx="1074420" cy="1998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图片 15367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970" y="1166495"/>
            <a:ext cx="1089660" cy="1725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54635" y="3430905"/>
            <a:ext cx="1706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现象：</a:t>
            </a:r>
            <a:endParaRPr lang="zh-CN" altLang="en-US" sz="40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15373" name="矩形 15372"/>
          <p:cNvSpPr/>
          <p:nvPr/>
        </p:nvSpPr>
        <p:spPr>
          <a:xfrm>
            <a:off x="2565400" y="4724718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降低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5545" y="4291330"/>
            <a:ext cx="91420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把棉花点燃放入瓶内，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棉花燃烧一段时间后，可使瓶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内气压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_________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鸡蛋就会被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_______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82030" y="472503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压</a:t>
            </a:r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进瓶内</a:t>
            </a:r>
            <a:endParaRPr lang="zh-CN" altLang="en-US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5373" grpId="0"/>
      <p:bldP spid="2" grpId="0"/>
      <p:bldP spid="2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51890" y="1615440"/>
            <a:ext cx="961263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大气内部的各个位置也存在着压强，这个压强就叫作大气压强，简称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大气压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5870" y="944245"/>
            <a:ext cx="274637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大量实验表明</a:t>
            </a:r>
            <a:r>
              <a:rPr lang="en-US" altLang="zh-CN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:</a:t>
            </a:r>
            <a:endParaRPr lang="en-US" altLang="zh-CN" sz="32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1890" y="2807335"/>
            <a:ext cx="14776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说明：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51890" y="3506470"/>
            <a:ext cx="84353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dirty="0"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①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大气对浸在里面的一切物体均会产生压强。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1890" y="4258945"/>
            <a:ext cx="89052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dirty="0"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②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区分大气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压和气压（一般容器内的称为气压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1890" y="5090160"/>
            <a:ext cx="8197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产生原因：（与液体压强产生原因类似）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37740" y="5850255"/>
            <a:ext cx="54997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气体受到重力且具有流动性。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0995" y="207010"/>
            <a:ext cx="31426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</a:t>
            </a:r>
            <a:r>
              <a:rPr lang="en-US" altLang="zh-CN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大气压强</a:t>
            </a:r>
            <a:endParaRPr lang="zh-CN" altLang="en-US" sz="3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7" grpId="0"/>
      <p:bldP spid="6" grpId="1"/>
      <p:bldP spid="7" grpId="1"/>
      <p:bldP spid="8" grpId="0"/>
      <p:bldP spid="8" grpId="1"/>
      <p:bldP spid="9" grpId="0"/>
      <p:bldP spid="9" grpId="1"/>
      <p:bldP spid="4" grpId="0"/>
      <p:bldP spid="4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3650" y="318135"/>
            <a:ext cx="9326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>
                <a:solidFill>
                  <a:srgbClr val="00206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生活中还有哪些实例能说明大气压强的存在？</a:t>
            </a:r>
            <a:endParaRPr lang="zh-CN" altLang="en-US" sz="3600">
              <a:solidFill>
                <a:srgbClr val="00206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graphicFrame>
        <p:nvGraphicFramePr>
          <p:cNvPr id="29700" name="对象 29699"/>
          <p:cNvGraphicFramePr/>
          <p:nvPr/>
        </p:nvGraphicFramePr>
        <p:xfrm>
          <a:off x="6835140" y="1313815"/>
          <a:ext cx="2974975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1647825" imgH="2619375" progId="Paint.Picture">
                  <p:embed/>
                </p:oleObj>
              </mc:Choice>
              <mc:Fallback>
                <p:oleObj name="" r:id="rId1" imgW="1647825" imgH="2619375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35140" y="1313815"/>
                        <a:ext cx="2974975" cy="3816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6" name="组合 29705"/>
          <p:cNvGrpSpPr/>
          <p:nvPr/>
        </p:nvGrpSpPr>
        <p:grpSpPr>
          <a:xfrm>
            <a:off x="7181850" y="2901950"/>
            <a:ext cx="533400" cy="914400"/>
            <a:chOff x="3744" y="1200"/>
            <a:chExt cx="336" cy="576"/>
          </a:xfrm>
        </p:grpSpPr>
        <p:sp>
          <p:nvSpPr>
            <p:cNvPr id="6149" name="右箭头 29701"/>
            <p:cNvSpPr/>
            <p:nvPr/>
          </p:nvSpPr>
          <p:spPr>
            <a:xfrm>
              <a:off x="3792" y="1728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150" name="右箭头 29702"/>
            <p:cNvSpPr/>
            <p:nvPr/>
          </p:nvSpPr>
          <p:spPr>
            <a:xfrm>
              <a:off x="3792" y="1344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151" name="右箭头 29703"/>
            <p:cNvSpPr/>
            <p:nvPr/>
          </p:nvSpPr>
          <p:spPr>
            <a:xfrm>
              <a:off x="3744" y="1200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152" name="右箭头 29704"/>
            <p:cNvSpPr/>
            <p:nvPr/>
          </p:nvSpPr>
          <p:spPr>
            <a:xfrm>
              <a:off x="3792" y="1536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708" name="组合 29707"/>
          <p:cNvGrpSpPr/>
          <p:nvPr/>
        </p:nvGrpSpPr>
        <p:grpSpPr>
          <a:xfrm rot="10752738">
            <a:off x="9270365" y="2822575"/>
            <a:ext cx="533400" cy="914400"/>
            <a:chOff x="3744" y="1200"/>
            <a:chExt cx="336" cy="576"/>
          </a:xfrm>
        </p:grpSpPr>
        <p:sp>
          <p:nvSpPr>
            <p:cNvPr id="6154" name="右箭头 29708"/>
            <p:cNvSpPr/>
            <p:nvPr/>
          </p:nvSpPr>
          <p:spPr>
            <a:xfrm>
              <a:off x="3792" y="1728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155" name="右箭头 29709"/>
            <p:cNvSpPr/>
            <p:nvPr/>
          </p:nvSpPr>
          <p:spPr>
            <a:xfrm>
              <a:off x="3792" y="1344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156" name="右箭头 29710"/>
            <p:cNvSpPr/>
            <p:nvPr/>
          </p:nvSpPr>
          <p:spPr>
            <a:xfrm>
              <a:off x="3744" y="1200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157" name="右箭头 29711"/>
            <p:cNvSpPr/>
            <p:nvPr/>
          </p:nvSpPr>
          <p:spPr>
            <a:xfrm>
              <a:off x="3792" y="1536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94865" y="5367655"/>
            <a:ext cx="13100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喝饮料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99985" y="5367655"/>
            <a:ext cx="2222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牛奶盒变瘪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21508" descr="T8-20"/>
          <p:cNvPicPr>
            <a:picLocks noChangeAspect="1"/>
          </p:cNvPicPr>
          <p:nvPr/>
        </p:nvPicPr>
        <p:blipFill>
          <a:blip r:embed="rId3"/>
          <a:srcRect l="67910" r="-1036"/>
          <a:stretch>
            <a:fillRect/>
          </a:stretch>
        </p:blipFill>
        <p:spPr>
          <a:xfrm>
            <a:off x="1617345" y="1313815"/>
            <a:ext cx="2603500" cy="3816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703580" y="25400"/>
            <a:ext cx="2253615" cy="2004695"/>
            <a:chOff x="6353" y="1642"/>
            <a:chExt cx="8234" cy="7515"/>
          </a:xfrm>
        </p:grpSpPr>
        <p:pic>
          <p:nvPicPr>
            <p:cNvPr id="4" name="图片 3" descr="L}99OFJP9B]XFZXE~]9KBWY"/>
            <p:cNvPicPr>
              <a:picLocks noChangeAspect="1"/>
            </p:cNvPicPr>
            <p:nvPr/>
          </p:nvPicPr>
          <p:blipFill>
            <a:blip r:embed="rId1"/>
            <a:srcRect l="17454"/>
            <a:stretch>
              <a:fillRect/>
            </a:stretch>
          </p:blipFill>
          <p:spPr>
            <a:xfrm>
              <a:off x="6353" y="1642"/>
              <a:ext cx="8234" cy="7515"/>
            </a:xfrm>
            <a:prstGeom prst="ellipse">
              <a:avLst/>
            </a:prstGeom>
          </p:spPr>
        </p:pic>
        <p:pic>
          <p:nvPicPr>
            <p:cNvPr id="2" name="图片 1" descr="L}99OFJP9B]XFZXE~]9KBWY"/>
            <p:cNvPicPr>
              <a:picLocks noChangeAspect="1"/>
            </p:cNvPicPr>
            <p:nvPr/>
          </p:nvPicPr>
          <p:blipFill>
            <a:blip r:embed="rId1"/>
            <a:srcRect l="15683" r="71920" b="61158"/>
            <a:stretch>
              <a:fillRect/>
            </a:stretch>
          </p:blipFill>
          <p:spPr>
            <a:xfrm>
              <a:off x="6388" y="3811"/>
              <a:ext cx="955" cy="2579"/>
            </a:xfrm>
            <a:prstGeom prst="ellipse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3181350" y="600710"/>
            <a:ext cx="746823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1654年马德堡市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验证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大气压的存在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7415" name="Picture 7" descr="E:\大气压强\马德堡半球实验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660" y="2296160"/>
            <a:ext cx="6029325" cy="3695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6239" r="14176"/>
          <a:stretch>
            <a:fillRect/>
          </a:stretch>
        </p:blipFill>
        <p:spPr>
          <a:xfrm>
            <a:off x="453390" y="2296160"/>
            <a:ext cx="4462780" cy="369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31165" y="215900"/>
            <a:ext cx="562483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验证大气压存在的实验：</a:t>
            </a:r>
            <a:endParaRPr lang="zh-CN" sz="3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35015" y="201295"/>
            <a:ext cx="3383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马德堡半球实验</a:t>
            </a:r>
            <a:endParaRPr lang="zh-CN" sz="3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8515" y="995045"/>
            <a:ext cx="108204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马匹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分拉两个半球，从2匹增加到4匹、8匹，直至16匹，直到“啪”的一声，直到两个半球分开</a:t>
            </a:r>
            <a:endParaRPr lang="zh-CN" altLang="en-US" sz="2000" b="1" dirty="0">
              <a:solidFill>
                <a:srgbClr val="002060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" r:id="rId1" imgW="9048750" imgH="4966970"/>
        </mc:Choice>
        <mc:Fallback>
          <p:control name="" r:id="rId1" imgW="9048750" imgH="4966970">
            <p:pic>
              <p:nvPicPr>
                <p:cNvPr id="0" name="Host Control  1026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00835" y="1535430"/>
                  <a:ext cx="9048750" cy="49669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2467</Words>
  <Application>WPS 演示</Application>
  <PresentationFormat>宽屏</PresentationFormat>
  <Paragraphs>275</Paragraphs>
  <Slides>28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华文新魏</vt:lpstr>
      <vt:lpstr>Times New Roman</vt:lpstr>
      <vt:lpstr>Calibri</vt:lpstr>
      <vt:lpstr>Arial Unicode MS</vt:lpstr>
      <vt:lpstr>Verdana</vt:lpstr>
      <vt:lpstr>楷体</vt:lpstr>
      <vt:lpstr>Office 主题</vt:lpstr>
      <vt:lpstr>Equation.3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2020-04-17T12:41:00Z</dcterms:created>
  <dcterms:modified xsi:type="dcterms:W3CDTF">2020-04-20T02:03:49Z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