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70" r:id="rId11"/>
    <p:sldId id="268" r:id="rId12"/>
    <p:sldId id="269" r:id="rId13"/>
    <p:sldId id="271" r:id="rId14"/>
    <p:sldId id="272" r:id="rId15"/>
    <p:sldId id="285" r:id="rId16"/>
    <p:sldId id="273" r:id="rId17"/>
    <p:sldId id="274" r:id="rId18"/>
    <p:sldId id="278" r:id="rId19"/>
    <p:sldId id="281" r:id="rId20"/>
    <p:sldId id="266" r:id="rId21"/>
    <p:sldId id="283" r:id="rId22"/>
    <p:sldId id="275" r:id="rId23"/>
    <p:sldId id="282" r:id="rId24"/>
    <p:sldId id="284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9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文本占位符 27650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r>
              <a:rPr lang="zh-CN" altLang="en-US"/>
              <a:t>永中</a:t>
            </a:r>
            <a:r>
              <a:rPr lang="en-US" altLang="zh-CN"/>
              <a:t>Office ,</a:t>
            </a:r>
            <a:r>
              <a:rPr lang="zh-CN" altLang="en-US"/>
              <a:t>中国人自己的</a:t>
            </a:r>
            <a:r>
              <a:rPr lang="en-US" altLang="zh-CN"/>
              <a:t>Office. http://www.yozosoft.com</a:t>
            </a:r>
          </a:p>
          <a:p>
            <a:pPr lvl="0" indent="0"/>
            <a:r>
              <a:rPr lang="zh-CN" altLang="en-US"/>
              <a:t>免费下载地址：</a:t>
            </a:r>
            <a:r>
              <a:rPr lang="en-US" altLang="zh-CN"/>
              <a:t>http://www.yozosoft.com/download/zmo.jsp</a:t>
            </a:r>
          </a:p>
        </p:txBody>
      </p:sp>
    </p:spTree>
    <p:extLst>
      <p:ext uri="{BB962C8B-B14F-4D97-AF65-F5344CB8AC3E}">
        <p14:creationId xmlns:p14="http://schemas.microsoft.com/office/powerpoint/2010/main" val="147562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G:\..\..\&#36830;&#36890;&#22120;&#19982;&#33337;&#38392;.swf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&#33337;&#38392;&#30340;&#24037;&#20316;&#21407;&#29702;.swf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6955" y="2101215"/>
            <a:ext cx="5317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8.3  </a:t>
            </a:r>
            <a:r>
              <a:rPr lang="zh-CN" altLang="en-US" sz="8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连通器</a:t>
            </a:r>
          </a:p>
        </p:txBody>
      </p:sp>
      <p:pic>
        <p:nvPicPr>
          <p:cNvPr id="6148" name="Picture 2" descr="图片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3545" y="972185"/>
            <a:ext cx="3383280" cy="49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9" y="1750505"/>
            <a:ext cx="3158265" cy="2520232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5346383" y="1750505"/>
            <a:ext cx="59441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下水道的哪部分是连通器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回水弯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一个连通器。</a:t>
            </a:r>
            <a:endParaRPr lang="en-US" altLang="zh-CN" sz="2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回水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弯有什么作用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阻止下水道中的有害气体进入屋内。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012676" y="2993224"/>
            <a:ext cx="936104" cy="988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5132"/>
          <p:cNvSpPr txBox="1"/>
          <p:nvPr/>
        </p:nvSpPr>
        <p:spPr>
          <a:xfrm>
            <a:off x="681990" y="427355"/>
            <a:ext cx="3402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下水道的回水弯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385570"/>
            <a:ext cx="3673475" cy="3890645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5674043" y="1860995"/>
            <a:ext cx="59441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水塔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是如何给周围建筑供水的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打开水龙头的时候，形成了连通器的结构，水要上升到和水塔中的水一样高，因此可以不断地流出来。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设计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水塔有什么要求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水塔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比周围的建筑高。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5132"/>
          <p:cNvSpPr txBox="1"/>
          <p:nvPr/>
        </p:nvSpPr>
        <p:spPr>
          <a:xfrm>
            <a:off x="549275" y="427355"/>
            <a:ext cx="3475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水塔供水系统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6501691" y="1653985"/>
            <a:ext cx="4608512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牲畜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自动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饮水器是如何自动工作的？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牲畜饮水时，水槽里面的水位逐渐下降，浮漂也随之下降。通过杠杆使活塞向上升起，使水从水管中流出，补充进水槽中。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" y="1329690"/>
            <a:ext cx="4836160" cy="3549650"/>
          </a:xfrm>
          <a:prstGeom prst="rect">
            <a:avLst/>
          </a:prstGeom>
        </p:spPr>
      </p:pic>
      <p:sp>
        <p:nvSpPr>
          <p:cNvPr id="3" name="文本框 5132"/>
          <p:cNvSpPr txBox="1"/>
          <p:nvPr/>
        </p:nvSpPr>
        <p:spPr>
          <a:xfrm>
            <a:off x="549275" y="427355"/>
            <a:ext cx="3475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牲畜自动饮水器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课件素材库1\课件1gp\第八章 压强与浮力\第三节 连通器\8-3 图片\T8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315" y="1563370"/>
            <a:ext cx="4516120" cy="458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5132"/>
          <p:cNvSpPr txBox="1"/>
          <p:nvPr/>
        </p:nvSpPr>
        <p:spPr>
          <a:xfrm>
            <a:off x="549275" y="427355"/>
            <a:ext cx="2606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人造喷泉</a:t>
            </a:r>
          </a:p>
        </p:txBody>
      </p:sp>
      <p:pic>
        <p:nvPicPr>
          <p:cNvPr id="5" name="图片 4" descr="20200307gel15835498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910" y="1563370"/>
            <a:ext cx="4762500" cy="458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4440" y="3221990"/>
            <a:ext cx="4789170" cy="347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5132"/>
          <p:cNvSpPr txBox="1"/>
          <p:nvPr/>
        </p:nvSpPr>
        <p:spPr>
          <a:xfrm>
            <a:off x="549275" y="427355"/>
            <a:ext cx="2606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过路涵洞</a:t>
            </a:r>
          </a:p>
        </p:txBody>
      </p:sp>
      <p:pic>
        <p:nvPicPr>
          <p:cNvPr id="27651" name="Picture 5" descr="u=43724432,170384711&amp;fm=23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40" y="1503045"/>
            <a:ext cx="4222750" cy="446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u=1092401182,1396801144&amp;fm=21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440" y="102870"/>
            <a:ext cx="4788535" cy="311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T8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43" y="2221230"/>
            <a:ext cx="5522912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5132"/>
          <p:cNvSpPr txBox="1"/>
          <p:nvPr/>
        </p:nvSpPr>
        <p:spPr>
          <a:xfrm>
            <a:off x="549275" y="427355"/>
            <a:ext cx="3284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装修的等高线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09826950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035" y="1489710"/>
            <a:ext cx="3965575" cy="3877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5132"/>
          <p:cNvSpPr txBox="1"/>
          <p:nvPr/>
        </p:nvSpPr>
        <p:spPr>
          <a:xfrm>
            <a:off x="549275" y="427355"/>
            <a:ext cx="2606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茶壶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132"/>
          <p:cNvSpPr txBox="1"/>
          <p:nvPr/>
        </p:nvSpPr>
        <p:spPr>
          <a:xfrm>
            <a:off x="549275" y="427355"/>
            <a:ext cx="17818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船闸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7140" r="1343" b="10017"/>
          <a:stretch>
            <a:fillRect/>
          </a:stretch>
        </p:blipFill>
        <p:spPr bwMode="auto">
          <a:xfrm>
            <a:off x="3411761" y="1909676"/>
            <a:ext cx="47801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4635897" y="3974525"/>
            <a:ext cx="144016" cy="144017"/>
          </a:xfrm>
          <a:prstGeom prst="rect">
            <a:avLst/>
          </a:prstGeom>
          <a:noFill/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>
            <a:stCxn id="5" idx="1"/>
            <a:endCxn id="25" idx="3"/>
          </p:cNvCxnSpPr>
          <p:nvPr/>
        </p:nvCxnSpPr>
        <p:spPr bwMode="auto">
          <a:xfrm flipH="1" flipV="1">
            <a:off x="3236357" y="4043994"/>
            <a:ext cx="1399540" cy="317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文本框 24"/>
          <p:cNvSpPr txBox="1"/>
          <p:nvPr/>
        </p:nvSpPr>
        <p:spPr>
          <a:xfrm>
            <a:off x="2019553" y="3843869"/>
            <a:ext cx="1217000" cy="400110"/>
          </a:xfrm>
          <a:prstGeom prst="rect">
            <a:avLst/>
          </a:prstGeom>
          <a:noFill/>
          <a:ln w="28575">
            <a:solidFill>
              <a:srgbClr val="00C8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下游阀门</a:t>
            </a:r>
            <a:endParaRPr lang="zh-CN" altLang="en-US" sz="2000" b="1" dirty="0"/>
          </a:p>
        </p:txBody>
      </p:sp>
      <p:sp>
        <p:nvSpPr>
          <p:cNvPr id="26" name="矩形 25"/>
          <p:cNvSpPr/>
          <p:nvPr/>
        </p:nvSpPr>
        <p:spPr bwMode="auto">
          <a:xfrm>
            <a:off x="6921103" y="3974525"/>
            <a:ext cx="144016" cy="144017"/>
          </a:xfrm>
          <a:prstGeom prst="rect">
            <a:avLst/>
          </a:prstGeom>
          <a:noFill/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7" name="直接箭头连接符 26"/>
          <p:cNvCxnSpPr>
            <a:stCxn id="26" idx="3"/>
            <a:endCxn id="28" idx="1"/>
          </p:cNvCxnSpPr>
          <p:nvPr/>
        </p:nvCxnSpPr>
        <p:spPr bwMode="auto">
          <a:xfrm flipV="1">
            <a:off x="7065119" y="4046534"/>
            <a:ext cx="1375410" cy="63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8440432" y="3846478"/>
            <a:ext cx="1217000" cy="400110"/>
          </a:xfrm>
          <a:prstGeom prst="rect">
            <a:avLst/>
          </a:prstGeom>
          <a:noFill/>
          <a:ln w="28575">
            <a:solidFill>
              <a:srgbClr val="00C8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上</a:t>
            </a:r>
            <a:r>
              <a:rPr lang="zh-CN" altLang="en-US" sz="2000" b="1" dirty="0" smtClean="0"/>
              <a:t>游阀门</a:t>
            </a:r>
            <a:endParaRPr lang="zh-CN" altLang="en-US" sz="2000" b="1" dirty="0"/>
          </a:p>
        </p:txBody>
      </p:sp>
      <p:sp>
        <p:nvSpPr>
          <p:cNvPr id="29" name="矩形 28"/>
          <p:cNvSpPr/>
          <p:nvPr/>
        </p:nvSpPr>
        <p:spPr bwMode="auto">
          <a:xfrm>
            <a:off x="4631046" y="3262672"/>
            <a:ext cx="153630" cy="639845"/>
          </a:xfrm>
          <a:prstGeom prst="rect">
            <a:avLst/>
          </a:prstGeom>
          <a:noFill/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3" name="直接箭头连接符 32"/>
          <p:cNvCxnSpPr>
            <a:stCxn id="29" idx="1"/>
            <a:endCxn id="34" idx="3"/>
          </p:cNvCxnSpPr>
          <p:nvPr/>
        </p:nvCxnSpPr>
        <p:spPr bwMode="auto">
          <a:xfrm flipH="1" flipV="1">
            <a:off x="3217536" y="3581960"/>
            <a:ext cx="1413510" cy="63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2018564" y="3382539"/>
            <a:ext cx="1198880" cy="398780"/>
          </a:xfrm>
          <a:prstGeom prst="rect">
            <a:avLst/>
          </a:prstGeom>
          <a:noFill/>
          <a:ln w="28575">
            <a:solidFill>
              <a:srgbClr val="00C8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下游闸门</a:t>
            </a:r>
            <a:endParaRPr lang="zh-CN" altLang="en-US" sz="2000" b="1" dirty="0"/>
          </a:p>
        </p:txBody>
      </p:sp>
      <p:sp>
        <p:nvSpPr>
          <p:cNvPr id="35" name="矩形 34"/>
          <p:cNvSpPr/>
          <p:nvPr/>
        </p:nvSpPr>
        <p:spPr bwMode="auto">
          <a:xfrm>
            <a:off x="6914228" y="3262672"/>
            <a:ext cx="157766" cy="639845"/>
          </a:xfrm>
          <a:prstGeom prst="rect">
            <a:avLst/>
          </a:prstGeom>
          <a:noFill/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6" name="直接箭头连接符 35"/>
          <p:cNvCxnSpPr>
            <a:stCxn id="35" idx="3"/>
            <a:endCxn id="40" idx="1"/>
          </p:cNvCxnSpPr>
          <p:nvPr/>
        </p:nvCxnSpPr>
        <p:spPr bwMode="auto">
          <a:xfrm>
            <a:off x="7071994" y="3582595"/>
            <a:ext cx="1368425" cy="317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文本框 39"/>
          <p:cNvSpPr txBox="1"/>
          <p:nvPr/>
        </p:nvSpPr>
        <p:spPr>
          <a:xfrm>
            <a:off x="8440432" y="3385705"/>
            <a:ext cx="1217000" cy="400110"/>
          </a:xfrm>
          <a:prstGeom prst="rect">
            <a:avLst/>
          </a:prstGeom>
          <a:noFill/>
          <a:ln w="28575">
            <a:solidFill>
              <a:srgbClr val="00C8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上游闸门</a:t>
            </a:r>
            <a:endParaRPr lang="zh-CN" altLang="en-US" sz="20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5478033" y="4446885"/>
            <a:ext cx="700833" cy="400110"/>
          </a:xfrm>
          <a:prstGeom prst="rect">
            <a:avLst/>
          </a:prstGeom>
          <a:noFill/>
          <a:ln w="28575">
            <a:solidFill>
              <a:srgbClr val="00C8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闸</a:t>
            </a:r>
            <a:r>
              <a:rPr lang="zh-CN" altLang="en-US" sz="2000" b="1" dirty="0"/>
              <a:t>室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4879617" y="3118484"/>
            <a:ext cx="1897666" cy="697215"/>
          </a:xfrm>
          <a:prstGeom prst="rect">
            <a:avLst/>
          </a:prstGeom>
          <a:noFill/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3" name="直接箭头连接符 42"/>
          <p:cNvCxnSpPr>
            <a:stCxn id="42" idx="2"/>
            <a:endCxn id="41" idx="0"/>
          </p:cNvCxnSpPr>
          <p:nvPr/>
        </p:nvCxnSpPr>
        <p:spPr bwMode="auto">
          <a:xfrm>
            <a:off x="5827815" y="3801094"/>
            <a:ext cx="635" cy="631190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rgbClr val="00C8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4" grpId="0" bldLvl="0" animBg="1"/>
      <p:bldP spid="35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6625"/>
          <p:cNvSpPr>
            <a:spLocks noGrp="1"/>
          </p:cNvSpPr>
          <p:nvPr>
            <p:ph type="title"/>
          </p:nvPr>
        </p:nvSpPr>
        <p:spPr>
          <a:xfrm>
            <a:off x="1919288" y="2565400"/>
            <a:ext cx="8350250" cy="2303463"/>
          </a:xfrm>
          <a:ln>
            <a:solidFill>
              <a:srgbClr val="FF0000"/>
            </a:solidFill>
            <a:miter/>
          </a:ln>
        </p:spPr>
        <p:txBody>
          <a:bodyPr anchor="ctr"/>
          <a:lstStyle/>
          <a:p>
            <a:r>
              <a:rPr lang="zh-CN" altLang="en-US"/>
              <a:t>　</a:t>
            </a:r>
          </a:p>
        </p:txBody>
      </p:sp>
      <p:sp>
        <p:nvSpPr>
          <p:cNvPr id="25603" name="矩形 26626"/>
          <p:cNvSpPr/>
          <p:nvPr/>
        </p:nvSpPr>
        <p:spPr>
          <a:xfrm>
            <a:off x="4546600" y="846138"/>
            <a:ext cx="31337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船 闸</a:t>
            </a:r>
          </a:p>
        </p:txBody>
      </p:sp>
      <p:sp>
        <p:nvSpPr>
          <p:cNvPr id="25604" name="动作按钮: 自定义 26627">
            <a:hlinkClick r:id="" action="ppaction://noaction"/>
          </p:cNvPr>
          <p:cNvSpPr/>
          <p:nvPr/>
        </p:nvSpPr>
        <p:spPr>
          <a:xfrm>
            <a:off x="3702050" y="2824163"/>
            <a:ext cx="4824413" cy="719137"/>
          </a:xfrm>
          <a:prstGeom prst="actionButtonBlank">
            <a:avLst/>
          </a:prstGeom>
          <a:gradFill rotWithShape="1">
            <a:gsLst>
              <a:gs pos="0">
                <a:srgbClr val="66CCFF">
                  <a:alpha val="50000"/>
                </a:srgbClr>
              </a:gs>
              <a:gs pos="50000">
                <a:schemeClr val="bg1"/>
              </a:gs>
              <a:gs pos="100000">
                <a:srgbClr val="66CCFF">
                  <a:alpha val="5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船由上游驶往下游</a:t>
            </a:r>
          </a:p>
        </p:txBody>
      </p:sp>
      <p:sp>
        <p:nvSpPr>
          <p:cNvPr id="25605" name="动作按钮: 自定义 26628">
            <a:hlinkClick r:id="rId3" action="ppaction://hlinksldjump"/>
          </p:cNvPr>
          <p:cNvSpPr/>
          <p:nvPr/>
        </p:nvSpPr>
        <p:spPr>
          <a:xfrm>
            <a:off x="3702050" y="3916363"/>
            <a:ext cx="4824413" cy="720725"/>
          </a:xfrm>
          <a:prstGeom prst="actionButtonBlank">
            <a:avLst/>
          </a:prstGeom>
          <a:gradFill rotWithShape="1">
            <a:gsLst>
              <a:gs pos="0">
                <a:srgbClr val="66CCFF">
                  <a:alpha val="50000"/>
                </a:srgbClr>
              </a:gs>
              <a:gs pos="50000">
                <a:schemeClr val="bg1"/>
              </a:gs>
              <a:gs pos="100000">
                <a:srgbClr val="66CCFF">
                  <a:alpha val="5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船由下游驶往上游</a:t>
            </a:r>
          </a:p>
        </p:txBody>
      </p:sp>
      <p:pic>
        <p:nvPicPr>
          <p:cNvPr id="25606" name="图片 26629" descr="564453484213276776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700" y="5953125"/>
            <a:ext cx="996950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26630" descr="sailing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1838" y="5373688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图片 26631" descr="www6Lucn00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371475" y="5346700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1.226736 -0.001481 " pathEditMode="relative" rAng="0" ptsTypes="">
                                      <p:cBhvr>
                                        <p:cTn id="6" dur="1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1.234792 0.002407 " pathEditMode="relative" rAng="0" ptsTypes="">
                                      <p:cBhvr>
                                        <p:cTn id="8" dur="1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9180360" imgH="6885000"/>
        </mc:Choice>
        <mc:Fallback>
          <p:control name="ShockwaveFlash1" r:id="rId2" imgW="9180360" imgH="68850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613" y="-26988"/>
                  <a:ext cx="11450637" cy="688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781685" y="539115"/>
            <a:ext cx="106286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观察下面的</a:t>
            </a:r>
            <a:r>
              <a:rPr kumimoji="1" lang="en-US" altLang="zh-CN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kumimoji="1" lang="zh-CN" altLang="en-US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幅图的</a:t>
            </a:r>
            <a:r>
              <a:rPr kumimoji="1" lang="zh-CN" altLang="en-US" sz="3600" b="1" u="sng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装置</a:t>
            </a:r>
            <a:r>
              <a:rPr kumimoji="1" lang="zh-CN" altLang="en-US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在结构上有什么相同之处 ？</a:t>
            </a:r>
          </a:p>
        </p:txBody>
      </p:sp>
      <p:pic>
        <p:nvPicPr>
          <p:cNvPr id="15363" name="Picture 5" descr="无标题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4356735" y="1711960"/>
            <a:ext cx="3836035" cy="35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iwuli.com/Article/UploadFiles/200701/20070121001522884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416925" y="1711960"/>
            <a:ext cx="3482340" cy="35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直接连接符 37"/>
          <p:cNvCxnSpPr/>
          <p:nvPr/>
        </p:nvCxnSpPr>
        <p:spPr>
          <a:xfrm rot="5400000" flipH="1" flipV="1">
            <a:off x="11111230" y="271589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37" descr="l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711325"/>
            <a:ext cx="3881120" cy="3580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675" dirty="0" smtClean="0">
                <a:sym typeface="+mn-ea"/>
              </a:rPr>
              <a:t>船闸的工作原理：</a:t>
            </a:r>
            <a:endParaRPr lang="zh-CN" altLang="en-US" dirty="0"/>
          </a:p>
        </p:txBody>
      </p:sp>
      <p:sp>
        <p:nvSpPr>
          <p:cNvPr id="4" name="TextBox 12"/>
          <p:cNvSpPr txBox="1"/>
          <p:nvPr/>
        </p:nvSpPr>
        <p:spPr>
          <a:xfrm>
            <a:off x="2007553" y="1688991"/>
            <a:ext cx="8176393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船从下游到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上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游时：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先打开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形成连通器；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闸室水位与下游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水位等高时，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开启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，关闭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船驶入闸室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内，关闭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打开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形成连通器；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闸室水位与上游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水位等高时，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开启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，关闭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船驶出闸室，通过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船闸。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5771" y="2105139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下游阀门</a:t>
            </a:r>
          </a:p>
        </p:txBody>
      </p:sp>
      <p:sp>
        <p:nvSpPr>
          <p:cNvPr id="3" name="矩形 2"/>
          <p:cNvSpPr/>
          <p:nvPr/>
        </p:nvSpPr>
        <p:spPr>
          <a:xfrm>
            <a:off x="7293525" y="2092439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下游</a:t>
            </a:r>
          </a:p>
        </p:txBody>
      </p:sp>
      <p:sp>
        <p:nvSpPr>
          <p:cNvPr id="6" name="矩形 5"/>
          <p:cNvSpPr/>
          <p:nvPr/>
        </p:nvSpPr>
        <p:spPr>
          <a:xfrm>
            <a:off x="5877710" y="2092439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闸室</a:t>
            </a:r>
          </a:p>
        </p:txBody>
      </p:sp>
      <p:sp>
        <p:nvSpPr>
          <p:cNvPr id="16" name="矩形 15"/>
          <p:cNvSpPr/>
          <p:nvPr/>
        </p:nvSpPr>
        <p:spPr>
          <a:xfrm>
            <a:off x="3502006" y="3363466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上游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阀门</a:t>
            </a:r>
          </a:p>
        </p:txBody>
      </p:sp>
      <p:sp>
        <p:nvSpPr>
          <p:cNvPr id="17" name="矩形 16"/>
          <p:cNvSpPr/>
          <p:nvPr/>
        </p:nvSpPr>
        <p:spPr>
          <a:xfrm>
            <a:off x="5691727" y="336346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上游</a:t>
            </a:r>
          </a:p>
        </p:txBody>
      </p:sp>
      <p:sp>
        <p:nvSpPr>
          <p:cNvPr id="18" name="矩形 17"/>
          <p:cNvSpPr/>
          <p:nvPr/>
        </p:nvSpPr>
        <p:spPr>
          <a:xfrm>
            <a:off x="7008317" y="3362196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闸室</a:t>
            </a:r>
          </a:p>
        </p:txBody>
      </p:sp>
      <p:sp>
        <p:nvSpPr>
          <p:cNvPr id="19" name="矩形 18"/>
          <p:cNvSpPr/>
          <p:nvPr/>
        </p:nvSpPr>
        <p:spPr>
          <a:xfrm>
            <a:off x="2838257" y="2955394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下游阀门</a:t>
            </a:r>
          </a:p>
        </p:txBody>
      </p:sp>
      <p:sp>
        <p:nvSpPr>
          <p:cNvPr id="20" name="矩形 19"/>
          <p:cNvSpPr/>
          <p:nvPr/>
        </p:nvSpPr>
        <p:spPr>
          <a:xfrm>
            <a:off x="2810317" y="421753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上游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阀门</a:t>
            </a:r>
          </a:p>
        </p:txBody>
      </p:sp>
      <p:sp>
        <p:nvSpPr>
          <p:cNvPr id="21" name="矩形 20"/>
          <p:cNvSpPr/>
          <p:nvPr/>
        </p:nvSpPr>
        <p:spPr>
          <a:xfrm>
            <a:off x="7925455" y="2932418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下游闸门</a:t>
            </a:r>
          </a:p>
        </p:txBody>
      </p:sp>
      <p:sp>
        <p:nvSpPr>
          <p:cNvPr id="22" name="矩形 21"/>
          <p:cNvSpPr/>
          <p:nvPr/>
        </p:nvSpPr>
        <p:spPr>
          <a:xfrm>
            <a:off x="8119219" y="2519677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下游闸门</a:t>
            </a:r>
          </a:p>
        </p:txBody>
      </p:sp>
      <p:sp>
        <p:nvSpPr>
          <p:cNvPr id="23" name="矩形 22"/>
          <p:cNvSpPr/>
          <p:nvPr/>
        </p:nvSpPr>
        <p:spPr>
          <a:xfrm>
            <a:off x="8164939" y="3791489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上游闸门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6"/>
          <p:cNvSpPr txBox="1"/>
          <p:nvPr/>
        </p:nvSpPr>
        <p:spPr>
          <a:xfrm>
            <a:off x="5389880" y="202565"/>
            <a:ext cx="119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</a:p>
        </p:txBody>
      </p:sp>
      <p:sp>
        <p:nvSpPr>
          <p:cNvPr id="4" name="Text Box 16"/>
          <p:cNvSpPr txBox="1"/>
          <p:nvPr/>
        </p:nvSpPr>
        <p:spPr>
          <a:xfrm>
            <a:off x="738505" y="909320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一、连通器</a:t>
            </a:r>
          </a:p>
        </p:txBody>
      </p:sp>
      <p:sp>
        <p:nvSpPr>
          <p:cNvPr id="5" name="矩形 4"/>
          <p:cNvSpPr/>
          <p:nvPr/>
        </p:nvSpPr>
        <p:spPr>
          <a:xfrm>
            <a:off x="1300480" y="1619250"/>
            <a:ext cx="6365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上端开口、下端连通的容器</a:t>
            </a:r>
          </a:p>
        </p:txBody>
      </p:sp>
      <p:sp>
        <p:nvSpPr>
          <p:cNvPr id="6" name="Text Box 16"/>
          <p:cNvSpPr txBox="1"/>
          <p:nvPr/>
        </p:nvSpPr>
        <p:spPr>
          <a:xfrm>
            <a:off x="738505" y="4150360"/>
            <a:ext cx="3434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三、连通器的应用</a:t>
            </a:r>
          </a:p>
        </p:txBody>
      </p:sp>
      <p:sp>
        <p:nvSpPr>
          <p:cNvPr id="7" name="矩形 6"/>
          <p:cNvSpPr/>
          <p:nvPr/>
        </p:nvSpPr>
        <p:spPr>
          <a:xfrm>
            <a:off x="1300163" y="3010218"/>
            <a:ext cx="65373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连通器里装同种液体，当液体不流动时，连通器各部分中的液面总是相平的。</a:t>
            </a:r>
          </a:p>
        </p:txBody>
      </p:sp>
      <p:sp>
        <p:nvSpPr>
          <p:cNvPr id="8" name="矩形 7"/>
          <p:cNvSpPr/>
          <p:nvPr/>
        </p:nvSpPr>
        <p:spPr>
          <a:xfrm>
            <a:off x="1300480" y="4970145"/>
            <a:ext cx="97383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船闸、茶壶、锅炉水位计、水塔供水系统、涵洞、回水弯、牲畜自动饮水器、人造喷泉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505" y="2266950"/>
            <a:ext cx="4107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二、连通器的原理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/>
          <p:nvPr/>
        </p:nvSpPr>
        <p:spPr>
          <a:xfrm>
            <a:off x="1184910" y="1249680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、下列容器中，不是连通器的是（       ）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  A 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U</a:t>
            </a:r>
            <a:r>
              <a:rPr lang="zh-CN" altLang="en-US" sz="2800" b="1" dirty="0">
                <a:latin typeface="Arial" panose="020B0604020202020204" pitchFamily="34" charset="0"/>
              </a:rPr>
              <a:t>形管            </a:t>
            </a:r>
            <a:r>
              <a:rPr lang="en-US" altLang="zh-CN" sz="2800" b="1"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</a:rPr>
              <a:t>、茶壶                           </a:t>
            </a:r>
            <a:endParaRPr lang="en-US" altLang="zh-CN" sz="2800" b="1"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  </a:t>
            </a:r>
            <a:r>
              <a:rPr lang="en-US" altLang="zh-CN" sz="2800" b="1"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、锅炉水位计    </a:t>
            </a:r>
            <a:r>
              <a:rPr lang="en-US" altLang="zh-CN" sz="2800" b="1">
                <a:latin typeface="Arial" panose="020B0604020202020204" pitchFamily="34" charset="0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</a:rPr>
              <a:t>、帕斯卡裂桶实验</a:t>
            </a:r>
          </a:p>
        </p:txBody>
      </p:sp>
      <p:sp>
        <p:nvSpPr>
          <p:cNvPr id="78853" name="Text Box 5"/>
          <p:cNvSpPr txBox="1"/>
          <p:nvPr/>
        </p:nvSpPr>
        <p:spPr>
          <a:xfrm>
            <a:off x="6899910" y="1260793"/>
            <a:ext cx="5492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5605" name="Text Box 7"/>
          <p:cNvSpPr txBox="1"/>
          <p:nvPr/>
        </p:nvSpPr>
        <p:spPr>
          <a:xfrm>
            <a:off x="1225550" y="2991485"/>
            <a:ext cx="8501063" cy="2986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、关于连通器的理解正确的（    ）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</a:rPr>
              <a:t>、连通器中至少有两个开口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</a:rPr>
              <a:t>、连通器中只有两个开口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、在连通器中倒入液体后，各液面一定相平。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</a:rPr>
              <a:t>、底部互相连通的容器叫连通器。</a:t>
            </a:r>
          </a:p>
          <a:p>
            <a:pPr>
              <a:spcBef>
                <a:spcPct val="50000"/>
              </a:spcBef>
            </a:pP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6154738" y="2991485"/>
            <a:ext cx="500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" name="文本框 5132"/>
          <p:cNvSpPr txBox="1"/>
          <p:nvPr/>
        </p:nvSpPr>
        <p:spPr>
          <a:xfrm>
            <a:off x="593725" y="280035"/>
            <a:ext cx="26066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7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/>
          <p:nvPr/>
        </p:nvSpPr>
        <p:spPr>
          <a:xfrm>
            <a:off x="535940" y="296545"/>
            <a:ext cx="1133284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</a:rPr>
              <a:t>、如图所示，</a:t>
            </a:r>
            <a:r>
              <a:rPr lang="en-US" altLang="zh-CN" sz="3200" b="1" i="1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，</a:t>
            </a:r>
            <a:r>
              <a:rPr lang="en-US" altLang="zh-CN" sz="3200" b="1" i="1"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</a:rPr>
              <a:t>两容器内盛着水，水面等高，两容器间用一斜管相通，</a:t>
            </a:r>
            <a:r>
              <a:rPr lang="en-US" altLang="zh-CN" sz="3200" b="1" i="1">
                <a:latin typeface="Arial" panose="020B0604020202020204" pitchFamily="34" charset="0"/>
              </a:rPr>
              <a:t>K</a:t>
            </a:r>
            <a:r>
              <a:rPr lang="zh-CN" altLang="en-US" sz="3200" b="1" dirty="0">
                <a:latin typeface="Arial" panose="020B0604020202020204" pitchFamily="34" charset="0"/>
              </a:rPr>
              <a:t>是开关，当</a:t>
            </a:r>
            <a:r>
              <a:rPr lang="en-US" altLang="zh-CN" sz="3200" b="1" i="1">
                <a:latin typeface="Arial" panose="020B0604020202020204" pitchFamily="34" charset="0"/>
              </a:rPr>
              <a:t>K</a:t>
            </a:r>
            <a:r>
              <a:rPr lang="zh-CN" altLang="en-US" sz="3200" b="1" dirty="0">
                <a:latin typeface="Arial" panose="020B0604020202020204" pitchFamily="34" charset="0"/>
              </a:rPr>
              <a:t>打开后，则（       ）</a:t>
            </a:r>
          </a:p>
          <a:p>
            <a:r>
              <a:rPr lang="en-US" altLang="zh-CN" sz="3200" b="1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、水将由</a:t>
            </a:r>
            <a:r>
              <a:rPr lang="en-US" altLang="zh-CN" sz="3200" b="1" i="1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流向</a:t>
            </a:r>
            <a:r>
              <a:rPr lang="en-US" altLang="zh-CN" sz="3200" b="1" i="1">
                <a:latin typeface="Arial" panose="020B0604020202020204" pitchFamily="34" charset="0"/>
              </a:rPr>
              <a:t>B</a:t>
            </a:r>
            <a:endParaRPr lang="en-US" altLang="zh-CN" sz="3200" b="1">
              <a:latin typeface="Arial" panose="020B0604020202020204" pitchFamily="34" charset="0"/>
            </a:endParaRPr>
          </a:p>
          <a:p>
            <a:r>
              <a:rPr lang="en-US" altLang="zh-CN" sz="3200" b="1"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</a:rPr>
              <a:t>、水将由</a:t>
            </a:r>
            <a:r>
              <a:rPr lang="en-US" altLang="zh-CN" sz="3200" b="1" i="1"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</a:rPr>
              <a:t>流向</a:t>
            </a:r>
            <a:r>
              <a:rPr lang="en-US" altLang="zh-CN" sz="3200" b="1" i="1">
                <a:latin typeface="Arial" panose="020B0604020202020204" pitchFamily="34" charset="0"/>
              </a:rPr>
              <a:t>A</a:t>
            </a:r>
            <a:endParaRPr lang="en-US" altLang="zh-CN" sz="3200" b="1">
              <a:latin typeface="Arial" panose="020B0604020202020204" pitchFamily="34" charset="0"/>
            </a:endParaRPr>
          </a:p>
          <a:p>
            <a:r>
              <a:rPr lang="en-US" altLang="zh-CN" sz="3200" b="1">
                <a:latin typeface="Arial" panose="020B0604020202020204" pitchFamily="34" charset="0"/>
              </a:rPr>
              <a:t>C</a:t>
            </a:r>
            <a:r>
              <a:rPr lang="zh-CN" altLang="en-US" sz="3200" b="1" dirty="0">
                <a:latin typeface="Arial" panose="020B0604020202020204" pitchFamily="34" charset="0"/>
              </a:rPr>
              <a:t>、水不流动</a:t>
            </a:r>
          </a:p>
          <a:p>
            <a:r>
              <a:rPr lang="en-US" altLang="zh-CN" sz="3200" b="1">
                <a:latin typeface="Arial" panose="020B0604020202020204" pitchFamily="34" charset="0"/>
              </a:rPr>
              <a:t>D</a:t>
            </a:r>
            <a:r>
              <a:rPr lang="zh-CN" altLang="en-US" sz="3200" b="1" dirty="0">
                <a:latin typeface="Arial" panose="020B0604020202020204" pitchFamily="34" charset="0"/>
              </a:rPr>
              <a:t>、无法确定</a:t>
            </a:r>
          </a:p>
        </p:txBody>
      </p:sp>
      <p:pic>
        <p:nvPicPr>
          <p:cNvPr id="26629" name="Picture 7" descr="http://www.tengtu.kmedu.net/statics/jspx/czpd/xkjx/c2wl/c2wl20/wl1/xtjx/image004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019415" y="1427480"/>
            <a:ext cx="2922270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7" name="Text Box 9"/>
          <p:cNvSpPr txBox="1"/>
          <p:nvPr/>
        </p:nvSpPr>
        <p:spPr>
          <a:xfrm>
            <a:off x="8210233" y="847725"/>
            <a:ext cx="7413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Arial" panose="020B0604020202020204" pitchFamily="34" charset="0"/>
              </a:rPr>
              <a:t>C</a:t>
            </a:r>
            <a:r>
              <a:rPr lang="en-US" altLang="zh-CN" sz="3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7715" y="4036060"/>
            <a:ext cx="3133725" cy="2740025"/>
          </a:xfrm>
          <a:prstGeom prst="rect">
            <a:avLst/>
          </a:prstGeom>
        </p:spPr>
      </p:pic>
      <p:sp>
        <p:nvSpPr>
          <p:cNvPr id="78853" name="Text Box 5"/>
          <p:cNvSpPr txBox="1"/>
          <p:nvPr/>
        </p:nvSpPr>
        <p:spPr>
          <a:xfrm>
            <a:off x="1324610" y="4143693"/>
            <a:ext cx="549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7070" y="3637915"/>
            <a:ext cx="1081786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/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向如图所示的敞口容器中加水，则水能达到的最高位置是（　　）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．容器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的顶端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．容器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的顶端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．容器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的顶端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．条件不足，无法确定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/>
      <p:bldP spid="788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/>
          <p:nvPr/>
        </p:nvSpPr>
        <p:spPr>
          <a:xfrm>
            <a:off x="6766560" y="2636838"/>
            <a:ext cx="273526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6631" name="Text Box 11"/>
          <p:cNvSpPr txBox="1"/>
          <p:nvPr/>
        </p:nvSpPr>
        <p:spPr>
          <a:xfrm>
            <a:off x="6693535" y="1916113"/>
            <a:ext cx="309721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6632" name="Text Box 14"/>
          <p:cNvSpPr txBox="1"/>
          <p:nvPr/>
        </p:nvSpPr>
        <p:spPr>
          <a:xfrm>
            <a:off x="771525" y="1071880"/>
            <a:ext cx="1038987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5</a:t>
            </a:r>
            <a:r>
              <a:rPr lang="zh-CN" altLang="en-US" sz="3200" b="1" dirty="0">
                <a:latin typeface="Arial" panose="020B0604020202020204" pitchFamily="34" charset="0"/>
              </a:rPr>
              <a:t>、船闸是利用</a:t>
            </a:r>
            <a:r>
              <a:rPr lang="en-US" altLang="zh-CN" sz="3200" b="1">
                <a:latin typeface="Arial" panose="020B0604020202020204" pitchFamily="34" charset="0"/>
              </a:rPr>
              <a:t>______</a:t>
            </a:r>
            <a:r>
              <a:rPr lang="zh-CN" altLang="en-US" sz="3200" b="1" dirty="0">
                <a:latin typeface="Arial" panose="020B0604020202020204" pitchFamily="34" charset="0"/>
              </a:rPr>
              <a:t>的原理工作的。</a:t>
            </a:r>
            <a:br>
              <a:rPr lang="zh-CN" altLang="en-US" sz="3200" b="1" dirty="0">
                <a:latin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6</a:t>
            </a:r>
            <a:r>
              <a:rPr lang="zh-CN" altLang="en-US" sz="3200" b="1" dirty="0">
                <a:latin typeface="Arial" panose="020B0604020202020204" pitchFamily="34" charset="0"/>
              </a:rPr>
              <a:t>、</a:t>
            </a:r>
            <a:r>
              <a:rPr lang="en-US" altLang="zh-CN" sz="3200" b="1">
                <a:latin typeface="Arial" panose="020B0604020202020204" pitchFamily="34" charset="0"/>
              </a:rPr>
              <a:t>U</a:t>
            </a:r>
            <a:r>
              <a:rPr lang="zh-CN" altLang="en-US" sz="3200" b="1" dirty="0">
                <a:latin typeface="Arial" panose="020B0604020202020204" pitchFamily="34" charset="0"/>
              </a:rPr>
              <a:t>形管内装有同种液体，放在水平桌面上，静止时两液面是</a:t>
            </a:r>
            <a:r>
              <a:rPr lang="en-US" altLang="zh-CN" sz="3200" b="1">
                <a:latin typeface="Arial" panose="020B0604020202020204" pitchFamily="34" charset="0"/>
                <a:sym typeface="+mn-ea"/>
              </a:rPr>
              <a:t>_______</a:t>
            </a:r>
            <a:r>
              <a:rPr lang="zh-CN" altLang="en-US" sz="3200" b="1" dirty="0">
                <a:latin typeface="Arial" panose="020B0604020202020204" pitchFamily="34" charset="0"/>
              </a:rPr>
              <a:t>。当把</a:t>
            </a:r>
            <a:r>
              <a:rPr lang="en-US" altLang="zh-CN" sz="3200" b="1">
                <a:latin typeface="Arial" panose="020B0604020202020204" pitchFamily="34" charset="0"/>
              </a:rPr>
              <a:t>U</a:t>
            </a:r>
            <a:r>
              <a:rPr lang="zh-CN" altLang="en-US" sz="3200" b="1" dirty="0">
                <a:latin typeface="Arial" panose="020B0604020202020204" pitchFamily="34" charset="0"/>
              </a:rPr>
              <a:t>形管左边提高一些，静止时两液面是</a:t>
            </a:r>
            <a:r>
              <a:rPr lang="en-US" altLang="zh-CN" sz="3200" b="1">
                <a:latin typeface="Arial" panose="020B0604020202020204" pitchFamily="34" charset="0"/>
                <a:sym typeface="+mn-ea"/>
              </a:rPr>
              <a:t>_______</a:t>
            </a:r>
            <a:r>
              <a:rPr lang="zh-CN" altLang="en-US" sz="3200" b="1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73743" name="Text Box 15"/>
          <p:cNvSpPr txBox="1"/>
          <p:nvPr/>
        </p:nvSpPr>
        <p:spPr>
          <a:xfrm>
            <a:off x="3560763" y="1038860"/>
            <a:ext cx="22336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</a:rPr>
              <a:t>连通器</a:t>
            </a:r>
          </a:p>
        </p:txBody>
      </p:sp>
      <p:sp>
        <p:nvSpPr>
          <p:cNvPr id="73744" name="Text Box 16"/>
          <p:cNvSpPr txBox="1"/>
          <p:nvPr/>
        </p:nvSpPr>
        <p:spPr>
          <a:xfrm>
            <a:off x="2085023" y="275907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</a:rPr>
              <a:t>相平的</a:t>
            </a:r>
          </a:p>
        </p:txBody>
      </p:sp>
      <p:sp>
        <p:nvSpPr>
          <p:cNvPr id="73745" name="Text Box 17"/>
          <p:cNvSpPr txBox="1"/>
          <p:nvPr/>
        </p:nvSpPr>
        <p:spPr>
          <a:xfrm>
            <a:off x="1739583" y="3262948"/>
            <a:ext cx="21605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</a:rPr>
              <a:t>相平的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文本框 5132"/>
          <p:cNvSpPr txBox="1"/>
          <p:nvPr/>
        </p:nvSpPr>
        <p:spPr>
          <a:xfrm>
            <a:off x="474980" y="253365"/>
            <a:ext cx="291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一、连通器</a:t>
            </a:r>
          </a:p>
        </p:txBody>
      </p:sp>
      <p:sp>
        <p:nvSpPr>
          <p:cNvPr id="2" name="文本框 5132"/>
          <p:cNvSpPr txBox="1"/>
          <p:nvPr/>
        </p:nvSpPr>
        <p:spPr>
          <a:xfrm>
            <a:off x="578485" y="1016635"/>
            <a:ext cx="10281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上部开口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底部连通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的容器叫作连通器。</a:t>
            </a:r>
          </a:p>
        </p:txBody>
      </p:sp>
      <p:pic>
        <p:nvPicPr>
          <p:cNvPr id="1843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25" y="1837690"/>
            <a:ext cx="7772400" cy="4735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2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文本框 5132"/>
          <p:cNvSpPr txBox="1"/>
          <p:nvPr/>
        </p:nvSpPr>
        <p:spPr>
          <a:xfrm>
            <a:off x="534035" y="769303"/>
            <a:ext cx="86756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、它的结构有什么特点？</a:t>
            </a:r>
          </a:p>
        </p:txBody>
      </p:sp>
      <p:sp>
        <p:nvSpPr>
          <p:cNvPr id="2" name="文本框 5132"/>
          <p:cNvSpPr txBox="1"/>
          <p:nvPr/>
        </p:nvSpPr>
        <p:spPr>
          <a:xfrm>
            <a:off x="475615" y="45085"/>
            <a:ext cx="35744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观察与思考：</a:t>
            </a:r>
          </a:p>
        </p:txBody>
      </p:sp>
      <p:sp>
        <p:nvSpPr>
          <p:cNvPr id="3" name="文本框 5132"/>
          <p:cNvSpPr txBox="1"/>
          <p:nvPr/>
        </p:nvSpPr>
        <p:spPr>
          <a:xfrm>
            <a:off x="519430" y="1912938"/>
            <a:ext cx="86756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、茶壶的壶嘴与壶身的高度有什么关系？</a:t>
            </a:r>
          </a:p>
        </p:txBody>
      </p:sp>
      <p:sp>
        <p:nvSpPr>
          <p:cNvPr id="5" name="文本框 5132"/>
          <p:cNvSpPr txBox="1"/>
          <p:nvPr/>
        </p:nvSpPr>
        <p:spPr>
          <a:xfrm>
            <a:off x="534035" y="1319848"/>
            <a:ext cx="86756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、在壶盖上为什么要留一个小孔？</a:t>
            </a:r>
          </a:p>
        </p:txBody>
      </p:sp>
      <p:pic>
        <p:nvPicPr>
          <p:cNvPr id="14338" name="Picture 2" descr="H:\课件素材库1\课件1gp\第八章 压强与浮力\第三节 连通器\8-3 图片\T8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733"/>
          <a:stretch>
            <a:fillRect/>
          </a:stretch>
        </p:blipFill>
        <p:spPr>
          <a:xfrm>
            <a:off x="5946775" y="3100070"/>
            <a:ext cx="3829685" cy="3265170"/>
          </a:xfrm>
        </p:spPr>
      </p:pic>
      <p:sp>
        <p:nvSpPr>
          <p:cNvPr id="6" name="文本框 5132"/>
          <p:cNvSpPr txBox="1"/>
          <p:nvPr/>
        </p:nvSpPr>
        <p:spPr>
          <a:xfrm>
            <a:off x="511810" y="2517458"/>
            <a:ext cx="86756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、右图的茶壶在设计上有什么问题吗？</a:t>
            </a:r>
          </a:p>
        </p:txBody>
      </p:sp>
      <p:pic>
        <p:nvPicPr>
          <p:cNvPr id="7" name="Picture 2" descr="H:\课件素材库1\课件1gp\第八章 压强与浮力\第三节 连通器\8-3 图片\T8-14.jpg"/>
          <p:cNvPicPr>
            <a:picLocks noGrp="1" noChangeAspect="1" noChangeArrowheads="1"/>
          </p:cNvPicPr>
          <p:nvPr/>
        </p:nvPicPr>
        <p:blipFill>
          <a:blip r:embed="rId2"/>
          <a:srcRect r="49925"/>
          <a:stretch>
            <a:fillRect/>
          </a:stretch>
        </p:blipFill>
        <p:spPr>
          <a:xfrm>
            <a:off x="1458595" y="3100070"/>
            <a:ext cx="3815080" cy="326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2" grpId="1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3313"/>
          <p:cNvSpPr txBox="1"/>
          <p:nvPr/>
        </p:nvSpPr>
        <p:spPr>
          <a:xfrm>
            <a:off x="1836738" y="1844675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5" name="图片 13314" descr="暴风截屏20110413094640"/>
          <p:cNvPicPr>
            <a:picLocks noChangeAspect="1"/>
          </p:cNvPicPr>
          <p:nvPr/>
        </p:nvPicPr>
        <p:blipFill rotWithShape="1">
          <a:blip r:embed="rId2"/>
          <a:srcRect b="9018"/>
          <a:stretch/>
        </p:blipFill>
        <p:spPr>
          <a:xfrm>
            <a:off x="843280" y="683895"/>
            <a:ext cx="3873500" cy="27736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暴风截屏20110413094641"/>
          <p:cNvPicPr>
            <a:picLocks noChangeAspect="1"/>
          </p:cNvPicPr>
          <p:nvPr/>
        </p:nvPicPr>
        <p:blipFill rotWithShape="1">
          <a:blip r:embed="rId3"/>
          <a:srcRect b="9040"/>
          <a:stretch/>
        </p:blipFill>
        <p:spPr>
          <a:xfrm>
            <a:off x="6482715" y="683894"/>
            <a:ext cx="3903980" cy="27736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暴风截屏20110413094643"/>
          <p:cNvPicPr>
            <a:picLocks noChangeAspect="1"/>
          </p:cNvPicPr>
          <p:nvPr/>
        </p:nvPicPr>
        <p:blipFill rotWithShape="1">
          <a:blip r:embed="rId4"/>
          <a:srcRect b="9817"/>
          <a:stretch/>
        </p:blipFill>
        <p:spPr>
          <a:xfrm>
            <a:off x="843280" y="3740785"/>
            <a:ext cx="3874135" cy="294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暴风截屏20110413094645"/>
          <p:cNvPicPr>
            <a:picLocks noChangeAspect="1"/>
          </p:cNvPicPr>
          <p:nvPr/>
        </p:nvPicPr>
        <p:blipFill rotWithShape="1">
          <a:blip r:embed="rId5"/>
          <a:srcRect b="8944"/>
          <a:stretch/>
        </p:blipFill>
        <p:spPr>
          <a:xfrm>
            <a:off x="6482715" y="3740785"/>
            <a:ext cx="3903980" cy="294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3318"/>
          <p:cNvSpPr txBox="1"/>
          <p:nvPr/>
        </p:nvSpPr>
        <p:spPr>
          <a:xfrm>
            <a:off x="3328353" y="9525"/>
            <a:ext cx="511333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  <a:buClrTx/>
              <a:buSzTx/>
            </a:pPr>
            <a:r>
              <a:rPr lang="zh-CN" altLang="en-US" sz="4000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连通器特点：（茶壶）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80920" y="3286125"/>
            <a:ext cx="7461885" cy="2820670"/>
            <a:chOff x="2531" y="1138"/>
            <a:chExt cx="11751" cy="4442"/>
          </a:xfrm>
        </p:grpSpPr>
        <p:pic>
          <p:nvPicPr>
            <p:cNvPr id="11" name="Picture 2" descr="http://www.cceschool.com/fihr2x/_viqxh2/r59b7pqq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63678" b="18269"/>
            <a:stretch>
              <a:fillRect/>
            </a:stretch>
          </p:blipFill>
          <p:spPr>
            <a:xfrm>
              <a:off x="10190" y="1138"/>
              <a:ext cx="4092" cy="44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2" descr="http://www.cceschool.com/fihr2x/_viqxh2/r59b7pqq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r="36064" b="18269"/>
            <a:stretch>
              <a:fillRect/>
            </a:stretch>
          </p:blipFill>
          <p:spPr>
            <a:xfrm>
              <a:off x="2531" y="1322"/>
              <a:ext cx="7203" cy="42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1" name="文本框 12290"/>
          <p:cNvSpPr txBox="1"/>
          <p:nvPr/>
        </p:nvSpPr>
        <p:spPr>
          <a:xfrm>
            <a:off x="563880" y="302895"/>
            <a:ext cx="110851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Tx/>
              <a:buSzTx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发现：不论连通器形状如何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不论加入（同一种）何种液体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在液体不流动（静止）的情况下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连通器各部分液面总是相平的。</a:t>
            </a:r>
          </a:p>
        </p:txBody>
      </p:sp>
      <p:sp>
        <p:nvSpPr>
          <p:cNvPr id="3" name="文本框 5132"/>
          <p:cNvSpPr txBox="1"/>
          <p:nvPr/>
        </p:nvSpPr>
        <p:spPr>
          <a:xfrm>
            <a:off x="534670" y="1694815"/>
            <a:ext cx="109461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连通器的原理：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如果连通器中只装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一种液体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，那么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液体静止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时，连通器各部分液面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总是相平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169785" y="3855720"/>
            <a:ext cx="1868170" cy="1397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14925" y="3956685"/>
            <a:ext cx="1640205" cy="127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70225" y="4134485"/>
            <a:ext cx="1645920" cy="1143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721995" y="333375"/>
            <a:ext cx="2712720" cy="153289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07160" y="689610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C00000"/>
                </a:solidFill>
              </a:rPr>
              <a:t>思考？</a:t>
            </a:r>
          </a:p>
        </p:txBody>
      </p:sp>
      <p:sp>
        <p:nvSpPr>
          <p:cNvPr id="14365" name="文本框 15390"/>
          <p:cNvSpPr txBox="1"/>
          <p:nvPr/>
        </p:nvSpPr>
        <p:spPr>
          <a:xfrm>
            <a:off x="4258945" y="561340"/>
            <a:ext cx="68148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为什么连通器内静止液体的液面总是相平的呢？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470" y="2447290"/>
            <a:ext cx="4135755" cy="3439795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14" name="Picture 10" descr="连通器演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60" y="2491105"/>
            <a:ext cx="3979545" cy="344043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4365" grpId="0"/>
      <p:bldP spid="143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2088515" y="661670"/>
            <a:ext cx="34105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假想液片法</a:t>
            </a:r>
          </a:p>
        </p:txBody>
      </p:sp>
      <p:sp>
        <p:nvSpPr>
          <p:cNvPr id="18" name="文本框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69253" y="2210105"/>
            <a:ext cx="1300805" cy="43088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9" name="文本框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2604" y="2818483"/>
            <a:ext cx="1666290" cy="43088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0" name="文本框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8654" y="3429997"/>
            <a:ext cx="2623282" cy="430887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1" name="文本框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90091" y="4035239"/>
            <a:ext cx="1297598" cy="43088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6070" y="1358265"/>
            <a:ext cx="3670300" cy="3752850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1344295" y="1358265"/>
            <a:ext cx="43395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当液体静止时，二力平衡：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文本框 5132"/>
          <p:cNvSpPr txBox="1"/>
          <p:nvPr/>
        </p:nvSpPr>
        <p:spPr>
          <a:xfrm>
            <a:off x="474980" y="253365"/>
            <a:ext cx="41490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二、连通器的应用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r="22455"/>
          <a:stretch>
            <a:fillRect/>
          </a:stretch>
        </p:blipFill>
        <p:spPr>
          <a:xfrm>
            <a:off x="666720" y="2089595"/>
            <a:ext cx="2088232" cy="28895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846335" y="2593603"/>
            <a:ext cx="216024" cy="988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" name="直接箭头连接符 3"/>
          <p:cNvCxnSpPr>
            <a:stCxn id="2" idx="2"/>
            <a:endCxn id="7" idx="0"/>
          </p:cNvCxnSpPr>
          <p:nvPr/>
        </p:nvCxnSpPr>
        <p:spPr bwMode="auto">
          <a:xfrm>
            <a:off x="954347" y="3581868"/>
            <a:ext cx="0" cy="9969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462387" y="4578989"/>
            <a:ext cx="983919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水位计</a:t>
            </a:r>
            <a:endParaRPr lang="zh-CN" altLang="en-US" sz="2000" b="1" dirty="0"/>
          </a:p>
        </p:txBody>
      </p:sp>
      <p:sp>
        <p:nvSpPr>
          <p:cNvPr id="8" name="TextBox 12"/>
          <p:cNvSpPr txBox="1"/>
          <p:nvPr/>
        </p:nvSpPr>
        <p:spPr>
          <a:xfrm>
            <a:off x="6355715" y="1630045"/>
            <a:ext cx="54190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电热水器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的哪部分是连通器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电热水器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水位计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水箱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构成了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连通器。通过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水位计上水面的高低指示水箱中剩余水的多少。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5132"/>
          <p:cNvSpPr txBox="1"/>
          <p:nvPr/>
        </p:nvSpPr>
        <p:spPr>
          <a:xfrm>
            <a:off x="578485" y="1046480"/>
            <a:ext cx="4244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电热水器的水位计</a:t>
            </a:r>
          </a:p>
        </p:txBody>
      </p:sp>
      <p:pic>
        <p:nvPicPr>
          <p:cNvPr id="5" name="图片 22534" descr="锅炉水位计结构图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980" y="2185035"/>
            <a:ext cx="2861310" cy="2972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1"/>
      <p:bldP spid="2" grpId="0" bldLvl="0" animBg="1"/>
      <p:bldP spid="7" grpId="0" bldLvl="0" animBg="1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838</Words>
  <Application>Microsoft Office PowerPoint</Application>
  <PresentationFormat>自定义</PresentationFormat>
  <Paragraphs>107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　</vt:lpstr>
      <vt:lpstr>PowerPoint 演示文稿</vt:lpstr>
      <vt:lpstr>船闸的工作原理：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2020-04-13T03:26:00Z</dcterms:created>
  <dcterms:modified xsi:type="dcterms:W3CDTF">2020-06-14T21:53:42Z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