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83" r:id="rId9"/>
    <p:sldId id="284" r:id="rId10"/>
    <p:sldId id="262" r:id="rId11"/>
    <p:sldId id="285" r:id="rId12"/>
    <p:sldId id="286" r:id="rId13"/>
    <p:sldId id="287" r:id="rId14"/>
    <p:sldId id="288" r:id="rId15"/>
    <p:sldId id="289" r:id="rId16"/>
    <p:sldId id="312" r:id="rId17"/>
    <p:sldId id="341" r:id="rId18"/>
    <p:sldId id="290" r:id="rId19"/>
    <p:sldId id="291" r:id="rId20"/>
    <p:sldId id="292" r:id="rId21"/>
    <p:sldId id="293" r:id="rId22"/>
    <p:sldId id="294" r:id="rId23"/>
    <p:sldId id="297" r:id="rId24"/>
    <p:sldId id="340" r:id="rId25"/>
    <p:sldId id="316" r:id="rId26"/>
    <p:sldId id="338" r:id="rId27"/>
    <p:sldId id="307" r:id="rId28"/>
    <p:sldId id="345" r:id="rId29"/>
    <p:sldId id="302" r:id="rId30"/>
    <p:sldId id="303" r:id="rId31"/>
    <p:sldId id="311" r:id="rId32"/>
    <p:sldId id="343" r:id="rId33"/>
    <p:sldId id="346" r:id="rId34"/>
    <p:sldId id="306" r:id="rId35"/>
    <p:sldId id="265" r:id="rId36"/>
    <p:sldId id="263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2" Type="http://schemas.openxmlformats.org/officeDocument/2006/relationships/slide" Target="slide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1" Type="http://schemas.openxmlformats.org/officeDocument/2006/relationships/hyperlink" Target="--&#24085;&#26031;&#21345;&#23454;&#39564;&#65288;&#27969;&#30021;&#65289;.mp4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wmf"/><Relationship Id="rId1" Type="http://schemas.openxmlformats.org/officeDocument/2006/relationships/control" Target="../activeX/activeX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22040" y="5857240"/>
            <a:ext cx="5393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你见过活着的深海带鱼吗</a:t>
            </a:r>
            <a:r>
              <a:rPr lang="en-US" altLang="zh-CN" sz="3600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?</a:t>
            </a:r>
            <a:endParaRPr lang="en-US" altLang="zh-CN" sz="3600">
              <a:solidFill>
                <a:srgbClr val="00206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5" name="图片 4" descr="6-1F925154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0" y="203200"/>
            <a:ext cx="9757410" cy="5507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07760" y="546735"/>
            <a:ext cx="5455920" cy="3233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8194"/>
          <p:cNvSpPr txBox="1"/>
          <p:nvPr/>
        </p:nvSpPr>
        <p:spPr>
          <a:xfrm>
            <a:off x="210185" y="3924935"/>
            <a:ext cx="1181290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0" eaLnBrk="0" fontAlgn="auto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 dirty="0">
                <a:latin typeface="Arial" panose="020B0604020202020204" pitchFamily="34" charset="0"/>
                <a:ea typeface="微软雅黑" panose="020B0503020204020204" charset="-122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型玻璃管中两侧液面等高并处于面板上零刻度线的位置。用胶管将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型管一端与蒙上橡皮膜的小金属盒（探头）相连，如图甲所示，这样就叫做一个微小压强计。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压强计的原理：当探头上的橡皮膜受到压强时，Ｕ形管两边液面出现高度差，两边高度差表示出压强的大小，压强越大，液面高度差越大。</a:t>
            </a:r>
            <a:endParaRPr lang="zh-CN" altLang="en-US" sz="2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9585" y="365125"/>
            <a:ext cx="5212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/>
              <a:t>二、液体内部</a:t>
            </a:r>
            <a:r>
              <a:rPr lang="zh-CN" altLang="en-US" sz="3600" b="1">
                <a:sym typeface="+mn-ea"/>
              </a:rPr>
              <a:t>的</a:t>
            </a:r>
            <a:r>
              <a:rPr lang="zh-CN" altLang="en-US" sz="3600" b="1"/>
              <a:t>压强特点</a:t>
            </a:r>
            <a:endParaRPr lang="zh-CN" altLang="en-US" sz="3600" b="1"/>
          </a:p>
        </p:txBody>
      </p:sp>
      <p:sp>
        <p:nvSpPr>
          <p:cNvPr id="5" name="文本框 4"/>
          <p:cNvSpPr txBox="1"/>
          <p:nvPr/>
        </p:nvSpPr>
        <p:spPr>
          <a:xfrm>
            <a:off x="518795" y="1287145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器材：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60600" y="1287145"/>
            <a:ext cx="2743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微小压强计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1030" y="2207895"/>
            <a:ext cx="5046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lang="en-US" altLang="zh-CN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</a:t>
            </a:r>
            <a:r>
              <a:rPr lang="zh-CN" altLang="en-US" sz="32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型管两侧液面高度差，判断压强的大小。</a:t>
            </a:r>
            <a:endParaRPr lang="zh-CN" altLang="en-US" sz="32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1265" descr="GCT6_1"/>
          <p:cNvPicPr>
            <a:picLocks noChangeAspect="1"/>
          </p:cNvPicPr>
          <p:nvPr/>
        </p:nvPicPr>
        <p:blipFill>
          <a:blip r:embed="rId1"/>
          <a:srcRect t="2699" b="1485"/>
          <a:stretch>
            <a:fillRect/>
          </a:stretch>
        </p:blipFill>
        <p:spPr>
          <a:xfrm>
            <a:off x="1947545" y="731520"/>
            <a:ext cx="2164080" cy="38715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图片 11266" descr="GCT6_3"/>
          <p:cNvPicPr>
            <a:picLocks noChangeAspect="1"/>
          </p:cNvPicPr>
          <p:nvPr/>
        </p:nvPicPr>
        <p:blipFill>
          <a:blip r:embed="rId2"/>
          <a:srcRect t="1279"/>
          <a:stretch>
            <a:fillRect/>
          </a:stretch>
        </p:blipFill>
        <p:spPr>
          <a:xfrm>
            <a:off x="4632325" y="709295"/>
            <a:ext cx="2406650" cy="389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1267" descr="GCT6_5"/>
          <p:cNvPicPr>
            <a:picLocks noChangeAspect="1"/>
          </p:cNvPicPr>
          <p:nvPr/>
        </p:nvPicPr>
        <p:blipFill>
          <a:blip r:embed="rId1"/>
          <a:srcRect t="1425"/>
          <a:stretch>
            <a:fillRect/>
          </a:stretch>
        </p:blipFill>
        <p:spPr>
          <a:xfrm>
            <a:off x="7729220" y="692785"/>
            <a:ext cx="2409825" cy="39293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文本框 11268"/>
          <p:cNvSpPr txBox="1"/>
          <p:nvPr/>
        </p:nvSpPr>
        <p:spPr>
          <a:xfrm>
            <a:off x="2167255" y="1965325"/>
            <a:ext cx="9070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----------------------------------------------------------------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----------------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67640"/>
            <a:ext cx="2788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探究实验一：</a:t>
            </a:r>
            <a:endParaRPr lang="zh-CN" altLang="en-US" sz="40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1520" y="481266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11268"/>
          <p:cNvSpPr txBox="1"/>
          <p:nvPr/>
        </p:nvSpPr>
        <p:spPr>
          <a:xfrm>
            <a:off x="1038225" y="3625850"/>
            <a:ext cx="9070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----------------------------------------------------------------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----------------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67560" y="4812665"/>
            <a:ext cx="9055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液体内部各处都存在压强存在向各个方向的压强。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31520" y="5539740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87245" y="5539740"/>
            <a:ext cx="9979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在液体内同一深度处，液体向各个方向的压强大小相等。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1268"/>
          <p:cNvSpPr txBox="1"/>
          <p:nvPr/>
        </p:nvSpPr>
        <p:spPr>
          <a:xfrm>
            <a:off x="1826895" y="3216910"/>
            <a:ext cx="9070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----------------------------------------------------------------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----------------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0241" descr="GCT5_5"/>
          <p:cNvPicPr>
            <a:picLocks noChangeAspect="1"/>
          </p:cNvPicPr>
          <p:nvPr/>
        </p:nvPicPr>
        <p:blipFill>
          <a:blip r:embed="rId1"/>
          <a:srcRect l="3941" r="3310"/>
          <a:stretch>
            <a:fillRect/>
          </a:stretch>
        </p:blipFill>
        <p:spPr>
          <a:xfrm>
            <a:off x="7375525" y="521653"/>
            <a:ext cx="2881313" cy="508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6" name="图片 10242" descr="GCT5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688" y="508953"/>
            <a:ext cx="2622550" cy="5084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0243" descr="GCT5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8" y="521653"/>
            <a:ext cx="2555875" cy="5084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10244"/>
          <p:cNvSpPr txBox="1"/>
          <p:nvPr/>
        </p:nvSpPr>
        <p:spPr>
          <a:xfrm>
            <a:off x="4622800" y="2396490"/>
            <a:ext cx="251936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-------------------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6389" name="文本框 10245"/>
          <p:cNvSpPr txBox="1"/>
          <p:nvPr/>
        </p:nvSpPr>
        <p:spPr>
          <a:xfrm>
            <a:off x="7794625" y="1850390"/>
            <a:ext cx="2513013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-------------------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6390" name="文本框 10246"/>
          <p:cNvSpPr txBox="1"/>
          <p:nvPr/>
        </p:nvSpPr>
        <p:spPr>
          <a:xfrm>
            <a:off x="2136775" y="2655253"/>
            <a:ext cx="2155825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----------------</a:t>
            </a:r>
            <a:endParaRPr lang="en-US" altLang="zh-CN" sz="2800" dirty="0"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7845" y="167640"/>
            <a:ext cx="2788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探究实验二：</a:t>
            </a:r>
            <a:endParaRPr lang="zh-CN" altLang="en-US" sz="40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365" y="572960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87090" y="5729605"/>
            <a:ext cx="7311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液体内部的压强随深度的增加而增大。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2289" descr="GCT5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0005" y="321310"/>
            <a:ext cx="3184525" cy="4665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12290"/>
          <p:cNvSpPr txBox="1"/>
          <p:nvPr/>
        </p:nvSpPr>
        <p:spPr>
          <a:xfrm>
            <a:off x="2227580" y="1921193"/>
            <a:ext cx="503238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在水中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graphicFrame>
        <p:nvGraphicFramePr>
          <p:cNvPr id="17411" name="对象 12291">
            <a:hlinkClick r:id="rId2" action="ppaction://hlinksldjump"/>
          </p:cNvPr>
          <p:cNvGraphicFramePr>
            <a:graphicFrameLocks noChangeAspect="1"/>
          </p:cNvGraphicFramePr>
          <p:nvPr/>
        </p:nvGraphicFramePr>
        <p:xfrm>
          <a:off x="6539230" y="254635"/>
          <a:ext cx="36957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6943725" imgH="6896100" progId="PBrush">
                  <p:embed/>
                </p:oleObj>
              </mc:Choice>
              <mc:Fallback>
                <p:oleObj name="" r:id="rId3" imgW="6943725" imgH="689610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rcRect r="25790"/>
                      <a:stretch>
                        <a:fillRect/>
                      </a:stretch>
                    </p:blipFill>
                    <p:spPr>
                      <a:xfrm>
                        <a:off x="6539230" y="254635"/>
                        <a:ext cx="3695700" cy="4733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文本框 12292"/>
          <p:cNvSpPr txBox="1"/>
          <p:nvPr/>
        </p:nvSpPr>
        <p:spPr>
          <a:xfrm>
            <a:off x="6402705" y="1776730"/>
            <a:ext cx="588963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在酒精中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413" name="文本框 12293"/>
          <p:cNvSpPr txBox="1"/>
          <p:nvPr/>
        </p:nvSpPr>
        <p:spPr>
          <a:xfrm>
            <a:off x="6907530" y="1682433"/>
            <a:ext cx="32861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</a:t>
            </a:r>
            <a:endParaRPr lang="en-US" altLang="zh-CN" sz="4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7415" name="文本框 12295"/>
          <p:cNvSpPr txBox="1"/>
          <p:nvPr/>
        </p:nvSpPr>
        <p:spPr>
          <a:xfrm>
            <a:off x="2611755" y="1587500"/>
            <a:ext cx="32893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---------------</a:t>
            </a:r>
            <a:endParaRPr lang="en-US" altLang="zh-CN" sz="48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9580" y="182880"/>
            <a:ext cx="2788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探究实验三：</a:t>
            </a:r>
            <a:endParaRPr lang="zh-CN" altLang="en-US" sz="40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77415" y="5233035"/>
            <a:ext cx="1576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结论</a:t>
            </a:r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33140" y="5233035"/>
            <a:ext cx="73113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液体内部的压强跟液体的密度有关。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6730" y="5963285"/>
            <a:ext cx="91376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当液体深度相同时，液体密度越大，液体内部压强越大。</a:t>
            </a:r>
            <a:endParaRPr lang="zh-CN" altLang="en-US" sz="280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618173" y="1463358"/>
            <a:ext cx="8424862" cy="52451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1.液体内部各处都存在压强。</a:t>
            </a:r>
            <a:endParaRPr lang="zh-CN" altLang="en-US" sz="2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618490" y="2106295"/>
            <a:ext cx="11601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fontAlgn="auto" hangingPunct="0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2.在液体内同一深度不同位置处，液体的压强相等，与探头的方位无关。</a:t>
            </a:r>
            <a:endParaRPr lang="zh-CN" altLang="en-US" sz="2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8490" y="2794000"/>
            <a:ext cx="8475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3.液体内部的压强随深度的增加而增加。</a:t>
            </a:r>
            <a:endParaRPr lang="zh-CN" altLang="en-US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8490" y="3530600"/>
            <a:ext cx="6428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4.液体内部的压强跟液体的密度有关。</a:t>
            </a:r>
            <a:endParaRPr lang="zh-CN" altLang="en-US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585" y="365125"/>
            <a:ext cx="5212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/>
              <a:t>二、液体内部</a:t>
            </a:r>
            <a:r>
              <a:rPr lang="zh-CN" altLang="en-US" sz="3600" b="1">
                <a:sym typeface="+mn-ea"/>
              </a:rPr>
              <a:t>的</a:t>
            </a:r>
            <a:r>
              <a:rPr lang="zh-CN" altLang="en-US" sz="3600" b="1"/>
              <a:t>压强特点</a:t>
            </a:r>
            <a:endParaRPr lang="zh-CN" altLang="en-US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7" grpId="0" bldLvl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Text Box 1027"/>
          <p:cNvSpPr txBox="1"/>
          <p:nvPr/>
        </p:nvSpPr>
        <p:spPr>
          <a:xfrm>
            <a:off x="464185" y="321310"/>
            <a:ext cx="1097026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练习：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某同学用压强计研究液体内部压强的特点时，将压强计的金属盒放入水中同一深度，并将金属盒朝向不同方向，实验结果如图所示。那么，该实验能得出的结论是（      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在水中深度越大，压强越大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不同液体同一深度，压强不相等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在水中同一深度，液体向各个方向的压强相等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在水中同一深度，液体向各个方向的压强不相等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1747" name="Picture 1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4540" y="3787775"/>
            <a:ext cx="7993063" cy="237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Rectangle 1030"/>
          <p:cNvSpPr/>
          <p:nvPr/>
        </p:nvSpPr>
        <p:spPr>
          <a:xfrm>
            <a:off x="6218238" y="1128713"/>
            <a:ext cx="48895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36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9" name="Line 6"/>
          <p:cNvSpPr/>
          <p:nvPr/>
        </p:nvSpPr>
        <p:spPr>
          <a:xfrm>
            <a:off x="3979228" y="5167313"/>
            <a:ext cx="59039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sm" len="sm"/>
            <a:tailEnd type="none" w="sm" len="sm"/>
          </a:ln>
        </p:spPr>
      </p:sp>
      <p:sp>
        <p:nvSpPr>
          <p:cNvPr id="31750" name="Line 7"/>
          <p:cNvSpPr/>
          <p:nvPr/>
        </p:nvSpPr>
        <p:spPr>
          <a:xfrm>
            <a:off x="3690303" y="5430838"/>
            <a:ext cx="59039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dash"/>
            <a:headEnd type="none" w="sm" len="sm"/>
            <a:tailEnd type="none" w="sm" len="sm"/>
          </a:ln>
        </p:spPr>
      </p:sp>
      <p:sp>
        <p:nvSpPr>
          <p:cNvPr id="31751" name="Line 8"/>
          <p:cNvSpPr/>
          <p:nvPr/>
        </p:nvSpPr>
        <p:spPr>
          <a:xfrm>
            <a:off x="2318703" y="6053138"/>
            <a:ext cx="7061200" cy="25400"/>
          </a:xfrm>
          <a:prstGeom prst="line">
            <a:avLst/>
          </a:prstGeom>
          <a:ln w="38100" cap="flat" cmpd="sng">
            <a:solidFill>
              <a:schemeClr val="bg1"/>
            </a:solidFill>
            <a:prstDash val="dash"/>
            <a:headEnd type="none" w="sm" len="sm"/>
            <a:tailEnd type="none" w="sm" len="sm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9" descr="21世纪教育网 -- 中国最大型、最专业的中小学教育资源门户网站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9288" y="1557338"/>
            <a:ext cx="7345362" cy="1643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7" name="图片 12" descr="3edu教育网，免费教育资源集散地。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4899660"/>
            <a:ext cx="7705725" cy="158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8" name="Rectangle 4"/>
          <p:cNvSpPr/>
          <p:nvPr/>
        </p:nvSpPr>
        <p:spPr>
          <a:xfrm>
            <a:off x="934085" y="405130"/>
            <a:ext cx="10441305" cy="1229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在盛满水的容器的侧壁上开有三个小孔，水从小孔中喷出，在如图所示的四幅图中正确的是（　　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869" name="Rectangle 6"/>
          <p:cNvSpPr/>
          <p:nvPr/>
        </p:nvSpPr>
        <p:spPr>
          <a:xfrm>
            <a:off x="934085" y="3573780"/>
            <a:ext cx="10440670" cy="12299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/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如图所示，半球形容器中都装满水，在水对容器壁的压力示意图中，正确的是（　　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085" y="754063"/>
            <a:ext cx="5048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245" y="3988435"/>
            <a:ext cx="50482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endParaRPr lang="en-US" altLang="zh-CN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文本框 154625"/>
          <p:cNvSpPr txBox="1"/>
          <p:nvPr/>
        </p:nvSpPr>
        <p:spPr>
          <a:xfrm>
            <a:off x="3276600" y="914400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4627" name="文本框 154626"/>
          <p:cNvSpPr txBox="1"/>
          <p:nvPr/>
        </p:nvSpPr>
        <p:spPr>
          <a:xfrm>
            <a:off x="1130935" y="332105"/>
            <a:ext cx="5883275" cy="76835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>
              <a:buClr>
                <a:srgbClr val="000000"/>
              </a:buClr>
            </a:pPr>
            <a:r>
              <a:rPr lang="zh-CN" altLang="en-US" sz="4400" noProof="1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区分深度和高度</a:t>
            </a:r>
            <a:endParaRPr lang="zh-CN" altLang="en-US" sz="4400" noProof="1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pic>
        <p:nvPicPr>
          <p:cNvPr id="154628" name="图片 154627" descr="w17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3440" y="1501775"/>
            <a:ext cx="4265295" cy="47777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4629" name="文本框 154628"/>
          <p:cNvSpPr txBox="1"/>
          <p:nvPr/>
        </p:nvSpPr>
        <p:spPr>
          <a:xfrm>
            <a:off x="5808663" y="1463358"/>
            <a:ext cx="4859337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深度：液体内一点到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上面自由液面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的竖直距离。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30" name="文本框 154629"/>
          <p:cNvSpPr txBox="1"/>
          <p:nvPr/>
        </p:nvSpPr>
        <p:spPr>
          <a:xfrm>
            <a:off x="5868988" y="3206750"/>
            <a:ext cx="479901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高度：液体内一点到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下面容器底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的竖直距离。</a:t>
            </a:r>
            <a:endParaRPr lang="zh-CN" altLang="en-US" sz="32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4631" name="文本框 154630"/>
          <p:cNvSpPr txBox="1"/>
          <p:nvPr/>
        </p:nvSpPr>
        <p:spPr>
          <a:xfrm>
            <a:off x="5951538" y="5010150"/>
            <a:ext cx="4716462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点的深度和高度分别是多少？</a:t>
            </a:r>
            <a:endParaRPr lang="zh-CN" altLang="en-US" sz="32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  <p:bldP spid="154630" grpId="0"/>
      <p:bldP spid="154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55649" descr="深度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1487805"/>
            <a:ext cx="3886200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图片 155650" descr="深度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411605"/>
            <a:ext cx="3679825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55651"/>
          <p:cNvSpPr txBox="1"/>
          <p:nvPr/>
        </p:nvSpPr>
        <p:spPr>
          <a:xfrm>
            <a:off x="2193925" y="5118100"/>
            <a:ext cx="678434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容器底部的深度是</a:t>
            </a:r>
            <a:r>
              <a:rPr lang="en-US" altLang="zh-CN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40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</a:t>
            </a:r>
            <a:r>
              <a:rPr lang="en-US" altLang="zh-CN" sz="4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altLang="zh-CN" sz="40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000" b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lang="zh-CN" altLang="en-US" sz="4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b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5653" name="文本框 155652"/>
          <p:cNvSpPr txBox="1"/>
          <p:nvPr/>
        </p:nvSpPr>
        <p:spPr>
          <a:xfrm>
            <a:off x="9051925" y="5003800"/>
            <a:ext cx="102997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h1</a:t>
            </a:r>
            <a:endParaRPr lang="en-US" altLang="zh-CN" sz="6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6000" b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413" name="文本框 155653"/>
          <p:cNvSpPr txBox="1"/>
          <p:nvPr/>
        </p:nvSpPr>
        <p:spPr>
          <a:xfrm>
            <a:off x="989648" y="344170"/>
            <a:ext cx="4319587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如何理解深度</a:t>
            </a:r>
            <a:endParaRPr lang="zh-CN" altLang="en-US" sz="4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文本框 156673"/>
          <p:cNvSpPr txBox="1"/>
          <p:nvPr/>
        </p:nvSpPr>
        <p:spPr>
          <a:xfrm>
            <a:off x="1524000" y="404813"/>
            <a:ext cx="921702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40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400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和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en-US" altLang="zh-CN" sz="4000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4000" dirty="0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哪个是图中红点处液体的深度？</a:t>
            </a:r>
            <a:endParaRPr lang="zh-CN" altLang="en-US" sz="4000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8434" name="图片 156674" descr="深度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5550" y="1844675"/>
            <a:ext cx="7056438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76" name="文本框 156675"/>
          <p:cNvSpPr txBox="1"/>
          <p:nvPr/>
        </p:nvSpPr>
        <p:spPr>
          <a:xfrm>
            <a:off x="6816725" y="904875"/>
            <a:ext cx="1029970" cy="1383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600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h1</a:t>
            </a:r>
            <a:endParaRPr lang="en-US" altLang="zh-CN" sz="600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6000" b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6137" name="图片 176136" descr="大坝侧面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905" y="373380"/>
            <a:ext cx="5575300" cy="50787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201009201046387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230" y="373380"/>
            <a:ext cx="5455285" cy="5078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60345" y="5857240"/>
            <a:ext cx="76790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大坝的横截面为什么都是上窄下宽的</a:t>
            </a:r>
            <a:r>
              <a:rPr lang="en-US" altLang="zh-CN" sz="36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?</a:t>
            </a:r>
            <a:endParaRPr lang="en-US" altLang="zh-CN" sz="36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4337" descr="大坝侧面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755" y="1147445"/>
            <a:ext cx="3884295" cy="35293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8" name="图片 14338" descr="QQ截图20150228103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270" y="483870"/>
            <a:ext cx="4337050" cy="4642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214755" y="4911090"/>
            <a:ext cx="4138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水坝为什么上窄下宽？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4966335" y="5541010"/>
            <a:ext cx="72364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0" hangingPunct="0"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下潜不同的深度为什么要穿不同的潜水服？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552450" y="167640"/>
            <a:ext cx="27882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微软雅黑" panose="020B0503020204020204" charset="-122"/>
              </a:rPr>
              <a:t>想一想：</a:t>
            </a:r>
            <a:endParaRPr lang="zh-CN" altLang="en-US" sz="4000" b="1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8"/>
          <p:cNvSpPr txBox="1"/>
          <p:nvPr/>
        </p:nvSpPr>
        <p:spPr>
          <a:xfrm>
            <a:off x="6614795" y="840740"/>
            <a:ext cx="4536440" cy="174053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742950" indent="-28575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  <a:lvl6pPr marL="25146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6pPr>
            <a:lvl7pPr marL="29718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7pPr>
            <a:lvl8pPr marL="34290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8pPr>
            <a:lvl9pPr marL="3886200" indent="-228600" algn="l" defTabSz="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在容器中装有密度为</a:t>
            </a:r>
            <a:r>
              <a:rPr lang="zh-CN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ρ</a:t>
            </a:r>
            <a:r>
              <a:rPr lang="zh-CN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的液体</a:t>
            </a: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计算液体在深度为</a:t>
            </a:r>
            <a:r>
              <a:rPr lang="en-US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处的压强</a:t>
            </a:r>
            <a:r>
              <a:rPr lang="en-US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800" kern="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zh-CN" sz="2800" kern="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2800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14795" y="3472180"/>
            <a:ext cx="4871720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假想一段底面积为</a:t>
            </a:r>
            <a:r>
              <a:rPr lang="en-US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</a:t>
            </a: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，高为</a:t>
            </a:r>
            <a:r>
              <a:rPr lang="en-US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的液柱，其底面所受的液体对其的压强，即为</a:t>
            </a:r>
            <a:r>
              <a:rPr lang="zh-CN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深度为</a:t>
            </a:r>
            <a:r>
              <a:rPr lang="en-US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</a:t>
            </a:r>
            <a:r>
              <a:rPr lang="zh-CN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处的压强</a:t>
            </a:r>
            <a:r>
              <a:rPr lang="en-US" altLang="zh-CN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i="1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</a:t>
            </a:r>
            <a:r>
              <a:rPr lang="zh-CN" altLang="en-US" sz="2800" kern="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89585" y="335915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三、液体压强的计算</a:t>
            </a:r>
            <a:endParaRPr lang="zh-CN" altLang="en-US" sz="3600" b="1"/>
          </a:p>
        </p:txBody>
      </p:sp>
      <p:sp>
        <p:nvSpPr>
          <p:cNvPr id="6" name="文本框 5"/>
          <p:cNvSpPr txBox="1"/>
          <p:nvPr/>
        </p:nvSpPr>
        <p:spPr>
          <a:xfrm>
            <a:off x="6884670" y="2698750"/>
            <a:ext cx="35877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0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假想液柱法</a:t>
            </a:r>
            <a:endParaRPr lang="zh-CN" altLang="en-US" sz="3200" b="1" kern="0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内容占位符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55" y="1525270"/>
            <a:ext cx="2888615" cy="3807460"/>
          </a:xfrm>
          <a:prstGeom prst="rect">
            <a:avLst/>
          </a:prstGeom>
        </p:spPr>
      </p:pic>
      <p:pic>
        <p:nvPicPr>
          <p:cNvPr id="13" name="Picture 4" descr="I:\张淼素材\液体压强\IMG_20150410_094600.jpg"/>
          <p:cNvPicPr>
            <a:picLocks noChangeAspect="1" noChangeArrowheads="1"/>
          </p:cNvPicPr>
          <p:nvPr/>
        </p:nvPicPr>
        <p:blipFill>
          <a:blip r:embed="rId2" cstate="print"/>
          <a:srcRect l="8194" r="8787"/>
          <a:stretch>
            <a:fillRect/>
          </a:stretch>
        </p:blipFill>
        <p:spPr bwMode="auto">
          <a:xfrm>
            <a:off x="877570" y="1628140"/>
            <a:ext cx="2242185" cy="360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85235" y="1283970"/>
            <a:ext cx="748982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当液体静止时，这个液柱也处于静止状态，所以液柱对平面的压力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一定与此液柱所受重力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的大小相等。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内容占位符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" y="1050925"/>
            <a:ext cx="2888615" cy="3807460"/>
          </a:xfrm>
          <a:prstGeom prst="rect">
            <a:avLst/>
          </a:prstGeom>
        </p:spPr>
      </p:pic>
      <p:sp>
        <p:nvSpPr>
          <p:cNvPr id="25610" name="矩形 403470"/>
          <p:cNvSpPr/>
          <p:nvPr/>
        </p:nvSpPr>
        <p:spPr>
          <a:xfrm>
            <a:off x="3183573" y="250190"/>
            <a:ext cx="6262687" cy="6397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/>
            <a:r>
              <a:rPr lang="zh-CN" altLang="en-US" sz="36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液体压强公式的推导</a:t>
            </a:r>
            <a:endParaRPr lang="zh-CN" altLang="en-US" sz="36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3464" name="文本框 403463"/>
          <p:cNvSpPr txBox="1"/>
          <p:nvPr/>
        </p:nvSpPr>
        <p:spPr>
          <a:xfrm>
            <a:off x="4830445" y="2815590"/>
            <a:ext cx="3348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i="1" err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F=G=mg=ρgSh</a:t>
            </a:r>
            <a:endParaRPr lang="en-US" altLang="zh-CN" sz="3200" i="1" err="1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3465" name="文本框 403464"/>
          <p:cNvSpPr txBox="1"/>
          <p:nvPr/>
        </p:nvSpPr>
        <p:spPr>
          <a:xfrm>
            <a:off x="3784918" y="3698240"/>
            <a:ext cx="47513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平面受到的压强是多少？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3466" name="文本框 403465"/>
          <p:cNvSpPr txBox="1"/>
          <p:nvPr/>
        </p:nvSpPr>
        <p:spPr>
          <a:xfrm>
            <a:off x="4463415" y="4531995"/>
            <a:ext cx="43351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i="1" err="1">
                <a:latin typeface="Arial" panose="020B0604020202020204" pitchFamily="34" charset="0"/>
                <a:ea typeface="宋体" panose="02010600030101010101" pitchFamily="2" charset="-122"/>
              </a:rPr>
              <a:t>p</a:t>
            </a:r>
            <a:r>
              <a:rPr lang="en-US" altLang="zh-CN" sz="3200" i="1" err="1">
                <a:latin typeface="Arial" panose="020B0604020202020204" pitchFamily="34" charset="0"/>
                <a:ea typeface="宋体" panose="02010600030101010101" pitchFamily="2" charset="-122"/>
              </a:rPr>
              <a:t>=F/S=ρgSh</a:t>
            </a:r>
            <a:r>
              <a:rPr lang="en-US" altLang="zh-CN" sz="3200" i="1">
                <a:latin typeface="Arial" panose="020B0604020202020204" pitchFamily="34" charset="0"/>
                <a:ea typeface="宋体" panose="02010600030101010101" pitchFamily="2" charset="-122"/>
              </a:rPr>
              <a:t>/S=</a:t>
            </a:r>
            <a:r>
              <a:rPr lang="en-US" altLang="zh-CN" sz="3200" b="1" i="1" err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ρgh</a:t>
            </a:r>
            <a:endParaRPr lang="en-US" altLang="zh-CN" sz="3200" b="1" i="1" err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4" grpId="0"/>
      <p:bldP spid="403465" grpId="0"/>
      <p:bldP spid="40346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44" name="文本框 142343"/>
          <p:cNvSpPr txBox="1"/>
          <p:nvPr/>
        </p:nvSpPr>
        <p:spPr>
          <a:xfrm>
            <a:off x="5516880" y="1118235"/>
            <a:ext cx="608076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液体在任一深度的压强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endParaRPr lang="en-US" altLang="zh-CN" sz="280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ρ——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液体的密度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kg/m</a:t>
            </a:r>
            <a:r>
              <a:rPr lang="en-US" altLang="zh-CN" sz="280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zh-CN" sz="2800" baseline="30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重力常数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9.8N/kg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 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585" y="335915"/>
            <a:ext cx="4297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三、液体压强的计算</a:t>
            </a:r>
            <a:endParaRPr lang="zh-CN" altLang="en-US" sz="3600" b="1"/>
          </a:p>
        </p:txBody>
      </p:sp>
      <p:sp>
        <p:nvSpPr>
          <p:cNvPr id="403466" name="文本框 403465"/>
          <p:cNvSpPr txBox="1"/>
          <p:nvPr/>
        </p:nvSpPr>
        <p:spPr>
          <a:xfrm>
            <a:off x="2280285" y="1191260"/>
            <a:ext cx="2433955" cy="82994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i="1" err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p=ρgh</a:t>
            </a:r>
            <a:endParaRPr lang="en-US" altLang="zh-CN" sz="4800" b="1" i="1" err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8795" y="131445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8795" y="3299460"/>
            <a:ext cx="152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说明：</a:t>
            </a:r>
            <a:endParaRPr lang="zh-CN" altLang="en-US" sz="3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532" name="文本框 22531"/>
          <p:cNvSpPr txBox="1"/>
          <p:nvPr/>
        </p:nvSpPr>
        <p:spPr>
          <a:xfrm>
            <a:off x="1820545" y="5020310"/>
            <a:ext cx="10043795" cy="955675"/>
          </a:xfrm>
          <a:prstGeom prst="rect">
            <a:avLst/>
          </a:prstGeom>
          <a:noFill/>
          <a:ln w="9525">
            <a:noFill/>
          </a:ln>
        </p:spPr>
        <p:txBody>
          <a:bodyPr wrap="square" lIns="90170" tIns="46990" rIns="90170" bIns="46990" anchor="t">
            <a:spAutoFit/>
          </a:bodyPr>
          <a:p>
            <a:pPr indent="0" eaLnBrk="0" fontAlgn="auto" hangingPunct="0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）液体内部压强只跟液体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密度和深度有关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，与液体的质量、体积、重力、容器的底面积、容器形状均无关。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70075" y="3331845"/>
            <a:ext cx="8876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）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h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指的是深度。即从所研究点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到液面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的竖直距离。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71345" y="3883025"/>
            <a:ext cx="8876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）使用时单位要统一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0865" y="4461510"/>
            <a:ext cx="8876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14400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Wingdings" panose="05000000000000000000" pitchFamily="2" charset="2"/>
              </a:rPr>
              <a:t>）只适用于静止液体产生的压强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6" grpId="0" bldLvl="0" animBg="1"/>
      <p:bldP spid="5" grpId="0"/>
      <p:bldP spid="4" grpId="0"/>
      <p:bldP spid="22532" grpId="0" bldLvl="0" animBg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4"/>
          <p:cNvSpPr txBox="1"/>
          <p:nvPr/>
        </p:nvSpPr>
        <p:spPr>
          <a:xfrm>
            <a:off x="505460" y="343535"/>
            <a:ext cx="111575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．如图所示，容器中盛有一定量的水，静止放在斜面上，容器底部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三点的压强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的大小关系是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____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5843" name="Picture 5"/>
          <p:cNvPicPr>
            <a:picLocks noChangeAspect="1"/>
          </p:cNvPicPr>
          <p:nvPr/>
        </p:nvPicPr>
        <p:blipFill>
          <a:blip r:embed="rId1"/>
          <a:srcRect t="14262"/>
          <a:stretch>
            <a:fillRect/>
          </a:stretch>
        </p:blipFill>
        <p:spPr>
          <a:xfrm>
            <a:off x="622300" y="1296670"/>
            <a:ext cx="2548255" cy="2101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6" name="Rectangle 6"/>
          <p:cNvSpPr/>
          <p:nvPr/>
        </p:nvSpPr>
        <p:spPr>
          <a:xfrm>
            <a:off x="8844280" y="774700"/>
            <a:ext cx="224345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Pa &lt; </a:t>
            </a:r>
            <a:r>
              <a:rPr lang="en-US" altLang="zh-CN" sz="2800" err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en-US" altLang="zh-CN" sz="2800" baseline="-25000" err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2800" baseline="-25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&lt; Pc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794" name="Rectangle 3"/>
          <p:cNvSpPr>
            <a:spLocks noGrp="1"/>
          </p:cNvSpPr>
          <p:nvPr/>
        </p:nvSpPr>
        <p:spPr>
          <a:xfrm>
            <a:off x="318770" y="3506470"/>
            <a:ext cx="11456670" cy="1608455"/>
          </a:xfrm>
          <a:prstGeom prst="rect">
            <a:avLst/>
          </a:prstGeom>
          <a:solidFill>
            <a:schemeClr val="bg1">
              <a:alpha val="79999"/>
            </a:schemeClr>
          </a:solidFill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如图四个容器内都装有水，且液面都在同一水平面上，则容器底部受到水的压强大小怎样（     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）最大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）最大 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）最大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）最大    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E.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一样大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8245" name="Rectangle 5"/>
          <p:cNvSpPr/>
          <p:nvPr/>
        </p:nvSpPr>
        <p:spPr>
          <a:xfrm>
            <a:off x="4252595" y="3864928"/>
            <a:ext cx="3784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E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795" name="Picture 4" descr="lianx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25" y="1296670"/>
            <a:ext cx="5795645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Text Box 4"/>
          <p:cNvSpPr txBox="1"/>
          <p:nvPr/>
        </p:nvSpPr>
        <p:spPr>
          <a:xfrm>
            <a:off x="304165" y="5093970"/>
            <a:ext cx="99828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．如图所示，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两点间的压强关系是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	 )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B.P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&gt;P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C.P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&lt;P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D.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无法确定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5542" name="Rectangle 6"/>
          <p:cNvSpPr/>
          <p:nvPr/>
        </p:nvSpPr>
        <p:spPr>
          <a:xfrm>
            <a:off x="7142480" y="5108575"/>
            <a:ext cx="4210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81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720" y="4808220"/>
            <a:ext cx="2517775" cy="1994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47980" y="17272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</a:rPr>
              <a:t>练习</a:t>
            </a:r>
            <a:endParaRPr lang="zh-CN" altLang="en-US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138245" grpId="0"/>
      <p:bldP spid="65542" grpId="0"/>
      <p:bldP spid="33794" grpId="0" animBg="1"/>
      <p:bldP spid="348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文本框 190465"/>
          <p:cNvSpPr txBox="1"/>
          <p:nvPr/>
        </p:nvSpPr>
        <p:spPr>
          <a:xfrm>
            <a:off x="391160" y="180975"/>
            <a:ext cx="1150874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杯子中装有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120g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水，水深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10cm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，杯子底面积为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10cm</a:t>
            </a:r>
            <a:r>
              <a:rPr lang="en-US" altLang="zh-CN" sz="2800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杯子重力为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1N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 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 N/kg</a:t>
            </a:r>
            <a:endParaRPr lang="en-US" altLang="zh-CN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求：（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桌面受到压强、压力是多少？ 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（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杯子底受到压强、压力是多少？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0467" name="组合 190466"/>
          <p:cNvGrpSpPr/>
          <p:nvPr/>
        </p:nvGrpSpPr>
        <p:grpSpPr>
          <a:xfrm>
            <a:off x="9799320" y="1059180"/>
            <a:ext cx="1751330" cy="2016125"/>
            <a:chOff x="3878" y="2160"/>
            <a:chExt cx="1587" cy="1678"/>
          </a:xfrm>
        </p:grpSpPr>
        <p:grpSp>
          <p:nvGrpSpPr>
            <p:cNvPr id="190468" name="组合 190467"/>
            <p:cNvGrpSpPr/>
            <p:nvPr/>
          </p:nvGrpSpPr>
          <p:grpSpPr>
            <a:xfrm>
              <a:off x="4059" y="2160"/>
              <a:ext cx="1272" cy="1526"/>
              <a:chOff x="3696" y="1842"/>
              <a:chExt cx="1272" cy="1526"/>
            </a:xfrm>
          </p:grpSpPr>
          <p:sp>
            <p:nvSpPr>
              <p:cNvPr id="190469" name="任意多边形 190468"/>
              <p:cNvSpPr/>
              <p:nvPr/>
            </p:nvSpPr>
            <p:spPr>
              <a:xfrm>
                <a:off x="3696" y="1842"/>
                <a:ext cx="1272" cy="1526"/>
              </a:xfrm>
              <a:custGeom>
                <a:avLst/>
                <a:gdLst>
                  <a:gd name="txL" fmla="*/ 4500 w 21600"/>
                  <a:gd name="txT" fmla="*/ 4500 h 21600"/>
                  <a:gd name="txR" fmla="*/ 17100 w 21600"/>
                  <a:gd name="txB" fmla="*/ 17100 h 21600"/>
                </a:gdLst>
                <a:ahLst/>
                <a:cxnLst>
                  <a:cxn ang="0">
                    <a:pos x="18900" y="10800"/>
                  </a:cxn>
                  <a:cxn ang="90">
                    <a:pos x="10800" y="21600"/>
                  </a:cxn>
                  <a:cxn ang="180">
                    <a:pos x="2700" y="10800"/>
                  </a:cxn>
                  <a:cxn ang="270">
                    <a:pos x="10800" y="0"/>
                  </a:cxn>
                </a:cxnLst>
                <a:rect l="txL" t="txT" r="txR" b="txB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99FF"/>
                  </a:gs>
                  <a:gs pos="50000">
                    <a:schemeClr val="bg1"/>
                  </a:gs>
                  <a:gs pos="100000">
                    <a:srgbClr val="3399FF"/>
                  </a:gs>
                </a:gsLst>
                <a:lin ang="0" scaled="1"/>
                <a:tileRect/>
              </a:gra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90470" name="直接连接符 190469"/>
              <p:cNvSpPr/>
              <p:nvPr/>
            </p:nvSpPr>
            <p:spPr>
              <a:xfrm>
                <a:off x="3787" y="2251"/>
                <a:ext cx="113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sm" len="sm"/>
                <a:tailEnd type="none" w="sm" len="sm"/>
              </a:ln>
            </p:spPr>
          </p:sp>
        </p:grpSp>
        <p:sp>
          <p:nvSpPr>
            <p:cNvPr id="190471" name="直接连接符 190470"/>
            <p:cNvSpPr/>
            <p:nvPr/>
          </p:nvSpPr>
          <p:spPr>
            <a:xfrm>
              <a:off x="3878" y="3702"/>
              <a:ext cx="1587" cy="0"/>
            </a:xfrm>
            <a:prstGeom prst="line">
              <a:avLst/>
            </a:prstGeom>
            <a:ln w="7620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0472" name="直接连接符 190471"/>
            <p:cNvSpPr/>
            <p:nvPr/>
          </p:nvSpPr>
          <p:spPr>
            <a:xfrm>
              <a:off x="4059" y="3702"/>
              <a:ext cx="182" cy="1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0473" name="直接连接符 190472"/>
            <p:cNvSpPr/>
            <p:nvPr/>
          </p:nvSpPr>
          <p:spPr>
            <a:xfrm>
              <a:off x="4422" y="3702"/>
              <a:ext cx="182" cy="1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0474" name="直接连接符 190473"/>
            <p:cNvSpPr/>
            <p:nvPr/>
          </p:nvSpPr>
          <p:spPr>
            <a:xfrm>
              <a:off x="4785" y="3702"/>
              <a:ext cx="182" cy="1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0475" name="直接连接符 190474"/>
            <p:cNvSpPr/>
            <p:nvPr/>
          </p:nvSpPr>
          <p:spPr>
            <a:xfrm>
              <a:off x="5148" y="3702"/>
              <a:ext cx="182" cy="136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90477" name="文本框 190476"/>
          <p:cNvSpPr txBox="1"/>
          <p:nvPr/>
        </p:nvSpPr>
        <p:spPr>
          <a:xfrm>
            <a:off x="550545" y="1985010"/>
            <a:ext cx="888047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G=mg=120×10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kg×10N/kg=1.2N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F=G+G’=1.2N+1N=2.2N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p=F/S=2.2N/(10×10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-4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)=2.2×10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525" y="4091305"/>
            <a:ext cx="111271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(2)</a:t>
            </a:r>
            <a:r>
              <a:rPr lang="en-US" altLang="zh-CN" sz="2800" b="1" err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P=ρgh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=1.0×10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kg/m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×10N/kg×10×10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-2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m=1.0×10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 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 b="1" err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F=ps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=1.0×10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pa×10×10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-4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</a:t>
            </a:r>
            <a:r>
              <a:rPr lang="en-US" altLang="zh-CN" sz="2800" b="1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2=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1N</a:t>
            </a:r>
            <a:endParaRPr lang="en-US" altLang="zh-CN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57503" y="5778818"/>
            <a:ext cx="224155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答：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(1)(2)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略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7" grpId="0"/>
      <p:bldP spid="2" grpId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文本框 188417"/>
          <p:cNvSpPr txBox="1"/>
          <p:nvPr/>
        </p:nvSpPr>
        <p:spPr>
          <a:xfrm>
            <a:off x="2312035" y="648653"/>
            <a:ext cx="6335713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b="1" dirty="0">
                <a:solidFill>
                  <a:srgbClr val="FF0066"/>
                </a:solidFill>
                <a:latin typeface="Arial" panose="020B0604020202020204" pitchFamily="34" charset="0"/>
              </a:rPr>
              <a:t>液体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</a:rPr>
              <a:t>先计算压强</a:t>
            </a:r>
            <a:r>
              <a:rPr lang="zh-CN" altLang="en-US" sz="3600" b="1" dirty="0">
                <a:solidFill>
                  <a:srgbClr val="0066FF"/>
                </a:solidFill>
                <a:latin typeface="Arial" panose="020B0604020202020204" pitchFamily="34" charset="0"/>
              </a:rPr>
              <a:t>再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</a:rPr>
              <a:t>求压力。</a:t>
            </a:r>
            <a:endParaRPr lang="zh-CN" altLang="en-US" sz="3600" b="1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/>
            <a:endParaRPr lang="zh-CN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、计算压强公式：</a:t>
            </a:r>
            <a:endParaRPr lang="zh-CN" altLang="en-US" sz="4400" b="1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、计算压力公式：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88419" name="矩形 188418"/>
          <p:cNvSpPr/>
          <p:nvPr/>
        </p:nvSpPr>
        <p:spPr>
          <a:xfrm>
            <a:off x="5552123" y="1512253"/>
            <a:ext cx="30241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4000" b="1">
                <a:solidFill>
                  <a:srgbClr val="FF00FF"/>
                </a:solidFill>
                <a:latin typeface="Arial" panose="020B0604020202020204" pitchFamily="34" charset="0"/>
              </a:rPr>
              <a:t>p =</a:t>
            </a:r>
            <a:r>
              <a:rPr lang="en-US" altLang="zh-CN" sz="4000" b="1" err="1">
                <a:solidFill>
                  <a:srgbClr val="FF00FF"/>
                </a:solidFill>
                <a:latin typeface="Arial" panose="020B0604020202020204" pitchFamily="34" charset="0"/>
              </a:rPr>
              <a:t>ρgh</a:t>
            </a:r>
            <a:endParaRPr lang="en-US" altLang="zh-CN" sz="40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88420" name="矩形 188419"/>
          <p:cNvSpPr/>
          <p:nvPr/>
        </p:nvSpPr>
        <p:spPr>
          <a:xfrm>
            <a:off x="5552123" y="2088515"/>
            <a:ext cx="16941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en-US" altLang="zh-CN" sz="3600" b="1">
                <a:solidFill>
                  <a:srgbClr val="FF00FF"/>
                </a:solidFill>
                <a:latin typeface="Arial" panose="020B0604020202020204" pitchFamily="34" charset="0"/>
              </a:rPr>
              <a:t>F = p S</a:t>
            </a:r>
            <a:endParaRPr lang="en-US" altLang="zh-CN" sz="36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88421" name="文本框 188420"/>
          <p:cNvSpPr txBox="1"/>
          <p:nvPr/>
        </p:nvSpPr>
        <p:spPr>
          <a:xfrm>
            <a:off x="2312035" y="3528378"/>
            <a:ext cx="6551613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b="1" dirty="0">
                <a:solidFill>
                  <a:srgbClr val="FF0066"/>
                </a:solidFill>
                <a:latin typeface="Arial" panose="020B0604020202020204" pitchFamily="34" charset="0"/>
              </a:rPr>
              <a:t>固体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</a:rPr>
              <a:t>先计算压力</a:t>
            </a:r>
            <a:r>
              <a:rPr lang="zh-CN" altLang="en-US" sz="3600" b="1" dirty="0">
                <a:solidFill>
                  <a:srgbClr val="0066FF"/>
                </a:solidFill>
                <a:latin typeface="Arial" panose="020B0604020202020204" pitchFamily="34" charset="0"/>
              </a:rPr>
              <a:t>再</a:t>
            </a:r>
            <a:r>
              <a:rPr lang="zh-CN" altLang="en-US" sz="3600" b="1" dirty="0">
                <a:solidFill>
                  <a:srgbClr val="FF0066"/>
                </a:solidFill>
                <a:latin typeface="Arial" panose="020B0604020202020204" pitchFamily="34" charset="0"/>
              </a:rPr>
              <a:t>求压强</a:t>
            </a:r>
            <a:r>
              <a:rPr lang="zh-CN" altLang="en-US" sz="3200" dirty="0">
                <a:latin typeface="Arial" panose="020B0604020202020204" pitchFamily="34" charset="0"/>
              </a:rPr>
              <a:t>。</a:t>
            </a:r>
            <a:endParaRPr lang="zh-CN" altLang="en-US" sz="32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、计算压力公式：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3200" b="1" dirty="0">
                <a:solidFill>
                  <a:schemeClr val="accent2"/>
                </a:solidFill>
                <a:latin typeface="Arial" panose="020B0604020202020204" pitchFamily="34" charset="0"/>
              </a:rPr>
              <a:t>、计算压强公式：</a:t>
            </a:r>
            <a:endParaRPr lang="zh-CN" altLang="en-US" sz="32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88422" name="矩形 188421"/>
          <p:cNvSpPr/>
          <p:nvPr/>
        </p:nvSpPr>
        <p:spPr>
          <a:xfrm>
            <a:off x="5696585" y="4176078"/>
            <a:ext cx="2545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en-US" altLang="zh-CN" sz="3600" b="1">
                <a:solidFill>
                  <a:srgbClr val="FF00FF"/>
                </a:solidFill>
                <a:latin typeface="Arial" panose="020B0604020202020204" pitchFamily="34" charset="0"/>
              </a:rPr>
              <a:t>F=G</a:t>
            </a:r>
            <a:r>
              <a:rPr lang="zh-CN" altLang="en-US" sz="1400" b="1" dirty="0">
                <a:solidFill>
                  <a:srgbClr val="FF00FF"/>
                </a:solidFill>
                <a:latin typeface="Arial" panose="020B0604020202020204" pitchFamily="34" charset="0"/>
              </a:rPr>
              <a:t>液体</a:t>
            </a:r>
            <a:r>
              <a:rPr lang="en-US" altLang="zh-CN" sz="3600" b="1">
                <a:solidFill>
                  <a:srgbClr val="FF00FF"/>
                </a:solidFill>
                <a:latin typeface="Arial" panose="020B0604020202020204" pitchFamily="34" charset="0"/>
              </a:rPr>
              <a:t>+ G</a:t>
            </a:r>
            <a:r>
              <a:rPr lang="zh-CN" altLang="en-US" sz="1400" b="1" dirty="0">
                <a:solidFill>
                  <a:srgbClr val="FF00FF"/>
                </a:solidFill>
                <a:latin typeface="Arial" panose="020B0604020202020204" pitchFamily="34" charset="0"/>
              </a:rPr>
              <a:t>容器</a:t>
            </a:r>
            <a:endParaRPr lang="zh-CN" altLang="en-US" sz="14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88423" name="矩形 188422"/>
          <p:cNvSpPr/>
          <p:nvPr/>
        </p:nvSpPr>
        <p:spPr>
          <a:xfrm>
            <a:off x="5696585" y="4680903"/>
            <a:ext cx="29527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>
                <a:solidFill>
                  <a:srgbClr val="FF00FF"/>
                </a:solidFill>
                <a:latin typeface="Arial" panose="020B0604020202020204" pitchFamily="34" charset="0"/>
              </a:rPr>
              <a:t>p </a:t>
            </a:r>
            <a:r>
              <a:rPr lang="zh-CN" altLang="en-US" sz="3600" b="1">
                <a:solidFill>
                  <a:srgbClr val="FF00FF"/>
                </a:solidFill>
                <a:latin typeface="Arial" panose="020B0604020202020204" pitchFamily="34" charset="0"/>
              </a:rPr>
              <a:t>＝ </a:t>
            </a:r>
            <a:r>
              <a:rPr lang="en-US" altLang="zh-CN" sz="3600" b="1">
                <a:solidFill>
                  <a:srgbClr val="FF00FF"/>
                </a:solidFill>
                <a:latin typeface="Arial" panose="020B0604020202020204" pitchFamily="34" charset="0"/>
              </a:rPr>
              <a:t>F / S</a:t>
            </a:r>
            <a:endParaRPr lang="en-US" altLang="zh-CN" sz="36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  <p:bldP spid="188420" grpId="0"/>
      <p:bldP spid="188421" grpId="0"/>
      <p:bldP spid="188422" grpId="0"/>
      <p:bldP spid="1884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192395" y="18478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</a:rPr>
              <a:t>小结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13314" name="文本框 13313"/>
          <p:cNvSpPr txBox="1"/>
          <p:nvPr/>
        </p:nvSpPr>
        <p:spPr>
          <a:xfrm>
            <a:off x="618173" y="1565593"/>
            <a:ext cx="8424862" cy="524510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1.液体内部各处都存在压强。</a:t>
            </a:r>
            <a:endParaRPr lang="zh-CN" altLang="en-US" sz="2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618490" y="2086610"/>
            <a:ext cx="11601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fontAlgn="auto" hangingPunct="0">
              <a:lnSpc>
                <a:spcPct val="100000"/>
              </a:lnSpc>
              <a:buFont typeface="Arial" panose="020B0604020202020204" pitchFamily="34" charset="0"/>
            </a:pPr>
            <a:r>
              <a:rPr lang="zh-CN" altLang="en-US" sz="28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2.在液体内同一深度不同位置处，液体的压强相等，与探头的方位无关。</a:t>
            </a:r>
            <a:endParaRPr lang="zh-CN" altLang="en-US" sz="2800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490" y="2647950"/>
            <a:ext cx="8475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3.液体内部的压强随深度的增加而增加。</a:t>
            </a:r>
            <a:endParaRPr lang="zh-CN" altLang="en-US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8490" y="3180080"/>
            <a:ext cx="64287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4.液体内部的压强跟液体的密度有关。</a:t>
            </a:r>
            <a:endParaRPr lang="zh-CN" altLang="en-US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9585" y="94170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一、液体内部</a:t>
            </a:r>
            <a:r>
              <a:rPr lang="zh-CN" altLang="en-US" sz="2800">
                <a:sym typeface="+mn-ea"/>
              </a:rPr>
              <a:t>的</a:t>
            </a:r>
            <a:r>
              <a:rPr lang="zh-CN" altLang="en-US" sz="2800"/>
              <a:t>压强特点</a:t>
            </a:r>
            <a:endParaRPr lang="zh-CN" altLang="en-US" sz="2800"/>
          </a:p>
        </p:txBody>
      </p:sp>
      <p:sp>
        <p:nvSpPr>
          <p:cNvPr id="403466" name="文本框 403465"/>
          <p:cNvSpPr txBox="1"/>
          <p:nvPr/>
        </p:nvSpPr>
        <p:spPr>
          <a:xfrm>
            <a:off x="2423795" y="4806315"/>
            <a:ext cx="2433955" cy="82994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800" i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800" b="1" i="1" err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p=ρgh</a:t>
            </a:r>
            <a:endParaRPr lang="en-US" altLang="zh-CN" sz="4800" b="1" i="1" err="1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2305" y="4798060"/>
            <a:ext cx="15208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585" y="3999865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/>
              <a:t>二、液体内部</a:t>
            </a:r>
            <a:r>
              <a:rPr lang="zh-CN" altLang="en-US" sz="2800">
                <a:sym typeface="+mn-ea"/>
              </a:rPr>
              <a:t>的</a:t>
            </a:r>
            <a:r>
              <a:rPr lang="zh-CN" altLang="en-US" sz="2800"/>
              <a:t>压强公式</a:t>
            </a:r>
            <a:endParaRPr lang="zh-CN" altLang="en-US" sz="2800"/>
          </a:p>
        </p:txBody>
      </p:sp>
      <p:sp>
        <p:nvSpPr>
          <p:cNvPr id="142344" name="文本框 142343"/>
          <p:cNvSpPr txBox="1"/>
          <p:nvPr/>
        </p:nvSpPr>
        <p:spPr>
          <a:xfrm>
            <a:off x="5516880" y="4316730"/>
            <a:ext cx="608076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液体在任一深度的压强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</a:t>
            </a:r>
            <a:endParaRPr lang="en-US" altLang="zh-CN" sz="280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ρ——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液体的密度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kg/m</a:t>
            </a:r>
            <a:r>
              <a:rPr lang="en-US" altLang="zh-CN" sz="2800" baseline="30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zh-CN" sz="2800" baseline="30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重力常数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9.8N/kg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0" hangingPunct="0"/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h——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深度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 </a:t>
            </a:r>
            <a:endParaRPr lang="en-US" altLang="zh-CN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42344">
                                            <p:txEl>
                                              <p:charRg st="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42344">
                                            <p:txEl>
                                              <p:charRg st="2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42344">
                                            <p:txEl>
                                              <p:charRg st="53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42344">
                                            <p:txEl>
                                              <p:charRg st="94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ldLvl="0" animBg="1"/>
      <p:bldP spid="13317" grpId="0" bldLvl="0"/>
      <p:bldP spid="5" grpId="0"/>
      <p:bldP spid="6" grpId="0"/>
      <p:bldP spid="403466" grpId="0" bldLvl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25601"/>
          <p:cNvSpPr>
            <a:spLocks noGrp="1"/>
          </p:cNvSpPr>
          <p:nvPr/>
        </p:nvSpPr>
        <p:spPr>
          <a:xfrm>
            <a:off x="1525905" y="1181100"/>
            <a:ext cx="8315325" cy="225806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.如图所示，容器内装水，水面下A、B、C三点，水产生的压强分别为p</a:t>
            </a:r>
            <a:r>
              <a:rPr lang="zh-CN" altLang="en-US" baseline="-250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、p</a:t>
            </a:r>
            <a:r>
              <a:rPr lang="zh-CN" altLang="en-US" baseline="-250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、p</a:t>
            </a:r>
            <a:r>
              <a:rPr lang="zh-CN" altLang="en-US" baseline="-2500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，它们按大小排列的顺序是</a:t>
            </a:r>
            <a:r>
              <a:rPr lang="zh-CN" altLang="en-US" u="sng" dirty="0">
                <a:latin typeface="微软雅黑" panose="020B0503020204020204" charset="-122"/>
                <a:ea typeface="微软雅黑" panose="020B0503020204020204" charset="-122"/>
              </a:rPr>
              <a:t>                                  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　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4578" name="图片 25602"/>
          <p:cNvPicPr>
            <a:picLocks noChangeAspect="1"/>
          </p:cNvPicPr>
          <p:nvPr/>
        </p:nvPicPr>
        <p:blipFill>
          <a:blip r:embed="rId1"/>
          <a:srcRect b="22472"/>
          <a:stretch>
            <a:fillRect/>
          </a:stretch>
        </p:blipFill>
        <p:spPr>
          <a:xfrm>
            <a:off x="6884670" y="3201988"/>
            <a:ext cx="4041775" cy="2955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66" name="文本框 26665"/>
          <p:cNvSpPr txBox="1"/>
          <p:nvPr/>
        </p:nvSpPr>
        <p:spPr>
          <a:xfrm>
            <a:off x="2834640" y="2454275"/>
            <a:ext cx="3571875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3600" baseline="-250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3600" baseline="-250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&gt;</a:t>
            </a: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p</a:t>
            </a:r>
            <a:r>
              <a:rPr lang="zh-CN" altLang="en-US" sz="3600" baseline="-25000" dirty="0"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4015" y="32131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002060"/>
                </a:solidFill>
              </a:rPr>
              <a:t>课堂练习</a:t>
            </a:r>
            <a:endParaRPr lang="zh-CN" altLang="en-US" sz="36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6625"/>
          <p:cNvSpPr txBox="1"/>
          <p:nvPr/>
        </p:nvSpPr>
        <p:spPr>
          <a:xfrm>
            <a:off x="511810" y="-90170"/>
            <a:ext cx="110940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.如图，不同容器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中分别盛有深度相同的盐水和水，则液体对容器底部压强的大小关系为：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PA</a:t>
            </a:r>
            <a:r>
              <a:rPr lang="en-US" altLang="zh-CN" sz="2800" u="sng" dirty="0"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PB (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填“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&gt;”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&lt;”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、“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=”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）。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2" name="直接连接符 26626"/>
          <p:cNvSpPr/>
          <p:nvPr/>
        </p:nvSpPr>
        <p:spPr>
          <a:xfrm flipV="1">
            <a:off x="2784475" y="3505518"/>
            <a:ext cx="7543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3" name="直接连接符 26627"/>
          <p:cNvSpPr/>
          <p:nvPr/>
        </p:nvSpPr>
        <p:spPr>
          <a:xfrm>
            <a:off x="3470275" y="1371918"/>
            <a:ext cx="609600" cy="213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4" name="直接连接符 26628"/>
          <p:cNvSpPr/>
          <p:nvPr/>
        </p:nvSpPr>
        <p:spPr>
          <a:xfrm flipH="1">
            <a:off x="5070475" y="1371918"/>
            <a:ext cx="685800" cy="2133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5" name="直接连接符 26629"/>
          <p:cNvSpPr/>
          <p:nvPr/>
        </p:nvSpPr>
        <p:spPr>
          <a:xfrm>
            <a:off x="7280275" y="1371918"/>
            <a:ext cx="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6" name="直接连接符 26630"/>
          <p:cNvSpPr/>
          <p:nvPr/>
        </p:nvSpPr>
        <p:spPr>
          <a:xfrm>
            <a:off x="6899275" y="2210118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7" name="直接连接符 26631"/>
          <p:cNvSpPr/>
          <p:nvPr/>
        </p:nvSpPr>
        <p:spPr>
          <a:xfrm flipH="1">
            <a:off x="6899275" y="2210118"/>
            <a:ext cx="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8" name="直接连接符 26632"/>
          <p:cNvSpPr/>
          <p:nvPr/>
        </p:nvSpPr>
        <p:spPr>
          <a:xfrm>
            <a:off x="7966075" y="1371918"/>
            <a:ext cx="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09" name="直接连接符 26633"/>
          <p:cNvSpPr/>
          <p:nvPr/>
        </p:nvSpPr>
        <p:spPr>
          <a:xfrm>
            <a:off x="7966075" y="2210118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0" name="直接连接符 26634"/>
          <p:cNvSpPr/>
          <p:nvPr/>
        </p:nvSpPr>
        <p:spPr>
          <a:xfrm>
            <a:off x="8347075" y="2210118"/>
            <a:ext cx="0" cy="1295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1" name="直接连接符 26635"/>
          <p:cNvSpPr/>
          <p:nvPr/>
        </p:nvSpPr>
        <p:spPr>
          <a:xfrm>
            <a:off x="2936875" y="1829118"/>
            <a:ext cx="7467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5612" name="直接连接符 26636"/>
          <p:cNvSpPr/>
          <p:nvPr/>
        </p:nvSpPr>
        <p:spPr>
          <a:xfrm>
            <a:off x="6137275" y="1829118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3" name="直接连接符 26637"/>
          <p:cNvSpPr/>
          <p:nvPr/>
        </p:nvSpPr>
        <p:spPr>
          <a:xfrm>
            <a:off x="6137275" y="2972118"/>
            <a:ext cx="0" cy="533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4" name="文本框 26638"/>
          <p:cNvSpPr txBox="1"/>
          <p:nvPr/>
        </p:nvSpPr>
        <p:spPr>
          <a:xfrm>
            <a:off x="5984875" y="2438718"/>
            <a:ext cx="533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h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15" name="直接连接符 26639"/>
          <p:cNvSpPr/>
          <p:nvPr/>
        </p:nvSpPr>
        <p:spPr>
          <a:xfrm>
            <a:off x="3927475" y="2057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6" name="直接连接符 26640"/>
          <p:cNvSpPr/>
          <p:nvPr/>
        </p:nvSpPr>
        <p:spPr>
          <a:xfrm>
            <a:off x="4537075" y="20577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7" name="直接连接符 26641"/>
          <p:cNvSpPr/>
          <p:nvPr/>
        </p:nvSpPr>
        <p:spPr>
          <a:xfrm>
            <a:off x="5070475" y="2057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8" name="直接连接符 26642"/>
          <p:cNvSpPr/>
          <p:nvPr/>
        </p:nvSpPr>
        <p:spPr>
          <a:xfrm>
            <a:off x="4156075" y="2438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19" name="直接连接符 26643"/>
          <p:cNvSpPr/>
          <p:nvPr/>
        </p:nvSpPr>
        <p:spPr>
          <a:xfrm>
            <a:off x="4689475" y="2438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0" name="直接连接符 26644"/>
          <p:cNvSpPr/>
          <p:nvPr/>
        </p:nvSpPr>
        <p:spPr>
          <a:xfrm>
            <a:off x="4079875" y="2819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1" name="直接连接符 26645"/>
          <p:cNvSpPr/>
          <p:nvPr/>
        </p:nvSpPr>
        <p:spPr>
          <a:xfrm>
            <a:off x="4537075" y="2819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2" name="直接连接符 26646"/>
          <p:cNvSpPr/>
          <p:nvPr/>
        </p:nvSpPr>
        <p:spPr>
          <a:xfrm>
            <a:off x="4994275" y="2819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3" name="直接连接符 26647"/>
          <p:cNvSpPr/>
          <p:nvPr/>
        </p:nvSpPr>
        <p:spPr>
          <a:xfrm>
            <a:off x="4232275" y="3200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4" name="直接连接符 26648"/>
          <p:cNvSpPr/>
          <p:nvPr/>
        </p:nvSpPr>
        <p:spPr>
          <a:xfrm>
            <a:off x="4841875" y="3200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5" name="直接连接符 26649"/>
          <p:cNvSpPr/>
          <p:nvPr/>
        </p:nvSpPr>
        <p:spPr>
          <a:xfrm>
            <a:off x="7356475" y="19815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6" name="直接连接符 26650"/>
          <p:cNvSpPr/>
          <p:nvPr/>
        </p:nvSpPr>
        <p:spPr>
          <a:xfrm>
            <a:off x="7737475" y="198151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7" name="直接连接符 26651"/>
          <p:cNvSpPr/>
          <p:nvPr/>
        </p:nvSpPr>
        <p:spPr>
          <a:xfrm>
            <a:off x="7356475" y="2210118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8" name="直接连接符 26652"/>
          <p:cNvSpPr/>
          <p:nvPr/>
        </p:nvSpPr>
        <p:spPr>
          <a:xfrm>
            <a:off x="7737475" y="22101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29" name="直接连接符 26653"/>
          <p:cNvSpPr/>
          <p:nvPr/>
        </p:nvSpPr>
        <p:spPr>
          <a:xfrm>
            <a:off x="7051675" y="24387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0" name="直接连接符 26654"/>
          <p:cNvSpPr/>
          <p:nvPr/>
        </p:nvSpPr>
        <p:spPr>
          <a:xfrm>
            <a:off x="7508875" y="24387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1" name="直接连接符 26655"/>
          <p:cNvSpPr/>
          <p:nvPr/>
        </p:nvSpPr>
        <p:spPr>
          <a:xfrm>
            <a:off x="8042275" y="24387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2" name="直接连接符 26656"/>
          <p:cNvSpPr/>
          <p:nvPr/>
        </p:nvSpPr>
        <p:spPr>
          <a:xfrm>
            <a:off x="7280275" y="27435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3" name="直接连接符 26657"/>
          <p:cNvSpPr/>
          <p:nvPr/>
        </p:nvSpPr>
        <p:spPr>
          <a:xfrm>
            <a:off x="7737475" y="2743518"/>
            <a:ext cx="152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4" name="直接连接符 26658"/>
          <p:cNvSpPr/>
          <p:nvPr/>
        </p:nvSpPr>
        <p:spPr>
          <a:xfrm>
            <a:off x="7127875" y="31245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5" name="直接连接符 26659"/>
          <p:cNvSpPr/>
          <p:nvPr/>
        </p:nvSpPr>
        <p:spPr>
          <a:xfrm>
            <a:off x="7661275" y="31245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6" name="直接连接符 26660"/>
          <p:cNvSpPr/>
          <p:nvPr/>
        </p:nvSpPr>
        <p:spPr>
          <a:xfrm flipV="1">
            <a:off x="8042275" y="3124518"/>
            <a:ext cx="2286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37" name="文本框 26661"/>
          <p:cNvSpPr txBox="1"/>
          <p:nvPr/>
        </p:nvSpPr>
        <p:spPr>
          <a:xfrm>
            <a:off x="4384675" y="3581718"/>
            <a:ext cx="6858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38" name="文本框 26662"/>
          <p:cNvSpPr txBox="1"/>
          <p:nvPr/>
        </p:nvSpPr>
        <p:spPr>
          <a:xfrm>
            <a:off x="7432675" y="3581718"/>
            <a:ext cx="91440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39" name="文本框 26663"/>
          <p:cNvSpPr txBox="1"/>
          <p:nvPr/>
        </p:nvSpPr>
        <p:spPr>
          <a:xfrm>
            <a:off x="2936875" y="1981518"/>
            <a:ext cx="587375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盐水</a:t>
            </a:r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40" name="矩形 26664"/>
          <p:cNvSpPr/>
          <p:nvPr/>
        </p:nvSpPr>
        <p:spPr>
          <a:xfrm>
            <a:off x="8575675" y="2210118"/>
            <a:ext cx="6985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水</a:t>
            </a:r>
            <a:endParaRPr lang="zh-CN" altLang="en-US" sz="24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66" name="文本框 26665"/>
          <p:cNvSpPr txBox="1"/>
          <p:nvPr/>
        </p:nvSpPr>
        <p:spPr>
          <a:xfrm>
            <a:off x="5270818" y="648018"/>
            <a:ext cx="9683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3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&gt;</a:t>
            </a:r>
            <a:endParaRPr lang="en-US" altLang="zh-CN" sz="3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5" name="文本框 29697"/>
          <p:cNvSpPr txBox="1"/>
          <p:nvPr/>
        </p:nvSpPr>
        <p:spPr>
          <a:xfrm>
            <a:off x="569913" y="3822383"/>
            <a:ext cx="7542212" cy="2676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3.如图，两管中盛有同种液体，这两个试管底部受到的压强相比较 （     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A.甲大                 B.乙大        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C.一样大              D.无法比较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626" name="组合 29698"/>
          <p:cNvGrpSpPr/>
          <p:nvPr/>
        </p:nvGrpSpPr>
        <p:grpSpPr>
          <a:xfrm>
            <a:off x="8140700" y="4213860"/>
            <a:ext cx="2491740" cy="2088911"/>
            <a:chOff x="0" y="0"/>
            <a:chExt cx="1497" cy="1570"/>
          </a:xfrm>
        </p:grpSpPr>
        <p:sp>
          <p:nvSpPr>
            <p:cNvPr id="26627" name="直接连接符 29699"/>
            <p:cNvSpPr/>
            <p:nvPr/>
          </p:nvSpPr>
          <p:spPr>
            <a:xfrm>
              <a:off x="0" y="1134"/>
              <a:ext cx="149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28" name="直接连接符 29700"/>
            <p:cNvSpPr/>
            <p:nvPr/>
          </p:nvSpPr>
          <p:spPr>
            <a:xfrm flipH="1">
              <a:off x="454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29" name="直接连接符 29701"/>
            <p:cNvSpPr/>
            <p:nvPr/>
          </p:nvSpPr>
          <p:spPr>
            <a:xfrm flipH="1">
              <a:off x="0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0" name="直接连接符 29702"/>
            <p:cNvSpPr/>
            <p:nvPr/>
          </p:nvSpPr>
          <p:spPr>
            <a:xfrm flipH="1">
              <a:off x="136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1" name="直接连接符 29703"/>
            <p:cNvSpPr/>
            <p:nvPr/>
          </p:nvSpPr>
          <p:spPr>
            <a:xfrm flipH="1">
              <a:off x="318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2" name="直接连接符 29704"/>
            <p:cNvSpPr/>
            <p:nvPr/>
          </p:nvSpPr>
          <p:spPr>
            <a:xfrm flipH="1">
              <a:off x="635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3" name="直接连接符 29705"/>
            <p:cNvSpPr/>
            <p:nvPr/>
          </p:nvSpPr>
          <p:spPr>
            <a:xfrm flipH="1">
              <a:off x="545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4" name="直接连接符 29706"/>
            <p:cNvSpPr/>
            <p:nvPr/>
          </p:nvSpPr>
          <p:spPr>
            <a:xfrm flipH="1">
              <a:off x="771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5" name="直接连接符 29707"/>
            <p:cNvSpPr/>
            <p:nvPr/>
          </p:nvSpPr>
          <p:spPr>
            <a:xfrm flipH="1">
              <a:off x="862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6" name="直接连接符 29708"/>
            <p:cNvSpPr/>
            <p:nvPr/>
          </p:nvSpPr>
          <p:spPr>
            <a:xfrm flipH="1">
              <a:off x="953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7" name="直接连接符 29709"/>
            <p:cNvSpPr/>
            <p:nvPr/>
          </p:nvSpPr>
          <p:spPr>
            <a:xfrm flipH="1">
              <a:off x="1134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8" name="直接连接符 29710"/>
            <p:cNvSpPr/>
            <p:nvPr/>
          </p:nvSpPr>
          <p:spPr>
            <a:xfrm flipH="1">
              <a:off x="1316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39" name="直接连接符 29711"/>
            <p:cNvSpPr/>
            <p:nvPr/>
          </p:nvSpPr>
          <p:spPr>
            <a:xfrm flipH="1">
              <a:off x="1406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0" name="直接连接符 29712"/>
            <p:cNvSpPr/>
            <p:nvPr/>
          </p:nvSpPr>
          <p:spPr>
            <a:xfrm flipH="1">
              <a:off x="1225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1" name="直接连接符 29713"/>
            <p:cNvSpPr/>
            <p:nvPr/>
          </p:nvSpPr>
          <p:spPr>
            <a:xfrm flipH="1">
              <a:off x="1043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2" name="直接连接符 29714"/>
            <p:cNvSpPr/>
            <p:nvPr/>
          </p:nvSpPr>
          <p:spPr>
            <a:xfrm flipH="1">
              <a:off x="227" y="1134"/>
              <a:ext cx="90" cy="9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3" name="直接连接符 29715"/>
            <p:cNvSpPr/>
            <p:nvPr/>
          </p:nvSpPr>
          <p:spPr>
            <a:xfrm>
              <a:off x="454" y="136"/>
              <a:ext cx="0" cy="7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4" name="直接连接符 29716"/>
            <p:cNvSpPr/>
            <p:nvPr/>
          </p:nvSpPr>
          <p:spPr>
            <a:xfrm>
              <a:off x="182" y="136"/>
              <a:ext cx="0" cy="8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45" name="任意多边形 29717"/>
            <p:cNvSpPr/>
            <p:nvPr/>
          </p:nvSpPr>
          <p:spPr>
            <a:xfrm flipV="1">
              <a:off x="318" y="907"/>
              <a:ext cx="136" cy="2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6" name="任意多边形 29718"/>
            <p:cNvSpPr/>
            <p:nvPr/>
          </p:nvSpPr>
          <p:spPr>
            <a:xfrm flipH="1" flipV="1">
              <a:off x="182" y="907"/>
              <a:ext cx="136" cy="2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7" name="任意多边形 29719"/>
            <p:cNvSpPr/>
            <p:nvPr/>
          </p:nvSpPr>
          <p:spPr>
            <a:xfrm flipV="1">
              <a:off x="907" y="998"/>
              <a:ext cx="22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8" name="任意多边形 29720"/>
            <p:cNvSpPr/>
            <p:nvPr/>
          </p:nvSpPr>
          <p:spPr>
            <a:xfrm flipH="1" flipV="1">
              <a:off x="817" y="952"/>
              <a:ext cx="226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21600" y="21600"/>
                  </a:moveTo>
                  <a:cubicBezTo>
                    <a:pt x="21600" y="9671"/>
                    <a:pt x="26435" y="0"/>
                    <a:pt x="32400" y="0"/>
                  </a:cubicBezTo>
                  <a:cubicBezTo>
                    <a:pt x="38365" y="0"/>
                    <a:pt x="43200" y="9671"/>
                    <a:pt x="43200" y="21600"/>
                  </a:cubicBezTo>
                  <a:cubicBezTo>
                    <a:pt x="43200" y="23991"/>
                    <a:pt x="43006" y="26290"/>
                    <a:pt x="42648" y="28436"/>
                  </a:cubicBez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49" name="直接连接符 29721"/>
            <p:cNvSpPr/>
            <p:nvPr/>
          </p:nvSpPr>
          <p:spPr>
            <a:xfrm flipV="1">
              <a:off x="1134" y="91"/>
              <a:ext cx="318" cy="90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0" name="直接连接符 29722"/>
            <p:cNvSpPr/>
            <p:nvPr/>
          </p:nvSpPr>
          <p:spPr>
            <a:xfrm flipV="1">
              <a:off x="817" y="0"/>
              <a:ext cx="317" cy="9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1" name="直接连接符 29723"/>
            <p:cNvSpPr/>
            <p:nvPr/>
          </p:nvSpPr>
          <p:spPr>
            <a:xfrm>
              <a:off x="182" y="227"/>
              <a:ext cx="27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2" name="直接连接符 29724"/>
            <p:cNvSpPr/>
            <p:nvPr/>
          </p:nvSpPr>
          <p:spPr>
            <a:xfrm>
              <a:off x="1043" y="227"/>
              <a:ext cx="363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3" name="直接连接符 29725"/>
            <p:cNvSpPr/>
            <p:nvPr/>
          </p:nvSpPr>
          <p:spPr>
            <a:xfrm>
              <a:off x="227" y="272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4" name="直接连接符 29726"/>
            <p:cNvSpPr/>
            <p:nvPr/>
          </p:nvSpPr>
          <p:spPr>
            <a:xfrm>
              <a:off x="318" y="317"/>
              <a:ext cx="9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5" name="直接连接符 29727"/>
            <p:cNvSpPr/>
            <p:nvPr/>
          </p:nvSpPr>
          <p:spPr>
            <a:xfrm>
              <a:off x="227" y="408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6" name="直接连接符 29728"/>
            <p:cNvSpPr/>
            <p:nvPr/>
          </p:nvSpPr>
          <p:spPr>
            <a:xfrm>
              <a:off x="227" y="499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7" name="直接连接符 29729"/>
            <p:cNvSpPr/>
            <p:nvPr/>
          </p:nvSpPr>
          <p:spPr>
            <a:xfrm>
              <a:off x="272" y="544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8" name="直接连接符 29730"/>
            <p:cNvSpPr/>
            <p:nvPr/>
          </p:nvSpPr>
          <p:spPr>
            <a:xfrm>
              <a:off x="227" y="635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59" name="直接连接符 29731"/>
            <p:cNvSpPr/>
            <p:nvPr/>
          </p:nvSpPr>
          <p:spPr>
            <a:xfrm>
              <a:off x="227" y="726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0" name="直接连接符 29732"/>
            <p:cNvSpPr/>
            <p:nvPr/>
          </p:nvSpPr>
          <p:spPr>
            <a:xfrm>
              <a:off x="227" y="771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1" name="直接连接符 29733"/>
            <p:cNvSpPr/>
            <p:nvPr/>
          </p:nvSpPr>
          <p:spPr>
            <a:xfrm>
              <a:off x="182" y="862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2" name="直接连接符 29734"/>
            <p:cNvSpPr/>
            <p:nvPr/>
          </p:nvSpPr>
          <p:spPr>
            <a:xfrm>
              <a:off x="272" y="907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3" name="直接连接符 29735"/>
            <p:cNvSpPr/>
            <p:nvPr/>
          </p:nvSpPr>
          <p:spPr>
            <a:xfrm>
              <a:off x="227" y="998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4" name="直接连接符 29736"/>
            <p:cNvSpPr/>
            <p:nvPr/>
          </p:nvSpPr>
          <p:spPr>
            <a:xfrm flipV="1">
              <a:off x="272" y="1043"/>
              <a:ext cx="91" cy="4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5" name="直接连接符 29737"/>
            <p:cNvSpPr/>
            <p:nvPr/>
          </p:nvSpPr>
          <p:spPr>
            <a:xfrm>
              <a:off x="227" y="363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" name="直接连接符 29738"/>
            <p:cNvSpPr/>
            <p:nvPr/>
          </p:nvSpPr>
          <p:spPr>
            <a:xfrm>
              <a:off x="318" y="680"/>
              <a:ext cx="45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7" name="直接连接符 29739"/>
            <p:cNvSpPr/>
            <p:nvPr/>
          </p:nvSpPr>
          <p:spPr>
            <a:xfrm>
              <a:off x="1043" y="317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8" name="直接连接符 29740"/>
            <p:cNvSpPr/>
            <p:nvPr/>
          </p:nvSpPr>
          <p:spPr>
            <a:xfrm>
              <a:off x="1225" y="317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69" name="直接连接符 29741"/>
            <p:cNvSpPr/>
            <p:nvPr/>
          </p:nvSpPr>
          <p:spPr>
            <a:xfrm>
              <a:off x="1089" y="408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0" name="直接连接符 29742"/>
            <p:cNvSpPr/>
            <p:nvPr/>
          </p:nvSpPr>
          <p:spPr>
            <a:xfrm>
              <a:off x="998" y="499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1" name="直接连接符 29743"/>
            <p:cNvSpPr/>
            <p:nvPr/>
          </p:nvSpPr>
          <p:spPr>
            <a:xfrm>
              <a:off x="1043" y="590"/>
              <a:ext cx="227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2" name="直接连接符 29744"/>
            <p:cNvSpPr/>
            <p:nvPr/>
          </p:nvSpPr>
          <p:spPr>
            <a:xfrm>
              <a:off x="907" y="726"/>
              <a:ext cx="18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3" name="直接连接符 29745"/>
            <p:cNvSpPr/>
            <p:nvPr/>
          </p:nvSpPr>
          <p:spPr>
            <a:xfrm>
              <a:off x="1043" y="816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4" name="直接连接符 29746"/>
            <p:cNvSpPr/>
            <p:nvPr/>
          </p:nvSpPr>
          <p:spPr>
            <a:xfrm>
              <a:off x="862" y="862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5" name="直接连接符 29747"/>
            <p:cNvSpPr/>
            <p:nvPr/>
          </p:nvSpPr>
          <p:spPr>
            <a:xfrm>
              <a:off x="953" y="952"/>
              <a:ext cx="13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6" name="直接连接符 29748"/>
            <p:cNvSpPr/>
            <p:nvPr/>
          </p:nvSpPr>
          <p:spPr>
            <a:xfrm>
              <a:off x="862" y="1043"/>
              <a:ext cx="18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7" name="直接连接符 29749"/>
            <p:cNvSpPr/>
            <p:nvPr/>
          </p:nvSpPr>
          <p:spPr>
            <a:xfrm>
              <a:off x="1043" y="635"/>
              <a:ext cx="91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8" name="直接连接符 29750"/>
            <p:cNvSpPr/>
            <p:nvPr/>
          </p:nvSpPr>
          <p:spPr>
            <a:xfrm>
              <a:off x="454" y="227"/>
              <a:ext cx="40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79" name="直接连接符 29751"/>
            <p:cNvSpPr/>
            <p:nvPr/>
          </p:nvSpPr>
          <p:spPr>
            <a:xfrm>
              <a:off x="590" y="816"/>
              <a:ext cx="0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6680" name="直接连接符 29752"/>
            <p:cNvSpPr/>
            <p:nvPr/>
          </p:nvSpPr>
          <p:spPr>
            <a:xfrm flipV="1">
              <a:off x="590" y="227"/>
              <a:ext cx="0" cy="317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6681" name="文本框 29753"/>
            <p:cNvSpPr txBox="1"/>
            <p:nvPr/>
          </p:nvSpPr>
          <p:spPr>
            <a:xfrm>
              <a:off x="499" y="544"/>
              <a:ext cx="182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</a:pPr>
              <a:r>
                <a:rPr lang="en-US" altLang="zh-CN" sz="2000" dirty="0"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endParaRPr lang="en-US" altLang="zh-CN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2" name="文本框 29754"/>
            <p:cNvSpPr txBox="1"/>
            <p:nvPr/>
          </p:nvSpPr>
          <p:spPr>
            <a:xfrm>
              <a:off x="227" y="1270"/>
              <a:ext cx="318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甲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683" name="文本框 29755"/>
            <p:cNvSpPr txBox="1"/>
            <p:nvPr/>
          </p:nvSpPr>
          <p:spPr>
            <a:xfrm>
              <a:off x="862" y="1270"/>
              <a:ext cx="272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 eaLnBrk="0" hangingPunct="0">
                <a:spcBef>
                  <a:spcPct val="50000"/>
                </a:spcBef>
                <a:buFont typeface="Arial" panose="020B0604020202020204" pitchFamily="34" charset="0"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</a:rPr>
                <a:t>乙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757" name="文本框 29756"/>
          <p:cNvSpPr txBox="1"/>
          <p:nvPr/>
        </p:nvSpPr>
        <p:spPr>
          <a:xfrm>
            <a:off x="4268788" y="4628833"/>
            <a:ext cx="6492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C</a:t>
            </a:r>
            <a:endParaRPr lang="en-US" altLang="zh-CN" sz="36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181252" descr="携带氧气瓶的潜水服"/>
          <p:cNvPicPr>
            <a:picLocks noChangeAspect="1"/>
          </p:cNvPicPr>
          <p:nvPr/>
        </p:nvPicPr>
        <p:blipFill>
          <a:blip r:embed="rId1"/>
          <a:srcRect t="13750" r="-783"/>
          <a:stretch>
            <a:fillRect/>
          </a:stretch>
        </p:blipFill>
        <p:spPr>
          <a:xfrm>
            <a:off x="602615" y="309245"/>
            <a:ext cx="5259070" cy="530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181255" descr="00285092"/>
          <p:cNvPicPr>
            <a:picLocks noChangeAspect="1"/>
          </p:cNvPicPr>
          <p:nvPr/>
        </p:nvPicPr>
        <p:blipFill>
          <a:blip r:embed="rId2"/>
          <a:srcRect b="5004"/>
          <a:stretch>
            <a:fillRect/>
          </a:stretch>
        </p:blipFill>
        <p:spPr>
          <a:xfrm>
            <a:off x="6619875" y="309245"/>
            <a:ext cx="4987290" cy="5306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49250" y="5856605"/>
            <a:ext cx="11612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为什么潜水员穿的深海潜水服比要浅海潜水服厚重一些？</a:t>
            </a:r>
            <a:endParaRPr lang="zh-CN" altLang="en-US" sz="36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6488473" y="116448"/>
            <a:ext cx="2786152" cy="1123712"/>
          </a:xfrm>
          <a:prstGeom prst="round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宋体" panose="02010600030101010101" pitchFamily="2" charset="-122"/>
              </a:rPr>
              <a:t>名称：恒压潜水服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</a:rPr>
              <a:t>工作深度：约合</a:t>
            </a:r>
            <a:r>
              <a:rPr lang="en-US" altLang="zh-CN" sz="2000" b="1" dirty="0">
                <a:latin typeface="Times New Roman" panose="02020603050405020304" pitchFamily="18" charset="0"/>
              </a:rPr>
              <a:t>660 m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</a:rPr>
              <a:t>价格：</a:t>
            </a:r>
            <a:r>
              <a:rPr lang="en-US" altLang="zh-CN" sz="2000" b="1" dirty="0">
                <a:latin typeface="Times New Roman" panose="02020603050405020304" pitchFamily="18" charset="0"/>
              </a:rPr>
              <a:t>270</a:t>
            </a:r>
            <a:r>
              <a:rPr lang="zh-CN" altLang="en-US" sz="2000" b="1" dirty="0">
                <a:latin typeface="宋体" panose="02010600030101010101" pitchFamily="2" charset="-122"/>
              </a:rPr>
              <a:t>万美元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56565" y="72390"/>
            <a:ext cx="3808730" cy="11277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宋体" panose="02010600030101010101" pitchFamily="2" charset="-122"/>
              </a:rPr>
              <a:t>名称：干式潜水服</a:t>
            </a:r>
            <a:r>
              <a:rPr lang="en-US" altLang="zh-CN" sz="2000" b="1" dirty="0">
                <a:latin typeface="宋体" panose="02010600030101010101" pitchFamily="2" charset="-122"/>
              </a:rPr>
              <a:t>/</a:t>
            </a:r>
            <a:r>
              <a:rPr lang="zh-CN" altLang="en-US" sz="2000" b="1" dirty="0">
                <a:latin typeface="宋体" panose="02010600030101010101" pitchFamily="2" charset="-122"/>
              </a:rPr>
              <a:t>湿式潜水服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</a:rPr>
              <a:t>工作深度：不超过</a:t>
            </a:r>
            <a:r>
              <a:rPr lang="en-US" altLang="zh-CN" sz="2000" b="1" dirty="0">
                <a:latin typeface="Times New Roman" panose="02020603050405020304" pitchFamily="18" charset="0"/>
              </a:rPr>
              <a:t>60 m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latin typeface="宋体" panose="02010600030101010101" pitchFamily="2" charset="-122"/>
              </a:rPr>
              <a:t>价格：</a:t>
            </a:r>
            <a:r>
              <a:rPr lang="en-US" altLang="zh-CN" sz="2000" b="1" dirty="0">
                <a:latin typeface="Times New Roman" panose="02020603050405020304" pitchFamily="18" charset="0"/>
              </a:rPr>
              <a:t>100</a:t>
            </a:r>
            <a:r>
              <a:rPr lang="zh-CN" altLang="en-US" sz="2000" b="1" dirty="0">
                <a:latin typeface="Times New Roman" panose="02020603050405020304" pitchFamily="18" charset="0"/>
              </a:rPr>
              <a:t>元左右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4" name="Text Box 5"/>
          <p:cNvSpPr txBox="1"/>
          <p:nvPr/>
        </p:nvSpPr>
        <p:spPr>
          <a:xfrm>
            <a:off x="508000" y="215265"/>
            <a:ext cx="1118108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如图所示的试管内装有一定量的水，当试管竖直放置时，水对管底的压强为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；当管倾斜放置时，水对管底的压强为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，则（　　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　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．条件不足，无法判断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632" name="Rectangle 8"/>
          <p:cNvSpPr/>
          <p:nvPr/>
        </p:nvSpPr>
        <p:spPr>
          <a:xfrm>
            <a:off x="9648190" y="646113"/>
            <a:ext cx="43307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69705" y="1752600"/>
            <a:ext cx="2524125" cy="2075815"/>
            <a:chOff x="12933" y="2922"/>
            <a:chExt cx="4763" cy="4105"/>
          </a:xfrm>
        </p:grpSpPr>
        <p:pic>
          <p:nvPicPr>
            <p:cNvPr id="30725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933" y="2922"/>
              <a:ext cx="4763" cy="41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6" name="Line 7"/>
            <p:cNvSpPr/>
            <p:nvPr/>
          </p:nvSpPr>
          <p:spPr>
            <a:xfrm>
              <a:off x="15768" y="5305"/>
              <a:ext cx="565" cy="0"/>
            </a:xfrm>
            <a:prstGeom prst="line">
              <a:avLst/>
            </a:prstGeom>
            <a:ln w="38100" cap="flat" cmpd="sng">
              <a:solidFill>
                <a:schemeClr val="bg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728" name="Rectangle 10"/>
            <p:cNvSpPr/>
            <p:nvPr/>
          </p:nvSpPr>
          <p:spPr>
            <a:xfrm>
              <a:off x="13726" y="3490"/>
              <a:ext cx="2734" cy="10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en-US" altLang="zh-CN" sz="280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r>
                <a:rPr lang="en-US" altLang="zh-CN" sz="2800" baseline="-2500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en-US" altLang="zh-CN" sz="280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p</a:t>
              </a:r>
              <a:r>
                <a:rPr lang="en-US" altLang="zh-CN" sz="2800" baseline="-2500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2800" baseline="-250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5346" name="文本框 185345"/>
          <p:cNvSpPr txBox="1"/>
          <p:nvPr/>
        </p:nvSpPr>
        <p:spPr>
          <a:xfrm>
            <a:off x="518795" y="2463800"/>
            <a:ext cx="83597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如图所示的是密闭的装有水的容器，现将其倒过来放置，则水对容器底的压强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。（填“变大”“变小”或“不变”）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5347" name="任意多边形 185346"/>
          <p:cNvSpPr/>
          <p:nvPr/>
        </p:nvSpPr>
        <p:spPr>
          <a:xfrm>
            <a:off x="1338580" y="4540885"/>
            <a:ext cx="2303463" cy="1512888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5348" name="任意多边形 185347"/>
          <p:cNvSpPr/>
          <p:nvPr/>
        </p:nvSpPr>
        <p:spPr>
          <a:xfrm>
            <a:off x="1490980" y="4998085"/>
            <a:ext cx="2017713" cy="1079500"/>
          </a:xfrm>
          <a:custGeom>
            <a:avLst/>
            <a:gdLst>
              <a:gd name="txL" fmla="*/ 4170 w 21600"/>
              <a:gd name="txT" fmla="*/ 4170 h 21600"/>
              <a:gd name="txR" fmla="*/ 17429 w 21600"/>
              <a:gd name="txB" fmla="*/ 17429 h 21600"/>
            </a:gdLst>
            <a:ahLst/>
            <a:cxnLst>
              <a:cxn ang="0">
                <a:pos x="19229" y="10800"/>
              </a:cxn>
              <a:cxn ang="90">
                <a:pos x="10800" y="21600"/>
              </a:cxn>
              <a:cxn ang="180">
                <a:pos x="2370" y="10800"/>
              </a:cxn>
              <a:cxn ang="270">
                <a:pos x="108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4741" y="21600"/>
                </a:lnTo>
                <a:lnTo>
                  <a:pt x="1685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5349" name="任意多边形 185348"/>
          <p:cNvSpPr/>
          <p:nvPr/>
        </p:nvSpPr>
        <p:spPr>
          <a:xfrm rot="10800000">
            <a:off x="6101080" y="4413885"/>
            <a:ext cx="2232025" cy="1512888"/>
          </a:xfrm>
          <a:custGeom>
            <a:avLst/>
            <a:gdLst>
              <a:gd name="txL" fmla="*/ 4500 w 21600"/>
              <a:gd name="txT" fmla="*/ 4500 h 21600"/>
              <a:gd name="txR" fmla="*/ 17100 w 21600"/>
              <a:gd name="txB" fmla="*/ 17100 h 21600"/>
            </a:gdLst>
            <a:ahLst/>
            <a:cxnLst>
              <a:cxn ang="0">
                <a:pos x="18900" y="10800"/>
              </a:cxn>
              <a:cxn ang="90">
                <a:pos x="10800" y="21600"/>
              </a:cxn>
              <a:cxn ang="180">
                <a:pos x="2700" y="10800"/>
              </a:cxn>
              <a:cxn ang="270">
                <a:pos x="108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5350" name="任意多边形 185349"/>
          <p:cNvSpPr/>
          <p:nvPr/>
        </p:nvSpPr>
        <p:spPr>
          <a:xfrm rot="10800000">
            <a:off x="6101080" y="5133023"/>
            <a:ext cx="2232025" cy="790575"/>
          </a:xfrm>
          <a:custGeom>
            <a:avLst/>
            <a:gdLst>
              <a:gd name="txL" fmla="*/ 3005 w 21600"/>
              <a:gd name="txT" fmla="*/ 3005 h 21600"/>
              <a:gd name="txR" fmla="*/ 18594 w 21600"/>
              <a:gd name="txB" fmla="*/ 18594 h 21600"/>
            </a:gdLst>
            <a:ahLst/>
            <a:cxnLst>
              <a:cxn ang="0">
                <a:pos x="20394" y="10800"/>
              </a:cxn>
              <a:cxn ang="90">
                <a:pos x="10800" y="21600"/>
              </a:cxn>
              <a:cxn ang="180">
                <a:pos x="1205" y="10800"/>
              </a:cxn>
              <a:cxn ang="270">
                <a:pos x="108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411" y="21600"/>
                </a:lnTo>
                <a:lnTo>
                  <a:pt x="19189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CC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5351" name="右箭头 185350"/>
          <p:cNvSpPr/>
          <p:nvPr/>
        </p:nvSpPr>
        <p:spPr>
          <a:xfrm>
            <a:off x="4157980" y="5061585"/>
            <a:ext cx="976313" cy="269875"/>
          </a:xfrm>
          <a:prstGeom prst="rightArrow">
            <a:avLst>
              <a:gd name="adj1" fmla="val 50000"/>
              <a:gd name="adj2" fmla="val 904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85352" name="文本框 185351"/>
          <p:cNvSpPr txBox="1"/>
          <p:nvPr/>
        </p:nvSpPr>
        <p:spPr>
          <a:xfrm>
            <a:off x="5114290" y="2874010"/>
            <a:ext cx="1116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变小</a:t>
            </a:r>
            <a:endParaRPr lang="en-US" altLang="zh-CN" sz="28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3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3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1853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Text Box 1027"/>
          <p:cNvSpPr txBox="1"/>
          <p:nvPr/>
        </p:nvSpPr>
        <p:spPr>
          <a:xfrm>
            <a:off x="889635" y="549275"/>
            <a:ext cx="1067752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．甲、乙两个容器都盛有水，两个容器的横截面积不同，水在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四处产生的压强分别为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，下列关系中正确的是（         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＜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B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C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＞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D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28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＝ 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</a:t>
            </a:r>
            <a:endParaRPr lang="en-US" altLang="zh-CN" sz="2800" baseline="-25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2771" name="Picture 1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0600" y="2781300"/>
            <a:ext cx="5113338" cy="3154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9" name="Rectangle 1031"/>
          <p:cNvSpPr/>
          <p:nvPr/>
        </p:nvSpPr>
        <p:spPr>
          <a:xfrm>
            <a:off x="2279333" y="1467803"/>
            <a:ext cx="4546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endParaRPr lang="en-US" altLang="zh-CN" sz="3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文本框 147457"/>
          <p:cNvSpPr txBox="1"/>
          <p:nvPr/>
        </p:nvSpPr>
        <p:spPr>
          <a:xfrm>
            <a:off x="3276600" y="914400"/>
            <a:ext cx="54102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7459" name="文本框 147458"/>
          <p:cNvSpPr txBox="1"/>
          <p:nvPr/>
        </p:nvSpPr>
        <p:spPr>
          <a:xfrm>
            <a:off x="2495550" y="260350"/>
            <a:ext cx="4119563" cy="9220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zh-CN" altLang="en-US" sz="5400" b="1" noProof="1" dirty="0">
                <a:solidFill>
                  <a:srgbClr val="C00000"/>
                </a:solidFill>
                <a:effectLst/>
                <a:latin typeface="楷体_GB2312" pitchFamily="49" charset="-122"/>
                <a:ea typeface="楷体_GB2312" pitchFamily="49" charset="-122"/>
                <a:cs typeface="+mn-ea"/>
              </a:rPr>
              <a:t>帕斯卡实验</a:t>
            </a:r>
            <a:endParaRPr lang="zh-CN" altLang="en-US" sz="5400" b="1" noProof="1" dirty="0">
              <a:solidFill>
                <a:srgbClr val="C00000"/>
              </a:solidFill>
              <a:effectLst/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  <p:sp>
        <p:nvSpPr>
          <p:cNvPr id="147460" name="文本框 147459"/>
          <p:cNvSpPr txBox="1"/>
          <p:nvPr/>
        </p:nvSpPr>
        <p:spPr>
          <a:xfrm>
            <a:off x="919480" y="1659890"/>
            <a:ext cx="623316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帕斯卡在</a:t>
            </a:r>
            <a:r>
              <a:rPr lang="en-US" altLang="zh-CN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1648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年表演了一个著名的实验，他找来一个大木桶，装满水，盖上盖，封闭好．他在桶盖上插了一根细长的管子，从楼房的阳台上向细管里灌水，结果只用了几杯水就把水桶压破了。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604" name="图片 147461" descr="czwl08067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80" y="29210"/>
            <a:ext cx="330771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文本框 187393"/>
          <p:cNvSpPr txBox="1"/>
          <p:nvPr/>
        </p:nvSpPr>
        <p:spPr>
          <a:xfrm>
            <a:off x="648970" y="981710"/>
            <a:ext cx="104451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1" hangingPunct="1"/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质量为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千克的容器，底面积为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厘米</a:t>
            </a:r>
            <a:r>
              <a:rPr lang="en-US" altLang="zh-CN" sz="2800" baseline="30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，内盛水，放在桌面上，求：（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）容器底面所受液体的压强与压力，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）桌面所受的压强与压力。（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g=10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牛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千克）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7395" name="图片 187394" descr="未命名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0830" y="2984818"/>
            <a:ext cx="5040313" cy="306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62585" y="196850"/>
            <a:ext cx="2468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作业计算：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03885" y="377190"/>
            <a:ext cx="10821670" cy="23056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8</a:t>
            </a:r>
            <a:r>
              <a: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.在水平桌面上放着一个玻璃杯，水面距杯底10cm，水的质量是</a:t>
            </a: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0.13kg</a:t>
            </a:r>
            <a:r>
              <a: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，玻璃杯重</a:t>
            </a: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0.5N</a:t>
            </a:r>
            <a:r>
              <a: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，玻璃杯的底面积是</a:t>
            </a: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12cm</a:t>
            </a:r>
            <a:r>
              <a:rPr kumimoji="0" lang="en-US" sz="2400" b="0" i="0" baseline="300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2</a:t>
            </a:r>
            <a:r>
              <a: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，求：</a:t>
            </a:r>
            <a:endPara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(1)</a:t>
            </a:r>
            <a:r>
              <a: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水对杯底部的压强。</a:t>
            </a:r>
            <a:endPara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(2)</a:t>
            </a:r>
            <a:r>
              <a: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杯子对桌面的压强。取</a:t>
            </a: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g=10N/kg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图片 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9545" y="2800350"/>
            <a:ext cx="3145155" cy="2058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146550" y="1680845"/>
            <a:ext cx="974090" cy="397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1000Pa</a:t>
            </a:r>
            <a:endParaRPr kumimoji="0" lang="en-US" altLang="zh-CN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81370" y="2256155"/>
            <a:ext cx="974090" cy="397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1500Pa</a:t>
            </a:r>
            <a:endParaRPr kumimoji="0" lang="en-US" altLang="zh-CN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" name="Shape 206"/>
          <p:cNvSpPr/>
          <p:nvPr/>
        </p:nvSpPr>
        <p:spPr>
          <a:xfrm>
            <a:off x="4296728" y="2296795"/>
            <a:ext cx="3598862" cy="706755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5719" rIns="45719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4000" kern="0" dirty="0">
                <a:solidFill>
                  <a:srgbClr val="C00000"/>
                </a:solidFill>
              </a:rPr>
              <a:t>THANKS</a:t>
            </a:r>
            <a:endParaRPr sz="4000" kern="0" dirty="0">
              <a:solidFill>
                <a:srgbClr val="C00000"/>
              </a:solidFill>
            </a:endParaRPr>
          </a:p>
        </p:txBody>
      </p:sp>
      <p:sp>
        <p:nvSpPr>
          <p:cNvPr id="35842" name="Shape 207"/>
          <p:cNvSpPr>
            <a:spLocks noChangeArrowheads="1"/>
          </p:cNvSpPr>
          <p:nvPr/>
        </p:nvSpPr>
        <p:spPr bwMode="auto">
          <a:xfrm>
            <a:off x="1477010" y="955040"/>
            <a:ext cx="1842770" cy="221488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none" lIns="45719" rIns="45719">
            <a:spAutoFit/>
          </a:bodyPr>
          <a:lstStyle/>
          <a:p>
            <a:r>
              <a:rPr lang="zh-CN" altLang="zh-CN" sz="13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“</a:t>
            </a:r>
            <a:endParaRPr lang="zh-CN" altLang="zh-CN" sz="13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843" name="Shape 208"/>
          <p:cNvSpPr>
            <a:spLocks noChangeArrowheads="1"/>
          </p:cNvSpPr>
          <p:nvPr/>
        </p:nvSpPr>
        <p:spPr bwMode="auto">
          <a:xfrm>
            <a:off x="8440103" y="3357245"/>
            <a:ext cx="1842770" cy="2214880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none" lIns="45719" rIns="45719">
            <a:spAutoFit/>
          </a:bodyPr>
          <a:lstStyle/>
          <a:p>
            <a:r>
              <a:rPr lang="zh-CN" altLang="zh-CN" sz="13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”</a:t>
            </a:r>
            <a:endParaRPr lang="zh-CN" altLang="zh-CN" sz="13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13669598_115052356000_2"/>
          <p:cNvPicPr>
            <a:picLocks noChangeAspect="1"/>
          </p:cNvPicPr>
          <p:nvPr/>
        </p:nvPicPr>
        <p:blipFill>
          <a:blip r:embed="rId1"/>
          <a:srcRect b="5404"/>
          <a:stretch>
            <a:fillRect/>
          </a:stretch>
        </p:blipFill>
        <p:spPr>
          <a:xfrm>
            <a:off x="-9525" y="6985"/>
            <a:ext cx="12225020" cy="68738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53975" y="-29210"/>
            <a:ext cx="12245340" cy="693928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4135" y="2684780"/>
            <a:ext cx="96316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8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8.2   </a:t>
            </a:r>
            <a:r>
              <a:rPr lang="zh-CN" altLang="en-US" sz="8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液体内部的压强</a:t>
            </a:r>
            <a:endParaRPr lang="zh-CN" altLang="en-US" sz="80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4" descr="T8-5"/>
          <p:cNvPicPr>
            <a:picLocks noChangeAspect="1"/>
          </p:cNvPicPr>
          <p:nvPr/>
        </p:nvPicPr>
        <p:blipFill>
          <a:blip r:embed="rId1">
            <a:lum bright="12000"/>
          </a:blip>
          <a:stretch>
            <a:fillRect/>
          </a:stretch>
        </p:blipFill>
        <p:spPr>
          <a:xfrm>
            <a:off x="907415" y="1475740"/>
            <a:ext cx="4316095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77190" y="373380"/>
            <a:ext cx="323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观察与思考：</a:t>
            </a:r>
            <a:endParaRPr lang="zh-CN" altLang="en-US" sz="4000">
              <a:solidFill>
                <a:srgbClr val="C0000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6125" y="1329690"/>
            <a:ext cx="52285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放在水平桌面上的木块会对桌面产生压强；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6605" y="2835275"/>
            <a:ext cx="52285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那么装在杯子里的水对杯子底部产生压强吗？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56605" y="4204970"/>
            <a:ext cx="5228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华文新魏" panose="02010800040101010101" charset="-122"/>
              </a:rPr>
              <a:t>水对杯子侧壁会产生压强吗？</a:t>
            </a:r>
            <a:endParaRPr lang="zh-CN" altLang="en-US" sz="28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ontrols>
      <mc:AlternateContent xmlns:mc="http://schemas.openxmlformats.org/markup-compatibility/2006">
        <mc:Choice xmlns:v="urn:schemas-microsoft-com:vml" Requires="v">
          <p:control spid="1027" name="" r:id="rId1" imgW="11315700" imgH="6913880"/>
        </mc:Choice>
        <mc:Fallback>
          <p:control name="" r:id="rId1" imgW="11315700" imgH="6913880">
            <p:pic>
              <p:nvPicPr>
                <p:cNvPr id="0" name="Host Control  1026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7525" y="-43180"/>
                  <a:ext cx="11315700" cy="691388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control>
        </mc:Fallback>
      </mc:AlternateContent>
    </p:controls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121" descr="Snap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8175" y="1148080"/>
            <a:ext cx="1249680" cy="3274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5122" descr="Snap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60" y="1147445"/>
            <a:ext cx="1368425" cy="327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5124"/>
          <p:cNvSpPr txBox="1"/>
          <p:nvPr/>
        </p:nvSpPr>
        <p:spPr>
          <a:xfrm>
            <a:off x="2550478" y="4843780"/>
            <a:ext cx="72009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1.</a:t>
            </a:r>
            <a:r>
              <a:rPr lang="zh-C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结论：</a:t>
            </a: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</a:rPr>
              <a:t>液体有向下(容器底 )的压强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6" name="矩形 5125"/>
          <p:cNvSpPr/>
          <p:nvPr/>
        </p:nvSpPr>
        <p:spPr>
          <a:xfrm>
            <a:off x="2798763" y="5481955"/>
            <a:ext cx="6264275" cy="520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</a:rPr>
              <a:t>产生原因：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液体受到重力作用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3363595" y="2585720"/>
            <a:ext cx="23298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</a:rPr>
              <a:t>没有水时，橡皮膜平坦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8867775" y="2512378"/>
            <a:ext cx="2593975" cy="1384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</a:rPr>
              <a:t>当倒入水时，橡皮膜向下凸出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6410" y="228600"/>
            <a:ext cx="30568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液体的压强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12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12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125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/>
      <p:bldP spid="5127" grpId="0" bldLvl="0"/>
      <p:bldP spid="5128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6145" descr="QQ截图201502281045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350" y="692150"/>
            <a:ext cx="2517775" cy="3491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>
            <a:off x="2705735" y="4405313"/>
            <a:ext cx="56197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2.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结论：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charset="-122"/>
              </a:rPr>
              <a:t>液体对容器侧壁有压强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2836545" y="5168265"/>
            <a:ext cx="6911975" cy="523875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ctr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产生原因：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因为液体具有流动性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6149" name="文本框 6148"/>
          <p:cNvSpPr txBox="1"/>
          <p:nvPr/>
        </p:nvSpPr>
        <p:spPr>
          <a:xfrm>
            <a:off x="9467215" y="2442210"/>
            <a:ext cx="1944688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</a:rPr>
              <a:t>当倒入水时，橡皮膜凸出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6149" descr="QQ截图201503041048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770" y="692150"/>
            <a:ext cx="2106930" cy="3491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902710" y="2555875"/>
            <a:ext cx="2041525" cy="9525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>
              <a:buFont typeface="Arial" panose="020B0604020202020204" pitchFamily="34" charset="0"/>
            </a:pPr>
            <a:r>
              <a:rPr lang="zh-CN" altLang="en-US" sz="2800" dirty="0">
                <a:latin typeface="Arial" panose="020B0604020202020204" pitchFamily="34" charset="0"/>
                <a:ea typeface="微软雅黑" panose="020B0503020204020204" charset="-122"/>
              </a:rPr>
              <a:t>没有水时，橡皮膜平坦</a:t>
            </a:r>
            <a:endParaRPr lang="zh-CN" altLang="en-US" sz="28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3"/>
          <p:cNvPicPr>
            <a:picLocks noChangeAspect="1"/>
          </p:cNvPicPr>
          <p:nvPr/>
        </p:nvPicPr>
        <p:blipFill>
          <a:blip r:embed="rId1">
            <a:lum bright="-29999" contrast="66000"/>
          </a:blip>
          <a:srcRect b="9109"/>
          <a:stretch>
            <a:fillRect/>
          </a:stretch>
        </p:blipFill>
        <p:spPr>
          <a:xfrm>
            <a:off x="9349105" y="177800"/>
            <a:ext cx="2505710" cy="2467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89585" y="36512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/>
              <a:t>一、液体的压强</a:t>
            </a:r>
            <a:endParaRPr lang="zh-CN" altLang="en-US" sz="3600" b="1"/>
          </a:p>
        </p:txBody>
      </p:sp>
      <p:sp>
        <p:nvSpPr>
          <p:cNvPr id="3" name="文本框 2"/>
          <p:cNvSpPr txBox="1"/>
          <p:nvPr/>
        </p:nvSpPr>
        <p:spPr>
          <a:xfrm>
            <a:off x="445770" y="1228725"/>
            <a:ext cx="85236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由于液体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受到重力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作用，且</a:t>
            </a:r>
            <a:r>
              <a:rPr lang="zh-CN" altLang="en-US" sz="28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具有流动性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，会对阻碍它下落和散开的容器底和容器壁都会产生压强。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5840" y="2359660"/>
            <a:ext cx="9831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容器内部各部分液体之间也相互挤压，也会产生压强。</a:t>
            </a:r>
            <a:endParaRPr lang="zh-CN" altLang="en-US" sz="32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ang="16140000" scaled="0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02890" y="2927350"/>
            <a:ext cx="6574790" cy="3082925"/>
            <a:chOff x="4414" y="4610"/>
            <a:chExt cx="10354" cy="4855"/>
          </a:xfrm>
        </p:grpSpPr>
        <p:sp>
          <p:nvSpPr>
            <p:cNvPr id="7" name="云形标注 6"/>
            <p:cNvSpPr/>
            <p:nvPr/>
          </p:nvSpPr>
          <p:spPr>
            <a:xfrm rot="480000">
              <a:off x="4414" y="4610"/>
              <a:ext cx="10354" cy="4855"/>
            </a:xfrm>
            <a:prstGeom prst="cloudCallout">
              <a:avLst/>
            </a:prstGeom>
            <a:solidFill>
              <a:srgbClr val="92D05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26" y="6139"/>
              <a:ext cx="7891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ang="16140000" scaled="0"/>
                  </a:gra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液体内部压强有什么特点？是否遵循什么规律？</a:t>
              </a:r>
              <a:endPara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ang="16140000"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11268" name="图片 100359" descr="小白猫系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790" y="5788025"/>
            <a:ext cx="822325" cy="1028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3638</Words>
  <Application>WPS 演示</Application>
  <PresentationFormat>宽屏</PresentationFormat>
  <Paragraphs>347</Paragraphs>
  <Slides>35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8" baseType="lpstr">
      <vt:lpstr>Arial</vt:lpstr>
      <vt:lpstr>宋体</vt:lpstr>
      <vt:lpstr>Wingdings</vt:lpstr>
      <vt:lpstr>华文新魏</vt:lpstr>
      <vt:lpstr>Calibri</vt:lpstr>
      <vt:lpstr>Times New Roman</vt:lpstr>
      <vt:lpstr>微软雅黑</vt:lpstr>
      <vt:lpstr>Arial Unicode MS</vt:lpstr>
      <vt:lpstr>隶书</vt:lpstr>
      <vt:lpstr>Tahoma</vt:lpstr>
      <vt:lpstr>楷体_GB2312</vt:lpstr>
      <vt:lpstr>新宋体</vt:lpstr>
      <vt:lpstr>Calibri Light</vt:lpstr>
      <vt:lpstr>Garamond</vt:lpstr>
      <vt:lpstr>华文行楷</vt:lpstr>
      <vt:lpstr>楷体</vt:lpstr>
      <vt:lpstr>Arial</vt:lpstr>
      <vt:lpstr>黑体</vt:lpstr>
      <vt:lpstr>华文中宋</vt:lpstr>
      <vt:lpstr>微软雅黑 Light</vt:lpstr>
      <vt:lpstr>华文楷体</vt:lpstr>
      <vt:lpstr>Office 主题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三、液体压强的计算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2020-04-11T00:22:00Z</dcterms:created>
  <dcterms:modified xsi:type="dcterms:W3CDTF">2020-04-13T03:24:59Z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