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5"/>
  </p:notesMasterIdLst>
  <p:sldIdLst>
    <p:sldId id="273" r:id="rId2"/>
    <p:sldId id="274" r:id="rId3"/>
    <p:sldId id="275" r:id="rId4"/>
    <p:sldId id="276" r:id="rId5"/>
    <p:sldId id="278" r:id="rId6"/>
    <p:sldId id="279" r:id="rId7"/>
    <p:sldId id="257" r:id="rId8"/>
    <p:sldId id="281" r:id="rId9"/>
    <p:sldId id="280" r:id="rId10"/>
    <p:sldId id="283" r:id="rId11"/>
    <p:sldId id="256" r:id="rId12"/>
    <p:sldId id="282" r:id="rId13"/>
    <p:sldId id="258" r:id="rId14"/>
    <p:sldId id="285" r:id="rId15"/>
    <p:sldId id="286" r:id="rId16"/>
    <p:sldId id="284" r:id="rId17"/>
    <p:sldId id="291" r:id="rId18"/>
    <p:sldId id="311" r:id="rId19"/>
    <p:sldId id="287" r:id="rId20"/>
    <p:sldId id="288" r:id="rId21"/>
    <p:sldId id="289" r:id="rId22"/>
    <p:sldId id="259" r:id="rId23"/>
    <p:sldId id="290" r:id="rId24"/>
    <p:sldId id="292" r:id="rId25"/>
    <p:sldId id="293" r:id="rId26"/>
    <p:sldId id="294" r:id="rId27"/>
    <p:sldId id="307" r:id="rId28"/>
    <p:sldId id="297" r:id="rId29"/>
    <p:sldId id="296" r:id="rId30"/>
    <p:sldId id="298" r:id="rId31"/>
    <p:sldId id="299" r:id="rId32"/>
    <p:sldId id="310" r:id="rId33"/>
    <p:sldId id="309" r:id="rId34"/>
    <p:sldId id="317" r:id="rId35"/>
    <p:sldId id="316" r:id="rId36"/>
    <p:sldId id="300" r:id="rId37"/>
    <p:sldId id="301" r:id="rId38"/>
    <p:sldId id="303" r:id="rId39"/>
    <p:sldId id="304" r:id="rId40"/>
    <p:sldId id="306" r:id="rId41"/>
    <p:sldId id="308" r:id="rId42"/>
    <p:sldId id="305" r:id="rId43"/>
    <p:sldId id="263" r:id="rId4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-42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2020/6/15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3696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幻灯片图像占位符 130049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8434" name="文本占位符 130050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9200" cy="4114800"/>
          </a:xfrm>
        </p:spPr>
        <p:txBody>
          <a:bodyPr anchor="t"/>
          <a:lstStyle/>
          <a:p>
            <a:pPr lvl="0" indent="0"/>
            <a:endParaRPr lang="zh-CN" altLang="zh-CN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幻灯片图像占位符 137217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2530" name="文本占位符 137218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9200" cy="4114800"/>
          </a:xfrm>
        </p:spPr>
        <p:txBody>
          <a:bodyPr anchor="t"/>
          <a:lstStyle/>
          <a:p>
            <a:pPr lvl="0" indent="0"/>
            <a:endParaRPr lang="zh-CN" altLang="zh-C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2020/6/15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2020/6/15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2020/6/15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2020/6/15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2020/6/15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2020/6/15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2020/6/15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2020/6/15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2020/6/15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2020/6/15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2020/6/15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2020/6/15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4" Type="http://schemas.openxmlformats.org/officeDocument/2006/relationships/image" Target="NULL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2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tags" Target="../tags/tag4.xml"/><Relationship Id="rId7" Type="http://schemas.openxmlformats.org/officeDocument/2006/relationships/image" Target="../media/image32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31.GIF"/><Relationship Id="rId5" Type="http://schemas.openxmlformats.org/officeDocument/2006/relationships/image" Target="../media/image30.jpeg"/><Relationship Id="rId4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luna.cn/class.asp?LarCode=&#20799;&#31461;&#37197;&#39280;&amp;MidCode=&#21253;&#21253;&#31995;&#21015;" TargetMode="External"/><Relationship Id="rId7" Type="http://schemas.openxmlformats.org/officeDocument/2006/relationships/image" Target="../media/image39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49.png"/><Relationship Id="rId7" Type="http://schemas.openxmlformats.org/officeDocument/2006/relationships/image" Target="../media/image4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51.png"/><Relationship Id="rId5" Type="http://schemas.openxmlformats.org/officeDocument/2006/relationships/image" Target="../media/image46.wmf"/><Relationship Id="rId10" Type="http://schemas.openxmlformats.org/officeDocument/2006/relationships/image" Target="../media/image50.jpeg"/><Relationship Id="rId4" Type="http://schemas.openxmlformats.org/officeDocument/2006/relationships/oleObject" Target="../embeddings/oleObject3.bin"/><Relationship Id="rId9" Type="http://schemas.openxmlformats.org/officeDocument/2006/relationships/image" Target="../media/image48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13.jpeg"/><Relationship Id="rId4" Type="http://schemas.openxmlformats.org/officeDocument/2006/relationships/image" Target="../media/image5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NULL" TargetMode="External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0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62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2010092010463879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-9525"/>
            <a:ext cx="12176760" cy="686435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254885" y="5577001"/>
            <a:ext cx="730377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</a:rPr>
              <a:t>水库大坝为什么底部比顶部宽？</a:t>
            </a: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2"/>
          <p:cNvSpPr txBox="1"/>
          <p:nvPr/>
        </p:nvSpPr>
        <p:spPr>
          <a:xfrm>
            <a:off x="2204720" y="1394143"/>
            <a:ext cx="7924800" cy="101473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buSzTx/>
            </a:pPr>
            <a:r>
              <a:rPr lang="zh-CN" altLang="en-US" sz="3000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rPr>
              <a:t>下列力的示意图中，能正确反映物体对斜面压力的是 </a:t>
            </a:r>
            <a:r>
              <a:rPr lang="en-US" altLang="zh-CN" sz="3000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rPr>
              <a:t>[      ]</a:t>
            </a:r>
          </a:p>
        </p:txBody>
      </p:sp>
      <p:sp>
        <p:nvSpPr>
          <p:cNvPr id="53264" name="Text Box 16"/>
          <p:cNvSpPr txBox="1"/>
          <p:nvPr/>
        </p:nvSpPr>
        <p:spPr>
          <a:xfrm>
            <a:off x="3804920" y="1846580"/>
            <a:ext cx="503238" cy="55308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  <a:buSzTx/>
            </a:pPr>
            <a:r>
              <a:rPr lang="en-US" altLang="zh-CN" sz="3000" dirty="0">
                <a:solidFill>
                  <a:srgbClr val="CC3300"/>
                </a:solidFill>
                <a:latin typeface="黑体" panose="02010609060101010101" charset="-122"/>
                <a:ea typeface="黑体" panose="02010609060101010101" charset="-122"/>
              </a:rPr>
              <a:t>C</a:t>
            </a:r>
          </a:p>
        </p:txBody>
      </p:sp>
      <p:pic>
        <p:nvPicPr>
          <p:cNvPr id="43012" name="Picture 21" descr="未标题-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4950" y="0"/>
            <a:ext cx="228600" cy="228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8" name="Text Box 5"/>
          <p:cNvSpPr txBox="1"/>
          <p:nvPr/>
        </p:nvSpPr>
        <p:spPr>
          <a:xfrm>
            <a:off x="542925" y="283528"/>
            <a:ext cx="3168650" cy="82994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>
              <a:buSzTx/>
            </a:pPr>
            <a:r>
              <a:rPr lang="zh-CN" altLang="en-US" sz="4800" dirty="0">
                <a:solidFill>
                  <a:srgbClr val="002060"/>
                </a:solidFill>
                <a:latin typeface="+mn-ea"/>
              </a:rPr>
              <a:t>练一练：</a:t>
            </a:r>
          </a:p>
        </p:txBody>
      </p:sp>
      <p:grpSp>
        <p:nvGrpSpPr>
          <p:cNvPr id="11269" name="Group 6"/>
          <p:cNvGrpSpPr/>
          <p:nvPr/>
        </p:nvGrpSpPr>
        <p:grpSpPr>
          <a:xfrm>
            <a:off x="2463800" y="2819400"/>
            <a:ext cx="7670800" cy="2803525"/>
            <a:chOff x="672" y="1910"/>
            <a:chExt cx="4832" cy="1766"/>
          </a:xfrm>
        </p:grpSpPr>
        <p:grpSp>
          <p:nvGrpSpPr>
            <p:cNvPr id="11270" name="Group 7"/>
            <p:cNvGrpSpPr/>
            <p:nvPr/>
          </p:nvGrpSpPr>
          <p:grpSpPr>
            <a:xfrm>
              <a:off x="672" y="2342"/>
              <a:ext cx="1008" cy="1334"/>
              <a:chOff x="672" y="2342"/>
              <a:chExt cx="1008" cy="1334"/>
            </a:xfrm>
          </p:grpSpPr>
          <p:grpSp>
            <p:nvGrpSpPr>
              <p:cNvPr id="11271" name="Group 8"/>
              <p:cNvGrpSpPr/>
              <p:nvPr/>
            </p:nvGrpSpPr>
            <p:grpSpPr>
              <a:xfrm>
                <a:off x="672" y="2342"/>
                <a:ext cx="1008" cy="543"/>
                <a:chOff x="672" y="3264"/>
                <a:chExt cx="1008" cy="543"/>
              </a:xfrm>
            </p:grpSpPr>
            <p:sp>
              <p:nvSpPr>
                <p:cNvPr id="11272" name="AutoShape 9"/>
                <p:cNvSpPr/>
                <p:nvPr/>
              </p:nvSpPr>
              <p:spPr>
                <a:xfrm flipH="1">
                  <a:off x="672" y="3264"/>
                  <a:ext cx="1008" cy="543"/>
                </a:xfrm>
                <a:prstGeom prst="rtTriangle">
                  <a:avLst/>
                </a:prstGeom>
                <a:noFill/>
                <a:ln w="254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buSzTx/>
                  </a:pPr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1273" name="Rectangle 10"/>
                <p:cNvSpPr/>
                <p:nvPr/>
              </p:nvSpPr>
              <p:spPr>
                <a:xfrm rot="-1678769">
                  <a:off x="879" y="3270"/>
                  <a:ext cx="432" cy="288"/>
                </a:xfrm>
                <a:prstGeom prst="rect">
                  <a:avLst/>
                </a:prstGeom>
                <a:noFill/>
                <a:ln w="254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buSzTx/>
                  </a:pPr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11274" name="Line 11"/>
              <p:cNvSpPr/>
              <p:nvPr/>
            </p:nvSpPr>
            <p:spPr>
              <a:xfrm>
                <a:off x="1112" y="2500"/>
                <a:ext cx="0" cy="509"/>
              </a:xfrm>
              <a:prstGeom prst="line">
                <a:avLst/>
              </a:prstGeom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arrow" w="lg" len="lg"/>
              </a:ln>
            </p:spPr>
          </p:sp>
          <p:sp>
            <p:nvSpPr>
              <p:cNvPr id="11275" name="Text Box 12"/>
              <p:cNvSpPr txBox="1"/>
              <p:nvPr/>
            </p:nvSpPr>
            <p:spPr>
              <a:xfrm>
                <a:off x="1010" y="2961"/>
                <a:ext cx="262" cy="34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lstStyle/>
              <a:p>
                <a:pPr eaLnBrk="0" hangingPunct="0">
                  <a:buSzTx/>
                </a:pPr>
                <a:r>
                  <a:rPr lang="en-US" altLang="zh-CN" sz="3000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charset="-122"/>
                  </a:rPr>
                  <a:t>F</a:t>
                </a:r>
              </a:p>
            </p:txBody>
          </p:sp>
          <p:sp>
            <p:nvSpPr>
              <p:cNvPr id="11276" name="Text Box 13"/>
              <p:cNvSpPr txBox="1"/>
              <p:nvPr/>
            </p:nvSpPr>
            <p:spPr>
              <a:xfrm>
                <a:off x="1010" y="3328"/>
                <a:ext cx="448" cy="34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lstStyle/>
              <a:p>
                <a:pPr eaLnBrk="0" hangingPunct="0">
                  <a:buSzTx/>
                </a:pPr>
                <a:r>
                  <a:rPr lang="en-US" altLang="zh-CN" sz="3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charset="-122"/>
                  </a:rPr>
                  <a:t>(A)</a:t>
                </a:r>
              </a:p>
            </p:txBody>
          </p:sp>
        </p:grpSp>
        <p:grpSp>
          <p:nvGrpSpPr>
            <p:cNvPr id="11277" name="Group 14"/>
            <p:cNvGrpSpPr/>
            <p:nvPr/>
          </p:nvGrpSpPr>
          <p:grpSpPr>
            <a:xfrm>
              <a:off x="1946" y="2342"/>
              <a:ext cx="1008" cy="1334"/>
              <a:chOff x="1946" y="2342"/>
              <a:chExt cx="1008" cy="1334"/>
            </a:xfrm>
          </p:grpSpPr>
          <p:grpSp>
            <p:nvGrpSpPr>
              <p:cNvPr id="11278" name="Group 15"/>
              <p:cNvGrpSpPr/>
              <p:nvPr/>
            </p:nvGrpSpPr>
            <p:grpSpPr>
              <a:xfrm>
                <a:off x="1946" y="2342"/>
                <a:ext cx="1008" cy="543"/>
                <a:chOff x="672" y="3264"/>
                <a:chExt cx="1008" cy="543"/>
              </a:xfrm>
            </p:grpSpPr>
            <p:sp>
              <p:nvSpPr>
                <p:cNvPr id="11279" name="AutoShape 16"/>
                <p:cNvSpPr/>
                <p:nvPr/>
              </p:nvSpPr>
              <p:spPr>
                <a:xfrm flipH="1">
                  <a:off x="672" y="3264"/>
                  <a:ext cx="1008" cy="543"/>
                </a:xfrm>
                <a:prstGeom prst="rtTriangle">
                  <a:avLst/>
                </a:prstGeom>
                <a:noFill/>
                <a:ln w="254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buSzTx/>
                  </a:pPr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1280" name="Rectangle 17"/>
                <p:cNvSpPr/>
                <p:nvPr/>
              </p:nvSpPr>
              <p:spPr>
                <a:xfrm rot="-1678769">
                  <a:off x="879" y="3270"/>
                  <a:ext cx="432" cy="288"/>
                </a:xfrm>
                <a:prstGeom prst="rect">
                  <a:avLst/>
                </a:prstGeom>
                <a:noFill/>
                <a:ln w="254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buSzTx/>
                  </a:pPr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11281" name="Line 18"/>
              <p:cNvSpPr/>
              <p:nvPr/>
            </p:nvSpPr>
            <p:spPr>
              <a:xfrm>
                <a:off x="2375" y="2500"/>
                <a:ext cx="259" cy="461"/>
              </a:xfrm>
              <a:prstGeom prst="line">
                <a:avLst/>
              </a:prstGeom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arrow" w="lg" len="lg"/>
              </a:ln>
            </p:spPr>
          </p:sp>
          <p:sp>
            <p:nvSpPr>
              <p:cNvPr id="11282" name="Text Box 19"/>
              <p:cNvSpPr txBox="1"/>
              <p:nvPr/>
            </p:nvSpPr>
            <p:spPr>
              <a:xfrm>
                <a:off x="2472" y="2966"/>
                <a:ext cx="249" cy="34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 eaLnBrk="0" hangingPunct="0">
                  <a:buSzTx/>
                </a:pPr>
                <a:r>
                  <a:rPr lang="en-US" altLang="zh-CN" sz="3000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charset="-122"/>
                  </a:rPr>
                  <a:t>F</a:t>
                </a:r>
              </a:p>
            </p:txBody>
          </p:sp>
          <p:sp>
            <p:nvSpPr>
              <p:cNvPr id="11283" name="Rectangle 20"/>
              <p:cNvSpPr/>
              <p:nvPr/>
            </p:nvSpPr>
            <p:spPr>
              <a:xfrm rot="3626245">
                <a:off x="2457" y="2600"/>
                <a:ext cx="70" cy="70"/>
              </a:xfrm>
              <a:prstGeom prst="rect">
                <a:avLst/>
              </a:prstGeom>
              <a:noFill/>
              <a:ln w="254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buSzTx/>
                </a:pPr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1284" name="Text Box 21"/>
              <p:cNvSpPr txBox="1"/>
              <p:nvPr/>
            </p:nvSpPr>
            <p:spPr>
              <a:xfrm>
                <a:off x="2307" y="3328"/>
                <a:ext cx="435" cy="34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lstStyle/>
              <a:p>
                <a:pPr eaLnBrk="0" hangingPunct="0">
                  <a:buSzTx/>
                </a:pPr>
                <a:r>
                  <a:rPr lang="en-US" altLang="zh-CN" sz="3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charset="-122"/>
                  </a:rPr>
                  <a:t>(B)</a:t>
                </a:r>
              </a:p>
            </p:txBody>
          </p:sp>
        </p:grpSp>
        <p:grpSp>
          <p:nvGrpSpPr>
            <p:cNvPr id="11285" name="Group 22"/>
            <p:cNvGrpSpPr/>
            <p:nvPr/>
          </p:nvGrpSpPr>
          <p:grpSpPr>
            <a:xfrm>
              <a:off x="3221" y="2342"/>
              <a:ext cx="1008" cy="1334"/>
              <a:chOff x="3221" y="2342"/>
              <a:chExt cx="1008" cy="1334"/>
            </a:xfrm>
          </p:grpSpPr>
          <p:grpSp>
            <p:nvGrpSpPr>
              <p:cNvPr id="11286" name="Group 23"/>
              <p:cNvGrpSpPr/>
              <p:nvPr/>
            </p:nvGrpSpPr>
            <p:grpSpPr>
              <a:xfrm>
                <a:off x="3221" y="2342"/>
                <a:ext cx="1008" cy="543"/>
                <a:chOff x="672" y="3264"/>
                <a:chExt cx="1008" cy="543"/>
              </a:xfrm>
            </p:grpSpPr>
            <p:sp>
              <p:nvSpPr>
                <p:cNvPr id="11287" name="AutoShape 24"/>
                <p:cNvSpPr/>
                <p:nvPr/>
              </p:nvSpPr>
              <p:spPr>
                <a:xfrm flipH="1">
                  <a:off x="672" y="3264"/>
                  <a:ext cx="1008" cy="543"/>
                </a:xfrm>
                <a:prstGeom prst="rtTriangle">
                  <a:avLst/>
                </a:prstGeom>
                <a:noFill/>
                <a:ln w="254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buSzTx/>
                  </a:pPr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1288" name="Rectangle 25"/>
                <p:cNvSpPr/>
                <p:nvPr/>
              </p:nvSpPr>
              <p:spPr>
                <a:xfrm rot="-1678769">
                  <a:off x="879" y="3270"/>
                  <a:ext cx="432" cy="288"/>
                </a:xfrm>
                <a:prstGeom prst="rect">
                  <a:avLst/>
                </a:prstGeom>
                <a:noFill/>
                <a:ln w="254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buSzTx/>
                  </a:pPr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11289" name="Line 26"/>
              <p:cNvSpPr/>
              <p:nvPr/>
            </p:nvSpPr>
            <p:spPr>
              <a:xfrm>
                <a:off x="3720" y="2609"/>
                <a:ext cx="225" cy="400"/>
              </a:xfrm>
              <a:prstGeom prst="line">
                <a:avLst/>
              </a:prstGeom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arrow" w="lg" len="lg"/>
              </a:ln>
            </p:spPr>
          </p:sp>
          <p:sp>
            <p:nvSpPr>
              <p:cNvPr id="11290" name="Text Box 27"/>
              <p:cNvSpPr txBox="1"/>
              <p:nvPr/>
            </p:nvSpPr>
            <p:spPr>
              <a:xfrm>
                <a:off x="3816" y="2966"/>
                <a:ext cx="249" cy="34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 eaLnBrk="0" hangingPunct="0">
                  <a:buSzTx/>
                </a:pPr>
                <a:r>
                  <a:rPr lang="en-US" altLang="zh-CN" sz="3000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charset="-122"/>
                  </a:rPr>
                  <a:t>F</a:t>
                </a:r>
              </a:p>
            </p:txBody>
          </p:sp>
          <p:sp>
            <p:nvSpPr>
              <p:cNvPr id="11291" name="Rectangle 28"/>
              <p:cNvSpPr/>
              <p:nvPr/>
            </p:nvSpPr>
            <p:spPr>
              <a:xfrm rot="3626245">
                <a:off x="3737" y="2594"/>
                <a:ext cx="70" cy="70"/>
              </a:xfrm>
              <a:prstGeom prst="rect">
                <a:avLst/>
              </a:prstGeom>
              <a:noFill/>
              <a:ln w="254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buSzTx/>
                </a:pPr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1292" name="Text Box 29"/>
              <p:cNvSpPr txBox="1"/>
              <p:nvPr/>
            </p:nvSpPr>
            <p:spPr>
              <a:xfrm>
                <a:off x="3591" y="3328"/>
                <a:ext cx="435" cy="34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lstStyle/>
              <a:p>
                <a:pPr eaLnBrk="0" hangingPunct="0">
                  <a:buSzTx/>
                </a:pPr>
                <a:r>
                  <a:rPr lang="en-US" altLang="zh-CN" sz="3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charset="-122"/>
                  </a:rPr>
                  <a:t>(C)</a:t>
                </a:r>
              </a:p>
            </p:txBody>
          </p:sp>
        </p:grpSp>
        <p:grpSp>
          <p:nvGrpSpPr>
            <p:cNvPr id="11293" name="Group 30"/>
            <p:cNvGrpSpPr/>
            <p:nvPr/>
          </p:nvGrpSpPr>
          <p:grpSpPr>
            <a:xfrm>
              <a:off x="4496" y="1910"/>
              <a:ext cx="1008" cy="1766"/>
              <a:chOff x="4496" y="1910"/>
              <a:chExt cx="1008" cy="1766"/>
            </a:xfrm>
          </p:grpSpPr>
          <p:sp>
            <p:nvSpPr>
              <p:cNvPr id="11294" name="Text Box 31"/>
              <p:cNvSpPr txBox="1"/>
              <p:nvPr/>
            </p:nvSpPr>
            <p:spPr>
              <a:xfrm>
                <a:off x="4800" y="1910"/>
                <a:ext cx="249" cy="34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 eaLnBrk="0" hangingPunct="0">
                  <a:buSzTx/>
                </a:pPr>
                <a:r>
                  <a:rPr lang="en-US" altLang="zh-CN" sz="3000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charset="-122"/>
                  </a:rPr>
                  <a:t>F</a:t>
                </a:r>
              </a:p>
            </p:txBody>
          </p:sp>
          <p:grpSp>
            <p:nvGrpSpPr>
              <p:cNvPr id="11295" name="Group 32"/>
              <p:cNvGrpSpPr/>
              <p:nvPr/>
            </p:nvGrpSpPr>
            <p:grpSpPr>
              <a:xfrm>
                <a:off x="4496" y="2119"/>
                <a:ext cx="1008" cy="1557"/>
                <a:chOff x="4496" y="2119"/>
                <a:chExt cx="1008" cy="1557"/>
              </a:xfrm>
            </p:grpSpPr>
            <p:grpSp>
              <p:nvGrpSpPr>
                <p:cNvPr id="11296" name="Group 33"/>
                <p:cNvGrpSpPr/>
                <p:nvPr/>
              </p:nvGrpSpPr>
              <p:grpSpPr>
                <a:xfrm>
                  <a:off x="4496" y="2342"/>
                  <a:ext cx="1008" cy="543"/>
                  <a:chOff x="672" y="3264"/>
                  <a:chExt cx="1008" cy="543"/>
                </a:xfrm>
              </p:grpSpPr>
              <p:sp>
                <p:nvSpPr>
                  <p:cNvPr id="11297" name="AutoShape 34"/>
                  <p:cNvSpPr/>
                  <p:nvPr/>
                </p:nvSpPr>
                <p:spPr>
                  <a:xfrm flipH="1">
                    <a:off x="672" y="3264"/>
                    <a:ext cx="1008" cy="543"/>
                  </a:xfrm>
                  <a:prstGeom prst="rtTriangle">
                    <a:avLst/>
                  </a:prstGeom>
                  <a:noFill/>
                  <a:ln w="25400" cap="flat" cmpd="sng">
                    <a:solidFill>
                      <a:schemeClr val="tx1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buSzTx/>
                    </a:pPr>
                    <a:endParaRPr lang="zh-CN" altLang="en-US" dirty="0"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11298" name="Rectangle 35"/>
                  <p:cNvSpPr/>
                  <p:nvPr/>
                </p:nvSpPr>
                <p:spPr>
                  <a:xfrm rot="-1678769">
                    <a:off x="879" y="3270"/>
                    <a:ext cx="432" cy="288"/>
                  </a:xfrm>
                  <a:prstGeom prst="rect">
                    <a:avLst/>
                  </a:prstGeom>
                  <a:noFill/>
                  <a:ln w="25400" cap="flat" cmpd="sng">
                    <a:solidFill>
                      <a:schemeClr val="tx1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buSzTx/>
                    </a:pPr>
                    <a:endParaRPr lang="zh-CN" altLang="en-US" dirty="0"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sp>
              <p:nvSpPr>
                <p:cNvPr id="11299" name="Rectangle 36"/>
                <p:cNvSpPr/>
                <p:nvPr/>
              </p:nvSpPr>
              <p:spPr>
                <a:xfrm rot="3626245">
                  <a:off x="4966" y="2536"/>
                  <a:ext cx="70" cy="70"/>
                </a:xfrm>
                <a:prstGeom prst="rect">
                  <a:avLst/>
                </a:prstGeom>
                <a:noFill/>
                <a:ln w="254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buSzTx/>
                  </a:pPr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1300" name="Line 37"/>
                <p:cNvSpPr/>
                <p:nvPr/>
              </p:nvSpPr>
              <p:spPr>
                <a:xfrm flipH="1" flipV="1">
                  <a:off x="4707" y="2119"/>
                  <a:ext cx="285" cy="507"/>
                </a:xfrm>
                <a:prstGeom prst="line">
                  <a:avLst/>
                </a:prstGeom>
                <a:ln w="254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 w="lg" len="lg"/>
                </a:ln>
              </p:spPr>
            </p:sp>
            <p:sp>
              <p:nvSpPr>
                <p:cNvPr id="11301" name="Text Box 38"/>
                <p:cNvSpPr txBox="1"/>
                <p:nvPr/>
              </p:nvSpPr>
              <p:spPr>
                <a:xfrm>
                  <a:off x="4875" y="3328"/>
                  <a:ext cx="448" cy="34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anchor="t">
                  <a:spAutoFit/>
                </a:bodyPr>
                <a:lstStyle/>
                <a:p>
                  <a:pPr eaLnBrk="0" hangingPunct="0">
                    <a:buSzTx/>
                  </a:pPr>
                  <a:r>
                    <a:rPr lang="en-US" altLang="zh-CN" sz="3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黑体" panose="02010609060101010101" charset="-122"/>
                    </a:rPr>
                    <a:t>(D)</a:t>
                  </a:r>
                </a:p>
              </p:txBody>
            </p:sp>
          </p:grpSp>
        </p:grp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3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6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图片 1" descr="02904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795" y="434975"/>
            <a:ext cx="8867140" cy="58686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08" name="AutoShape 4"/>
          <p:cNvSpPr/>
          <p:nvPr/>
        </p:nvSpPr>
        <p:spPr>
          <a:xfrm>
            <a:off x="7711440" y="39370"/>
            <a:ext cx="4028440" cy="2506345"/>
          </a:xfrm>
          <a:prstGeom prst="cloudCallout">
            <a:avLst>
              <a:gd name="adj1" fmla="val -44644"/>
              <a:gd name="adj2" fmla="val 73278"/>
            </a:avLst>
          </a:prstGeom>
          <a:solidFill>
            <a:schemeClr val="accent1">
              <a:lumMod val="40000"/>
              <a:lumOff val="60000"/>
            </a:schemeClr>
          </a:solidFill>
          <a:ln w="9525" cap="flat" cmpd="sng">
            <a:solidFill>
              <a:srgbClr val="00206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 algn="ctr" eaLnBrk="1" hangingPunct="1"/>
            <a:endParaRPr lang="zh-CN" alt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21509" name="Text Box 5"/>
          <p:cNvSpPr txBox="1"/>
          <p:nvPr/>
        </p:nvSpPr>
        <p:spPr>
          <a:xfrm>
            <a:off x="8034338" y="361950"/>
            <a:ext cx="3287712" cy="15297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zh-CN" altLang="en-US" sz="2400" b="1" dirty="0">
                <a:solidFill>
                  <a:schemeClr val="bg1"/>
                </a:solidFill>
                <a:latin typeface="+mn-ea"/>
                <a:cs typeface="+mn-ea"/>
              </a:rPr>
              <a:t>    我俩对雪地的压力差不多，我为什么会陷入雪里，他却不会？</a:t>
            </a:r>
          </a:p>
        </p:txBody>
      </p:sp>
      <p:sp>
        <p:nvSpPr>
          <p:cNvPr id="16388" name="Text Box 4"/>
          <p:cNvSpPr txBox="1"/>
          <p:nvPr/>
        </p:nvSpPr>
        <p:spPr>
          <a:xfrm>
            <a:off x="492760" y="200025"/>
            <a:ext cx="3865245" cy="7683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4400" dirty="0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观察与思考：</a:t>
            </a:r>
          </a:p>
        </p:txBody>
      </p:sp>
      <p:sp>
        <p:nvSpPr>
          <p:cNvPr id="4" name="Text Box 4"/>
          <p:cNvSpPr txBox="1"/>
          <p:nvPr/>
        </p:nvSpPr>
        <p:spPr>
          <a:xfrm>
            <a:off x="3352165" y="5637530"/>
            <a:ext cx="5810885" cy="7683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4400" b="1" dirty="0">
                <a:solidFill>
                  <a:srgbClr val="00206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压力的作用效果不同。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bldLvl="0" animBg="1"/>
      <p:bldP spid="21509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9"/>
          <p:cNvSpPr>
            <a:spLocks noGrp="1"/>
          </p:cNvSpPr>
          <p:nvPr>
            <p:ph type="title"/>
          </p:nvPr>
        </p:nvSpPr>
        <p:spPr>
          <a:xfrm>
            <a:off x="604520" y="43815"/>
            <a:ext cx="3601720" cy="1325880"/>
          </a:xfrm>
        </p:spPr>
        <p:txBody>
          <a:bodyPr/>
          <a:lstStyle/>
          <a:p>
            <a:r>
              <a:rPr lang="zh-CN" altLang="en-US" dirty="0">
                <a:solidFill>
                  <a:srgbClr val="FFC000"/>
                </a:solidFill>
                <a:latin typeface="华文新魏" panose="02010800040101010101" charset="-122"/>
                <a:ea typeface="华文新魏" panose="02010800040101010101" charset="-122"/>
              </a:rPr>
              <a:t>小实验：</a:t>
            </a:r>
          </a:p>
        </p:txBody>
      </p:sp>
      <p:pic>
        <p:nvPicPr>
          <p:cNvPr id="9" name="Picture 11" descr="Image000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102" y="1493203"/>
            <a:ext cx="3442939" cy="26607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7"/>
          <p:cNvSpPr txBox="1">
            <a:spLocks noChangeArrowheads="1"/>
          </p:cNvSpPr>
          <p:nvPr/>
        </p:nvSpPr>
        <p:spPr bwMode="auto">
          <a:xfrm>
            <a:off x="909160" y="4615651"/>
            <a:ext cx="325960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宋体" panose="02010600030101010101" pitchFamily="2" charset="-122"/>
              </a:rPr>
              <a:t>用力</a:t>
            </a: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宋体" panose="02010600030101010101" pitchFamily="2" charset="-122"/>
              </a:rPr>
              <a:t>向中间</a:t>
            </a:r>
            <a:r>
              <a:rPr lang="zh-CN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宋体" panose="02010600030101010101" pitchFamily="2" charset="-122"/>
              </a:rPr>
              <a:t>压铅笔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  <a:cs typeface="宋体" panose="02010600030101010101" pitchFamily="2" charset="-122"/>
            </a:endParaRPr>
          </a:p>
        </p:txBody>
      </p:sp>
      <p:sp>
        <p:nvSpPr>
          <p:cNvPr id="2" name="TextBox 4"/>
          <p:cNvSpPr txBox="1"/>
          <p:nvPr/>
        </p:nvSpPr>
        <p:spPr>
          <a:xfrm>
            <a:off x="5564694" y="1336437"/>
            <a:ext cx="4904086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宋体" panose="02010600030101010101" pitchFamily="2" charset="-122"/>
              </a:rPr>
              <a:t>两个手指的感受有什么不同？</a:t>
            </a:r>
          </a:p>
        </p:txBody>
      </p:sp>
      <p:sp>
        <p:nvSpPr>
          <p:cNvPr id="3" name="TextBox 4"/>
          <p:cNvSpPr txBox="1"/>
          <p:nvPr/>
        </p:nvSpPr>
        <p:spPr>
          <a:xfrm>
            <a:off x="5564693" y="2607676"/>
            <a:ext cx="5584311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lvl="0">
              <a:defRPr/>
            </a:pPr>
            <a:r>
              <a:rPr lang="zh-CN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宋体" panose="02010600030101010101" pitchFamily="2" charset="-122"/>
              </a:rPr>
              <a:t>观察两个手指的凹陷有什么不同？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  <a:cs typeface="宋体" panose="02010600030101010101" pitchFamily="2" charset="-122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491480" y="3945890"/>
            <a:ext cx="5584825" cy="5219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lvl="0">
              <a:defRPr/>
            </a:pPr>
            <a:r>
              <a:rPr lang="zh-CN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宋体" panose="02010600030101010101" pitchFamily="2" charset="-122"/>
              </a:rPr>
              <a:t>两个手指受到的压力的大小相同吗？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  <a:cs typeface="宋体" panose="02010600030101010101" pitchFamily="2" charset="-122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3352165" y="5535295"/>
            <a:ext cx="5810885" cy="7683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4400" b="1" dirty="0">
                <a:solidFill>
                  <a:srgbClr val="00206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压力的作用效果不同。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bldLvl="0" animBg="1"/>
      <p:bldP spid="3" grpId="1" bldLvl="0" animBg="1"/>
      <p:bldP spid="4" grpId="1" bldLvl="0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/>
          <p:nvPr/>
        </p:nvSpPr>
        <p:spPr>
          <a:xfrm>
            <a:off x="1512570" y="243205"/>
            <a:ext cx="10468610" cy="7683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44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ang="5400000" scaled="0"/>
                </a:gra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二</a:t>
            </a:r>
            <a:r>
              <a:rPr lang="en-US" altLang="zh-CN" sz="44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ang="5400000" scaled="0"/>
                </a:gra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.</a:t>
            </a:r>
            <a:r>
              <a:rPr lang="zh-CN" altLang="en-US" sz="44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ang="5400000" scaled="0"/>
                </a:gra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探究</a:t>
            </a:r>
            <a:r>
              <a:rPr lang="en-US" altLang="zh-CN" sz="44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ang="5400000" scaled="0"/>
                </a:gra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—</a:t>
            </a:r>
            <a:r>
              <a:rPr lang="zh-CN" altLang="en-US" sz="44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ang="5400000" scaled="0"/>
                </a:gra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压力的作用效果与哪些因素有关？</a:t>
            </a:r>
          </a:p>
        </p:txBody>
      </p:sp>
      <p:sp>
        <p:nvSpPr>
          <p:cNvPr id="11" name="AutoShape 12"/>
          <p:cNvSpPr>
            <a:spLocks noChangeArrowheads="1"/>
          </p:cNvSpPr>
          <p:nvPr/>
        </p:nvSpPr>
        <p:spPr bwMode="auto">
          <a:xfrm>
            <a:off x="1330325" y="1146175"/>
            <a:ext cx="2118360" cy="641350"/>
          </a:xfrm>
          <a:prstGeom prst="flowChartAlternateProcess">
            <a:avLst/>
          </a:prstGeom>
          <a:solidFill>
            <a:schemeClr val="accent5">
              <a:lumMod val="75000"/>
            </a:schemeClr>
          </a:solidFill>
          <a:ln w="9525">
            <a:solidFill>
              <a:schemeClr val="bg1"/>
            </a:solidFill>
            <a:miter lim="800000"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A.</a:t>
            </a:r>
            <a:r>
              <a:rPr kumimoji="0" lang="zh-CN" altLang="en-US" sz="2800" b="0" i="0" u="none" strike="noStrike" kern="1200" cap="none" spc="0" normalizeH="0" baseline="0" noProof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提出问题</a:t>
            </a:r>
            <a:r>
              <a:rPr kumimoji="0" lang="en-US" altLang="zh-CN" sz="2800" b="0" i="0" u="none" strike="noStrike" kern="1200" cap="none" spc="0" normalizeH="0" baseline="0" noProof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:</a:t>
            </a:r>
          </a:p>
        </p:txBody>
      </p:sp>
      <p:sp>
        <p:nvSpPr>
          <p:cNvPr id="6" name="AutoShape 12"/>
          <p:cNvSpPr>
            <a:spLocks noChangeArrowheads="1"/>
          </p:cNvSpPr>
          <p:nvPr/>
        </p:nvSpPr>
        <p:spPr bwMode="auto">
          <a:xfrm>
            <a:off x="946785" y="2171700"/>
            <a:ext cx="2516505" cy="641350"/>
          </a:xfrm>
          <a:prstGeom prst="flowChartAlternateProcess">
            <a:avLst/>
          </a:prstGeom>
          <a:solidFill>
            <a:schemeClr val="accent5">
              <a:lumMod val="75000"/>
            </a:schemeClr>
          </a:solidFill>
          <a:ln w="9525">
            <a:solidFill>
              <a:schemeClr val="bg1"/>
            </a:solidFill>
            <a:miter lim="800000"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B.</a:t>
            </a:r>
            <a:r>
              <a:rPr kumimoji="0" lang="zh-CN" altLang="en-US" sz="2800" b="0" i="0" u="none" strike="noStrike" kern="1200" cap="none" spc="0" normalizeH="0" baseline="0" noProof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猜想与假设</a:t>
            </a:r>
            <a:r>
              <a:rPr kumimoji="0" lang="en-US" altLang="zh-CN" sz="2800" b="0" i="0" u="none" strike="noStrike" kern="1200" cap="none" spc="0" normalizeH="0" baseline="0" noProof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: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931285" y="1175385"/>
            <a:ext cx="7812405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4000" b="1" dirty="0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压力的作用效果与哪些因素有关？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931285" y="2186305"/>
            <a:ext cx="2726055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4000" b="1" dirty="0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压力大小、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149340" y="2200275"/>
            <a:ext cx="323469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4000" b="1" dirty="0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受力面积</a:t>
            </a:r>
            <a:r>
              <a:rPr lang="en-US" altLang="zh-CN" sz="4000" b="1" dirty="0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……</a:t>
            </a:r>
          </a:p>
        </p:txBody>
      </p:sp>
      <p:sp>
        <p:nvSpPr>
          <p:cNvPr id="10" name="AutoShape 12"/>
          <p:cNvSpPr>
            <a:spLocks noChangeArrowheads="1"/>
          </p:cNvSpPr>
          <p:nvPr/>
        </p:nvSpPr>
        <p:spPr bwMode="auto">
          <a:xfrm>
            <a:off x="267970" y="3196590"/>
            <a:ext cx="3874135" cy="669925"/>
          </a:xfrm>
          <a:prstGeom prst="flowChartAlternateProcess">
            <a:avLst/>
          </a:prstGeom>
          <a:solidFill>
            <a:schemeClr val="accent5">
              <a:lumMod val="75000"/>
            </a:schemeClr>
          </a:solidFill>
          <a:ln w="9525">
            <a:solidFill>
              <a:schemeClr val="bg1"/>
            </a:solidFill>
            <a:miter lim="800000"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C.</a:t>
            </a:r>
            <a:r>
              <a:rPr kumimoji="0" lang="zh-CN" altLang="en-US" sz="2800" b="0" i="0" u="none" strike="noStrike" kern="1200" cap="none" spc="0" normalizeH="0" baseline="0" noProof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制定计划与设计实验</a:t>
            </a:r>
            <a:r>
              <a:rPr kumimoji="0" lang="en-US" altLang="zh-CN" sz="2800" b="0" i="0" u="none" strike="noStrike" kern="1200" cap="none" spc="0" normalizeH="0" baseline="0" noProof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:</a:t>
            </a:r>
          </a:p>
        </p:txBody>
      </p:sp>
      <p:sp>
        <p:nvSpPr>
          <p:cNvPr id="369668" name="文本框 369667"/>
          <p:cNvSpPr txBox="1"/>
          <p:nvPr/>
        </p:nvSpPr>
        <p:spPr>
          <a:xfrm>
            <a:off x="1629410" y="4055745"/>
            <a:ext cx="3950335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b="1" dirty="0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1.</a:t>
            </a:r>
            <a:r>
              <a:rPr lang="zh-CN" altLang="en-US" sz="4000" b="1" dirty="0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实验方法：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500880" y="4055745"/>
            <a:ext cx="3950335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ang="5400000" scaled="0"/>
                </a:gradFill>
                <a:latin typeface="华文新魏" panose="02010800040101010101" charset="-122"/>
                <a:ea typeface="华文新魏" panose="02010800040101010101" charset="-122"/>
                <a:cs typeface="+mn-ea"/>
              </a:rPr>
              <a:t>控制变量法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610360" y="4810760"/>
            <a:ext cx="2320925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b="1" dirty="0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2.</a:t>
            </a:r>
            <a:r>
              <a:rPr lang="zh-CN" altLang="en-US" sz="4000" b="1" dirty="0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器材：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3569970" y="4820920"/>
            <a:ext cx="7400290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 dirty="0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海绵（细沙）、压力小桌、钩码</a:t>
            </a:r>
            <a:endParaRPr lang="en-US" altLang="zh-CN" sz="4000" b="1" dirty="0">
              <a:solidFill>
                <a:schemeClr val="tx1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721485" y="5634990"/>
            <a:ext cx="9667875" cy="706755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anchor="t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eaLnBrk="0" hangingPunct="0">
              <a:buClrTx/>
            </a:pPr>
            <a:r>
              <a:rPr lang="zh-CN" altLang="en-US" sz="4000" b="1" noProof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ang="5400000" scaled="0"/>
                </a:gradFill>
                <a:effectLst/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转换法：通过观察海绵的凹陷程度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96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69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69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 bldLvl="0" animBg="1"/>
      <p:bldP spid="6" grpId="0" bldLvl="0" animBg="1"/>
      <p:bldP spid="7" grpId="0"/>
      <p:bldP spid="8" grpId="0"/>
      <p:bldP spid="9" grpId="0"/>
      <p:bldP spid="10" grpId="0" bldLvl="0" animBg="1"/>
      <p:bldP spid="369668" grpId="0"/>
      <p:bldP spid="12" grpId="0"/>
      <p:bldP spid="13" grpId="0"/>
      <p:bldP spid="14" grpId="0"/>
      <p:bldP spid="15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文本框 129025"/>
          <p:cNvSpPr txBox="1"/>
          <p:nvPr/>
        </p:nvSpPr>
        <p:spPr>
          <a:xfrm>
            <a:off x="999173" y="260350"/>
            <a:ext cx="2667000" cy="82994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/>
            <a:r>
              <a:rPr lang="zh-CN" altLang="en-US" sz="4000" b="1" dirty="0">
                <a:solidFill>
                  <a:srgbClr val="FFC000"/>
                </a:solidFill>
                <a:latin typeface="+mn-ea"/>
                <a:cs typeface="+mn-ea"/>
              </a:rPr>
              <a:t>探究一</a:t>
            </a:r>
            <a:r>
              <a:rPr lang="zh-CN" altLang="en-US" sz="4800" b="1" dirty="0">
                <a:solidFill>
                  <a:srgbClr val="FFC000"/>
                </a:solidFill>
                <a:latin typeface="+mn-ea"/>
                <a:cs typeface="+mn-ea"/>
              </a:rPr>
              <a:t> </a:t>
            </a:r>
          </a:p>
        </p:txBody>
      </p:sp>
      <p:sp>
        <p:nvSpPr>
          <p:cNvPr id="129027" name="文本框 129026"/>
          <p:cNvSpPr txBox="1"/>
          <p:nvPr/>
        </p:nvSpPr>
        <p:spPr>
          <a:xfrm>
            <a:off x="911860" y="1066800"/>
            <a:ext cx="4406900" cy="119888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/>
            <a:r>
              <a:rPr lang="zh-CN" altLang="en-US" sz="3600" b="1" dirty="0">
                <a:latin typeface="+mn-ea"/>
              </a:rPr>
              <a:t>压力的作用效果</a:t>
            </a:r>
          </a:p>
          <a:p>
            <a:pPr eaLnBrk="0" hangingPunct="0"/>
            <a:r>
              <a:rPr lang="zh-CN" altLang="en-US" sz="3600" b="1" dirty="0">
                <a:latin typeface="+mn-ea"/>
              </a:rPr>
              <a:t>与</a:t>
            </a:r>
            <a:r>
              <a:rPr lang="zh-CN" altLang="en-US" sz="3600" b="1" dirty="0">
                <a:solidFill>
                  <a:srgbClr val="002060"/>
                </a:solidFill>
                <a:latin typeface="+mn-ea"/>
              </a:rPr>
              <a:t>压力大小</a:t>
            </a:r>
            <a:r>
              <a:rPr lang="zh-CN" altLang="en-US" sz="3600" b="1" dirty="0">
                <a:latin typeface="+mn-ea"/>
              </a:rPr>
              <a:t>的关系</a:t>
            </a:r>
            <a:endParaRPr lang="zh-CN" altLang="en-US" sz="3600" b="1">
              <a:latin typeface="+mn-ea"/>
            </a:endParaRPr>
          </a:p>
        </p:txBody>
      </p:sp>
      <p:grpSp>
        <p:nvGrpSpPr>
          <p:cNvPr id="129028" name="组合 129027"/>
          <p:cNvGrpSpPr/>
          <p:nvPr/>
        </p:nvGrpSpPr>
        <p:grpSpPr>
          <a:xfrm>
            <a:off x="1981200" y="2819400"/>
            <a:ext cx="1871663" cy="865188"/>
            <a:chOff x="521" y="3067"/>
            <a:chExt cx="1225" cy="545"/>
          </a:xfrm>
        </p:grpSpPr>
        <p:sp>
          <p:nvSpPr>
            <p:cNvPr id="17412" name="流程图: 过程 129028"/>
            <p:cNvSpPr/>
            <p:nvPr/>
          </p:nvSpPr>
          <p:spPr>
            <a:xfrm>
              <a:off x="521" y="3158"/>
              <a:ext cx="1225" cy="454"/>
            </a:xfrm>
            <a:prstGeom prst="flowChartProcess">
              <a:avLst/>
            </a:prstGeom>
            <a:pattFill prst="pct50">
              <a:fgClr>
                <a:srgbClr val="000000"/>
              </a:fgClr>
              <a:bgClr>
                <a:schemeClr val="bg1"/>
              </a:bgClr>
            </a:pattFill>
            <a:ln w="9525">
              <a:noFill/>
            </a:ln>
          </p:spPr>
          <p:txBody>
            <a:bodyPr anchor="t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17413" name="左中括号 129029"/>
            <p:cNvSpPr/>
            <p:nvPr/>
          </p:nvSpPr>
          <p:spPr>
            <a:xfrm rot="-5400000">
              <a:off x="856" y="2721"/>
              <a:ext cx="544" cy="1225"/>
            </a:xfrm>
            <a:prstGeom prst="leftBracket">
              <a:avLst>
                <a:gd name="adj" fmla="val 0"/>
              </a:avLst>
            </a:prstGeom>
            <a:noFill/>
            <a:ln w="38100" cap="flat" cmpd="sng">
              <a:solidFill>
                <a:srgbClr val="33333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endParaRPr lang="zh-CN" altLang="en-US">
                <a:latin typeface="+mn-ea"/>
              </a:endParaRPr>
            </a:p>
          </p:txBody>
        </p:sp>
      </p:grpSp>
      <p:grpSp>
        <p:nvGrpSpPr>
          <p:cNvPr id="129031" name="组合 129030"/>
          <p:cNvGrpSpPr/>
          <p:nvPr/>
        </p:nvGrpSpPr>
        <p:grpSpPr>
          <a:xfrm>
            <a:off x="2438400" y="2590800"/>
            <a:ext cx="936625" cy="431800"/>
            <a:chOff x="839" y="2886"/>
            <a:chExt cx="590" cy="272"/>
          </a:xfrm>
        </p:grpSpPr>
        <p:sp>
          <p:nvSpPr>
            <p:cNvPr id="17415" name="矩形 129031"/>
            <p:cNvSpPr/>
            <p:nvPr/>
          </p:nvSpPr>
          <p:spPr>
            <a:xfrm>
              <a:off x="839" y="2886"/>
              <a:ext cx="590" cy="45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17416" name="矩形 129032"/>
            <p:cNvSpPr/>
            <p:nvPr/>
          </p:nvSpPr>
          <p:spPr>
            <a:xfrm>
              <a:off x="1292" y="2931"/>
              <a:ext cx="46" cy="227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17417" name="矩形 129033"/>
            <p:cNvSpPr/>
            <p:nvPr/>
          </p:nvSpPr>
          <p:spPr>
            <a:xfrm>
              <a:off x="929" y="2931"/>
              <a:ext cx="46" cy="227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lstStyle/>
            <a:p>
              <a:endParaRPr lang="zh-CN" altLang="en-US">
                <a:latin typeface="+mn-ea"/>
              </a:endParaRPr>
            </a:p>
          </p:txBody>
        </p:sp>
      </p:grpSp>
      <p:grpSp>
        <p:nvGrpSpPr>
          <p:cNvPr id="129035" name="组合 129034"/>
          <p:cNvGrpSpPr/>
          <p:nvPr/>
        </p:nvGrpSpPr>
        <p:grpSpPr>
          <a:xfrm>
            <a:off x="4994275" y="2857500"/>
            <a:ext cx="1871663" cy="865188"/>
            <a:chOff x="521" y="3067"/>
            <a:chExt cx="1225" cy="545"/>
          </a:xfrm>
        </p:grpSpPr>
        <p:sp>
          <p:nvSpPr>
            <p:cNvPr id="17419" name="流程图: 过程 129035"/>
            <p:cNvSpPr/>
            <p:nvPr/>
          </p:nvSpPr>
          <p:spPr>
            <a:xfrm>
              <a:off x="521" y="3158"/>
              <a:ext cx="1225" cy="454"/>
            </a:xfrm>
            <a:prstGeom prst="flowChartProcess">
              <a:avLst/>
            </a:prstGeom>
            <a:pattFill prst="pct50">
              <a:fgClr>
                <a:srgbClr val="000000"/>
              </a:fgClr>
              <a:bgClr>
                <a:schemeClr val="bg1"/>
              </a:bgClr>
            </a:pattFill>
            <a:ln w="9525">
              <a:noFill/>
            </a:ln>
          </p:spPr>
          <p:txBody>
            <a:bodyPr anchor="t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17420" name="左中括号 129036"/>
            <p:cNvSpPr/>
            <p:nvPr/>
          </p:nvSpPr>
          <p:spPr>
            <a:xfrm rot="-5400000">
              <a:off x="856" y="2721"/>
              <a:ext cx="544" cy="1225"/>
            </a:xfrm>
            <a:prstGeom prst="leftBracket">
              <a:avLst>
                <a:gd name="adj" fmla="val 0"/>
              </a:avLst>
            </a:prstGeom>
            <a:noFill/>
            <a:ln w="38100" cap="flat" cmpd="sng">
              <a:solidFill>
                <a:srgbClr val="33333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endParaRPr lang="zh-CN" altLang="en-US">
                <a:latin typeface="+mn-ea"/>
              </a:endParaRPr>
            </a:p>
          </p:txBody>
        </p:sp>
      </p:grpSp>
      <p:grpSp>
        <p:nvGrpSpPr>
          <p:cNvPr id="129038" name="组合 129037"/>
          <p:cNvGrpSpPr/>
          <p:nvPr/>
        </p:nvGrpSpPr>
        <p:grpSpPr>
          <a:xfrm>
            <a:off x="5375275" y="2781300"/>
            <a:ext cx="914400" cy="355600"/>
            <a:chOff x="839" y="2886"/>
            <a:chExt cx="590" cy="272"/>
          </a:xfrm>
        </p:grpSpPr>
        <p:sp>
          <p:nvSpPr>
            <p:cNvPr id="17422" name="矩形 129038"/>
            <p:cNvSpPr/>
            <p:nvPr/>
          </p:nvSpPr>
          <p:spPr>
            <a:xfrm>
              <a:off x="839" y="2886"/>
              <a:ext cx="590" cy="45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17423" name="矩形 129039"/>
            <p:cNvSpPr/>
            <p:nvPr/>
          </p:nvSpPr>
          <p:spPr>
            <a:xfrm>
              <a:off x="1292" y="2931"/>
              <a:ext cx="46" cy="227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17424" name="矩形 129040"/>
            <p:cNvSpPr/>
            <p:nvPr/>
          </p:nvSpPr>
          <p:spPr>
            <a:xfrm>
              <a:off x="929" y="2931"/>
              <a:ext cx="46" cy="227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lstStyle/>
            <a:p>
              <a:endParaRPr lang="zh-CN" altLang="en-US">
                <a:latin typeface="+mn-ea"/>
              </a:endParaRPr>
            </a:p>
          </p:txBody>
        </p:sp>
      </p:grpSp>
      <p:grpSp>
        <p:nvGrpSpPr>
          <p:cNvPr id="129042" name="组合 129041"/>
          <p:cNvGrpSpPr/>
          <p:nvPr/>
        </p:nvGrpSpPr>
        <p:grpSpPr>
          <a:xfrm>
            <a:off x="5680075" y="2247900"/>
            <a:ext cx="361950" cy="520700"/>
            <a:chOff x="1020" y="2558"/>
            <a:chExt cx="228" cy="328"/>
          </a:xfrm>
        </p:grpSpPr>
        <p:grpSp>
          <p:nvGrpSpPr>
            <p:cNvPr id="17426" name="组合 129042"/>
            <p:cNvGrpSpPr/>
            <p:nvPr/>
          </p:nvGrpSpPr>
          <p:grpSpPr>
            <a:xfrm>
              <a:off x="1020" y="2558"/>
              <a:ext cx="227" cy="328"/>
              <a:chOff x="1020" y="2558"/>
              <a:chExt cx="227" cy="328"/>
            </a:xfrm>
          </p:grpSpPr>
          <p:sp>
            <p:nvSpPr>
              <p:cNvPr id="17427" name="矩形 129043"/>
              <p:cNvSpPr/>
              <p:nvPr/>
            </p:nvSpPr>
            <p:spPr>
              <a:xfrm>
                <a:off x="1020" y="2659"/>
                <a:ext cx="227" cy="227"/>
              </a:xfrm>
              <a:prstGeom prst="rect">
                <a:avLst/>
              </a:pr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endParaRPr lang="zh-CN" altLang="en-US">
                  <a:latin typeface="+mn-ea"/>
                </a:endParaRPr>
              </a:p>
            </p:txBody>
          </p:sp>
          <p:sp>
            <p:nvSpPr>
              <p:cNvPr id="17428" name="矩形 129044"/>
              <p:cNvSpPr/>
              <p:nvPr/>
            </p:nvSpPr>
            <p:spPr>
              <a:xfrm>
                <a:off x="1111" y="2609"/>
                <a:ext cx="46" cy="45"/>
              </a:xfrm>
              <a:prstGeom prst="rect">
                <a:avLst/>
              </a:prstGeom>
              <a:solidFill>
                <a:srgbClr val="000000">
                  <a:alpha val="89999"/>
                </a:srgbClr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endParaRPr lang="zh-CN" altLang="en-US">
                  <a:latin typeface="+mn-ea"/>
                </a:endParaRPr>
              </a:p>
            </p:txBody>
          </p:sp>
          <p:sp>
            <p:nvSpPr>
              <p:cNvPr id="17429" name="流程图: 延期 129045"/>
              <p:cNvSpPr/>
              <p:nvPr/>
            </p:nvSpPr>
            <p:spPr>
              <a:xfrm rot="-5400000">
                <a:off x="1105" y="2530"/>
                <a:ext cx="46" cy="91"/>
              </a:xfrm>
              <a:prstGeom prst="flowChartDelay">
                <a:avLst/>
              </a:pr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endParaRPr lang="zh-CN" altLang="en-US">
                  <a:latin typeface="+mn-ea"/>
                </a:endParaRPr>
              </a:p>
            </p:txBody>
          </p:sp>
        </p:grpSp>
        <p:sp>
          <p:nvSpPr>
            <p:cNvPr id="17430" name="文本框 129046"/>
            <p:cNvSpPr txBox="1"/>
            <p:nvPr/>
          </p:nvSpPr>
          <p:spPr>
            <a:xfrm>
              <a:off x="1021" y="2649"/>
              <a:ext cx="227" cy="2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en-US" altLang="zh-CN" b="1">
                  <a:solidFill>
                    <a:schemeClr val="bg1"/>
                  </a:solidFill>
                  <a:latin typeface="+mn-ea"/>
                </a:rPr>
                <a:t>G</a:t>
              </a:r>
            </a:p>
          </p:txBody>
        </p:sp>
      </p:grpSp>
      <p:grpSp>
        <p:nvGrpSpPr>
          <p:cNvPr id="129048" name="组合 129047"/>
          <p:cNvGrpSpPr/>
          <p:nvPr/>
        </p:nvGrpSpPr>
        <p:grpSpPr>
          <a:xfrm>
            <a:off x="5375275" y="2276475"/>
            <a:ext cx="914400" cy="954088"/>
            <a:chOff x="2245" y="1513"/>
            <a:chExt cx="590" cy="601"/>
          </a:xfrm>
        </p:grpSpPr>
        <p:grpSp>
          <p:nvGrpSpPr>
            <p:cNvPr id="17432" name="组合 129048"/>
            <p:cNvGrpSpPr/>
            <p:nvPr/>
          </p:nvGrpSpPr>
          <p:grpSpPr>
            <a:xfrm>
              <a:off x="2245" y="1842"/>
              <a:ext cx="590" cy="272"/>
              <a:chOff x="839" y="2886"/>
              <a:chExt cx="590" cy="272"/>
            </a:xfrm>
          </p:grpSpPr>
          <p:sp>
            <p:nvSpPr>
              <p:cNvPr id="17433" name="矩形 129049"/>
              <p:cNvSpPr/>
              <p:nvPr/>
            </p:nvSpPr>
            <p:spPr>
              <a:xfrm>
                <a:off x="839" y="2886"/>
                <a:ext cx="590" cy="45"/>
              </a:xfrm>
              <a:prstGeom prst="rect">
                <a:avLst/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endParaRPr lang="zh-CN" altLang="en-US">
                  <a:latin typeface="+mn-ea"/>
                </a:endParaRPr>
              </a:p>
            </p:txBody>
          </p:sp>
          <p:sp>
            <p:nvSpPr>
              <p:cNvPr id="17434" name="矩形 129050"/>
              <p:cNvSpPr/>
              <p:nvPr/>
            </p:nvSpPr>
            <p:spPr>
              <a:xfrm>
                <a:off x="1292" y="2931"/>
                <a:ext cx="46" cy="227"/>
              </a:xfrm>
              <a:prstGeom prst="rect">
                <a:avLst/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endParaRPr lang="zh-CN" altLang="en-US">
                  <a:latin typeface="+mn-ea"/>
                </a:endParaRPr>
              </a:p>
            </p:txBody>
          </p:sp>
          <p:sp>
            <p:nvSpPr>
              <p:cNvPr id="17435" name="矩形 129051"/>
              <p:cNvSpPr/>
              <p:nvPr/>
            </p:nvSpPr>
            <p:spPr>
              <a:xfrm>
                <a:off x="929" y="2931"/>
                <a:ext cx="46" cy="227"/>
              </a:xfrm>
              <a:prstGeom prst="rect">
                <a:avLst/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endParaRPr lang="zh-CN" altLang="en-US">
                  <a:latin typeface="+mn-ea"/>
                </a:endParaRPr>
              </a:p>
            </p:txBody>
          </p:sp>
        </p:grpSp>
        <p:grpSp>
          <p:nvGrpSpPr>
            <p:cNvPr id="17436" name="组合 129052"/>
            <p:cNvGrpSpPr/>
            <p:nvPr/>
          </p:nvGrpSpPr>
          <p:grpSpPr>
            <a:xfrm>
              <a:off x="2426" y="1513"/>
              <a:ext cx="234" cy="328"/>
              <a:chOff x="1020" y="2558"/>
              <a:chExt cx="234" cy="328"/>
            </a:xfrm>
          </p:grpSpPr>
          <p:grpSp>
            <p:nvGrpSpPr>
              <p:cNvPr id="17437" name="组合 129053"/>
              <p:cNvGrpSpPr/>
              <p:nvPr/>
            </p:nvGrpSpPr>
            <p:grpSpPr>
              <a:xfrm>
                <a:off x="1020" y="2558"/>
                <a:ext cx="227" cy="328"/>
                <a:chOff x="1020" y="2558"/>
                <a:chExt cx="227" cy="328"/>
              </a:xfrm>
            </p:grpSpPr>
            <p:sp>
              <p:nvSpPr>
                <p:cNvPr id="17438" name="矩形 129054"/>
                <p:cNvSpPr/>
                <p:nvPr/>
              </p:nvSpPr>
              <p:spPr>
                <a:xfrm>
                  <a:off x="1020" y="2659"/>
                  <a:ext cx="227" cy="227"/>
                </a:xfrm>
                <a:prstGeom prst="rect">
                  <a:avLst/>
                </a:prstGeom>
                <a:solidFill>
                  <a:srgbClr val="000000"/>
                </a:solidFill>
                <a:ln w="9525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7439" name="矩形 129055"/>
                <p:cNvSpPr/>
                <p:nvPr/>
              </p:nvSpPr>
              <p:spPr>
                <a:xfrm>
                  <a:off x="1111" y="2609"/>
                  <a:ext cx="46" cy="45"/>
                </a:xfrm>
                <a:prstGeom prst="rect">
                  <a:avLst/>
                </a:prstGeom>
                <a:solidFill>
                  <a:srgbClr val="000000">
                    <a:alpha val="89999"/>
                  </a:srgbClr>
                </a:solidFill>
                <a:ln w="9525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7440" name="流程图: 延期 129056"/>
                <p:cNvSpPr/>
                <p:nvPr/>
              </p:nvSpPr>
              <p:spPr>
                <a:xfrm rot="-5400000">
                  <a:off x="1105" y="2530"/>
                  <a:ext cx="46" cy="91"/>
                </a:xfrm>
                <a:prstGeom prst="flowChartDelay">
                  <a:avLst/>
                </a:prstGeom>
                <a:solidFill>
                  <a:srgbClr val="000000"/>
                </a:solidFill>
                <a:ln w="9525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endParaRPr lang="zh-CN" altLang="en-US">
                    <a:latin typeface="+mn-ea"/>
                  </a:endParaRPr>
                </a:p>
              </p:txBody>
            </p:sp>
          </p:grpSp>
          <p:sp>
            <p:nvSpPr>
              <p:cNvPr id="17441" name="文本框 129057"/>
              <p:cNvSpPr txBox="1"/>
              <p:nvPr/>
            </p:nvSpPr>
            <p:spPr>
              <a:xfrm>
                <a:off x="1021" y="2649"/>
                <a:ext cx="233" cy="23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lstStyle/>
              <a:p>
                <a:r>
                  <a:rPr lang="en-US" altLang="zh-CN" b="1">
                    <a:solidFill>
                      <a:schemeClr val="bg1"/>
                    </a:solidFill>
                    <a:latin typeface="+mn-ea"/>
                  </a:rPr>
                  <a:t>G</a:t>
                </a:r>
              </a:p>
            </p:txBody>
          </p:sp>
        </p:grpSp>
      </p:grpSp>
      <p:sp>
        <p:nvSpPr>
          <p:cNvPr id="129059" name="文本框 129058"/>
          <p:cNvSpPr txBox="1"/>
          <p:nvPr/>
        </p:nvSpPr>
        <p:spPr>
          <a:xfrm>
            <a:off x="120650" y="3652520"/>
            <a:ext cx="2062480" cy="101473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4400" b="1" dirty="0">
                <a:solidFill>
                  <a:srgbClr val="FFC000"/>
                </a:solidFill>
                <a:latin typeface="+mn-ea"/>
              </a:rPr>
              <a:t>结论</a:t>
            </a:r>
            <a:r>
              <a:rPr lang="zh-CN" altLang="en-US" sz="6000" dirty="0">
                <a:solidFill>
                  <a:srgbClr val="FFC000"/>
                </a:solidFill>
                <a:latin typeface="+mn-ea"/>
              </a:rPr>
              <a:t>：</a:t>
            </a:r>
          </a:p>
        </p:txBody>
      </p:sp>
      <p:sp>
        <p:nvSpPr>
          <p:cNvPr id="129060" name="文本框 129059"/>
          <p:cNvSpPr txBox="1"/>
          <p:nvPr/>
        </p:nvSpPr>
        <p:spPr>
          <a:xfrm>
            <a:off x="1708150" y="4020185"/>
            <a:ext cx="381000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 b="1" dirty="0">
                <a:latin typeface="+mn-ea"/>
                <a:cs typeface="+mn-ea"/>
              </a:rPr>
              <a:t>由</a:t>
            </a:r>
            <a:r>
              <a:rPr lang="en-US" altLang="zh-CN" sz="2800" b="1" dirty="0">
                <a:latin typeface="+mn-ea"/>
                <a:cs typeface="+mn-ea"/>
              </a:rPr>
              <a:t>1</a:t>
            </a:r>
            <a:r>
              <a:rPr lang="zh-CN" altLang="en-US" sz="2800" b="1" dirty="0">
                <a:latin typeface="+mn-ea"/>
                <a:cs typeface="+mn-ea"/>
              </a:rPr>
              <a:t>、</a:t>
            </a:r>
            <a:r>
              <a:rPr lang="en-US" altLang="zh-CN" sz="2800" b="1" dirty="0">
                <a:latin typeface="+mn-ea"/>
                <a:cs typeface="+mn-ea"/>
              </a:rPr>
              <a:t>2</a:t>
            </a:r>
            <a:r>
              <a:rPr lang="zh-CN" altLang="en-US" sz="2800" b="1" dirty="0">
                <a:latin typeface="+mn-ea"/>
                <a:cs typeface="+mn-ea"/>
              </a:rPr>
              <a:t>两组实验可得：</a:t>
            </a:r>
            <a:endParaRPr lang="zh-CN" altLang="en-US" sz="2800" b="1" dirty="0">
              <a:solidFill>
                <a:srgbClr val="C00000"/>
              </a:solidFill>
              <a:latin typeface="+mn-ea"/>
              <a:cs typeface="+mn-ea"/>
            </a:endParaRPr>
          </a:p>
        </p:txBody>
      </p:sp>
      <p:sp>
        <p:nvSpPr>
          <p:cNvPr id="129061" name="文本框 129060"/>
          <p:cNvSpPr txBox="1"/>
          <p:nvPr/>
        </p:nvSpPr>
        <p:spPr>
          <a:xfrm>
            <a:off x="7801928" y="260350"/>
            <a:ext cx="1714500" cy="70675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/>
            <a:r>
              <a:rPr lang="zh-CN" altLang="en-US" sz="4000" b="1" dirty="0">
                <a:solidFill>
                  <a:srgbClr val="FFC000"/>
                </a:solidFill>
                <a:latin typeface="+mn-ea"/>
              </a:rPr>
              <a:t>探究二</a:t>
            </a:r>
          </a:p>
        </p:txBody>
      </p:sp>
      <p:sp>
        <p:nvSpPr>
          <p:cNvPr id="129062" name="文本框 129061"/>
          <p:cNvSpPr txBox="1"/>
          <p:nvPr/>
        </p:nvSpPr>
        <p:spPr>
          <a:xfrm>
            <a:off x="7035165" y="1066800"/>
            <a:ext cx="4248150" cy="119888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/>
            <a:r>
              <a:rPr lang="zh-CN" altLang="en-US" sz="3600" b="1" dirty="0">
                <a:latin typeface="+mn-ea"/>
              </a:rPr>
              <a:t>压力的作用效果</a:t>
            </a:r>
          </a:p>
          <a:p>
            <a:pPr eaLnBrk="0" hangingPunct="0"/>
            <a:r>
              <a:rPr lang="zh-CN" altLang="en-US" sz="3600" b="1" dirty="0">
                <a:latin typeface="+mn-ea"/>
              </a:rPr>
              <a:t>与</a:t>
            </a:r>
            <a:r>
              <a:rPr lang="zh-CN" altLang="en-US" sz="3600" b="1" dirty="0">
                <a:solidFill>
                  <a:srgbClr val="002060"/>
                </a:solidFill>
                <a:latin typeface="+mn-ea"/>
              </a:rPr>
              <a:t>受力面积</a:t>
            </a:r>
            <a:r>
              <a:rPr lang="zh-CN" altLang="en-US" sz="3600" b="1" dirty="0">
                <a:latin typeface="+mn-ea"/>
              </a:rPr>
              <a:t>的关系</a:t>
            </a:r>
            <a:endParaRPr lang="zh-CN" altLang="en-US" sz="3600" b="1">
              <a:latin typeface="+mn-ea"/>
            </a:endParaRPr>
          </a:p>
        </p:txBody>
      </p:sp>
      <p:grpSp>
        <p:nvGrpSpPr>
          <p:cNvPr id="129063" name="组合 129062"/>
          <p:cNvGrpSpPr/>
          <p:nvPr/>
        </p:nvGrpSpPr>
        <p:grpSpPr>
          <a:xfrm>
            <a:off x="7896225" y="2789238"/>
            <a:ext cx="1871663" cy="865187"/>
            <a:chOff x="521" y="3067"/>
            <a:chExt cx="1225" cy="545"/>
          </a:xfrm>
        </p:grpSpPr>
        <p:sp>
          <p:nvSpPr>
            <p:cNvPr id="17447" name="流程图: 过程 129063"/>
            <p:cNvSpPr/>
            <p:nvPr/>
          </p:nvSpPr>
          <p:spPr>
            <a:xfrm>
              <a:off x="521" y="3158"/>
              <a:ext cx="1225" cy="454"/>
            </a:xfrm>
            <a:prstGeom prst="flowChartProcess">
              <a:avLst/>
            </a:prstGeom>
            <a:pattFill prst="pct50">
              <a:fgClr>
                <a:srgbClr val="000000"/>
              </a:fgClr>
              <a:bgClr>
                <a:schemeClr val="bg1"/>
              </a:bgClr>
            </a:pattFill>
            <a:ln w="9525">
              <a:noFill/>
            </a:ln>
          </p:spPr>
          <p:txBody>
            <a:bodyPr anchor="t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17448" name="左中括号 129064"/>
            <p:cNvSpPr/>
            <p:nvPr/>
          </p:nvSpPr>
          <p:spPr>
            <a:xfrm rot="-5400000">
              <a:off x="856" y="2721"/>
              <a:ext cx="544" cy="1225"/>
            </a:xfrm>
            <a:prstGeom prst="leftBracket">
              <a:avLst>
                <a:gd name="adj" fmla="val 0"/>
              </a:avLst>
            </a:prstGeom>
            <a:noFill/>
            <a:ln w="38100" cap="flat" cmpd="sng">
              <a:solidFill>
                <a:srgbClr val="33333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endParaRPr lang="zh-CN" altLang="en-US">
                <a:latin typeface="+mn-ea"/>
              </a:endParaRPr>
            </a:p>
          </p:txBody>
        </p:sp>
      </p:grpSp>
      <p:grpSp>
        <p:nvGrpSpPr>
          <p:cNvPr id="129066" name="组合 129065"/>
          <p:cNvGrpSpPr/>
          <p:nvPr/>
        </p:nvGrpSpPr>
        <p:grpSpPr>
          <a:xfrm flipV="1">
            <a:off x="8328025" y="2501900"/>
            <a:ext cx="936625" cy="431800"/>
            <a:chOff x="839" y="2886"/>
            <a:chExt cx="590" cy="272"/>
          </a:xfrm>
        </p:grpSpPr>
        <p:sp>
          <p:nvSpPr>
            <p:cNvPr id="17450" name="矩形 129066"/>
            <p:cNvSpPr/>
            <p:nvPr/>
          </p:nvSpPr>
          <p:spPr>
            <a:xfrm>
              <a:off x="839" y="2886"/>
              <a:ext cx="590" cy="45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17451" name="矩形 129067"/>
            <p:cNvSpPr/>
            <p:nvPr/>
          </p:nvSpPr>
          <p:spPr>
            <a:xfrm>
              <a:off x="1292" y="2931"/>
              <a:ext cx="46" cy="227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17452" name="矩形 129068"/>
            <p:cNvSpPr/>
            <p:nvPr/>
          </p:nvSpPr>
          <p:spPr>
            <a:xfrm>
              <a:off x="929" y="2931"/>
              <a:ext cx="46" cy="227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lstStyle/>
            <a:p>
              <a:endParaRPr lang="zh-CN" altLang="en-US">
                <a:latin typeface="+mn-ea"/>
              </a:endParaRPr>
            </a:p>
          </p:txBody>
        </p:sp>
      </p:grpSp>
      <p:grpSp>
        <p:nvGrpSpPr>
          <p:cNvPr id="129070" name="组合 129069"/>
          <p:cNvGrpSpPr/>
          <p:nvPr/>
        </p:nvGrpSpPr>
        <p:grpSpPr>
          <a:xfrm>
            <a:off x="8615363" y="2339975"/>
            <a:ext cx="361950" cy="520700"/>
            <a:chOff x="1020" y="2558"/>
            <a:chExt cx="228" cy="328"/>
          </a:xfrm>
        </p:grpSpPr>
        <p:grpSp>
          <p:nvGrpSpPr>
            <p:cNvPr id="17454" name="组合 129070"/>
            <p:cNvGrpSpPr/>
            <p:nvPr/>
          </p:nvGrpSpPr>
          <p:grpSpPr>
            <a:xfrm>
              <a:off x="1020" y="2558"/>
              <a:ext cx="227" cy="328"/>
              <a:chOff x="1020" y="2558"/>
              <a:chExt cx="227" cy="328"/>
            </a:xfrm>
          </p:grpSpPr>
          <p:sp>
            <p:nvSpPr>
              <p:cNvPr id="17455" name="矩形 129071"/>
              <p:cNvSpPr/>
              <p:nvPr/>
            </p:nvSpPr>
            <p:spPr>
              <a:xfrm>
                <a:off x="1020" y="2659"/>
                <a:ext cx="227" cy="227"/>
              </a:xfrm>
              <a:prstGeom prst="rect">
                <a:avLst/>
              </a:pr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endParaRPr lang="zh-CN" altLang="en-US">
                  <a:latin typeface="+mn-ea"/>
                </a:endParaRPr>
              </a:p>
            </p:txBody>
          </p:sp>
          <p:sp>
            <p:nvSpPr>
              <p:cNvPr id="17456" name="矩形 129072"/>
              <p:cNvSpPr/>
              <p:nvPr/>
            </p:nvSpPr>
            <p:spPr>
              <a:xfrm>
                <a:off x="1111" y="2609"/>
                <a:ext cx="46" cy="45"/>
              </a:xfrm>
              <a:prstGeom prst="rect">
                <a:avLst/>
              </a:prstGeom>
              <a:solidFill>
                <a:srgbClr val="000000">
                  <a:alpha val="89999"/>
                </a:srgbClr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endParaRPr lang="zh-CN" altLang="en-US">
                  <a:latin typeface="+mn-ea"/>
                </a:endParaRPr>
              </a:p>
            </p:txBody>
          </p:sp>
          <p:sp>
            <p:nvSpPr>
              <p:cNvPr id="17457" name="流程图: 延期 129073"/>
              <p:cNvSpPr/>
              <p:nvPr/>
            </p:nvSpPr>
            <p:spPr>
              <a:xfrm rot="-5400000">
                <a:off x="1105" y="2530"/>
                <a:ext cx="46" cy="91"/>
              </a:xfrm>
              <a:prstGeom prst="flowChartDelay">
                <a:avLst/>
              </a:pr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endParaRPr lang="zh-CN" altLang="en-US">
                  <a:latin typeface="+mn-ea"/>
                </a:endParaRPr>
              </a:p>
            </p:txBody>
          </p:sp>
        </p:grpSp>
        <p:sp>
          <p:nvSpPr>
            <p:cNvPr id="17458" name="文本框 129074"/>
            <p:cNvSpPr txBox="1"/>
            <p:nvPr/>
          </p:nvSpPr>
          <p:spPr>
            <a:xfrm>
              <a:off x="1021" y="2649"/>
              <a:ext cx="227" cy="2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en-US" altLang="zh-CN" b="1">
                  <a:solidFill>
                    <a:schemeClr val="bg1"/>
                  </a:solidFill>
                  <a:latin typeface="+mn-ea"/>
                </a:rPr>
                <a:t>G</a:t>
              </a:r>
            </a:p>
          </p:txBody>
        </p:sp>
      </p:grpSp>
      <p:grpSp>
        <p:nvGrpSpPr>
          <p:cNvPr id="129076" name="组合 129075"/>
          <p:cNvGrpSpPr/>
          <p:nvPr/>
        </p:nvGrpSpPr>
        <p:grpSpPr>
          <a:xfrm>
            <a:off x="8328025" y="2349500"/>
            <a:ext cx="936625" cy="593725"/>
            <a:chOff x="3470" y="1740"/>
            <a:chExt cx="590" cy="374"/>
          </a:xfrm>
        </p:grpSpPr>
        <p:grpSp>
          <p:nvGrpSpPr>
            <p:cNvPr id="17460" name="组合 129076"/>
            <p:cNvGrpSpPr/>
            <p:nvPr/>
          </p:nvGrpSpPr>
          <p:grpSpPr>
            <a:xfrm flipV="1">
              <a:off x="3470" y="1842"/>
              <a:ext cx="590" cy="272"/>
              <a:chOff x="839" y="2886"/>
              <a:chExt cx="590" cy="272"/>
            </a:xfrm>
          </p:grpSpPr>
          <p:sp>
            <p:nvSpPr>
              <p:cNvPr id="17461" name="矩形 129077"/>
              <p:cNvSpPr/>
              <p:nvPr/>
            </p:nvSpPr>
            <p:spPr>
              <a:xfrm>
                <a:off x="839" y="2886"/>
                <a:ext cx="590" cy="45"/>
              </a:xfrm>
              <a:prstGeom prst="rect">
                <a:avLst/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endParaRPr lang="zh-CN" altLang="en-US">
                  <a:latin typeface="+mn-ea"/>
                </a:endParaRPr>
              </a:p>
            </p:txBody>
          </p:sp>
          <p:sp>
            <p:nvSpPr>
              <p:cNvPr id="17462" name="矩形 129078"/>
              <p:cNvSpPr/>
              <p:nvPr/>
            </p:nvSpPr>
            <p:spPr>
              <a:xfrm>
                <a:off x="1292" y="2931"/>
                <a:ext cx="46" cy="227"/>
              </a:xfrm>
              <a:prstGeom prst="rect">
                <a:avLst/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endParaRPr lang="zh-CN" altLang="en-US">
                  <a:latin typeface="+mn-ea"/>
                </a:endParaRPr>
              </a:p>
            </p:txBody>
          </p:sp>
          <p:sp>
            <p:nvSpPr>
              <p:cNvPr id="17463" name="矩形 129079"/>
              <p:cNvSpPr/>
              <p:nvPr/>
            </p:nvSpPr>
            <p:spPr>
              <a:xfrm>
                <a:off x="929" y="2931"/>
                <a:ext cx="46" cy="227"/>
              </a:xfrm>
              <a:prstGeom prst="rect">
                <a:avLst/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endParaRPr lang="zh-CN" altLang="en-US">
                  <a:latin typeface="+mn-ea"/>
                </a:endParaRPr>
              </a:p>
            </p:txBody>
          </p:sp>
        </p:grpSp>
        <p:grpSp>
          <p:nvGrpSpPr>
            <p:cNvPr id="17464" name="组合 129080"/>
            <p:cNvGrpSpPr/>
            <p:nvPr/>
          </p:nvGrpSpPr>
          <p:grpSpPr>
            <a:xfrm>
              <a:off x="3651" y="1740"/>
              <a:ext cx="228" cy="328"/>
              <a:chOff x="1020" y="2558"/>
              <a:chExt cx="228" cy="328"/>
            </a:xfrm>
          </p:grpSpPr>
          <p:grpSp>
            <p:nvGrpSpPr>
              <p:cNvPr id="17465" name="组合 129081"/>
              <p:cNvGrpSpPr/>
              <p:nvPr/>
            </p:nvGrpSpPr>
            <p:grpSpPr>
              <a:xfrm>
                <a:off x="1020" y="2558"/>
                <a:ext cx="227" cy="328"/>
                <a:chOff x="1020" y="2558"/>
                <a:chExt cx="227" cy="328"/>
              </a:xfrm>
            </p:grpSpPr>
            <p:sp>
              <p:nvSpPr>
                <p:cNvPr id="17466" name="矩形 129082"/>
                <p:cNvSpPr/>
                <p:nvPr/>
              </p:nvSpPr>
              <p:spPr>
                <a:xfrm>
                  <a:off x="1020" y="2659"/>
                  <a:ext cx="227" cy="227"/>
                </a:xfrm>
                <a:prstGeom prst="rect">
                  <a:avLst/>
                </a:prstGeom>
                <a:solidFill>
                  <a:srgbClr val="000000"/>
                </a:solidFill>
                <a:ln w="9525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7467" name="矩形 129083"/>
                <p:cNvSpPr/>
                <p:nvPr/>
              </p:nvSpPr>
              <p:spPr>
                <a:xfrm>
                  <a:off x="1111" y="2609"/>
                  <a:ext cx="46" cy="45"/>
                </a:xfrm>
                <a:prstGeom prst="rect">
                  <a:avLst/>
                </a:prstGeom>
                <a:solidFill>
                  <a:srgbClr val="000000">
                    <a:alpha val="89999"/>
                  </a:srgbClr>
                </a:solidFill>
                <a:ln w="9525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17468" name="流程图: 延期 129084"/>
                <p:cNvSpPr/>
                <p:nvPr/>
              </p:nvSpPr>
              <p:spPr>
                <a:xfrm rot="-5400000">
                  <a:off x="1105" y="2530"/>
                  <a:ext cx="46" cy="91"/>
                </a:xfrm>
                <a:prstGeom prst="flowChartDelay">
                  <a:avLst/>
                </a:prstGeom>
                <a:solidFill>
                  <a:srgbClr val="000000"/>
                </a:solidFill>
                <a:ln w="9525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endParaRPr lang="zh-CN" altLang="en-US">
                    <a:latin typeface="+mn-ea"/>
                  </a:endParaRPr>
                </a:p>
              </p:txBody>
            </p:sp>
          </p:grpSp>
          <p:sp>
            <p:nvSpPr>
              <p:cNvPr id="17469" name="文本框 129085"/>
              <p:cNvSpPr txBox="1"/>
              <p:nvPr/>
            </p:nvSpPr>
            <p:spPr>
              <a:xfrm>
                <a:off x="1021" y="2649"/>
                <a:ext cx="227" cy="23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lstStyle/>
              <a:p>
                <a:r>
                  <a:rPr lang="en-US" altLang="zh-CN" b="1">
                    <a:solidFill>
                      <a:schemeClr val="bg1"/>
                    </a:solidFill>
                    <a:latin typeface="+mn-ea"/>
                  </a:rPr>
                  <a:t>G</a:t>
                </a:r>
              </a:p>
            </p:txBody>
          </p:sp>
        </p:grpSp>
      </p:grpSp>
      <p:sp>
        <p:nvSpPr>
          <p:cNvPr id="129087" name="文本框 129086"/>
          <p:cNvSpPr txBox="1"/>
          <p:nvPr/>
        </p:nvSpPr>
        <p:spPr>
          <a:xfrm>
            <a:off x="1730375" y="5295265"/>
            <a:ext cx="389382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 b="1" dirty="0">
                <a:latin typeface="+mn-ea"/>
                <a:cs typeface="+mn-ea"/>
              </a:rPr>
              <a:t>由</a:t>
            </a:r>
            <a:r>
              <a:rPr lang="en-US" altLang="zh-CN" sz="2800" b="1" dirty="0">
                <a:latin typeface="+mn-ea"/>
                <a:cs typeface="+mn-ea"/>
              </a:rPr>
              <a:t>2</a:t>
            </a:r>
            <a:r>
              <a:rPr lang="zh-CN" altLang="en-US" sz="2800" b="1" dirty="0">
                <a:latin typeface="+mn-ea"/>
                <a:cs typeface="+mn-ea"/>
              </a:rPr>
              <a:t>、</a:t>
            </a:r>
            <a:r>
              <a:rPr lang="en-US" altLang="zh-CN" sz="2800" b="1" dirty="0">
                <a:latin typeface="+mn-ea"/>
                <a:cs typeface="+mn-ea"/>
              </a:rPr>
              <a:t>3</a:t>
            </a:r>
            <a:r>
              <a:rPr lang="zh-CN" altLang="en-US" sz="2800" b="1" dirty="0">
                <a:latin typeface="+mn-ea"/>
                <a:cs typeface="+mn-ea"/>
              </a:rPr>
              <a:t>两组实验可得：</a:t>
            </a:r>
            <a:endParaRPr lang="zh-CN" altLang="en-US" sz="2800" b="1" dirty="0">
              <a:solidFill>
                <a:srgbClr val="C00000"/>
              </a:solidFill>
              <a:latin typeface="+mn-ea"/>
              <a:cs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154430" y="4644390"/>
            <a:ext cx="1028255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3200" b="1" dirty="0">
                <a:solidFill>
                  <a:srgbClr val="C00000"/>
                </a:solidFill>
                <a:latin typeface="+mn-ea"/>
                <a:cs typeface="+mn-ea"/>
              </a:rPr>
              <a:t> </a:t>
            </a:r>
            <a:r>
              <a:rPr lang="zh-CN" altLang="en-US" sz="3200" b="1" dirty="0">
                <a:solidFill>
                  <a:srgbClr val="C00000"/>
                </a:solidFill>
                <a:latin typeface="+mn-ea"/>
                <a:cs typeface="+mn-ea"/>
              </a:rPr>
              <a:t>当受力面积相同时，压力越大，压力的作用效果越显著。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318260" y="5895975"/>
            <a:ext cx="1087882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3200" b="1" dirty="0">
                <a:solidFill>
                  <a:srgbClr val="C00000"/>
                </a:solidFill>
                <a:latin typeface="+mn-ea"/>
                <a:cs typeface="+mn-ea"/>
              </a:rPr>
              <a:t>当压力大小相同时，受力面积越小，压力的作用效果越显著。</a:t>
            </a:r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9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9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9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9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9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9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9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9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9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"/>
                                            </p:cond>
                                          </p:stCondLst>
                                        </p:cTn>
                                        <p:tgtEl>
                                          <p:spTgt spid="129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29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9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9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9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9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9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9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3"/>
                                            </p:cond>
                                          </p:stCondLst>
                                        </p:cTn>
                                        <p:tgtEl>
                                          <p:spTgt spid="129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29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29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6" grpId="0"/>
      <p:bldP spid="129027" grpId="0"/>
      <p:bldP spid="129059" grpId="0"/>
      <p:bldP spid="129060" grpId="0"/>
      <p:bldP spid="129061" grpId="0"/>
      <p:bldP spid="129062" grpId="0"/>
      <p:bldP spid="129087" grpId="0"/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9"/>
          <p:cNvSpPr>
            <a:spLocks noGrp="1"/>
          </p:cNvSpPr>
          <p:nvPr>
            <p:ph type="title"/>
          </p:nvPr>
        </p:nvSpPr>
        <p:spPr>
          <a:xfrm>
            <a:off x="602615" y="10795"/>
            <a:ext cx="1688465" cy="1325880"/>
          </a:xfrm>
        </p:spPr>
        <p:txBody>
          <a:bodyPr/>
          <a:lstStyle/>
          <a:p>
            <a:r>
              <a:rPr lang="zh-CN" altLang="en-US" dirty="0" smtClean="0">
                <a:solidFill>
                  <a:srgbClr val="002060"/>
                </a:solidFill>
              </a:rPr>
              <a:t>练习：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-86824" y="1858557"/>
            <a:ext cx="4126096" cy="2781618"/>
            <a:chOff x="-369591" y="2871787"/>
            <a:chExt cx="4126096" cy="2781618"/>
          </a:xfrm>
        </p:grpSpPr>
        <p:sp>
          <p:nvSpPr>
            <p:cNvPr id="7" name="矩形 6"/>
            <p:cNvSpPr/>
            <p:nvPr/>
          </p:nvSpPr>
          <p:spPr>
            <a:xfrm>
              <a:off x="2084611" y="3254551"/>
              <a:ext cx="877711" cy="468789"/>
            </a:xfrm>
            <a:prstGeom prst="rect">
              <a:avLst/>
            </a:prstGeom>
            <a:blipFill>
              <a:blip r:embed="rId2" cstate="print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8" name="Picture 5" descr="未命名-1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66670" y="2871787"/>
              <a:ext cx="948937" cy="890588"/>
            </a:xfrm>
            <a:prstGeom prst="rect">
              <a:avLst/>
            </a:prstGeom>
            <a:noFill/>
          </p:spPr>
        </p:pic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338191" y="3729037"/>
              <a:ext cx="3227657" cy="6667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zh-CN" altLang="en-US" sz="20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  <p:sp>
          <p:nvSpPr>
            <p:cNvPr id="11" name="Text Box 8"/>
            <p:cNvSpPr txBox="1">
              <a:spLocks noChangeArrowheads="1"/>
            </p:cNvSpPr>
            <p:nvPr/>
          </p:nvSpPr>
          <p:spPr bwMode="auto">
            <a:xfrm>
              <a:off x="816627" y="3071811"/>
              <a:ext cx="528422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kumimoji="0" lang="en-US" altLang="zh-CN" sz="2000" b="1" baseline="0" dirty="0"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12" name="Text Box 9"/>
            <p:cNvSpPr txBox="1">
              <a:spLocks noChangeArrowheads="1"/>
            </p:cNvSpPr>
            <p:nvPr/>
          </p:nvSpPr>
          <p:spPr bwMode="auto">
            <a:xfrm>
              <a:off x="2248760" y="3243262"/>
              <a:ext cx="702273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squar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kumimoji="0" lang="en-US" altLang="zh-CN" sz="2000" b="1" baseline="0" dirty="0"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13" name="Line 10"/>
            <p:cNvSpPr>
              <a:spLocks noChangeShapeType="1"/>
            </p:cNvSpPr>
            <p:nvPr/>
          </p:nvSpPr>
          <p:spPr bwMode="auto">
            <a:xfrm>
              <a:off x="2512178" y="3795712"/>
              <a:ext cx="0" cy="352425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</p:spPr>
          <p:txBody>
            <a:bodyPr wrap="none"/>
            <a:lstStyle/>
            <a:p>
              <a:endParaRPr lang="zh-CN" altLang="en-US" sz="20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  <p:sp>
          <p:nvSpPr>
            <p:cNvPr id="14" name="Line 11"/>
            <p:cNvSpPr>
              <a:spLocks noChangeShapeType="1"/>
            </p:cNvSpPr>
            <p:nvPr/>
          </p:nvSpPr>
          <p:spPr bwMode="auto">
            <a:xfrm>
              <a:off x="1080838" y="3808412"/>
              <a:ext cx="0" cy="454025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</p:spPr>
          <p:txBody>
            <a:bodyPr wrap="none"/>
            <a:lstStyle/>
            <a:p>
              <a:endParaRPr lang="zh-CN" altLang="en-US" sz="20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  <p:sp>
          <p:nvSpPr>
            <p:cNvPr id="15" name="Text Box 12"/>
            <p:cNvSpPr txBox="1">
              <a:spLocks noChangeArrowheads="1"/>
            </p:cNvSpPr>
            <p:nvPr/>
          </p:nvSpPr>
          <p:spPr bwMode="auto">
            <a:xfrm>
              <a:off x="-369591" y="4454525"/>
              <a:ext cx="4126096" cy="119888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zh-CN" altLang="en-US" sz="2400" baseline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cs typeface="Times New Roman" panose="02020603050405020304" pitchFamily="18" charset="0"/>
                </a:rPr>
                <a:t>   </a:t>
              </a:r>
              <a:r>
                <a:rPr lang="zh-CN" altLang="en-US" sz="2400" baseline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cs typeface="Times New Roman" panose="02020603050405020304" pitchFamily="18" charset="0"/>
                </a:rPr>
                <a:t>   </a:t>
              </a:r>
              <a:r>
                <a:rPr lang="en-US" altLang="zh-CN" sz="2400" baseline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cs typeface="Times New Roman" panose="02020603050405020304" pitchFamily="18" charset="0"/>
                </a:rPr>
                <a:t>F =</a:t>
              </a:r>
              <a:r>
                <a:rPr lang="en-US" altLang="zh-CN" sz="2400" baseline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cs typeface="Times New Roman" panose="02020603050405020304" pitchFamily="18" charset="0"/>
                </a:rPr>
                <a:t>200</a:t>
              </a:r>
              <a:r>
                <a:rPr lang="en-US" altLang="zh-CN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cs typeface="Times New Roman" panose="02020603050405020304" pitchFamily="18" charset="0"/>
                </a:rPr>
                <a:t>N</a:t>
              </a:r>
              <a:r>
                <a:rPr lang="zh-CN" altLang="en-US" sz="2400" baseline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cs typeface="Times New Roman" panose="02020603050405020304" pitchFamily="18" charset="0"/>
                </a:rPr>
                <a:t>       </a:t>
              </a:r>
              <a:r>
                <a:rPr lang="en-US" altLang="zh-CN" sz="2400" baseline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cs typeface="Times New Roman" panose="02020603050405020304" pitchFamily="18" charset="0"/>
                </a:rPr>
                <a:t>F </a:t>
              </a:r>
              <a:r>
                <a:rPr lang="en-US" altLang="zh-CN" sz="2400" baseline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cs typeface="Times New Roman" panose="02020603050405020304" pitchFamily="18" charset="0"/>
                </a:rPr>
                <a:t>= </a:t>
              </a:r>
              <a:r>
                <a:rPr lang="en-US" altLang="zh-CN" sz="2400" baseline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cs typeface="Times New Roman" panose="02020603050405020304" pitchFamily="18" charset="0"/>
                </a:rPr>
                <a:t>100N</a:t>
              </a:r>
              <a:endParaRPr lang="en-US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Times New Roman" panose="02020603050405020304" pitchFamily="18" charset="0"/>
              </a:endParaRPr>
            </a:p>
            <a:p>
              <a:pPr algn="l">
                <a:lnSpc>
                  <a:spcPct val="150000"/>
                </a:lnSpc>
              </a:pPr>
              <a:r>
                <a:rPr lang="zh-CN" altLang="en-US" sz="2400" baseline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cs typeface="Times New Roman" panose="02020603050405020304" pitchFamily="18" charset="0"/>
                </a:rPr>
                <a:t>      </a:t>
              </a:r>
              <a:r>
                <a:rPr lang="en-US" altLang="zh-CN" sz="2400" baseline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cs typeface="Times New Roman" panose="02020603050405020304" pitchFamily="18" charset="0"/>
                </a:rPr>
                <a:t>S </a:t>
              </a:r>
              <a:r>
                <a:rPr lang="en-US" altLang="zh-CN" sz="2400" baseline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cs typeface="Times New Roman" panose="02020603050405020304" pitchFamily="18" charset="0"/>
                </a:rPr>
                <a:t>= </a:t>
              </a:r>
              <a:r>
                <a:rPr lang="en-US" altLang="zh-CN" sz="2400" baseline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cs typeface="Times New Roman" panose="02020603050405020304" pitchFamily="18" charset="0"/>
                </a:rPr>
                <a:t>0.5m</a:t>
              </a:r>
              <a:r>
                <a:rPr lang="en-US" altLang="zh-CN" sz="2400" baseline="30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cs typeface="Times New Roman" panose="02020603050405020304" pitchFamily="18" charset="0"/>
                </a:rPr>
                <a:t>2</a:t>
              </a:r>
              <a:r>
                <a:rPr lang="en-US" altLang="zh-CN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cs typeface="Times New Roman" panose="02020603050405020304" pitchFamily="18" charset="0"/>
                </a:rPr>
                <a:t> </a:t>
              </a:r>
              <a:r>
                <a:rPr lang="en-US" altLang="zh-CN" sz="2400" baseline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cs typeface="Times New Roman" panose="02020603050405020304" pitchFamily="18" charset="0"/>
                </a:rPr>
                <a:t>  </a:t>
              </a:r>
              <a:r>
                <a:rPr lang="en-US" altLang="zh-CN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cs typeface="Times New Roman" panose="02020603050405020304" pitchFamily="18" charset="0"/>
                </a:rPr>
                <a:t>  </a:t>
              </a:r>
              <a:r>
                <a:rPr lang="en-US" altLang="zh-CN" sz="2400" baseline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cs typeface="Times New Roman" panose="02020603050405020304" pitchFamily="18" charset="0"/>
                </a:rPr>
                <a:t>S </a:t>
              </a:r>
              <a:r>
                <a:rPr lang="en-US" altLang="zh-CN" sz="2400" baseline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cs typeface="Times New Roman" panose="02020603050405020304" pitchFamily="18" charset="0"/>
                </a:rPr>
                <a:t>= </a:t>
              </a:r>
              <a:r>
                <a:rPr lang="en-US" altLang="zh-CN" sz="2400" baseline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cs typeface="Times New Roman" panose="02020603050405020304" pitchFamily="18" charset="0"/>
                </a:rPr>
                <a:t>0.5m</a:t>
              </a:r>
              <a:r>
                <a:rPr lang="en-US" altLang="zh-CN" sz="2400" baseline="30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cs typeface="Times New Roman" panose="02020603050405020304" pitchFamily="18" charset="0"/>
                </a:rPr>
                <a:t>2</a:t>
              </a:r>
              <a:endParaRPr lang="en-US" altLang="zh-CN" sz="24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3716086" y="1836814"/>
            <a:ext cx="4575176" cy="2809874"/>
            <a:chOff x="4456112" y="2871787"/>
            <a:chExt cx="4575176" cy="2809874"/>
          </a:xfrm>
        </p:grpSpPr>
        <p:sp>
          <p:nvSpPr>
            <p:cNvPr id="17" name="矩形 16"/>
            <p:cNvSpPr/>
            <p:nvPr/>
          </p:nvSpPr>
          <p:spPr>
            <a:xfrm>
              <a:off x="7239000" y="2894365"/>
              <a:ext cx="536575" cy="863596"/>
            </a:xfrm>
            <a:prstGeom prst="rect">
              <a:avLst/>
            </a:prstGeom>
            <a:blipFill>
              <a:blip r:embed="rId2" cstate="print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8" name="Group 13"/>
            <p:cNvGrpSpPr/>
            <p:nvPr/>
          </p:nvGrpSpPr>
          <p:grpSpPr bwMode="auto">
            <a:xfrm>
              <a:off x="4456112" y="2871787"/>
              <a:ext cx="4575176" cy="2809874"/>
              <a:chOff x="2682" y="1253"/>
              <a:chExt cx="2882" cy="1770"/>
            </a:xfrm>
          </p:grpSpPr>
          <p:pic>
            <p:nvPicPr>
              <p:cNvPr id="19" name="Picture 15" descr="未命名-1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CFF"/>
                  </a:clrFrom>
                  <a:clrTo>
                    <a:srgbClr val="FFFC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305" y="1253"/>
                <a:ext cx="610" cy="571"/>
              </a:xfrm>
              <a:prstGeom prst="rect">
                <a:avLst/>
              </a:prstGeom>
              <a:noFill/>
            </p:spPr>
          </p:pic>
          <p:sp>
            <p:nvSpPr>
              <p:cNvPr id="20" name="Rectangle 16"/>
              <p:cNvSpPr>
                <a:spLocks noChangeArrowheads="1"/>
              </p:cNvSpPr>
              <p:nvPr/>
            </p:nvSpPr>
            <p:spPr bwMode="auto">
              <a:xfrm>
                <a:off x="3095" y="1802"/>
                <a:ext cx="2071" cy="4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zh-CN" altLang="en-US" sz="2000" b="1"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Text Box 17"/>
              <p:cNvSpPr txBox="1">
                <a:spLocks noChangeArrowheads="1"/>
              </p:cNvSpPr>
              <p:nvPr/>
            </p:nvSpPr>
            <p:spPr bwMode="auto">
              <a:xfrm>
                <a:off x="3475" y="1380"/>
                <a:ext cx="339" cy="25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>
                <a:spAutoFit/>
              </a:bodyPr>
              <a:lstStyle/>
              <a:p>
                <a:pPr algn="l">
                  <a:lnSpc>
                    <a:spcPct val="100000"/>
                  </a:lnSpc>
                </a:pPr>
                <a:r>
                  <a:rPr kumimoji="0" lang="en-US" altLang="zh-CN" sz="2000" b="1" baseline="0" dirty="0"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22" name="Text Box 18"/>
              <p:cNvSpPr txBox="1">
                <a:spLocks noChangeArrowheads="1"/>
              </p:cNvSpPr>
              <p:nvPr/>
            </p:nvSpPr>
            <p:spPr bwMode="auto">
              <a:xfrm>
                <a:off x="4468" y="1389"/>
                <a:ext cx="338" cy="25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>
                <a:spAutoFit/>
              </a:bodyPr>
              <a:lstStyle/>
              <a:p>
                <a:pPr algn="l">
                  <a:lnSpc>
                    <a:spcPct val="100000"/>
                  </a:lnSpc>
                </a:pPr>
                <a:r>
                  <a:rPr kumimoji="0" lang="en-US" altLang="zh-CN" sz="2000" b="1" baseline="0" dirty="0" smtClean="0"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B</a:t>
                </a:r>
                <a:endParaRPr kumimoji="0" lang="en-US" altLang="zh-CN" sz="2000" b="1" baseline="0" dirty="0"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" name="Line 19"/>
              <p:cNvSpPr>
                <a:spLocks noChangeShapeType="1"/>
              </p:cNvSpPr>
              <p:nvPr/>
            </p:nvSpPr>
            <p:spPr bwMode="auto">
              <a:xfrm>
                <a:off x="3606" y="1842"/>
                <a:ext cx="0" cy="291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  <a:effectLst/>
            </p:spPr>
            <p:txBody>
              <a:bodyPr wrap="none"/>
              <a:lstStyle/>
              <a:p>
                <a:endParaRPr lang="zh-CN" altLang="en-US" sz="2000" b="1"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" name="Text Box 20"/>
              <p:cNvSpPr txBox="1">
                <a:spLocks noChangeArrowheads="1"/>
              </p:cNvSpPr>
              <p:nvPr/>
            </p:nvSpPr>
            <p:spPr bwMode="auto">
              <a:xfrm>
                <a:off x="2682" y="2268"/>
                <a:ext cx="2882" cy="755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square">
                <a:spAutoFit/>
              </a:bodyPr>
              <a:lstStyle/>
              <a:p>
                <a:pPr algn="l">
                  <a:lnSpc>
                    <a:spcPct val="150000"/>
                  </a:lnSpc>
                </a:pPr>
                <a:r>
                  <a:rPr lang="zh-CN" altLang="en-US" sz="2400" baseline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  <a:cs typeface="Times New Roman" panose="02020603050405020304" pitchFamily="18" charset="0"/>
                  </a:rPr>
                  <a:t>      </a:t>
                </a:r>
                <a:r>
                  <a:rPr lang="en-US" altLang="zh-CN" sz="2400" baseline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  <a:cs typeface="Times New Roman" panose="02020603050405020304" pitchFamily="18" charset="0"/>
                  </a:rPr>
                  <a:t>F =</a:t>
                </a:r>
                <a:r>
                  <a:rPr lang="en-US" altLang="zh-CN" sz="2400" baseline="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  <a:cs typeface="Times New Roman" panose="02020603050405020304" pitchFamily="18" charset="0"/>
                  </a:rPr>
                  <a:t>200N</a:t>
                </a:r>
                <a:r>
                  <a:rPr lang="zh-CN" altLang="en-US" sz="2400" baseline="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  <a:cs typeface="Times New Roman" panose="02020603050405020304" pitchFamily="18" charset="0"/>
                  </a:rPr>
                  <a:t>       </a:t>
                </a:r>
                <a:r>
                  <a:rPr lang="en-US" altLang="zh-CN" sz="2400" baseline="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  <a:cs typeface="Times New Roman" panose="02020603050405020304" pitchFamily="18" charset="0"/>
                  </a:rPr>
                  <a:t>F </a:t>
                </a:r>
                <a:r>
                  <a:rPr lang="en-US" altLang="zh-CN" sz="2400" baseline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  <a:cs typeface="Times New Roman" panose="02020603050405020304" pitchFamily="18" charset="0"/>
                  </a:rPr>
                  <a:t>= </a:t>
                </a:r>
                <a:r>
                  <a:rPr lang="en-US" altLang="zh-CN" sz="2400" baseline="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  <a:cs typeface="Times New Roman" panose="02020603050405020304" pitchFamily="18" charset="0"/>
                  </a:rPr>
                  <a:t>200N</a:t>
                </a:r>
                <a:endParaRPr lang="zh-CN" altLang="en-US" sz="2400" baseline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2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  <a:cs typeface="Times New Roman" panose="02020603050405020304" pitchFamily="18" charset="0"/>
                  </a:rPr>
                  <a:t>      </a:t>
                </a:r>
                <a:r>
                  <a:rPr lang="en-US" altLang="zh-CN" sz="2400" baseline="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  <a:cs typeface="Times New Roman" panose="02020603050405020304" pitchFamily="18" charset="0"/>
                  </a:rPr>
                  <a:t>S </a:t>
                </a:r>
                <a:r>
                  <a:rPr lang="en-US" altLang="zh-CN" sz="2400" baseline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  <a:cs typeface="Times New Roman" panose="02020603050405020304" pitchFamily="18" charset="0"/>
                  </a:rPr>
                  <a:t>= </a:t>
                </a:r>
                <a:r>
                  <a:rPr lang="en-US" altLang="zh-CN" sz="2400" baseline="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  <a:cs typeface="Times New Roman" panose="02020603050405020304" pitchFamily="18" charset="0"/>
                  </a:rPr>
                  <a:t>0.5</a:t>
                </a:r>
                <a:r>
                  <a:rPr lang="en-US" altLang="zh-CN" sz="2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400" baseline="30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  <a:cs typeface="Times New Roman" panose="02020603050405020304" pitchFamily="18" charset="0"/>
                  </a:rPr>
                  <a:t>  </a:t>
                </a:r>
                <a:r>
                  <a:rPr lang="en-US" altLang="zh-CN" sz="2400" baseline="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  <a:cs typeface="Times New Roman" panose="02020603050405020304" pitchFamily="18" charset="0"/>
                  </a:rPr>
                  <a:t>   S </a:t>
                </a:r>
                <a:r>
                  <a:rPr lang="en-US" altLang="zh-CN" sz="2400" baseline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  <a:cs typeface="Times New Roman" panose="02020603050405020304" pitchFamily="18" charset="0"/>
                  </a:rPr>
                  <a:t>= </a:t>
                </a:r>
                <a:r>
                  <a:rPr lang="en-US" altLang="zh-CN" sz="2400" baseline="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  <a:cs typeface="Times New Roman" panose="02020603050405020304" pitchFamily="18" charset="0"/>
                  </a:rPr>
                  <a:t>0.25</a:t>
                </a:r>
                <a:r>
                  <a:rPr lang="en-US" altLang="zh-CN" sz="2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400" baseline="30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  <a:cs typeface="Times New Roman" panose="02020603050405020304" pitchFamily="18" charset="0"/>
                  </a:rPr>
                  <a:t> </a:t>
                </a:r>
                <a:endParaRPr lang="en-US" altLang="zh-CN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Line 21"/>
              <p:cNvSpPr>
                <a:spLocks noChangeShapeType="1"/>
              </p:cNvSpPr>
              <p:nvPr/>
            </p:nvSpPr>
            <p:spPr bwMode="auto">
              <a:xfrm>
                <a:off x="4604" y="1842"/>
                <a:ext cx="0" cy="291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  <a:effectLst/>
            </p:spPr>
            <p:txBody>
              <a:bodyPr wrap="none"/>
              <a:lstStyle/>
              <a:p>
                <a:endParaRPr lang="zh-CN" altLang="en-US" sz="2000" b="1"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26" name="矩形 25"/>
          <p:cNvSpPr/>
          <p:nvPr/>
        </p:nvSpPr>
        <p:spPr>
          <a:xfrm>
            <a:off x="2497309" y="412073"/>
            <a:ext cx="497713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比较压力作用效果哪个更显著</a:t>
            </a:r>
            <a:r>
              <a:rPr kumimoji="1" lang="en-US" altLang="zh-CN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?</a:t>
            </a:r>
          </a:p>
        </p:txBody>
      </p:sp>
      <p:sp>
        <p:nvSpPr>
          <p:cNvPr id="3" name="矩形 2"/>
          <p:cNvSpPr/>
          <p:nvPr/>
        </p:nvSpPr>
        <p:spPr>
          <a:xfrm>
            <a:off x="371475" y="3358515"/>
            <a:ext cx="1681480" cy="1473835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6153785" y="3359150"/>
            <a:ext cx="1769745" cy="1473200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7850264" y="1743668"/>
            <a:ext cx="4814891" cy="2898778"/>
            <a:chOff x="2182815" y="2638426"/>
            <a:chExt cx="4814891" cy="2898778"/>
          </a:xfrm>
        </p:grpSpPr>
        <p:sp>
          <p:nvSpPr>
            <p:cNvPr id="27" name="矩形 26"/>
            <p:cNvSpPr/>
            <p:nvPr/>
          </p:nvSpPr>
          <p:spPr>
            <a:xfrm>
              <a:off x="4563886" y="3159124"/>
              <a:ext cx="1012826" cy="443265"/>
            </a:xfrm>
            <a:prstGeom prst="rect">
              <a:avLst/>
            </a:prstGeom>
            <a:blipFill>
              <a:blip r:embed="rId2" cstate="print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8" name="Group 4"/>
            <p:cNvGrpSpPr/>
            <p:nvPr/>
          </p:nvGrpSpPr>
          <p:grpSpPr bwMode="auto">
            <a:xfrm>
              <a:off x="2182815" y="2638426"/>
              <a:ext cx="4814891" cy="2898778"/>
              <a:chOff x="1339" y="1344"/>
              <a:chExt cx="3033" cy="1826"/>
            </a:xfrm>
          </p:grpSpPr>
          <p:pic>
            <p:nvPicPr>
              <p:cNvPr id="29" name="Picture 5" descr="未命名-1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CFF"/>
                  </a:clrFrom>
                  <a:clrTo>
                    <a:srgbClr val="FFFC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851" y="1344"/>
                <a:ext cx="439" cy="634"/>
              </a:xfrm>
              <a:prstGeom prst="rect">
                <a:avLst/>
              </a:prstGeom>
              <a:noFill/>
            </p:spPr>
          </p:pic>
          <p:sp>
            <p:nvSpPr>
              <p:cNvPr id="30" name="Rectangle 7"/>
              <p:cNvSpPr>
                <a:spLocks noChangeArrowheads="1"/>
              </p:cNvSpPr>
              <p:nvPr/>
            </p:nvSpPr>
            <p:spPr bwMode="auto">
              <a:xfrm>
                <a:off x="1618" y="1954"/>
                <a:ext cx="2297" cy="4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zh-CN" altLang="en-US" sz="20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" name="Text Box 8"/>
              <p:cNvSpPr txBox="1">
                <a:spLocks noChangeArrowheads="1"/>
              </p:cNvSpPr>
              <p:nvPr/>
            </p:nvSpPr>
            <p:spPr bwMode="auto">
              <a:xfrm>
                <a:off x="1927" y="1480"/>
                <a:ext cx="376" cy="25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>
                <a:spAutoFit/>
              </a:bodyPr>
              <a:lstStyle/>
              <a:p>
                <a:pPr algn="l">
                  <a:lnSpc>
                    <a:spcPct val="100000"/>
                  </a:lnSpc>
                </a:pPr>
                <a:r>
                  <a:rPr kumimoji="0" lang="en-US" altLang="zh-CN" sz="2000" b="1" baseline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endParaRPr kumimoji="0" lang="en-US" altLang="zh-CN" sz="2000" b="1" baseline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" name="Text Box 9"/>
              <p:cNvSpPr txBox="1">
                <a:spLocks noChangeArrowheads="1"/>
              </p:cNvSpPr>
              <p:nvPr/>
            </p:nvSpPr>
            <p:spPr bwMode="auto">
              <a:xfrm>
                <a:off x="3024" y="1672"/>
                <a:ext cx="375" cy="25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>
                <a:spAutoFit/>
              </a:bodyPr>
              <a:lstStyle/>
              <a:p>
                <a:pPr algn="l">
                  <a:lnSpc>
                    <a:spcPct val="100000"/>
                  </a:lnSpc>
                </a:pPr>
                <a:r>
                  <a:rPr kumimoji="0" lang="en-US" altLang="zh-CN" sz="2000" b="1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33" name="Line 10"/>
              <p:cNvSpPr>
                <a:spLocks noChangeShapeType="1"/>
              </p:cNvSpPr>
              <p:nvPr/>
            </p:nvSpPr>
            <p:spPr bwMode="auto">
              <a:xfrm>
                <a:off x="3165" y="2001"/>
                <a:ext cx="0" cy="251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  <a:effectLst/>
            </p:spPr>
            <p:txBody>
              <a:bodyPr wrap="none"/>
              <a:lstStyle/>
              <a:p>
                <a:endParaRPr lang="zh-CN" altLang="en-US" sz="20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Line 11"/>
              <p:cNvSpPr>
                <a:spLocks noChangeShapeType="1"/>
              </p:cNvSpPr>
              <p:nvPr/>
            </p:nvSpPr>
            <p:spPr bwMode="auto">
              <a:xfrm>
                <a:off x="2062" y="1999"/>
                <a:ext cx="0" cy="323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  <a:effectLst/>
            </p:spPr>
            <p:txBody>
              <a:bodyPr wrap="none"/>
              <a:lstStyle/>
              <a:p>
                <a:endParaRPr lang="zh-CN" altLang="en-US" sz="20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" name="Text Box 12"/>
              <p:cNvSpPr txBox="1">
                <a:spLocks noChangeArrowheads="1"/>
              </p:cNvSpPr>
              <p:nvPr/>
            </p:nvSpPr>
            <p:spPr bwMode="auto">
              <a:xfrm>
                <a:off x="1339" y="2415"/>
                <a:ext cx="3033" cy="755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square">
                <a:spAutoFit/>
              </a:bodyPr>
              <a:lstStyle/>
              <a:p>
                <a:pPr algn="l">
                  <a:lnSpc>
                    <a:spcPct val="150000"/>
                  </a:lnSpc>
                </a:pPr>
                <a:r>
                  <a:rPr lang="zh-CN" altLang="en-US" sz="2400" baseline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ea"/>
                    <a:ea typeface="+mj-ea"/>
                    <a:cs typeface="Times New Roman" panose="02020603050405020304" pitchFamily="18" charset="0"/>
                  </a:rPr>
                  <a:t>      </a:t>
                </a:r>
                <a:r>
                  <a:rPr lang="en-US" altLang="zh-CN" sz="2400" baseline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ea"/>
                    <a:ea typeface="+mj-ea"/>
                    <a:cs typeface="Times New Roman" panose="02020603050405020304" pitchFamily="18" charset="0"/>
                  </a:rPr>
                  <a:t>F </a:t>
                </a:r>
                <a:r>
                  <a:rPr lang="en-US" altLang="zh-CN" sz="2400" baseline="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ea"/>
                    <a:ea typeface="+mj-ea"/>
                    <a:cs typeface="Times New Roman" panose="02020603050405020304" pitchFamily="18" charset="0"/>
                  </a:rPr>
                  <a:t>=150N</a:t>
                </a:r>
                <a:r>
                  <a:rPr lang="zh-CN" altLang="en-US" sz="2400" baseline="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ea"/>
                    <a:ea typeface="+mj-ea"/>
                    <a:cs typeface="Times New Roman" panose="02020603050405020304" pitchFamily="18" charset="0"/>
                  </a:rPr>
                  <a:t>        </a:t>
                </a:r>
                <a:r>
                  <a:rPr lang="en-US" altLang="zh-CN" sz="2400" baseline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ea"/>
                    <a:ea typeface="+mj-ea"/>
                    <a:cs typeface="Times New Roman" panose="02020603050405020304" pitchFamily="18" charset="0"/>
                  </a:rPr>
                  <a:t>F = </a:t>
                </a:r>
                <a:r>
                  <a:rPr lang="en-US" altLang="zh-CN" sz="2400" baseline="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ea"/>
                    <a:ea typeface="+mj-ea"/>
                    <a:cs typeface="Times New Roman" panose="02020603050405020304" pitchFamily="18" charset="0"/>
                  </a:rPr>
                  <a:t>200N</a:t>
                </a:r>
                <a:endParaRPr lang="zh-CN" altLang="en-US" sz="2400" baseline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2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ea"/>
                    <a:ea typeface="+mj-ea"/>
                    <a:cs typeface="Times New Roman" panose="02020603050405020304" pitchFamily="18" charset="0"/>
                  </a:rPr>
                  <a:t>      </a:t>
                </a:r>
                <a:r>
                  <a:rPr lang="en-US" altLang="zh-CN" sz="2400" baseline="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ea"/>
                    <a:ea typeface="+mj-ea"/>
                    <a:cs typeface="Times New Roman" panose="02020603050405020304" pitchFamily="18" charset="0"/>
                  </a:rPr>
                  <a:t>S </a:t>
                </a:r>
                <a:r>
                  <a:rPr lang="en-US" altLang="zh-CN" sz="2400" baseline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ea"/>
                    <a:ea typeface="+mj-ea"/>
                    <a:cs typeface="Times New Roman" panose="02020603050405020304" pitchFamily="18" charset="0"/>
                  </a:rPr>
                  <a:t>= </a:t>
                </a:r>
                <a:r>
                  <a:rPr lang="en-US" altLang="zh-CN" sz="2400" baseline="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ea"/>
                    <a:ea typeface="+mj-ea"/>
                    <a:cs typeface="Times New Roman" panose="02020603050405020304" pitchFamily="18" charset="0"/>
                  </a:rPr>
                  <a:t>0.25</a:t>
                </a:r>
                <a:r>
                  <a:rPr lang="en-US" altLang="zh-CN" sz="2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ea"/>
                    <a:ea typeface="+mj-ea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400" baseline="30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ea"/>
                    <a:ea typeface="+mj-ea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ea"/>
                    <a:ea typeface="+mj-ea"/>
                    <a:cs typeface="Times New Roman" panose="02020603050405020304" pitchFamily="18" charset="0"/>
                  </a:rPr>
                  <a:t>     </a:t>
                </a:r>
                <a:r>
                  <a:rPr lang="en-US" altLang="zh-CN" sz="2400" baseline="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ea"/>
                    <a:ea typeface="+mj-ea"/>
                    <a:cs typeface="Times New Roman" panose="02020603050405020304" pitchFamily="18" charset="0"/>
                  </a:rPr>
                  <a:t>S </a:t>
                </a:r>
                <a:r>
                  <a:rPr lang="en-US" altLang="zh-CN" sz="2400" baseline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ea"/>
                    <a:ea typeface="+mj-ea"/>
                    <a:cs typeface="Times New Roman" panose="02020603050405020304" pitchFamily="18" charset="0"/>
                  </a:rPr>
                  <a:t>= </a:t>
                </a:r>
                <a:r>
                  <a:rPr lang="en-US" altLang="zh-CN" sz="2400" baseline="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ea"/>
                    <a:ea typeface="+mj-ea"/>
                    <a:cs typeface="Times New Roman" panose="02020603050405020304" pitchFamily="18" charset="0"/>
                  </a:rPr>
                  <a:t>0.5</a:t>
                </a:r>
                <a:r>
                  <a:rPr lang="en-US" altLang="zh-CN" sz="2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ea"/>
                    <a:ea typeface="+mj-ea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400" baseline="30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ea"/>
                    <a:ea typeface="+mj-ea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ea"/>
                    <a:ea typeface="+mj-ea"/>
                    <a:cs typeface="Times New Roman" panose="02020603050405020304" pitchFamily="18" charset="0"/>
                  </a:rPr>
                  <a:t> </a:t>
                </a:r>
                <a:endParaRPr lang="en-US" altLang="zh-CN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  <a:cs typeface="Times New Roman" panose="02020603050405020304" pitchFamily="18" charset="0"/>
                </a:endParaRPr>
              </a:p>
            </p:txBody>
          </p:sp>
        </p:grpSp>
      </p:grpSp>
      <p:pic>
        <p:nvPicPr>
          <p:cNvPr id="19477" name="Picture 6" descr="？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95510" y="4832350"/>
            <a:ext cx="641498" cy="732155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36" name="直接连接符 35"/>
          <p:cNvCxnSpPr/>
          <p:nvPr/>
        </p:nvCxnSpPr>
        <p:spPr>
          <a:xfrm>
            <a:off x="4065905" y="1364615"/>
            <a:ext cx="15240" cy="3994785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8154035" y="1336675"/>
            <a:ext cx="15240" cy="3994785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文本框 37"/>
          <p:cNvSpPr txBox="1"/>
          <p:nvPr/>
        </p:nvSpPr>
        <p:spPr>
          <a:xfrm>
            <a:off x="3266440" y="5801995"/>
            <a:ext cx="628650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</a:rPr>
              <a:t>怎样表示压力的作用效果？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38" grpId="0"/>
      <p:bldP spid="38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/>
          <p:nvPr/>
        </p:nvSpPr>
        <p:spPr>
          <a:xfrm>
            <a:off x="450850" y="258445"/>
            <a:ext cx="225679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40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ang="5400000" scaled="0"/>
                </a:gradFill>
                <a:latin typeface="+mn-ea"/>
                <a:cs typeface="+mn-ea"/>
              </a:rPr>
              <a:t>三</a:t>
            </a:r>
            <a:r>
              <a:rPr lang="en-US" altLang="zh-CN" sz="40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ang="5400000" scaled="0"/>
                </a:gradFill>
                <a:latin typeface="+mn-ea"/>
                <a:cs typeface="+mn-ea"/>
              </a:rPr>
              <a:t>.</a:t>
            </a:r>
            <a:r>
              <a:rPr lang="zh-CN" altLang="en-US" sz="40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ang="5400000" scaled="0"/>
                </a:gradFill>
                <a:latin typeface="+mn-ea"/>
                <a:cs typeface="+mn-ea"/>
              </a:rPr>
              <a:t>压强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707640" y="319405"/>
            <a:ext cx="6691630" cy="64516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</a:pPr>
            <a:r>
              <a:rPr lang="zh-CN" altLang="en-US" sz="3600" b="1" noProof="1">
                <a:solidFill>
                  <a:srgbClr val="FF0000"/>
                </a:solidFill>
                <a:effectLst/>
                <a:latin typeface="华文新魏" panose="02010800040101010101" charset="-122"/>
                <a:ea typeface="华文新魏" panose="02010800040101010101" charset="-122"/>
                <a:cs typeface="+mn-cs"/>
              </a:rPr>
              <a:t>表示压力的作用效果的物理量。</a:t>
            </a:r>
          </a:p>
        </p:txBody>
      </p:sp>
      <p:sp>
        <p:nvSpPr>
          <p:cNvPr id="19457" name="文本框 121862"/>
          <p:cNvSpPr txBox="1"/>
          <p:nvPr/>
        </p:nvSpPr>
        <p:spPr>
          <a:xfrm>
            <a:off x="1450658" y="4443413"/>
            <a:ext cx="3098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endParaRPr lang="zh-CN" altLang="zh-CN" sz="2400" dirty="0">
              <a:latin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22325" y="1217930"/>
            <a:ext cx="9231630" cy="58356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</a:pPr>
            <a:r>
              <a:rPr lang="en-US" sz="3200" b="1" noProof="1">
                <a:latin typeface="+mn-ea"/>
                <a:cs typeface="+mn-ea"/>
              </a:rPr>
              <a:t>1.</a:t>
            </a:r>
            <a:r>
              <a:rPr lang="zh-CN" altLang="en-US" sz="3200" b="1" noProof="1">
                <a:latin typeface="+mn-ea"/>
                <a:cs typeface="+mn-ea"/>
              </a:rPr>
              <a:t>定义：作用在物体上的压力大小与受力面积的比。</a:t>
            </a:r>
            <a:endParaRPr lang="zh-CN" altLang="en-US" sz="3200" b="1" noProof="1">
              <a:effectLst>
                <a:outerShdw blurRad="38100" dist="38100" dir="2700000">
                  <a:srgbClr val="C0C0C0"/>
                </a:outerShdw>
              </a:effectLst>
              <a:latin typeface="+mn-ea"/>
              <a:cs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22008" y="2284413"/>
            <a:ext cx="1517650" cy="58420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</a:pPr>
            <a:r>
              <a:rPr lang="en-US" altLang="zh-CN" sz="3200" b="1" noProof="1" smtClean="0">
                <a:latin typeface="+mn-ea"/>
                <a:cs typeface="+mn-ea"/>
              </a:rPr>
              <a:t>2.</a:t>
            </a:r>
            <a:r>
              <a:rPr lang="zh-CN" altLang="en-US" sz="3200" b="1" noProof="1" smtClean="0">
                <a:latin typeface="+mn-ea"/>
                <a:cs typeface="+mn-ea"/>
              </a:rPr>
              <a:t>公</a:t>
            </a:r>
            <a:r>
              <a:rPr lang="zh-CN" altLang="en-US" sz="3200" b="1" noProof="1">
                <a:latin typeface="+mn-ea"/>
                <a:cs typeface="+mn-ea"/>
              </a:rPr>
              <a:t>式：</a:t>
            </a:r>
            <a:endParaRPr lang="zh-CN" altLang="en-US" sz="3200" b="1" noProof="1">
              <a:effectLst>
                <a:outerShdw blurRad="38100" dist="38100" dir="2700000">
                  <a:srgbClr val="C0C0C0"/>
                </a:outerShdw>
              </a:effectLst>
              <a:latin typeface="+mn-ea"/>
              <a:cs typeface="+mn-ea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2498911" y="2033905"/>
            <a:ext cx="1823534" cy="1091564"/>
            <a:chOff x="3234" y="2783"/>
            <a:chExt cx="2537" cy="1720"/>
          </a:xfrm>
          <a:noFill/>
        </p:grpSpPr>
        <p:sp>
          <p:nvSpPr>
            <p:cNvPr id="8" name="文本框 7"/>
            <p:cNvSpPr txBox="1"/>
            <p:nvPr/>
          </p:nvSpPr>
          <p:spPr>
            <a:xfrm>
              <a:off x="3234" y="3209"/>
              <a:ext cx="1340" cy="920"/>
            </a:xfrm>
            <a:prstGeom prst="rect">
              <a:avLst/>
            </a:prstGeom>
            <a:grpFill/>
            <a:ln w="9525">
              <a:noFill/>
              <a:miter/>
            </a:ln>
          </p:spPr>
          <p:txBody>
            <a:bodyPr wrap="square">
              <a:spAutoFit/>
            </a:bodyPr>
            <a:lstStyle/>
            <a:p>
              <a:pPr>
                <a:buClr>
                  <a:srgbClr val="000000"/>
                </a:buClr>
              </a:pPr>
              <a:r>
                <a:rPr lang="en-US" altLang="zh-CN" sz="3200" b="1" noProof="1">
                  <a:gradFill>
                    <a:gsLst>
                      <a:gs pos="0">
                        <a:srgbClr val="E30000"/>
                      </a:gs>
                      <a:gs pos="100000">
                        <a:srgbClr val="760303"/>
                      </a:gs>
                    </a:gsLst>
                    <a:lin ang="5400000" scaled="0"/>
                  </a:gradFill>
                  <a:effectLst>
                    <a:outerShdw blurRad="38100" dist="38100" dir="2700000">
                      <a:srgbClr val="C0C0C0"/>
                    </a:outerShdw>
                  </a:effectLst>
                  <a:latin typeface="+mn-ea"/>
                  <a:cs typeface="+mn-ea"/>
                </a:rPr>
                <a:t>p=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4383" y="2783"/>
              <a:ext cx="766" cy="920"/>
            </a:xfrm>
            <a:prstGeom prst="rect">
              <a:avLst/>
            </a:prstGeom>
            <a:grpFill/>
            <a:ln w="9525">
              <a:noFill/>
              <a:miter/>
            </a:ln>
          </p:spPr>
          <p:txBody>
            <a:bodyPr wrap="square">
              <a:spAutoFit/>
            </a:bodyPr>
            <a:lstStyle/>
            <a:p>
              <a:pPr>
                <a:buClr>
                  <a:srgbClr val="000000"/>
                </a:buClr>
              </a:pPr>
              <a:r>
                <a:rPr lang="en-US" altLang="zh-CN" sz="3200" b="1" noProof="1">
                  <a:gradFill>
                    <a:gsLst>
                      <a:gs pos="0">
                        <a:srgbClr val="E30000"/>
                      </a:gs>
                      <a:gs pos="100000">
                        <a:srgbClr val="760303"/>
                      </a:gs>
                    </a:gsLst>
                    <a:lin ang="5400000" scaled="0"/>
                  </a:gradFill>
                  <a:effectLst>
                    <a:outerShdw blurRad="38100" dist="38100" dir="2700000">
                      <a:srgbClr val="C0C0C0"/>
                    </a:outerShdw>
                  </a:effectLst>
                  <a:latin typeface="+mn-ea"/>
                  <a:cs typeface="+mn-ea"/>
                </a:rPr>
                <a:t>F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4442" y="3583"/>
              <a:ext cx="766" cy="920"/>
            </a:xfrm>
            <a:prstGeom prst="rect">
              <a:avLst/>
            </a:prstGeom>
            <a:grpFill/>
            <a:ln w="9525">
              <a:noFill/>
              <a:miter/>
            </a:ln>
          </p:spPr>
          <p:txBody>
            <a:bodyPr wrap="square">
              <a:spAutoFit/>
            </a:bodyPr>
            <a:lstStyle/>
            <a:p>
              <a:pPr>
                <a:buClr>
                  <a:srgbClr val="000000"/>
                </a:buClr>
              </a:pPr>
              <a:r>
                <a:rPr lang="en-US" altLang="zh-CN" sz="3200" b="1" noProof="1">
                  <a:gradFill>
                    <a:gsLst>
                      <a:gs pos="0">
                        <a:srgbClr val="E30000"/>
                      </a:gs>
                      <a:gs pos="100000">
                        <a:srgbClr val="760303"/>
                      </a:gs>
                    </a:gsLst>
                    <a:lin ang="5400000" scaled="0"/>
                  </a:gradFill>
                  <a:effectLst>
                    <a:outerShdw blurRad="38100" dist="38100" dir="2700000">
                      <a:srgbClr val="C0C0C0"/>
                    </a:outerShdw>
                  </a:effectLst>
                  <a:latin typeface="+mn-ea"/>
                  <a:cs typeface="+mn-ea"/>
                </a:rPr>
                <a:t>S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4107" y="2864"/>
              <a:ext cx="1664" cy="920"/>
            </a:xfrm>
            <a:prstGeom prst="rect">
              <a:avLst/>
            </a:prstGeom>
            <a:grpFill/>
            <a:ln w="9525">
              <a:noFill/>
              <a:miter/>
            </a:ln>
          </p:spPr>
          <p:txBody>
            <a:bodyPr wrap="square">
              <a:spAutoFit/>
            </a:bodyPr>
            <a:lstStyle/>
            <a:p>
              <a:pPr>
                <a:buClr>
                  <a:srgbClr val="000000"/>
                </a:buClr>
              </a:pPr>
              <a:r>
                <a:rPr lang="en-US" altLang="zh-CN" sz="3200" b="1" noProof="1">
                  <a:gradFill>
                    <a:gsLst>
                      <a:gs pos="0">
                        <a:srgbClr val="E30000"/>
                      </a:gs>
                      <a:gs pos="100000">
                        <a:srgbClr val="760303"/>
                      </a:gs>
                    </a:gsLst>
                    <a:lin ang="5400000" scaled="0"/>
                  </a:gradFill>
                  <a:effectLst>
                    <a:outerShdw blurRad="38100" dist="38100" dir="2700000">
                      <a:srgbClr val="C0C0C0"/>
                    </a:outerShdw>
                  </a:effectLst>
                  <a:latin typeface="+mn-ea"/>
                  <a:cs typeface="+mn-ea"/>
                </a:rPr>
                <a:t>___</a:t>
              </a: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771208" y="4308475"/>
            <a:ext cx="7232650" cy="58420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</a:pPr>
            <a:r>
              <a:rPr lang="en-US" altLang="zh-CN" sz="3200" b="1" noProof="1">
                <a:effectLst>
                  <a:outerShdw blurRad="38100" dist="38100" dir="2700000">
                    <a:srgbClr val="C0C0C0"/>
                  </a:outerShdw>
                </a:effectLst>
                <a:latin typeface="+mn-ea"/>
                <a:cs typeface="+mn-ea"/>
              </a:rPr>
              <a:t>3.</a:t>
            </a:r>
            <a:r>
              <a:rPr lang="zh-CN" altLang="en-US" sz="3200" b="1" noProof="1">
                <a:effectLst>
                  <a:outerShdw blurRad="38100" dist="38100" dir="2700000">
                    <a:srgbClr val="C0C0C0"/>
                  </a:outerShdw>
                </a:effectLst>
                <a:latin typeface="+mn-ea"/>
                <a:cs typeface="+mn-ea"/>
              </a:rPr>
              <a:t>单位：帕斯卡，简称</a:t>
            </a:r>
            <a:r>
              <a:rPr lang="zh-CN" altLang="en-US" sz="3200" b="1" noProof="1">
                <a:solidFill>
                  <a:srgbClr val="C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ea"/>
                <a:cs typeface="+mn-ea"/>
              </a:rPr>
              <a:t>帕</a:t>
            </a:r>
            <a:r>
              <a:rPr lang="zh-CN" altLang="en-US" sz="3200" b="1" noProof="1">
                <a:effectLst>
                  <a:outerShdw blurRad="38100" dist="38100" dir="2700000">
                    <a:srgbClr val="C0C0C0"/>
                  </a:outerShdw>
                </a:effectLst>
                <a:latin typeface="+mn-ea"/>
                <a:cs typeface="+mn-ea"/>
              </a:rPr>
              <a:t>，符号</a:t>
            </a:r>
            <a:r>
              <a:rPr lang="en-US" altLang="zh-CN" sz="3200" b="1" noProof="1">
                <a:solidFill>
                  <a:srgbClr val="C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ea"/>
                <a:cs typeface="+mn-ea"/>
              </a:rPr>
              <a:t>Pa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7313930" y="4308475"/>
            <a:ext cx="2460625" cy="58420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</a:pPr>
            <a:r>
              <a:rPr lang="en-US" altLang="zh-CN" sz="3200" b="1" noProof="1">
                <a:effectLst>
                  <a:outerShdw blurRad="38100" dist="38100" dir="2700000">
                    <a:srgbClr val="C0C0C0"/>
                  </a:outerShdw>
                </a:effectLst>
                <a:latin typeface="+mn-ea"/>
                <a:cs typeface="+mn-ea"/>
              </a:rPr>
              <a:t>1Pa=1N/㎡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785495" y="5342255"/>
            <a:ext cx="9142413" cy="58356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</a:pPr>
            <a:r>
              <a:rPr lang="en-US" altLang="zh-CN" sz="3200" b="1" noProof="1">
                <a:latin typeface="+mn-ea"/>
                <a:cs typeface="+mn-ea"/>
              </a:rPr>
              <a:t>4.</a:t>
            </a:r>
            <a:r>
              <a:rPr lang="zh-CN" altLang="en-US" sz="3200" b="1" noProof="1">
                <a:latin typeface="+mn-ea"/>
                <a:cs typeface="+mn-ea"/>
              </a:rPr>
              <a:t>物理意义：每平方米面积上物体所受压力为</a:t>
            </a:r>
            <a:r>
              <a:rPr lang="en-US" altLang="zh-CN" sz="3200" b="1" noProof="1">
                <a:latin typeface="+mn-ea"/>
                <a:cs typeface="+mn-ea"/>
              </a:rPr>
              <a:t>1N</a:t>
            </a:r>
            <a:r>
              <a:rPr lang="zh-CN" altLang="en-US" sz="3200" b="1" noProof="1">
                <a:latin typeface="+mn-ea"/>
                <a:cs typeface="+mn-ea"/>
              </a:rPr>
              <a:t>。</a:t>
            </a:r>
            <a:endParaRPr lang="zh-CN" altLang="en-US" sz="3200" b="1" noProof="1">
              <a:effectLst>
                <a:outerShdw blurRad="38100" dist="38100" dir="2700000">
                  <a:srgbClr val="C0C0C0"/>
                </a:outerShdw>
              </a:effectLst>
              <a:latin typeface="+mn-ea"/>
              <a:cs typeface="+mn-ea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5703570" y="1955800"/>
            <a:ext cx="1708785" cy="1645315"/>
            <a:chOff x="6926" y="2718"/>
            <a:chExt cx="2693" cy="2590"/>
          </a:xfrm>
          <a:noFill/>
        </p:grpSpPr>
        <p:grpSp>
          <p:nvGrpSpPr>
            <p:cNvPr id="19472" name="组合 15"/>
            <p:cNvGrpSpPr/>
            <p:nvPr/>
          </p:nvGrpSpPr>
          <p:grpSpPr>
            <a:xfrm>
              <a:off x="6926" y="2718"/>
              <a:ext cx="2474" cy="1048"/>
              <a:chOff x="3276" y="2604"/>
              <a:chExt cx="2474" cy="1048"/>
            </a:xfrm>
            <a:grpFill/>
          </p:grpSpPr>
          <p:sp>
            <p:nvSpPr>
              <p:cNvPr id="17" name="文本框 16"/>
              <p:cNvSpPr txBox="1"/>
              <p:nvPr/>
            </p:nvSpPr>
            <p:spPr>
              <a:xfrm>
                <a:off x="4393" y="2604"/>
                <a:ext cx="731" cy="919"/>
              </a:xfrm>
              <a:prstGeom prst="rect">
                <a:avLst/>
              </a:prstGeom>
              <a:grpFill/>
              <a:ln w="9525">
                <a:noFill/>
                <a:miter/>
              </a:ln>
            </p:spPr>
            <p:txBody>
              <a:bodyPr wrap="square">
                <a:spAutoFit/>
              </a:bodyPr>
              <a:lstStyle/>
              <a:p>
                <a:pPr>
                  <a:buClr>
                    <a:srgbClr val="000000"/>
                  </a:buClr>
                </a:pPr>
                <a:r>
                  <a:rPr lang="en-US" altLang="zh-CN" sz="3200" b="1" noProof="1">
                    <a:gradFill>
                      <a:gsLst>
                        <a:gs pos="0">
                          <a:srgbClr val="E30000"/>
                        </a:gs>
                        <a:gs pos="100000">
                          <a:srgbClr val="760303"/>
                        </a:gs>
                      </a:gsLst>
                      <a:lin ang="5400000" scaled="0"/>
                    </a:gradFill>
                    <a:effectLst>
                      <a:outerShdw blurRad="38100" dist="38100" dir="2700000">
                        <a:srgbClr val="C0C0C0"/>
                      </a:outerShdw>
                    </a:effectLst>
                    <a:latin typeface="+mn-ea"/>
                    <a:cs typeface="+mn-ea"/>
                  </a:rPr>
                  <a:t>p</a:t>
                </a:r>
              </a:p>
            </p:txBody>
          </p:sp>
          <p:sp>
            <p:nvSpPr>
              <p:cNvPr id="18" name="文本框 17"/>
              <p:cNvSpPr txBox="1"/>
              <p:nvPr/>
            </p:nvSpPr>
            <p:spPr>
              <a:xfrm>
                <a:off x="3276" y="2723"/>
                <a:ext cx="766" cy="919"/>
              </a:xfrm>
              <a:prstGeom prst="rect">
                <a:avLst/>
              </a:prstGeom>
              <a:grpFill/>
              <a:ln w="9525">
                <a:noFill/>
                <a:miter/>
              </a:ln>
            </p:spPr>
            <p:txBody>
              <a:bodyPr wrap="square">
                <a:spAutoFit/>
              </a:bodyPr>
              <a:lstStyle/>
              <a:p>
                <a:pPr>
                  <a:buClr>
                    <a:srgbClr val="000000"/>
                  </a:buClr>
                </a:pPr>
                <a:r>
                  <a:rPr lang="en-US" altLang="zh-CN" sz="3200" b="1" noProof="1">
                    <a:gradFill>
                      <a:gsLst>
                        <a:gs pos="0">
                          <a:srgbClr val="E30000"/>
                        </a:gs>
                        <a:gs pos="100000">
                          <a:srgbClr val="760303"/>
                        </a:gs>
                      </a:gsLst>
                      <a:lin ang="5400000" scaled="0"/>
                    </a:gradFill>
                    <a:effectLst>
                      <a:outerShdw blurRad="38100" dist="38100" dir="2700000">
                        <a:srgbClr val="C0C0C0"/>
                      </a:outerShdw>
                    </a:effectLst>
                    <a:latin typeface="+mn-ea"/>
                    <a:cs typeface="+mn-ea"/>
                  </a:rPr>
                  <a:t>F</a:t>
                </a:r>
              </a:p>
            </p:txBody>
          </p:sp>
          <p:sp>
            <p:nvSpPr>
              <p:cNvPr id="19" name="文本框 18"/>
              <p:cNvSpPr txBox="1"/>
              <p:nvPr/>
            </p:nvSpPr>
            <p:spPr>
              <a:xfrm>
                <a:off x="4984" y="2733"/>
                <a:ext cx="766" cy="919"/>
              </a:xfrm>
              <a:prstGeom prst="rect">
                <a:avLst/>
              </a:prstGeom>
              <a:grpFill/>
              <a:ln w="9525">
                <a:noFill/>
                <a:miter/>
              </a:ln>
            </p:spPr>
            <p:txBody>
              <a:bodyPr wrap="square">
                <a:spAutoFit/>
              </a:bodyPr>
              <a:lstStyle/>
              <a:p>
                <a:pPr>
                  <a:buClr>
                    <a:srgbClr val="000000"/>
                  </a:buClr>
                </a:pPr>
                <a:r>
                  <a:rPr lang="en-US" altLang="zh-CN" sz="3200" b="1" noProof="1">
                    <a:gradFill>
                      <a:gsLst>
                        <a:gs pos="0">
                          <a:srgbClr val="E30000"/>
                        </a:gs>
                        <a:gs pos="100000">
                          <a:srgbClr val="760303"/>
                        </a:gs>
                      </a:gsLst>
                      <a:lin ang="5400000" scaled="0"/>
                    </a:gradFill>
                    <a:effectLst>
                      <a:outerShdw blurRad="38100" dist="38100" dir="2700000">
                        <a:srgbClr val="C0C0C0"/>
                      </a:outerShdw>
                    </a:effectLst>
                    <a:latin typeface="+mn-ea"/>
                    <a:cs typeface="+mn-ea"/>
                  </a:rPr>
                  <a:t>S</a:t>
                </a:r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4776" y="2604"/>
                <a:ext cx="468" cy="919"/>
              </a:xfrm>
              <a:prstGeom prst="rect">
                <a:avLst/>
              </a:prstGeom>
              <a:grpFill/>
              <a:ln w="9525">
                <a:noFill/>
                <a:miter/>
              </a:ln>
            </p:spPr>
            <p:txBody>
              <a:bodyPr wrap="square">
                <a:spAutoFit/>
              </a:bodyPr>
              <a:lstStyle/>
              <a:p>
                <a:pPr>
                  <a:buClr>
                    <a:srgbClr val="000000"/>
                  </a:buClr>
                </a:pPr>
                <a:r>
                  <a:rPr lang="en-US" altLang="zh-CN" sz="3200" b="1" noProof="1">
                    <a:gradFill>
                      <a:gsLst>
                        <a:gs pos="0">
                          <a:srgbClr val="E30000"/>
                        </a:gs>
                        <a:gs pos="100000">
                          <a:srgbClr val="760303"/>
                        </a:gs>
                      </a:gsLst>
                      <a:lin ang="5400000" scaled="0"/>
                    </a:gradFill>
                    <a:effectLst>
                      <a:outerShdw blurRad="38100" dist="38100" dir="2700000">
                        <a:srgbClr val="C0C0C0"/>
                      </a:outerShdw>
                    </a:effectLst>
                    <a:latin typeface="+mn-ea"/>
                    <a:cs typeface="+mn-ea"/>
                  </a:rPr>
                  <a:t>.</a:t>
                </a:r>
              </a:p>
            </p:txBody>
          </p:sp>
        </p:grpSp>
        <p:sp>
          <p:nvSpPr>
            <p:cNvPr id="21" name="文本框 20"/>
            <p:cNvSpPr txBox="1"/>
            <p:nvPr/>
          </p:nvSpPr>
          <p:spPr>
            <a:xfrm>
              <a:off x="7449" y="2837"/>
              <a:ext cx="731" cy="919"/>
            </a:xfrm>
            <a:prstGeom prst="rect">
              <a:avLst/>
            </a:prstGeom>
            <a:grpFill/>
            <a:ln w="9525">
              <a:noFill/>
              <a:miter/>
            </a:ln>
          </p:spPr>
          <p:txBody>
            <a:bodyPr wrap="square">
              <a:spAutoFit/>
            </a:bodyPr>
            <a:lstStyle/>
            <a:p>
              <a:pPr>
                <a:buClr>
                  <a:srgbClr val="000000"/>
                </a:buClr>
              </a:pPr>
              <a:r>
                <a:rPr lang="en-US" altLang="zh-CN" sz="3200" b="1" noProof="1">
                  <a:gradFill>
                    <a:gsLst>
                      <a:gs pos="0">
                        <a:srgbClr val="E30000"/>
                      </a:gs>
                      <a:gs pos="100000">
                        <a:srgbClr val="760303"/>
                      </a:gs>
                    </a:gsLst>
                    <a:lin ang="5400000" scaled="0"/>
                  </a:gradFill>
                  <a:effectLst>
                    <a:outerShdw blurRad="38100" dist="38100" dir="2700000">
                      <a:srgbClr val="C0C0C0"/>
                    </a:outerShdw>
                  </a:effectLst>
                  <a:latin typeface="+mn-ea"/>
                  <a:cs typeface="+mn-ea"/>
                </a:rPr>
                <a:t>=</a:t>
              </a:r>
            </a:p>
          </p:txBody>
        </p:sp>
        <p:grpSp>
          <p:nvGrpSpPr>
            <p:cNvPr id="19478" name="组合 21"/>
            <p:cNvGrpSpPr/>
            <p:nvPr/>
          </p:nvGrpSpPr>
          <p:grpSpPr>
            <a:xfrm>
              <a:off x="6926" y="3760"/>
              <a:ext cx="2693" cy="1548"/>
              <a:chOff x="698" y="2983"/>
              <a:chExt cx="2693" cy="1548"/>
            </a:xfrm>
            <a:grpFill/>
          </p:grpSpPr>
          <p:sp>
            <p:nvSpPr>
              <p:cNvPr id="23" name="文本框 22"/>
              <p:cNvSpPr txBox="1"/>
              <p:nvPr/>
            </p:nvSpPr>
            <p:spPr>
              <a:xfrm>
                <a:off x="1991" y="3612"/>
                <a:ext cx="1054" cy="919"/>
              </a:xfrm>
              <a:prstGeom prst="rect">
                <a:avLst/>
              </a:prstGeom>
              <a:grpFill/>
              <a:ln w="9525">
                <a:noFill/>
                <a:miter/>
              </a:ln>
            </p:spPr>
            <p:txBody>
              <a:bodyPr wrap="square">
                <a:spAutoFit/>
              </a:bodyPr>
              <a:lstStyle/>
              <a:p>
                <a:pPr>
                  <a:buClr>
                    <a:srgbClr val="000000"/>
                  </a:buClr>
                </a:pPr>
                <a:r>
                  <a:rPr lang="en-US" altLang="zh-CN" sz="3200" b="1" noProof="1">
                    <a:gradFill>
                      <a:gsLst>
                        <a:gs pos="0">
                          <a:srgbClr val="E30000"/>
                        </a:gs>
                        <a:gs pos="100000">
                          <a:srgbClr val="760303"/>
                        </a:gs>
                      </a:gsLst>
                      <a:lin ang="5400000" scaled="0"/>
                    </a:gradFill>
                    <a:effectLst>
                      <a:outerShdw blurRad="38100" dist="38100" dir="2700000">
                        <a:srgbClr val="C0C0C0"/>
                      </a:outerShdw>
                    </a:effectLst>
                    <a:latin typeface="+mn-ea"/>
                    <a:cs typeface="+mn-ea"/>
                  </a:rPr>
                  <a:t>p</a:t>
                </a:r>
              </a:p>
            </p:txBody>
          </p:sp>
          <p:sp>
            <p:nvSpPr>
              <p:cNvPr id="24" name="文本框 23"/>
              <p:cNvSpPr txBox="1"/>
              <p:nvPr/>
            </p:nvSpPr>
            <p:spPr>
              <a:xfrm>
                <a:off x="2003" y="3021"/>
                <a:ext cx="766" cy="919"/>
              </a:xfrm>
              <a:prstGeom prst="rect">
                <a:avLst/>
              </a:prstGeom>
              <a:grpFill/>
              <a:ln w="9525">
                <a:noFill/>
                <a:miter/>
              </a:ln>
            </p:spPr>
            <p:txBody>
              <a:bodyPr wrap="square">
                <a:spAutoFit/>
              </a:bodyPr>
              <a:lstStyle/>
              <a:p>
                <a:pPr>
                  <a:buClr>
                    <a:srgbClr val="000000"/>
                  </a:buClr>
                </a:pPr>
                <a:r>
                  <a:rPr lang="en-US" altLang="zh-CN" sz="3200" b="1" noProof="1">
                    <a:gradFill>
                      <a:gsLst>
                        <a:gs pos="0">
                          <a:srgbClr val="E30000"/>
                        </a:gs>
                        <a:gs pos="100000">
                          <a:srgbClr val="760303"/>
                        </a:gs>
                      </a:gsLst>
                      <a:lin ang="5400000" scaled="0"/>
                    </a:gradFill>
                    <a:effectLst>
                      <a:outerShdw blurRad="38100" dist="38100" dir="2700000">
                        <a:srgbClr val="C0C0C0"/>
                      </a:outerShdw>
                    </a:effectLst>
                    <a:latin typeface="+mn-ea"/>
                    <a:cs typeface="+mn-ea"/>
                  </a:rPr>
                  <a:t>F</a:t>
                </a:r>
              </a:p>
            </p:txBody>
          </p:sp>
          <p:sp>
            <p:nvSpPr>
              <p:cNvPr id="25" name="文本框 24"/>
              <p:cNvSpPr txBox="1"/>
              <p:nvPr/>
            </p:nvSpPr>
            <p:spPr>
              <a:xfrm>
                <a:off x="698" y="3345"/>
                <a:ext cx="826" cy="919"/>
              </a:xfrm>
              <a:prstGeom prst="rect">
                <a:avLst/>
              </a:prstGeom>
              <a:grpFill/>
              <a:ln w="9525">
                <a:noFill/>
                <a:miter/>
              </a:ln>
            </p:spPr>
            <p:txBody>
              <a:bodyPr wrap="square">
                <a:spAutoFit/>
              </a:bodyPr>
              <a:lstStyle/>
              <a:p>
                <a:pPr>
                  <a:buClr>
                    <a:srgbClr val="000000"/>
                  </a:buClr>
                </a:pPr>
                <a:r>
                  <a:rPr lang="en-US" altLang="zh-CN" sz="3200" b="1" noProof="1">
                    <a:gradFill>
                      <a:gsLst>
                        <a:gs pos="0">
                          <a:srgbClr val="E30000"/>
                        </a:gs>
                        <a:gs pos="100000">
                          <a:srgbClr val="760303"/>
                        </a:gs>
                      </a:gsLst>
                      <a:lin ang="5400000" scaled="0"/>
                    </a:gradFill>
                    <a:effectLst>
                      <a:outerShdw blurRad="38100" dist="38100" dir="2700000">
                        <a:srgbClr val="C0C0C0"/>
                      </a:outerShdw>
                    </a:effectLst>
                    <a:latin typeface="+mn-ea"/>
                    <a:cs typeface="+mn-ea"/>
                  </a:rPr>
                  <a:t>S</a:t>
                </a:r>
              </a:p>
            </p:txBody>
          </p:sp>
          <p:sp>
            <p:nvSpPr>
              <p:cNvPr id="26" name="文本框 25"/>
              <p:cNvSpPr txBox="1"/>
              <p:nvPr/>
            </p:nvSpPr>
            <p:spPr>
              <a:xfrm>
                <a:off x="1727" y="2983"/>
                <a:ext cx="1664" cy="919"/>
              </a:xfrm>
              <a:prstGeom prst="rect">
                <a:avLst/>
              </a:prstGeom>
              <a:grpFill/>
              <a:ln w="9525">
                <a:noFill/>
                <a:miter/>
              </a:ln>
            </p:spPr>
            <p:txBody>
              <a:bodyPr wrap="square">
                <a:spAutoFit/>
              </a:bodyPr>
              <a:lstStyle/>
              <a:p>
                <a:pPr>
                  <a:buClr>
                    <a:srgbClr val="000000"/>
                  </a:buClr>
                </a:pPr>
                <a:r>
                  <a:rPr lang="en-US" altLang="zh-CN" sz="3200" b="1" noProof="1">
                    <a:gradFill>
                      <a:gsLst>
                        <a:gs pos="0">
                          <a:srgbClr val="E30000"/>
                        </a:gs>
                        <a:gs pos="100000">
                          <a:srgbClr val="760303"/>
                        </a:gs>
                      </a:gsLst>
                      <a:lin ang="5400000" scaled="0"/>
                    </a:gradFill>
                    <a:effectLst>
                      <a:outerShdw blurRad="38100" dist="38100" dir="2700000">
                        <a:srgbClr val="C0C0C0"/>
                      </a:outerShdw>
                    </a:effectLst>
                    <a:latin typeface="+mn-ea"/>
                    <a:cs typeface="+mn-ea"/>
                  </a:rPr>
                  <a:t>___</a:t>
                </a:r>
              </a:p>
            </p:txBody>
          </p:sp>
        </p:grpSp>
        <p:sp>
          <p:nvSpPr>
            <p:cNvPr id="27" name="文本框 26"/>
            <p:cNvSpPr txBox="1"/>
            <p:nvPr/>
          </p:nvSpPr>
          <p:spPr>
            <a:xfrm>
              <a:off x="7411" y="4108"/>
              <a:ext cx="731" cy="919"/>
            </a:xfrm>
            <a:prstGeom prst="rect">
              <a:avLst/>
            </a:prstGeom>
            <a:grpFill/>
            <a:ln w="9525">
              <a:noFill/>
              <a:miter/>
            </a:ln>
          </p:spPr>
          <p:txBody>
            <a:bodyPr wrap="square">
              <a:spAutoFit/>
            </a:bodyPr>
            <a:lstStyle/>
            <a:p>
              <a:pPr>
                <a:buClr>
                  <a:srgbClr val="000000"/>
                </a:buClr>
              </a:pPr>
              <a:r>
                <a:rPr lang="en-US" altLang="zh-CN" sz="3200" b="1" noProof="1">
                  <a:gradFill>
                    <a:gsLst>
                      <a:gs pos="0">
                        <a:srgbClr val="E30000"/>
                      </a:gs>
                      <a:gs pos="100000">
                        <a:srgbClr val="760303"/>
                      </a:gs>
                    </a:gsLst>
                    <a:lin ang="5400000" scaled="0"/>
                  </a:gradFill>
                  <a:effectLst>
                    <a:outerShdw blurRad="38100" dist="38100" dir="2700000">
                      <a:srgbClr val="C0C0C0"/>
                    </a:outerShdw>
                  </a:effectLst>
                  <a:latin typeface="+mn-ea"/>
                  <a:cs typeface="+mn-ea"/>
                </a:rPr>
                <a:t>=</a:t>
              </a:r>
            </a:p>
          </p:txBody>
        </p:sp>
      </p:grpSp>
      <p:sp>
        <p:nvSpPr>
          <p:cNvPr id="29" name="文本框 28"/>
          <p:cNvSpPr txBox="1"/>
          <p:nvPr/>
        </p:nvSpPr>
        <p:spPr>
          <a:xfrm>
            <a:off x="4090670" y="2079625"/>
            <a:ext cx="1517650" cy="46037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</a:pPr>
            <a:r>
              <a:rPr lang="zh-CN" altLang="en-US" sz="2400" b="1" noProof="1">
                <a:effectLst>
                  <a:outerShdw blurRad="38100" dist="38100" dir="2700000">
                    <a:srgbClr val="C0C0C0"/>
                  </a:outerShdw>
                </a:effectLst>
                <a:latin typeface="+mn-ea"/>
                <a:cs typeface="+mn-ea"/>
              </a:rPr>
              <a:t>导出公式：</a:t>
            </a:r>
          </a:p>
        </p:txBody>
      </p:sp>
      <p:sp>
        <p:nvSpPr>
          <p:cNvPr id="4" name="矩形 3"/>
          <p:cNvSpPr/>
          <p:nvPr/>
        </p:nvSpPr>
        <p:spPr>
          <a:xfrm>
            <a:off x="2369185" y="1957705"/>
            <a:ext cx="1681480" cy="1473835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ang="5400000" scaled="0"/>
              </a:gradFill>
            </a:endParaRPr>
          </a:p>
        </p:txBody>
      </p:sp>
      <p:sp>
        <p:nvSpPr>
          <p:cNvPr id="16" name="左大括号 15"/>
          <p:cNvSpPr/>
          <p:nvPr/>
        </p:nvSpPr>
        <p:spPr>
          <a:xfrm>
            <a:off x="7665085" y="2050415"/>
            <a:ext cx="89535" cy="1680845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5607685" y="1957070"/>
            <a:ext cx="1804670" cy="1804035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ang="5400000" scaled="0"/>
              </a:gradFill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7934325" y="2050415"/>
            <a:ext cx="38163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800" b="1" dirty="0">
                <a:effectLst>
                  <a:outerShdw blurRad="38100" dist="38100" dir="2700000">
                    <a:srgbClr val="C0C0C0"/>
                  </a:outerShdw>
                </a:effectLst>
                <a:latin typeface="+mn-ea"/>
                <a:cs typeface="+mn-ea"/>
                <a:sym typeface="+mn-ea"/>
              </a:rPr>
              <a:t>F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8309610" y="2016760"/>
            <a:ext cx="56705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800" b="1" dirty="0">
                <a:effectLst>
                  <a:outerShdw blurRad="38100" dist="38100" dir="2700000">
                    <a:srgbClr val="C0C0C0"/>
                  </a:outerShdw>
                </a:effectLst>
                <a:latin typeface="+mn-ea"/>
                <a:cs typeface="+mn-ea"/>
                <a:sym typeface="+mn-ea"/>
              </a:rPr>
              <a:t>—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8803640" y="2030095"/>
            <a:ext cx="8940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 b="1" dirty="0">
                <a:effectLst>
                  <a:outerShdw blurRad="38100" dist="38100" dir="2700000">
                    <a:srgbClr val="C0C0C0"/>
                  </a:outerShdw>
                </a:effectLst>
                <a:latin typeface="+mn-ea"/>
                <a:cs typeface="+mn-ea"/>
                <a:sym typeface="+mn-ea"/>
              </a:rPr>
              <a:t>压力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9645650" y="2014220"/>
            <a:ext cx="56705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800" b="1" dirty="0">
                <a:effectLst>
                  <a:outerShdw blurRad="38100" dist="38100" dir="2700000">
                    <a:srgbClr val="C0C0C0"/>
                  </a:outerShdw>
                </a:effectLst>
                <a:latin typeface="+mn-ea"/>
                <a:cs typeface="+mn-ea"/>
                <a:sym typeface="+mn-ea"/>
              </a:rPr>
              <a:t>—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10212705" y="2034540"/>
            <a:ext cx="48450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800" b="1" dirty="0">
                <a:effectLst>
                  <a:outerShdw blurRad="38100" dist="38100" dir="2700000">
                    <a:srgbClr val="C0C0C0"/>
                  </a:outerShdw>
                </a:effectLst>
                <a:latin typeface="+mn-ea"/>
                <a:cs typeface="+mn-ea"/>
                <a:sym typeface="+mn-ea"/>
              </a:rPr>
              <a:t>N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7944485" y="2644775"/>
            <a:ext cx="39687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800" b="1" dirty="0">
                <a:effectLst>
                  <a:outerShdw blurRad="38100" dist="38100" dir="2700000">
                    <a:srgbClr val="C0C0C0"/>
                  </a:outerShdw>
                </a:effectLst>
                <a:latin typeface="+mn-ea"/>
                <a:cs typeface="+mn-ea"/>
                <a:sym typeface="+mn-ea"/>
              </a:rPr>
              <a:t>S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8319770" y="2611120"/>
            <a:ext cx="56705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800" b="1" dirty="0">
                <a:effectLst>
                  <a:outerShdw blurRad="38100" dist="38100" dir="2700000">
                    <a:srgbClr val="C0C0C0"/>
                  </a:outerShdw>
                </a:effectLst>
                <a:latin typeface="+mn-ea"/>
                <a:cs typeface="+mn-ea"/>
                <a:sym typeface="+mn-ea"/>
              </a:rPr>
              <a:t>—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8813800" y="2624455"/>
            <a:ext cx="16052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 b="1" dirty="0">
                <a:effectLst>
                  <a:outerShdw blurRad="38100" dist="38100" dir="2700000">
                    <a:srgbClr val="C0C0C0"/>
                  </a:outerShdw>
                </a:effectLst>
                <a:latin typeface="+mn-ea"/>
                <a:cs typeface="+mn-ea"/>
                <a:sym typeface="+mn-ea"/>
              </a:rPr>
              <a:t>受力面积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10283825" y="2608580"/>
            <a:ext cx="56705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800" b="1" dirty="0">
                <a:effectLst>
                  <a:outerShdw blurRad="38100" dist="38100" dir="2700000">
                    <a:srgbClr val="C0C0C0"/>
                  </a:outerShdw>
                </a:effectLst>
                <a:latin typeface="+mn-ea"/>
                <a:cs typeface="+mn-ea"/>
                <a:sym typeface="+mn-ea"/>
              </a:rPr>
              <a:t>—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10850880" y="2612390"/>
            <a:ext cx="67437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800" b="1" dirty="0">
                <a:effectLst>
                  <a:outerShdw blurRad="38100" dist="38100" dir="2700000">
                    <a:srgbClr val="C0C0C0"/>
                  </a:outerShdw>
                </a:effectLst>
                <a:latin typeface="+mn-ea"/>
                <a:cs typeface="+mn-ea"/>
                <a:sym typeface="+mn-ea"/>
              </a:rPr>
              <a:t>m</a:t>
            </a:r>
            <a:r>
              <a:rPr lang="en-US" altLang="zh-CN" sz="2800" b="1" baseline="30000" dirty="0">
                <a:effectLst>
                  <a:outerShdw blurRad="38100" dist="38100" dir="2700000">
                    <a:srgbClr val="C0C0C0"/>
                  </a:outerShdw>
                </a:effectLst>
                <a:latin typeface="+mn-ea"/>
                <a:cs typeface="+mn-ea"/>
                <a:sym typeface="+mn-ea"/>
              </a:rPr>
              <a:t>2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7954645" y="3268345"/>
            <a:ext cx="41973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800" b="1" dirty="0">
                <a:effectLst>
                  <a:outerShdw blurRad="38100" dist="38100" dir="2700000">
                    <a:srgbClr val="C0C0C0"/>
                  </a:outerShdw>
                </a:effectLst>
                <a:latin typeface="+mn-ea"/>
                <a:cs typeface="+mn-ea"/>
                <a:sym typeface="+mn-ea"/>
              </a:rPr>
              <a:t>p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8329930" y="3234690"/>
            <a:ext cx="56705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800" b="1" dirty="0">
                <a:effectLst>
                  <a:outerShdw blurRad="38100" dist="38100" dir="2700000">
                    <a:srgbClr val="C0C0C0"/>
                  </a:outerShdw>
                </a:effectLst>
                <a:latin typeface="+mn-ea"/>
                <a:cs typeface="+mn-ea"/>
                <a:sym typeface="+mn-ea"/>
              </a:rPr>
              <a:t>—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8838565" y="3248025"/>
            <a:ext cx="8940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 b="1" dirty="0">
                <a:effectLst>
                  <a:outerShdw blurRad="38100" dist="38100" dir="2700000">
                    <a:srgbClr val="C0C0C0"/>
                  </a:outerShdw>
                </a:effectLst>
                <a:latin typeface="+mn-ea"/>
                <a:cs typeface="+mn-ea"/>
                <a:sym typeface="+mn-ea"/>
              </a:rPr>
              <a:t>压强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9753600" y="3232150"/>
            <a:ext cx="56705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800" b="1" dirty="0">
                <a:effectLst>
                  <a:outerShdw blurRad="38100" dist="38100" dir="2700000">
                    <a:srgbClr val="C0C0C0"/>
                  </a:outerShdw>
                </a:effectLst>
                <a:latin typeface="+mn-ea"/>
                <a:cs typeface="+mn-ea"/>
                <a:sym typeface="+mn-ea"/>
              </a:rPr>
              <a:t>—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10320655" y="3234690"/>
            <a:ext cx="10083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altLang="zh-CN" sz="2800" b="1" dirty="0">
                <a:effectLst>
                  <a:outerShdw blurRad="38100" dist="38100" dir="2700000">
                    <a:srgbClr val="C0C0C0"/>
                  </a:outerShdw>
                </a:effectLst>
                <a:latin typeface="+mn-ea"/>
                <a:cs typeface="+mn-ea"/>
                <a:sym typeface="+mn-ea"/>
              </a:rPr>
              <a:t>N/㎡</a:t>
            </a:r>
            <a:endParaRPr lang="en-US" altLang="zh-CN" sz="2800" b="1" baseline="30000" dirty="0">
              <a:effectLst>
                <a:outerShdw blurRad="38100" dist="38100" dir="2700000">
                  <a:srgbClr val="C0C0C0"/>
                </a:outerShdw>
              </a:effectLst>
              <a:latin typeface="+mn-ea"/>
              <a:cs typeface="+mn-ea"/>
              <a:sym typeface="+mn-ea"/>
            </a:endParaRPr>
          </a:p>
        </p:txBody>
      </p:sp>
      <p:pic>
        <p:nvPicPr>
          <p:cNvPr id="33799" name="图片 33798" descr="C:/Users/Lenovo/Desktop/http:/humbabe.arc.nasa.gov/mgcm/micromet/Blaise_Pascal.jpg"/>
          <p:cNvPicPr>
            <a:picLocks noChangeAspect="1"/>
          </p:cNvPicPr>
          <p:nvPr/>
        </p:nvPicPr>
        <p:blipFill>
          <a:blip r:embed="rId3" r:link="rId4"/>
          <a:stretch>
            <a:fillRect/>
          </a:stretch>
        </p:blipFill>
        <p:spPr>
          <a:xfrm>
            <a:off x="10090150" y="4073525"/>
            <a:ext cx="1470025" cy="2029460"/>
          </a:xfrm>
          <a:prstGeom prst="ellipse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500"/>
                            </p:stCondLst>
                            <p:childTnLst>
                              <p:par>
                                <p:cTn id="1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6" grpId="0"/>
      <p:bldP spid="7" grpId="0"/>
      <p:bldP spid="13" grpId="0"/>
      <p:bldP spid="14" grpId="0"/>
      <p:bldP spid="15" grpId="0"/>
      <p:bldP spid="29" grpId="0"/>
      <p:bldP spid="4" grpId="0" bldLvl="0" animBg="1"/>
      <p:bldP spid="16" grpId="0" bldLvl="0" animBg="1"/>
      <p:bldP spid="22" grpId="0" bldLvl="0" animBg="1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/>
          <p:nvPr/>
        </p:nvSpPr>
        <p:spPr>
          <a:xfrm>
            <a:off x="3482340" y="342265"/>
            <a:ext cx="4114800" cy="645160"/>
          </a:xfrm>
          <a:prstGeom prst="rect">
            <a:avLst/>
          </a:prstGeom>
          <a:noFill/>
          <a:ln w="12700">
            <a:noFill/>
          </a:ln>
        </p:spPr>
        <p:txBody>
          <a:bodyPr anchor="t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3600" b="1" dirty="0">
                <a:solidFill>
                  <a:srgbClr val="002060"/>
                </a:solidFill>
                <a:latin typeface="+mn-ea"/>
                <a:cs typeface="+mn-ea"/>
              </a:rPr>
              <a:t>Ｓ ： 受力面积</a:t>
            </a:r>
          </a:p>
        </p:txBody>
      </p:sp>
      <p:pic>
        <p:nvPicPr>
          <p:cNvPr id="49155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21448" y="1773555"/>
            <a:ext cx="6400800" cy="1676400"/>
          </a:xfrm>
          <a:prstGeom prst="rect">
            <a:avLst/>
          </a:prstGeom>
          <a:noFill/>
          <a:ln w="12700">
            <a:noFill/>
          </a:ln>
        </p:spPr>
      </p:pic>
      <p:sp>
        <p:nvSpPr>
          <p:cNvPr id="49156" name="Text Box 4"/>
          <p:cNvSpPr txBox="1"/>
          <p:nvPr/>
        </p:nvSpPr>
        <p:spPr>
          <a:xfrm>
            <a:off x="2667635" y="1341755"/>
            <a:ext cx="914400" cy="521970"/>
          </a:xfrm>
          <a:prstGeom prst="rect">
            <a:avLst/>
          </a:prstGeom>
          <a:noFill/>
          <a:ln w="12700">
            <a:noFill/>
          </a:ln>
        </p:spPr>
        <p:txBody>
          <a:bodyPr anchor="t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2800" b="1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Ｓ</a:t>
            </a:r>
            <a:r>
              <a:rPr lang="en-US" altLang="zh-CN" sz="2800" b="1" baseline="-25000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1</a:t>
            </a:r>
          </a:p>
        </p:txBody>
      </p:sp>
      <p:sp>
        <p:nvSpPr>
          <p:cNvPr id="49157" name="Text Box 5"/>
          <p:cNvSpPr txBox="1"/>
          <p:nvPr/>
        </p:nvSpPr>
        <p:spPr>
          <a:xfrm>
            <a:off x="2670810" y="3215005"/>
            <a:ext cx="838200" cy="521970"/>
          </a:xfrm>
          <a:prstGeom prst="rect">
            <a:avLst/>
          </a:prstGeom>
          <a:noFill/>
          <a:ln w="12700">
            <a:noFill/>
          </a:ln>
        </p:spPr>
        <p:txBody>
          <a:bodyPr anchor="t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2800" b="1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Ｓ</a:t>
            </a:r>
            <a:r>
              <a:rPr lang="en-US" altLang="zh-CN" sz="2800" b="1" baseline="-25000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2</a:t>
            </a:r>
          </a:p>
        </p:txBody>
      </p:sp>
      <p:sp>
        <p:nvSpPr>
          <p:cNvPr id="49158" name="Text Box 6"/>
          <p:cNvSpPr txBox="1"/>
          <p:nvPr/>
        </p:nvSpPr>
        <p:spPr>
          <a:xfrm>
            <a:off x="5360035" y="3215005"/>
            <a:ext cx="838200" cy="521970"/>
          </a:xfrm>
          <a:prstGeom prst="rect">
            <a:avLst/>
          </a:prstGeom>
          <a:noFill/>
          <a:ln w="12700">
            <a:noFill/>
          </a:ln>
        </p:spPr>
        <p:txBody>
          <a:bodyPr anchor="t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2800" b="1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Ｓ</a:t>
            </a:r>
            <a:r>
              <a:rPr lang="en-US" altLang="zh-CN" sz="2800" b="1" baseline="-25000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1</a:t>
            </a:r>
          </a:p>
        </p:txBody>
      </p:sp>
      <p:sp>
        <p:nvSpPr>
          <p:cNvPr id="49159" name="Text Box 7"/>
          <p:cNvSpPr txBox="1"/>
          <p:nvPr/>
        </p:nvSpPr>
        <p:spPr>
          <a:xfrm>
            <a:off x="5360035" y="1414780"/>
            <a:ext cx="838200" cy="521970"/>
          </a:xfrm>
          <a:prstGeom prst="rect">
            <a:avLst/>
          </a:prstGeom>
          <a:noFill/>
          <a:ln w="12700">
            <a:noFill/>
          </a:ln>
        </p:spPr>
        <p:txBody>
          <a:bodyPr anchor="t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2800" b="1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Ｓ</a:t>
            </a:r>
            <a:r>
              <a:rPr lang="en-US" altLang="zh-CN" sz="2800" b="1" baseline="-25000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2</a:t>
            </a:r>
          </a:p>
        </p:txBody>
      </p:sp>
      <p:sp>
        <p:nvSpPr>
          <p:cNvPr id="49160" name="AutoShape 8"/>
          <p:cNvSpPr/>
          <p:nvPr/>
        </p:nvSpPr>
        <p:spPr>
          <a:xfrm rot="-5400000">
            <a:off x="2883535" y="3054668"/>
            <a:ext cx="228600" cy="1676400"/>
          </a:xfrm>
          <a:prstGeom prst="leftBrace">
            <a:avLst>
              <a:gd name="adj1" fmla="val 61077"/>
              <a:gd name="adj2" fmla="val 50000"/>
            </a:avLst>
          </a:prstGeom>
          <a:noFill/>
          <a:ln w="38100" cap="flat" cmpd="sng">
            <a:solidFill>
              <a:schemeClr val="tx1"/>
            </a:solidFill>
            <a:prstDash val="solid"/>
            <a:miter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9161" name="AutoShape 9"/>
          <p:cNvSpPr/>
          <p:nvPr/>
        </p:nvSpPr>
        <p:spPr>
          <a:xfrm rot="-5400000">
            <a:off x="5652135" y="3438843"/>
            <a:ext cx="152400" cy="838200"/>
          </a:xfrm>
          <a:prstGeom prst="leftBrace">
            <a:avLst>
              <a:gd name="adj1" fmla="val 45807"/>
              <a:gd name="adj2" fmla="val 54921"/>
            </a:avLst>
          </a:prstGeom>
          <a:noFill/>
          <a:ln w="38100" cap="flat" cmpd="sng">
            <a:solidFill>
              <a:schemeClr val="tx1"/>
            </a:solidFill>
            <a:prstDash val="solid"/>
            <a:miter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Text Box 2"/>
          <p:cNvSpPr txBox="1"/>
          <p:nvPr/>
        </p:nvSpPr>
        <p:spPr>
          <a:xfrm>
            <a:off x="1885950" y="4770120"/>
            <a:ext cx="6842125" cy="1168400"/>
          </a:xfrm>
          <a:prstGeom prst="rect">
            <a:avLst/>
          </a:prstGeom>
          <a:noFill/>
          <a:ln w="12700">
            <a:noFill/>
          </a:ln>
        </p:spPr>
        <p:txBody>
          <a:bodyPr wrap="square" anchor="t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2800" dirty="0">
                <a:solidFill>
                  <a:srgbClr val="C00000"/>
                </a:solidFill>
                <a:latin typeface="+mn-ea"/>
                <a:cs typeface="+mn-ea"/>
              </a:rPr>
              <a:t>注：受力面积一定等于接触面积；</a:t>
            </a:r>
          </a:p>
          <a:p>
            <a:pPr eaLnBrk="0" hangingPunct="0">
              <a:spcBef>
                <a:spcPct val="50000"/>
              </a:spcBef>
            </a:pPr>
            <a:r>
              <a:rPr lang="zh-CN" altLang="en-US" sz="2800" dirty="0">
                <a:solidFill>
                  <a:srgbClr val="C00000"/>
                </a:solidFill>
                <a:latin typeface="+mn-ea"/>
                <a:cs typeface="+mn-ea"/>
              </a:rPr>
              <a:t>     但是接触面积不一定等于受力面积。</a:t>
            </a:r>
          </a:p>
        </p:txBody>
      </p:sp>
      <p:pic>
        <p:nvPicPr>
          <p:cNvPr id="3" name="图片 2" descr="2008529113458220_2"/>
          <p:cNvPicPr>
            <a:picLocks noChangeAspect="1"/>
          </p:cNvPicPr>
          <p:nvPr/>
        </p:nvPicPr>
        <p:blipFill>
          <a:blip r:embed="rId3"/>
          <a:srcRect t="6633"/>
          <a:stretch>
            <a:fillRect/>
          </a:stretch>
        </p:blipFill>
        <p:spPr>
          <a:xfrm>
            <a:off x="8462645" y="2054225"/>
            <a:ext cx="3204845" cy="2749550"/>
          </a:xfrm>
          <a:prstGeom prst="rect">
            <a:avLst/>
          </a:prstGeom>
        </p:spPr>
      </p:pic>
      <p:sp>
        <p:nvSpPr>
          <p:cNvPr id="4" name="Text Box 2"/>
          <p:cNvSpPr txBox="1"/>
          <p:nvPr/>
        </p:nvSpPr>
        <p:spPr>
          <a:xfrm>
            <a:off x="8604885" y="4928235"/>
            <a:ext cx="2876550" cy="460375"/>
          </a:xfrm>
          <a:prstGeom prst="rect">
            <a:avLst/>
          </a:prstGeom>
          <a:noFill/>
          <a:ln w="12700">
            <a:noFill/>
          </a:ln>
        </p:spPr>
        <p:txBody>
          <a:bodyPr wrap="square" anchor="t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2400" b="1" dirty="0">
                <a:solidFill>
                  <a:srgbClr val="002060"/>
                </a:solidFill>
                <a:latin typeface="+mn-ea"/>
                <a:cs typeface="+mn-ea"/>
              </a:rPr>
              <a:t>接触面积</a:t>
            </a:r>
            <a:r>
              <a:rPr lang="en-US" altLang="zh-CN" sz="2400" b="1" dirty="0">
                <a:solidFill>
                  <a:srgbClr val="002060"/>
                </a:solidFill>
                <a:latin typeface="+mn-ea"/>
                <a:cs typeface="+mn-ea"/>
              </a:rPr>
              <a:t>&gt;</a:t>
            </a:r>
            <a:r>
              <a:rPr lang="zh-CN" altLang="en-US" sz="2400" b="1" dirty="0">
                <a:solidFill>
                  <a:srgbClr val="002060"/>
                </a:solidFill>
                <a:latin typeface="+mn-ea"/>
                <a:cs typeface="+mn-ea"/>
              </a:rPr>
              <a:t>受力面积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9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/>
      <p:bldP spid="49156" grpId="0"/>
      <p:bldP spid="49157" grpId="0"/>
      <p:bldP spid="49158" grpId="0"/>
      <p:bldP spid="49159" grpId="0"/>
      <p:bldP spid="49160" grpId="0" bldLvl="0" animBg="1"/>
      <p:bldP spid="49161" grpId="0" bldLvl="0" animBg="1"/>
      <p:bldP spid="2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368425" y="1242695"/>
            <a:ext cx="9234170" cy="332168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>
            <a:spAutoFit/>
          </a:bodyPr>
          <a:lstStyle/>
          <a:p>
            <a:pPr marL="0" marR="0" indent="0" algn="l" defTabSz="914400" rtl="0" eaLnBrk="1" fontAlgn="auto" latinLnBrk="1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800" b="1" i="0" strike="noStrike" cap="none" spc="0" normalizeH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/>
              </a:rPr>
              <a:t>1.</a:t>
            </a:r>
            <a:r>
              <a:rPr kumimoji="0" sz="2800" b="1" i="0" strike="noStrike" cap="none" spc="0" normalizeH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/>
              </a:rPr>
              <a:t>压强的公式            ，对这个公式正确的理解是</a:t>
            </a:r>
            <a:r>
              <a:rPr kumimoji="0" lang="en-US" sz="2800" b="1" i="0" strike="noStrike" cap="none" spc="0" normalizeH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/>
              </a:rPr>
              <a:t>(      )</a:t>
            </a:r>
            <a:r>
              <a:rPr kumimoji="0" lang="zh-CN" altLang="en-US" sz="2800" b="1" i="0" strike="noStrike" cap="none" spc="0" normalizeH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/>
              </a:rPr>
              <a:t>。</a:t>
            </a:r>
            <a:r>
              <a:rPr kumimoji="0" sz="2800" b="1" i="0" strike="noStrike" cap="none" spc="0" normalizeH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/>
              </a:rPr>
              <a:t>　　</a:t>
            </a:r>
          </a:p>
          <a:p>
            <a:pPr marL="0" marR="0" indent="0" algn="l" defTabSz="914400" rtl="0" eaLnBrk="1" fontAlgn="auto" latinLnBrk="1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sz="2800" b="1" i="0" strike="noStrike" cap="none" spc="0" normalizeH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/>
              </a:rPr>
              <a:t>A. 物体受力越大，产生的压强越大</a:t>
            </a:r>
            <a:r>
              <a:rPr kumimoji="0" lang="zh-CN" sz="2800" b="1" i="0" strike="noStrike" cap="none" spc="0" normalizeH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/>
              </a:rPr>
              <a:t>；</a:t>
            </a:r>
            <a:endParaRPr kumimoji="0" sz="2800" b="1" i="0" strike="noStrike" cap="none" spc="0" normalizeH="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/>
            </a:endParaRPr>
          </a:p>
          <a:p>
            <a:pPr marL="0" marR="0" indent="0" algn="l" defTabSz="914400" rtl="0" eaLnBrk="1" fontAlgn="auto" latinLnBrk="1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sz="2800" b="1" i="0" strike="noStrike" cap="none" spc="0" normalizeH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/>
              </a:rPr>
              <a:t>B. </a:t>
            </a:r>
            <a:r>
              <a:rPr kumimoji="0" lang="zh-CN" sz="2800" b="1" i="0" strike="noStrike" cap="none" spc="0" normalizeH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/>
              </a:rPr>
              <a:t>压强与压力成正比，与受力面积成反比；</a:t>
            </a:r>
            <a:endParaRPr kumimoji="0" sz="2800" b="1" i="0" strike="noStrike" cap="none" spc="0" normalizeH="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/>
            </a:endParaRPr>
          </a:p>
          <a:p>
            <a:pPr marL="0" marR="0" indent="0" algn="l" defTabSz="914400" rtl="0" eaLnBrk="1" fontAlgn="auto" latinLnBrk="1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sz="2800" b="1" i="0" strike="noStrike" cap="none" spc="0" normalizeH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/>
              </a:rPr>
              <a:t>C. 受力面积越</a:t>
            </a:r>
            <a:r>
              <a:rPr kumimoji="0" lang="zh-CN" sz="2800" b="1" i="0" strike="noStrike" cap="none" spc="0" normalizeH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/>
              </a:rPr>
              <a:t>小</a:t>
            </a:r>
            <a:r>
              <a:rPr kumimoji="0" sz="2800" b="1" i="0" strike="noStrike" cap="none" spc="0" normalizeH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/>
              </a:rPr>
              <a:t>，产生的压强越大</a:t>
            </a:r>
            <a:r>
              <a:rPr kumimoji="0" lang="zh-CN" sz="2800" b="1" i="0" strike="noStrike" cap="none" spc="0" normalizeH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/>
              </a:rPr>
              <a:t>；</a:t>
            </a:r>
            <a:endParaRPr kumimoji="0" sz="2800" b="1" i="0" strike="noStrike" cap="none" spc="0" normalizeH="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/>
            </a:endParaRPr>
          </a:p>
          <a:p>
            <a:pPr marL="0" marR="0" indent="0" algn="l" defTabSz="914400" rtl="0" eaLnBrk="1" fontAlgn="auto" latinLnBrk="1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sz="2800" b="1" i="0" strike="noStrike" cap="none" spc="0" normalizeH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/>
              </a:rPr>
              <a:t>D. 受力面积一定，压强和压力成正比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9326880" y="1423670"/>
            <a:ext cx="421640" cy="52070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2800" b="1" i="0" u="none" strike="noStrike" cap="none" spc="0" normalizeH="0" baseline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/>
                <a:sym typeface="Arial" panose="020B0604020202020204"/>
              </a:rPr>
              <a:t>D</a:t>
            </a:r>
          </a:p>
        </p:txBody>
      </p:sp>
      <p:graphicFrame>
        <p:nvGraphicFramePr>
          <p:cNvPr id="14" name="对象 1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813175" y="1234758"/>
          <a:ext cx="968375" cy="8578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r:id="rId3" imgW="444500" imgH="393700" progId="Equation.KSEE3">
                  <p:embed/>
                </p:oleObj>
              </mc:Choice>
              <mc:Fallback>
                <p:oleObj r:id="rId3" imgW="444500" imgH="3937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13175" y="1234758"/>
                        <a:ext cx="968375" cy="8578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54" name="Text Box 2"/>
          <p:cNvSpPr txBox="1"/>
          <p:nvPr/>
        </p:nvSpPr>
        <p:spPr>
          <a:xfrm>
            <a:off x="666750" y="323215"/>
            <a:ext cx="4114800" cy="645160"/>
          </a:xfrm>
          <a:prstGeom prst="rect">
            <a:avLst/>
          </a:prstGeom>
          <a:noFill/>
          <a:ln w="12700">
            <a:noFill/>
          </a:ln>
        </p:spPr>
        <p:txBody>
          <a:bodyPr anchor="t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3600" b="1" dirty="0">
                <a:solidFill>
                  <a:srgbClr val="002060"/>
                </a:solidFill>
                <a:latin typeface="+mn-ea"/>
                <a:cs typeface="+mn-ea"/>
              </a:rPr>
              <a:t>对公式的理解：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4915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F6F6F60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5685" y="3106420"/>
            <a:ext cx="3455035" cy="3455035"/>
          </a:xfrm>
          <a:prstGeom prst="ellipse">
            <a:avLst/>
          </a:prstGeom>
        </p:spPr>
      </p:pic>
      <p:sp>
        <p:nvSpPr>
          <p:cNvPr id="20481" name="文本框 133122"/>
          <p:cNvSpPr txBox="1"/>
          <p:nvPr/>
        </p:nvSpPr>
        <p:spPr>
          <a:xfrm>
            <a:off x="1934210" y="208915"/>
            <a:ext cx="5934075" cy="706755"/>
          </a:xfrm>
          <a:prstGeom prst="rect">
            <a:avLst/>
          </a:prstGeom>
          <a:noFill/>
          <a:ln w="12700">
            <a:noFill/>
          </a:ln>
        </p:spPr>
        <p:txBody>
          <a:bodyPr wrap="non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b="1" dirty="0">
                <a:latin typeface="+mn-ea"/>
                <a:cs typeface="+mn-ea"/>
              </a:rPr>
              <a:t>1pa</a:t>
            </a:r>
            <a:r>
              <a:rPr lang="zh-CN" altLang="en-US" sz="4000" b="1" dirty="0">
                <a:latin typeface="+mn-ea"/>
                <a:cs typeface="+mn-ea"/>
              </a:rPr>
              <a:t>的压强到底有多大呢</a:t>
            </a:r>
            <a:r>
              <a:rPr lang="en-US" altLang="zh-CN" sz="4000" b="1">
                <a:latin typeface="+mn-ea"/>
                <a:cs typeface="+mn-ea"/>
              </a:rPr>
              <a:t>?</a:t>
            </a:r>
          </a:p>
        </p:txBody>
      </p:sp>
      <p:sp>
        <p:nvSpPr>
          <p:cNvPr id="133125" name="文本框 133124"/>
          <p:cNvSpPr txBox="1"/>
          <p:nvPr/>
        </p:nvSpPr>
        <p:spPr>
          <a:xfrm>
            <a:off x="419100" y="1998345"/>
            <a:ext cx="8331200" cy="583565"/>
          </a:xfrm>
          <a:prstGeom prst="rect">
            <a:avLst/>
          </a:prstGeom>
          <a:noFill/>
          <a:ln w="1270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</a:extLst>
        </p:spPr>
        <p:txBody>
          <a:bodyPr wrap="none" anchor="t">
            <a:spAutoFit/>
          </a:bodyPr>
          <a:lstStyle/>
          <a:p>
            <a:r>
              <a:rPr lang="zh-CN" altLang="en-US" sz="3200" b="1" dirty="0">
                <a:solidFill>
                  <a:srgbClr val="002060"/>
                </a:solidFill>
                <a:latin typeface="+mn-ea"/>
                <a:cs typeface="+mn-ea"/>
              </a:rPr>
              <a:t>一颗西瓜籽平放在手上，对手的压强约为</a:t>
            </a:r>
            <a:r>
              <a:rPr lang="en-US" altLang="zh-CN" sz="3200" b="1">
                <a:solidFill>
                  <a:srgbClr val="002060"/>
                </a:solidFill>
                <a:latin typeface="+mn-ea"/>
                <a:cs typeface="+mn-ea"/>
              </a:rPr>
              <a:t>20P</a:t>
            </a:r>
            <a:r>
              <a:rPr lang="en-US" altLang="zh-CN" sz="4000" b="1" baseline="12000">
                <a:solidFill>
                  <a:srgbClr val="002060"/>
                </a:solidFill>
                <a:latin typeface="+mn-ea"/>
                <a:cs typeface="+mn-ea"/>
              </a:rPr>
              <a:t>a</a:t>
            </a:r>
          </a:p>
        </p:txBody>
      </p:sp>
      <p:sp>
        <p:nvSpPr>
          <p:cNvPr id="133126" name="文本框 133125"/>
          <p:cNvSpPr txBox="1"/>
          <p:nvPr/>
        </p:nvSpPr>
        <p:spPr>
          <a:xfrm>
            <a:off x="419100" y="2922588"/>
            <a:ext cx="8305800" cy="583565"/>
          </a:xfrm>
          <a:prstGeom prst="rect">
            <a:avLst/>
          </a:prstGeom>
          <a:noFill/>
          <a:ln w="1270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</a:extLst>
        </p:spPr>
        <p:txBody>
          <a:bodyPr anchor="t">
            <a:spAutoFit/>
          </a:bodyPr>
          <a:lstStyle/>
          <a:p>
            <a:r>
              <a:rPr lang="zh-CN" altLang="en-US" sz="3200" b="1" dirty="0">
                <a:solidFill>
                  <a:srgbClr val="C00000"/>
                </a:solidFill>
                <a:latin typeface="+mn-ea"/>
                <a:cs typeface="+mn-ea"/>
              </a:rPr>
              <a:t>成年人站立时对地面的压强约为</a:t>
            </a:r>
            <a:r>
              <a:rPr lang="en-US" altLang="zh-CN" sz="3200" b="1">
                <a:solidFill>
                  <a:srgbClr val="C00000"/>
                </a:solidFill>
                <a:latin typeface="+mn-ea"/>
                <a:cs typeface="+mn-ea"/>
              </a:rPr>
              <a:t>1.5×10</a:t>
            </a:r>
            <a:r>
              <a:rPr lang="en-US" altLang="zh-CN" sz="3200" b="1" baseline="30000">
                <a:solidFill>
                  <a:srgbClr val="C00000"/>
                </a:solidFill>
                <a:latin typeface="+mn-ea"/>
                <a:cs typeface="+mn-ea"/>
              </a:rPr>
              <a:t>4 </a:t>
            </a:r>
            <a:r>
              <a:rPr lang="en-US" altLang="zh-CN" sz="3200" b="1">
                <a:solidFill>
                  <a:srgbClr val="C00000"/>
                </a:solidFill>
                <a:latin typeface="+mn-ea"/>
                <a:cs typeface="+mn-ea"/>
              </a:rPr>
              <a:t>Pa</a:t>
            </a:r>
          </a:p>
        </p:txBody>
      </p:sp>
      <p:sp>
        <p:nvSpPr>
          <p:cNvPr id="133127" name="文本框 133126"/>
          <p:cNvSpPr txBox="1"/>
          <p:nvPr/>
        </p:nvSpPr>
        <p:spPr>
          <a:xfrm>
            <a:off x="419100" y="1103630"/>
            <a:ext cx="11691620" cy="583565"/>
          </a:xfrm>
          <a:prstGeom prst="rect">
            <a:avLst/>
          </a:prstGeom>
          <a:noFill/>
          <a:ln w="1270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</a:extLst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002060"/>
                </a:solidFill>
                <a:latin typeface="+mn-ea"/>
                <a:cs typeface="+mn-ea"/>
              </a:rPr>
              <a:t>相当于</a:t>
            </a:r>
            <a:r>
              <a:rPr lang="en-US" altLang="zh-CN" sz="3200" b="1" dirty="0">
                <a:solidFill>
                  <a:srgbClr val="002060"/>
                </a:solidFill>
                <a:latin typeface="+mn-ea"/>
                <a:cs typeface="+mn-ea"/>
              </a:rPr>
              <a:t>3</a:t>
            </a:r>
            <a:r>
              <a:rPr lang="zh-CN" altLang="en-US" sz="3200" b="1" dirty="0">
                <a:solidFill>
                  <a:srgbClr val="002060"/>
                </a:solidFill>
                <a:latin typeface="+mn-ea"/>
                <a:cs typeface="+mn-ea"/>
              </a:rPr>
              <a:t>粒芝麻压成粉均匀地撒在</a:t>
            </a:r>
            <a:r>
              <a:rPr lang="en-US" altLang="zh-CN" sz="3200" b="1">
                <a:solidFill>
                  <a:srgbClr val="002060"/>
                </a:solidFill>
                <a:latin typeface="+mn-ea"/>
                <a:cs typeface="+mn-ea"/>
              </a:rPr>
              <a:t>1cm</a:t>
            </a:r>
            <a:r>
              <a:rPr lang="zh-CN" altLang="en-US" sz="3200" b="1" baseline="30000" dirty="0">
                <a:solidFill>
                  <a:srgbClr val="002060"/>
                </a:solidFill>
                <a:latin typeface="+mn-ea"/>
                <a:cs typeface="+mn-ea"/>
              </a:rPr>
              <a:t>２</a:t>
            </a:r>
            <a:r>
              <a:rPr lang="zh-CN" altLang="en-US" sz="3200" b="1" dirty="0">
                <a:solidFill>
                  <a:srgbClr val="002060"/>
                </a:solidFill>
                <a:latin typeface="+mn-ea"/>
                <a:cs typeface="+mn-ea"/>
              </a:rPr>
              <a:t>的面积上所产生的压强。</a:t>
            </a:r>
          </a:p>
        </p:txBody>
      </p:sp>
      <p:pic>
        <p:nvPicPr>
          <p:cNvPr id="2" name="图片 1" descr="1c3dbb5fba29491a8b7cecb7d8c780a8_th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3460" y="3641725"/>
            <a:ext cx="4401820" cy="3110865"/>
          </a:xfrm>
          <a:prstGeom prst="rtTriangle">
            <a:avLst/>
          </a:prstGeom>
        </p:spPr>
      </p:pic>
      <p:pic>
        <p:nvPicPr>
          <p:cNvPr id="3" name="图片 2" descr="907d7296ceec46759f1e4b5c3ec17c0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00" y="4202430"/>
            <a:ext cx="3961130" cy="2550160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31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31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31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331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331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331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5" grpId="0" bldLvl="0" animBg="1"/>
      <p:bldP spid="133126" grpId="0" bldLvl="0" animBg="1"/>
      <p:bldP spid="133127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2-150GG109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-1905"/>
            <a:ext cx="12161520" cy="69342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707640" y="5844540"/>
            <a:ext cx="628650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>
                <a:solidFill>
                  <a:srgbClr val="002060"/>
                </a:solidFill>
                <a:latin typeface="华文新魏" panose="02010800040101010101" charset="-122"/>
                <a:ea typeface="华文新魏" panose="02010800040101010101" charset="-122"/>
              </a:rPr>
              <a:t>船为什么会漂浮在水面上？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文本框 136193"/>
          <p:cNvSpPr txBox="1"/>
          <p:nvPr/>
        </p:nvSpPr>
        <p:spPr>
          <a:xfrm>
            <a:off x="2346325" y="1620838"/>
            <a:ext cx="3098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endParaRPr lang="zh-CN" altLang="zh-CN" sz="2400" dirty="0">
              <a:latin typeface="+mn-ea"/>
            </a:endParaRPr>
          </a:p>
        </p:txBody>
      </p:sp>
      <p:sp>
        <p:nvSpPr>
          <p:cNvPr id="21506" name="文本框 136194"/>
          <p:cNvSpPr txBox="1"/>
          <p:nvPr/>
        </p:nvSpPr>
        <p:spPr>
          <a:xfrm>
            <a:off x="347980" y="189230"/>
            <a:ext cx="11708130" cy="17532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dirty="0">
                <a:solidFill>
                  <a:srgbClr val="002060"/>
                </a:solidFill>
                <a:latin typeface="+mn-ea"/>
                <a:cs typeface="+mn-ea"/>
              </a:rPr>
              <a:t>练习</a:t>
            </a:r>
            <a:r>
              <a:rPr lang="en-US" altLang="zh-CN" sz="3600" dirty="0">
                <a:solidFill>
                  <a:srgbClr val="002060"/>
                </a:solidFill>
                <a:latin typeface="+mn-ea"/>
                <a:cs typeface="+mn-ea"/>
              </a:rPr>
              <a:t>1</a:t>
            </a:r>
            <a:r>
              <a:rPr lang="zh-CN" altLang="en-US" sz="3600" dirty="0">
                <a:latin typeface="+mn-ea"/>
                <a:cs typeface="+mn-ea"/>
              </a:rPr>
              <a:t>：质量为</a:t>
            </a:r>
            <a:r>
              <a:rPr lang="en-US" altLang="zh-CN" sz="3600" dirty="0">
                <a:latin typeface="+mn-ea"/>
                <a:cs typeface="+mn-ea"/>
              </a:rPr>
              <a:t>60kg</a:t>
            </a:r>
            <a:r>
              <a:rPr lang="zh-CN" altLang="en-US" sz="3600" dirty="0">
                <a:latin typeface="+mn-ea"/>
                <a:cs typeface="+mn-ea"/>
              </a:rPr>
              <a:t>的人，他每只脚接触地面的面积是</a:t>
            </a:r>
            <a:r>
              <a:rPr lang="en-US" altLang="zh-CN" sz="3600">
                <a:latin typeface="+mn-ea"/>
                <a:cs typeface="+mn-ea"/>
              </a:rPr>
              <a:t>150cm</a:t>
            </a:r>
            <a:r>
              <a:rPr lang="en-US" altLang="zh-CN" sz="3600" baseline="30000">
                <a:latin typeface="+mn-ea"/>
                <a:cs typeface="+mn-ea"/>
              </a:rPr>
              <a:t>2</a:t>
            </a:r>
            <a:r>
              <a:rPr lang="zh-CN" altLang="en-US" sz="3600" dirty="0">
                <a:latin typeface="+mn-ea"/>
                <a:cs typeface="+mn-ea"/>
              </a:rPr>
              <a:t>，当他站立在地面上时，人对地面的压强是多少？</a:t>
            </a:r>
            <a:r>
              <a:rPr lang="en-US" altLang="zh-CN" sz="3600">
                <a:latin typeface="+mn-ea"/>
                <a:cs typeface="+mn-ea"/>
              </a:rPr>
              <a:t>(g=10N/kg)</a:t>
            </a:r>
            <a:endParaRPr lang="en-US" altLang="zh-CN" sz="3600">
              <a:solidFill>
                <a:schemeClr val="tx2"/>
              </a:solidFill>
              <a:latin typeface="+mn-ea"/>
              <a:cs typeface="+mn-ea"/>
            </a:endParaRPr>
          </a:p>
        </p:txBody>
      </p:sp>
      <p:sp>
        <p:nvSpPr>
          <p:cNvPr id="136196" name="文本框 136195"/>
          <p:cNvSpPr txBox="1"/>
          <p:nvPr/>
        </p:nvSpPr>
        <p:spPr>
          <a:xfrm>
            <a:off x="2844165" y="5310505"/>
            <a:ext cx="8186420" cy="11988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dirty="0">
                <a:solidFill>
                  <a:srgbClr val="002060"/>
                </a:solidFill>
                <a:latin typeface="+mn-ea"/>
                <a:cs typeface="+mn-ea"/>
              </a:rPr>
              <a:t>请同学们思考，当人行走时人对地面的压强大，还是站立对地面的压强大？</a:t>
            </a:r>
          </a:p>
        </p:txBody>
      </p:sp>
      <p:sp>
        <p:nvSpPr>
          <p:cNvPr id="136198" name="文本框 136197"/>
          <p:cNvSpPr txBox="1"/>
          <p:nvPr/>
        </p:nvSpPr>
        <p:spPr>
          <a:xfrm>
            <a:off x="2921000" y="2699385"/>
            <a:ext cx="7904480" cy="583565"/>
          </a:xfrm>
          <a:prstGeom prst="rect">
            <a:avLst/>
          </a:prstGeom>
          <a:noFill/>
          <a:ln w="12700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3200" b="1">
                <a:latin typeface="+mn-ea"/>
                <a:cs typeface="+mn-ea"/>
              </a:rPr>
              <a:t>S= 2S '=2×150cm</a:t>
            </a:r>
            <a:r>
              <a:rPr lang="en-US" altLang="zh-CN" sz="3200" b="1" baseline="30000">
                <a:latin typeface="+mn-ea"/>
                <a:cs typeface="+mn-ea"/>
              </a:rPr>
              <a:t>2</a:t>
            </a:r>
            <a:r>
              <a:rPr lang="en-US" altLang="zh-CN" sz="3200" b="1">
                <a:latin typeface="+mn-ea"/>
                <a:cs typeface="+mn-ea"/>
              </a:rPr>
              <a:t>=300cm</a:t>
            </a:r>
            <a:r>
              <a:rPr lang="en-US" altLang="zh-CN" sz="3200" b="1" baseline="30000">
                <a:latin typeface="+mn-ea"/>
                <a:cs typeface="+mn-ea"/>
              </a:rPr>
              <a:t>2</a:t>
            </a:r>
            <a:r>
              <a:rPr lang="en-US" altLang="zh-CN" sz="3200" b="1">
                <a:latin typeface="+mn-ea"/>
                <a:cs typeface="+mn-ea"/>
              </a:rPr>
              <a:t>=0.03m</a:t>
            </a:r>
            <a:r>
              <a:rPr lang="en-US" altLang="zh-CN" sz="3200" b="1" baseline="30000">
                <a:latin typeface="+mn-ea"/>
                <a:cs typeface="+mn-ea"/>
              </a:rPr>
              <a:t>2</a:t>
            </a:r>
          </a:p>
        </p:txBody>
      </p:sp>
      <p:sp>
        <p:nvSpPr>
          <p:cNvPr id="136199" name="矩形 136198"/>
          <p:cNvSpPr/>
          <p:nvPr/>
        </p:nvSpPr>
        <p:spPr>
          <a:xfrm>
            <a:off x="6626225" y="3584575"/>
            <a:ext cx="2184400" cy="645160"/>
          </a:xfrm>
          <a:prstGeom prst="rect">
            <a:avLst/>
          </a:prstGeom>
          <a:noFill/>
          <a:ln w="12700">
            <a:noFill/>
          </a:ln>
        </p:spPr>
        <p:txBody>
          <a:bodyPr wrap="none" anchor="t">
            <a:spAutoFit/>
          </a:bodyPr>
          <a:lstStyle/>
          <a:p>
            <a:pPr algn="ctr"/>
            <a:r>
              <a:rPr lang="en-US" altLang="zh-CN" sz="3600" b="1">
                <a:latin typeface="+mn-ea"/>
                <a:cs typeface="+mn-ea"/>
              </a:rPr>
              <a:t>=</a:t>
            </a:r>
            <a:r>
              <a:rPr lang="en-US" altLang="zh-CN" sz="3200" b="1">
                <a:latin typeface="+mn-ea"/>
                <a:cs typeface="+mn-ea"/>
              </a:rPr>
              <a:t>2×10</a:t>
            </a:r>
            <a:r>
              <a:rPr lang="en-US" altLang="zh-CN" sz="3200" b="1" baseline="30000">
                <a:latin typeface="+mn-ea"/>
                <a:cs typeface="+mn-ea"/>
              </a:rPr>
              <a:t>4</a:t>
            </a:r>
            <a:r>
              <a:rPr lang="en-US" altLang="zh-CN" sz="3600" b="1">
                <a:latin typeface="+mn-ea"/>
                <a:cs typeface="+mn-ea"/>
              </a:rPr>
              <a:t>Pa</a:t>
            </a:r>
          </a:p>
        </p:txBody>
      </p:sp>
      <p:sp>
        <p:nvSpPr>
          <p:cNvPr id="136201" name="文本框 136200"/>
          <p:cNvSpPr txBox="1"/>
          <p:nvPr/>
        </p:nvSpPr>
        <p:spPr>
          <a:xfrm>
            <a:off x="2971800" y="2058353"/>
            <a:ext cx="6059170" cy="583565"/>
          </a:xfrm>
          <a:prstGeom prst="rect">
            <a:avLst/>
          </a:prstGeom>
          <a:noFill/>
          <a:ln w="12700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3200" b="1">
                <a:latin typeface="+mn-ea"/>
                <a:cs typeface="+mn-ea"/>
              </a:rPr>
              <a:t>F=G=mg= 60kg×10N/kg=600N</a:t>
            </a:r>
          </a:p>
        </p:txBody>
      </p:sp>
      <p:grpSp>
        <p:nvGrpSpPr>
          <p:cNvPr id="136202" name="组合 136201"/>
          <p:cNvGrpSpPr/>
          <p:nvPr/>
        </p:nvGrpSpPr>
        <p:grpSpPr>
          <a:xfrm>
            <a:off x="2908300" y="3211513"/>
            <a:ext cx="1730375" cy="1330325"/>
            <a:chOff x="3902" y="1056"/>
            <a:chExt cx="1090" cy="838"/>
          </a:xfrm>
        </p:grpSpPr>
        <p:sp>
          <p:nvSpPr>
            <p:cNvPr id="21512" name="文本框 136202"/>
            <p:cNvSpPr txBox="1"/>
            <p:nvPr/>
          </p:nvSpPr>
          <p:spPr>
            <a:xfrm>
              <a:off x="3902" y="1291"/>
              <a:ext cx="706" cy="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600" b="1" i="1">
                  <a:solidFill>
                    <a:srgbClr val="FF0000"/>
                  </a:solidFill>
                  <a:latin typeface="+mn-ea"/>
                  <a:cs typeface="+mn-ea"/>
                </a:rPr>
                <a:t>P</a:t>
              </a:r>
              <a:r>
                <a:rPr lang="zh-CN" altLang="en-US" sz="3600">
                  <a:solidFill>
                    <a:srgbClr val="FF0000"/>
                  </a:solidFill>
                  <a:latin typeface="+mn-ea"/>
                  <a:cs typeface="+mn-ea"/>
                </a:rPr>
                <a:t>＝</a:t>
              </a:r>
            </a:p>
          </p:txBody>
        </p:sp>
        <p:sp>
          <p:nvSpPr>
            <p:cNvPr id="21513" name="直接连接符 136203"/>
            <p:cNvSpPr/>
            <p:nvPr/>
          </p:nvSpPr>
          <p:spPr>
            <a:xfrm>
              <a:off x="4416" y="1508"/>
              <a:ext cx="576" cy="0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1514" name="文本框 136204"/>
            <p:cNvSpPr txBox="1"/>
            <p:nvPr/>
          </p:nvSpPr>
          <p:spPr>
            <a:xfrm>
              <a:off x="4512" y="1056"/>
              <a:ext cx="307" cy="40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en-US" altLang="zh-CN" sz="3600" b="1" i="1">
                  <a:solidFill>
                    <a:srgbClr val="FF0000"/>
                  </a:solidFill>
                  <a:latin typeface="+mn-ea"/>
                </a:rPr>
                <a:t>F</a:t>
              </a:r>
            </a:p>
          </p:txBody>
        </p:sp>
        <p:sp>
          <p:nvSpPr>
            <p:cNvPr id="21515" name="文本框 136205"/>
            <p:cNvSpPr txBox="1"/>
            <p:nvPr/>
          </p:nvSpPr>
          <p:spPr>
            <a:xfrm>
              <a:off x="4512" y="1488"/>
              <a:ext cx="275" cy="40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en-US" altLang="zh-CN" sz="3600" b="1" i="1">
                  <a:solidFill>
                    <a:srgbClr val="FF0000"/>
                  </a:solidFill>
                  <a:latin typeface="+mn-ea"/>
                </a:rPr>
                <a:t>S</a:t>
              </a:r>
            </a:p>
          </p:txBody>
        </p:sp>
      </p:grpSp>
      <p:sp>
        <p:nvSpPr>
          <p:cNvPr id="136207" name="文本框 136206"/>
          <p:cNvSpPr txBox="1"/>
          <p:nvPr/>
        </p:nvSpPr>
        <p:spPr>
          <a:xfrm>
            <a:off x="2006600" y="2079625"/>
            <a:ext cx="999490" cy="583565"/>
          </a:xfrm>
          <a:prstGeom prst="rect">
            <a:avLst/>
          </a:prstGeom>
          <a:noFill/>
          <a:ln w="12700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3200" b="1" dirty="0">
                <a:solidFill>
                  <a:srgbClr val="C00000"/>
                </a:solidFill>
                <a:latin typeface="+mn-ea"/>
              </a:rPr>
              <a:t>解：</a:t>
            </a:r>
          </a:p>
        </p:txBody>
      </p:sp>
      <p:grpSp>
        <p:nvGrpSpPr>
          <p:cNvPr id="136214" name="组合 136213"/>
          <p:cNvGrpSpPr/>
          <p:nvPr/>
        </p:nvGrpSpPr>
        <p:grpSpPr>
          <a:xfrm>
            <a:off x="4721225" y="3279775"/>
            <a:ext cx="1776413" cy="1208088"/>
            <a:chOff x="1776" y="2304"/>
            <a:chExt cx="1119" cy="761"/>
          </a:xfrm>
        </p:grpSpPr>
        <p:sp>
          <p:nvSpPr>
            <p:cNvPr id="21518" name="文本框 136208"/>
            <p:cNvSpPr txBox="1"/>
            <p:nvPr/>
          </p:nvSpPr>
          <p:spPr>
            <a:xfrm>
              <a:off x="1776" y="2544"/>
              <a:ext cx="247" cy="329"/>
            </a:xfrm>
            <a:prstGeom prst="rect">
              <a:avLst/>
            </a:prstGeom>
            <a:noFill/>
            <a:ln w="12700">
              <a:noFill/>
            </a:ln>
          </p:spPr>
          <p:txBody>
            <a:bodyPr anchor="t">
              <a:spAutoFit/>
            </a:bodyPr>
            <a:lstStyle/>
            <a:p>
              <a:r>
                <a:rPr lang="en-US" altLang="zh-CN" sz="2800" b="1">
                  <a:latin typeface="+mn-ea"/>
                </a:rPr>
                <a:t>=</a:t>
              </a:r>
            </a:p>
          </p:txBody>
        </p:sp>
        <p:sp>
          <p:nvSpPr>
            <p:cNvPr id="21519" name="直接连接符 136209"/>
            <p:cNvSpPr/>
            <p:nvPr/>
          </p:nvSpPr>
          <p:spPr>
            <a:xfrm>
              <a:off x="2064" y="2688"/>
              <a:ext cx="768" cy="0"/>
            </a:xfrm>
            <a:prstGeom prst="line">
              <a:avLst/>
            </a:prstGeom>
            <a:ln w="34925" cap="sq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anchor="t"/>
            <a:lstStyle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1520" name="文本框 136210"/>
            <p:cNvSpPr txBox="1"/>
            <p:nvPr/>
          </p:nvSpPr>
          <p:spPr>
            <a:xfrm>
              <a:off x="2064" y="2304"/>
              <a:ext cx="825" cy="329"/>
            </a:xfrm>
            <a:prstGeom prst="rect">
              <a:avLst/>
            </a:prstGeom>
            <a:noFill/>
            <a:ln w="12700">
              <a:noFill/>
            </a:ln>
          </p:spPr>
          <p:txBody>
            <a:bodyPr anchor="t">
              <a:spAutoFit/>
            </a:bodyPr>
            <a:lstStyle/>
            <a:p>
              <a:r>
                <a:rPr lang="en-US" altLang="zh-CN" sz="2800" b="1">
                  <a:latin typeface="+mn-ea"/>
                </a:rPr>
                <a:t>600N</a:t>
              </a:r>
              <a:r>
                <a:rPr lang="en-US" altLang="zh-CN">
                  <a:latin typeface="+mn-ea"/>
                </a:rPr>
                <a:t> </a:t>
              </a:r>
            </a:p>
          </p:txBody>
        </p:sp>
        <p:sp>
          <p:nvSpPr>
            <p:cNvPr id="21521" name="文本框 136211"/>
            <p:cNvSpPr txBox="1"/>
            <p:nvPr/>
          </p:nvSpPr>
          <p:spPr>
            <a:xfrm>
              <a:off x="2064" y="2736"/>
              <a:ext cx="831" cy="329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en-US" altLang="zh-CN" sz="2800" b="1">
                  <a:latin typeface="+mn-ea"/>
                </a:rPr>
                <a:t>0.03m</a:t>
              </a:r>
              <a:r>
                <a:rPr lang="en-US" altLang="zh-CN" sz="2800" b="1" baseline="30000">
                  <a:latin typeface="+mn-ea"/>
                </a:rPr>
                <a:t>2</a:t>
              </a:r>
            </a:p>
          </p:txBody>
        </p:sp>
      </p:grpSp>
      <p:sp>
        <p:nvSpPr>
          <p:cNvPr id="136215" name="文本框 136214"/>
          <p:cNvSpPr txBox="1"/>
          <p:nvPr/>
        </p:nvSpPr>
        <p:spPr>
          <a:xfrm>
            <a:off x="3187065" y="4446588"/>
            <a:ext cx="5962650" cy="583565"/>
          </a:xfrm>
          <a:prstGeom prst="rect">
            <a:avLst/>
          </a:prstGeom>
          <a:noFill/>
          <a:ln w="12700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3200" b="1" dirty="0">
                <a:solidFill>
                  <a:schemeClr val="tx1"/>
                </a:solidFill>
                <a:latin typeface="+mn-ea"/>
                <a:cs typeface="+mn-ea"/>
              </a:rPr>
              <a:t>答：</a:t>
            </a:r>
            <a:r>
              <a:rPr lang="zh-CN" altLang="en-US" sz="3200" b="1" dirty="0">
                <a:latin typeface="+mn-ea"/>
                <a:cs typeface="+mn-ea"/>
              </a:rPr>
              <a:t>人对地面的压强是</a:t>
            </a:r>
            <a:r>
              <a:rPr lang="en-US" altLang="zh-CN" sz="3200" b="1">
                <a:latin typeface="+mn-ea"/>
                <a:cs typeface="+mn-ea"/>
              </a:rPr>
              <a:t>2×10</a:t>
            </a:r>
            <a:r>
              <a:rPr lang="en-US" altLang="zh-CN" sz="3200" b="1" baseline="30000">
                <a:latin typeface="+mn-ea"/>
                <a:cs typeface="+mn-ea"/>
              </a:rPr>
              <a:t>4</a:t>
            </a:r>
            <a:r>
              <a:rPr lang="en-US" altLang="zh-CN" sz="3200" b="1">
                <a:latin typeface="+mn-ea"/>
                <a:cs typeface="+mn-ea"/>
              </a:rPr>
              <a:t>Pa</a:t>
            </a:r>
          </a:p>
        </p:txBody>
      </p:sp>
      <p:pic>
        <p:nvPicPr>
          <p:cNvPr id="2" name="图片 1" descr="1562730825-da5c86e572290b6c539f88fca8967e5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980" y="4542155"/>
            <a:ext cx="2171065" cy="201485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6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362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362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362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361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361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361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136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136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1361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1361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1361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1362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1362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1362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1361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1361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1361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6" grpId="0"/>
      <p:bldP spid="136198" grpId="0"/>
      <p:bldP spid="136199" grpId="0"/>
      <p:bldP spid="136201" grpId="0"/>
      <p:bldP spid="136207" grpId="0"/>
      <p:bldP spid="1362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94995" y="369570"/>
            <a:ext cx="1113853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 smtClean="0">
                <a:solidFill>
                  <a:schemeClr val="tx1"/>
                </a:solidFill>
                <a:latin typeface="+mn-ea"/>
                <a:cs typeface="Times New Roman" panose="02020603050405020304" pitchFamily="18" charset="0"/>
              </a:rPr>
              <a:t>练习</a:t>
            </a:r>
            <a:r>
              <a:rPr lang="en-US" altLang="zh-CN" sz="2800" dirty="0" smtClean="0">
                <a:solidFill>
                  <a:schemeClr val="tx1"/>
                </a:solidFill>
                <a:latin typeface="+mn-ea"/>
                <a:cs typeface="Times New Roman" panose="02020603050405020304" pitchFamily="18" charset="0"/>
              </a:rPr>
              <a:t>2. </a:t>
            </a:r>
            <a:r>
              <a:rPr lang="zh-CN" altLang="en-US" sz="2800" dirty="0" smtClean="0">
                <a:solidFill>
                  <a:schemeClr val="tx1"/>
                </a:solidFill>
                <a:latin typeface="+mn-ea"/>
                <a:cs typeface="Times New Roman" panose="02020603050405020304" pitchFamily="18" charset="0"/>
              </a:rPr>
              <a:t>我国第五套人民币中的一元硬币材料为钢芯镀镍，其质量约为</a:t>
            </a:r>
            <a:r>
              <a:rPr lang="en-US" altLang="zh-CN" sz="2800" dirty="0" smtClean="0">
                <a:solidFill>
                  <a:schemeClr val="tx1"/>
                </a:solidFill>
                <a:latin typeface="+mn-ea"/>
                <a:cs typeface="Times New Roman" panose="02020603050405020304" pitchFamily="18" charset="0"/>
              </a:rPr>
              <a:t>6g</a:t>
            </a:r>
            <a:r>
              <a:rPr lang="zh-CN" altLang="en-US" sz="2800" dirty="0" smtClean="0">
                <a:solidFill>
                  <a:schemeClr val="tx1"/>
                </a:solidFill>
                <a:latin typeface="+mn-ea"/>
                <a:cs typeface="Times New Roman" panose="02020603050405020304" pitchFamily="18" charset="0"/>
              </a:rPr>
              <a:t>，面积约为</a:t>
            </a:r>
            <a:r>
              <a:rPr lang="en-US" altLang="zh-CN" sz="2800" dirty="0" smtClean="0">
                <a:solidFill>
                  <a:schemeClr val="tx1"/>
                </a:solidFill>
                <a:latin typeface="+mn-ea"/>
                <a:cs typeface="Times New Roman" panose="02020603050405020304" pitchFamily="18" charset="0"/>
              </a:rPr>
              <a:t>5cm</a:t>
            </a:r>
            <a:r>
              <a:rPr lang="en-US" altLang="zh-CN" sz="2800" baseline="30000" dirty="0" smtClean="0">
                <a:solidFill>
                  <a:schemeClr val="tx1"/>
                </a:solidFill>
                <a:latin typeface="+mn-ea"/>
                <a:cs typeface="Times New Roman" panose="02020603050405020304" pitchFamily="18" charset="0"/>
              </a:rPr>
              <a:t>2</a:t>
            </a:r>
            <a:r>
              <a:rPr lang="zh-CN" altLang="en-US" sz="2800" dirty="0" smtClean="0">
                <a:solidFill>
                  <a:schemeClr val="tx1"/>
                </a:solidFill>
                <a:latin typeface="+mn-ea"/>
                <a:cs typeface="Times New Roman" panose="02020603050405020304" pitchFamily="18" charset="0"/>
              </a:rPr>
              <a:t>，那么，请计算说明一枚硬币平放在手心（完全贴合手掌心），对你手心的压强是多少呢？（</a:t>
            </a:r>
            <a:r>
              <a:rPr lang="en-US" altLang="zh-CN" sz="2800" dirty="0" smtClean="0">
                <a:solidFill>
                  <a:schemeClr val="tx1"/>
                </a:solidFill>
                <a:latin typeface="+mn-ea"/>
                <a:cs typeface="Times New Roman" panose="02020603050405020304" pitchFamily="18" charset="0"/>
              </a:rPr>
              <a:t>g=10N/kg</a:t>
            </a:r>
            <a:r>
              <a:rPr lang="zh-CN" altLang="en-US" sz="2800" dirty="0" smtClean="0">
                <a:solidFill>
                  <a:schemeClr val="tx1"/>
                </a:solidFill>
                <a:latin typeface="+mn-ea"/>
                <a:cs typeface="Times New Roman" panose="02020603050405020304" pitchFamily="18" charset="0"/>
              </a:rPr>
              <a:t>）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04936" y="2835544"/>
            <a:ext cx="854027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 smtClean="0">
                <a:solidFill>
                  <a:srgbClr val="C00000"/>
                </a:solidFill>
                <a:latin typeface="+mn-ea"/>
              </a:rPr>
              <a:t>解：</a:t>
            </a:r>
            <a:r>
              <a:rPr lang="en-US" altLang="zh-CN" sz="2800" dirty="0" smtClean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m=6g=0.006kg</a:t>
            </a: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       F=G=mg=0.006kg×10N/kg=0.06N            </a:t>
            </a:r>
          </a:p>
        </p:txBody>
      </p:sp>
      <p:sp>
        <p:nvSpPr>
          <p:cNvPr id="15" name="椭圆形标注 14"/>
          <p:cNvSpPr/>
          <p:nvPr/>
        </p:nvSpPr>
        <p:spPr>
          <a:xfrm>
            <a:off x="7737558" y="3694538"/>
            <a:ext cx="3525173" cy="1859465"/>
          </a:xfrm>
          <a:prstGeom prst="wedgeEllipseCallout">
            <a:avLst>
              <a:gd name="adj1" fmla="val -72713"/>
              <a:gd name="adj2" fmla="val 8325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>
                <a:solidFill>
                  <a:schemeClr val="tx1"/>
                </a:solidFill>
                <a:latin typeface="+mn-ea"/>
              </a:rPr>
              <a:t>压强其实是一个很小的单位哦！</a:t>
            </a:r>
          </a:p>
        </p:txBody>
      </p:sp>
      <p:grpSp>
        <p:nvGrpSpPr>
          <p:cNvPr id="16" name="Group 20"/>
          <p:cNvGrpSpPr/>
          <p:nvPr/>
        </p:nvGrpSpPr>
        <p:grpSpPr bwMode="auto">
          <a:xfrm>
            <a:off x="1543620" y="4346545"/>
            <a:ext cx="1530353" cy="1039814"/>
            <a:chOff x="4108" y="2022"/>
            <a:chExt cx="764" cy="655"/>
          </a:xfrm>
        </p:grpSpPr>
        <p:sp>
          <p:nvSpPr>
            <p:cNvPr id="17" name="Text Box 21"/>
            <p:cNvSpPr txBox="1">
              <a:spLocks noChangeArrowheads="1"/>
            </p:cNvSpPr>
            <p:nvPr/>
          </p:nvSpPr>
          <p:spPr bwMode="auto">
            <a:xfrm>
              <a:off x="4108" y="2151"/>
              <a:ext cx="392" cy="330"/>
            </a:xfrm>
            <a:prstGeom prst="rect">
              <a:avLst/>
            </a:prstGeom>
            <a:noFill/>
            <a:ln w="254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kumimoji="1" lang="en-US" altLang="zh-CN" sz="2800" dirty="0">
                  <a:solidFill>
                    <a:srgbClr val="C00000"/>
                  </a:solidFill>
                  <a:latin typeface="+mn-ea"/>
                  <a:cs typeface="Times New Roman" panose="02020603050405020304" pitchFamily="18" charset="0"/>
                </a:rPr>
                <a:t>p</a:t>
              </a:r>
              <a:r>
                <a:rPr kumimoji="1" lang="en-US" altLang="zh-CN" sz="2800" dirty="0" smtClean="0">
                  <a:solidFill>
                    <a:srgbClr val="C00000"/>
                  </a:solidFill>
                  <a:latin typeface="+mn-ea"/>
                  <a:cs typeface="Times New Roman" panose="02020603050405020304" pitchFamily="18" charset="0"/>
                </a:rPr>
                <a:t> =</a:t>
              </a:r>
            </a:p>
          </p:txBody>
        </p:sp>
        <p:sp>
          <p:nvSpPr>
            <p:cNvPr id="18" name="Line 22"/>
            <p:cNvSpPr>
              <a:spLocks noChangeShapeType="1"/>
            </p:cNvSpPr>
            <p:nvPr/>
          </p:nvSpPr>
          <p:spPr bwMode="auto">
            <a:xfrm>
              <a:off x="4536" y="2317"/>
              <a:ext cx="336" cy="0"/>
            </a:xfrm>
            <a:prstGeom prst="line">
              <a:avLst/>
            </a:prstGeom>
            <a:noFill/>
            <a:ln w="25400">
              <a:solidFill>
                <a:schemeClr val="tx1">
                  <a:lumMod val="75000"/>
                  <a:lumOff val="25000"/>
                </a:schemeClr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zh-CN" alt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9" name="Text Box 23"/>
            <p:cNvSpPr txBox="1">
              <a:spLocks noChangeArrowheads="1"/>
            </p:cNvSpPr>
            <p:nvPr/>
          </p:nvSpPr>
          <p:spPr bwMode="auto">
            <a:xfrm>
              <a:off x="4617" y="2022"/>
              <a:ext cx="187" cy="330"/>
            </a:xfrm>
            <a:prstGeom prst="rect">
              <a:avLst/>
            </a:prstGeom>
            <a:noFill/>
            <a:ln w="254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kumimoji="1" lang="en-US" altLang="zh-CN" sz="2800" dirty="0">
                  <a:solidFill>
                    <a:srgbClr val="C00000"/>
                  </a:solidFill>
                  <a:latin typeface="+mn-ea"/>
                  <a:cs typeface="Times New Roman" panose="02020603050405020304" pitchFamily="18" charset="0"/>
                </a:rPr>
                <a:t>F</a:t>
              </a:r>
            </a:p>
          </p:txBody>
        </p:sp>
        <p:sp>
          <p:nvSpPr>
            <p:cNvPr id="20" name="Text Box 24"/>
            <p:cNvSpPr txBox="1">
              <a:spLocks noChangeArrowheads="1"/>
            </p:cNvSpPr>
            <p:nvPr/>
          </p:nvSpPr>
          <p:spPr bwMode="auto">
            <a:xfrm>
              <a:off x="4610" y="2347"/>
              <a:ext cx="195" cy="330"/>
            </a:xfrm>
            <a:prstGeom prst="rect">
              <a:avLst/>
            </a:prstGeom>
            <a:noFill/>
            <a:ln w="254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kumimoji="1" lang="en-US" altLang="zh-CN" sz="2800" dirty="0">
                  <a:solidFill>
                    <a:srgbClr val="C00000"/>
                  </a:solidFill>
                  <a:latin typeface="+mn-ea"/>
                  <a:cs typeface="Times New Roman" panose="02020603050405020304" pitchFamily="18" charset="0"/>
                </a:rPr>
                <a:t>S</a:t>
              </a:r>
            </a:p>
          </p:txBody>
        </p:sp>
      </p:grpSp>
      <p:sp>
        <p:nvSpPr>
          <p:cNvPr id="21" name="矩形 20"/>
          <p:cNvSpPr/>
          <p:nvPr/>
        </p:nvSpPr>
        <p:spPr>
          <a:xfrm>
            <a:off x="5334462" y="4487329"/>
            <a:ext cx="14866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=120Pa</a:t>
            </a:r>
          </a:p>
        </p:txBody>
      </p:sp>
      <p:grpSp>
        <p:nvGrpSpPr>
          <p:cNvPr id="22" name="Group 20"/>
          <p:cNvGrpSpPr/>
          <p:nvPr/>
        </p:nvGrpSpPr>
        <p:grpSpPr bwMode="auto">
          <a:xfrm>
            <a:off x="3182611" y="4313092"/>
            <a:ext cx="2310979" cy="1052514"/>
            <a:chOff x="4214" y="2023"/>
            <a:chExt cx="946" cy="663"/>
          </a:xfrm>
        </p:grpSpPr>
        <p:sp>
          <p:nvSpPr>
            <p:cNvPr id="23" name="Text Box 21"/>
            <p:cNvSpPr txBox="1">
              <a:spLocks noChangeArrowheads="1"/>
            </p:cNvSpPr>
            <p:nvPr/>
          </p:nvSpPr>
          <p:spPr bwMode="auto">
            <a:xfrm>
              <a:off x="4214" y="2172"/>
              <a:ext cx="188" cy="330"/>
            </a:xfrm>
            <a:prstGeom prst="rect">
              <a:avLst/>
            </a:prstGeom>
            <a:noFill/>
            <a:ln w="254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kumimoji="1" lang="en-US" altLang="zh-CN" sz="2800" dirty="0" smtClean="0">
                  <a:solidFill>
                    <a:srgbClr val="C00000"/>
                  </a:solidFill>
                  <a:latin typeface="+mn-ea"/>
                  <a:cs typeface="Times New Roman" panose="02020603050405020304" pitchFamily="18" charset="0"/>
                </a:rPr>
                <a:t>=</a:t>
              </a:r>
            </a:p>
          </p:txBody>
        </p:sp>
        <p:sp>
          <p:nvSpPr>
            <p:cNvPr id="24" name="Line 22"/>
            <p:cNvSpPr>
              <a:spLocks noChangeShapeType="1"/>
            </p:cNvSpPr>
            <p:nvPr/>
          </p:nvSpPr>
          <p:spPr bwMode="auto">
            <a:xfrm flipV="1">
              <a:off x="4393" y="2314"/>
              <a:ext cx="596" cy="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zh-CN" alt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5" name="Text Box 23"/>
            <p:cNvSpPr txBox="1">
              <a:spLocks noChangeArrowheads="1"/>
            </p:cNvSpPr>
            <p:nvPr/>
          </p:nvSpPr>
          <p:spPr bwMode="auto">
            <a:xfrm>
              <a:off x="4393" y="2023"/>
              <a:ext cx="687" cy="330"/>
            </a:xfrm>
            <a:prstGeom prst="rect">
              <a:avLst/>
            </a:prstGeom>
            <a:noFill/>
            <a:ln w="254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kumimoji="1" lang="en-US" altLang="zh-CN" sz="2800" dirty="0" smtClean="0">
                  <a:solidFill>
                    <a:srgbClr val="C00000"/>
                  </a:solidFill>
                  <a:latin typeface="+mn-ea"/>
                  <a:cs typeface="Times New Roman" panose="02020603050405020304" pitchFamily="18" charset="0"/>
                </a:rPr>
                <a:t>6</a:t>
              </a:r>
              <a:r>
                <a:rPr lang="en-US" altLang="zh-CN" sz="2800" dirty="0" smtClean="0">
                  <a:solidFill>
                    <a:srgbClr val="C00000"/>
                  </a:solidFill>
                  <a:latin typeface="+mn-ea"/>
                  <a:cs typeface="Times New Roman" panose="02020603050405020304" pitchFamily="18" charset="0"/>
                </a:rPr>
                <a:t>×10</a:t>
              </a:r>
              <a:r>
                <a:rPr lang="en-US" altLang="zh-CN" sz="2800" baseline="30000" dirty="0" smtClean="0">
                  <a:solidFill>
                    <a:srgbClr val="C00000"/>
                  </a:solidFill>
                  <a:latin typeface="+mn-ea"/>
                  <a:cs typeface="Times New Roman" panose="02020603050405020304" pitchFamily="18" charset="0"/>
                </a:rPr>
                <a:t>-2</a:t>
              </a:r>
              <a:r>
                <a:rPr lang="en-US" altLang="zh-CN" sz="2800" dirty="0" smtClean="0">
                  <a:solidFill>
                    <a:srgbClr val="C00000"/>
                  </a:solidFill>
                  <a:latin typeface="+mn-ea"/>
                  <a:cs typeface="Times New Roman" panose="02020603050405020304" pitchFamily="18" charset="0"/>
                </a:rPr>
                <a:t>N</a:t>
              </a:r>
              <a:endParaRPr kumimoji="1" lang="en-US" altLang="zh-CN" sz="2800" dirty="0" smtClean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6" name="Text Box 24"/>
            <p:cNvSpPr txBox="1">
              <a:spLocks noChangeArrowheads="1"/>
            </p:cNvSpPr>
            <p:nvPr/>
          </p:nvSpPr>
          <p:spPr bwMode="auto">
            <a:xfrm>
              <a:off x="4393" y="2356"/>
              <a:ext cx="767" cy="330"/>
            </a:xfrm>
            <a:prstGeom prst="rect">
              <a:avLst/>
            </a:prstGeom>
            <a:noFill/>
            <a:ln w="254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kumimoji="1" lang="en-US" altLang="zh-CN" sz="2800" dirty="0" smtClean="0">
                  <a:solidFill>
                    <a:srgbClr val="C00000"/>
                  </a:solidFill>
                  <a:latin typeface="+mn-ea"/>
                  <a:cs typeface="Times New Roman" panose="02020603050405020304" pitchFamily="18" charset="0"/>
                </a:rPr>
                <a:t>5</a:t>
              </a:r>
              <a:r>
                <a:rPr lang="en-US" altLang="zh-CN" sz="2800" dirty="0" smtClean="0">
                  <a:solidFill>
                    <a:srgbClr val="C00000"/>
                  </a:solidFill>
                  <a:latin typeface="+mn-ea"/>
                  <a:cs typeface="Times New Roman" panose="02020603050405020304" pitchFamily="18" charset="0"/>
                </a:rPr>
                <a:t>×10</a:t>
              </a:r>
              <a:r>
                <a:rPr lang="en-US" altLang="zh-CN" sz="2800" baseline="30000" dirty="0" smtClean="0">
                  <a:solidFill>
                    <a:srgbClr val="C00000"/>
                  </a:solidFill>
                  <a:latin typeface="+mn-ea"/>
                  <a:cs typeface="Times New Roman" panose="02020603050405020304" pitchFamily="18" charset="0"/>
                </a:rPr>
                <a:t>-4</a:t>
              </a:r>
              <a:r>
                <a:rPr lang="en-US" altLang="zh-CN" sz="2800" dirty="0" smtClean="0">
                  <a:solidFill>
                    <a:srgbClr val="C00000"/>
                  </a:solidFill>
                  <a:latin typeface="+mn-ea"/>
                  <a:cs typeface="Times New Roman" panose="02020603050405020304" pitchFamily="18" charset="0"/>
                </a:rPr>
                <a:t>m</a:t>
              </a:r>
              <a:r>
                <a:rPr lang="en-US" altLang="zh-CN" sz="2800" baseline="30000" dirty="0" smtClean="0">
                  <a:solidFill>
                    <a:srgbClr val="C00000"/>
                  </a:solidFill>
                  <a:latin typeface="+mn-ea"/>
                  <a:cs typeface="Times New Roman" panose="02020603050405020304" pitchFamily="18" charset="0"/>
                </a:rPr>
                <a:t>2</a:t>
              </a:r>
              <a:endParaRPr kumimoji="1" lang="en-US" altLang="zh-CN" sz="2800" baseline="30000" dirty="0" smtClean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2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4" name="文本框 378883"/>
          <p:cNvSpPr txBox="1"/>
          <p:nvPr/>
        </p:nvSpPr>
        <p:spPr>
          <a:xfrm>
            <a:off x="448945" y="478155"/>
            <a:ext cx="10817225" cy="12541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35000"/>
              </a:lnSpc>
              <a:spcBef>
                <a:spcPct val="50000"/>
              </a:spcBef>
            </a:pPr>
            <a:r>
              <a:rPr lang="en-US" altLang="zh-CN" sz="2800" dirty="0">
                <a:latin typeface="+mn-ea"/>
                <a:cs typeface="+mn-ea"/>
              </a:rPr>
              <a:t>   </a:t>
            </a:r>
            <a:r>
              <a:rPr lang="zh-CN" altLang="en-US" sz="2800" dirty="0">
                <a:latin typeface="+mn-ea"/>
                <a:cs typeface="+mn-ea"/>
              </a:rPr>
              <a:t>练习</a:t>
            </a:r>
            <a:r>
              <a:rPr lang="en-US" altLang="zh-CN" sz="2800" dirty="0">
                <a:latin typeface="+mn-ea"/>
                <a:cs typeface="+mn-ea"/>
              </a:rPr>
              <a:t>3. </a:t>
            </a:r>
            <a:r>
              <a:rPr lang="zh-CN" altLang="en-US" sz="2800" dirty="0">
                <a:latin typeface="+mn-ea"/>
                <a:cs typeface="+mn-ea"/>
              </a:rPr>
              <a:t>一只大象的质量为</a:t>
            </a:r>
            <a:r>
              <a:rPr lang="en-US" altLang="zh-CN" sz="2800" dirty="0">
                <a:latin typeface="+mn-ea"/>
                <a:cs typeface="+mn-ea"/>
              </a:rPr>
              <a:t>6t</a:t>
            </a:r>
            <a:r>
              <a:rPr lang="zh-CN" altLang="en-US" sz="2800" dirty="0">
                <a:latin typeface="+mn-ea"/>
                <a:cs typeface="+mn-ea"/>
              </a:rPr>
              <a:t>，每只脚掌面积为</a:t>
            </a:r>
            <a:r>
              <a:rPr lang="en-US" altLang="zh-CN" sz="2800">
                <a:latin typeface="+mn-ea"/>
                <a:cs typeface="+mn-ea"/>
              </a:rPr>
              <a:t>600cm</a:t>
            </a:r>
            <a:r>
              <a:rPr lang="en-US" altLang="zh-CN" sz="2800" baseline="30000">
                <a:latin typeface="+mn-ea"/>
                <a:cs typeface="+mn-ea"/>
              </a:rPr>
              <a:t>2</a:t>
            </a:r>
            <a:r>
              <a:rPr lang="zh-CN" altLang="en-US" sz="2800" dirty="0">
                <a:latin typeface="+mn-ea"/>
                <a:cs typeface="+mn-ea"/>
              </a:rPr>
              <a:t>，这头大象四脚着地时对地面的压强是多少帕？（取</a:t>
            </a:r>
            <a:r>
              <a:rPr lang="en-US" altLang="zh-CN" sz="2800" i="1">
                <a:latin typeface="+mn-ea"/>
                <a:cs typeface="+mn-ea"/>
              </a:rPr>
              <a:t>g</a:t>
            </a:r>
            <a:r>
              <a:rPr lang="en-US" altLang="zh-CN" sz="2800">
                <a:latin typeface="+mn-ea"/>
                <a:cs typeface="+mn-ea"/>
              </a:rPr>
              <a:t>=10N/kg</a:t>
            </a:r>
            <a:r>
              <a:rPr lang="zh-CN" altLang="en-US" sz="2800">
                <a:latin typeface="+mn-ea"/>
                <a:cs typeface="+mn-ea"/>
              </a:rPr>
              <a:t>）</a:t>
            </a:r>
            <a:endParaRPr lang="zh-CN" altLang="en-US" sz="2800" baseline="30000">
              <a:latin typeface="+mn-ea"/>
              <a:cs typeface="+mn-ea"/>
            </a:endParaRPr>
          </a:p>
        </p:txBody>
      </p:sp>
      <p:sp>
        <p:nvSpPr>
          <p:cNvPr id="27650" name="文本框 378884"/>
          <p:cNvSpPr txBox="1"/>
          <p:nvPr/>
        </p:nvSpPr>
        <p:spPr>
          <a:xfrm>
            <a:off x="822325" y="1620838"/>
            <a:ext cx="18415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endParaRPr lang="zh-CN" sz="2400" dirty="0">
              <a:latin typeface="+mn-ea"/>
            </a:endParaRPr>
          </a:p>
        </p:txBody>
      </p:sp>
      <p:sp>
        <p:nvSpPr>
          <p:cNvPr id="378886" name="文本框 378885"/>
          <p:cNvSpPr txBox="1"/>
          <p:nvPr/>
        </p:nvSpPr>
        <p:spPr>
          <a:xfrm>
            <a:off x="986155" y="2224723"/>
            <a:ext cx="3352800" cy="5191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rgbClr val="C00000"/>
                </a:solidFill>
                <a:latin typeface="+mn-ea"/>
                <a:cs typeface="+mn-ea"/>
              </a:rPr>
              <a:t>解：</a:t>
            </a:r>
            <a:r>
              <a:rPr lang="en-US" altLang="zh-CN" sz="2800">
                <a:solidFill>
                  <a:srgbClr val="C00000"/>
                </a:solidFill>
                <a:latin typeface="+mn-ea"/>
                <a:cs typeface="+mn-ea"/>
              </a:rPr>
              <a:t>6t=6000kg</a:t>
            </a:r>
          </a:p>
        </p:txBody>
      </p:sp>
      <p:sp>
        <p:nvSpPr>
          <p:cNvPr id="378887" name="文本框 378886"/>
          <p:cNvSpPr txBox="1"/>
          <p:nvPr/>
        </p:nvSpPr>
        <p:spPr>
          <a:xfrm>
            <a:off x="1203643" y="2727960"/>
            <a:ext cx="5695950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800" i="1">
                <a:solidFill>
                  <a:srgbClr val="C00000"/>
                </a:solidFill>
                <a:latin typeface="+mn-ea"/>
                <a:cs typeface="+mn-ea"/>
              </a:rPr>
              <a:t>F </a:t>
            </a:r>
            <a:r>
              <a:rPr lang="en-US" altLang="zh-CN" sz="2800">
                <a:solidFill>
                  <a:srgbClr val="C00000"/>
                </a:solidFill>
                <a:latin typeface="+mn-ea"/>
                <a:cs typeface="+mn-ea"/>
              </a:rPr>
              <a:t>= </a:t>
            </a:r>
            <a:r>
              <a:rPr lang="en-US" altLang="zh-CN" sz="2800" i="1">
                <a:solidFill>
                  <a:srgbClr val="C00000"/>
                </a:solidFill>
                <a:latin typeface="+mn-ea"/>
                <a:cs typeface="+mn-ea"/>
              </a:rPr>
              <a:t>G</a:t>
            </a:r>
            <a:r>
              <a:rPr lang="en-US" altLang="zh-CN" sz="2800">
                <a:solidFill>
                  <a:srgbClr val="C00000"/>
                </a:solidFill>
                <a:latin typeface="+mn-ea"/>
                <a:cs typeface="+mn-ea"/>
              </a:rPr>
              <a:t>= </a:t>
            </a:r>
            <a:r>
              <a:rPr lang="en-US" altLang="zh-CN" sz="2800" i="1">
                <a:solidFill>
                  <a:srgbClr val="C00000"/>
                </a:solidFill>
                <a:latin typeface="+mn-ea"/>
                <a:cs typeface="+mn-ea"/>
              </a:rPr>
              <a:t>mg</a:t>
            </a:r>
            <a:r>
              <a:rPr lang="en-US" altLang="zh-CN" sz="2800">
                <a:solidFill>
                  <a:srgbClr val="C00000"/>
                </a:solidFill>
                <a:latin typeface="+mn-ea"/>
                <a:cs typeface="+mn-ea"/>
              </a:rPr>
              <a:t>=6000kg×10N/kg=60000N</a:t>
            </a:r>
          </a:p>
        </p:txBody>
      </p:sp>
      <p:sp>
        <p:nvSpPr>
          <p:cNvPr id="378888" name="文本框 378887"/>
          <p:cNvSpPr txBox="1"/>
          <p:nvPr/>
        </p:nvSpPr>
        <p:spPr>
          <a:xfrm>
            <a:off x="1127443" y="3334385"/>
            <a:ext cx="5638800" cy="519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i="1">
                <a:solidFill>
                  <a:srgbClr val="C00000"/>
                </a:solidFill>
                <a:latin typeface="+mn-ea"/>
                <a:cs typeface="+mn-ea"/>
              </a:rPr>
              <a:t>S</a:t>
            </a:r>
            <a:r>
              <a:rPr lang="en-US" altLang="zh-CN" sz="2800">
                <a:solidFill>
                  <a:srgbClr val="C00000"/>
                </a:solidFill>
                <a:latin typeface="+mn-ea"/>
                <a:cs typeface="+mn-ea"/>
              </a:rPr>
              <a:t>=600cm</a:t>
            </a:r>
            <a:r>
              <a:rPr lang="en-US" altLang="zh-CN" sz="2800" baseline="30000">
                <a:solidFill>
                  <a:srgbClr val="C00000"/>
                </a:solidFill>
                <a:latin typeface="+mn-ea"/>
                <a:cs typeface="+mn-ea"/>
              </a:rPr>
              <a:t>2</a:t>
            </a:r>
            <a:r>
              <a:rPr lang="en-US" altLang="zh-CN" sz="2800">
                <a:solidFill>
                  <a:srgbClr val="C00000"/>
                </a:solidFill>
                <a:latin typeface="+mn-ea"/>
                <a:cs typeface="+mn-ea"/>
              </a:rPr>
              <a:t>×4=2400cm</a:t>
            </a:r>
            <a:r>
              <a:rPr lang="en-US" altLang="zh-CN" sz="2800" baseline="30000">
                <a:solidFill>
                  <a:srgbClr val="C00000"/>
                </a:solidFill>
                <a:latin typeface="+mn-ea"/>
                <a:cs typeface="+mn-ea"/>
              </a:rPr>
              <a:t>2</a:t>
            </a:r>
            <a:r>
              <a:rPr lang="en-US" altLang="zh-CN" sz="2800">
                <a:solidFill>
                  <a:srgbClr val="C00000"/>
                </a:solidFill>
                <a:latin typeface="+mn-ea"/>
                <a:cs typeface="+mn-ea"/>
              </a:rPr>
              <a:t>=0.24m</a:t>
            </a:r>
            <a:r>
              <a:rPr lang="en-US" altLang="zh-CN" sz="2800" baseline="30000">
                <a:solidFill>
                  <a:srgbClr val="C00000"/>
                </a:solidFill>
                <a:latin typeface="+mn-ea"/>
                <a:cs typeface="+mn-ea"/>
              </a:rPr>
              <a:t>2</a:t>
            </a:r>
          </a:p>
        </p:txBody>
      </p:sp>
      <p:sp>
        <p:nvSpPr>
          <p:cNvPr id="27654" name="文本框 378888"/>
          <p:cNvSpPr txBox="1"/>
          <p:nvPr/>
        </p:nvSpPr>
        <p:spPr>
          <a:xfrm>
            <a:off x="2056130" y="3904298"/>
            <a:ext cx="18415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endParaRPr lang="zh-CN" sz="2400" dirty="0">
              <a:solidFill>
                <a:srgbClr val="C00000"/>
              </a:solidFill>
              <a:latin typeface="+mn-ea"/>
            </a:endParaRPr>
          </a:p>
        </p:txBody>
      </p:sp>
      <p:sp>
        <p:nvSpPr>
          <p:cNvPr id="27655" name="文本框 378889"/>
          <p:cNvSpPr txBox="1"/>
          <p:nvPr/>
        </p:nvSpPr>
        <p:spPr>
          <a:xfrm>
            <a:off x="2132330" y="4132898"/>
            <a:ext cx="18415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endParaRPr lang="zh-CN" sz="2400" dirty="0">
              <a:solidFill>
                <a:srgbClr val="C00000"/>
              </a:solidFill>
              <a:latin typeface="+mn-ea"/>
            </a:endParaRPr>
          </a:p>
        </p:txBody>
      </p:sp>
      <p:sp>
        <p:nvSpPr>
          <p:cNvPr id="378891" name="文本框 378890"/>
          <p:cNvSpPr txBox="1"/>
          <p:nvPr/>
        </p:nvSpPr>
        <p:spPr>
          <a:xfrm>
            <a:off x="1051243" y="4020185"/>
            <a:ext cx="1066800" cy="519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i="1">
                <a:solidFill>
                  <a:srgbClr val="C00000"/>
                </a:solidFill>
                <a:latin typeface="+mn-ea"/>
              </a:rPr>
              <a:t>p</a:t>
            </a:r>
            <a:r>
              <a:rPr lang="en-US" altLang="zh-CN" sz="2800">
                <a:solidFill>
                  <a:srgbClr val="C00000"/>
                </a:solidFill>
                <a:latin typeface="+mn-ea"/>
              </a:rPr>
              <a:t> =</a:t>
            </a:r>
          </a:p>
        </p:txBody>
      </p:sp>
      <p:sp>
        <p:nvSpPr>
          <p:cNvPr id="378892" name="直接连接符 378891"/>
          <p:cNvSpPr/>
          <p:nvPr/>
        </p:nvSpPr>
        <p:spPr>
          <a:xfrm>
            <a:off x="1706880" y="4313873"/>
            <a:ext cx="3810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78893" name="文本框 378892"/>
          <p:cNvSpPr txBox="1"/>
          <p:nvPr/>
        </p:nvSpPr>
        <p:spPr>
          <a:xfrm>
            <a:off x="1706880" y="3928110"/>
            <a:ext cx="304800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i="1">
                <a:solidFill>
                  <a:srgbClr val="C00000"/>
                </a:solidFill>
                <a:latin typeface="+mn-ea"/>
              </a:rPr>
              <a:t>F</a:t>
            </a:r>
          </a:p>
        </p:txBody>
      </p:sp>
      <p:sp>
        <p:nvSpPr>
          <p:cNvPr id="378894" name="文本框 378893"/>
          <p:cNvSpPr txBox="1"/>
          <p:nvPr/>
        </p:nvSpPr>
        <p:spPr>
          <a:xfrm>
            <a:off x="1632268" y="4240848"/>
            <a:ext cx="361950" cy="51911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800" i="1">
                <a:solidFill>
                  <a:srgbClr val="C00000"/>
                </a:solidFill>
                <a:latin typeface="+mn-ea"/>
              </a:rPr>
              <a:t>S</a:t>
            </a:r>
          </a:p>
        </p:txBody>
      </p:sp>
      <p:sp>
        <p:nvSpPr>
          <p:cNvPr id="378895" name="文本框 378894"/>
          <p:cNvSpPr txBox="1"/>
          <p:nvPr/>
        </p:nvSpPr>
        <p:spPr>
          <a:xfrm>
            <a:off x="2138680" y="4096385"/>
            <a:ext cx="35560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400">
                <a:solidFill>
                  <a:srgbClr val="C00000"/>
                </a:solidFill>
                <a:latin typeface="+mn-ea"/>
              </a:rPr>
              <a:t>=</a:t>
            </a:r>
          </a:p>
        </p:txBody>
      </p:sp>
      <p:sp>
        <p:nvSpPr>
          <p:cNvPr id="378896" name="直接连接符 378895"/>
          <p:cNvSpPr/>
          <p:nvPr/>
        </p:nvSpPr>
        <p:spPr>
          <a:xfrm>
            <a:off x="2499360" y="4314190"/>
            <a:ext cx="1215390" cy="635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78897" name="文本框 378896"/>
          <p:cNvSpPr txBox="1"/>
          <p:nvPr/>
        </p:nvSpPr>
        <p:spPr>
          <a:xfrm>
            <a:off x="2327275" y="3853180"/>
            <a:ext cx="177101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C00000"/>
                </a:solidFill>
                <a:latin typeface="+mn-ea"/>
              </a:rPr>
              <a:t>60000N</a:t>
            </a:r>
          </a:p>
        </p:txBody>
      </p:sp>
      <p:sp>
        <p:nvSpPr>
          <p:cNvPr id="378898" name="文本框 378897"/>
          <p:cNvSpPr txBox="1"/>
          <p:nvPr/>
        </p:nvSpPr>
        <p:spPr>
          <a:xfrm>
            <a:off x="2472373" y="4357688"/>
            <a:ext cx="1193800" cy="51911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800">
                <a:solidFill>
                  <a:srgbClr val="C00000"/>
                </a:solidFill>
                <a:latin typeface="+mn-ea"/>
              </a:rPr>
              <a:t>0.24m</a:t>
            </a:r>
            <a:r>
              <a:rPr lang="en-US" altLang="zh-CN" sz="2800" baseline="30000">
                <a:solidFill>
                  <a:srgbClr val="C00000"/>
                </a:solidFill>
                <a:latin typeface="+mn-ea"/>
              </a:rPr>
              <a:t>2</a:t>
            </a:r>
          </a:p>
        </p:txBody>
      </p:sp>
      <p:sp>
        <p:nvSpPr>
          <p:cNvPr id="378899" name="文本框 378898"/>
          <p:cNvSpPr txBox="1"/>
          <p:nvPr/>
        </p:nvSpPr>
        <p:spPr>
          <a:xfrm>
            <a:off x="3714750" y="4015423"/>
            <a:ext cx="2438400" cy="9461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2800">
                <a:solidFill>
                  <a:srgbClr val="C00000"/>
                </a:solidFill>
                <a:latin typeface="+mn-ea"/>
                <a:cs typeface="+mn-ea"/>
              </a:rPr>
              <a:t> = 2.5×10</a:t>
            </a:r>
            <a:r>
              <a:rPr lang="en-US" altLang="zh-CN" sz="2800" baseline="30000">
                <a:solidFill>
                  <a:srgbClr val="C00000"/>
                </a:solidFill>
                <a:latin typeface="+mn-ea"/>
                <a:cs typeface="+mn-ea"/>
              </a:rPr>
              <a:t>5</a:t>
            </a:r>
            <a:r>
              <a:rPr lang="en-US" altLang="zh-CN" sz="2800">
                <a:solidFill>
                  <a:srgbClr val="C00000"/>
                </a:solidFill>
                <a:latin typeface="+mn-ea"/>
                <a:cs typeface="+mn-ea"/>
              </a:rPr>
              <a:t>Pa</a:t>
            </a:r>
          </a:p>
          <a:p>
            <a:endParaRPr lang="en-US" altLang="zh-CN" sz="2800">
              <a:solidFill>
                <a:srgbClr val="C00000"/>
              </a:solidFill>
              <a:latin typeface="+mn-ea"/>
              <a:cs typeface="+mn-ea"/>
            </a:endParaRPr>
          </a:p>
        </p:txBody>
      </p:sp>
      <p:sp>
        <p:nvSpPr>
          <p:cNvPr id="378900" name="文本框 378899"/>
          <p:cNvSpPr txBox="1"/>
          <p:nvPr/>
        </p:nvSpPr>
        <p:spPr>
          <a:xfrm>
            <a:off x="913130" y="4858385"/>
            <a:ext cx="8245475" cy="9461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800" dirty="0">
                <a:solidFill>
                  <a:srgbClr val="C00000"/>
                </a:solidFill>
                <a:latin typeface="+mn-ea"/>
                <a:cs typeface="+mn-ea"/>
              </a:rPr>
              <a:t>答：大象四脚着地时对地面的压强是</a:t>
            </a:r>
            <a:r>
              <a:rPr lang="en-US" altLang="zh-CN" sz="2800">
                <a:solidFill>
                  <a:srgbClr val="C00000"/>
                </a:solidFill>
                <a:latin typeface="+mn-ea"/>
                <a:cs typeface="+mn-ea"/>
              </a:rPr>
              <a:t>2.5×10</a:t>
            </a:r>
            <a:r>
              <a:rPr lang="en-US" altLang="zh-CN" sz="2800" baseline="30000">
                <a:solidFill>
                  <a:srgbClr val="C00000"/>
                </a:solidFill>
                <a:latin typeface="+mn-ea"/>
                <a:cs typeface="+mn-ea"/>
              </a:rPr>
              <a:t>5</a:t>
            </a:r>
            <a:r>
              <a:rPr lang="en-US" altLang="zh-CN" sz="2800" dirty="0">
                <a:solidFill>
                  <a:srgbClr val="C00000"/>
                </a:solidFill>
                <a:latin typeface="+mn-ea"/>
                <a:cs typeface="+mn-ea"/>
              </a:rPr>
              <a:t>Pa</a:t>
            </a:r>
            <a:r>
              <a:rPr lang="zh-CN" altLang="en-US" sz="2800" dirty="0">
                <a:solidFill>
                  <a:srgbClr val="C00000"/>
                </a:solidFill>
                <a:latin typeface="+mn-ea"/>
                <a:cs typeface="+mn-ea"/>
              </a:rPr>
              <a:t>。</a:t>
            </a:r>
          </a:p>
          <a:p>
            <a:endParaRPr lang="zh-CN" altLang="en-US" sz="2800" dirty="0">
              <a:solidFill>
                <a:srgbClr val="C00000"/>
              </a:solidFill>
              <a:latin typeface="+mn-ea"/>
              <a:cs typeface="+mn-ea"/>
            </a:endParaRPr>
          </a:p>
        </p:txBody>
      </p:sp>
      <p:pic>
        <p:nvPicPr>
          <p:cNvPr id="22533" name="图片 22532" descr="u=1059644019,3556213358&amp;fm=21&amp;gp=0"/>
          <p:cNvPicPr>
            <a:picLocks noChangeAspect="1"/>
          </p:cNvPicPr>
          <p:nvPr/>
        </p:nvPicPr>
        <p:blipFill>
          <a:blip r:embed="rId2"/>
          <a:srcRect l="24840"/>
          <a:stretch>
            <a:fillRect/>
          </a:stretch>
        </p:blipFill>
        <p:spPr>
          <a:xfrm>
            <a:off x="8698865" y="2078355"/>
            <a:ext cx="3113405" cy="3623945"/>
          </a:xfrm>
          <a:prstGeom prst="ellipse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78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788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88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78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500"/>
                                        <p:tgtEl>
                                          <p:spTgt spid="3788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500"/>
                                        <p:tgtEl>
                                          <p:spTgt spid="3788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500"/>
                                        <p:tgtEl>
                                          <p:spTgt spid="3788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750"/>
                            </p:stCondLst>
                            <p:childTnLst>
                              <p:par>
                                <p:cTn id="2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500"/>
                                        <p:tgtEl>
                                          <p:spTgt spid="3788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500"/>
                                        <p:tgtEl>
                                          <p:spTgt spid="3788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500"/>
                                        <p:tgtEl>
                                          <p:spTgt spid="3788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6250"/>
                            </p:stCondLst>
                            <p:childTnLst>
                              <p:par>
                                <p:cTn id="2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78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78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378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7250"/>
                            </p:stCondLst>
                            <p:childTnLst>
                              <p:par>
                                <p:cTn id="3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78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78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378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8250"/>
                            </p:stCondLst>
                            <p:childTnLst>
                              <p:par>
                                <p:cTn id="4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78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78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378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9250"/>
                            </p:stCondLst>
                            <p:childTnLst>
                              <p:par>
                                <p:cTn id="4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78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78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378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250"/>
                            </p:stCondLst>
                            <p:childTnLst>
                              <p:par>
                                <p:cTn id="5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78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78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378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1250"/>
                            </p:stCondLst>
                            <p:childTnLst>
                              <p:par>
                                <p:cTn id="5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78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78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378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2250"/>
                            </p:stCondLst>
                            <p:childTnLst>
                              <p:par>
                                <p:cTn id="6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788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78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378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3250"/>
                            </p:stCondLst>
                            <p:childTnLst>
                              <p:par>
                                <p:cTn id="7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78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78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378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4250"/>
                            </p:stCondLst>
                            <p:childTnLst>
                              <p:par>
                                <p:cTn id="7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8" dur="80"/>
                                        <p:tgtEl>
                                          <p:spTgt spid="3788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9" dur="80"/>
                                        <p:tgtEl>
                                          <p:spTgt spid="3788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80"/>
                                        <p:tgtEl>
                                          <p:spTgt spid="3788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4770"/>
                            </p:stCondLst>
                            <p:childTnLst>
                              <p:par>
                                <p:cTn id="8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4" dur="80"/>
                                        <p:tgtEl>
                                          <p:spTgt spid="3789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5" dur="80"/>
                                        <p:tgtEl>
                                          <p:spTgt spid="3789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80"/>
                                        <p:tgtEl>
                                          <p:spTgt spid="3789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884" grpId="0"/>
      <p:bldP spid="378886" grpId="0"/>
      <p:bldP spid="378887" grpId="0"/>
      <p:bldP spid="378888" grpId="0"/>
      <p:bldP spid="378891" grpId="0"/>
      <p:bldP spid="378893" grpId="0"/>
      <p:bldP spid="378894" grpId="0"/>
      <p:bldP spid="378895" grpId="0"/>
      <p:bldP spid="378897" grpId="0"/>
      <p:bldP spid="378898" grpId="0"/>
      <p:bldP spid="378899" grpId="0"/>
      <p:bldP spid="37890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265485" y="3341870"/>
            <a:ext cx="6715172" cy="1689052"/>
          </a:xfrm>
          <a:prstGeom prst="rect">
            <a:avLst/>
          </a:prstGeom>
          <a:noFill/>
          <a:ln w="38100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zh-CN" altLang="en-US" sz="2400" dirty="0" smtClean="0">
                <a:solidFill>
                  <a:schemeClr val="tx1"/>
                </a:solidFill>
                <a:latin typeface="+mn-ea"/>
                <a:cs typeface="Times New Roman" panose="02020603050405020304" pitchFamily="18" charset="0"/>
              </a:rPr>
              <a:t>    大象</a:t>
            </a:r>
            <a:r>
              <a:rPr lang="zh-CN" altLang="en-US" sz="2400" dirty="0">
                <a:solidFill>
                  <a:schemeClr val="tx1"/>
                </a:solidFill>
                <a:latin typeface="+mn-ea"/>
                <a:cs typeface="Times New Roman" panose="02020603050405020304" pitchFamily="18" charset="0"/>
              </a:rPr>
              <a:t>的</a:t>
            </a:r>
            <a:r>
              <a:rPr lang="zh-CN" altLang="en-US" sz="2400" dirty="0" smtClean="0">
                <a:solidFill>
                  <a:schemeClr val="tx1"/>
                </a:solidFill>
                <a:latin typeface="+mn-ea"/>
                <a:cs typeface="Times New Roman" panose="02020603050405020304" pitchFamily="18" charset="0"/>
              </a:rPr>
              <a:t>质量</a:t>
            </a:r>
            <a:r>
              <a:rPr lang="en-US" altLang="zh-CN" sz="2400" dirty="0" smtClean="0">
                <a:solidFill>
                  <a:schemeClr val="tx1"/>
                </a:solidFill>
                <a:latin typeface="+mn-ea"/>
                <a:cs typeface="Times New Roman" panose="02020603050405020304" pitchFamily="18" charset="0"/>
              </a:rPr>
              <a:t>m =5×10</a:t>
            </a:r>
            <a:r>
              <a:rPr lang="en-US" altLang="zh-CN" sz="2400" baseline="30000" dirty="0" smtClean="0">
                <a:solidFill>
                  <a:schemeClr val="tx1"/>
                </a:solidFill>
                <a:latin typeface="+mn-ea"/>
                <a:cs typeface="Times New Roman" panose="02020603050405020304" pitchFamily="18" charset="0"/>
              </a:rPr>
              <a:t>3</a:t>
            </a:r>
            <a:r>
              <a:rPr lang="en-US" altLang="zh-CN" sz="2400" dirty="0" smtClean="0">
                <a:solidFill>
                  <a:schemeClr val="tx1"/>
                </a:solidFill>
                <a:latin typeface="+mn-ea"/>
                <a:cs typeface="Times New Roman" panose="02020603050405020304" pitchFamily="18" charset="0"/>
              </a:rPr>
              <a:t>kg</a:t>
            </a:r>
            <a:r>
              <a:rPr lang="zh-CN" altLang="en-US" sz="2400" dirty="0" smtClean="0">
                <a:solidFill>
                  <a:schemeClr val="tx1"/>
                </a:solidFill>
                <a:latin typeface="+mn-ea"/>
                <a:cs typeface="Times New Roman" panose="02020603050405020304" pitchFamily="18" charset="0"/>
              </a:rPr>
              <a:t>，当大象</a:t>
            </a:r>
            <a:r>
              <a:rPr lang="zh-CN" altLang="en-US" sz="2400" dirty="0">
                <a:solidFill>
                  <a:schemeClr val="tx1"/>
                </a:solidFill>
                <a:latin typeface="+mn-ea"/>
                <a:cs typeface="Times New Roman" panose="02020603050405020304" pitchFamily="18" charset="0"/>
              </a:rPr>
              <a:t>四脚站立</a:t>
            </a:r>
            <a:r>
              <a:rPr lang="zh-CN" altLang="en-US" sz="2400" dirty="0" smtClean="0">
                <a:solidFill>
                  <a:schemeClr val="tx1"/>
                </a:solidFill>
                <a:latin typeface="+mn-ea"/>
                <a:cs typeface="Times New Roman" panose="02020603050405020304" pitchFamily="18" charset="0"/>
              </a:rPr>
              <a:t>时与地面的接触面积</a:t>
            </a:r>
            <a:r>
              <a:rPr lang="en-US" altLang="zh-CN" sz="2400" dirty="0" smtClean="0">
                <a:solidFill>
                  <a:schemeClr val="tx1"/>
                </a:solidFill>
                <a:latin typeface="+mn-ea"/>
                <a:cs typeface="Times New Roman" panose="02020603050405020304" pitchFamily="18" charset="0"/>
              </a:rPr>
              <a:t>S=2.4×10</a:t>
            </a:r>
            <a:r>
              <a:rPr lang="en-US" altLang="zh-CN" sz="2400" baseline="30000" dirty="0" smtClean="0">
                <a:solidFill>
                  <a:schemeClr val="tx1"/>
                </a:solidFill>
                <a:latin typeface="+mn-ea"/>
                <a:cs typeface="Times New Roman" panose="02020603050405020304" pitchFamily="18" charset="0"/>
              </a:rPr>
              <a:t>3</a:t>
            </a:r>
            <a:r>
              <a:rPr lang="en-US" altLang="zh-CN" sz="2400" dirty="0" smtClean="0">
                <a:solidFill>
                  <a:schemeClr val="tx1"/>
                </a:solidFill>
                <a:latin typeface="+mn-ea"/>
                <a:cs typeface="Times New Roman" panose="02020603050405020304" pitchFamily="18" charset="0"/>
              </a:rPr>
              <a:t>cm</a:t>
            </a:r>
            <a:r>
              <a:rPr lang="en-US" altLang="zh-CN" sz="2400" baseline="30000" dirty="0" smtClean="0">
                <a:solidFill>
                  <a:schemeClr val="tx1"/>
                </a:solidFill>
                <a:latin typeface="+mn-ea"/>
                <a:cs typeface="Times New Roman" panose="02020603050405020304" pitchFamily="18" charset="0"/>
              </a:rPr>
              <a:t>2</a:t>
            </a:r>
            <a:r>
              <a:rPr lang="zh-CN" altLang="en-US" sz="2400" dirty="0" smtClean="0">
                <a:solidFill>
                  <a:schemeClr val="tx1"/>
                </a:solidFill>
                <a:latin typeface="+mn-ea"/>
                <a:cs typeface="Times New Roman" panose="02020603050405020304" pitchFamily="18" charset="0"/>
              </a:rPr>
              <a:t>，则此时大象对</a:t>
            </a:r>
            <a:r>
              <a:rPr lang="zh-CN" altLang="en-US" sz="2400" dirty="0">
                <a:solidFill>
                  <a:schemeClr val="tx1"/>
                </a:solidFill>
                <a:latin typeface="+mn-ea"/>
                <a:cs typeface="Times New Roman" panose="02020603050405020304" pitchFamily="18" charset="0"/>
              </a:rPr>
              <a:t>地面的压强是多大</a:t>
            </a:r>
            <a:r>
              <a:rPr lang="zh-CN" altLang="en-US" sz="2400" dirty="0" smtClean="0">
                <a:solidFill>
                  <a:schemeClr val="tx1"/>
                </a:solidFill>
                <a:latin typeface="+mn-ea"/>
                <a:cs typeface="Times New Roman" panose="02020603050405020304" pitchFamily="18" charset="0"/>
              </a:rPr>
              <a:t>？</a:t>
            </a:r>
            <a:endParaRPr lang="zh-CN" altLang="en-US" sz="2400" baseline="30000" dirty="0" smtClean="0">
              <a:solidFill>
                <a:schemeClr val="tx1"/>
              </a:solidFill>
              <a:latin typeface="+mn-ea"/>
              <a:cs typeface="Times New Roman" panose="02020603050405020304" pitchFamily="18" charset="0"/>
            </a:endParaRPr>
          </a:p>
        </p:txBody>
      </p:sp>
      <p:pic>
        <p:nvPicPr>
          <p:cNvPr id="11" name="Picture 3" descr="25d2621f6be413cb86d6b655"/>
          <p:cNvPicPr>
            <a:picLocks noChangeAspect="1" noChangeArrowheads="1"/>
          </p:cNvPicPr>
          <p:nvPr/>
        </p:nvPicPr>
        <p:blipFill>
          <a:blip r:embed="rId2" cstate="print"/>
          <a:srcRect l="17444" t="5045"/>
          <a:stretch>
            <a:fillRect/>
          </a:stretch>
        </p:blipFill>
        <p:spPr bwMode="auto">
          <a:xfrm>
            <a:off x="604487" y="1159973"/>
            <a:ext cx="3103113" cy="1929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 descr="Img252351911"/>
          <p:cNvPicPr>
            <a:picLocks noChangeAspect="1" noChangeArrowheads="1"/>
          </p:cNvPicPr>
          <p:nvPr/>
        </p:nvPicPr>
        <p:blipFill>
          <a:blip r:embed="rId3" cstate="print">
            <a:lum contrast="24000"/>
          </a:blip>
          <a:srcRect/>
          <a:stretch>
            <a:fillRect/>
          </a:stretch>
        </p:blipFill>
        <p:spPr bwMode="auto">
          <a:xfrm>
            <a:off x="9481820" y="2211070"/>
            <a:ext cx="2412365" cy="2998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4263066" y="1041207"/>
            <a:ext cx="7631150" cy="1754326"/>
          </a:xfrm>
          <a:prstGeom prst="rect">
            <a:avLst/>
          </a:prstGeom>
          <a:noFill/>
          <a:ln w="38100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zh-CN" altLang="en-US" sz="2400" dirty="0" smtClean="0">
                <a:solidFill>
                  <a:schemeClr val="tx1"/>
                </a:solidFill>
                <a:latin typeface="+mn-ea"/>
                <a:cs typeface="Times New Roman" panose="02020603050405020304" pitchFamily="18" charset="0"/>
              </a:rPr>
              <a:t>芭蕾舞</a:t>
            </a:r>
            <a:r>
              <a:rPr lang="zh-CN" altLang="en-US" sz="2400" dirty="0">
                <a:solidFill>
                  <a:schemeClr val="tx1"/>
                </a:solidFill>
                <a:latin typeface="+mn-ea"/>
                <a:cs typeface="Times New Roman" panose="02020603050405020304" pitchFamily="18" charset="0"/>
              </a:rPr>
              <a:t>演员的一只鞋尖与地面的接触面积</a:t>
            </a:r>
            <a:r>
              <a:rPr lang="zh-CN" altLang="en-US" sz="2400" dirty="0" smtClean="0">
                <a:solidFill>
                  <a:schemeClr val="tx1"/>
                </a:solidFill>
                <a:latin typeface="+mn-ea"/>
                <a:cs typeface="Times New Roman" panose="02020603050405020304" pitchFamily="18" charset="0"/>
              </a:rPr>
              <a:t>是</a:t>
            </a:r>
            <a:r>
              <a:rPr lang="en-US" altLang="zh-CN" sz="2400" dirty="0" smtClean="0">
                <a:solidFill>
                  <a:schemeClr val="tx1"/>
                </a:solidFill>
                <a:latin typeface="+mn-ea"/>
                <a:cs typeface="Times New Roman" panose="02020603050405020304" pitchFamily="18" charset="0"/>
              </a:rPr>
              <a:t>S =9.5cm</a:t>
            </a:r>
            <a:r>
              <a:rPr lang="en-US" altLang="zh-CN" sz="2400" baseline="30000" dirty="0" smtClean="0">
                <a:solidFill>
                  <a:schemeClr val="tx1"/>
                </a:solidFill>
                <a:latin typeface="+mn-ea"/>
                <a:cs typeface="Times New Roman" panose="02020603050405020304" pitchFamily="18" charset="0"/>
              </a:rPr>
              <a:t>2</a:t>
            </a:r>
            <a:r>
              <a:rPr lang="zh-CN" altLang="en-US" sz="2400" dirty="0">
                <a:solidFill>
                  <a:schemeClr val="tx1"/>
                </a:solidFill>
                <a:latin typeface="+mn-ea"/>
                <a:cs typeface="Times New Roman" panose="02020603050405020304" pitchFamily="18" charset="0"/>
              </a:rPr>
              <a:t>，</a:t>
            </a:r>
            <a:r>
              <a:rPr lang="zh-CN" altLang="en-US" sz="2400" dirty="0" smtClean="0">
                <a:solidFill>
                  <a:schemeClr val="tx1"/>
                </a:solidFill>
                <a:latin typeface="+mn-ea"/>
                <a:cs typeface="Times New Roman" panose="02020603050405020304" pitchFamily="18" charset="0"/>
              </a:rPr>
              <a:t>对地面的</a:t>
            </a:r>
            <a:r>
              <a:rPr lang="zh-CN" altLang="en-US" sz="2400" dirty="0">
                <a:solidFill>
                  <a:schemeClr val="tx1"/>
                </a:solidFill>
                <a:latin typeface="+mn-ea"/>
                <a:cs typeface="Times New Roman" panose="02020603050405020304" pitchFamily="18" charset="0"/>
              </a:rPr>
              <a:t>压力</a:t>
            </a:r>
            <a:r>
              <a:rPr lang="zh-CN" altLang="en-US" sz="2400" dirty="0" smtClean="0">
                <a:solidFill>
                  <a:schemeClr val="tx1"/>
                </a:solidFill>
                <a:latin typeface="+mn-ea"/>
                <a:cs typeface="Times New Roman" panose="02020603050405020304" pitchFamily="18" charset="0"/>
              </a:rPr>
              <a:t>是</a:t>
            </a:r>
            <a:r>
              <a:rPr lang="en-US" altLang="zh-CN" sz="2400" dirty="0" smtClean="0">
                <a:solidFill>
                  <a:schemeClr val="tx1"/>
                </a:solidFill>
                <a:latin typeface="+mn-ea"/>
                <a:cs typeface="Times New Roman" panose="02020603050405020304" pitchFamily="18" charset="0"/>
              </a:rPr>
              <a:t>F =475N</a:t>
            </a:r>
            <a:r>
              <a:rPr lang="zh-CN" altLang="en-US" sz="2400" dirty="0" smtClean="0">
                <a:solidFill>
                  <a:schemeClr val="tx1"/>
                </a:solidFill>
                <a:latin typeface="+mn-ea"/>
                <a:cs typeface="Times New Roman" panose="02020603050405020304" pitchFamily="18" charset="0"/>
              </a:rPr>
              <a:t>，当一</a:t>
            </a:r>
            <a:r>
              <a:rPr lang="zh-CN" altLang="en-US" sz="2400" dirty="0">
                <a:solidFill>
                  <a:schemeClr val="tx1"/>
                </a:solidFill>
                <a:latin typeface="+mn-ea"/>
                <a:cs typeface="Times New Roman" panose="02020603050405020304" pitchFamily="18" charset="0"/>
              </a:rPr>
              <a:t>只脚的鞋尖触地时，芭蕾舞演员对地面的压强是多大？</a:t>
            </a:r>
            <a:endParaRPr lang="zh-CN" altLang="en-US" sz="2400" baseline="30000" dirty="0">
              <a:solidFill>
                <a:schemeClr val="tx1"/>
              </a:solidFill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086185" y="3326299"/>
            <a:ext cx="1214446" cy="7683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4400" dirty="0" smtClean="0">
                <a:solidFill>
                  <a:srgbClr val="C00000"/>
                </a:solidFill>
                <a:latin typeface="+mn-ea"/>
              </a:rPr>
              <a:t>PK</a:t>
            </a:r>
          </a:p>
        </p:txBody>
      </p:sp>
      <p:sp>
        <p:nvSpPr>
          <p:cNvPr id="16" name="矩形 15"/>
          <p:cNvSpPr/>
          <p:nvPr/>
        </p:nvSpPr>
        <p:spPr>
          <a:xfrm>
            <a:off x="1250522" y="5529461"/>
            <a:ext cx="102835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solidFill>
                  <a:schemeClr val="tx1"/>
                </a:solidFill>
                <a:latin typeface="+mn-ea"/>
              </a:rPr>
              <a:t>大象对地的压力大于演员对地压力，但对地压强却小，为什么？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604520" y="222885"/>
            <a:ext cx="1475105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3600" dirty="0" smtClean="0">
                <a:solidFill>
                  <a:srgbClr val="002060"/>
                </a:solidFill>
                <a:latin typeface="+mn-ea"/>
                <a:cs typeface="Times New Roman" panose="02020603050405020304" pitchFamily="18" charset="0"/>
                <a:sym typeface="+mn-ea"/>
              </a:rPr>
              <a:t>练习</a:t>
            </a:r>
            <a:r>
              <a:rPr lang="en-US" altLang="zh-CN" sz="3600" dirty="0" smtClean="0">
                <a:solidFill>
                  <a:srgbClr val="002060"/>
                </a:solidFill>
                <a:latin typeface="+mn-ea"/>
                <a:cs typeface="Times New Roman" panose="02020603050405020304" pitchFamily="18" charset="0"/>
                <a:sym typeface="+mn-ea"/>
              </a:rPr>
              <a:t>4.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3" descr="铁轨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rcRect l="293" t="-849" r="-293" b="849"/>
          <a:stretch>
            <a:fillRect/>
          </a:stretch>
        </p:blipFill>
        <p:spPr>
          <a:xfrm>
            <a:off x="8531225" y="3807460"/>
            <a:ext cx="3326130" cy="2504440"/>
          </a:xfrm>
          <a:prstGeom prst="ellipse">
            <a:avLst/>
          </a:prstGeom>
          <a:noFill/>
          <a:ln w="9525">
            <a:noFill/>
          </a:ln>
        </p:spPr>
      </p:pic>
      <p:sp>
        <p:nvSpPr>
          <p:cNvPr id="23557" name="Text Box 5"/>
          <p:cNvSpPr txBox="1"/>
          <p:nvPr/>
        </p:nvSpPr>
        <p:spPr>
          <a:xfrm>
            <a:off x="1573213" y="1130300"/>
            <a:ext cx="1659890" cy="2017713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sz="2400" dirty="0">
                <a:solidFill>
                  <a:srgbClr val="C00000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啄木鸟有个细长而坚硬的尖喙，这对它的生存有什么用？</a:t>
            </a:r>
          </a:p>
        </p:txBody>
      </p:sp>
      <p:sp>
        <p:nvSpPr>
          <p:cNvPr id="23558" name="Text Box 6"/>
          <p:cNvSpPr txBox="1"/>
          <p:nvPr/>
        </p:nvSpPr>
        <p:spPr>
          <a:xfrm>
            <a:off x="6722110" y="1362710"/>
            <a:ext cx="1492250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sz="2400" dirty="0">
                <a:solidFill>
                  <a:srgbClr val="C00000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滑雪运动员的雪橇为什么又宽又长？</a:t>
            </a:r>
          </a:p>
        </p:txBody>
      </p:sp>
      <p:sp>
        <p:nvSpPr>
          <p:cNvPr id="23559" name="Text Box 7"/>
          <p:cNvSpPr txBox="1"/>
          <p:nvPr/>
        </p:nvSpPr>
        <p:spPr>
          <a:xfrm>
            <a:off x="7118350" y="4275455"/>
            <a:ext cx="1184275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sz="2400" dirty="0">
                <a:solidFill>
                  <a:srgbClr val="C00000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钢轨为什么铺在枕木上？</a:t>
            </a:r>
          </a:p>
        </p:txBody>
      </p:sp>
      <p:pic>
        <p:nvPicPr>
          <p:cNvPr id="23560" name="Picture 8" descr="d_130338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987040" y="4077970"/>
            <a:ext cx="3625850" cy="24650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1684973" y="4126230"/>
            <a:ext cx="1068705" cy="22764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eaVert">
            <a:spAutoFit/>
          </a:bodyPr>
          <a:lstStyle/>
          <a:p>
            <a:pPr marL="342900" marR="0" indent="-342900" defTabSz="914400" eaLnBrk="1" hangingPunct="1">
              <a:lnSpc>
                <a:spcPct val="120000"/>
              </a:lnSpc>
              <a:spcBef>
                <a:spcPct val="5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defRPr/>
            </a:pPr>
            <a:r>
              <a:rPr kumimoji="0" lang="zh-CN" altLang="en-US" sz="2400" kern="1200" cap="none" spc="0" normalizeH="0" baseline="0" noProof="0">
                <a:solidFill>
                  <a:srgbClr val="C0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cs"/>
              </a:rPr>
              <a:t>　斧头的刃为什么很锋利？</a:t>
            </a: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3418205" y="687705"/>
            <a:ext cx="2597150" cy="3119120"/>
          </a:xfrm>
          <a:prstGeom prst="ellipse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/>
          <a:srcRect t="9345"/>
          <a:stretch>
            <a:fillRect/>
          </a:stretch>
        </p:blipFill>
        <p:spPr>
          <a:xfrm>
            <a:off x="8302625" y="687705"/>
            <a:ext cx="3421380" cy="2524125"/>
          </a:xfrm>
          <a:prstGeom prst="ellipse">
            <a:avLst/>
          </a:prstGeom>
        </p:spPr>
      </p:pic>
      <p:sp>
        <p:nvSpPr>
          <p:cNvPr id="16388" name="Text Box 4"/>
          <p:cNvSpPr txBox="1"/>
          <p:nvPr/>
        </p:nvSpPr>
        <p:spPr>
          <a:xfrm>
            <a:off x="448945" y="156210"/>
            <a:ext cx="3865245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4000" b="1" dirty="0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观察与思考：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/>
      <p:bldP spid="23558" grpId="0"/>
      <p:bldP spid="23559" grpId="0"/>
      <p:bldP spid="36873" grpId="0" bldLvl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/>
          <p:nvPr/>
        </p:nvSpPr>
        <p:spPr>
          <a:xfrm>
            <a:off x="3992245" y="2776220"/>
            <a:ext cx="1600200" cy="1143000"/>
          </a:xfrm>
          <a:prstGeom prst="rect">
            <a:avLst/>
          </a:prstGeom>
          <a:solidFill>
            <a:srgbClr val="FFFF99">
              <a:alpha val="81960"/>
            </a:srgbClr>
          </a:solidFill>
          <a:ln w="9525">
            <a:noFill/>
          </a:ln>
        </p:spPr>
        <p:txBody>
          <a:bodyPr wrap="none" anchor="ctr"/>
          <a:lstStyle/>
          <a:p>
            <a:pPr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2531" name="Rectangle 3"/>
          <p:cNvSpPr/>
          <p:nvPr/>
        </p:nvSpPr>
        <p:spPr>
          <a:xfrm>
            <a:off x="3992245" y="3995420"/>
            <a:ext cx="1600200" cy="1219200"/>
          </a:xfrm>
          <a:prstGeom prst="rect">
            <a:avLst/>
          </a:prstGeom>
          <a:solidFill>
            <a:srgbClr val="FFFF99">
              <a:alpha val="81960"/>
            </a:srgbClr>
          </a:solidFill>
          <a:ln w="9525">
            <a:noFill/>
          </a:ln>
        </p:spPr>
        <p:txBody>
          <a:bodyPr wrap="none" anchor="ctr"/>
          <a:lstStyle/>
          <a:p>
            <a:pPr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2532" name="Rectangle 4"/>
          <p:cNvSpPr/>
          <p:nvPr/>
        </p:nvSpPr>
        <p:spPr>
          <a:xfrm>
            <a:off x="3982720" y="1506220"/>
            <a:ext cx="1600200" cy="1143000"/>
          </a:xfrm>
          <a:prstGeom prst="rect">
            <a:avLst/>
          </a:prstGeom>
          <a:solidFill>
            <a:srgbClr val="FFFF99">
              <a:alpha val="81960"/>
            </a:srgbClr>
          </a:solidFill>
          <a:ln w="9525">
            <a:noFill/>
          </a:ln>
        </p:spPr>
        <p:txBody>
          <a:bodyPr wrap="none" anchor="ctr"/>
          <a:lstStyle/>
          <a:p>
            <a:pPr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2535" name="Text Box 7"/>
          <p:cNvSpPr txBox="1"/>
          <p:nvPr/>
        </p:nvSpPr>
        <p:spPr>
          <a:xfrm>
            <a:off x="1379220" y="2790508"/>
            <a:ext cx="2673350" cy="11309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  <a:spcBef>
                <a:spcPts val="50"/>
              </a:spcBef>
              <a:buFont typeface="Wingdings" panose="05000000000000000000" pitchFamily="2" charset="2"/>
            </a:pPr>
            <a:r>
              <a:rPr lang="zh-CN" altLang="en-US" sz="2600" dirty="0">
                <a:latin typeface="Times New Roman" panose="02020603050405020304" pitchFamily="18" charset="0"/>
                <a:ea typeface="黑体" panose="02010609060101010101" charset="-122"/>
              </a:rPr>
              <a:t>受力面积 </a:t>
            </a:r>
            <a:r>
              <a:rPr lang="zh-CN" altLang="en-US" sz="2600" b="1" i="1" dirty="0">
                <a:latin typeface="Times New Roman" panose="02020603050405020304" pitchFamily="18" charset="0"/>
                <a:ea typeface="黑体" panose="02010609060101010101" charset="-122"/>
              </a:rPr>
              <a:t>S</a:t>
            </a:r>
            <a:r>
              <a:rPr lang="zh-CN" altLang="en-US" sz="2600" dirty="0">
                <a:latin typeface="Times New Roman" panose="02020603050405020304" pitchFamily="18" charset="0"/>
                <a:ea typeface="黑体" panose="02010609060101010101" charset="-122"/>
              </a:rPr>
              <a:t>一定时，增大压力</a:t>
            </a:r>
            <a:r>
              <a:rPr lang="zh-CN" altLang="en-US" sz="2600" i="1" dirty="0">
                <a:latin typeface="Times New Roman" panose="02020603050405020304" pitchFamily="18" charset="0"/>
                <a:ea typeface="黑体" panose="02010609060101010101" charset="-122"/>
              </a:rPr>
              <a:t> </a:t>
            </a:r>
            <a:r>
              <a:rPr lang="zh-CN" altLang="en-US" sz="2600" b="1" i="1" dirty="0">
                <a:latin typeface="Times New Roman" panose="02020603050405020304" pitchFamily="18" charset="0"/>
                <a:ea typeface="黑体" panose="02010609060101010101" charset="-122"/>
              </a:rPr>
              <a:t>F</a:t>
            </a:r>
          </a:p>
        </p:txBody>
      </p:sp>
      <p:sp>
        <p:nvSpPr>
          <p:cNvPr id="22536" name="AutoShape 8"/>
          <p:cNvSpPr/>
          <p:nvPr/>
        </p:nvSpPr>
        <p:spPr>
          <a:xfrm>
            <a:off x="1150620" y="1723708"/>
            <a:ext cx="212725" cy="3090862"/>
          </a:xfrm>
          <a:prstGeom prst="leftBrace">
            <a:avLst>
              <a:gd name="adj1" fmla="val 93367"/>
              <a:gd name="adj2" fmla="val 50000"/>
            </a:avLst>
          </a:prstGeom>
          <a:noFill/>
          <a:ln w="254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2537" name="Text Box 9"/>
          <p:cNvSpPr txBox="1"/>
          <p:nvPr/>
        </p:nvSpPr>
        <p:spPr>
          <a:xfrm>
            <a:off x="1371283" y="1458595"/>
            <a:ext cx="2660650" cy="11309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  <a:spcBef>
                <a:spcPts val="50"/>
              </a:spcBef>
              <a:buFont typeface="Wingdings" panose="05000000000000000000" pitchFamily="2" charset="2"/>
            </a:pPr>
            <a:r>
              <a:rPr lang="zh-CN" altLang="en-US" sz="2600" dirty="0">
                <a:latin typeface="Times New Roman" panose="02020603050405020304" pitchFamily="18" charset="0"/>
                <a:ea typeface="黑体" panose="02010609060101010101" charset="-122"/>
              </a:rPr>
              <a:t>压力 </a:t>
            </a:r>
            <a:r>
              <a:rPr lang="en-US" altLang="zh-CN" sz="2600" b="1" i="1" dirty="0">
                <a:latin typeface="Times New Roman" panose="02020603050405020304" pitchFamily="18" charset="0"/>
                <a:ea typeface="黑体" panose="02010609060101010101" charset="-122"/>
              </a:rPr>
              <a:t>F</a:t>
            </a:r>
            <a:r>
              <a:rPr lang="zh-CN" altLang="en-US" sz="2600" dirty="0">
                <a:latin typeface="Times New Roman" panose="02020603050405020304" pitchFamily="18" charset="0"/>
                <a:ea typeface="黑体" panose="02010609060101010101" charset="-122"/>
              </a:rPr>
              <a:t>一定时，减小受力面积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 </a:t>
            </a:r>
            <a:r>
              <a:rPr lang="en-US" altLang="zh-CN" sz="2600" b="1" i="1" dirty="0">
                <a:latin typeface="Times New Roman" panose="02020603050405020304" pitchFamily="18" charset="0"/>
                <a:ea typeface="黑体" panose="02010609060101010101" charset="-122"/>
              </a:rPr>
              <a:t>S</a:t>
            </a:r>
          </a:p>
        </p:txBody>
      </p:sp>
      <p:sp>
        <p:nvSpPr>
          <p:cNvPr id="22539" name="Text Box 11"/>
          <p:cNvSpPr txBox="1"/>
          <p:nvPr/>
        </p:nvSpPr>
        <p:spPr>
          <a:xfrm>
            <a:off x="1371283" y="4001770"/>
            <a:ext cx="2438400" cy="11309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  <a:spcBef>
                <a:spcPts val="50"/>
              </a:spcBef>
              <a:buFont typeface="Wingdings" panose="05000000000000000000" pitchFamily="2" charset="2"/>
            </a:pPr>
            <a:r>
              <a:rPr lang="zh-CN" altLang="en-US" sz="2600" dirty="0">
                <a:latin typeface="Times New Roman" panose="02020603050405020304" pitchFamily="18" charset="0"/>
                <a:ea typeface="黑体" panose="02010609060101010101" charset="-122"/>
              </a:rPr>
              <a:t>增大压力</a:t>
            </a:r>
            <a:r>
              <a:rPr lang="zh-CN" altLang="en-US" sz="2600" b="1" i="1" dirty="0">
                <a:latin typeface="Times New Roman" panose="02020603050405020304" pitchFamily="18" charset="0"/>
                <a:ea typeface="黑体" panose="02010609060101010101" charset="-122"/>
              </a:rPr>
              <a:t> F</a:t>
            </a:r>
            <a:r>
              <a:rPr lang="zh-CN" altLang="en-US" sz="2600" dirty="0">
                <a:latin typeface="Times New Roman" panose="02020603050405020304" pitchFamily="18" charset="0"/>
                <a:ea typeface="黑体" panose="02010609060101010101" charset="-122"/>
              </a:rPr>
              <a:t> ，减小受力面积</a:t>
            </a:r>
            <a:r>
              <a:rPr lang="zh-CN" altLang="en-US" sz="2600" b="1" i="1" dirty="0">
                <a:latin typeface="Times New Roman" panose="02020603050405020304" pitchFamily="18" charset="0"/>
                <a:ea typeface="黑体" panose="02010609060101010101" charset="-122"/>
              </a:rPr>
              <a:t> S</a:t>
            </a:r>
          </a:p>
        </p:txBody>
      </p:sp>
      <p:grpSp>
        <p:nvGrpSpPr>
          <p:cNvPr id="2" name="Group 12"/>
          <p:cNvGrpSpPr/>
          <p:nvPr/>
        </p:nvGrpSpPr>
        <p:grpSpPr>
          <a:xfrm>
            <a:off x="4220845" y="1480820"/>
            <a:ext cx="1235075" cy="1208088"/>
            <a:chOff x="2822" y="1440"/>
            <a:chExt cx="778" cy="761"/>
          </a:xfrm>
        </p:grpSpPr>
        <p:sp>
          <p:nvSpPr>
            <p:cNvPr id="20522" name="Text Box 13"/>
            <p:cNvSpPr txBox="1"/>
            <p:nvPr/>
          </p:nvSpPr>
          <p:spPr>
            <a:xfrm>
              <a:off x="2822" y="1658"/>
              <a:ext cx="355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CN" sz="2800" b="1" i="1" dirty="0">
                  <a:latin typeface="Times New Roman" panose="02020603050405020304" pitchFamily="18" charset="0"/>
                </a:rPr>
                <a:t>p=</a:t>
              </a:r>
              <a:r>
                <a:rPr lang="en-US" altLang="zh-CN" sz="2800" b="1" i="1" dirty="0">
                  <a:solidFill>
                    <a:srgbClr val="3333FF"/>
                  </a:solidFill>
                  <a:latin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20523" name="Line 14"/>
            <p:cNvSpPr/>
            <p:nvPr/>
          </p:nvSpPr>
          <p:spPr>
            <a:xfrm>
              <a:off x="3264" y="1808"/>
              <a:ext cx="336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0524" name="Text Box 15"/>
            <p:cNvSpPr txBox="1"/>
            <p:nvPr/>
          </p:nvSpPr>
          <p:spPr>
            <a:xfrm>
              <a:off x="3312" y="1440"/>
              <a:ext cx="265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CN" sz="2800" b="1" i="1" dirty="0">
                  <a:latin typeface="Times New Roman" panose="02020603050405020304" pitchFamily="18" charset="0"/>
                </a:rPr>
                <a:t>F</a:t>
              </a:r>
            </a:p>
          </p:txBody>
        </p:sp>
        <p:sp>
          <p:nvSpPr>
            <p:cNvPr id="20525" name="Text Box 16"/>
            <p:cNvSpPr txBox="1"/>
            <p:nvPr/>
          </p:nvSpPr>
          <p:spPr>
            <a:xfrm>
              <a:off x="3312" y="1872"/>
              <a:ext cx="240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CN" sz="2800" b="1" i="1" dirty="0">
                  <a:latin typeface="Times New Roman" panose="02020603050405020304" pitchFamily="18" charset="0"/>
                </a:rPr>
                <a:t>S</a:t>
              </a:r>
            </a:p>
          </p:txBody>
        </p:sp>
      </p:grpSp>
      <p:grpSp>
        <p:nvGrpSpPr>
          <p:cNvPr id="3" name="Group 17"/>
          <p:cNvGrpSpPr/>
          <p:nvPr/>
        </p:nvGrpSpPr>
        <p:grpSpPr>
          <a:xfrm>
            <a:off x="4144645" y="2776220"/>
            <a:ext cx="1235075" cy="1208088"/>
            <a:chOff x="2822" y="1440"/>
            <a:chExt cx="778" cy="761"/>
          </a:xfrm>
        </p:grpSpPr>
        <p:sp>
          <p:nvSpPr>
            <p:cNvPr id="20518" name="Text Box 18"/>
            <p:cNvSpPr txBox="1"/>
            <p:nvPr/>
          </p:nvSpPr>
          <p:spPr>
            <a:xfrm>
              <a:off x="2822" y="1658"/>
              <a:ext cx="355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CN" sz="2800" b="1" i="1" dirty="0">
                  <a:latin typeface="Times New Roman" panose="02020603050405020304" pitchFamily="18" charset="0"/>
                </a:rPr>
                <a:t>p=</a:t>
              </a:r>
              <a:r>
                <a:rPr lang="en-US" altLang="zh-CN" sz="2800" b="1" i="1" dirty="0">
                  <a:solidFill>
                    <a:srgbClr val="3333FF"/>
                  </a:solidFill>
                  <a:latin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20519" name="Line 19"/>
            <p:cNvSpPr/>
            <p:nvPr/>
          </p:nvSpPr>
          <p:spPr>
            <a:xfrm>
              <a:off x="3264" y="1808"/>
              <a:ext cx="336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0520" name="Text Box 20"/>
            <p:cNvSpPr txBox="1"/>
            <p:nvPr/>
          </p:nvSpPr>
          <p:spPr>
            <a:xfrm>
              <a:off x="3312" y="1440"/>
              <a:ext cx="265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CN" sz="2800" b="1" i="1" dirty="0">
                  <a:latin typeface="Times New Roman" panose="02020603050405020304" pitchFamily="18" charset="0"/>
                </a:rPr>
                <a:t>F</a:t>
              </a:r>
            </a:p>
          </p:txBody>
        </p:sp>
        <p:sp>
          <p:nvSpPr>
            <p:cNvPr id="20521" name="Text Box 21"/>
            <p:cNvSpPr txBox="1"/>
            <p:nvPr/>
          </p:nvSpPr>
          <p:spPr>
            <a:xfrm>
              <a:off x="3312" y="1872"/>
              <a:ext cx="240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CN" sz="2800" b="1" i="1" dirty="0">
                  <a:latin typeface="Times New Roman" panose="02020603050405020304" pitchFamily="18" charset="0"/>
                </a:rPr>
                <a:t>S</a:t>
              </a:r>
            </a:p>
          </p:txBody>
        </p:sp>
      </p:grpSp>
      <p:grpSp>
        <p:nvGrpSpPr>
          <p:cNvPr id="4" name="Group 22"/>
          <p:cNvGrpSpPr/>
          <p:nvPr/>
        </p:nvGrpSpPr>
        <p:grpSpPr>
          <a:xfrm>
            <a:off x="4144645" y="3995420"/>
            <a:ext cx="1235075" cy="1208088"/>
            <a:chOff x="2822" y="1440"/>
            <a:chExt cx="778" cy="761"/>
          </a:xfrm>
        </p:grpSpPr>
        <p:sp>
          <p:nvSpPr>
            <p:cNvPr id="20514" name="Text Box 23"/>
            <p:cNvSpPr txBox="1"/>
            <p:nvPr/>
          </p:nvSpPr>
          <p:spPr>
            <a:xfrm>
              <a:off x="2822" y="1658"/>
              <a:ext cx="355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CN" sz="2800" b="1" i="1" dirty="0">
                  <a:latin typeface="Times New Roman" panose="02020603050405020304" pitchFamily="18" charset="0"/>
                </a:rPr>
                <a:t>p=</a:t>
              </a:r>
              <a:r>
                <a:rPr lang="en-US" altLang="zh-CN" sz="2800" b="1" i="1" dirty="0">
                  <a:solidFill>
                    <a:srgbClr val="3333FF"/>
                  </a:solidFill>
                  <a:latin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20515" name="Line 24"/>
            <p:cNvSpPr/>
            <p:nvPr/>
          </p:nvSpPr>
          <p:spPr>
            <a:xfrm>
              <a:off x="3264" y="1808"/>
              <a:ext cx="336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0516" name="Text Box 25"/>
            <p:cNvSpPr txBox="1"/>
            <p:nvPr/>
          </p:nvSpPr>
          <p:spPr>
            <a:xfrm>
              <a:off x="3312" y="1440"/>
              <a:ext cx="265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CN" sz="2800" b="1" i="1" dirty="0">
                  <a:latin typeface="Times New Roman" panose="02020603050405020304" pitchFamily="18" charset="0"/>
                </a:rPr>
                <a:t>F</a:t>
              </a:r>
            </a:p>
          </p:txBody>
        </p:sp>
        <p:sp>
          <p:nvSpPr>
            <p:cNvPr id="20517" name="Text Box 26"/>
            <p:cNvSpPr txBox="1"/>
            <p:nvPr/>
          </p:nvSpPr>
          <p:spPr>
            <a:xfrm>
              <a:off x="3312" y="1872"/>
              <a:ext cx="240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CN" sz="2800" b="1" i="1" dirty="0">
                  <a:latin typeface="Times New Roman" panose="02020603050405020304" pitchFamily="18" charset="0"/>
                </a:rPr>
                <a:t>S</a:t>
              </a:r>
            </a:p>
          </p:txBody>
        </p:sp>
      </p:grpSp>
      <p:sp>
        <p:nvSpPr>
          <p:cNvPr id="22555" name="Line 27"/>
          <p:cNvSpPr/>
          <p:nvPr/>
        </p:nvSpPr>
        <p:spPr>
          <a:xfrm>
            <a:off x="5440045" y="2166620"/>
            <a:ext cx="0" cy="45720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2556" name="Line 28"/>
          <p:cNvSpPr/>
          <p:nvPr/>
        </p:nvSpPr>
        <p:spPr>
          <a:xfrm>
            <a:off x="4982845" y="1557020"/>
            <a:ext cx="457200" cy="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2557" name="Line 29"/>
          <p:cNvSpPr/>
          <p:nvPr/>
        </p:nvSpPr>
        <p:spPr>
          <a:xfrm flipV="1">
            <a:off x="4144645" y="1938020"/>
            <a:ext cx="152400" cy="45720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2558" name="Line 30"/>
          <p:cNvSpPr/>
          <p:nvPr/>
        </p:nvSpPr>
        <p:spPr>
          <a:xfrm flipV="1">
            <a:off x="5287645" y="2852420"/>
            <a:ext cx="152400" cy="45720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2559" name="Line 31"/>
          <p:cNvSpPr/>
          <p:nvPr/>
        </p:nvSpPr>
        <p:spPr>
          <a:xfrm>
            <a:off x="4906645" y="3538220"/>
            <a:ext cx="457200" cy="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2560" name="Line 32"/>
          <p:cNvSpPr/>
          <p:nvPr/>
        </p:nvSpPr>
        <p:spPr>
          <a:xfrm flipV="1">
            <a:off x="4068445" y="3233420"/>
            <a:ext cx="152400" cy="45720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2561" name="Line 33"/>
          <p:cNvSpPr/>
          <p:nvPr/>
        </p:nvSpPr>
        <p:spPr>
          <a:xfrm flipV="1">
            <a:off x="4068445" y="4376420"/>
            <a:ext cx="152400" cy="45720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2562" name="Line 34"/>
          <p:cNvSpPr/>
          <p:nvPr/>
        </p:nvSpPr>
        <p:spPr>
          <a:xfrm flipV="1">
            <a:off x="5363845" y="3995420"/>
            <a:ext cx="152400" cy="45720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2563" name="Line 35"/>
          <p:cNvSpPr/>
          <p:nvPr/>
        </p:nvSpPr>
        <p:spPr>
          <a:xfrm>
            <a:off x="5363845" y="4757420"/>
            <a:ext cx="0" cy="45720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2564" name="Text Box 36"/>
          <p:cNvSpPr txBox="1"/>
          <p:nvPr/>
        </p:nvSpPr>
        <p:spPr>
          <a:xfrm>
            <a:off x="5673408" y="1774508"/>
            <a:ext cx="2319337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sz="2400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细线切割皮蛋</a:t>
            </a:r>
          </a:p>
        </p:txBody>
      </p:sp>
      <p:sp>
        <p:nvSpPr>
          <p:cNvPr id="22565" name="Text Box 37"/>
          <p:cNvSpPr txBox="1"/>
          <p:nvPr/>
        </p:nvSpPr>
        <p:spPr>
          <a:xfrm>
            <a:off x="5673725" y="2785745"/>
            <a:ext cx="2752725" cy="10147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25000"/>
              </a:lnSpc>
              <a:spcBef>
                <a:spcPts val="50"/>
              </a:spcBef>
            </a:pPr>
            <a:r>
              <a:rPr lang="zh-CN" altLang="en-US" sz="2400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压路机的磙子是重质实心的</a:t>
            </a:r>
          </a:p>
        </p:txBody>
      </p:sp>
      <p:sp>
        <p:nvSpPr>
          <p:cNvPr id="22566" name="Text Box 38"/>
          <p:cNvSpPr txBox="1"/>
          <p:nvPr/>
        </p:nvSpPr>
        <p:spPr>
          <a:xfrm>
            <a:off x="5674360" y="4199890"/>
            <a:ext cx="3003550" cy="10147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25000"/>
              </a:lnSpc>
              <a:spcBef>
                <a:spcPts val="50"/>
              </a:spcBef>
            </a:pPr>
            <a:r>
              <a:rPr lang="zh-CN" altLang="en-US" sz="2400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木桩底部削尖并加大力气更容易打入地里</a:t>
            </a:r>
          </a:p>
        </p:txBody>
      </p:sp>
      <p:pic>
        <p:nvPicPr>
          <p:cNvPr id="22567" name="Picture 39" descr="2007060411302038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92428" y="1357948"/>
            <a:ext cx="1524000" cy="1096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68" name="Picture 40" descr="2007121110483433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655" t="6610" r="11749" b="22882"/>
          <a:stretch>
            <a:fillRect/>
          </a:stretch>
        </p:blipFill>
        <p:spPr>
          <a:xfrm>
            <a:off x="8677910" y="2589213"/>
            <a:ext cx="1752600" cy="1282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69" name="Picture 4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9080500" y="4341494"/>
            <a:ext cx="1677663" cy="1115054"/>
          </a:xfrm>
          <a:prstGeom prst="ellipse">
            <a:avLst/>
          </a:prstGeom>
          <a:noFill/>
          <a:ln w="9525">
            <a:noFill/>
          </a:ln>
        </p:spPr>
      </p:pic>
      <p:grpSp>
        <p:nvGrpSpPr>
          <p:cNvPr id="20507" name="组合 6147"/>
          <p:cNvGrpSpPr/>
          <p:nvPr/>
        </p:nvGrpSpPr>
        <p:grpSpPr>
          <a:xfrm>
            <a:off x="469900" y="295910"/>
            <a:ext cx="4257613" cy="671129"/>
            <a:chOff x="878" y="0"/>
            <a:chExt cx="6905" cy="1719"/>
          </a:xfrm>
        </p:grpSpPr>
        <p:sp>
          <p:nvSpPr>
            <p:cNvPr id="20509" name="矩形 7"/>
            <p:cNvSpPr/>
            <p:nvPr/>
          </p:nvSpPr>
          <p:spPr>
            <a:xfrm>
              <a:off x="882" y="0"/>
              <a:ext cx="2634" cy="1200"/>
            </a:xfrm>
            <a:custGeom>
              <a:avLst/>
              <a:gdLst>
                <a:gd name="txL" fmla="*/ 0 w 2520280"/>
                <a:gd name="txT" fmla="*/ 0 h 1872208"/>
                <a:gd name="txR" fmla="*/ 2520280 w 2520280"/>
                <a:gd name="txB" fmla="*/ 1872208 h 1872208"/>
              </a:gdLst>
              <a:ahLst/>
              <a:cxnLst>
                <a:cxn ang="0">
                  <a:pos x="0" y="1200"/>
                </a:cxn>
                <a:cxn ang="0">
                  <a:pos x="2634" y="1200"/>
                </a:cxn>
                <a:cxn ang="0">
                  <a:pos x="0" y="120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</a:cxnLst>
              <a:rect l="txL" t="txT" r="txR" b="txB"/>
              <a:pathLst>
                <a:path w="2520280" h="1872208">
                  <a:moveTo>
                    <a:pt x="0" y="1872208"/>
                  </a:moveTo>
                  <a:lnTo>
                    <a:pt x="2520280" y="1872208"/>
                  </a:lnTo>
                  <a:lnTo>
                    <a:pt x="0" y="1872208"/>
                  </a:lnTo>
                  <a:close/>
                  <a:moveTo>
                    <a:pt x="0" y="0"/>
                  </a:moveTo>
                  <a:lnTo>
                    <a:pt x="916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sq" cmpd="sng">
              <a:solidFill>
                <a:srgbClr val="DDDDDD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12" name="文本框 6151"/>
            <p:cNvSpPr txBox="1"/>
            <p:nvPr/>
          </p:nvSpPr>
          <p:spPr>
            <a:xfrm>
              <a:off x="878" y="224"/>
              <a:ext cx="6905" cy="149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eaLnBrk="1" hangingPunct="1"/>
              <a:r>
                <a:rPr lang="zh-CN" altLang="zh-CN" sz="3200" b="1" dirty="0">
                  <a:solidFill>
                    <a:srgbClr val="006666"/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四、增大压强的方法</a:t>
              </a:r>
            </a:p>
          </p:txBody>
        </p:sp>
      </p:grpSp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602470" y="1332230"/>
            <a:ext cx="1147445" cy="106299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4100"/>
          <a:stretch>
            <a:fillRect/>
          </a:stretch>
        </p:blipFill>
        <p:spPr bwMode="auto">
          <a:xfrm>
            <a:off x="10758170" y="1238250"/>
            <a:ext cx="1377950" cy="1336040"/>
          </a:xfrm>
          <a:prstGeom prst="hexagon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22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22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22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25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25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25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25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5" dur="500"/>
                                        <p:tgtEl>
                                          <p:spTgt spid="22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9" dur="500"/>
                                        <p:tgtEl>
                                          <p:spTgt spid="22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3" dur="500"/>
                                        <p:tgtEl>
                                          <p:spTgt spid="22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2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2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25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225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225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225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6" dur="500"/>
                                        <p:tgtEl>
                                          <p:spTgt spid="22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0" dur="500"/>
                                        <p:tgtEl>
                                          <p:spTgt spid="22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4" dur="500"/>
                                        <p:tgtEl>
                                          <p:spTgt spid="22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2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2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2000"/>
                                        <p:tgtEl>
                                          <p:spTgt spid="225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2000" fill="hold"/>
                                        <p:tgtEl>
                                          <p:spTgt spid="225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225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225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bldLvl="0" animBg="1"/>
      <p:bldP spid="22531" grpId="0" bldLvl="0" animBg="1"/>
      <p:bldP spid="22532" grpId="0" bldLvl="0" animBg="1"/>
      <p:bldP spid="22535" grpId="0"/>
      <p:bldP spid="22536" grpId="0" bldLvl="0" animBg="1"/>
      <p:bldP spid="22537" grpId="0"/>
      <p:bldP spid="22539" grpId="0"/>
      <p:bldP spid="22564" grpId="0"/>
      <p:bldP spid="22565" grpId="0"/>
      <p:bldP spid="2256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/>
          <p:nvPr/>
        </p:nvSpPr>
        <p:spPr>
          <a:xfrm>
            <a:off x="3860165" y="1473200"/>
            <a:ext cx="1600200" cy="1143000"/>
          </a:xfrm>
          <a:prstGeom prst="rect">
            <a:avLst/>
          </a:prstGeom>
          <a:solidFill>
            <a:srgbClr val="FFFF99">
              <a:alpha val="81960"/>
            </a:srgbClr>
          </a:solidFill>
          <a:ln w="9525">
            <a:noFill/>
          </a:ln>
        </p:spPr>
        <p:txBody>
          <a:bodyPr wrap="none" anchor="ctr"/>
          <a:lstStyle/>
          <a:p>
            <a:pPr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3555" name="Rectangle 3"/>
          <p:cNvSpPr/>
          <p:nvPr/>
        </p:nvSpPr>
        <p:spPr>
          <a:xfrm>
            <a:off x="3936365" y="2768600"/>
            <a:ext cx="1600200" cy="1143000"/>
          </a:xfrm>
          <a:prstGeom prst="rect">
            <a:avLst/>
          </a:prstGeom>
          <a:solidFill>
            <a:srgbClr val="FFFF99">
              <a:alpha val="81960"/>
            </a:srgbClr>
          </a:solidFill>
          <a:ln w="9525">
            <a:noFill/>
          </a:ln>
        </p:spPr>
        <p:txBody>
          <a:bodyPr wrap="none" anchor="ctr"/>
          <a:lstStyle/>
          <a:p>
            <a:pPr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3556" name="Rectangle 4"/>
          <p:cNvSpPr/>
          <p:nvPr/>
        </p:nvSpPr>
        <p:spPr>
          <a:xfrm>
            <a:off x="3936365" y="4140200"/>
            <a:ext cx="1600200" cy="1143000"/>
          </a:xfrm>
          <a:prstGeom prst="rect">
            <a:avLst/>
          </a:prstGeom>
          <a:solidFill>
            <a:srgbClr val="FFFF99">
              <a:alpha val="81960"/>
            </a:srgbClr>
          </a:solidFill>
          <a:ln w="9525">
            <a:noFill/>
          </a:ln>
        </p:spPr>
        <p:txBody>
          <a:bodyPr wrap="none" anchor="ctr"/>
          <a:lstStyle/>
          <a:p>
            <a:pPr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3558" name="Text Box 6"/>
          <p:cNvSpPr txBox="1"/>
          <p:nvPr/>
        </p:nvSpPr>
        <p:spPr>
          <a:xfrm>
            <a:off x="1399540" y="1482725"/>
            <a:ext cx="2595563" cy="11309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  <a:spcBef>
                <a:spcPts val="50"/>
              </a:spcBef>
              <a:buFont typeface="Wingdings" panose="05000000000000000000" pitchFamily="2" charset="2"/>
            </a:pPr>
            <a:r>
              <a:rPr lang="zh-CN" altLang="en-US" sz="2600" dirty="0">
                <a:latin typeface="Times New Roman" panose="02020603050405020304" pitchFamily="18" charset="0"/>
                <a:ea typeface="黑体" panose="02010609060101010101" charset="-122"/>
              </a:rPr>
              <a:t>压力</a:t>
            </a:r>
            <a:r>
              <a:rPr lang="zh-CN" altLang="en-US" sz="2600" b="1" i="1" dirty="0">
                <a:latin typeface="Times New Roman" panose="02020603050405020304" pitchFamily="18" charset="0"/>
                <a:ea typeface="黑体" panose="02010609060101010101" charset="-122"/>
              </a:rPr>
              <a:t>F</a:t>
            </a:r>
            <a:r>
              <a:rPr lang="zh-CN" altLang="en-US" sz="2600" dirty="0">
                <a:latin typeface="Times New Roman" panose="02020603050405020304" pitchFamily="18" charset="0"/>
                <a:ea typeface="黑体" panose="02010609060101010101" charset="-122"/>
              </a:rPr>
              <a:t>一定时，增大受力面积</a:t>
            </a:r>
            <a:r>
              <a:rPr lang="zh-CN" altLang="en-US" sz="2600" b="1" i="1" dirty="0">
                <a:latin typeface="Times New Roman" panose="02020603050405020304" pitchFamily="18" charset="0"/>
                <a:ea typeface="黑体" panose="02010609060101010101" charset="-122"/>
              </a:rPr>
              <a:t>S</a:t>
            </a:r>
          </a:p>
        </p:txBody>
      </p:sp>
      <p:sp>
        <p:nvSpPr>
          <p:cNvPr id="23559" name="Rectangle 7"/>
          <p:cNvSpPr txBox="1"/>
          <p:nvPr/>
        </p:nvSpPr>
        <p:spPr>
          <a:xfrm>
            <a:off x="1399540" y="2879725"/>
            <a:ext cx="2546350" cy="11309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  <a:spcBef>
                <a:spcPts val="50"/>
              </a:spcBef>
              <a:buFont typeface="Wingdings" panose="05000000000000000000" pitchFamily="2" charset="2"/>
            </a:pPr>
            <a:r>
              <a:rPr lang="zh-CN" altLang="en-US" sz="2600" dirty="0">
                <a:latin typeface="Times New Roman" panose="02020603050405020304" pitchFamily="18" charset="0"/>
                <a:ea typeface="黑体" panose="02010609060101010101" charset="-122"/>
              </a:rPr>
              <a:t>受力面积</a:t>
            </a:r>
            <a:r>
              <a:rPr lang="zh-CN" altLang="en-US" sz="2600" b="1" i="1" dirty="0">
                <a:latin typeface="Times New Roman" panose="02020603050405020304" pitchFamily="18" charset="0"/>
                <a:ea typeface="黑体" panose="02010609060101010101" charset="-122"/>
              </a:rPr>
              <a:t>S</a:t>
            </a:r>
            <a:r>
              <a:rPr lang="zh-CN" altLang="en-US" sz="2600" dirty="0">
                <a:latin typeface="Times New Roman" panose="02020603050405020304" pitchFamily="18" charset="0"/>
                <a:ea typeface="黑体" panose="02010609060101010101" charset="-122"/>
              </a:rPr>
              <a:t>一定时，减小压力</a:t>
            </a:r>
            <a:r>
              <a:rPr lang="zh-CN" altLang="en-US" sz="2600" b="1" i="1" dirty="0">
                <a:latin typeface="Times New Roman" panose="02020603050405020304" pitchFamily="18" charset="0"/>
                <a:ea typeface="黑体" panose="02010609060101010101" charset="-122"/>
              </a:rPr>
              <a:t>F</a:t>
            </a:r>
          </a:p>
        </p:txBody>
      </p:sp>
      <p:sp>
        <p:nvSpPr>
          <p:cNvPr id="23560" name="AutoShape 8"/>
          <p:cNvSpPr/>
          <p:nvPr/>
        </p:nvSpPr>
        <p:spPr>
          <a:xfrm>
            <a:off x="1094740" y="1847850"/>
            <a:ext cx="304800" cy="2995613"/>
          </a:xfrm>
          <a:prstGeom prst="leftBrace">
            <a:avLst>
              <a:gd name="adj1" fmla="val 72618"/>
              <a:gd name="adj2" fmla="val 50000"/>
            </a:avLst>
          </a:prstGeom>
          <a:noFill/>
          <a:ln w="254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grpSp>
        <p:nvGrpSpPr>
          <p:cNvPr id="2" name="Group 9"/>
          <p:cNvGrpSpPr/>
          <p:nvPr/>
        </p:nvGrpSpPr>
        <p:grpSpPr>
          <a:xfrm>
            <a:off x="4088765" y="1473200"/>
            <a:ext cx="1235075" cy="1208088"/>
            <a:chOff x="2822" y="1440"/>
            <a:chExt cx="778" cy="761"/>
          </a:xfrm>
        </p:grpSpPr>
        <p:sp>
          <p:nvSpPr>
            <p:cNvPr id="21546" name="Text Box 10"/>
            <p:cNvSpPr txBox="1"/>
            <p:nvPr/>
          </p:nvSpPr>
          <p:spPr>
            <a:xfrm>
              <a:off x="2822" y="1658"/>
              <a:ext cx="355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CN" sz="2800" b="1" i="1" dirty="0">
                  <a:latin typeface="Times New Roman" panose="02020603050405020304" pitchFamily="18" charset="0"/>
                </a:rPr>
                <a:t>p=</a:t>
              </a:r>
              <a:r>
                <a:rPr lang="en-US" altLang="zh-CN" sz="2800" b="1" i="1" dirty="0">
                  <a:solidFill>
                    <a:srgbClr val="3333FF"/>
                  </a:solidFill>
                  <a:latin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21547" name="Line 11"/>
            <p:cNvSpPr/>
            <p:nvPr/>
          </p:nvSpPr>
          <p:spPr>
            <a:xfrm>
              <a:off x="3264" y="1808"/>
              <a:ext cx="336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48" name="Text Box 12"/>
            <p:cNvSpPr txBox="1"/>
            <p:nvPr/>
          </p:nvSpPr>
          <p:spPr>
            <a:xfrm>
              <a:off x="3312" y="1440"/>
              <a:ext cx="265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CN" sz="2800" b="1" i="1" dirty="0">
                  <a:latin typeface="Times New Roman" panose="02020603050405020304" pitchFamily="18" charset="0"/>
                </a:rPr>
                <a:t>F</a:t>
              </a:r>
            </a:p>
          </p:txBody>
        </p:sp>
        <p:sp>
          <p:nvSpPr>
            <p:cNvPr id="21549" name="Text Box 13"/>
            <p:cNvSpPr txBox="1"/>
            <p:nvPr/>
          </p:nvSpPr>
          <p:spPr>
            <a:xfrm>
              <a:off x="3312" y="1872"/>
              <a:ext cx="240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CN" sz="2800" b="1" i="1" dirty="0">
                  <a:latin typeface="Times New Roman" panose="02020603050405020304" pitchFamily="18" charset="0"/>
                </a:rPr>
                <a:t>S</a:t>
              </a:r>
            </a:p>
          </p:txBody>
        </p:sp>
      </p:grpSp>
      <p:grpSp>
        <p:nvGrpSpPr>
          <p:cNvPr id="3" name="Group 14"/>
          <p:cNvGrpSpPr/>
          <p:nvPr/>
        </p:nvGrpSpPr>
        <p:grpSpPr>
          <a:xfrm>
            <a:off x="4012565" y="2768600"/>
            <a:ext cx="1235075" cy="1208088"/>
            <a:chOff x="2822" y="1440"/>
            <a:chExt cx="778" cy="761"/>
          </a:xfrm>
        </p:grpSpPr>
        <p:sp>
          <p:nvSpPr>
            <p:cNvPr id="21542" name="Text Box 15"/>
            <p:cNvSpPr txBox="1"/>
            <p:nvPr/>
          </p:nvSpPr>
          <p:spPr>
            <a:xfrm>
              <a:off x="2822" y="1658"/>
              <a:ext cx="355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CN" sz="2800" b="1" i="1" dirty="0">
                  <a:latin typeface="Times New Roman" panose="02020603050405020304" pitchFamily="18" charset="0"/>
                </a:rPr>
                <a:t>p=</a:t>
              </a:r>
              <a:r>
                <a:rPr lang="en-US" altLang="zh-CN" sz="2800" b="1" i="1" dirty="0">
                  <a:solidFill>
                    <a:srgbClr val="3333FF"/>
                  </a:solidFill>
                  <a:latin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21543" name="Line 16"/>
            <p:cNvSpPr/>
            <p:nvPr/>
          </p:nvSpPr>
          <p:spPr>
            <a:xfrm>
              <a:off x="3264" y="1808"/>
              <a:ext cx="336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44" name="Text Box 17"/>
            <p:cNvSpPr txBox="1"/>
            <p:nvPr/>
          </p:nvSpPr>
          <p:spPr>
            <a:xfrm>
              <a:off x="3312" y="1440"/>
              <a:ext cx="265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CN" sz="2800" b="1" i="1" dirty="0">
                  <a:latin typeface="Times New Roman" panose="02020603050405020304" pitchFamily="18" charset="0"/>
                </a:rPr>
                <a:t>F</a:t>
              </a:r>
            </a:p>
          </p:txBody>
        </p:sp>
        <p:sp>
          <p:nvSpPr>
            <p:cNvPr id="21545" name="Text Box 18"/>
            <p:cNvSpPr txBox="1"/>
            <p:nvPr/>
          </p:nvSpPr>
          <p:spPr>
            <a:xfrm>
              <a:off x="3312" y="1872"/>
              <a:ext cx="240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CN" sz="2800" b="1" i="1" dirty="0">
                  <a:latin typeface="Times New Roman" panose="02020603050405020304" pitchFamily="18" charset="0"/>
                </a:rPr>
                <a:t>S</a:t>
              </a:r>
            </a:p>
          </p:txBody>
        </p:sp>
      </p:grpSp>
      <p:grpSp>
        <p:nvGrpSpPr>
          <p:cNvPr id="4" name="Group 19"/>
          <p:cNvGrpSpPr/>
          <p:nvPr/>
        </p:nvGrpSpPr>
        <p:grpSpPr>
          <a:xfrm>
            <a:off x="4012565" y="4064000"/>
            <a:ext cx="1235075" cy="1208088"/>
            <a:chOff x="2822" y="1440"/>
            <a:chExt cx="778" cy="761"/>
          </a:xfrm>
        </p:grpSpPr>
        <p:sp>
          <p:nvSpPr>
            <p:cNvPr id="21538" name="Text Box 20"/>
            <p:cNvSpPr txBox="1"/>
            <p:nvPr/>
          </p:nvSpPr>
          <p:spPr>
            <a:xfrm>
              <a:off x="2822" y="1658"/>
              <a:ext cx="355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CN" sz="2800" b="1" i="1" dirty="0">
                  <a:latin typeface="Times New Roman" panose="02020603050405020304" pitchFamily="18" charset="0"/>
                </a:rPr>
                <a:t>p=</a:t>
              </a:r>
              <a:r>
                <a:rPr lang="en-US" altLang="zh-CN" sz="2800" b="1" i="1" dirty="0">
                  <a:solidFill>
                    <a:srgbClr val="3333FF"/>
                  </a:solidFill>
                  <a:latin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21539" name="Line 21"/>
            <p:cNvSpPr/>
            <p:nvPr/>
          </p:nvSpPr>
          <p:spPr>
            <a:xfrm>
              <a:off x="3264" y="1808"/>
              <a:ext cx="336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40" name="Text Box 22"/>
            <p:cNvSpPr txBox="1"/>
            <p:nvPr/>
          </p:nvSpPr>
          <p:spPr>
            <a:xfrm>
              <a:off x="3312" y="1440"/>
              <a:ext cx="265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CN" sz="2800" b="1" i="1" dirty="0">
                  <a:latin typeface="Times New Roman" panose="02020603050405020304" pitchFamily="18" charset="0"/>
                </a:rPr>
                <a:t>F</a:t>
              </a:r>
            </a:p>
          </p:txBody>
        </p:sp>
        <p:sp>
          <p:nvSpPr>
            <p:cNvPr id="21541" name="Text Box 23"/>
            <p:cNvSpPr txBox="1"/>
            <p:nvPr/>
          </p:nvSpPr>
          <p:spPr>
            <a:xfrm>
              <a:off x="3312" y="1872"/>
              <a:ext cx="240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CN" sz="2800" b="1" i="1" dirty="0">
                  <a:latin typeface="Times New Roman" panose="02020603050405020304" pitchFamily="18" charset="0"/>
                </a:rPr>
                <a:t>S</a:t>
              </a:r>
            </a:p>
          </p:txBody>
        </p:sp>
      </p:grpSp>
      <p:sp>
        <p:nvSpPr>
          <p:cNvPr id="23576" name="Text Box 24"/>
          <p:cNvSpPr txBox="1"/>
          <p:nvPr/>
        </p:nvSpPr>
        <p:spPr>
          <a:xfrm>
            <a:off x="1399540" y="4073525"/>
            <a:ext cx="2684463" cy="11309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  <a:spcBef>
                <a:spcPts val="50"/>
              </a:spcBef>
              <a:buFont typeface="Wingdings" panose="05000000000000000000" pitchFamily="2" charset="2"/>
            </a:pPr>
            <a:r>
              <a:rPr lang="zh-CN" altLang="en-US" sz="2600" dirty="0">
                <a:latin typeface="Times New Roman" panose="02020603050405020304" pitchFamily="18" charset="0"/>
                <a:ea typeface="黑体" panose="02010609060101010101" charset="-122"/>
              </a:rPr>
              <a:t>增大受力面积</a:t>
            </a:r>
            <a:r>
              <a:rPr lang="zh-CN" altLang="en-US" sz="2600" b="1" i="1" dirty="0">
                <a:latin typeface="Times New Roman" panose="02020603050405020304" pitchFamily="18" charset="0"/>
                <a:ea typeface="黑体" panose="02010609060101010101" charset="-122"/>
              </a:rPr>
              <a:t>S</a:t>
            </a:r>
            <a:r>
              <a:rPr lang="zh-CN" altLang="en-US" sz="2600" dirty="0">
                <a:latin typeface="Times New Roman" panose="02020603050405020304" pitchFamily="18" charset="0"/>
                <a:ea typeface="黑体" panose="02010609060101010101" charset="-122"/>
              </a:rPr>
              <a:t>，减小压力</a:t>
            </a:r>
            <a:r>
              <a:rPr lang="zh-CN" altLang="en-US" sz="2600" b="1" i="1" dirty="0">
                <a:latin typeface="Times New Roman" panose="02020603050405020304" pitchFamily="18" charset="0"/>
                <a:ea typeface="黑体" panose="02010609060101010101" charset="-122"/>
              </a:rPr>
              <a:t>F</a:t>
            </a:r>
          </a:p>
        </p:txBody>
      </p:sp>
      <p:sp>
        <p:nvSpPr>
          <p:cNvPr id="23577" name="Line 25"/>
          <p:cNvSpPr/>
          <p:nvPr/>
        </p:nvSpPr>
        <p:spPr>
          <a:xfrm>
            <a:off x="4088765" y="1854200"/>
            <a:ext cx="0" cy="45720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3578" name="Line 26"/>
          <p:cNvSpPr/>
          <p:nvPr/>
        </p:nvSpPr>
        <p:spPr>
          <a:xfrm>
            <a:off x="4850765" y="1549400"/>
            <a:ext cx="457200" cy="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3579" name="Line 27"/>
          <p:cNvSpPr/>
          <p:nvPr/>
        </p:nvSpPr>
        <p:spPr>
          <a:xfrm flipV="1">
            <a:off x="5155565" y="2159000"/>
            <a:ext cx="152400" cy="45720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3580" name="Line 28"/>
          <p:cNvSpPr/>
          <p:nvPr/>
        </p:nvSpPr>
        <p:spPr>
          <a:xfrm>
            <a:off x="4012565" y="3225800"/>
            <a:ext cx="0" cy="45720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3581" name="Line 29"/>
          <p:cNvSpPr/>
          <p:nvPr/>
        </p:nvSpPr>
        <p:spPr>
          <a:xfrm>
            <a:off x="4012565" y="4521200"/>
            <a:ext cx="0" cy="45720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3582" name="Line 30"/>
          <p:cNvSpPr/>
          <p:nvPr/>
        </p:nvSpPr>
        <p:spPr>
          <a:xfrm>
            <a:off x="5155565" y="2844800"/>
            <a:ext cx="0" cy="45720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3583" name="Line 31"/>
          <p:cNvSpPr/>
          <p:nvPr/>
        </p:nvSpPr>
        <p:spPr>
          <a:xfrm>
            <a:off x="4774565" y="3454400"/>
            <a:ext cx="457200" cy="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3584" name="Line 32"/>
          <p:cNvSpPr/>
          <p:nvPr/>
        </p:nvSpPr>
        <p:spPr>
          <a:xfrm flipV="1">
            <a:off x="5079365" y="4826000"/>
            <a:ext cx="152400" cy="45720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3585" name="Line 33"/>
          <p:cNvSpPr/>
          <p:nvPr/>
        </p:nvSpPr>
        <p:spPr>
          <a:xfrm>
            <a:off x="5231765" y="4140200"/>
            <a:ext cx="0" cy="45720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3587" name="Text Box 35"/>
          <p:cNvSpPr txBox="1"/>
          <p:nvPr/>
        </p:nvSpPr>
        <p:spPr>
          <a:xfrm>
            <a:off x="5573078" y="1539875"/>
            <a:ext cx="1882775" cy="1014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25000"/>
              </a:lnSpc>
              <a:spcBef>
                <a:spcPts val="50"/>
              </a:spcBef>
            </a:pPr>
            <a:r>
              <a:rPr lang="zh-CN" altLang="en-US" sz="2400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书包带宽，背起来舒服</a:t>
            </a:r>
          </a:p>
        </p:txBody>
      </p:sp>
      <p:sp>
        <p:nvSpPr>
          <p:cNvPr id="23588" name="Text Box 36"/>
          <p:cNvSpPr txBox="1"/>
          <p:nvPr/>
        </p:nvSpPr>
        <p:spPr>
          <a:xfrm>
            <a:off x="5558790" y="2830830"/>
            <a:ext cx="3022600" cy="10147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25000"/>
              </a:lnSpc>
              <a:spcBef>
                <a:spcPts val="50"/>
              </a:spcBef>
            </a:pPr>
            <a:r>
              <a:rPr lang="zh-CN" altLang="en-US" sz="2400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从书包中取出一些书背起来舒服</a:t>
            </a:r>
          </a:p>
        </p:txBody>
      </p:sp>
      <p:sp>
        <p:nvSpPr>
          <p:cNvPr id="23589" name="Text Box 37"/>
          <p:cNvSpPr txBox="1"/>
          <p:nvPr/>
        </p:nvSpPr>
        <p:spPr>
          <a:xfrm>
            <a:off x="5643245" y="3984625"/>
            <a:ext cx="3143250" cy="1476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25000"/>
              </a:lnSpc>
              <a:spcBef>
                <a:spcPts val="50"/>
              </a:spcBef>
            </a:pPr>
            <a:r>
              <a:rPr lang="zh-CN" altLang="en-US" sz="2400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高层建筑地基宽厚，且用空心砖代替实心砖</a:t>
            </a:r>
          </a:p>
        </p:txBody>
      </p:sp>
      <p:pic>
        <p:nvPicPr>
          <p:cNvPr id="23590" name="Picture 38" descr="0339_sml">
            <a:hlinkClick r:id="rId3"/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4857" b="48399"/>
          <a:stretch>
            <a:fillRect/>
          </a:stretch>
        </p:blipFill>
        <p:spPr>
          <a:xfrm>
            <a:off x="8415655" y="863600"/>
            <a:ext cx="1889125" cy="1981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91" name="Picture 39" descr="8cb0e329b12350e498250ac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66835" y="3231198"/>
            <a:ext cx="1228725" cy="22748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92" name="Line 40"/>
          <p:cNvSpPr/>
          <p:nvPr/>
        </p:nvSpPr>
        <p:spPr>
          <a:xfrm>
            <a:off x="7311390" y="1714500"/>
            <a:ext cx="914400" cy="0"/>
          </a:xfrm>
          <a:prstGeom prst="line">
            <a:avLst/>
          </a:prstGeom>
          <a:ln w="57150" cap="flat" cmpd="sng">
            <a:solidFill>
              <a:srgbClr val="3333FF"/>
            </a:solidFill>
            <a:prstDash val="solid"/>
            <a:headEnd type="none" w="med" len="med"/>
            <a:tailEnd type="triangle" w="med" len="med"/>
          </a:ln>
        </p:spPr>
      </p:sp>
      <p:grpSp>
        <p:nvGrpSpPr>
          <p:cNvPr id="20507" name="组合 6147"/>
          <p:cNvGrpSpPr/>
          <p:nvPr/>
        </p:nvGrpSpPr>
        <p:grpSpPr>
          <a:xfrm>
            <a:off x="453390" y="338455"/>
            <a:ext cx="4345305" cy="617855"/>
            <a:chOff x="-1325" y="-1628"/>
            <a:chExt cx="7047" cy="2828"/>
          </a:xfrm>
        </p:grpSpPr>
        <p:sp>
          <p:nvSpPr>
            <p:cNvPr id="20509" name="矩形 7"/>
            <p:cNvSpPr/>
            <p:nvPr/>
          </p:nvSpPr>
          <p:spPr>
            <a:xfrm>
              <a:off x="882" y="0"/>
              <a:ext cx="2634" cy="1200"/>
            </a:xfrm>
            <a:custGeom>
              <a:avLst/>
              <a:gdLst>
                <a:gd name="txL" fmla="*/ 0 w 2520280"/>
                <a:gd name="txT" fmla="*/ 0 h 1872208"/>
                <a:gd name="txR" fmla="*/ 2520280 w 2520280"/>
                <a:gd name="txB" fmla="*/ 1872208 h 1872208"/>
              </a:gdLst>
              <a:ahLst/>
              <a:cxnLst>
                <a:cxn ang="0">
                  <a:pos x="0" y="1200"/>
                </a:cxn>
                <a:cxn ang="0">
                  <a:pos x="2634" y="1200"/>
                </a:cxn>
                <a:cxn ang="0">
                  <a:pos x="0" y="120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</a:cxnLst>
              <a:rect l="txL" t="txT" r="txR" b="txB"/>
              <a:pathLst>
                <a:path w="2520280" h="1872208">
                  <a:moveTo>
                    <a:pt x="0" y="1872208"/>
                  </a:moveTo>
                  <a:lnTo>
                    <a:pt x="2520280" y="1872208"/>
                  </a:lnTo>
                  <a:lnTo>
                    <a:pt x="0" y="1872208"/>
                  </a:lnTo>
                  <a:close/>
                  <a:moveTo>
                    <a:pt x="0" y="0"/>
                  </a:moveTo>
                  <a:lnTo>
                    <a:pt x="916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sq" cmpd="sng">
              <a:solidFill>
                <a:srgbClr val="DDDDDD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12" name="文本框 6151"/>
            <p:cNvSpPr txBox="1"/>
            <p:nvPr/>
          </p:nvSpPr>
          <p:spPr>
            <a:xfrm>
              <a:off x="-1325" y="-1628"/>
              <a:ext cx="7047" cy="2671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eaLnBrk="1" hangingPunct="1"/>
              <a:r>
                <a:rPr lang="zh-CN" altLang="zh-CN" sz="3200" b="1" dirty="0">
                  <a:solidFill>
                    <a:srgbClr val="006666"/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五、减小压强的方法</a:t>
              </a:r>
            </a:p>
          </p:txBody>
        </p:sp>
      </p:grpSp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10290175" y="912495"/>
          <a:ext cx="1755140" cy="1922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幻灯片" r:id="rId6" imgW="4591050" imgH="3438525" progId="PowerPoint.Template.8">
                  <p:embed/>
                </p:oleObj>
              </mc:Choice>
              <mc:Fallback>
                <p:oleObj name="幻灯片" r:id="rId6" imgW="4591050" imgH="3438525" progId="PowerPoint.Template.8">
                  <p:embed/>
                  <p:pic>
                    <p:nvPicPr>
                      <p:cNvPr id="0" name="图片 1024"/>
                      <p:cNvPicPr>
                        <a:picLocks noChangeAspect="1"/>
                      </p:cNvPicPr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290175" y="912495"/>
                        <a:ext cx="1755140" cy="192278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23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23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23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5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5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3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35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5" dur="500"/>
                                        <p:tgtEl>
                                          <p:spTgt spid="23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9" dur="500"/>
                                        <p:tgtEl>
                                          <p:spTgt spid="23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3" dur="500"/>
                                        <p:tgtEl>
                                          <p:spTgt spid="23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3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3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35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35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8" dur="500"/>
                                        <p:tgtEl>
                                          <p:spTgt spid="23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2" dur="500"/>
                                        <p:tgtEl>
                                          <p:spTgt spid="23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6" dur="500"/>
                                        <p:tgtEl>
                                          <p:spTgt spid="23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3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3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235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235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235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235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bldLvl="0" animBg="1"/>
      <p:bldP spid="23555" grpId="0" bldLvl="0" animBg="1"/>
      <p:bldP spid="23556" grpId="0" bldLvl="0" animBg="1"/>
      <p:bldP spid="23558" grpId="0"/>
      <p:bldP spid="23559" grpId="0"/>
      <p:bldP spid="23560" grpId="0" bldLvl="0" animBg="1"/>
      <p:bldP spid="23576" grpId="0"/>
      <p:bldP spid="23587" grpId="0"/>
      <p:bldP spid="2358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974090" y="408305"/>
            <a:ext cx="816038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2400" b="1">
                <a:solidFill>
                  <a:srgbClr val="ED2A2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练习</a:t>
            </a:r>
            <a:r>
              <a:rPr lang="en-US" altLang="zh-CN" sz="2400" b="1">
                <a:solidFill>
                  <a:srgbClr val="ED2A2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</a:t>
            </a:r>
            <a:r>
              <a:rPr lang="zh-CN" sz="2400" b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如图所示的实例中，属于增大压强的是</a:t>
            </a:r>
            <a:r>
              <a:rPr lang="en-US" sz="2400" b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(  	)</a:t>
            </a:r>
            <a:endParaRPr lang="en-US" altLang="en-US" sz="2400" b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061" name="Shape 1061"/>
          <p:cNvPicPr/>
          <p:nvPr/>
        </p:nvPicPr>
        <p:blipFill>
          <a:blip r:embed="rId2">
            <a:lum contrast="6000"/>
          </a:blip>
          <a:stretch>
            <a:fillRect/>
          </a:stretch>
        </p:blipFill>
        <p:spPr>
          <a:xfrm>
            <a:off x="1513840" y="1122680"/>
            <a:ext cx="8659495" cy="193992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866775" y="3456305"/>
            <a:ext cx="913574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练习</a:t>
            </a:r>
            <a:r>
              <a:rPr lang="en-US" altLang="zh-CN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</a:t>
            </a:r>
            <a:r>
              <a:rPr lang="zh-CN" sz="2400" b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如图所示的四个实例中，为了减小压强的是	(	)</a:t>
            </a:r>
          </a:p>
        </p:txBody>
      </p:sp>
      <p:pic>
        <p:nvPicPr>
          <p:cNvPr id="1067" name="Shape 1067"/>
          <p:cNvPicPr/>
          <p:nvPr/>
        </p:nvPicPr>
        <p:blipFill>
          <a:blip r:embed="rId3"/>
          <a:stretch>
            <a:fillRect/>
          </a:stretch>
        </p:blipFill>
        <p:spPr>
          <a:xfrm>
            <a:off x="9134475" y="3982720"/>
            <a:ext cx="1847215" cy="1303655"/>
          </a:xfrm>
          <a:prstGeom prst="rect">
            <a:avLst/>
          </a:prstGeom>
        </p:spPr>
      </p:pic>
      <p:pic>
        <p:nvPicPr>
          <p:cNvPr id="1065" name="Shape 1065"/>
          <p:cNvPicPr/>
          <p:nvPr/>
        </p:nvPicPr>
        <p:blipFill>
          <a:blip r:embed="rId4"/>
          <a:srcRect t="59049"/>
          <a:stretch>
            <a:fillRect/>
          </a:stretch>
        </p:blipFill>
        <p:spPr>
          <a:xfrm>
            <a:off x="6489065" y="4041140"/>
            <a:ext cx="2395855" cy="1304290"/>
          </a:xfrm>
          <a:prstGeom prst="rect">
            <a:avLst/>
          </a:prstGeom>
        </p:spPr>
      </p:pic>
      <p:pic>
        <p:nvPicPr>
          <p:cNvPr id="1063" name="Shape 1063"/>
          <p:cNvPicPr/>
          <p:nvPr/>
        </p:nvPicPr>
        <p:blipFill>
          <a:blip r:embed="rId5"/>
          <a:stretch>
            <a:fillRect/>
          </a:stretch>
        </p:blipFill>
        <p:spPr>
          <a:xfrm>
            <a:off x="1906905" y="4150360"/>
            <a:ext cx="1114425" cy="1195070"/>
          </a:xfrm>
          <a:prstGeom prst="rect">
            <a:avLst/>
          </a:prstGeom>
        </p:spPr>
      </p:pic>
      <p:pic>
        <p:nvPicPr>
          <p:cNvPr id="5" name="Shape 1065"/>
          <p:cNvPicPr/>
          <p:nvPr/>
        </p:nvPicPr>
        <p:blipFill>
          <a:blip r:embed="rId4"/>
          <a:srcRect b="37499"/>
          <a:stretch>
            <a:fillRect/>
          </a:stretch>
        </p:blipFill>
        <p:spPr>
          <a:xfrm>
            <a:off x="3771900" y="4150360"/>
            <a:ext cx="2717165" cy="2155825"/>
          </a:xfrm>
          <a:prstGeom prst="rect">
            <a:avLst/>
          </a:prstGeom>
        </p:spPr>
      </p:pic>
      <p:pic>
        <p:nvPicPr>
          <p:cNvPr id="6" name="Shape 1063"/>
          <p:cNvPicPr/>
          <p:nvPr/>
        </p:nvPicPr>
        <p:blipFill>
          <a:blip r:embed="rId5"/>
          <a:stretch>
            <a:fillRect/>
          </a:stretch>
        </p:blipFill>
        <p:spPr>
          <a:xfrm>
            <a:off x="5702618" y="1231900"/>
            <a:ext cx="786130" cy="63373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18820" y="5454015"/>
            <a:ext cx="2845435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ctr"/>
            <a:r>
              <a:rPr lang="zh-CN" sz="2000" b="1">
                <a:solidFill>
                  <a:srgbClr val="000000"/>
                </a:solidFill>
                <a:ea typeface="宋体" panose="02010600030101010101" pitchFamily="2" charset="-122"/>
              </a:rPr>
              <a:t>安全锤的锤头做得很尖</a:t>
            </a:r>
            <a:endParaRPr lang="en-US" sz="2000" b="1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indent="0" algn="ctr"/>
            <a:r>
              <a:rPr lang="en-US" sz="2000" b="1">
                <a:solidFill>
                  <a:srgbClr val="000000"/>
                </a:solidFill>
                <a:latin typeface="Times New Roman" panose="02020603050405020304" pitchFamily="18" charset="0"/>
              </a:rPr>
              <a:t>A</a:t>
            </a:r>
            <a:endParaRPr lang="en-US" altLang="en-US" sz="20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753860" y="5515610"/>
            <a:ext cx="202692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ctr"/>
            <a:r>
              <a:rPr lang="zh-CN" b="1">
                <a:solidFill>
                  <a:srgbClr val="000000"/>
                </a:solidFill>
                <a:ea typeface="宋体" panose="02010600030101010101" pitchFamily="2" charset="-122"/>
              </a:rPr>
              <a:t>有凸起的圆点</a:t>
            </a:r>
            <a:endParaRPr lang="en-US" b="1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indent="0" algn="ctr"/>
            <a:r>
              <a:rPr lang="en-US" b="1">
                <a:solidFill>
                  <a:srgbClr val="000000"/>
                </a:solidFill>
                <a:latin typeface="Times New Roman" panose="02020603050405020304" pitchFamily="18" charset="0"/>
              </a:rPr>
              <a:t>C</a:t>
            </a:r>
            <a:endParaRPr lang="en-US" altLang="en-US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885555" y="5454015"/>
            <a:ext cx="311213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ctr"/>
            <a:r>
              <a:rPr b="0">
                <a:solidFill>
                  <a:srgbClr val="000000"/>
                </a:solidFill>
              </a:rPr>
              <a:t>大型平板车装有很多轮子</a:t>
            </a:r>
          </a:p>
          <a:p>
            <a:pPr indent="0" algn="ctr"/>
            <a:r>
              <a:rPr b="0">
                <a:solidFill>
                  <a:srgbClr val="000000"/>
                </a:solidFill>
              </a:rPr>
              <a:t>D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7621270" y="364490"/>
            <a:ext cx="5295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solidFill>
                  <a:srgbClr val="C00000"/>
                </a:solidFill>
              </a:rPr>
              <a:t>A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8554085" y="3383915"/>
            <a:ext cx="4768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solidFill>
                  <a:srgbClr val="C00000"/>
                </a:solidFill>
              </a:rPr>
              <a:t>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/>
          <p:nvPr/>
        </p:nvSpPr>
        <p:spPr>
          <a:xfrm>
            <a:off x="1229360" y="419735"/>
            <a:ext cx="9822815" cy="156845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 anchor="ctr">
            <a:spAutoFit/>
          </a:bodyPr>
          <a:lstStyle/>
          <a:p>
            <a:pPr>
              <a:buSzTx/>
            </a:pPr>
            <a:r>
              <a:rPr lang="zh-CN" sz="32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练习</a:t>
            </a:r>
            <a:r>
              <a:rPr lang="en-US" altLang="zh-CN" sz="32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3.</a:t>
            </a:r>
            <a:r>
              <a:rPr lang="zh-CN" altLang="en-US" sz="32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下面所述各事例中，为了减小压强的有＿＿＿</a:t>
            </a:r>
            <a:r>
              <a:rPr lang="en-US" altLang="zh-CN" sz="32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,</a:t>
            </a:r>
            <a:r>
              <a:rPr lang="zh-CN" altLang="en-US" sz="32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为了增大压强的有＿＿。</a:t>
            </a:r>
          </a:p>
          <a:p>
            <a:pPr>
              <a:buSzTx/>
            </a:pPr>
            <a:endParaRPr lang="zh-CN" altLang="en-US" sz="3200" b="1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6323" name="Text Box 3"/>
          <p:cNvSpPr txBox="1"/>
          <p:nvPr/>
        </p:nvSpPr>
        <p:spPr>
          <a:xfrm>
            <a:off x="9337675" y="410528"/>
            <a:ext cx="2057400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buSzTx/>
            </a:pPr>
            <a:r>
              <a:rPr lang="en-US" altLang="zh-CN" sz="3200" b="1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ACEF</a:t>
            </a:r>
          </a:p>
        </p:txBody>
      </p:sp>
      <p:sp>
        <p:nvSpPr>
          <p:cNvPr id="56324" name="Text Box 4"/>
          <p:cNvSpPr txBox="1"/>
          <p:nvPr/>
        </p:nvSpPr>
        <p:spPr>
          <a:xfrm>
            <a:off x="4578350" y="897890"/>
            <a:ext cx="1447800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buSzTx/>
            </a:pPr>
            <a:r>
              <a:rPr lang="en-US" altLang="zh-CN" sz="3200" b="1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BD</a:t>
            </a:r>
          </a:p>
        </p:txBody>
      </p:sp>
      <p:sp>
        <p:nvSpPr>
          <p:cNvPr id="29700" name="Text Box 5"/>
          <p:cNvSpPr txBox="1"/>
          <p:nvPr/>
        </p:nvSpPr>
        <p:spPr>
          <a:xfrm>
            <a:off x="1828800" y="1981200"/>
            <a:ext cx="3742690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>
              <a:buSzTx/>
            </a:pPr>
            <a:r>
              <a:rPr lang="en-US" altLang="zh-CN" sz="32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</a:t>
            </a:r>
            <a:r>
              <a:rPr lang="zh-CN" altLang="en-US" sz="32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、铲土机的宽履带</a:t>
            </a:r>
          </a:p>
        </p:txBody>
      </p:sp>
      <p:sp>
        <p:nvSpPr>
          <p:cNvPr id="29701" name="Text Box 6"/>
          <p:cNvSpPr txBox="1"/>
          <p:nvPr/>
        </p:nvSpPr>
        <p:spPr>
          <a:xfrm>
            <a:off x="1828800" y="2971800"/>
            <a:ext cx="3810000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buSzTx/>
            </a:pPr>
            <a:r>
              <a:rPr lang="en-US" altLang="zh-CN" sz="32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B</a:t>
            </a:r>
            <a:r>
              <a:rPr lang="zh-CN" altLang="en-US" sz="32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、锋利的剪刀刃</a:t>
            </a:r>
          </a:p>
        </p:txBody>
      </p:sp>
      <p:sp>
        <p:nvSpPr>
          <p:cNvPr id="29702" name="Text Box 7"/>
          <p:cNvSpPr txBox="1"/>
          <p:nvPr/>
        </p:nvSpPr>
        <p:spPr>
          <a:xfrm>
            <a:off x="1820863" y="3810000"/>
            <a:ext cx="4579937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buSzTx/>
            </a:pPr>
            <a:r>
              <a:rPr lang="en-US" altLang="zh-CN" sz="32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C</a:t>
            </a:r>
            <a:r>
              <a:rPr lang="zh-CN" altLang="en-US" sz="32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、骆驼宽大的脚掌</a:t>
            </a:r>
          </a:p>
        </p:txBody>
      </p:sp>
      <p:sp>
        <p:nvSpPr>
          <p:cNvPr id="29703" name="Text Box 8"/>
          <p:cNvSpPr txBox="1"/>
          <p:nvPr/>
        </p:nvSpPr>
        <p:spPr>
          <a:xfrm>
            <a:off x="1828800" y="4724400"/>
            <a:ext cx="3352800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buSzTx/>
            </a:pPr>
            <a:r>
              <a:rPr lang="en-US" altLang="zh-CN" sz="32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D</a:t>
            </a:r>
            <a:r>
              <a:rPr lang="zh-CN" altLang="en-US" sz="32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、很细的钉尖</a:t>
            </a:r>
          </a:p>
        </p:txBody>
      </p:sp>
      <p:sp>
        <p:nvSpPr>
          <p:cNvPr id="29704" name="Text Box 9"/>
          <p:cNvSpPr txBox="1"/>
          <p:nvPr/>
        </p:nvSpPr>
        <p:spPr>
          <a:xfrm>
            <a:off x="6959283" y="2082483"/>
            <a:ext cx="3798887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buSzTx/>
            </a:pPr>
            <a:r>
              <a:rPr lang="en-US" altLang="zh-CN" sz="32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E</a:t>
            </a:r>
            <a:r>
              <a:rPr lang="zh-CN" altLang="en-US" sz="32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、钢轨铺在枕木上</a:t>
            </a:r>
          </a:p>
        </p:txBody>
      </p:sp>
      <p:pic>
        <p:nvPicPr>
          <p:cNvPr id="29705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585" y="3494405"/>
            <a:ext cx="1014413" cy="1214438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9706" name="Group 11"/>
          <p:cNvGrpSpPr/>
          <p:nvPr/>
        </p:nvGrpSpPr>
        <p:grpSpPr>
          <a:xfrm>
            <a:off x="5195888" y="2931795"/>
            <a:ext cx="1370012" cy="288925"/>
            <a:chOff x="0" y="0"/>
            <a:chExt cx="863" cy="182"/>
          </a:xfrm>
        </p:grpSpPr>
        <p:sp>
          <p:nvSpPr>
            <p:cNvPr id="29707" name="未知"/>
            <p:cNvSpPr/>
            <p:nvPr/>
          </p:nvSpPr>
          <p:spPr>
            <a:xfrm>
              <a:off x="213" y="63"/>
              <a:ext cx="308" cy="22"/>
            </a:xfrm>
            <a:custGeom>
              <a:avLst/>
              <a:gdLst/>
              <a:ahLst/>
              <a:cxnLst>
                <a:cxn ang="0">
                  <a:pos x="61" y="3"/>
                </a:cxn>
                <a:cxn ang="0">
                  <a:pos x="62" y="2"/>
                </a:cxn>
                <a:cxn ang="0">
                  <a:pos x="0" y="0"/>
                </a:cxn>
                <a:cxn ang="0">
                  <a:pos x="62" y="4"/>
                </a:cxn>
                <a:cxn ang="0">
                  <a:pos x="61" y="4"/>
                </a:cxn>
                <a:cxn ang="0">
                  <a:pos x="61" y="3"/>
                </a:cxn>
              </a:cxnLst>
              <a:rect l="0" t="0" r="0" b="0"/>
              <a:pathLst>
                <a:path w="1538" h="108">
                  <a:moveTo>
                    <a:pt x="1532" y="75"/>
                  </a:moveTo>
                  <a:lnTo>
                    <a:pt x="1536" y="50"/>
                  </a:lnTo>
                  <a:lnTo>
                    <a:pt x="0" y="0"/>
                  </a:lnTo>
                  <a:lnTo>
                    <a:pt x="1538" y="108"/>
                  </a:lnTo>
                  <a:lnTo>
                    <a:pt x="1533" y="91"/>
                  </a:lnTo>
                  <a:lnTo>
                    <a:pt x="1532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08" name="未知"/>
            <p:cNvSpPr/>
            <p:nvPr/>
          </p:nvSpPr>
          <p:spPr>
            <a:xfrm>
              <a:off x="203" y="62"/>
              <a:ext cx="318" cy="23"/>
            </a:xfrm>
            <a:custGeom>
              <a:avLst/>
              <a:gdLst/>
              <a:ahLst/>
              <a:cxnLst>
                <a:cxn ang="0">
                  <a:pos x="64" y="5"/>
                </a:cxn>
                <a:cxn ang="0">
                  <a:pos x="63" y="5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64" y="5"/>
                </a:cxn>
              </a:cxnLst>
              <a:rect l="0" t="0" r="0" b="0"/>
              <a:pathLst>
                <a:path w="1591" h="113">
                  <a:moveTo>
                    <a:pt x="1591" y="113"/>
                  </a:moveTo>
                  <a:lnTo>
                    <a:pt x="1588" y="111"/>
                  </a:lnTo>
                  <a:lnTo>
                    <a:pt x="50" y="3"/>
                  </a:lnTo>
                  <a:lnTo>
                    <a:pt x="0" y="0"/>
                  </a:lnTo>
                  <a:lnTo>
                    <a:pt x="1591" y="113"/>
                  </a:lnTo>
                  <a:close/>
                </a:path>
              </a:pathLst>
            </a:custGeom>
            <a:solidFill>
              <a:srgbClr val="FEFEFE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09" name="未知"/>
            <p:cNvSpPr/>
            <p:nvPr/>
          </p:nvSpPr>
          <p:spPr>
            <a:xfrm>
              <a:off x="189" y="62"/>
              <a:ext cx="332" cy="23"/>
            </a:xfrm>
            <a:custGeom>
              <a:avLst/>
              <a:gdLst/>
              <a:ahLst/>
              <a:cxnLst>
                <a:cxn ang="0">
                  <a:pos x="66" y="5"/>
                </a:cxn>
                <a:cxn ang="0">
                  <a:pos x="66" y="5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66" y="5"/>
                </a:cxn>
              </a:cxnLst>
              <a:rect l="0" t="0" r="0" b="0"/>
              <a:pathLst>
                <a:path w="1663" h="116">
                  <a:moveTo>
                    <a:pt x="1663" y="116"/>
                  </a:moveTo>
                  <a:lnTo>
                    <a:pt x="1663" y="115"/>
                  </a:lnTo>
                  <a:lnTo>
                    <a:pt x="72" y="2"/>
                  </a:lnTo>
                  <a:lnTo>
                    <a:pt x="0" y="0"/>
                  </a:lnTo>
                  <a:lnTo>
                    <a:pt x="1663" y="116"/>
                  </a:lnTo>
                  <a:close/>
                </a:path>
              </a:pathLst>
            </a:custGeom>
            <a:solidFill>
              <a:srgbClr val="FCFCFC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10" name="未知"/>
            <p:cNvSpPr/>
            <p:nvPr/>
          </p:nvSpPr>
          <p:spPr>
            <a:xfrm>
              <a:off x="167" y="61"/>
              <a:ext cx="355" cy="25"/>
            </a:xfrm>
            <a:custGeom>
              <a:avLst/>
              <a:gdLst/>
              <a:ahLst/>
              <a:cxnLst>
                <a:cxn ang="0">
                  <a:pos x="71" y="5"/>
                </a:cxn>
                <a:cxn ang="0">
                  <a:pos x="71" y="5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71" y="5"/>
                </a:cxn>
              </a:cxnLst>
              <a:rect l="0" t="0" r="0" b="0"/>
              <a:pathLst>
                <a:path w="1775" h="125">
                  <a:moveTo>
                    <a:pt x="1775" y="125"/>
                  </a:moveTo>
                  <a:lnTo>
                    <a:pt x="1773" y="120"/>
                  </a:lnTo>
                  <a:lnTo>
                    <a:pt x="110" y="4"/>
                  </a:lnTo>
                  <a:lnTo>
                    <a:pt x="0" y="0"/>
                  </a:lnTo>
                  <a:lnTo>
                    <a:pt x="1775" y="125"/>
                  </a:lnTo>
                  <a:close/>
                </a:path>
              </a:pathLst>
            </a:custGeom>
            <a:solidFill>
              <a:srgbClr val="F9F9F9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11" name="未知"/>
            <p:cNvSpPr/>
            <p:nvPr/>
          </p:nvSpPr>
          <p:spPr>
            <a:xfrm>
              <a:off x="153" y="61"/>
              <a:ext cx="369" cy="26"/>
            </a:xfrm>
            <a:custGeom>
              <a:avLst/>
              <a:gdLst/>
              <a:ahLst/>
              <a:cxnLst>
                <a:cxn ang="0">
                  <a:pos x="74" y="5"/>
                </a:cxn>
                <a:cxn ang="0">
                  <a:pos x="74" y="5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74" y="5"/>
                </a:cxn>
              </a:cxnLst>
              <a:rect l="0" t="0" r="0" b="0"/>
              <a:pathLst>
                <a:path w="1846" h="129">
                  <a:moveTo>
                    <a:pt x="1846" y="129"/>
                  </a:moveTo>
                  <a:lnTo>
                    <a:pt x="1843" y="127"/>
                  </a:lnTo>
                  <a:lnTo>
                    <a:pt x="68" y="2"/>
                  </a:lnTo>
                  <a:lnTo>
                    <a:pt x="0" y="0"/>
                  </a:lnTo>
                  <a:lnTo>
                    <a:pt x="1846" y="129"/>
                  </a:lnTo>
                  <a:close/>
                </a:path>
              </a:pathLst>
            </a:custGeom>
            <a:solidFill>
              <a:srgbClr val="F7F7F7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12" name="未知"/>
            <p:cNvSpPr/>
            <p:nvPr/>
          </p:nvSpPr>
          <p:spPr>
            <a:xfrm>
              <a:off x="137" y="60"/>
              <a:ext cx="385" cy="27"/>
            </a:xfrm>
            <a:custGeom>
              <a:avLst/>
              <a:gdLst/>
              <a:ahLst/>
              <a:cxnLst>
                <a:cxn ang="0">
                  <a:pos x="77" y="5"/>
                </a:cxn>
                <a:cxn ang="0">
                  <a:pos x="77" y="5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77" y="5"/>
                </a:cxn>
              </a:cxnLst>
              <a:rect l="0" t="0" r="0" b="0"/>
              <a:pathLst>
                <a:path w="1929" h="135">
                  <a:moveTo>
                    <a:pt x="1929" y="135"/>
                  </a:moveTo>
                  <a:lnTo>
                    <a:pt x="1928" y="133"/>
                  </a:lnTo>
                  <a:lnTo>
                    <a:pt x="82" y="4"/>
                  </a:lnTo>
                  <a:lnTo>
                    <a:pt x="0" y="0"/>
                  </a:lnTo>
                  <a:lnTo>
                    <a:pt x="1929" y="135"/>
                  </a:lnTo>
                  <a:close/>
                </a:path>
              </a:pathLst>
            </a:custGeom>
            <a:solidFill>
              <a:srgbClr val="F5F5F5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13" name="未知"/>
            <p:cNvSpPr/>
            <p:nvPr/>
          </p:nvSpPr>
          <p:spPr>
            <a:xfrm>
              <a:off x="62" y="71"/>
              <a:ext cx="455" cy="32"/>
            </a:xfrm>
            <a:custGeom>
              <a:avLst/>
              <a:gdLst/>
              <a:ahLst/>
              <a:cxnLst>
                <a:cxn ang="0">
                  <a:pos x="91" y="6"/>
                </a:cxn>
                <a:cxn ang="0">
                  <a:pos x="91" y="6"/>
                </a:cxn>
                <a:cxn ang="0">
                  <a:pos x="91" y="6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91" y="6"/>
                </a:cxn>
              </a:cxnLst>
              <a:rect l="0" t="0" r="0" b="0"/>
              <a:pathLst>
                <a:path w="2277" h="161">
                  <a:moveTo>
                    <a:pt x="2274" y="161"/>
                  </a:moveTo>
                  <a:lnTo>
                    <a:pt x="2274" y="160"/>
                  </a:lnTo>
                  <a:lnTo>
                    <a:pt x="2277" y="160"/>
                  </a:lnTo>
                  <a:lnTo>
                    <a:pt x="0" y="0"/>
                  </a:lnTo>
                  <a:lnTo>
                    <a:pt x="13" y="3"/>
                  </a:lnTo>
                  <a:lnTo>
                    <a:pt x="2274" y="161"/>
                  </a:lnTo>
                  <a:close/>
                </a:path>
              </a:pathLst>
            </a:custGeom>
            <a:solidFill>
              <a:srgbClr val="AAAAAA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14" name="未知"/>
            <p:cNvSpPr/>
            <p:nvPr/>
          </p:nvSpPr>
          <p:spPr>
            <a:xfrm>
              <a:off x="64" y="71"/>
              <a:ext cx="453" cy="33"/>
            </a:xfrm>
            <a:custGeom>
              <a:avLst/>
              <a:gdLst/>
              <a:ahLst/>
              <a:cxnLst>
                <a:cxn ang="0">
                  <a:pos x="91" y="7"/>
                </a:cxn>
                <a:cxn ang="0">
                  <a:pos x="91" y="6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91" y="7"/>
                </a:cxn>
              </a:cxnLst>
              <a:rect l="0" t="0" r="0" b="0"/>
              <a:pathLst>
                <a:path w="2261" h="163">
                  <a:moveTo>
                    <a:pt x="2255" y="163"/>
                  </a:moveTo>
                  <a:lnTo>
                    <a:pt x="2261" y="158"/>
                  </a:lnTo>
                  <a:lnTo>
                    <a:pt x="0" y="0"/>
                  </a:lnTo>
                  <a:lnTo>
                    <a:pt x="29" y="6"/>
                  </a:lnTo>
                  <a:lnTo>
                    <a:pt x="2255" y="163"/>
                  </a:lnTo>
                  <a:close/>
                </a:path>
              </a:pathLst>
            </a:custGeom>
            <a:solidFill>
              <a:srgbClr val="A8A8A8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15" name="未知"/>
            <p:cNvSpPr/>
            <p:nvPr/>
          </p:nvSpPr>
          <p:spPr>
            <a:xfrm>
              <a:off x="70" y="73"/>
              <a:ext cx="445" cy="31"/>
            </a:xfrm>
            <a:custGeom>
              <a:avLst/>
              <a:gdLst/>
              <a:ahLst/>
              <a:cxnLst>
                <a:cxn ang="0">
                  <a:pos x="89" y="6"/>
                </a:cxn>
                <a:cxn ang="0">
                  <a:pos x="89" y="6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89" y="6"/>
                </a:cxn>
              </a:cxnLst>
              <a:rect l="0" t="0" r="0" b="0"/>
              <a:pathLst>
                <a:path w="2226" h="159">
                  <a:moveTo>
                    <a:pt x="2222" y="159"/>
                  </a:moveTo>
                  <a:lnTo>
                    <a:pt x="2226" y="157"/>
                  </a:lnTo>
                  <a:lnTo>
                    <a:pt x="0" y="0"/>
                  </a:lnTo>
                  <a:lnTo>
                    <a:pt x="15" y="5"/>
                  </a:lnTo>
                  <a:lnTo>
                    <a:pt x="2222" y="159"/>
                  </a:lnTo>
                  <a:close/>
                </a:path>
              </a:pathLst>
            </a:custGeom>
            <a:solidFill>
              <a:srgbClr val="A6A6A6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16" name="未知"/>
            <p:cNvSpPr/>
            <p:nvPr/>
          </p:nvSpPr>
          <p:spPr>
            <a:xfrm>
              <a:off x="73" y="74"/>
              <a:ext cx="442" cy="31"/>
            </a:xfrm>
            <a:custGeom>
              <a:avLst/>
              <a:gdLst/>
              <a:ahLst/>
              <a:cxnLst>
                <a:cxn ang="0">
                  <a:pos x="89" y="6"/>
                </a:cxn>
                <a:cxn ang="0">
                  <a:pos x="89" y="6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89" y="6"/>
                </a:cxn>
              </a:cxnLst>
              <a:rect l="0" t="0" r="0" b="0"/>
              <a:pathLst>
                <a:path w="2207" h="155">
                  <a:moveTo>
                    <a:pt x="2205" y="155"/>
                  </a:moveTo>
                  <a:lnTo>
                    <a:pt x="2207" y="154"/>
                  </a:lnTo>
                  <a:lnTo>
                    <a:pt x="0" y="0"/>
                  </a:lnTo>
                  <a:lnTo>
                    <a:pt x="14" y="2"/>
                  </a:lnTo>
                  <a:lnTo>
                    <a:pt x="2205" y="155"/>
                  </a:lnTo>
                  <a:close/>
                </a:path>
              </a:pathLst>
            </a:custGeom>
            <a:solidFill>
              <a:srgbClr val="A4A4A4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17" name="未知"/>
            <p:cNvSpPr/>
            <p:nvPr/>
          </p:nvSpPr>
          <p:spPr>
            <a:xfrm>
              <a:off x="76" y="74"/>
              <a:ext cx="438" cy="32"/>
            </a:xfrm>
            <a:custGeom>
              <a:avLst/>
              <a:gdLst/>
              <a:ahLst/>
              <a:cxnLst>
                <a:cxn ang="0">
                  <a:pos x="87" y="6"/>
                </a:cxn>
                <a:cxn ang="0">
                  <a:pos x="88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87" y="6"/>
                </a:cxn>
              </a:cxnLst>
              <a:rect l="0" t="0" r="0" b="0"/>
              <a:pathLst>
                <a:path w="2191" h="158">
                  <a:moveTo>
                    <a:pt x="2186" y="158"/>
                  </a:moveTo>
                  <a:lnTo>
                    <a:pt x="2191" y="153"/>
                  </a:lnTo>
                  <a:lnTo>
                    <a:pt x="0" y="0"/>
                  </a:lnTo>
                  <a:lnTo>
                    <a:pt x="12" y="1"/>
                  </a:lnTo>
                  <a:lnTo>
                    <a:pt x="27" y="6"/>
                  </a:lnTo>
                  <a:lnTo>
                    <a:pt x="2186" y="158"/>
                  </a:lnTo>
                  <a:close/>
                </a:path>
              </a:pathLst>
            </a:custGeom>
            <a:solidFill>
              <a:srgbClr val="A0A0A0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18" name="未知"/>
            <p:cNvSpPr/>
            <p:nvPr/>
          </p:nvSpPr>
          <p:spPr>
            <a:xfrm>
              <a:off x="40" y="65"/>
              <a:ext cx="482" cy="35"/>
            </a:xfrm>
            <a:custGeom>
              <a:avLst/>
              <a:gdLst/>
              <a:ahLst/>
              <a:cxnLst>
                <a:cxn ang="0">
                  <a:pos x="97" y="7"/>
                </a:cxn>
                <a:cxn ang="0">
                  <a:pos x="97" y="7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97" y="7"/>
                </a:cxn>
              </a:cxnLst>
              <a:rect l="0" t="0" r="0" b="0"/>
              <a:pathLst>
                <a:path w="2407" h="171">
                  <a:moveTo>
                    <a:pt x="2405" y="171"/>
                  </a:moveTo>
                  <a:lnTo>
                    <a:pt x="2407" y="170"/>
                  </a:lnTo>
                  <a:lnTo>
                    <a:pt x="0" y="0"/>
                  </a:lnTo>
                  <a:lnTo>
                    <a:pt x="9" y="2"/>
                  </a:lnTo>
                  <a:lnTo>
                    <a:pt x="2405" y="171"/>
                  </a:lnTo>
                  <a:close/>
                </a:path>
              </a:pathLst>
            </a:custGeom>
            <a:solidFill>
              <a:srgbClr val="BCBCBC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19" name="未知"/>
            <p:cNvSpPr/>
            <p:nvPr/>
          </p:nvSpPr>
          <p:spPr>
            <a:xfrm>
              <a:off x="42" y="66"/>
              <a:ext cx="479" cy="34"/>
            </a:xfrm>
            <a:custGeom>
              <a:avLst/>
              <a:gdLst/>
              <a:ahLst/>
              <a:cxnLst>
                <a:cxn ang="0">
                  <a:pos x="96" y="7"/>
                </a:cxn>
                <a:cxn ang="0">
                  <a:pos x="96" y="7"/>
                </a:cxn>
                <a:cxn ang="0">
                  <a:pos x="96" y="7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96" y="7"/>
                </a:cxn>
              </a:cxnLst>
              <a:rect l="0" t="0" r="0" b="0"/>
              <a:pathLst>
                <a:path w="2396" h="172">
                  <a:moveTo>
                    <a:pt x="2393" y="172"/>
                  </a:moveTo>
                  <a:lnTo>
                    <a:pt x="2393" y="169"/>
                  </a:lnTo>
                  <a:lnTo>
                    <a:pt x="2396" y="169"/>
                  </a:lnTo>
                  <a:lnTo>
                    <a:pt x="0" y="0"/>
                  </a:lnTo>
                  <a:lnTo>
                    <a:pt x="11" y="5"/>
                  </a:lnTo>
                  <a:lnTo>
                    <a:pt x="2393" y="172"/>
                  </a:lnTo>
                  <a:close/>
                </a:path>
              </a:pathLst>
            </a:custGeom>
            <a:solidFill>
              <a:srgbClr val="BABABA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20" name="未知"/>
            <p:cNvSpPr/>
            <p:nvPr/>
          </p:nvSpPr>
          <p:spPr>
            <a:xfrm>
              <a:off x="44" y="67"/>
              <a:ext cx="477" cy="34"/>
            </a:xfrm>
            <a:custGeom>
              <a:avLst/>
              <a:gdLst/>
              <a:ahLst/>
              <a:cxnLst>
                <a:cxn ang="0">
                  <a:pos x="95" y="7"/>
                </a:cxn>
                <a:cxn ang="0">
                  <a:pos x="96" y="7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95" y="7"/>
                </a:cxn>
              </a:cxnLst>
              <a:rect l="0" t="0" r="0" b="0"/>
              <a:pathLst>
                <a:path w="2382" h="171">
                  <a:moveTo>
                    <a:pt x="2378" y="171"/>
                  </a:moveTo>
                  <a:lnTo>
                    <a:pt x="2382" y="167"/>
                  </a:lnTo>
                  <a:lnTo>
                    <a:pt x="0" y="0"/>
                  </a:lnTo>
                  <a:lnTo>
                    <a:pt x="26" y="6"/>
                  </a:lnTo>
                  <a:lnTo>
                    <a:pt x="2378" y="171"/>
                  </a:lnTo>
                  <a:close/>
                </a:path>
              </a:pathLst>
            </a:custGeom>
            <a:solidFill>
              <a:srgbClr val="B6B6B6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21" name="未知"/>
            <p:cNvSpPr/>
            <p:nvPr/>
          </p:nvSpPr>
          <p:spPr>
            <a:xfrm>
              <a:off x="49" y="68"/>
              <a:ext cx="471" cy="33"/>
            </a:xfrm>
            <a:custGeom>
              <a:avLst/>
              <a:gdLst/>
              <a:ahLst/>
              <a:cxnLst>
                <a:cxn ang="0">
                  <a:pos x="94" y="7"/>
                </a:cxn>
                <a:cxn ang="0">
                  <a:pos x="94" y="7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94" y="7"/>
                </a:cxn>
              </a:cxnLst>
              <a:rect l="0" t="0" r="0" b="0"/>
              <a:pathLst>
                <a:path w="2352" h="167">
                  <a:moveTo>
                    <a:pt x="2350" y="167"/>
                  </a:moveTo>
                  <a:lnTo>
                    <a:pt x="2352" y="165"/>
                  </a:lnTo>
                  <a:lnTo>
                    <a:pt x="0" y="0"/>
                  </a:lnTo>
                  <a:lnTo>
                    <a:pt x="13" y="2"/>
                  </a:lnTo>
                  <a:lnTo>
                    <a:pt x="2350" y="167"/>
                  </a:lnTo>
                  <a:close/>
                </a:path>
              </a:pathLst>
            </a:custGeom>
            <a:solidFill>
              <a:srgbClr val="B4B4B4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22" name="未知"/>
            <p:cNvSpPr/>
            <p:nvPr/>
          </p:nvSpPr>
          <p:spPr>
            <a:xfrm>
              <a:off x="52" y="68"/>
              <a:ext cx="467" cy="34"/>
            </a:xfrm>
            <a:custGeom>
              <a:avLst/>
              <a:gdLst/>
              <a:ahLst/>
              <a:cxnLst>
                <a:cxn ang="0">
                  <a:pos x="93" y="7"/>
                </a:cxn>
                <a:cxn ang="0">
                  <a:pos x="93" y="7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93" y="7"/>
                </a:cxn>
              </a:cxnLst>
              <a:rect l="0" t="0" r="0" b="0"/>
              <a:pathLst>
                <a:path w="2337" h="167">
                  <a:moveTo>
                    <a:pt x="2332" y="167"/>
                  </a:moveTo>
                  <a:lnTo>
                    <a:pt x="2337" y="165"/>
                  </a:lnTo>
                  <a:lnTo>
                    <a:pt x="0" y="0"/>
                  </a:lnTo>
                  <a:lnTo>
                    <a:pt x="11" y="3"/>
                  </a:lnTo>
                  <a:lnTo>
                    <a:pt x="2332" y="167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23" name="未知"/>
            <p:cNvSpPr/>
            <p:nvPr/>
          </p:nvSpPr>
          <p:spPr>
            <a:xfrm>
              <a:off x="54" y="69"/>
              <a:ext cx="464" cy="33"/>
            </a:xfrm>
            <a:custGeom>
              <a:avLst/>
              <a:gdLst/>
              <a:ahLst/>
              <a:cxnLst>
                <a:cxn ang="0">
                  <a:pos x="93" y="7"/>
                </a:cxn>
                <a:cxn ang="0">
                  <a:pos x="93" y="7"/>
                </a:cxn>
                <a:cxn ang="0">
                  <a:pos x="93" y="7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93" y="7"/>
                </a:cxn>
              </a:cxnLst>
              <a:rect l="0" t="0" r="0" b="0"/>
              <a:pathLst>
                <a:path w="2321" h="166">
                  <a:moveTo>
                    <a:pt x="2317" y="166"/>
                  </a:moveTo>
                  <a:lnTo>
                    <a:pt x="2318" y="164"/>
                  </a:lnTo>
                  <a:lnTo>
                    <a:pt x="2321" y="164"/>
                  </a:lnTo>
                  <a:lnTo>
                    <a:pt x="0" y="0"/>
                  </a:lnTo>
                  <a:lnTo>
                    <a:pt x="24" y="6"/>
                  </a:lnTo>
                  <a:lnTo>
                    <a:pt x="2317" y="166"/>
                  </a:lnTo>
                  <a:close/>
                </a:path>
              </a:pathLst>
            </a:custGeom>
            <a:solidFill>
              <a:srgbClr val="B1B1B1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24" name="未知"/>
            <p:cNvSpPr/>
            <p:nvPr/>
          </p:nvSpPr>
          <p:spPr>
            <a:xfrm>
              <a:off x="35" y="64"/>
              <a:ext cx="487" cy="35"/>
            </a:xfrm>
            <a:custGeom>
              <a:avLst/>
              <a:gdLst/>
              <a:ahLst/>
              <a:cxnLst>
                <a:cxn ang="0">
                  <a:pos x="97" y="7"/>
                </a:cxn>
                <a:cxn ang="0">
                  <a:pos x="97" y="7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97" y="7"/>
                </a:cxn>
              </a:cxnLst>
              <a:rect l="0" t="0" r="0" b="0"/>
              <a:pathLst>
                <a:path w="2438" h="176">
                  <a:moveTo>
                    <a:pt x="2434" y="176"/>
                  </a:moveTo>
                  <a:lnTo>
                    <a:pt x="2438" y="171"/>
                  </a:lnTo>
                  <a:lnTo>
                    <a:pt x="0" y="0"/>
                  </a:lnTo>
                  <a:lnTo>
                    <a:pt x="27" y="6"/>
                  </a:lnTo>
                  <a:lnTo>
                    <a:pt x="2434" y="176"/>
                  </a:lnTo>
                  <a:close/>
                </a:path>
              </a:pathLst>
            </a:custGeom>
            <a:solidFill>
              <a:srgbClr val="BEBEBE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25" name="未知"/>
            <p:cNvSpPr/>
            <p:nvPr/>
          </p:nvSpPr>
          <p:spPr>
            <a:xfrm>
              <a:off x="59" y="70"/>
              <a:ext cx="459" cy="33"/>
            </a:xfrm>
            <a:custGeom>
              <a:avLst/>
              <a:gdLst/>
              <a:ahLst/>
              <a:cxnLst>
                <a:cxn ang="0">
                  <a:pos x="92" y="7"/>
                </a:cxn>
                <a:cxn ang="0">
                  <a:pos x="92" y="7"/>
                </a:cxn>
                <a:cxn ang="0">
                  <a:pos x="92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92" y="7"/>
                </a:cxn>
              </a:cxnLst>
              <a:rect l="0" t="0" r="0" b="0"/>
              <a:pathLst>
                <a:path w="2293" h="163">
                  <a:moveTo>
                    <a:pt x="2291" y="163"/>
                  </a:moveTo>
                  <a:lnTo>
                    <a:pt x="2291" y="162"/>
                  </a:lnTo>
                  <a:lnTo>
                    <a:pt x="2293" y="160"/>
                  </a:lnTo>
                  <a:lnTo>
                    <a:pt x="0" y="0"/>
                  </a:lnTo>
                  <a:lnTo>
                    <a:pt x="5" y="1"/>
                  </a:lnTo>
                  <a:lnTo>
                    <a:pt x="14" y="3"/>
                  </a:lnTo>
                  <a:lnTo>
                    <a:pt x="2291" y="163"/>
                  </a:lnTo>
                  <a:close/>
                </a:path>
              </a:pathLst>
            </a:custGeom>
            <a:solidFill>
              <a:srgbClr val="ACACAC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26" name="未知"/>
            <p:cNvSpPr/>
            <p:nvPr/>
          </p:nvSpPr>
          <p:spPr>
            <a:xfrm>
              <a:off x="101" y="59"/>
              <a:ext cx="422" cy="29"/>
            </a:xfrm>
            <a:custGeom>
              <a:avLst/>
              <a:gdLst/>
              <a:ahLst/>
              <a:cxnLst>
                <a:cxn ang="0">
                  <a:pos x="84" y="6"/>
                </a:cxn>
                <a:cxn ang="0">
                  <a:pos x="84" y="5"/>
                </a:cxn>
                <a:cxn ang="0">
                  <a:pos x="84" y="5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84" y="6"/>
                </a:cxn>
              </a:cxnLst>
              <a:rect l="0" t="0" r="0" b="0"/>
              <a:pathLst>
                <a:path w="2110" h="149">
                  <a:moveTo>
                    <a:pt x="2110" y="149"/>
                  </a:moveTo>
                  <a:lnTo>
                    <a:pt x="2109" y="146"/>
                  </a:lnTo>
                  <a:lnTo>
                    <a:pt x="2107" y="146"/>
                  </a:lnTo>
                  <a:lnTo>
                    <a:pt x="68" y="3"/>
                  </a:lnTo>
                  <a:lnTo>
                    <a:pt x="0" y="0"/>
                  </a:lnTo>
                  <a:lnTo>
                    <a:pt x="2110" y="149"/>
                  </a:lnTo>
                  <a:close/>
                </a:path>
              </a:pathLst>
            </a:custGeom>
            <a:solidFill>
              <a:srgbClr val="EEEEEE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27" name="未知"/>
            <p:cNvSpPr/>
            <p:nvPr/>
          </p:nvSpPr>
          <p:spPr>
            <a:xfrm>
              <a:off x="91" y="58"/>
              <a:ext cx="433" cy="31"/>
            </a:xfrm>
            <a:custGeom>
              <a:avLst/>
              <a:gdLst/>
              <a:ahLst/>
              <a:cxnLst>
                <a:cxn ang="0">
                  <a:pos x="87" y="6"/>
                </a:cxn>
                <a:cxn ang="0">
                  <a:pos x="86" y="6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87" y="6"/>
                </a:cxn>
              </a:cxnLst>
              <a:rect l="0" t="0" r="0" b="0"/>
              <a:pathLst>
                <a:path w="2165" h="152">
                  <a:moveTo>
                    <a:pt x="2165" y="152"/>
                  </a:moveTo>
                  <a:lnTo>
                    <a:pt x="2161" y="151"/>
                  </a:lnTo>
                  <a:lnTo>
                    <a:pt x="51" y="2"/>
                  </a:lnTo>
                  <a:lnTo>
                    <a:pt x="0" y="0"/>
                  </a:lnTo>
                  <a:lnTo>
                    <a:pt x="2165" y="152"/>
                  </a:lnTo>
                  <a:close/>
                </a:path>
              </a:pathLst>
            </a:custGeom>
            <a:solidFill>
              <a:srgbClr val="ECECEC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28" name="未知"/>
            <p:cNvSpPr/>
            <p:nvPr/>
          </p:nvSpPr>
          <p:spPr>
            <a:xfrm>
              <a:off x="65" y="57"/>
              <a:ext cx="461" cy="33"/>
            </a:xfrm>
            <a:custGeom>
              <a:avLst/>
              <a:gdLst/>
              <a:ahLst/>
              <a:cxnLst>
                <a:cxn ang="0">
                  <a:pos x="92" y="7"/>
                </a:cxn>
                <a:cxn ang="0">
                  <a:pos x="92" y="6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92" y="7"/>
                </a:cxn>
              </a:cxnLst>
              <a:rect l="0" t="0" r="0" b="0"/>
              <a:pathLst>
                <a:path w="2302" h="163">
                  <a:moveTo>
                    <a:pt x="2302" y="163"/>
                  </a:moveTo>
                  <a:lnTo>
                    <a:pt x="2295" y="156"/>
                  </a:lnTo>
                  <a:lnTo>
                    <a:pt x="130" y="4"/>
                  </a:lnTo>
                  <a:lnTo>
                    <a:pt x="0" y="0"/>
                  </a:lnTo>
                  <a:lnTo>
                    <a:pt x="2302" y="163"/>
                  </a:lnTo>
                  <a:close/>
                </a:path>
              </a:pathLst>
            </a:custGeom>
            <a:solidFill>
              <a:srgbClr val="EAEAEA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29" name="未知"/>
            <p:cNvSpPr/>
            <p:nvPr/>
          </p:nvSpPr>
          <p:spPr>
            <a:xfrm>
              <a:off x="19" y="56"/>
              <a:ext cx="509" cy="36"/>
            </a:xfrm>
            <a:custGeom>
              <a:avLst/>
              <a:gdLst/>
              <a:ahLst/>
              <a:cxnLst>
                <a:cxn ang="0">
                  <a:pos x="102" y="7"/>
                </a:cxn>
                <a:cxn ang="0">
                  <a:pos x="102" y="7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102" y="7"/>
                </a:cxn>
              </a:cxnLst>
              <a:rect l="0" t="0" r="0" b="0"/>
              <a:pathLst>
                <a:path w="2544" h="180">
                  <a:moveTo>
                    <a:pt x="2544" y="180"/>
                  </a:moveTo>
                  <a:lnTo>
                    <a:pt x="2540" y="177"/>
                  </a:lnTo>
                  <a:lnTo>
                    <a:pt x="47" y="2"/>
                  </a:lnTo>
                  <a:lnTo>
                    <a:pt x="0" y="0"/>
                  </a:lnTo>
                  <a:lnTo>
                    <a:pt x="2544" y="180"/>
                  </a:lnTo>
                  <a:close/>
                </a:path>
              </a:pathLst>
            </a:custGeom>
            <a:solidFill>
              <a:srgbClr val="E2E2E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30" name="未知"/>
            <p:cNvSpPr/>
            <p:nvPr/>
          </p:nvSpPr>
          <p:spPr>
            <a:xfrm>
              <a:off x="29" y="56"/>
              <a:ext cx="498" cy="35"/>
            </a:xfrm>
            <a:custGeom>
              <a:avLst/>
              <a:gdLst/>
              <a:ahLst/>
              <a:cxnLst>
                <a:cxn ang="0">
                  <a:pos x="99" y="7"/>
                </a:cxn>
                <a:cxn ang="0">
                  <a:pos x="99" y="7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99" y="7"/>
                </a:cxn>
              </a:cxnLst>
              <a:rect l="0" t="0" r="0" b="0"/>
              <a:pathLst>
                <a:path w="2493" h="175">
                  <a:moveTo>
                    <a:pt x="2493" y="175"/>
                  </a:moveTo>
                  <a:lnTo>
                    <a:pt x="2485" y="172"/>
                  </a:lnTo>
                  <a:lnTo>
                    <a:pt x="132" y="4"/>
                  </a:lnTo>
                  <a:lnTo>
                    <a:pt x="0" y="0"/>
                  </a:lnTo>
                  <a:lnTo>
                    <a:pt x="2493" y="175"/>
                  </a:lnTo>
                  <a:close/>
                </a:path>
              </a:pathLst>
            </a:custGeom>
            <a:solidFill>
              <a:srgbClr val="E4E4E4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31" name="未知"/>
            <p:cNvSpPr/>
            <p:nvPr/>
          </p:nvSpPr>
          <p:spPr>
            <a:xfrm>
              <a:off x="55" y="57"/>
              <a:ext cx="471" cy="34"/>
            </a:xfrm>
            <a:custGeom>
              <a:avLst/>
              <a:gdLst/>
              <a:ahLst/>
              <a:cxnLst>
                <a:cxn ang="0">
                  <a:pos x="94" y="7"/>
                </a:cxn>
                <a:cxn ang="0">
                  <a:pos x="94" y="7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94" y="7"/>
                </a:cxn>
              </a:cxnLst>
              <a:rect l="0" t="0" r="0" b="0"/>
              <a:pathLst>
                <a:path w="2353" h="168">
                  <a:moveTo>
                    <a:pt x="2353" y="168"/>
                  </a:moveTo>
                  <a:lnTo>
                    <a:pt x="2352" y="165"/>
                  </a:lnTo>
                  <a:lnTo>
                    <a:pt x="50" y="2"/>
                  </a:lnTo>
                  <a:lnTo>
                    <a:pt x="0" y="0"/>
                  </a:lnTo>
                  <a:lnTo>
                    <a:pt x="2353" y="168"/>
                  </a:lnTo>
                  <a:close/>
                </a:path>
              </a:pathLst>
            </a:custGeom>
            <a:solidFill>
              <a:srgbClr val="E7E7E7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32" name="未知"/>
            <p:cNvSpPr/>
            <p:nvPr/>
          </p:nvSpPr>
          <p:spPr>
            <a:xfrm>
              <a:off x="10" y="56"/>
              <a:ext cx="519" cy="36"/>
            </a:xfrm>
            <a:custGeom>
              <a:avLst/>
              <a:gdLst/>
              <a:ahLst/>
              <a:cxnLst>
                <a:cxn ang="0">
                  <a:pos x="104" y="7"/>
                </a:cxn>
                <a:cxn ang="0">
                  <a:pos x="104" y="7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104" y="7"/>
                </a:cxn>
              </a:cxnLst>
              <a:rect l="0" t="0" r="0" b="0"/>
              <a:pathLst>
                <a:path w="2591" h="182">
                  <a:moveTo>
                    <a:pt x="2591" y="182"/>
                  </a:moveTo>
                  <a:lnTo>
                    <a:pt x="2589" y="180"/>
                  </a:lnTo>
                  <a:lnTo>
                    <a:pt x="45" y="0"/>
                  </a:lnTo>
                  <a:lnTo>
                    <a:pt x="0" y="0"/>
                  </a:lnTo>
                  <a:lnTo>
                    <a:pt x="2591" y="182"/>
                  </a:lnTo>
                  <a:close/>
                </a:path>
              </a:pathLst>
            </a:custGeom>
            <a:solidFill>
              <a:srgbClr val="DEDEDE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33" name="未知"/>
            <p:cNvSpPr/>
            <p:nvPr/>
          </p:nvSpPr>
          <p:spPr>
            <a:xfrm>
              <a:off x="2" y="56"/>
              <a:ext cx="526" cy="37"/>
            </a:xfrm>
            <a:custGeom>
              <a:avLst/>
              <a:gdLst/>
              <a:ahLst/>
              <a:cxnLst>
                <a:cxn ang="0">
                  <a:pos x="105" y="7"/>
                </a:cxn>
                <a:cxn ang="0">
                  <a:pos x="105" y="7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5" y="7"/>
                </a:cxn>
              </a:cxnLst>
              <a:rect l="0" t="0" r="0" b="0"/>
              <a:pathLst>
                <a:path w="2630" h="186">
                  <a:moveTo>
                    <a:pt x="2627" y="186"/>
                  </a:moveTo>
                  <a:lnTo>
                    <a:pt x="2630" y="184"/>
                  </a:lnTo>
                  <a:lnTo>
                    <a:pt x="0" y="0"/>
                  </a:lnTo>
                  <a:lnTo>
                    <a:pt x="11" y="1"/>
                  </a:lnTo>
                  <a:lnTo>
                    <a:pt x="2627" y="186"/>
                  </a:lnTo>
                  <a:close/>
                </a:path>
              </a:pathLst>
            </a:custGeom>
            <a:solidFill>
              <a:srgbClr val="D8D8D8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34" name="未知"/>
            <p:cNvSpPr/>
            <p:nvPr/>
          </p:nvSpPr>
          <p:spPr>
            <a:xfrm>
              <a:off x="14" y="59"/>
              <a:ext cx="512" cy="37"/>
            </a:xfrm>
            <a:custGeom>
              <a:avLst/>
              <a:gdLst/>
              <a:ahLst/>
              <a:cxnLst>
                <a:cxn ang="0">
                  <a:pos x="102" y="8"/>
                </a:cxn>
                <a:cxn ang="0">
                  <a:pos x="102" y="7"/>
                </a:cxn>
                <a:cxn ang="0">
                  <a:pos x="102" y="7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2" y="8"/>
                </a:cxn>
              </a:cxnLst>
              <a:rect l="0" t="0" r="0" b="0"/>
              <a:pathLst>
                <a:path w="2561" h="182">
                  <a:moveTo>
                    <a:pt x="2558" y="182"/>
                  </a:moveTo>
                  <a:lnTo>
                    <a:pt x="2558" y="179"/>
                  </a:lnTo>
                  <a:lnTo>
                    <a:pt x="2561" y="179"/>
                  </a:lnTo>
                  <a:lnTo>
                    <a:pt x="0" y="0"/>
                  </a:lnTo>
                  <a:lnTo>
                    <a:pt x="9" y="2"/>
                  </a:lnTo>
                  <a:lnTo>
                    <a:pt x="2558" y="182"/>
                  </a:lnTo>
                  <a:close/>
                </a:path>
              </a:pathLst>
            </a:custGeom>
            <a:solidFill>
              <a:srgbClr val="D0D0D0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35" name="未知"/>
            <p:cNvSpPr/>
            <p:nvPr/>
          </p:nvSpPr>
          <p:spPr>
            <a:xfrm>
              <a:off x="12" y="58"/>
              <a:ext cx="515" cy="37"/>
            </a:xfrm>
            <a:custGeom>
              <a:avLst/>
              <a:gdLst/>
              <a:ahLst/>
              <a:cxnLst>
                <a:cxn ang="0">
                  <a:pos x="103" y="7"/>
                </a:cxn>
                <a:cxn ang="0">
                  <a:pos x="103" y="7"/>
                </a:cxn>
                <a:cxn ang="0">
                  <a:pos x="103" y="7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3" y="7"/>
                </a:cxn>
              </a:cxnLst>
              <a:rect l="0" t="0" r="0" b="0"/>
              <a:pathLst>
                <a:path w="2574" h="184">
                  <a:moveTo>
                    <a:pt x="2572" y="184"/>
                  </a:moveTo>
                  <a:lnTo>
                    <a:pt x="2572" y="182"/>
                  </a:lnTo>
                  <a:lnTo>
                    <a:pt x="2574" y="182"/>
                  </a:lnTo>
                  <a:lnTo>
                    <a:pt x="0" y="0"/>
                  </a:lnTo>
                  <a:lnTo>
                    <a:pt x="11" y="5"/>
                  </a:lnTo>
                  <a:lnTo>
                    <a:pt x="2572" y="184"/>
                  </a:lnTo>
                  <a:close/>
                </a:path>
              </a:pathLst>
            </a:custGeom>
            <a:solidFill>
              <a:srgbClr val="D2D2D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36" name="未知"/>
            <p:cNvSpPr/>
            <p:nvPr/>
          </p:nvSpPr>
          <p:spPr>
            <a:xfrm>
              <a:off x="7" y="57"/>
              <a:ext cx="520" cy="38"/>
            </a:xfrm>
            <a:custGeom>
              <a:avLst/>
              <a:gdLst/>
              <a:ahLst/>
              <a:cxnLst>
                <a:cxn ang="0">
                  <a:pos x="104" y="8"/>
                </a:cxn>
                <a:cxn ang="0">
                  <a:pos x="104" y="8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04" y="8"/>
                </a:cxn>
              </a:cxnLst>
              <a:rect l="0" t="0" r="0" b="0"/>
              <a:pathLst>
                <a:path w="2602" h="186">
                  <a:moveTo>
                    <a:pt x="2599" y="186"/>
                  </a:moveTo>
                  <a:lnTo>
                    <a:pt x="2602" y="182"/>
                  </a:lnTo>
                  <a:lnTo>
                    <a:pt x="0" y="0"/>
                  </a:lnTo>
                  <a:lnTo>
                    <a:pt x="11" y="1"/>
                  </a:lnTo>
                  <a:lnTo>
                    <a:pt x="25" y="4"/>
                  </a:lnTo>
                  <a:lnTo>
                    <a:pt x="2599" y="186"/>
                  </a:lnTo>
                  <a:close/>
                </a:path>
              </a:pathLst>
            </a:custGeom>
            <a:solidFill>
              <a:srgbClr val="D5D5D5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37" name="未知"/>
            <p:cNvSpPr/>
            <p:nvPr/>
          </p:nvSpPr>
          <p:spPr>
            <a:xfrm>
              <a:off x="4" y="56"/>
              <a:ext cx="524" cy="38"/>
            </a:xfrm>
            <a:custGeom>
              <a:avLst/>
              <a:gdLst/>
              <a:ahLst/>
              <a:cxnLst>
                <a:cxn ang="0">
                  <a:pos x="105" y="8"/>
                </a:cxn>
                <a:cxn ang="0">
                  <a:pos x="105" y="8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05" y="8"/>
                </a:cxn>
              </a:cxnLst>
              <a:rect l="0" t="0" r="0" b="0"/>
              <a:pathLst>
                <a:path w="2616" h="187">
                  <a:moveTo>
                    <a:pt x="2615" y="187"/>
                  </a:moveTo>
                  <a:lnTo>
                    <a:pt x="2616" y="185"/>
                  </a:lnTo>
                  <a:lnTo>
                    <a:pt x="0" y="0"/>
                  </a:lnTo>
                  <a:lnTo>
                    <a:pt x="13" y="5"/>
                  </a:lnTo>
                  <a:lnTo>
                    <a:pt x="2615" y="187"/>
                  </a:lnTo>
                  <a:close/>
                </a:path>
              </a:pathLst>
            </a:custGeom>
            <a:solidFill>
              <a:srgbClr val="D8D8D8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38" name="未知"/>
            <p:cNvSpPr/>
            <p:nvPr/>
          </p:nvSpPr>
          <p:spPr>
            <a:xfrm>
              <a:off x="20" y="61"/>
              <a:ext cx="505" cy="36"/>
            </a:xfrm>
            <a:custGeom>
              <a:avLst/>
              <a:gdLst/>
              <a:ahLst/>
              <a:cxnLst>
                <a:cxn ang="0">
                  <a:pos x="101" y="7"/>
                </a:cxn>
                <a:cxn ang="0">
                  <a:pos x="101" y="7"/>
                </a:cxn>
                <a:cxn ang="0">
                  <a:pos x="101" y="7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01" y="7"/>
                </a:cxn>
              </a:cxnLst>
              <a:rect l="0" t="0" r="0" b="0"/>
              <a:pathLst>
                <a:path w="2525" h="180">
                  <a:moveTo>
                    <a:pt x="2522" y="180"/>
                  </a:moveTo>
                  <a:lnTo>
                    <a:pt x="2523" y="177"/>
                  </a:lnTo>
                  <a:lnTo>
                    <a:pt x="2525" y="177"/>
                  </a:lnTo>
                  <a:lnTo>
                    <a:pt x="0" y="0"/>
                  </a:lnTo>
                  <a:lnTo>
                    <a:pt x="6" y="0"/>
                  </a:lnTo>
                  <a:lnTo>
                    <a:pt x="14" y="2"/>
                  </a:lnTo>
                  <a:lnTo>
                    <a:pt x="2522" y="180"/>
                  </a:lnTo>
                  <a:close/>
                </a:path>
              </a:pathLst>
            </a:custGeom>
            <a:solidFill>
              <a:srgbClr val="CACACA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39" name="未知"/>
            <p:cNvSpPr/>
            <p:nvPr/>
          </p:nvSpPr>
          <p:spPr>
            <a:xfrm>
              <a:off x="30" y="63"/>
              <a:ext cx="493" cy="35"/>
            </a:xfrm>
            <a:custGeom>
              <a:avLst/>
              <a:gdLst/>
              <a:ahLst/>
              <a:cxnLst>
                <a:cxn ang="0">
                  <a:pos x="98" y="7"/>
                </a:cxn>
                <a:cxn ang="0">
                  <a:pos x="98" y="7"/>
                </a:cxn>
                <a:cxn ang="0">
                  <a:pos x="99" y="7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98" y="7"/>
                </a:cxn>
              </a:cxnLst>
              <a:rect l="0" t="0" r="0" b="0"/>
              <a:pathLst>
                <a:path w="2467" h="175">
                  <a:moveTo>
                    <a:pt x="2464" y="175"/>
                  </a:moveTo>
                  <a:lnTo>
                    <a:pt x="2464" y="174"/>
                  </a:lnTo>
                  <a:lnTo>
                    <a:pt x="2467" y="172"/>
                  </a:lnTo>
                  <a:lnTo>
                    <a:pt x="0" y="0"/>
                  </a:lnTo>
                  <a:lnTo>
                    <a:pt x="11" y="3"/>
                  </a:lnTo>
                  <a:lnTo>
                    <a:pt x="2464" y="175"/>
                  </a:lnTo>
                  <a:close/>
                </a:path>
              </a:pathLst>
            </a:custGeom>
            <a:solidFill>
              <a:srgbClr val="C2C2C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40" name="未知"/>
            <p:cNvSpPr/>
            <p:nvPr/>
          </p:nvSpPr>
          <p:spPr>
            <a:xfrm>
              <a:off x="25" y="62"/>
              <a:ext cx="499" cy="35"/>
            </a:xfrm>
            <a:custGeom>
              <a:avLst/>
              <a:gdLst/>
              <a:ahLst/>
              <a:cxnLst>
                <a:cxn ang="0">
                  <a:pos x="100" y="7"/>
                </a:cxn>
                <a:cxn ang="0">
                  <a:pos x="100" y="7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00" y="7"/>
                </a:cxn>
              </a:cxnLst>
              <a:rect l="0" t="0" r="0" b="0"/>
              <a:pathLst>
                <a:path w="2494" h="177">
                  <a:moveTo>
                    <a:pt x="2490" y="177"/>
                  </a:moveTo>
                  <a:lnTo>
                    <a:pt x="2494" y="176"/>
                  </a:lnTo>
                  <a:lnTo>
                    <a:pt x="0" y="0"/>
                  </a:lnTo>
                  <a:lnTo>
                    <a:pt x="9" y="2"/>
                  </a:lnTo>
                  <a:lnTo>
                    <a:pt x="23" y="5"/>
                  </a:lnTo>
                  <a:lnTo>
                    <a:pt x="2490" y="177"/>
                  </a:lnTo>
                  <a:close/>
                </a:path>
              </a:pathLst>
            </a:custGeom>
            <a:solidFill>
              <a:srgbClr val="C6C6C6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41" name="未知"/>
            <p:cNvSpPr/>
            <p:nvPr/>
          </p:nvSpPr>
          <p:spPr>
            <a:xfrm>
              <a:off x="23" y="61"/>
              <a:ext cx="502" cy="36"/>
            </a:xfrm>
            <a:custGeom>
              <a:avLst/>
              <a:gdLst/>
              <a:ahLst/>
              <a:cxnLst>
                <a:cxn ang="0">
                  <a:pos x="100" y="7"/>
                </a:cxn>
                <a:cxn ang="0">
                  <a:pos x="100" y="7"/>
                </a:cxn>
                <a:cxn ang="0">
                  <a:pos x="100" y="7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0" y="7"/>
                </a:cxn>
              </a:cxnLst>
              <a:rect l="0" t="0" r="0" b="0"/>
              <a:pathLst>
                <a:path w="2508" h="180">
                  <a:moveTo>
                    <a:pt x="2506" y="180"/>
                  </a:moveTo>
                  <a:lnTo>
                    <a:pt x="2507" y="178"/>
                  </a:lnTo>
                  <a:lnTo>
                    <a:pt x="2508" y="178"/>
                  </a:lnTo>
                  <a:lnTo>
                    <a:pt x="0" y="0"/>
                  </a:lnTo>
                  <a:lnTo>
                    <a:pt x="12" y="4"/>
                  </a:lnTo>
                  <a:lnTo>
                    <a:pt x="2506" y="180"/>
                  </a:lnTo>
                  <a:close/>
                </a:path>
              </a:pathLst>
            </a:custGeom>
            <a:solidFill>
              <a:srgbClr val="C9C9C9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42" name="未知"/>
            <p:cNvSpPr/>
            <p:nvPr/>
          </p:nvSpPr>
          <p:spPr>
            <a:xfrm>
              <a:off x="16" y="60"/>
              <a:ext cx="510" cy="36"/>
            </a:xfrm>
            <a:custGeom>
              <a:avLst/>
              <a:gdLst/>
              <a:ahLst/>
              <a:cxnLst>
                <a:cxn ang="0">
                  <a:pos x="102" y="7"/>
                </a:cxn>
                <a:cxn ang="0">
                  <a:pos x="102" y="7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02" y="7"/>
                </a:cxn>
              </a:cxnLst>
              <a:rect l="0" t="0" r="0" b="0"/>
              <a:pathLst>
                <a:path w="2549" h="183">
                  <a:moveTo>
                    <a:pt x="2546" y="183"/>
                  </a:moveTo>
                  <a:lnTo>
                    <a:pt x="2549" y="180"/>
                  </a:lnTo>
                  <a:lnTo>
                    <a:pt x="0" y="0"/>
                  </a:lnTo>
                  <a:lnTo>
                    <a:pt x="21" y="6"/>
                  </a:lnTo>
                  <a:lnTo>
                    <a:pt x="2546" y="183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43" name="未知"/>
            <p:cNvSpPr/>
            <p:nvPr/>
          </p:nvSpPr>
          <p:spPr>
            <a:xfrm>
              <a:off x="0" y="55"/>
              <a:ext cx="529" cy="38"/>
            </a:xfrm>
            <a:custGeom>
              <a:avLst/>
              <a:gdLst/>
              <a:ahLst/>
              <a:cxnLst>
                <a:cxn ang="0">
                  <a:pos x="106" y="8"/>
                </a:cxn>
                <a:cxn ang="0">
                  <a:pos x="106" y="7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6" y="8"/>
                </a:cxn>
              </a:cxnLst>
              <a:rect l="0" t="0" r="0" b="0"/>
              <a:pathLst>
                <a:path w="2643" h="189">
                  <a:moveTo>
                    <a:pt x="2641" y="189"/>
                  </a:moveTo>
                  <a:lnTo>
                    <a:pt x="2643" y="185"/>
                  </a:lnTo>
                  <a:lnTo>
                    <a:pt x="52" y="3"/>
                  </a:lnTo>
                  <a:lnTo>
                    <a:pt x="6" y="0"/>
                  </a:lnTo>
                  <a:lnTo>
                    <a:pt x="0" y="0"/>
                  </a:lnTo>
                  <a:lnTo>
                    <a:pt x="11" y="5"/>
                  </a:lnTo>
                  <a:lnTo>
                    <a:pt x="2641" y="189"/>
                  </a:lnTo>
                  <a:close/>
                </a:path>
              </a:pathLst>
            </a:custGeom>
            <a:solidFill>
              <a:srgbClr val="DCDCDC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44" name="未知"/>
            <p:cNvSpPr/>
            <p:nvPr/>
          </p:nvSpPr>
          <p:spPr>
            <a:xfrm>
              <a:off x="115" y="59"/>
              <a:ext cx="408" cy="29"/>
            </a:xfrm>
            <a:custGeom>
              <a:avLst/>
              <a:gdLst/>
              <a:ahLst/>
              <a:cxnLst>
                <a:cxn ang="0">
                  <a:pos x="82" y="6"/>
                </a:cxn>
                <a:cxn ang="0">
                  <a:pos x="82" y="6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82" y="6"/>
                </a:cxn>
              </a:cxnLst>
              <a:rect l="0" t="0" r="0" b="0"/>
              <a:pathLst>
                <a:path w="2039" h="143">
                  <a:moveTo>
                    <a:pt x="2039" y="143"/>
                  </a:moveTo>
                  <a:lnTo>
                    <a:pt x="2037" y="139"/>
                  </a:lnTo>
                  <a:lnTo>
                    <a:pt x="108" y="4"/>
                  </a:lnTo>
                  <a:lnTo>
                    <a:pt x="0" y="0"/>
                  </a:lnTo>
                  <a:lnTo>
                    <a:pt x="2039" y="143"/>
                  </a:lnTo>
                  <a:close/>
                </a:path>
              </a:pathLst>
            </a:custGeom>
            <a:solidFill>
              <a:srgbClr val="F1F1F1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45" name="未知"/>
            <p:cNvSpPr/>
            <p:nvPr/>
          </p:nvSpPr>
          <p:spPr>
            <a:xfrm>
              <a:off x="32" y="64"/>
              <a:ext cx="491" cy="34"/>
            </a:xfrm>
            <a:custGeom>
              <a:avLst/>
              <a:gdLst/>
              <a:ahLst/>
              <a:cxnLst>
                <a:cxn ang="0">
                  <a:pos x="98" y="7"/>
                </a:cxn>
                <a:cxn ang="0">
                  <a:pos x="98" y="7"/>
                </a:cxn>
                <a:cxn ang="0">
                  <a:pos x="98" y="7"/>
                </a:cxn>
                <a:cxn ang="0">
                  <a:pos x="98" y="7"/>
                </a:cxn>
                <a:cxn ang="0">
                  <a:pos x="98" y="7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98" y="7"/>
                </a:cxn>
              </a:cxnLst>
              <a:rect l="0" t="0" r="0" b="0"/>
              <a:pathLst>
                <a:path w="2453" h="174">
                  <a:moveTo>
                    <a:pt x="2451" y="174"/>
                  </a:moveTo>
                  <a:lnTo>
                    <a:pt x="2451" y="173"/>
                  </a:lnTo>
                  <a:lnTo>
                    <a:pt x="2452" y="173"/>
                  </a:lnTo>
                  <a:lnTo>
                    <a:pt x="2452" y="172"/>
                  </a:lnTo>
                  <a:lnTo>
                    <a:pt x="2453" y="172"/>
                  </a:lnTo>
                  <a:lnTo>
                    <a:pt x="0" y="0"/>
                  </a:lnTo>
                  <a:lnTo>
                    <a:pt x="13" y="3"/>
                  </a:lnTo>
                  <a:lnTo>
                    <a:pt x="2451" y="174"/>
                  </a:lnTo>
                  <a:close/>
                </a:path>
              </a:pathLst>
            </a:custGeom>
            <a:solidFill>
              <a:srgbClr val="C0C0C0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46" name="未知"/>
            <p:cNvSpPr/>
            <p:nvPr/>
          </p:nvSpPr>
          <p:spPr>
            <a:xfrm>
              <a:off x="86" y="76"/>
              <a:ext cx="425" cy="31"/>
            </a:xfrm>
            <a:custGeom>
              <a:avLst/>
              <a:gdLst/>
              <a:ahLst/>
              <a:cxnLst>
                <a:cxn ang="0">
                  <a:pos x="85" y="6"/>
                </a:cxn>
                <a:cxn ang="0">
                  <a:pos x="85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85" y="6"/>
                </a:cxn>
              </a:cxnLst>
              <a:rect l="0" t="0" r="0" b="0"/>
              <a:pathLst>
                <a:path w="2125" h="152">
                  <a:moveTo>
                    <a:pt x="2119" y="152"/>
                  </a:moveTo>
                  <a:lnTo>
                    <a:pt x="2125" y="151"/>
                  </a:lnTo>
                  <a:lnTo>
                    <a:pt x="0" y="0"/>
                  </a:lnTo>
                  <a:lnTo>
                    <a:pt x="11" y="2"/>
                  </a:lnTo>
                  <a:lnTo>
                    <a:pt x="26" y="7"/>
                  </a:lnTo>
                  <a:lnTo>
                    <a:pt x="2119" y="152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47" name="未知"/>
            <p:cNvSpPr/>
            <p:nvPr/>
          </p:nvSpPr>
          <p:spPr>
            <a:xfrm>
              <a:off x="92" y="78"/>
              <a:ext cx="418" cy="29"/>
            </a:xfrm>
            <a:custGeom>
              <a:avLst/>
              <a:gdLst/>
              <a:ahLst/>
              <a:cxnLst>
                <a:cxn ang="0">
                  <a:pos x="83" y="6"/>
                </a:cxn>
                <a:cxn ang="0">
                  <a:pos x="83" y="6"/>
                </a:cxn>
                <a:cxn ang="0">
                  <a:pos x="83" y="6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83" y="6"/>
                </a:cxn>
              </a:cxnLst>
              <a:rect l="0" t="0" r="0" b="0"/>
              <a:pathLst>
                <a:path w="2093" h="147">
                  <a:moveTo>
                    <a:pt x="2090" y="147"/>
                  </a:moveTo>
                  <a:lnTo>
                    <a:pt x="2090" y="146"/>
                  </a:lnTo>
                  <a:lnTo>
                    <a:pt x="2093" y="145"/>
                  </a:lnTo>
                  <a:lnTo>
                    <a:pt x="0" y="0"/>
                  </a:lnTo>
                  <a:lnTo>
                    <a:pt x="14" y="1"/>
                  </a:lnTo>
                  <a:lnTo>
                    <a:pt x="2090" y="147"/>
                  </a:lnTo>
                  <a:close/>
                </a:path>
              </a:pathLst>
            </a:custGeom>
            <a:solidFill>
              <a:srgbClr val="959595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48" name="未知"/>
            <p:cNvSpPr/>
            <p:nvPr/>
          </p:nvSpPr>
          <p:spPr>
            <a:xfrm>
              <a:off x="94" y="78"/>
              <a:ext cx="416" cy="30"/>
            </a:xfrm>
            <a:custGeom>
              <a:avLst/>
              <a:gdLst/>
              <a:ahLst/>
              <a:cxnLst>
                <a:cxn ang="0">
                  <a:pos x="83" y="6"/>
                </a:cxn>
                <a:cxn ang="0">
                  <a:pos x="83" y="6"/>
                </a:cxn>
                <a:cxn ang="0">
                  <a:pos x="83" y="6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83" y="6"/>
                </a:cxn>
              </a:cxnLst>
              <a:rect l="0" t="0" r="0" b="0"/>
              <a:pathLst>
                <a:path w="2076" h="149">
                  <a:moveTo>
                    <a:pt x="2072" y="149"/>
                  </a:moveTo>
                  <a:lnTo>
                    <a:pt x="2072" y="146"/>
                  </a:lnTo>
                  <a:lnTo>
                    <a:pt x="2076" y="146"/>
                  </a:lnTo>
                  <a:lnTo>
                    <a:pt x="0" y="0"/>
                  </a:lnTo>
                  <a:lnTo>
                    <a:pt x="15" y="5"/>
                  </a:lnTo>
                  <a:lnTo>
                    <a:pt x="2072" y="149"/>
                  </a:lnTo>
                  <a:close/>
                </a:path>
              </a:pathLst>
            </a:custGeom>
            <a:solidFill>
              <a:srgbClr val="959595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49" name="未知"/>
            <p:cNvSpPr/>
            <p:nvPr/>
          </p:nvSpPr>
          <p:spPr>
            <a:xfrm>
              <a:off x="97" y="79"/>
              <a:ext cx="412" cy="29"/>
            </a:xfrm>
            <a:custGeom>
              <a:avLst/>
              <a:gdLst/>
              <a:ahLst/>
              <a:cxnLst>
                <a:cxn ang="0">
                  <a:pos x="82" y="6"/>
                </a:cxn>
                <a:cxn ang="0">
                  <a:pos x="82" y="6"/>
                </a:cxn>
                <a:cxn ang="0">
                  <a:pos x="83" y="6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82" y="6"/>
                </a:cxn>
              </a:cxnLst>
              <a:rect l="0" t="0" r="0" b="0"/>
              <a:pathLst>
                <a:path w="2057" h="147">
                  <a:moveTo>
                    <a:pt x="2050" y="147"/>
                  </a:moveTo>
                  <a:lnTo>
                    <a:pt x="2052" y="145"/>
                  </a:lnTo>
                  <a:lnTo>
                    <a:pt x="2057" y="144"/>
                  </a:lnTo>
                  <a:lnTo>
                    <a:pt x="0" y="0"/>
                  </a:lnTo>
                  <a:lnTo>
                    <a:pt x="24" y="4"/>
                  </a:lnTo>
                  <a:lnTo>
                    <a:pt x="2050" y="147"/>
                  </a:lnTo>
                  <a:close/>
                </a:path>
              </a:pathLst>
            </a:custGeom>
            <a:solidFill>
              <a:srgbClr val="919191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50" name="未知"/>
            <p:cNvSpPr/>
            <p:nvPr/>
          </p:nvSpPr>
          <p:spPr>
            <a:xfrm>
              <a:off x="102" y="80"/>
              <a:ext cx="405" cy="29"/>
            </a:xfrm>
            <a:custGeom>
              <a:avLst/>
              <a:gdLst/>
              <a:ahLst/>
              <a:cxnLst>
                <a:cxn ang="0">
                  <a:pos x="81" y="6"/>
                </a:cxn>
                <a:cxn ang="0">
                  <a:pos x="81" y="6"/>
                </a:cxn>
                <a:cxn ang="0">
                  <a:pos x="81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81" y="6"/>
                </a:cxn>
              </a:cxnLst>
              <a:rect l="0" t="0" r="0" b="0"/>
              <a:pathLst>
                <a:path w="2026" h="146">
                  <a:moveTo>
                    <a:pt x="2022" y="146"/>
                  </a:moveTo>
                  <a:lnTo>
                    <a:pt x="2023" y="143"/>
                  </a:lnTo>
                  <a:lnTo>
                    <a:pt x="2026" y="143"/>
                  </a:lnTo>
                  <a:lnTo>
                    <a:pt x="0" y="0"/>
                  </a:lnTo>
                  <a:lnTo>
                    <a:pt x="11" y="4"/>
                  </a:lnTo>
                  <a:lnTo>
                    <a:pt x="2022" y="146"/>
                  </a:lnTo>
                  <a:close/>
                </a:path>
              </a:pathLst>
            </a:custGeom>
            <a:solidFill>
              <a:srgbClr val="8E8E8E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51" name="未知"/>
            <p:cNvSpPr/>
            <p:nvPr/>
          </p:nvSpPr>
          <p:spPr>
            <a:xfrm>
              <a:off x="107" y="81"/>
              <a:ext cx="399" cy="29"/>
            </a:xfrm>
            <a:custGeom>
              <a:avLst/>
              <a:gdLst/>
              <a:ahLst/>
              <a:cxnLst>
                <a:cxn ang="0">
                  <a:pos x="80" y="6"/>
                </a:cxn>
                <a:cxn ang="0">
                  <a:pos x="80" y="6"/>
                </a:cxn>
                <a:cxn ang="0">
                  <a:pos x="80" y="6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80" y="6"/>
                </a:cxn>
              </a:cxnLst>
              <a:rect l="0" t="0" r="0" b="0"/>
              <a:pathLst>
                <a:path w="1992" h="144">
                  <a:moveTo>
                    <a:pt x="1986" y="144"/>
                  </a:moveTo>
                  <a:lnTo>
                    <a:pt x="1990" y="141"/>
                  </a:lnTo>
                  <a:lnTo>
                    <a:pt x="1992" y="141"/>
                  </a:lnTo>
                  <a:lnTo>
                    <a:pt x="0" y="0"/>
                  </a:lnTo>
                  <a:lnTo>
                    <a:pt x="26" y="6"/>
                  </a:lnTo>
                  <a:lnTo>
                    <a:pt x="1986" y="144"/>
                  </a:lnTo>
                  <a:close/>
                </a:path>
              </a:pathLst>
            </a:custGeom>
            <a:solidFill>
              <a:srgbClr val="8A8A8A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52" name="未知"/>
            <p:cNvSpPr/>
            <p:nvPr/>
          </p:nvSpPr>
          <p:spPr>
            <a:xfrm>
              <a:off x="112" y="82"/>
              <a:ext cx="392" cy="28"/>
            </a:xfrm>
            <a:custGeom>
              <a:avLst/>
              <a:gdLst/>
              <a:ahLst/>
              <a:cxnLst>
                <a:cxn ang="0">
                  <a:pos x="78" y="6"/>
                </a:cxn>
                <a:cxn ang="0">
                  <a:pos x="78" y="6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78" y="6"/>
                </a:cxn>
              </a:cxnLst>
              <a:rect l="0" t="0" r="0" b="0"/>
              <a:pathLst>
                <a:path w="1960" h="139">
                  <a:moveTo>
                    <a:pt x="1955" y="139"/>
                  </a:moveTo>
                  <a:lnTo>
                    <a:pt x="1960" y="138"/>
                  </a:lnTo>
                  <a:lnTo>
                    <a:pt x="0" y="0"/>
                  </a:lnTo>
                  <a:lnTo>
                    <a:pt x="15" y="5"/>
                  </a:lnTo>
                  <a:lnTo>
                    <a:pt x="1955" y="139"/>
                  </a:lnTo>
                  <a:close/>
                </a:path>
              </a:pathLst>
            </a:custGeom>
            <a:solidFill>
              <a:srgbClr val="868686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53" name="未知"/>
            <p:cNvSpPr/>
            <p:nvPr/>
          </p:nvSpPr>
          <p:spPr>
            <a:xfrm>
              <a:off x="115" y="83"/>
              <a:ext cx="388" cy="28"/>
            </a:xfrm>
            <a:custGeom>
              <a:avLst/>
              <a:gdLst/>
              <a:ahLst/>
              <a:cxnLst>
                <a:cxn ang="0">
                  <a:pos x="77" y="6"/>
                </a:cxn>
                <a:cxn ang="0">
                  <a:pos x="77" y="6"/>
                </a:cxn>
                <a:cxn ang="0">
                  <a:pos x="77" y="6"/>
                </a:cxn>
                <a:cxn ang="0">
                  <a:pos x="78" y="6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77" y="6"/>
                </a:cxn>
              </a:cxnLst>
              <a:rect l="0" t="0" r="0" b="0"/>
              <a:pathLst>
                <a:path w="1940" h="136">
                  <a:moveTo>
                    <a:pt x="1936" y="136"/>
                  </a:moveTo>
                  <a:lnTo>
                    <a:pt x="1936" y="135"/>
                  </a:lnTo>
                  <a:lnTo>
                    <a:pt x="1937" y="135"/>
                  </a:lnTo>
                  <a:lnTo>
                    <a:pt x="1940" y="134"/>
                  </a:lnTo>
                  <a:lnTo>
                    <a:pt x="0" y="0"/>
                  </a:lnTo>
                  <a:lnTo>
                    <a:pt x="14" y="1"/>
                  </a:lnTo>
                  <a:lnTo>
                    <a:pt x="1936" y="136"/>
                  </a:lnTo>
                  <a:close/>
                </a:path>
              </a:pathLst>
            </a:custGeom>
            <a:solidFill>
              <a:srgbClr val="848484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54" name="未知"/>
            <p:cNvSpPr/>
            <p:nvPr/>
          </p:nvSpPr>
          <p:spPr>
            <a:xfrm>
              <a:off x="118" y="84"/>
              <a:ext cx="385" cy="28"/>
            </a:xfrm>
            <a:custGeom>
              <a:avLst/>
              <a:gdLst/>
              <a:ahLst/>
              <a:cxnLst>
                <a:cxn ang="0">
                  <a:pos x="77" y="6"/>
                </a:cxn>
                <a:cxn ang="0">
                  <a:pos x="77" y="5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77" y="6"/>
                </a:cxn>
              </a:cxnLst>
              <a:rect l="0" t="0" r="0" b="0"/>
              <a:pathLst>
                <a:path w="1922" h="140">
                  <a:moveTo>
                    <a:pt x="1916" y="140"/>
                  </a:moveTo>
                  <a:lnTo>
                    <a:pt x="1922" y="135"/>
                  </a:lnTo>
                  <a:lnTo>
                    <a:pt x="0" y="0"/>
                  </a:lnTo>
                  <a:lnTo>
                    <a:pt x="11" y="2"/>
                  </a:lnTo>
                  <a:lnTo>
                    <a:pt x="24" y="7"/>
                  </a:lnTo>
                  <a:lnTo>
                    <a:pt x="1916" y="140"/>
                  </a:lnTo>
                  <a:close/>
                </a:path>
              </a:pathLst>
            </a:custGeom>
            <a:solidFill>
              <a:srgbClr val="818181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55" name="未知"/>
            <p:cNvSpPr/>
            <p:nvPr/>
          </p:nvSpPr>
          <p:spPr>
            <a:xfrm>
              <a:off x="104" y="81"/>
              <a:ext cx="403" cy="28"/>
            </a:xfrm>
            <a:custGeom>
              <a:avLst/>
              <a:gdLst/>
              <a:ahLst/>
              <a:cxnLst>
                <a:cxn ang="0">
                  <a:pos x="81" y="5"/>
                </a:cxn>
                <a:cxn ang="0">
                  <a:pos x="81" y="5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81" y="5"/>
                </a:cxn>
              </a:cxnLst>
              <a:rect l="0" t="0" r="0" b="0"/>
              <a:pathLst>
                <a:path w="2011" h="144">
                  <a:moveTo>
                    <a:pt x="2006" y="144"/>
                  </a:moveTo>
                  <a:lnTo>
                    <a:pt x="2011" y="142"/>
                  </a:lnTo>
                  <a:lnTo>
                    <a:pt x="0" y="0"/>
                  </a:lnTo>
                  <a:lnTo>
                    <a:pt x="14" y="3"/>
                  </a:lnTo>
                  <a:lnTo>
                    <a:pt x="2006" y="144"/>
                  </a:lnTo>
                  <a:close/>
                </a:path>
              </a:pathLst>
            </a:custGeom>
            <a:solidFill>
              <a:srgbClr val="8D8D8D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56" name="未知"/>
            <p:cNvSpPr/>
            <p:nvPr/>
          </p:nvSpPr>
          <p:spPr>
            <a:xfrm>
              <a:off x="84" y="76"/>
              <a:ext cx="428" cy="31"/>
            </a:xfrm>
            <a:custGeom>
              <a:avLst/>
              <a:gdLst/>
              <a:ahLst/>
              <a:cxnLst>
                <a:cxn ang="0">
                  <a:pos x="85" y="6"/>
                </a:cxn>
                <a:cxn ang="0">
                  <a:pos x="85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85" y="6"/>
                </a:cxn>
              </a:cxnLst>
              <a:rect l="0" t="0" r="0" b="0"/>
              <a:pathLst>
                <a:path w="2144" h="155">
                  <a:moveTo>
                    <a:pt x="2139" y="155"/>
                  </a:moveTo>
                  <a:lnTo>
                    <a:pt x="2144" y="153"/>
                  </a:lnTo>
                  <a:lnTo>
                    <a:pt x="0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7" y="1"/>
                  </a:lnTo>
                  <a:lnTo>
                    <a:pt x="14" y="4"/>
                  </a:lnTo>
                  <a:lnTo>
                    <a:pt x="2139" y="155"/>
                  </a:lnTo>
                  <a:close/>
                </a:path>
              </a:pathLst>
            </a:custGeom>
            <a:solidFill>
              <a:srgbClr val="9C9C9C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57" name="未知"/>
            <p:cNvSpPr/>
            <p:nvPr/>
          </p:nvSpPr>
          <p:spPr>
            <a:xfrm>
              <a:off x="126" y="86"/>
              <a:ext cx="374" cy="26"/>
            </a:xfrm>
            <a:custGeom>
              <a:avLst/>
              <a:gdLst/>
              <a:ahLst/>
              <a:cxnLst>
                <a:cxn ang="0">
                  <a:pos x="74" y="5"/>
                </a:cxn>
                <a:cxn ang="0">
                  <a:pos x="75" y="5"/>
                </a:cxn>
                <a:cxn ang="0">
                  <a:pos x="75" y="5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74" y="5"/>
                </a:cxn>
              </a:cxnLst>
              <a:rect l="0" t="0" r="0" b="0"/>
              <a:pathLst>
                <a:path w="1870" h="133">
                  <a:moveTo>
                    <a:pt x="1861" y="133"/>
                  </a:moveTo>
                  <a:lnTo>
                    <a:pt x="1865" y="130"/>
                  </a:lnTo>
                  <a:lnTo>
                    <a:pt x="1870" y="130"/>
                  </a:lnTo>
                  <a:lnTo>
                    <a:pt x="0" y="0"/>
                  </a:lnTo>
                  <a:lnTo>
                    <a:pt x="31" y="6"/>
                  </a:lnTo>
                  <a:lnTo>
                    <a:pt x="1861" y="133"/>
                  </a:lnTo>
                  <a:close/>
                </a:path>
              </a:pathLst>
            </a:custGeom>
            <a:solidFill>
              <a:srgbClr val="7D7D7D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58" name="未知"/>
            <p:cNvSpPr/>
            <p:nvPr/>
          </p:nvSpPr>
          <p:spPr>
            <a:xfrm>
              <a:off x="133" y="87"/>
              <a:ext cx="366" cy="26"/>
            </a:xfrm>
            <a:custGeom>
              <a:avLst/>
              <a:gdLst/>
              <a:ahLst/>
              <a:cxnLst>
                <a:cxn ang="0">
                  <a:pos x="73" y="5"/>
                </a:cxn>
                <a:cxn ang="0">
                  <a:pos x="73" y="5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73" y="5"/>
                </a:cxn>
              </a:cxnLst>
              <a:rect l="0" t="0" r="0" b="0"/>
              <a:pathLst>
                <a:path w="1830" h="129">
                  <a:moveTo>
                    <a:pt x="1826" y="129"/>
                  </a:moveTo>
                  <a:lnTo>
                    <a:pt x="1830" y="127"/>
                  </a:lnTo>
                  <a:lnTo>
                    <a:pt x="0" y="0"/>
                  </a:lnTo>
                  <a:lnTo>
                    <a:pt x="12" y="2"/>
                  </a:lnTo>
                  <a:lnTo>
                    <a:pt x="1826" y="129"/>
                  </a:lnTo>
                  <a:close/>
                </a:path>
              </a:pathLst>
            </a:custGeom>
            <a:solidFill>
              <a:srgbClr val="797979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59" name="未知"/>
            <p:cNvSpPr/>
            <p:nvPr/>
          </p:nvSpPr>
          <p:spPr>
            <a:xfrm>
              <a:off x="135" y="87"/>
              <a:ext cx="363" cy="26"/>
            </a:xfrm>
            <a:custGeom>
              <a:avLst/>
              <a:gdLst/>
              <a:ahLst/>
              <a:cxnLst>
                <a:cxn ang="0">
                  <a:pos x="72" y="5"/>
                </a:cxn>
                <a:cxn ang="0">
                  <a:pos x="73" y="5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72" y="5"/>
                </a:cxn>
              </a:cxnLst>
              <a:rect l="0" t="0" r="0" b="0"/>
              <a:pathLst>
                <a:path w="1814" h="129">
                  <a:moveTo>
                    <a:pt x="1809" y="129"/>
                  </a:moveTo>
                  <a:lnTo>
                    <a:pt x="1814" y="127"/>
                  </a:lnTo>
                  <a:lnTo>
                    <a:pt x="0" y="0"/>
                  </a:lnTo>
                  <a:lnTo>
                    <a:pt x="17" y="5"/>
                  </a:lnTo>
                  <a:lnTo>
                    <a:pt x="1809" y="129"/>
                  </a:lnTo>
                  <a:close/>
                </a:path>
              </a:pathLst>
            </a:custGeom>
            <a:solidFill>
              <a:srgbClr val="767676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60" name="未知"/>
            <p:cNvSpPr/>
            <p:nvPr/>
          </p:nvSpPr>
          <p:spPr>
            <a:xfrm>
              <a:off x="138" y="88"/>
              <a:ext cx="359" cy="26"/>
            </a:xfrm>
            <a:custGeom>
              <a:avLst/>
              <a:gdLst/>
              <a:ahLst/>
              <a:cxnLst>
                <a:cxn ang="0">
                  <a:pos x="72" y="5"/>
                </a:cxn>
                <a:cxn ang="0">
                  <a:pos x="72" y="5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72" y="5"/>
                </a:cxn>
              </a:cxnLst>
              <a:rect l="0" t="0" r="0" b="0"/>
              <a:pathLst>
                <a:path w="1792" h="128">
                  <a:moveTo>
                    <a:pt x="1781" y="128"/>
                  </a:moveTo>
                  <a:lnTo>
                    <a:pt x="1792" y="124"/>
                  </a:lnTo>
                  <a:lnTo>
                    <a:pt x="0" y="0"/>
                  </a:lnTo>
                  <a:lnTo>
                    <a:pt x="31" y="6"/>
                  </a:lnTo>
                  <a:lnTo>
                    <a:pt x="1781" y="128"/>
                  </a:lnTo>
                  <a:close/>
                </a:path>
              </a:pathLst>
            </a:custGeom>
            <a:solidFill>
              <a:srgbClr val="747474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61" name="未知"/>
            <p:cNvSpPr/>
            <p:nvPr/>
          </p:nvSpPr>
          <p:spPr>
            <a:xfrm>
              <a:off x="145" y="90"/>
              <a:ext cx="350" cy="24"/>
            </a:xfrm>
            <a:custGeom>
              <a:avLst/>
              <a:gdLst/>
              <a:ahLst/>
              <a:cxnLst>
                <a:cxn ang="0">
                  <a:pos x="70" y="5"/>
                </a:cxn>
                <a:cxn ang="0">
                  <a:pos x="70" y="5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70" y="5"/>
                </a:cxn>
              </a:cxnLst>
              <a:rect l="0" t="0" r="0" b="0"/>
              <a:pathLst>
                <a:path w="1750" h="124">
                  <a:moveTo>
                    <a:pt x="1746" y="124"/>
                  </a:moveTo>
                  <a:lnTo>
                    <a:pt x="1750" y="122"/>
                  </a:lnTo>
                  <a:lnTo>
                    <a:pt x="0" y="0"/>
                  </a:lnTo>
                  <a:lnTo>
                    <a:pt x="18" y="2"/>
                  </a:lnTo>
                  <a:lnTo>
                    <a:pt x="1746" y="124"/>
                  </a:lnTo>
                  <a:close/>
                </a:path>
              </a:pathLst>
            </a:custGeom>
            <a:solidFill>
              <a:srgbClr val="72727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62" name="未知"/>
            <p:cNvSpPr/>
            <p:nvPr/>
          </p:nvSpPr>
          <p:spPr>
            <a:xfrm>
              <a:off x="148" y="90"/>
              <a:ext cx="346" cy="25"/>
            </a:xfrm>
            <a:custGeom>
              <a:avLst/>
              <a:gdLst/>
              <a:ahLst/>
              <a:cxnLst>
                <a:cxn ang="0">
                  <a:pos x="69" y="5"/>
                </a:cxn>
                <a:cxn ang="0">
                  <a:pos x="69" y="5"/>
                </a:cxn>
                <a:cxn ang="0">
                  <a:pos x="69" y="5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69" y="5"/>
                </a:cxn>
              </a:cxnLst>
              <a:rect l="0" t="0" r="0" b="0"/>
              <a:pathLst>
                <a:path w="1728" h="125">
                  <a:moveTo>
                    <a:pt x="1721" y="125"/>
                  </a:moveTo>
                  <a:lnTo>
                    <a:pt x="1723" y="122"/>
                  </a:lnTo>
                  <a:lnTo>
                    <a:pt x="1728" y="122"/>
                  </a:lnTo>
                  <a:lnTo>
                    <a:pt x="0" y="0"/>
                  </a:lnTo>
                  <a:lnTo>
                    <a:pt x="6" y="1"/>
                  </a:lnTo>
                  <a:lnTo>
                    <a:pt x="15" y="4"/>
                  </a:lnTo>
                  <a:lnTo>
                    <a:pt x="1721" y="125"/>
                  </a:lnTo>
                  <a:close/>
                </a:path>
              </a:pathLst>
            </a:custGeom>
            <a:solidFill>
              <a:srgbClr val="6F6F6F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63" name="未知"/>
            <p:cNvSpPr/>
            <p:nvPr/>
          </p:nvSpPr>
          <p:spPr>
            <a:xfrm>
              <a:off x="151" y="91"/>
              <a:ext cx="341" cy="24"/>
            </a:xfrm>
            <a:custGeom>
              <a:avLst/>
              <a:gdLst/>
              <a:ahLst/>
              <a:cxnLst>
                <a:cxn ang="0">
                  <a:pos x="68" y="5"/>
                </a:cxn>
                <a:cxn ang="0">
                  <a:pos x="68" y="5"/>
                </a:cxn>
                <a:cxn ang="0">
                  <a:pos x="68" y="5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68" y="5"/>
                </a:cxn>
              </a:cxnLst>
              <a:rect l="0" t="0" r="0" b="0"/>
              <a:pathLst>
                <a:path w="1706" h="123">
                  <a:moveTo>
                    <a:pt x="1696" y="123"/>
                  </a:moveTo>
                  <a:lnTo>
                    <a:pt x="1700" y="121"/>
                  </a:lnTo>
                  <a:lnTo>
                    <a:pt x="1706" y="121"/>
                  </a:lnTo>
                  <a:lnTo>
                    <a:pt x="0" y="0"/>
                  </a:lnTo>
                  <a:lnTo>
                    <a:pt x="29" y="7"/>
                  </a:lnTo>
                  <a:lnTo>
                    <a:pt x="1696" y="123"/>
                  </a:lnTo>
                  <a:close/>
                </a:path>
              </a:pathLst>
            </a:custGeom>
            <a:solidFill>
              <a:srgbClr val="6D6D6D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64" name="未知"/>
            <p:cNvSpPr/>
            <p:nvPr/>
          </p:nvSpPr>
          <p:spPr>
            <a:xfrm>
              <a:off x="157" y="92"/>
              <a:ext cx="333" cy="24"/>
            </a:xfrm>
            <a:custGeom>
              <a:avLst/>
              <a:gdLst/>
              <a:ahLst/>
              <a:cxnLst>
                <a:cxn ang="0">
                  <a:pos x="66" y="5"/>
                </a:cxn>
                <a:cxn ang="0">
                  <a:pos x="66" y="5"/>
                </a:cxn>
                <a:cxn ang="0">
                  <a:pos x="67" y="5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66" y="5"/>
                </a:cxn>
              </a:cxnLst>
              <a:rect l="0" t="0" r="0" b="0"/>
              <a:pathLst>
                <a:path w="1667" h="117">
                  <a:moveTo>
                    <a:pt x="1662" y="117"/>
                  </a:moveTo>
                  <a:lnTo>
                    <a:pt x="1663" y="116"/>
                  </a:lnTo>
                  <a:lnTo>
                    <a:pt x="1667" y="116"/>
                  </a:lnTo>
                  <a:lnTo>
                    <a:pt x="0" y="0"/>
                  </a:lnTo>
                  <a:lnTo>
                    <a:pt x="15" y="1"/>
                  </a:lnTo>
                  <a:lnTo>
                    <a:pt x="1662" y="117"/>
                  </a:lnTo>
                  <a:close/>
                </a:path>
              </a:pathLst>
            </a:custGeom>
            <a:solidFill>
              <a:srgbClr val="6A6A6A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65" name="未知"/>
            <p:cNvSpPr/>
            <p:nvPr/>
          </p:nvSpPr>
          <p:spPr>
            <a:xfrm>
              <a:off x="123" y="85"/>
              <a:ext cx="378" cy="27"/>
            </a:xfrm>
            <a:custGeom>
              <a:avLst/>
              <a:gdLst/>
              <a:ahLst/>
              <a:cxnLst>
                <a:cxn ang="0">
                  <a:pos x="75" y="5"/>
                </a:cxn>
                <a:cxn ang="0">
                  <a:pos x="76" y="5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75" y="5"/>
                </a:cxn>
              </a:cxnLst>
              <a:rect l="0" t="0" r="0" b="0"/>
              <a:pathLst>
                <a:path w="1892" h="134">
                  <a:moveTo>
                    <a:pt x="1887" y="134"/>
                  </a:moveTo>
                  <a:lnTo>
                    <a:pt x="1892" y="133"/>
                  </a:lnTo>
                  <a:lnTo>
                    <a:pt x="0" y="0"/>
                  </a:lnTo>
                  <a:lnTo>
                    <a:pt x="17" y="4"/>
                  </a:lnTo>
                  <a:lnTo>
                    <a:pt x="1887" y="134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66" name="未知"/>
            <p:cNvSpPr/>
            <p:nvPr/>
          </p:nvSpPr>
          <p:spPr>
            <a:xfrm>
              <a:off x="81" y="75"/>
              <a:ext cx="432" cy="31"/>
            </a:xfrm>
            <a:custGeom>
              <a:avLst/>
              <a:gdLst/>
              <a:ahLst/>
              <a:cxnLst>
                <a:cxn ang="0">
                  <a:pos x="86" y="6"/>
                </a:cxn>
                <a:cxn ang="0">
                  <a:pos x="86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86" y="6"/>
                </a:cxn>
              </a:cxnLst>
              <a:rect l="0" t="0" r="0" b="0"/>
              <a:pathLst>
                <a:path w="2159" h="155">
                  <a:moveTo>
                    <a:pt x="2155" y="155"/>
                  </a:moveTo>
                  <a:lnTo>
                    <a:pt x="2159" y="152"/>
                  </a:lnTo>
                  <a:lnTo>
                    <a:pt x="0" y="0"/>
                  </a:lnTo>
                  <a:lnTo>
                    <a:pt x="11" y="2"/>
                  </a:lnTo>
                  <a:lnTo>
                    <a:pt x="2155" y="155"/>
                  </a:lnTo>
                  <a:close/>
                </a:path>
              </a:pathLst>
            </a:custGeom>
            <a:solidFill>
              <a:srgbClr val="9D9D9D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67" name="未知"/>
            <p:cNvSpPr/>
            <p:nvPr/>
          </p:nvSpPr>
          <p:spPr>
            <a:xfrm>
              <a:off x="160" y="92"/>
              <a:ext cx="329" cy="33"/>
            </a:xfrm>
            <a:custGeom>
              <a:avLst/>
              <a:gdLst/>
              <a:ahLst/>
              <a:cxnLst>
                <a:cxn ang="0">
                  <a:pos x="66" y="5"/>
                </a:cxn>
                <a:cxn ang="0">
                  <a:pos x="0" y="0"/>
                </a:cxn>
                <a:cxn ang="0">
                  <a:pos x="3" y="1"/>
                </a:cxn>
                <a:cxn ang="0">
                  <a:pos x="6" y="1"/>
                </a:cxn>
                <a:cxn ang="0">
                  <a:pos x="7" y="1"/>
                </a:cxn>
                <a:cxn ang="0">
                  <a:pos x="9" y="2"/>
                </a:cxn>
                <a:cxn ang="0">
                  <a:pos x="12" y="2"/>
                </a:cxn>
                <a:cxn ang="0">
                  <a:pos x="14" y="3"/>
                </a:cxn>
                <a:cxn ang="0">
                  <a:pos x="17" y="3"/>
                </a:cxn>
                <a:cxn ang="0">
                  <a:pos x="19" y="4"/>
                </a:cxn>
                <a:cxn ang="0">
                  <a:pos x="22" y="4"/>
                </a:cxn>
                <a:cxn ang="0">
                  <a:pos x="23" y="4"/>
                </a:cxn>
                <a:cxn ang="0">
                  <a:pos x="25" y="4"/>
                </a:cxn>
                <a:cxn ang="0">
                  <a:pos x="26" y="5"/>
                </a:cxn>
                <a:cxn ang="0">
                  <a:pos x="27" y="5"/>
                </a:cxn>
                <a:cxn ang="0">
                  <a:pos x="29" y="5"/>
                </a:cxn>
                <a:cxn ang="0">
                  <a:pos x="30" y="5"/>
                </a:cxn>
                <a:cxn ang="0">
                  <a:pos x="31" y="5"/>
                </a:cxn>
                <a:cxn ang="0">
                  <a:pos x="32" y="6"/>
                </a:cxn>
                <a:cxn ang="0">
                  <a:pos x="34" y="6"/>
                </a:cxn>
                <a:cxn ang="0">
                  <a:pos x="36" y="6"/>
                </a:cxn>
                <a:cxn ang="0">
                  <a:pos x="38" y="6"/>
                </a:cxn>
                <a:cxn ang="0">
                  <a:pos x="40" y="6"/>
                </a:cxn>
                <a:cxn ang="0">
                  <a:pos x="42" y="7"/>
                </a:cxn>
                <a:cxn ang="0">
                  <a:pos x="44" y="7"/>
                </a:cxn>
                <a:cxn ang="0">
                  <a:pos x="46" y="7"/>
                </a:cxn>
                <a:cxn ang="0">
                  <a:pos x="48" y="7"/>
                </a:cxn>
                <a:cxn ang="0">
                  <a:pos x="49" y="7"/>
                </a:cxn>
                <a:cxn ang="0">
                  <a:pos x="49" y="7"/>
                </a:cxn>
                <a:cxn ang="0">
                  <a:pos x="50" y="7"/>
                </a:cxn>
                <a:cxn ang="0">
                  <a:pos x="52" y="7"/>
                </a:cxn>
                <a:cxn ang="0">
                  <a:pos x="52" y="7"/>
                </a:cxn>
                <a:cxn ang="0">
                  <a:pos x="53" y="7"/>
                </a:cxn>
                <a:cxn ang="0">
                  <a:pos x="54" y="7"/>
                </a:cxn>
                <a:cxn ang="0">
                  <a:pos x="55" y="7"/>
                </a:cxn>
                <a:cxn ang="0">
                  <a:pos x="56" y="7"/>
                </a:cxn>
                <a:cxn ang="0">
                  <a:pos x="58" y="6"/>
                </a:cxn>
                <a:cxn ang="0">
                  <a:pos x="59" y="6"/>
                </a:cxn>
                <a:cxn ang="0">
                  <a:pos x="61" y="6"/>
                </a:cxn>
                <a:cxn ang="0">
                  <a:pos x="62" y="6"/>
                </a:cxn>
                <a:cxn ang="0">
                  <a:pos x="63" y="6"/>
                </a:cxn>
                <a:cxn ang="0">
                  <a:pos x="63" y="5"/>
                </a:cxn>
                <a:cxn ang="0">
                  <a:pos x="65" y="5"/>
                </a:cxn>
                <a:cxn ang="0">
                  <a:pos x="66" y="5"/>
                </a:cxn>
              </a:cxnLst>
              <a:rect l="0" t="0" r="0" b="0"/>
              <a:pathLst>
                <a:path w="1647" h="162">
                  <a:moveTo>
                    <a:pt x="1647" y="116"/>
                  </a:moveTo>
                  <a:lnTo>
                    <a:pt x="0" y="0"/>
                  </a:lnTo>
                  <a:lnTo>
                    <a:pt x="73" y="15"/>
                  </a:lnTo>
                  <a:lnTo>
                    <a:pt x="146" y="29"/>
                  </a:lnTo>
                  <a:lnTo>
                    <a:pt x="181" y="35"/>
                  </a:lnTo>
                  <a:lnTo>
                    <a:pt x="217" y="42"/>
                  </a:lnTo>
                  <a:lnTo>
                    <a:pt x="288" y="57"/>
                  </a:lnTo>
                  <a:lnTo>
                    <a:pt x="356" y="67"/>
                  </a:lnTo>
                  <a:lnTo>
                    <a:pt x="423" y="79"/>
                  </a:lnTo>
                  <a:lnTo>
                    <a:pt x="488" y="90"/>
                  </a:lnTo>
                  <a:lnTo>
                    <a:pt x="553" y="101"/>
                  </a:lnTo>
                  <a:lnTo>
                    <a:pt x="583" y="104"/>
                  </a:lnTo>
                  <a:lnTo>
                    <a:pt x="615" y="109"/>
                  </a:lnTo>
                  <a:lnTo>
                    <a:pt x="645" y="113"/>
                  </a:lnTo>
                  <a:lnTo>
                    <a:pt x="676" y="118"/>
                  </a:lnTo>
                  <a:lnTo>
                    <a:pt x="736" y="125"/>
                  </a:lnTo>
                  <a:lnTo>
                    <a:pt x="750" y="126"/>
                  </a:lnTo>
                  <a:lnTo>
                    <a:pt x="765" y="128"/>
                  </a:lnTo>
                  <a:lnTo>
                    <a:pt x="795" y="133"/>
                  </a:lnTo>
                  <a:lnTo>
                    <a:pt x="851" y="138"/>
                  </a:lnTo>
                  <a:lnTo>
                    <a:pt x="906" y="144"/>
                  </a:lnTo>
                  <a:lnTo>
                    <a:pt x="959" y="149"/>
                  </a:lnTo>
                  <a:lnTo>
                    <a:pt x="1013" y="154"/>
                  </a:lnTo>
                  <a:lnTo>
                    <a:pt x="1063" y="156"/>
                  </a:lnTo>
                  <a:lnTo>
                    <a:pt x="1112" y="158"/>
                  </a:lnTo>
                  <a:lnTo>
                    <a:pt x="1159" y="160"/>
                  </a:lnTo>
                  <a:lnTo>
                    <a:pt x="1207" y="162"/>
                  </a:lnTo>
                  <a:lnTo>
                    <a:pt x="1217" y="161"/>
                  </a:lnTo>
                  <a:lnTo>
                    <a:pt x="1228" y="161"/>
                  </a:lnTo>
                  <a:lnTo>
                    <a:pt x="1251" y="161"/>
                  </a:lnTo>
                  <a:lnTo>
                    <a:pt x="1294" y="161"/>
                  </a:lnTo>
                  <a:lnTo>
                    <a:pt x="1314" y="160"/>
                  </a:lnTo>
                  <a:lnTo>
                    <a:pt x="1336" y="160"/>
                  </a:lnTo>
                  <a:lnTo>
                    <a:pt x="1356" y="158"/>
                  </a:lnTo>
                  <a:lnTo>
                    <a:pt x="1377" y="158"/>
                  </a:lnTo>
                  <a:lnTo>
                    <a:pt x="1414" y="155"/>
                  </a:lnTo>
                  <a:lnTo>
                    <a:pt x="1452" y="151"/>
                  </a:lnTo>
                  <a:lnTo>
                    <a:pt x="1488" y="146"/>
                  </a:lnTo>
                  <a:lnTo>
                    <a:pt x="1523" y="143"/>
                  </a:lnTo>
                  <a:lnTo>
                    <a:pt x="1556" y="136"/>
                  </a:lnTo>
                  <a:lnTo>
                    <a:pt x="1571" y="132"/>
                  </a:lnTo>
                  <a:lnTo>
                    <a:pt x="1587" y="130"/>
                  </a:lnTo>
                  <a:lnTo>
                    <a:pt x="1617" y="122"/>
                  </a:lnTo>
                  <a:lnTo>
                    <a:pt x="1647" y="116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68" name="未知"/>
            <p:cNvSpPr/>
            <p:nvPr/>
          </p:nvSpPr>
          <p:spPr>
            <a:xfrm>
              <a:off x="519" y="63"/>
              <a:ext cx="29" cy="3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1" y="5"/>
                </a:cxn>
                <a:cxn ang="0">
                  <a:pos x="2" y="6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4" y="6"/>
                </a:cxn>
                <a:cxn ang="0">
                  <a:pos x="4" y="6"/>
                </a:cxn>
                <a:cxn ang="0">
                  <a:pos x="4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6" y="4"/>
                </a:cxn>
                <a:cxn ang="0">
                  <a:pos x="6" y="3"/>
                </a:cxn>
                <a:cxn ang="0">
                  <a:pos x="6" y="3"/>
                </a:cxn>
                <a:cxn ang="0">
                  <a:pos x="6" y="3"/>
                </a:cxn>
                <a:cxn ang="0">
                  <a:pos x="6" y="3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5" y="1"/>
                </a:cxn>
                <a:cxn ang="0">
                  <a:pos x="5" y="1"/>
                </a:cxn>
                <a:cxn ang="0">
                  <a:pos x="5" y="1"/>
                </a:cxn>
                <a:cxn ang="0">
                  <a:pos x="5" y="1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2"/>
                </a:cxn>
              </a:cxnLst>
              <a:rect l="0" t="0" r="0" b="0"/>
              <a:pathLst>
                <a:path w="145" h="148">
                  <a:moveTo>
                    <a:pt x="4" y="48"/>
                  </a:moveTo>
                  <a:lnTo>
                    <a:pt x="0" y="73"/>
                  </a:lnTo>
                  <a:lnTo>
                    <a:pt x="1" y="86"/>
                  </a:lnTo>
                  <a:lnTo>
                    <a:pt x="5" y="101"/>
                  </a:lnTo>
                  <a:lnTo>
                    <a:pt x="11" y="113"/>
                  </a:lnTo>
                  <a:lnTo>
                    <a:pt x="20" y="125"/>
                  </a:lnTo>
                  <a:lnTo>
                    <a:pt x="46" y="144"/>
                  </a:lnTo>
                  <a:lnTo>
                    <a:pt x="72" y="148"/>
                  </a:lnTo>
                  <a:lnTo>
                    <a:pt x="75" y="146"/>
                  </a:lnTo>
                  <a:lnTo>
                    <a:pt x="79" y="146"/>
                  </a:lnTo>
                  <a:lnTo>
                    <a:pt x="86" y="145"/>
                  </a:lnTo>
                  <a:lnTo>
                    <a:pt x="92" y="143"/>
                  </a:lnTo>
                  <a:lnTo>
                    <a:pt x="100" y="142"/>
                  </a:lnTo>
                  <a:lnTo>
                    <a:pt x="112" y="133"/>
                  </a:lnTo>
                  <a:lnTo>
                    <a:pt x="117" y="128"/>
                  </a:lnTo>
                  <a:lnTo>
                    <a:pt x="120" y="126"/>
                  </a:lnTo>
                  <a:lnTo>
                    <a:pt x="120" y="125"/>
                  </a:lnTo>
                  <a:lnTo>
                    <a:pt x="121" y="125"/>
                  </a:lnTo>
                  <a:lnTo>
                    <a:pt x="124" y="125"/>
                  </a:lnTo>
                  <a:lnTo>
                    <a:pt x="132" y="113"/>
                  </a:lnTo>
                  <a:lnTo>
                    <a:pt x="139" y="101"/>
                  </a:lnTo>
                  <a:lnTo>
                    <a:pt x="142" y="86"/>
                  </a:lnTo>
                  <a:lnTo>
                    <a:pt x="144" y="79"/>
                  </a:lnTo>
                  <a:lnTo>
                    <a:pt x="144" y="76"/>
                  </a:lnTo>
                  <a:lnTo>
                    <a:pt x="145" y="73"/>
                  </a:lnTo>
                  <a:lnTo>
                    <a:pt x="144" y="59"/>
                  </a:lnTo>
                  <a:lnTo>
                    <a:pt x="140" y="47"/>
                  </a:lnTo>
                  <a:lnTo>
                    <a:pt x="134" y="35"/>
                  </a:lnTo>
                  <a:lnTo>
                    <a:pt x="127" y="25"/>
                  </a:lnTo>
                  <a:lnTo>
                    <a:pt x="124" y="21"/>
                  </a:lnTo>
                  <a:lnTo>
                    <a:pt x="117" y="15"/>
                  </a:lnTo>
                  <a:lnTo>
                    <a:pt x="112" y="11"/>
                  </a:lnTo>
                  <a:lnTo>
                    <a:pt x="100" y="5"/>
                  </a:lnTo>
                  <a:lnTo>
                    <a:pt x="86" y="1"/>
                  </a:lnTo>
                  <a:lnTo>
                    <a:pt x="72" y="0"/>
                  </a:lnTo>
                  <a:lnTo>
                    <a:pt x="31" y="12"/>
                  </a:lnTo>
                  <a:lnTo>
                    <a:pt x="20" y="21"/>
                  </a:lnTo>
                  <a:lnTo>
                    <a:pt x="4" y="48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69" name="未知"/>
            <p:cNvSpPr>
              <a:spLocks noEditPoints="1"/>
            </p:cNvSpPr>
            <p:nvPr/>
          </p:nvSpPr>
          <p:spPr>
            <a:xfrm>
              <a:off x="547" y="0"/>
              <a:ext cx="236" cy="82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1" y="16"/>
                </a:cxn>
                <a:cxn ang="0">
                  <a:pos x="3" y="16"/>
                </a:cxn>
                <a:cxn ang="0">
                  <a:pos x="6" y="15"/>
                </a:cxn>
                <a:cxn ang="0">
                  <a:pos x="10" y="14"/>
                </a:cxn>
                <a:cxn ang="0">
                  <a:pos x="13" y="13"/>
                </a:cxn>
                <a:cxn ang="0">
                  <a:pos x="15" y="13"/>
                </a:cxn>
                <a:cxn ang="0">
                  <a:pos x="18" y="15"/>
                </a:cxn>
                <a:cxn ang="0">
                  <a:pos x="39" y="16"/>
                </a:cxn>
                <a:cxn ang="0">
                  <a:pos x="42" y="16"/>
                </a:cxn>
                <a:cxn ang="0">
                  <a:pos x="44" y="14"/>
                </a:cxn>
                <a:cxn ang="0">
                  <a:pos x="45" y="14"/>
                </a:cxn>
                <a:cxn ang="0">
                  <a:pos x="46" y="13"/>
                </a:cxn>
                <a:cxn ang="0">
                  <a:pos x="47" y="12"/>
                </a:cxn>
                <a:cxn ang="0">
                  <a:pos x="47" y="10"/>
                </a:cxn>
                <a:cxn ang="0">
                  <a:pos x="47" y="9"/>
                </a:cxn>
                <a:cxn ang="0">
                  <a:pos x="47" y="9"/>
                </a:cxn>
                <a:cxn ang="0">
                  <a:pos x="46" y="7"/>
                </a:cxn>
                <a:cxn ang="0">
                  <a:pos x="45" y="6"/>
                </a:cxn>
                <a:cxn ang="0">
                  <a:pos x="44" y="4"/>
                </a:cxn>
                <a:cxn ang="0">
                  <a:pos x="41" y="2"/>
                </a:cxn>
                <a:cxn ang="0">
                  <a:pos x="39" y="1"/>
                </a:cxn>
                <a:cxn ang="0">
                  <a:pos x="36" y="0"/>
                </a:cxn>
                <a:cxn ang="0">
                  <a:pos x="33" y="0"/>
                </a:cxn>
                <a:cxn ang="0">
                  <a:pos x="30" y="0"/>
                </a:cxn>
                <a:cxn ang="0">
                  <a:pos x="21" y="3"/>
                </a:cxn>
                <a:cxn ang="0">
                  <a:pos x="16" y="5"/>
                </a:cxn>
                <a:cxn ang="0">
                  <a:pos x="11" y="9"/>
                </a:cxn>
                <a:cxn ang="0">
                  <a:pos x="8" y="10"/>
                </a:cxn>
                <a:cxn ang="0">
                  <a:pos x="4" y="12"/>
                </a:cxn>
                <a:cxn ang="0">
                  <a:pos x="2" y="12"/>
                </a:cxn>
                <a:cxn ang="0">
                  <a:pos x="0" y="13"/>
                </a:cxn>
                <a:cxn ang="0">
                  <a:pos x="20" y="11"/>
                </a:cxn>
                <a:cxn ang="0">
                  <a:pos x="19" y="9"/>
                </a:cxn>
                <a:cxn ang="0">
                  <a:pos x="20" y="8"/>
                </a:cxn>
                <a:cxn ang="0">
                  <a:pos x="21" y="6"/>
                </a:cxn>
                <a:cxn ang="0">
                  <a:pos x="23" y="6"/>
                </a:cxn>
                <a:cxn ang="0">
                  <a:pos x="27" y="5"/>
                </a:cxn>
                <a:cxn ang="0">
                  <a:pos x="30" y="5"/>
                </a:cxn>
                <a:cxn ang="0">
                  <a:pos x="33" y="5"/>
                </a:cxn>
                <a:cxn ang="0">
                  <a:pos x="36" y="6"/>
                </a:cxn>
                <a:cxn ang="0">
                  <a:pos x="40" y="7"/>
                </a:cxn>
                <a:cxn ang="0">
                  <a:pos x="42" y="8"/>
                </a:cxn>
                <a:cxn ang="0">
                  <a:pos x="42" y="10"/>
                </a:cxn>
                <a:cxn ang="0">
                  <a:pos x="42" y="11"/>
                </a:cxn>
                <a:cxn ang="0">
                  <a:pos x="26" y="13"/>
                </a:cxn>
                <a:cxn ang="0">
                  <a:pos x="23" y="13"/>
                </a:cxn>
                <a:cxn ang="0">
                  <a:pos x="21" y="13"/>
                </a:cxn>
              </a:cxnLst>
              <a:rect l="0" t="0" r="0" b="0"/>
              <a:pathLst>
                <a:path w="1181" h="414">
                  <a:moveTo>
                    <a:pt x="0" y="342"/>
                  </a:moveTo>
                  <a:lnTo>
                    <a:pt x="0" y="347"/>
                  </a:lnTo>
                  <a:lnTo>
                    <a:pt x="9" y="356"/>
                  </a:lnTo>
                  <a:lnTo>
                    <a:pt x="15" y="368"/>
                  </a:lnTo>
                  <a:lnTo>
                    <a:pt x="19" y="381"/>
                  </a:lnTo>
                  <a:lnTo>
                    <a:pt x="20" y="397"/>
                  </a:lnTo>
                  <a:lnTo>
                    <a:pt x="20" y="401"/>
                  </a:lnTo>
                  <a:lnTo>
                    <a:pt x="50" y="405"/>
                  </a:lnTo>
                  <a:lnTo>
                    <a:pt x="80" y="408"/>
                  </a:lnTo>
                  <a:lnTo>
                    <a:pt x="110" y="405"/>
                  </a:lnTo>
                  <a:lnTo>
                    <a:pt x="141" y="401"/>
                  </a:lnTo>
                  <a:lnTo>
                    <a:pt x="161" y="393"/>
                  </a:lnTo>
                  <a:lnTo>
                    <a:pt x="181" y="385"/>
                  </a:lnTo>
                  <a:lnTo>
                    <a:pt x="223" y="364"/>
                  </a:lnTo>
                  <a:lnTo>
                    <a:pt x="248" y="348"/>
                  </a:lnTo>
                  <a:lnTo>
                    <a:pt x="273" y="338"/>
                  </a:lnTo>
                  <a:lnTo>
                    <a:pt x="298" y="332"/>
                  </a:lnTo>
                  <a:lnTo>
                    <a:pt x="323" y="331"/>
                  </a:lnTo>
                  <a:lnTo>
                    <a:pt x="345" y="332"/>
                  </a:lnTo>
                  <a:lnTo>
                    <a:pt x="370" y="340"/>
                  </a:lnTo>
                  <a:lnTo>
                    <a:pt x="381" y="343"/>
                  </a:lnTo>
                  <a:lnTo>
                    <a:pt x="394" y="349"/>
                  </a:lnTo>
                  <a:lnTo>
                    <a:pt x="419" y="365"/>
                  </a:lnTo>
                  <a:lnTo>
                    <a:pt x="444" y="380"/>
                  </a:lnTo>
                  <a:lnTo>
                    <a:pt x="470" y="392"/>
                  </a:lnTo>
                  <a:lnTo>
                    <a:pt x="519" y="401"/>
                  </a:lnTo>
                  <a:lnTo>
                    <a:pt x="970" y="414"/>
                  </a:lnTo>
                  <a:lnTo>
                    <a:pt x="1019" y="408"/>
                  </a:lnTo>
                  <a:lnTo>
                    <a:pt x="1030" y="403"/>
                  </a:lnTo>
                  <a:lnTo>
                    <a:pt x="1042" y="399"/>
                  </a:lnTo>
                  <a:lnTo>
                    <a:pt x="1067" y="391"/>
                  </a:lnTo>
                  <a:lnTo>
                    <a:pt x="1091" y="377"/>
                  </a:lnTo>
                  <a:lnTo>
                    <a:pt x="1102" y="370"/>
                  </a:lnTo>
                  <a:lnTo>
                    <a:pt x="1107" y="366"/>
                  </a:lnTo>
                  <a:lnTo>
                    <a:pt x="1114" y="364"/>
                  </a:lnTo>
                  <a:lnTo>
                    <a:pt x="1132" y="349"/>
                  </a:lnTo>
                  <a:lnTo>
                    <a:pt x="1141" y="342"/>
                  </a:lnTo>
                  <a:lnTo>
                    <a:pt x="1142" y="340"/>
                  </a:lnTo>
                  <a:lnTo>
                    <a:pt x="1145" y="338"/>
                  </a:lnTo>
                  <a:lnTo>
                    <a:pt x="1150" y="336"/>
                  </a:lnTo>
                  <a:lnTo>
                    <a:pt x="1161" y="319"/>
                  </a:lnTo>
                  <a:lnTo>
                    <a:pt x="1166" y="311"/>
                  </a:lnTo>
                  <a:lnTo>
                    <a:pt x="1171" y="304"/>
                  </a:lnTo>
                  <a:lnTo>
                    <a:pt x="1177" y="287"/>
                  </a:lnTo>
                  <a:lnTo>
                    <a:pt x="1181" y="270"/>
                  </a:lnTo>
                  <a:lnTo>
                    <a:pt x="1180" y="251"/>
                  </a:lnTo>
                  <a:lnTo>
                    <a:pt x="1179" y="241"/>
                  </a:lnTo>
                  <a:lnTo>
                    <a:pt x="1177" y="236"/>
                  </a:lnTo>
                  <a:lnTo>
                    <a:pt x="1177" y="233"/>
                  </a:lnTo>
                  <a:lnTo>
                    <a:pt x="1175" y="227"/>
                  </a:lnTo>
                  <a:lnTo>
                    <a:pt x="1174" y="222"/>
                  </a:lnTo>
                  <a:lnTo>
                    <a:pt x="1170" y="213"/>
                  </a:lnTo>
                  <a:lnTo>
                    <a:pt x="1161" y="193"/>
                  </a:lnTo>
                  <a:lnTo>
                    <a:pt x="1147" y="172"/>
                  </a:lnTo>
                  <a:lnTo>
                    <a:pt x="1142" y="166"/>
                  </a:lnTo>
                  <a:lnTo>
                    <a:pt x="1139" y="161"/>
                  </a:lnTo>
                  <a:lnTo>
                    <a:pt x="1131" y="151"/>
                  </a:lnTo>
                  <a:lnTo>
                    <a:pt x="1121" y="139"/>
                  </a:lnTo>
                  <a:lnTo>
                    <a:pt x="1111" y="129"/>
                  </a:lnTo>
                  <a:lnTo>
                    <a:pt x="1090" y="107"/>
                  </a:lnTo>
                  <a:lnTo>
                    <a:pt x="1071" y="90"/>
                  </a:lnTo>
                  <a:lnTo>
                    <a:pt x="1054" y="76"/>
                  </a:lnTo>
                  <a:lnTo>
                    <a:pt x="1034" y="63"/>
                  </a:lnTo>
                  <a:lnTo>
                    <a:pt x="1015" y="52"/>
                  </a:lnTo>
                  <a:lnTo>
                    <a:pt x="994" y="41"/>
                  </a:lnTo>
                  <a:lnTo>
                    <a:pt x="974" y="33"/>
                  </a:lnTo>
                  <a:lnTo>
                    <a:pt x="951" y="24"/>
                  </a:lnTo>
                  <a:lnTo>
                    <a:pt x="930" y="18"/>
                  </a:lnTo>
                  <a:lnTo>
                    <a:pt x="905" y="11"/>
                  </a:lnTo>
                  <a:lnTo>
                    <a:pt x="881" y="6"/>
                  </a:lnTo>
                  <a:lnTo>
                    <a:pt x="856" y="3"/>
                  </a:lnTo>
                  <a:lnTo>
                    <a:pt x="832" y="2"/>
                  </a:lnTo>
                  <a:lnTo>
                    <a:pt x="806" y="0"/>
                  </a:lnTo>
                  <a:lnTo>
                    <a:pt x="780" y="2"/>
                  </a:lnTo>
                  <a:lnTo>
                    <a:pt x="752" y="3"/>
                  </a:lnTo>
                  <a:lnTo>
                    <a:pt x="726" y="6"/>
                  </a:lnTo>
                  <a:lnTo>
                    <a:pt x="605" y="35"/>
                  </a:lnTo>
                  <a:lnTo>
                    <a:pt x="522" y="71"/>
                  </a:lnTo>
                  <a:lnTo>
                    <a:pt x="481" y="91"/>
                  </a:lnTo>
                  <a:lnTo>
                    <a:pt x="441" y="114"/>
                  </a:lnTo>
                  <a:lnTo>
                    <a:pt x="399" y="137"/>
                  </a:lnTo>
                  <a:lnTo>
                    <a:pt x="358" y="162"/>
                  </a:lnTo>
                  <a:lnTo>
                    <a:pt x="315" y="187"/>
                  </a:lnTo>
                  <a:lnTo>
                    <a:pt x="274" y="215"/>
                  </a:lnTo>
                  <a:lnTo>
                    <a:pt x="256" y="223"/>
                  </a:lnTo>
                  <a:lnTo>
                    <a:pt x="240" y="233"/>
                  </a:lnTo>
                  <a:lnTo>
                    <a:pt x="208" y="252"/>
                  </a:lnTo>
                  <a:lnTo>
                    <a:pt x="174" y="269"/>
                  </a:lnTo>
                  <a:lnTo>
                    <a:pt x="141" y="286"/>
                  </a:lnTo>
                  <a:lnTo>
                    <a:pt x="106" y="300"/>
                  </a:lnTo>
                  <a:lnTo>
                    <a:pt x="71" y="316"/>
                  </a:lnTo>
                  <a:lnTo>
                    <a:pt x="61" y="318"/>
                  </a:lnTo>
                  <a:lnTo>
                    <a:pt x="56" y="319"/>
                  </a:lnTo>
                  <a:lnTo>
                    <a:pt x="53" y="322"/>
                  </a:lnTo>
                  <a:lnTo>
                    <a:pt x="35" y="329"/>
                  </a:lnTo>
                  <a:lnTo>
                    <a:pt x="0" y="342"/>
                  </a:lnTo>
                  <a:close/>
                  <a:moveTo>
                    <a:pt x="516" y="308"/>
                  </a:moveTo>
                  <a:lnTo>
                    <a:pt x="502" y="289"/>
                  </a:lnTo>
                  <a:lnTo>
                    <a:pt x="494" y="271"/>
                  </a:lnTo>
                  <a:lnTo>
                    <a:pt x="486" y="254"/>
                  </a:lnTo>
                  <a:lnTo>
                    <a:pt x="482" y="240"/>
                  </a:lnTo>
                  <a:lnTo>
                    <a:pt x="480" y="226"/>
                  </a:lnTo>
                  <a:lnTo>
                    <a:pt x="481" y="213"/>
                  </a:lnTo>
                  <a:lnTo>
                    <a:pt x="485" y="201"/>
                  </a:lnTo>
                  <a:lnTo>
                    <a:pt x="491" y="190"/>
                  </a:lnTo>
                  <a:lnTo>
                    <a:pt x="500" y="179"/>
                  </a:lnTo>
                  <a:lnTo>
                    <a:pt x="511" y="169"/>
                  </a:lnTo>
                  <a:lnTo>
                    <a:pt x="525" y="161"/>
                  </a:lnTo>
                  <a:lnTo>
                    <a:pt x="542" y="154"/>
                  </a:lnTo>
                  <a:lnTo>
                    <a:pt x="561" y="147"/>
                  </a:lnTo>
                  <a:lnTo>
                    <a:pt x="584" y="142"/>
                  </a:lnTo>
                  <a:lnTo>
                    <a:pt x="609" y="137"/>
                  </a:lnTo>
                  <a:lnTo>
                    <a:pt x="637" y="135"/>
                  </a:lnTo>
                  <a:lnTo>
                    <a:pt x="665" y="131"/>
                  </a:lnTo>
                  <a:lnTo>
                    <a:pt x="694" y="130"/>
                  </a:lnTo>
                  <a:lnTo>
                    <a:pt x="721" y="129"/>
                  </a:lnTo>
                  <a:lnTo>
                    <a:pt x="750" y="130"/>
                  </a:lnTo>
                  <a:lnTo>
                    <a:pt x="775" y="130"/>
                  </a:lnTo>
                  <a:lnTo>
                    <a:pt x="801" y="132"/>
                  </a:lnTo>
                  <a:lnTo>
                    <a:pt x="826" y="135"/>
                  </a:lnTo>
                  <a:lnTo>
                    <a:pt x="852" y="139"/>
                  </a:lnTo>
                  <a:lnTo>
                    <a:pt x="875" y="143"/>
                  </a:lnTo>
                  <a:lnTo>
                    <a:pt x="899" y="149"/>
                  </a:lnTo>
                  <a:lnTo>
                    <a:pt x="921" y="155"/>
                  </a:lnTo>
                  <a:lnTo>
                    <a:pt x="945" y="163"/>
                  </a:lnTo>
                  <a:lnTo>
                    <a:pt x="989" y="181"/>
                  </a:lnTo>
                  <a:lnTo>
                    <a:pt x="1009" y="191"/>
                  </a:lnTo>
                  <a:lnTo>
                    <a:pt x="1030" y="203"/>
                  </a:lnTo>
                  <a:lnTo>
                    <a:pt x="1039" y="209"/>
                  </a:lnTo>
                  <a:lnTo>
                    <a:pt x="1046" y="218"/>
                  </a:lnTo>
                  <a:lnTo>
                    <a:pt x="1052" y="228"/>
                  </a:lnTo>
                  <a:lnTo>
                    <a:pt x="1057" y="241"/>
                  </a:lnTo>
                  <a:lnTo>
                    <a:pt x="1059" y="254"/>
                  </a:lnTo>
                  <a:lnTo>
                    <a:pt x="1060" y="271"/>
                  </a:lnTo>
                  <a:lnTo>
                    <a:pt x="1059" y="288"/>
                  </a:lnTo>
                  <a:lnTo>
                    <a:pt x="1056" y="308"/>
                  </a:lnTo>
                  <a:lnTo>
                    <a:pt x="660" y="340"/>
                  </a:lnTo>
                  <a:lnTo>
                    <a:pt x="644" y="338"/>
                  </a:lnTo>
                  <a:lnTo>
                    <a:pt x="630" y="338"/>
                  </a:lnTo>
                  <a:lnTo>
                    <a:pt x="604" y="337"/>
                  </a:lnTo>
                  <a:lnTo>
                    <a:pt x="580" y="335"/>
                  </a:lnTo>
                  <a:lnTo>
                    <a:pt x="561" y="332"/>
                  </a:lnTo>
                  <a:lnTo>
                    <a:pt x="545" y="328"/>
                  </a:lnTo>
                  <a:lnTo>
                    <a:pt x="532" y="323"/>
                  </a:lnTo>
                  <a:lnTo>
                    <a:pt x="522" y="316"/>
                  </a:lnTo>
                  <a:lnTo>
                    <a:pt x="516" y="308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70" name="未知"/>
            <p:cNvSpPr/>
            <p:nvPr/>
          </p:nvSpPr>
          <p:spPr>
            <a:xfrm>
              <a:off x="51" y="46"/>
              <a:ext cx="389" cy="3"/>
            </a:xfrm>
            <a:custGeom>
              <a:avLst/>
              <a:gdLst/>
              <a:ahLst/>
              <a:cxnLst>
                <a:cxn ang="0">
                  <a:pos x="78" y="1"/>
                </a:cxn>
                <a:cxn ang="0">
                  <a:pos x="77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78" y="1"/>
                </a:cxn>
              </a:cxnLst>
              <a:rect l="0" t="0" r="0" b="0"/>
              <a:pathLst>
                <a:path w="1946" h="13">
                  <a:moveTo>
                    <a:pt x="1946" y="13"/>
                  </a:moveTo>
                  <a:lnTo>
                    <a:pt x="1920" y="8"/>
                  </a:lnTo>
                  <a:lnTo>
                    <a:pt x="29" y="0"/>
                  </a:lnTo>
                  <a:lnTo>
                    <a:pt x="0" y="5"/>
                  </a:lnTo>
                  <a:lnTo>
                    <a:pt x="1946" y="13"/>
                  </a:lnTo>
                  <a:close/>
                </a:path>
              </a:pathLst>
            </a:custGeom>
            <a:solidFill>
              <a:srgbClr val="B7B7B7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71" name="未知"/>
            <p:cNvSpPr/>
            <p:nvPr/>
          </p:nvSpPr>
          <p:spPr>
            <a:xfrm>
              <a:off x="48" y="47"/>
              <a:ext cx="396" cy="2"/>
            </a:xfrm>
            <a:custGeom>
              <a:avLst/>
              <a:gdLst/>
              <a:ahLst/>
              <a:cxnLst>
                <a:cxn ang="0">
                  <a:pos x="79" y="0"/>
                </a:cxn>
                <a:cxn ang="0">
                  <a:pos x="79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79" y="0"/>
                </a:cxn>
              </a:cxnLst>
              <a:rect l="0" t="0" r="0" b="0"/>
              <a:pathLst>
                <a:path w="1978" h="9">
                  <a:moveTo>
                    <a:pt x="1978" y="9"/>
                  </a:moveTo>
                  <a:lnTo>
                    <a:pt x="1962" y="8"/>
                  </a:lnTo>
                  <a:lnTo>
                    <a:pt x="16" y="0"/>
                  </a:lnTo>
                  <a:lnTo>
                    <a:pt x="0" y="1"/>
                  </a:lnTo>
                  <a:lnTo>
                    <a:pt x="1978" y="9"/>
                  </a:lnTo>
                  <a:close/>
                </a:path>
              </a:pathLst>
            </a:custGeom>
            <a:solidFill>
              <a:srgbClr val="BABABA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72" name="未知"/>
            <p:cNvSpPr/>
            <p:nvPr/>
          </p:nvSpPr>
          <p:spPr>
            <a:xfrm>
              <a:off x="43" y="48"/>
              <a:ext cx="406" cy="2"/>
            </a:xfrm>
            <a:custGeom>
              <a:avLst/>
              <a:gdLst/>
              <a:ahLst/>
              <a:cxnLst>
                <a:cxn ang="0">
                  <a:pos x="81" y="0"/>
                </a:cxn>
                <a:cxn ang="0">
                  <a:pos x="80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81" y="0"/>
                </a:cxn>
              </a:cxnLst>
              <a:rect l="0" t="0" r="0" b="0"/>
              <a:pathLst>
                <a:path w="2030" h="13">
                  <a:moveTo>
                    <a:pt x="2030" y="13"/>
                  </a:moveTo>
                  <a:lnTo>
                    <a:pt x="2004" y="8"/>
                  </a:lnTo>
                  <a:lnTo>
                    <a:pt x="26" y="0"/>
                  </a:lnTo>
                  <a:lnTo>
                    <a:pt x="12" y="1"/>
                  </a:lnTo>
                  <a:lnTo>
                    <a:pt x="0" y="5"/>
                  </a:lnTo>
                  <a:lnTo>
                    <a:pt x="2030" y="13"/>
                  </a:lnTo>
                  <a:close/>
                </a:path>
              </a:pathLst>
            </a:custGeom>
            <a:solidFill>
              <a:srgbClr val="BCBCBC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73" name="未知"/>
            <p:cNvSpPr/>
            <p:nvPr/>
          </p:nvSpPr>
          <p:spPr>
            <a:xfrm>
              <a:off x="40" y="49"/>
              <a:ext cx="412" cy="2"/>
            </a:xfrm>
            <a:custGeom>
              <a:avLst/>
              <a:gdLst/>
              <a:ahLst/>
              <a:cxnLst>
                <a:cxn ang="0">
                  <a:pos x="83" y="0"/>
                </a:cxn>
                <a:cxn ang="0">
                  <a:pos x="82" y="0"/>
                </a:cxn>
                <a:cxn ang="0">
                  <a:pos x="8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83" y="0"/>
                </a:cxn>
              </a:cxnLst>
              <a:rect l="0" t="0" r="0" b="0"/>
              <a:pathLst>
                <a:path w="2057" h="11">
                  <a:moveTo>
                    <a:pt x="2057" y="11"/>
                  </a:moveTo>
                  <a:lnTo>
                    <a:pt x="2049" y="9"/>
                  </a:lnTo>
                  <a:lnTo>
                    <a:pt x="2042" y="8"/>
                  </a:lnTo>
                  <a:lnTo>
                    <a:pt x="12" y="0"/>
                  </a:lnTo>
                  <a:lnTo>
                    <a:pt x="0" y="2"/>
                  </a:lnTo>
                  <a:lnTo>
                    <a:pt x="2057" y="11"/>
                  </a:lnTo>
                  <a:close/>
                </a:path>
              </a:pathLst>
            </a:custGeom>
            <a:solidFill>
              <a:srgbClr val="C0C0C0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74" name="未知"/>
            <p:cNvSpPr/>
            <p:nvPr/>
          </p:nvSpPr>
          <p:spPr>
            <a:xfrm>
              <a:off x="35" y="49"/>
              <a:ext cx="422" cy="2"/>
            </a:xfrm>
            <a:custGeom>
              <a:avLst/>
              <a:gdLst/>
              <a:ahLst/>
              <a:cxnLst>
                <a:cxn ang="0">
                  <a:pos x="84" y="0"/>
                </a:cxn>
                <a:cxn ang="0">
                  <a:pos x="83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84" y="0"/>
                </a:cxn>
              </a:cxnLst>
              <a:rect l="0" t="0" r="0" b="0"/>
              <a:pathLst>
                <a:path w="2110" h="12">
                  <a:moveTo>
                    <a:pt x="2110" y="12"/>
                  </a:moveTo>
                  <a:lnTo>
                    <a:pt x="2083" y="9"/>
                  </a:lnTo>
                  <a:lnTo>
                    <a:pt x="26" y="0"/>
                  </a:lnTo>
                  <a:lnTo>
                    <a:pt x="13" y="0"/>
                  </a:lnTo>
                  <a:lnTo>
                    <a:pt x="0" y="4"/>
                  </a:lnTo>
                  <a:lnTo>
                    <a:pt x="2110" y="12"/>
                  </a:lnTo>
                  <a:close/>
                </a:path>
              </a:pathLst>
            </a:custGeom>
            <a:solidFill>
              <a:srgbClr val="C1C1C1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75" name="未知"/>
            <p:cNvSpPr/>
            <p:nvPr/>
          </p:nvSpPr>
          <p:spPr>
            <a:xfrm>
              <a:off x="33" y="50"/>
              <a:ext cx="427" cy="2"/>
            </a:xfrm>
            <a:custGeom>
              <a:avLst/>
              <a:gdLst/>
              <a:ahLst/>
              <a:cxnLst>
                <a:cxn ang="0">
                  <a:pos x="85" y="0"/>
                </a:cxn>
                <a:cxn ang="0">
                  <a:pos x="85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85" y="0"/>
                </a:cxn>
              </a:cxnLst>
              <a:rect l="0" t="0" r="0" b="0"/>
              <a:pathLst>
                <a:path w="2134" h="13">
                  <a:moveTo>
                    <a:pt x="2134" y="13"/>
                  </a:moveTo>
                  <a:lnTo>
                    <a:pt x="2121" y="8"/>
                  </a:lnTo>
                  <a:lnTo>
                    <a:pt x="11" y="0"/>
                  </a:lnTo>
                  <a:lnTo>
                    <a:pt x="0" y="2"/>
                  </a:lnTo>
                  <a:lnTo>
                    <a:pt x="2134" y="13"/>
                  </a:lnTo>
                  <a:close/>
                </a:path>
              </a:pathLst>
            </a:custGeom>
            <a:solidFill>
              <a:srgbClr val="C4C4C4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76" name="未知"/>
            <p:cNvSpPr/>
            <p:nvPr/>
          </p:nvSpPr>
          <p:spPr>
            <a:xfrm>
              <a:off x="28" y="50"/>
              <a:ext cx="436" cy="3"/>
            </a:xfrm>
            <a:custGeom>
              <a:avLst/>
              <a:gdLst/>
              <a:ahLst/>
              <a:cxnLst>
                <a:cxn ang="0">
                  <a:pos x="87" y="1"/>
                </a:cxn>
                <a:cxn ang="0">
                  <a:pos x="87" y="0"/>
                </a:cxn>
                <a:cxn ang="0">
                  <a:pos x="86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87" y="1"/>
                </a:cxn>
              </a:cxnLst>
              <a:rect l="0" t="0" r="0" b="0"/>
              <a:pathLst>
                <a:path w="2180" h="15">
                  <a:moveTo>
                    <a:pt x="2180" y="15"/>
                  </a:moveTo>
                  <a:lnTo>
                    <a:pt x="2168" y="11"/>
                  </a:lnTo>
                  <a:lnTo>
                    <a:pt x="2158" y="11"/>
                  </a:lnTo>
                  <a:lnTo>
                    <a:pt x="24" y="0"/>
                  </a:lnTo>
                  <a:lnTo>
                    <a:pt x="0" y="4"/>
                  </a:lnTo>
                  <a:lnTo>
                    <a:pt x="2180" y="15"/>
                  </a:lnTo>
                  <a:close/>
                </a:path>
              </a:pathLst>
            </a:custGeom>
            <a:solidFill>
              <a:srgbClr val="C6C6C6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77" name="未知"/>
            <p:cNvSpPr/>
            <p:nvPr/>
          </p:nvSpPr>
          <p:spPr>
            <a:xfrm>
              <a:off x="15" y="52"/>
              <a:ext cx="459" cy="3"/>
            </a:xfrm>
            <a:custGeom>
              <a:avLst/>
              <a:gdLst/>
              <a:ahLst/>
              <a:cxnLst>
                <a:cxn ang="0">
                  <a:pos x="92" y="1"/>
                </a:cxn>
                <a:cxn ang="0">
                  <a:pos x="92" y="1"/>
                </a:cxn>
                <a:cxn ang="0">
                  <a:pos x="91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92" y="1"/>
                </a:cxn>
              </a:cxnLst>
              <a:rect l="0" t="0" r="0" b="0"/>
              <a:pathLst>
                <a:path w="2297" h="14">
                  <a:moveTo>
                    <a:pt x="2297" y="14"/>
                  </a:moveTo>
                  <a:lnTo>
                    <a:pt x="2292" y="12"/>
                  </a:lnTo>
                  <a:lnTo>
                    <a:pt x="2288" y="12"/>
                  </a:lnTo>
                  <a:lnTo>
                    <a:pt x="15" y="0"/>
                  </a:lnTo>
                  <a:lnTo>
                    <a:pt x="6" y="1"/>
                  </a:lnTo>
                  <a:lnTo>
                    <a:pt x="0" y="2"/>
                  </a:lnTo>
                  <a:lnTo>
                    <a:pt x="2297" y="14"/>
                  </a:lnTo>
                  <a:close/>
                </a:path>
              </a:pathLst>
            </a:custGeom>
            <a:solidFill>
              <a:srgbClr val="D0D0D0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78" name="未知"/>
            <p:cNvSpPr/>
            <p:nvPr/>
          </p:nvSpPr>
          <p:spPr>
            <a:xfrm>
              <a:off x="18" y="52"/>
              <a:ext cx="455" cy="3"/>
            </a:xfrm>
            <a:custGeom>
              <a:avLst/>
              <a:gdLst/>
              <a:ahLst/>
              <a:cxnLst>
                <a:cxn ang="0">
                  <a:pos x="91" y="1"/>
                </a:cxn>
                <a:cxn ang="0">
                  <a:pos x="91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91" y="1"/>
                </a:cxn>
              </a:cxnLst>
              <a:rect l="0" t="0" r="0" b="0"/>
              <a:pathLst>
                <a:path w="2273" h="14">
                  <a:moveTo>
                    <a:pt x="2273" y="14"/>
                  </a:moveTo>
                  <a:lnTo>
                    <a:pt x="2262" y="13"/>
                  </a:lnTo>
                  <a:lnTo>
                    <a:pt x="16" y="0"/>
                  </a:lnTo>
                  <a:lnTo>
                    <a:pt x="0" y="2"/>
                  </a:lnTo>
                  <a:lnTo>
                    <a:pt x="2273" y="14"/>
                  </a:lnTo>
                  <a:close/>
                </a:path>
              </a:pathLst>
            </a:custGeom>
            <a:solidFill>
              <a:srgbClr val="CFCFCF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79" name="未知"/>
            <p:cNvSpPr/>
            <p:nvPr/>
          </p:nvSpPr>
          <p:spPr>
            <a:xfrm>
              <a:off x="21" y="51"/>
              <a:ext cx="449" cy="4"/>
            </a:xfrm>
            <a:custGeom>
              <a:avLst/>
              <a:gdLst/>
              <a:ahLst/>
              <a:cxnLst>
                <a:cxn ang="0">
                  <a:pos x="90" y="1"/>
                </a:cxn>
                <a:cxn ang="0">
                  <a:pos x="89" y="1"/>
                </a:cxn>
                <a:cxn ang="0">
                  <a:pos x="89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90" y="1"/>
                </a:cxn>
              </a:cxnLst>
              <a:rect l="0" t="0" r="0" b="0"/>
              <a:pathLst>
                <a:path w="2246" h="16">
                  <a:moveTo>
                    <a:pt x="2246" y="16"/>
                  </a:moveTo>
                  <a:lnTo>
                    <a:pt x="2235" y="12"/>
                  </a:lnTo>
                  <a:lnTo>
                    <a:pt x="2225" y="11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246" y="16"/>
                  </a:lnTo>
                  <a:close/>
                </a:path>
              </a:pathLst>
            </a:custGeom>
            <a:solidFill>
              <a:srgbClr val="CBCBCB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80" name="未知"/>
            <p:cNvSpPr/>
            <p:nvPr/>
          </p:nvSpPr>
          <p:spPr>
            <a:xfrm>
              <a:off x="205" y="63"/>
              <a:ext cx="315" cy="2"/>
            </a:xfrm>
            <a:custGeom>
              <a:avLst/>
              <a:gdLst/>
              <a:ahLst/>
              <a:cxnLst>
                <a:cxn ang="0">
                  <a:pos x="63" y="1"/>
                </a:cxn>
                <a:cxn ang="0">
                  <a:pos x="63" y="1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63" y="1"/>
                </a:cxn>
              </a:cxnLst>
              <a:rect l="0" t="0" r="0" b="0"/>
              <a:pathLst>
                <a:path w="1576" h="8">
                  <a:moveTo>
                    <a:pt x="1576" y="8"/>
                  </a:moveTo>
                  <a:lnTo>
                    <a:pt x="1568" y="6"/>
                  </a:lnTo>
                  <a:lnTo>
                    <a:pt x="0" y="0"/>
                  </a:lnTo>
                  <a:lnTo>
                    <a:pt x="64" y="2"/>
                  </a:lnTo>
                  <a:lnTo>
                    <a:pt x="1576" y="8"/>
                  </a:lnTo>
                  <a:close/>
                </a:path>
              </a:pathLst>
            </a:custGeom>
            <a:solidFill>
              <a:srgbClr val="F6F6F6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81" name="未知"/>
            <p:cNvSpPr/>
            <p:nvPr/>
          </p:nvSpPr>
          <p:spPr>
            <a:xfrm>
              <a:off x="174" y="62"/>
              <a:ext cx="344" cy="2"/>
            </a:xfrm>
            <a:custGeom>
              <a:avLst/>
              <a:gdLst/>
              <a:ahLst/>
              <a:cxnLst>
                <a:cxn ang="0">
                  <a:pos x="69" y="0"/>
                </a:cxn>
                <a:cxn ang="0">
                  <a:pos x="68" y="0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69" y="0"/>
                </a:cxn>
              </a:cxnLst>
              <a:rect l="0" t="0" r="0" b="0"/>
              <a:pathLst>
                <a:path w="1720" h="12">
                  <a:moveTo>
                    <a:pt x="1720" y="12"/>
                  </a:moveTo>
                  <a:lnTo>
                    <a:pt x="1700" y="8"/>
                  </a:lnTo>
                  <a:lnTo>
                    <a:pt x="0" y="0"/>
                  </a:lnTo>
                  <a:lnTo>
                    <a:pt x="152" y="6"/>
                  </a:lnTo>
                  <a:lnTo>
                    <a:pt x="1720" y="12"/>
                  </a:lnTo>
                  <a:close/>
                </a:path>
              </a:pathLst>
            </a:custGeom>
            <a:solidFill>
              <a:srgbClr val="F4F4F4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82" name="未知"/>
            <p:cNvSpPr/>
            <p:nvPr/>
          </p:nvSpPr>
          <p:spPr>
            <a:xfrm>
              <a:off x="161" y="61"/>
              <a:ext cx="353" cy="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70" y="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71" y="0"/>
                </a:cxn>
              </a:cxnLst>
              <a:rect l="0" t="0" r="0" b="0"/>
              <a:pathLst>
                <a:path w="1766" h="11">
                  <a:moveTo>
                    <a:pt x="1766" y="11"/>
                  </a:moveTo>
                  <a:lnTo>
                    <a:pt x="1757" y="9"/>
                  </a:lnTo>
                  <a:lnTo>
                    <a:pt x="0" y="0"/>
                  </a:lnTo>
                  <a:lnTo>
                    <a:pt x="66" y="3"/>
                  </a:lnTo>
                  <a:lnTo>
                    <a:pt x="1766" y="11"/>
                  </a:lnTo>
                  <a:close/>
                </a:path>
              </a:pathLst>
            </a:custGeom>
            <a:solidFill>
              <a:srgbClr val="F1F1F1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83" name="未知"/>
            <p:cNvSpPr/>
            <p:nvPr/>
          </p:nvSpPr>
          <p:spPr>
            <a:xfrm>
              <a:off x="150" y="61"/>
              <a:ext cx="362" cy="2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72" y="0"/>
                </a:cxn>
              </a:cxnLst>
              <a:rect l="0" t="0" r="0" b="0"/>
              <a:pathLst>
                <a:path w="1812" h="11">
                  <a:moveTo>
                    <a:pt x="1812" y="11"/>
                  </a:moveTo>
                  <a:lnTo>
                    <a:pt x="1806" y="8"/>
                  </a:lnTo>
                  <a:lnTo>
                    <a:pt x="1803" y="8"/>
                  </a:lnTo>
                  <a:lnTo>
                    <a:pt x="0" y="0"/>
                  </a:lnTo>
                  <a:lnTo>
                    <a:pt x="55" y="2"/>
                  </a:lnTo>
                  <a:lnTo>
                    <a:pt x="1812" y="11"/>
                  </a:lnTo>
                  <a:close/>
                </a:path>
              </a:pathLst>
            </a:custGeom>
            <a:solidFill>
              <a:srgbClr val="EFEFEF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84" name="未知"/>
            <p:cNvSpPr/>
            <p:nvPr/>
          </p:nvSpPr>
          <p:spPr>
            <a:xfrm>
              <a:off x="121" y="60"/>
              <a:ext cx="390" cy="2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78" y="0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78" y="0"/>
                </a:cxn>
              </a:cxnLst>
              <a:rect l="0" t="0" r="0" b="0"/>
              <a:pathLst>
                <a:path w="1947" h="12">
                  <a:moveTo>
                    <a:pt x="1947" y="12"/>
                  </a:moveTo>
                  <a:lnTo>
                    <a:pt x="1930" y="9"/>
                  </a:lnTo>
                  <a:lnTo>
                    <a:pt x="0" y="0"/>
                  </a:lnTo>
                  <a:lnTo>
                    <a:pt x="144" y="4"/>
                  </a:lnTo>
                  <a:lnTo>
                    <a:pt x="1947" y="12"/>
                  </a:lnTo>
                  <a:close/>
                </a:path>
              </a:pathLst>
            </a:custGeom>
            <a:solidFill>
              <a:srgbClr val="EEEEEE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85" name="未知"/>
            <p:cNvSpPr/>
            <p:nvPr/>
          </p:nvSpPr>
          <p:spPr>
            <a:xfrm>
              <a:off x="81" y="58"/>
              <a:ext cx="424" cy="3"/>
            </a:xfrm>
            <a:custGeom>
              <a:avLst/>
              <a:gdLst/>
              <a:ahLst/>
              <a:cxnLst>
                <a:cxn ang="0">
                  <a:pos x="85" y="1"/>
                </a:cxn>
                <a:cxn ang="0">
                  <a:pos x="84" y="0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85" y="1"/>
                </a:cxn>
              </a:cxnLst>
              <a:rect l="0" t="0" r="0" b="0"/>
              <a:pathLst>
                <a:path w="2121" h="15">
                  <a:moveTo>
                    <a:pt x="2121" y="15"/>
                  </a:moveTo>
                  <a:lnTo>
                    <a:pt x="2101" y="11"/>
                  </a:lnTo>
                  <a:lnTo>
                    <a:pt x="0" y="0"/>
                  </a:lnTo>
                  <a:lnTo>
                    <a:pt x="142" y="7"/>
                  </a:lnTo>
                  <a:lnTo>
                    <a:pt x="2121" y="15"/>
                  </a:lnTo>
                  <a:close/>
                </a:path>
              </a:pathLst>
            </a:custGeom>
            <a:solidFill>
              <a:srgbClr val="E8E8E8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86" name="未知"/>
            <p:cNvSpPr/>
            <p:nvPr/>
          </p:nvSpPr>
          <p:spPr>
            <a:xfrm>
              <a:off x="110" y="60"/>
              <a:ext cx="397" cy="2"/>
            </a:xfrm>
            <a:custGeom>
              <a:avLst/>
              <a:gdLst/>
              <a:ahLst/>
              <a:cxnLst>
                <a:cxn ang="0">
                  <a:pos x="79" y="0"/>
                </a:cxn>
                <a:cxn ang="0">
                  <a:pos x="79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79" y="0"/>
                </a:cxn>
              </a:cxnLst>
              <a:rect l="0" t="0" r="0" b="0"/>
              <a:pathLst>
                <a:path w="1988" h="11">
                  <a:moveTo>
                    <a:pt x="1988" y="11"/>
                  </a:moveTo>
                  <a:lnTo>
                    <a:pt x="1979" y="8"/>
                  </a:lnTo>
                  <a:lnTo>
                    <a:pt x="0" y="0"/>
                  </a:lnTo>
                  <a:lnTo>
                    <a:pt x="58" y="2"/>
                  </a:lnTo>
                  <a:lnTo>
                    <a:pt x="1988" y="11"/>
                  </a:lnTo>
                  <a:close/>
                </a:path>
              </a:pathLst>
            </a:custGeom>
            <a:solidFill>
              <a:srgbClr val="EAEAEA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87" name="未知"/>
            <p:cNvSpPr/>
            <p:nvPr/>
          </p:nvSpPr>
          <p:spPr>
            <a:xfrm>
              <a:off x="8" y="54"/>
              <a:ext cx="473" cy="2"/>
            </a:xfrm>
            <a:custGeom>
              <a:avLst/>
              <a:gdLst/>
              <a:ahLst/>
              <a:cxnLst>
                <a:cxn ang="0">
                  <a:pos x="95" y="0"/>
                </a:cxn>
                <a:cxn ang="0">
                  <a:pos x="94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95" y="0"/>
                </a:cxn>
              </a:cxnLst>
              <a:rect l="0" t="0" r="0" b="0"/>
              <a:pathLst>
                <a:path w="2364" h="14">
                  <a:moveTo>
                    <a:pt x="2364" y="14"/>
                  </a:moveTo>
                  <a:lnTo>
                    <a:pt x="2354" y="13"/>
                  </a:lnTo>
                  <a:lnTo>
                    <a:pt x="12" y="0"/>
                  </a:lnTo>
                  <a:lnTo>
                    <a:pt x="0" y="2"/>
                  </a:lnTo>
                  <a:lnTo>
                    <a:pt x="2364" y="14"/>
                  </a:lnTo>
                  <a:close/>
                </a:path>
              </a:pathLst>
            </a:custGeom>
            <a:solidFill>
              <a:srgbClr val="D6D6D6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88" name="未知"/>
            <p:cNvSpPr/>
            <p:nvPr/>
          </p:nvSpPr>
          <p:spPr>
            <a:xfrm>
              <a:off x="3" y="54"/>
              <a:ext cx="482" cy="3"/>
            </a:xfrm>
            <a:custGeom>
              <a:avLst/>
              <a:gdLst/>
              <a:ahLst/>
              <a:cxnLst>
                <a:cxn ang="0">
                  <a:pos x="96" y="1"/>
                </a:cxn>
                <a:cxn ang="0">
                  <a:pos x="95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96" y="1"/>
                </a:cxn>
              </a:cxnLst>
              <a:rect l="0" t="0" r="0" b="0"/>
              <a:pathLst>
                <a:path w="2410" h="17">
                  <a:moveTo>
                    <a:pt x="2410" y="17"/>
                  </a:moveTo>
                  <a:lnTo>
                    <a:pt x="2387" y="12"/>
                  </a:lnTo>
                  <a:lnTo>
                    <a:pt x="23" y="0"/>
                  </a:lnTo>
                  <a:lnTo>
                    <a:pt x="0" y="4"/>
                  </a:lnTo>
                  <a:lnTo>
                    <a:pt x="2410" y="17"/>
                  </a:lnTo>
                  <a:close/>
                </a:path>
              </a:pathLst>
            </a:custGeom>
            <a:solidFill>
              <a:srgbClr val="D9D9D9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89" name="未知"/>
            <p:cNvSpPr/>
            <p:nvPr/>
          </p:nvSpPr>
          <p:spPr>
            <a:xfrm>
              <a:off x="1" y="55"/>
              <a:ext cx="487" cy="3"/>
            </a:xfrm>
            <a:custGeom>
              <a:avLst/>
              <a:gdLst/>
              <a:ahLst/>
              <a:cxnLst>
                <a:cxn ang="0">
                  <a:pos x="98" y="1"/>
                </a:cxn>
                <a:cxn ang="0">
                  <a:pos x="97" y="0"/>
                </a:cxn>
                <a:cxn ang="0">
                  <a:pos x="97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98" y="1"/>
                </a:cxn>
              </a:cxnLst>
              <a:rect l="0" t="0" r="0" b="0"/>
              <a:pathLst>
                <a:path w="2432" h="16">
                  <a:moveTo>
                    <a:pt x="2432" y="16"/>
                  </a:moveTo>
                  <a:lnTo>
                    <a:pt x="2426" y="13"/>
                  </a:lnTo>
                  <a:lnTo>
                    <a:pt x="2421" y="13"/>
                  </a:lnTo>
                  <a:lnTo>
                    <a:pt x="11" y="0"/>
                  </a:lnTo>
                  <a:lnTo>
                    <a:pt x="6" y="1"/>
                  </a:lnTo>
                  <a:lnTo>
                    <a:pt x="3" y="1"/>
                  </a:lnTo>
                  <a:lnTo>
                    <a:pt x="0" y="2"/>
                  </a:lnTo>
                  <a:lnTo>
                    <a:pt x="2432" y="16"/>
                  </a:lnTo>
                  <a:close/>
                </a:path>
              </a:pathLst>
            </a:custGeom>
            <a:solidFill>
              <a:srgbClr val="DBDBDB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90" name="未知"/>
            <p:cNvSpPr/>
            <p:nvPr/>
          </p:nvSpPr>
          <p:spPr>
            <a:xfrm>
              <a:off x="1" y="55"/>
              <a:ext cx="491" cy="4"/>
            </a:xfrm>
            <a:custGeom>
              <a:avLst/>
              <a:gdLst/>
              <a:ahLst/>
              <a:cxnLst>
                <a:cxn ang="0">
                  <a:pos x="98" y="1"/>
                </a:cxn>
                <a:cxn ang="0">
                  <a:pos x="97" y="1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98" y="1"/>
                </a:cxn>
              </a:cxnLst>
              <a:rect l="0" t="0" r="0" b="0"/>
              <a:pathLst>
                <a:path w="2455" h="17">
                  <a:moveTo>
                    <a:pt x="2455" y="17"/>
                  </a:moveTo>
                  <a:lnTo>
                    <a:pt x="2432" y="14"/>
                  </a:lnTo>
                  <a:lnTo>
                    <a:pt x="0" y="0"/>
                  </a:lnTo>
                  <a:lnTo>
                    <a:pt x="144" y="6"/>
                  </a:lnTo>
                  <a:lnTo>
                    <a:pt x="2455" y="17"/>
                  </a:lnTo>
                  <a:close/>
                </a:path>
              </a:pathLst>
            </a:custGeom>
            <a:solidFill>
              <a:srgbClr val="DEDEDE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91" name="未知"/>
            <p:cNvSpPr/>
            <p:nvPr/>
          </p:nvSpPr>
          <p:spPr>
            <a:xfrm>
              <a:off x="30" y="56"/>
              <a:ext cx="465" cy="3"/>
            </a:xfrm>
            <a:custGeom>
              <a:avLst/>
              <a:gdLst/>
              <a:ahLst/>
              <a:cxnLst>
                <a:cxn ang="0">
                  <a:pos x="93" y="1"/>
                </a:cxn>
                <a:cxn ang="0">
                  <a:pos x="93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93" y="1"/>
                </a:cxn>
              </a:cxnLst>
              <a:rect l="0" t="0" r="0" b="0"/>
              <a:pathLst>
                <a:path w="2323" h="14">
                  <a:moveTo>
                    <a:pt x="2323" y="14"/>
                  </a:moveTo>
                  <a:lnTo>
                    <a:pt x="2311" y="11"/>
                  </a:lnTo>
                  <a:lnTo>
                    <a:pt x="0" y="0"/>
                  </a:lnTo>
                  <a:lnTo>
                    <a:pt x="60" y="3"/>
                  </a:lnTo>
                  <a:lnTo>
                    <a:pt x="2323" y="14"/>
                  </a:lnTo>
                  <a:close/>
                </a:path>
              </a:pathLst>
            </a:custGeom>
            <a:solidFill>
              <a:srgbClr val="E0E0E0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92" name="未知"/>
            <p:cNvSpPr/>
            <p:nvPr/>
          </p:nvSpPr>
          <p:spPr>
            <a:xfrm>
              <a:off x="42" y="57"/>
              <a:ext cx="457" cy="3"/>
            </a:xfrm>
            <a:custGeom>
              <a:avLst/>
              <a:gdLst/>
              <a:ahLst/>
              <a:cxnLst>
                <a:cxn ang="0">
                  <a:pos x="91" y="1"/>
                </a:cxn>
                <a:cxn ang="0">
                  <a:pos x="91" y="1"/>
                </a:cxn>
                <a:cxn ang="0">
                  <a:pos x="90" y="0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91" y="1"/>
                </a:cxn>
              </a:cxnLst>
              <a:rect l="0" t="0" r="0" b="0"/>
              <a:pathLst>
                <a:path w="2286" h="15">
                  <a:moveTo>
                    <a:pt x="2286" y="15"/>
                  </a:moveTo>
                  <a:lnTo>
                    <a:pt x="2272" y="13"/>
                  </a:lnTo>
                  <a:lnTo>
                    <a:pt x="2263" y="11"/>
                  </a:lnTo>
                  <a:lnTo>
                    <a:pt x="0" y="0"/>
                  </a:lnTo>
                  <a:lnTo>
                    <a:pt x="141" y="5"/>
                  </a:lnTo>
                  <a:lnTo>
                    <a:pt x="2286" y="15"/>
                  </a:lnTo>
                  <a:close/>
                </a:path>
              </a:pathLst>
            </a:custGeom>
            <a:solidFill>
              <a:srgbClr val="E4E4E4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93" name="未知"/>
            <p:cNvSpPr/>
            <p:nvPr/>
          </p:nvSpPr>
          <p:spPr>
            <a:xfrm>
              <a:off x="70" y="58"/>
              <a:ext cx="431" cy="2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86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86" y="0"/>
                </a:cxn>
              </a:cxnLst>
              <a:rect l="0" t="0" r="0" b="0"/>
              <a:pathLst>
                <a:path w="2156" h="12">
                  <a:moveTo>
                    <a:pt x="2156" y="12"/>
                  </a:moveTo>
                  <a:lnTo>
                    <a:pt x="2145" y="10"/>
                  </a:lnTo>
                  <a:lnTo>
                    <a:pt x="0" y="0"/>
                  </a:lnTo>
                  <a:lnTo>
                    <a:pt x="55" y="1"/>
                  </a:lnTo>
                  <a:lnTo>
                    <a:pt x="2156" y="12"/>
                  </a:lnTo>
                  <a:close/>
                </a:path>
              </a:pathLst>
            </a:custGeom>
            <a:solidFill>
              <a:srgbClr val="E5E5E5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94" name="未知"/>
            <p:cNvSpPr/>
            <p:nvPr/>
          </p:nvSpPr>
          <p:spPr>
            <a:xfrm>
              <a:off x="10" y="53"/>
              <a:ext cx="469" cy="3"/>
            </a:xfrm>
            <a:custGeom>
              <a:avLst/>
              <a:gdLst/>
              <a:ahLst/>
              <a:cxnLst>
                <a:cxn ang="0">
                  <a:pos x="94" y="1"/>
                </a:cxn>
                <a:cxn ang="0">
                  <a:pos x="94" y="0"/>
                </a:cxn>
                <a:cxn ang="0">
                  <a:pos x="93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94" y="1"/>
                </a:cxn>
              </a:cxnLst>
              <a:rect l="0" t="0" r="0" b="0"/>
              <a:pathLst>
                <a:path w="2342" h="17">
                  <a:moveTo>
                    <a:pt x="2342" y="17"/>
                  </a:moveTo>
                  <a:lnTo>
                    <a:pt x="2330" y="14"/>
                  </a:lnTo>
                  <a:lnTo>
                    <a:pt x="2320" y="12"/>
                  </a:lnTo>
                  <a:lnTo>
                    <a:pt x="23" y="0"/>
                  </a:lnTo>
                  <a:lnTo>
                    <a:pt x="0" y="4"/>
                  </a:lnTo>
                  <a:lnTo>
                    <a:pt x="2342" y="17"/>
                  </a:lnTo>
                  <a:close/>
                </a:path>
              </a:pathLst>
            </a:custGeom>
            <a:solidFill>
              <a:srgbClr val="D2D2D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95" name="未知"/>
            <p:cNvSpPr/>
            <p:nvPr/>
          </p:nvSpPr>
          <p:spPr>
            <a:xfrm>
              <a:off x="26" y="51"/>
              <a:ext cx="440" cy="3"/>
            </a:xfrm>
            <a:custGeom>
              <a:avLst/>
              <a:gdLst/>
              <a:ahLst/>
              <a:cxnLst>
                <a:cxn ang="0">
                  <a:pos x="88" y="1"/>
                </a:cxn>
                <a:cxn ang="0">
                  <a:pos x="88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88" y="1"/>
                </a:cxn>
              </a:cxnLst>
              <a:rect l="0" t="0" r="0" b="0"/>
              <a:pathLst>
                <a:path w="2201" h="13">
                  <a:moveTo>
                    <a:pt x="2201" y="13"/>
                  </a:moveTo>
                  <a:lnTo>
                    <a:pt x="2191" y="11"/>
                  </a:lnTo>
                  <a:lnTo>
                    <a:pt x="11" y="0"/>
                  </a:lnTo>
                  <a:lnTo>
                    <a:pt x="0" y="2"/>
                  </a:lnTo>
                  <a:lnTo>
                    <a:pt x="2201" y="13"/>
                  </a:lnTo>
                  <a:close/>
                </a:path>
              </a:pathLst>
            </a:custGeom>
            <a:solidFill>
              <a:srgbClr val="CACACA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96" name="未知"/>
            <p:cNvSpPr/>
            <p:nvPr/>
          </p:nvSpPr>
          <p:spPr>
            <a:xfrm>
              <a:off x="290" y="66"/>
              <a:ext cx="235" cy="7"/>
            </a:xfrm>
            <a:custGeom>
              <a:avLst/>
              <a:gdLst/>
              <a:ahLst/>
              <a:cxnLst>
                <a:cxn ang="0">
                  <a:pos x="47" y="0"/>
                </a:cxn>
                <a:cxn ang="0">
                  <a:pos x="47" y="0"/>
                </a:cxn>
                <a:cxn ang="0">
                  <a:pos x="0" y="0"/>
                </a:cxn>
                <a:cxn ang="0">
                  <a:pos x="46" y="1"/>
                </a:cxn>
                <a:cxn ang="0">
                  <a:pos x="47" y="0"/>
                </a:cxn>
              </a:cxnLst>
              <a:rect l="0" t="0" r="0" b="0"/>
              <a:pathLst>
                <a:path w="1175" h="36">
                  <a:moveTo>
                    <a:pt x="1169" y="9"/>
                  </a:moveTo>
                  <a:lnTo>
                    <a:pt x="1175" y="5"/>
                  </a:lnTo>
                  <a:lnTo>
                    <a:pt x="0" y="0"/>
                  </a:lnTo>
                  <a:lnTo>
                    <a:pt x="1153" y="36"/>
                  </a:lnTo>
                  <a:lnTo>
                    <a:pt x="116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97" name="未知"/>
            <p:cNvSpPr/>
            <p:nvPr/>
          </p:nvSpPr>
          <p:spPr>
            <a:xfrm>
              <a:off x="260" y="65"/>
              <a:ext cx="266" cy="2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53" y="0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53" y="0"/>
                </a:cxn>
              </a:cxnLst>
              <a:rect l="0" t="0" r="0" b="0"/>
              <a:pathLst>
                <a:path w="1330" h="11">
                  <a:moveTo>
                    <a:pt x="1325" y="11"/>
                  </a:moveTo>
                  <a:lnTo>
                    <a:pt x="1330" y="6"/>
                  </a:lnTo>
                  <a:lnTo>
                    <a:pt x="0" y="0"/>
                  </a:lnTo>
                  <a:lnTo>
                    <a:pt x="150" y="6"/>
                  </a:lnTo>
                  <a:lnTo>
                    <a:pt x="1325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98" name="未知"/>
            <p:cNvSpPr/>
            <p:nvPr/>
          </p:nvSpPr>
          <p:spPr>
            <a:xfrm>
              <a:off x="247" y="64"/>
              <a:ext cx="279" cy="2"/>
            </a:xfrm>
            <a:custGeom>
              <a:avLst/>
              <a:gdLst/>
              <a:ahLst/>
              <a:cxnLst>
                <a:cxn ang="0">
                  <a:pos x="56" y="1"/>
                </a:cxn>
                <a:cxn ang="0">
                  <a:pos x="56" y="1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56" y="1"/>
                </a:cxn>
              </a:cxnLst>
              <a:rect l="0" t="0" r="0" b="0"/>
              <a:pathLst>
                <a:path w="1391" h="8">
                  <a:moveTo>
                    <a:pt x="1391" y="8"/>
                  </a:moveTo>
                  <a:lnTo>
                    <a:pt x="1382" y="6"/>
                  </a:lnTo>
                  <a:lnTo>
                    <a:pt x="0" y="0"/>
                  </a:lnTo>
                  <a:lnTo>
                    <a:pt x="61" y="2"/>
                  </a:lnTo>
                  <a:lnTo>
                    <a:pt x="1391" y="8"/>
                  </a:lnTo>
                  <a:close/>
                </a:path>
              </a:pathLst>
            </a:custGeom>
            <a:solidFill>
              <a:srgbClr val="FBFBFB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99" name="未知"/>
            <p:cNvSpPr/>
            <p:nvPr/>
          </p:nvSpPr>
          <p:spPr>
            <a:xfrm>
              <a:off x="217" y="63"/>
              <a:ext cx="307" cy="2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61" y="0"/>
                </a:cxn>
                <a:cxn ang="0">
                  <a:pos x="61" y="0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62" y="0"/>
                </a:cxn>
              </a:cxnLst>
              <a:rect l="0" t="0" r="0" b="0"/>
              <a:pathLst>
                <a:path w="1532" h="10">
                  <a:moveTo>
                    <a:pt x="1532" y="10"/>
                  </a:moveTo>
                  <a:lnTo>
                    <a:pt x="1521" y="7"/>
                  </a:lnTo>
                  <a:lnTo>
                    <a:pt x="1512" y="6"/>
                  </a:lnTo>
                  <a:lnTo>
                    <a:pt x="0" y="0"/>
                  </a:lnTo>
                  <a:lnTo>
                    <a:pt x="150" y="4"/>
                  </a:lnTo>
                  <a:lnTo>
                    <a:pt x="1532" y="10"/>
                  </a:lnTo>
                  <a:close/>
                </a:path>
              </a:pathLst>
            </a:custGeom>
            <a:solidFill>
              <a:srgbClr val="FAFAFA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800" name="未知"/>
            <p:cNvSpPr/>
            <p:nvPr/>
          </p:nvSpPr>
          <p:spPr>
            <a:xfrm>
              <a:off x="57" y="46"/>
              <a:ext cx="378" cy="2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0"/>
                </a:cxn>
                <a:cxn ang="0">
                  <a:pos x="76" y="0"/>
                </a:cxn>
                <a:cxn ang="0">
                  <a:pos x="75" y="0"/>
                </a:cxn>
                <a:cxn ang="0">
                  <a:pos x="75" y="0"/>
                </a:cxn>
                <a:cxn ang="0">
                  <a:pos x="1" y="0"/>
                </a:cxn>
              </a:cxnLst>
              <a:rect l="0" t="0" r="0" b="0"/>
              <a:pathLst>
                <a:path w="1891" h="10">
                  <a:moveTo>
                    <a:pt x="17" y="0"/>
                  </a:moveTo>
                  <a:lnTo>
                    <a:pt x="0" y="2"/>
                  </a:lnTo>
                  <a:lnTo>
                    <a:pt x="1891" y="10"/>
                  </a:lnTo>
                  <a:lnTo>
                    <a:pt x="1882" y="8"/>
                  </a:lnTo>
                  <a:lnTo>
                    <a:pt x="1877" y="8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B4B4B4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801" name="未知"/>
            <p:cNvSpPr/>
            <p:nvPr/>
          </p:nvSpPr>
          <p:spPr>
            <a:xfrm>
              <a:off x="60" y="46"/>
              <a:ext cx="372" cy="2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0"/>
                </a:cxn>
                <a:cxn ang="0">
                  <a:pos x="74" y="0"/>
                </a:cxn>
                <a:cxn ang="0">
                  <a:pos x="74" y="0"/>
                </a:cxn>
                <a:cxn ang="0">
                  <a:pos x="1" y="0"/>
                </a:cxn>
              </a:cxnLst>
              <a:rect l="0" t="0" r="0" b="0"/>
              <a:pathLst>
                <a:path w="1860" h="10">
                  <a:moveTo>
                    <a:pt x="20" y="0"/>
                  </a:moveTo>
                  <a:lnTo>
                    <a:pt x="0" y="2"/>
                  </a:lnTo>
                  <a:lnTo>
                    <a:pt x="1860" y="10"/>
                  </a:lnTo>
                  <a:lnTo>
                    <a:pt x="1847" y="9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802" name="未知"/>
            <p:cNvSpPr/>
            <p:nvPr/>
          </p:nvSpPr>
          <p:spPr>
            <a:xfrm>
              <a:off x="64" y="45"/>
              <a:ext cx="366" cy="2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0"/>
                </a:cxn>
                <a:cxn ang="0">
                  <a:pos x="73" y="0"/>
                </a:cxn>
                <a:cxn ang="0">
                  <a:pos x="72" y="0"/>
                </a:cxn>
                <a:cxn ang="0">
                  <a:pos x="1" y="0"/>
                </a:cxn>
              </a:cxnLst>
              <a:rect l="0" t="0" r="0" b="0"/>
              <a:pathLst>
                <a:path w="1827" h="13">
                  <a:moveTo>
                    <a:pt x="29" y="0"/>
                  </a:moveTo>
                  <a:lnTo>
                    <a:pt x="0" y="4"/>
                  </a:lnTo>
                  <a:lnTo>
                    <a:pt x="1827" y="13"/>
                  </a:lnTo>
                  <a:lnTo>
                    <a:pt x="1801" y="8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B1B1B1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803" name="未知"/>
            <p:cNvSpPr/>
            <p:nvPr/>
          </p:nvSpPr>
          <p:spPr>
            <a:xfrm>
              <a:off x="70" y="44"/>
              <a:ext cx="355" cy="2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0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1" y="0"/>
                </a:cxn>
              </a:cxnLst>
              <a:rect l="0" t="0" r="0" b="0"/>
              <a:pathLst>
                <a:path w="1772" h="11">
                  <a:moveTo>
                    <a:pt x="13" y="0"/>
                  </a:moveTo>
                  <a:lnTo>
                    <a:pt x="0" y="3"/>
                  </a:lnTo>
                  <a:lnTo>
                    <a:pt x="1772" y="11"/>
                  </a:lnTo>
                  <a:lnTo>
                    <a:pt x="1758" y="9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AEAEAE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804" name="未知"/>
            <p:cNvSpPr/>
            <p:nvPr/>
          </p:nvSpPr>
          <p:spPr>
            <a:xfrm>
              <a:off x="127" y="38"/>
              <a:ext cx="242" cy="1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0"/>
                </a:cxn>
                <a:cxn ang="0">
                  <a:pos x="49" y="0"/>
                </a:cxn>
                <a:cxn ang="0">
                  <a:pos x="48" y="0"/>
                </a:cxn>
                <a:cxn ang="0">
                  <a:pos x="48" y="0"/>
                </a:cxn>
                <a:cxn ang="0">
                  <a:pos x="1" y="0"/>
                </a:cxn>
              </a:cxnLst>
              <a:rect l="0" t="0" r="0" b="0"/>
              <a:pathLst>
                <a:path w="1207" h="6">
                  <a:moveTo>
                    <a:pt x="23" y="0"/>
                  </a:moveTo>
                  <a:lnTo>
                    <a:pt x="0" y="3"/>
                  </a:lnTo>
                  <a:lnTo>
                    <a:pt x="1207" y="6"/>
                  </a:lnTo>
                  <a:lnTo>
                    <a:pt x="1192" y="5"/>
                  </a:lnTo>
                  <a:lnTo>
                    <a:pt x="1181" y="4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92929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805" name="未知"/>
            <p:cNvSpPr/>
            <p:nvPr/>
          </p:nvSpPr>
          <p:spPr>
            <a:xfrm>
              <a:off x="132" y="37"/>
              <a:ext cx="232" cy="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46" y="0"/>
                </a:cxn>
                <a:cxn ang="0">
                  <a:pos x="45" y="0"/>
                </a:cxn>
                <a:cxn ang="0">
                  <a:pos x="2" y="0"/>
                </a:cxn>
              </a:cxnLst>
              <a:rect l="0" t="0" r="0" b="0"/>
              <a:pathLst>
                <a:path w="1158" h="9">
                  <a:moveTo>
                    <a:pt x="50" y="0"/>
                  </a:moveTo>
                  <a:lnTo>
                    <a:pt x="23" y="2"/>
                  </a:lnTo>
                  <a:lnTo>
                    <a:pt x="0" y="5"/>
                  </a:lnTo>
                  <a:lnTo>
                    <a:pt x="1158" y="9"/>
                  </a:lnTo>
                  <a:lnTo>
                    <a:pt x="1111" y="5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8E8E8E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806" name="未知"/>
            <p:cNvSpPr/>
            <p:nvPr/>
          </p:nvSpPr>
          <p:spPr>
            <a:xfrm>
              <a:off x="142" y="37"/>
              <a:ext cx="212" cy="1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0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41" y="0"/>
                </a:cxn>
                <a:cxn ang="0">
                  <a:pos x="1" y="0"/>
                </a:cxn>
              </a:cxnLst>
              <a:rect l="0" t="0" r="0" b="0"/>
              <a:pathLst>
                <a:path w="1061" h="7">
                  <a:moveTo>
                    <a:pt x="31" y="0"/>
                  </a:moveTo>
                  <a:lnTo>
                    <a:pt x="0" y="2"/>
                  </a:lnTo>
                  <a:lnTo>
                    <a:pt x="1061" y="7"/>
                  </a:lnTo>
                  <a:lnTo>
                    <a:pt x="1047" y="5"/>
                  </a:lnTo>
                  <a:lnTo>
                    <a:pt x="1036" y="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8D8D8D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807" name="未知"/>
            <p:cNvSpPr/>
            <p:nvPr/>
          </p:nvSpPr>
          <p:spPr>
            <a:xfrm>
              <a:off x="148" y="36"/>
              <a:ext cx="201" cy="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40" y="0"/>
                </a:cxn>
                <a:cxn ang="0">
                  <a:pos x="38" y="0"/>
                </a:cxn>
                <a:cxn ang="0">
                  <a:pos x="2" y="0"/>
                </a:cxn>
              </a:cxnLst>
              <a:rect l="0" t="0" r="0" b="0"/>
              <a:pathLst>
                <a:path w="1005" h="9">
                  <a:moveTo>
                    <a:pt x="52" y="0"/>
                  </a:moveTo>
                  <a:lnTo>
                    <a:pt x="0" y="4"/>
                  </a:lnTo>
                  <a:lnTo>
                    <a:pt x="1005" y="9"/>
                  </a:lnTo>
                  <a:lnTo>
                    <a:pt x="956" y="4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8B8B8B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808" name="未知"/>
            <p:cNvSpPr/>
            <p:nvPr/>
          </p:nvSpPr>
          <p:spPr>
            <a:xfrm>
              <a:off x="159" y="35"/>
              <a:ext cx="180" cy="2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36" y="1"/>
                </a:cxn>
                <a:cxn ang="0">
                  <a:pos x="35" y="1"/>
                </a:cxn>
                <a:cxn ang="0">
                  <a:pos x="1" y="0"/>
                </a:cxn>
              </a:cxnLst>
              <a:rect l="0" t="0" r="0" b="0"/>
              <a:pathLst>
                <a:path w="904" h="6">
                  <a:moveTo>
                    <a:pt x="27" y="0"/>
                  </a:moveTo>
                  <a:lnTo>
                    <a:pt x="13" y="0"/>
                  </a:lnTo>
                  <a:lnTo>
                    <a:pt x="0" y="2"/>
                  </a:lnTo>
                  <a:lnTo>
                    <a:pt x="904" y="6"/>
                  </a:lnTo>
                  <a:lnTo>
                    <a:pt x="875" y="5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878787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809" name="未知"/>
            <p:cNvSpPr/>
            <p:nvPr/>
          </p:nvSpPr>
          <p:spPr>
            <a:xfrm>
              <a:off x="79" y="43"/>
              <a:ext cx="338" cy="2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68" y="0"/>
                </a:cxn>
                <a:cxn ang="0">
                  <a:pos x="67" y="0"/>
                </a:cxn>
                <a:cxn ang="0">
                  <a:pos x="67" y="0"/>
                </a:cxn>
                <a:cxn ang="0">
                  <a:pos x="1" y="0"/>
                </a:cxn>
              </a:cxnLst>
              <a:rect l="0" t="0" r="0" b="0"/>
              <a:pathLst>
                <a:path w="1688" h="11">
                  <a:moveTo>
                    <a:pt x="15" y="0"/>
                  </a:moveTo>
                  <a:lnTo>
                    <a:pt x="6" y="0"/>
                  </a:lnTo>
                  <a:lnTo>
                    <a:pt x="0" y="3"/>
                  </a:lnTo>
                  <a:lnTo>
                    <a:pt x="1688" y="11"/>
                  </a:lnTo>
                  <a:lnTo>
                    <a:pt x="1677" y="9"/>
                  </a:lnTo>
                  <a:lnTo>
                    <a:pt x="1668" y="9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A8A8A8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810" name="未知"/>
            <p:cNvSpPr/>
            <p:nvPr/>
          </p:nvSpPr>
          <p:spPr>
            <a:xfrm>
              <a:off x="82" y="42"/>
              <a:ext cx="331" cy="3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0"/>
                </a:cxn>
                <a:cxn ang="0">
                  <a:pos x="66" y="1"/>
                </a:cxn>
                <a:cxn ang="0">
                  <a:pos x="65" y="0"/>
                </a:cxn>
                <a:cxn ang="0">
                  <a:pos x="1" y="0"/>
                </a:cxn>
              </a:cxnLst>
              <a:rect l="0" t="0" r="0" b="0"/>
              <a:pathLst>
                <a:path w="1653" h="13">
                  <a:moveTo>
                    <a:pt x="33" y="0"/>
                  </a:moveTo>
                  <a:lnTo>
                    <a:pt x="0" y="4"/>
                  </a:lnTo>
                  <a:lnTo>
                    <a:pt x="1653" y="13"/>
                  </a:lnTo>
                  <a:lnTo>
                    <a:pt x="1621" y="8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A6A6A6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811" name="未知"/>
            <p:cNvSpPr/>
            <p:nvPr/>
          </p:nvSpPr>
          <p:spPr>
            <a:xfrm>
              <a:off x="89" y="42"/>
              <a:ext cx="317" cy="2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0"/>
                </a:cxn>
                <a:cxn ang="0">
                  <a:pos x="63" y="0"/>
                </a:cxn>
                <a:cxn ang="0">
                  <a:pos x="62" y="0"/>
                </a:cxn>
                <a:cxn ang="0">
                  <a:pos x="1" y="0"/>
                </a:cxn>
              </a:cxnLst>
              <a:rect l="0" t="0" r="0" b="0"/>
              <a:pathLst>
                <a:path w="1588" h="10">
                  <a:moveTo>
                    <a:pt x="20" y="0"/>
                  </a:moveTo>
                  <a:lnTo>
                    <a:pt x="0" y="2"/>
                  </a:lnTo>
                  <a:lnTo>
                    <a:pt x="1588" y="10"/>
                  </a:lnTo>
                  <a:lnTo>
                    <a:pt x="1568" y="9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A5A5A5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812" name="未知"/>
            <p:cNvSpPr/>
            <p:nvPr/>
          </p:nvSpPr>
          <p:spPr>
            <a:xfrm>
              <a:off x="93" y="41"/>
              <a:ext cx="309" cy="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62" y="1"/>
                </a:cxn>
                <a:cxn ang="0">
                  <a:pos x="60" y="0"/>
                </a:cxn>
                <a:cxn ang="0">
                  <a:pos x="2" y="0"/>
                </a:cxn>
              </a:cxnLst>
              <a:rect l="0" t="0" r="0" b="0"/>
              <a:pathLst>
                <a:path w="1548" h="13">
                  <a:moveTo>
                    <a:pt x="38" y="0"/>
                  </a:moveTo>
                  <a:lnTo>
                    <a:pt x="0" y="4"/>
                  </a:lnTo>
                  <a:lnTo>
                    <a:pt x="1548" y="13"/>
                  </a:lnTo>
                  <a:lnTo>
                    <a:pt x="1514" y="8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A1A1A1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813" name="未知"/>
            <p:cNvSpPr/>
            <p:nvPr/>
          </p:nvSpPr>
          <p:spPr>
            <a:xfrm>
              <a:off x="100" y="40"/>
              <a:ext cx="295" cy="3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59" y="1"/>
                </a:cxn>
                <a:cxn ang="0">
                  <a:pos x="58" y="1"/>
                </a:cxn>
                <a:cxn ang="0">
                  <a:pos x="1" y="0"/>
                </a:cxn>
              </a:cxnLst>
              <a:rect l="0" t="0" r="0" b="0"/>
              <a:pathLst>
                <a:path w="1476" h="11">
                  <a:moveTo>
                    <a:pt x="24" y="0"/>
                  </a:moveTo>
                  <a:lnTo>
                    <a:pt x="10" y="1"/>
                  </a:lnTo>
                  <a:lnTo>
                    <a:pt x="0" y="3"/>
                  </a:lnTo>
                  <a:lnTo>
                    <a:pt x="1476" y="11"/>
                  </a:lnTo>
                  <a:lnTo>
                    <a:pt x="1458" y="9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9F9F9F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814" name="未知"/>
            <p:cNvSpPr/>
            <p:nvPr/>
          </p:nvSpPr>
          <p:spPr>
            <a:xfrm>
              <a:off x="115" y="39"/>
              <a:ext cx="267" cy="2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54" y="0"/>
                </a:cxn>
                <a:cxn ang="0">
                  <a:pos x="53" y="0"/>
                </a:cxn>
                <a:cxn ang="0">
                  <a:pos x="53" y="0"/>
                </a:cxn>
                <a:cxn ang="0">
                  <a:pos x="1" y="0"/>
                </a:cxn>
              </a:cxnLst>
              <a:rect l="0" t="0" r="0" b="0"/>
              <a:pathLst>
                <a:path w="1332" h="9">
                  <a:moveTo>
                    <a:pt x="18" y="0"/>
                  </a:moveTo>
                  <a:lnTo>
                    <a:pt x="8" y="0"/>
                  </a:lnTo>
                  <a:lnTo>
                    <a:pt x="0" y="3"/>
                  </a:lnTo>
                  <a:lnTo>
                    <a:pt x="1332" y="9"/>
                  </a:lnTo>
                  <a:lnTo>
                    <a:pt x="1321" y="6"/>
                  </a:lnTo>
                  <a:lnTo>
                    <a:pt x="1315" y="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979797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815" name="未知"/>
            <p:cNvSpPr/>
            <p:nvPr/>
          </p:nvSpPr>
          <p:spPr>
            <a:xfrm>
              <a:off x="112" y="40"/>
              <a:ext cx="273" cy="1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0"/>
                </a:cxn>
                <a:cxn ang="0">
                  <a:pos x="55" y="0"/>
                </a:cxn>
                <a:cxn ang="0">
                  <a:pos x="54" y="0"/>
                </a:cxn>
                <a:cxn ang="0">
                  <a:pos x="1" y="0"/>
                </a:cxn>
              </a:cxnLst>
              <a:rect l="0" t="0" r="0" b="0"/>
              <a:pathLst>
                <a:path w="1367" h="8">
                  <a:moveTo>
                    <a:pt x="17" y="0"/>
                  </a:moveTo>
                  <a:lnTo>
                    <a:pt x="0" y="2"/>
                  </a:lnTo>
                  <a:lnTo>
                    <a:pt x="1367" y="8"/>
                  </a:lnTo>
                  <a:lnTo>
                    <a:pt x="1349" y="6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9A9A9A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816" name="未知"/>
            <p:cNvSpPr/>
            <p:nvPr/>
          </p:nvSpPr>
          <p:spPr>
            <a:xfrm>
              <a:off x="105" y="40"/>
              <a:ext cx="287" cy="2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0"/>
                </a:cxn>
                <a:cxn ang="0">
                  <a:pos x="57" y="0"/>
                </a:cxn>
                <a:cxn ang="0">
                  <a:pos x="57" y="0"/>
                </a:cxn>
                <a:cxn ang="0">
                  <a:pos x="56" y="0"/>
                </a:cxn>
                <a:cxn ang="0">
                  <a:pos x="1" y="0"/>
                </a:cxn>
              </a:cxnLst>
              <a:rect l="0" t="0" r="0" b="0"/>
              <a:pathLst>
                <a:path w="1434" h="10">
                  <a:moveTo>
                    <a:pt x="35" y="0"/>
                  </a:moveTo>
                  <a:lnTo>
                    <a:pt x="0" y="1"/>
                  </a:lnTo>
                  <a:lnTo>
                    <a:pt x="1434" y="10"/>
                  </a:lnTo>
                  <a:lnTo>
                    <a:pt x="1417" y="6"/>
                  </a:lnTo>
                  <a:lnTo>
                    <a:pt x="1402" y="6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9C9C9C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817" name="未知"/>
            <p:cNvSpPr/>
            <p:nvPr/>
          </p:nvSpPr>
          <p:spPr>
            <a:xfrm>
              <a:off x="119" y="39"/>
              <a:ext cx="259" cy="1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52" y="0"/>
                </a:cxn>
                <a:cxn ang="0">
                  <a:pos x="50" y="0"/>
                </a:cxn>
                <a:cxn ang="0">
                  <a:pos x="2" y="0"/>
                </a:cxn>
              </a:cxnLst>
              <a:rect l="0" t="0" r="0" b="0"/>
              <a:pathLst>
                <a:path w="1297" h="9">
                  <a:moveTo>
                    <a:pt x="42" y="0"/>
                  </a:moveTo>
                  <a:lnTo>
                    <a:pt x="20" y="0"/>
                  </a:lnTo>
                  <a:lnTo>
                    <a:pt x="0" y="3"/>
                  </a:lnTo>
                  <a:lnTo>
                    <a:pt x="1297" y="9"/>
                  </a:lnTo>
                  <a:lnTo>
                    <a:pt x="1249" y="3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949494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818" name="未知"/>
            <p:cNvSpPr/>
            <p:nvPr/>
          </p:nvSpPr>
          <p:spPr>
            <a:xfrm>
              <a:off x="178" y="34"/>
              <a:ext cx="141" cy="1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28" y="0"/>
                </a:cxn>
                <a:cxn ang="0">
                  <a:pos x="27" y="0"/>
                </a:cxn>
                <a:cxn ang="0">
                  <a:pos x="2" y="0"/>
                </a:cxn>
              </a:cxnLst>
              <a:rect l="0" t="0" r="0" b="0"/>
              <a:pathLst>
                <a:path w="705" h="6">
                  <a:moveTo>
                    <a:pt x="46" y="0"/>
                  </a:moveTo>
                  <a:lnTo>
                    <a:pt x="21" y="0"/>
                  </a:lnTo>
                  <a:lnTo>
                    <a:pt x="0" y="2"/>
                  </a:lnTo>
                  <a:lnTo>
                    <a:pt x="705" y="6"/>
                  </a:lnTo>
                  <a:lnTo>
                    <a:pt x="664" y="4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818181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819" name="未知"/>
            <p:cNvSpPr/>
            <p:nvPr/>
          </p:nvSpPr>
          <p:spPr>
            <a:xfrm>
              <a:off x="187" y="34"/>
              <a:ext cx="124" cy="1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25" y="0"/>
                </a:cxn>
                <a:cxn ang="0">
                  <a:pos x="23" y="0"/>
                </a:cxn>
                <a:cxn ang="0">
                  <a:pos x="21" y="0"/>
                </a:cxn>
                <a:cxn ang="0">
                  <a:pos x="4" y="0"/>
                </a:cxn>
              </a:cxnLst>
              <a:rect l="0" t="0" r="0" b="0"/>
              <a:pathLst>
                <a:path w="618" h="6">
                  <a:moveTo>
                    <a:pt x="96" y="0"/>
                  </a:moveTo>
                  <a:lnTo>
                    <a:pt x="46" y="0"/>
                  </a:lnTo>
                  <a:lnTo>
                    <a:pt x="0" y="2"/>
                  </a:lnTo>
                  <a:lnTo>
                    <a:pt x="618" y="6"/>
                  </a:lnTo>
                  <a:lnTo>
                    <a:pt x="573" y="2"/>
                  </a:lnTo>
                  <a:lnTo>
                    <a:pt x="531" y="2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820" name="未知"/>
            <p:cNvSpPr/>
            <p:nvPr/>
          </p:nvSpPr>
          <p:spPr>
            <a:xfrm>
              <a:off x="207" y="33"/>
              <a:ext cx="87" cy="1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17" y="0"/>
                </a:cxn>
                <a:cxn ang="0">
                  <a:pos x="14" y="0"/>
                </a:cxn>
                <a:cxn ang="0">
                  <a:pos x="9" y="0"/>
                </a:cxn>
                <a:cxn ang="0">
                  <a:pos x="3" y="0"/>
                </a:cxn>
              </a:cxnLst>
              <a:rect l="0" t="0" r="0" b="0"/>
              <a:pathLst>
                <a:path w="435" h="7">
                  <a:moveTo>
                    <a:pt x="83" y="2"/>
                  </a:moveTo>
                  <a:lnTo>
                    <a:pt x="40" y="2"/>
                  </a:lnTo>
                  <a:lnTo>
                    <a:pt x="0" y="5"/>
                  </a:lnTo>
                  <a:lnTo>
                    <a:pt x="435" y="7"/>
                  </a:lnTo>
                  <a:lnTo>
                    <a:pt x="343" y="2"/>
                  </a:lnTo>
                  <a:lnTo>
                    <a:pt x="213" y="0"/>
                  </a:lnTo>
                  <a:lnTo>
                    <a:pt x="83" y="2"/>
                  </a:lnTo>
                  <a:close/>
                </a:path>
              </a:pathLst>
            </a:custGeom>
            <a:solidFill>
              <a:srgbClr val="7D7D7D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821" name="未知"/>
            <p:cNvSpPr/>
            <p:nvPr/>
          </p:nvSpPr>
          <p:spPr>
            <a:xfrm>
              <a:off x="164" y="35"/>
              <a:ext cx="170" cy="1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0"/>
                </a:cxn>
                <a:cxn ang="0">
                  <a:pos x="34" y="0"/>
                </a:cxn>
                <a:cxn ang="0">
                  <a:pos x="31" y="0"/>
                </a:cxn>
                <a:cxn ang="0">
                  <a:pos x="3" y="0"/>
                </a:cxn>
              </a:cxnLst>
              <a:rect l="0" t="0" r="0" b="0"/>
              <a:pathLst>
                <a:path w="848" h="9">
                  <a:moveTo>
                    <a:pt x="71" y="0"/>
                  </a:moveTo>
                  <a:lnTo>
                    <a:pt x="0" y="4"/>
                  </a:lnTo>
                  <a:lnTo>
                    <a:pt x="848" y="9"/>
                  </a:lnTo>
                  <a:lnTo>
                    <a:pt x="776" y="4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858585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822" name="未知"/>
            <p:cNvSpPr/>
            <p:nvPr/>
          </p:nvSpPr>
          <p:spPr>
            <a:xfrm>
              <a:off x="73" y="44"/>
              <a:ext cx="349" cy="2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69" y="0"/>
                </a:cxn>
                <a:cxn ang="0">
                  <a:pos x="69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70" y="0"/>
                </a:cxn>
              </a:cxnLst>
              <a:rect l="0" t="0" r="0" b="0"/>
              <a:pathLst>
                <a:path w="1745" h="12">
                  <a:moveTo>
                    <a:pt x="1745" y="12"/>
                  </a:moveTo>
                  <a:lnTo>
                    <a:pt x="1732" y="9"/>
                  </a:lnTo>
                  <a:lnTo>
                    <a:pt x="1719" y="8"/>
                  </a:lnTo>
                  <a:lnTo>
                    <a:pt x="31" y="0"/>
                  </a:lnTo>
                  <a:lnTo>
                    <a:pt x="0" y="3"/>
                  </a:lnTo>
                  <a:lnTo>
                    <a:pt x="1745" y="12"/>
                  </a:lnTo>
                  <a:close/>
                </a:path>
              </a:pathLst>
            </a:custGeom>
            <a:solidFill>
              <a:srgbClr val="ACACAC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823" name="未知"/>
            <p:cNvSpPr>
              <a:spLocks noEditPoints="1"/>
            </p:cNvSpPr>
            <p:nvPr/>
          </p:nvSpPr>
          <p:spPr>
            <a:xfrm>
              <a:off x="544" y="78"/>
              <a:ext cx="307" cy="104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2"/>
                </a:cxn>
                <a:cxn ang="0">
                  <a:pos x="1" y="4"/>
                </a:cxn>
                <a:cxn ang="0">
                  <a:pos x="3" y="5"/>
                </a:cxn>
                <a:cxn ang="0">
                  <a:pos x="6" y="7"/>
                </a:cxn>
                <a:cxn ang="0">
                  <a:pos x="10" y="9"/>
                </a:cxn>
                <a:cxn ang="0">
                  <a:pos x="14" y="11"/>
                </a:cxn>
                <a:cxn ang="0">
                  <a:pos x="16" y="14"/>
                </a:cxn>
                <a:cxn ang="0">
                  <a:pos x="18" y="17"/>
                </a:cxn>
                <a:cxn ang="0">
                  <a:pos x="22" y="19"/>
                </a:cxn>
                <a:cxn ang="0">
                  <a:pos x="39" y="21"/>
                </a:cxn>
                <a:cxn ang="0">
                  <a:pos x="55" y="20"/>
                </a:cxn>
                <a:cxn ang="0">
                  <a:pos x="56" y="20"/>
                </a:cxn>
                <a:cxn ang="0">
                  <a:pos x="57" y="20"/>
                </a:cxn>
                <a:cxn ang="0">
                  <a:pos x="59" y="19"/>
                </a:cxn>
                <a:cxn ang="0">
                  <a:pos x="60" y="18"/>
                </a:cxn>
                <a:cxn ang="0">
                  <a:pos x="60" y="17"/>
                </a:cxn>
                <a:cxn ang="0">
                  <a:pos x="60" y="17"/>
                </a:cxn>
                <a:cxn ang="0">
                  <a:pos x="61" y="16"/>
                </a:cxn>
                <a:cxn ang="0">
                  <a:pos x="61" y="12"/>
                </a:cxn>
                <a:cxn ang="0">
                  <a:pos x="61" y="10"/>
                </a:cxn>
                <a:cxn ang="0">
                  <a:pos x="60" y="7"/>
                </a:cxn>
                <a:cxn ang="0">
                  <a:pos x="58" y="6"/>
                </a:cxn>
                <a:cxn ang="0">
                  <a:pos x="55" y="4"/>
                </a:cxn>
                <a:cxn ang="0">
                  <a:pos x="46" y="1"/>
                </a:cxn>
                <a:cxn ang="0">
                  <a:pos x="41" y="1"/>
                </a:cxn>
                <a:cxn ang="0">
                  <a:pos x="19" y="0"/>
                </a:cxn>
                <a:cxn ang="0">
                  <a:pos x="17" y="2"/>
                </a:cxn>
                <a:cxn ang="0">
                  <a:pos x="15" y="3"/>
                </a:cxn>
                <a:cxn ang="0">
                  <a:pos x="13" y="4"/>
                </a:cxn>
                <a:cxn ang="0">
                  <a:pos x="11" y="3"/>
                </a:cxn>
                <a:cxn ang="0">
                  <a:pos x="10" y="3"/>
                </a:cxn>
                <a:cxn ang="0">
                  <a:pos x="8" y="2"/>
                </a:cxn>
                <a:cxn ang="0">
                  <a:pos x="5" y="1"/>
                </a:cxn>
                <a:cxn ang="0">
                  <a:pos x="1" y="0"/>
                </a:cxn>
                <a:cxn ang="0">
                  <a:pos x="56" y="9"/>
                </a:cxn>
                <a:cxn ang="0">
                  <a:pos x="56" y="10"/>
                </a:cxn>
                <a:cxn ang="0">
                  <a:pos x="56" y="12"/>
                </a:cxn>
                <a:cxn ang="0">
                  <a:pos x="56" y="14"/>
                </a:cxn>
                <a:cxn ang="0">
                  <a:pos x="32" y="15"/>
                </a:cxn>
                <a:cxn ang="0">
                  <a:pos x="27" y="14"/>
                </a:cxn>
                <a:cxn ang="0">
                  <a:pos x="24" y="13"/>
                </a:cxn>
                <a:cxn ang="0">
                  <a:pos x="22" y="12"/>
                </a:cxn>
                <a:cxn ang="0">
                  <a:pos x="21" y="11"/>
                </a:cxn>
                <a:cxn ang="0">
                  <a:pos x="21" y="9"/>
                </a:cxn>
                <a:cxn ang="0">
                  <a:pos x="23" y="8"/>
                </a:cxn>
                <a:cxn ang="0">
                  <a:pos x="26" y="7"/>
                </a:cxn>
                <a:cxn ang="0">
                  <a:pos x="30" y="6"/>
                </a:cxn>
                <a:cxn ang="0">
                  <a:pos x="35" y="6"/>
                </a:cxn>
                <a:cxn ang="0">
                  <a:pos x="39" y="7"/>
                </a:cxn>
              </a:cxnLst>
              <a:rect l="0" t="0" r="0" b="0"/>
              <a:pathLst>
                <a:path w="1536" h="520">
                  <a:moveTo>
                    <a:pt x="35" y="9"/>
                  </a:moveTo>
                  <a:lnTo>
                    <a:pt x="33" y="21"/>
                  </a:lnTo>
                  <a:lnTo>
                    <a:pt x="29" y="33"/>
                  </a:lnTo>
                  <a:lnTo>
                    <a:pt x="25" y="37"/>
                  </a:lnTo>
                  <a:lnTo>
                    <a:pt x="23" y="43"/>
                  </a:lnTo>
                  <a:lnTo>
                    <a:pt x="15" y="53"/>
                  </a:lnTo>
                  <a:lnTo>
                    <a:pt x="0" y="66"/>
                  </a:lnTo>
                  <a:lnTo>
                    <a:pt x="10" y="81"/>
                  </a:lnTo>
                  <a:lnTo>
                    <a:pt x="24" y="97"/>
                  </a:lnTo>
                  <a:lnTo>
                    <a:pt x="31" y="105"/>
                  </a:lnTo>
                  <a:lnTo>
                    <a:pt x="41" y="113"/>
                  </a:lnTo>
                  <a:lnTo>
                    <a:pt x="64" y="130"/>
                  </a:lnTo>
                  <a:lnTo>
                    <a:pt x="89" y="144"/>
                  </a:lnTo>
                  <a:lnTo>
                    <a:pt x="118" y="160"/>
                  </a:lnTo>
                  <a:lnTo>
                    <a:pt x="150" y="174"/>
                  </a:lnTo>
                  <a:lnTo>
                    <a:pt x="188" y="191"/>
                  </a:lnTo>
                  <a:lnTo>
                    <a:pt x="223" y="205"/>
                  </a:lnTo>
                  <a:lnTo>
                    <a:pt x="256" y="222"/>
                  </a:lnTo>
                  <a:lnTo>
                    <a:pt x="286" y="240"/>
                  </a:lnTo>
                  <a:lnTo>
                    <a:pt x="315" y="262"/>
                  </a:lnTo>
                  <a:lnTo>
                    <a:pt x="339" y="282"/>
                  </a:lnTo>
                  <a:lnTo>
                    <a:pt x="363" y="306"/>
                  </a:lnTo>
                  <a:lnTo>
                    <a:pt x="383" y="330"/>
                  </a:lnTo>
                  <a:lnTo>
                    <a:pt x="401" y="357"/>
                  </a:lnTo>
                  <a:lnTo>
                    <a:pt x="417" y="383"/>
                  </a:lnTo>
                  <a:lnTo>
                    <a:pt x="436" y="405"/>
                  </a:lnTo>
                  <a:lnTo>
                    <a:pt x="457" y="426"/>
                  </a:lnTo>
                  <a:lnTo>
                    <a:pt x="484" y="445"/>
                  </a:lnTo>
                  <a:lnTo>
                    <a:pt x="510" y="460"/>
                  </a:lnTo>
                  <a:lnTo>
                    <a:pt x="541" y="474"/>
                  </a:lnTo>
                  <a:lnTo>
                    <a:pt x="575" y="484"/>
                  </a:lnTo>
                  <a:lnTo>
                    <a:pt x="611" y="493"/>
                  </a:lnTo>
                  <a:lnTo>
                    <a:pt x="966" y="520"/>
                  </a:lnTo>
                  <a:lnTo>
                    <a:pt x="1360" y="508"/>
                  </a:lnTo>
                  <a:lnTo>
                    <a:pt x="1374" y="506"/>
                  </a:lnTo>
                  <a:lnTo>
                    <a:pt x="1376" y="505"/>
                  </a:lnTo>
                  <a:lnTo>
                    <a:pt x="1380" y="505"/>
                  </a:lnTo>
                  <a:lnTo>
                    <a:pt x="1387" y="505"/>
                  </a:lnTo>
                  <a:lnTo>
                    <a:pt x="1400" y="501"/>
                  </a:lnTo>
                  <a:lnTo>
                    <a:pt x="1414" y="499"/>
                  </a:lnTo>
                  <a:lnTo>
                    <a:pt x="1425" y="494"/>
                  </a:lnTo>
                  <a:lnTo>
                    <a:pt x="1437" y="490"/>
                  </a:lnTo>
                  <a:lnTo>
                    <a:pt x="1459" y="481"/>
                  </a:lnTo>
                  <a:lnTo>
                    <a:pt x="1466" y="474"/>
                  </a:lnTo>
                  <a:lnTo>
                    <a:pt x="1467" y="471"/>
                  </a:lnTo>
                  <a:lnTo>
                    <a:pt x="1470" y="470"/>
                  </a:lnTo>
                  <a:lnTo>
                    <a:pt x="1475" y="468"/>
                  </a:lnTo>
                  <a:lnTo>
                    <a:pt x="1491" y="453"/>
                  </a:lnTo>
                  <a:lnTo>
                    <a:pt x="1497" y="444"/>
                  </a:lnTo>
                  <a:lnTo>
                    <a:pt x="1500" y="439"/>
                  </a:lnTo>
                  <a:lnTo>
                    <a:pt x="1501" y="437"/>
                  </a:lnTo>
                  <a:lnTo>
                    <a:pt x="1504" y="435"/>
                  </a:lnTo>
                  <a:lnTo>
                    <a:pt x="1509" y="426"/>
                  </a:lnTo>
                  <a:lnTo>
                    <a:pt x="1511" y="421"/>
                  </a:lnTo>
                  <a:lnTo>
                    <a:pt x="1512" y="419"/>
                  </a:lnTo>
                  <a:lnTo>
                    <a:pt x="1515" y="417"/>
                  </a:lnTo>
                  <a:lnTo>
                    <a:pt x="1524" y="389"/>
                  </a:lnTo>
                  <a:lnTo>
                    <a:pt x="1530" y="362"/>
                  </a:lnTo>
                  <a:lnTo>
                    <a:pt x="1534" y="336"/>
                  </a:lnTo>
                  <a:lnTo>
                    <a:pt x="1536" y="312"/>
                  </a:lnTo>
                  <a:lnTo>
                    <a:pt x="1535" y="288"/>
                  </a:lnTo>
                  <a:lnTo>
                    <a:pt x="1531" y="265"/>
                  </a:lnTo>
                  <a:lnTo>
                    <a:pt x="1525" y="244"/>
                  </a:lnTo>
                  <a:lnTo>
                    <a:pt x="1519" y="224"/>
                  </a:lnTo>
                  <a:lnTo>
                    <a:pt x="1507" y="205"/>
                  </a:lnTo>
                  <a:lnTo>
                    <a:pt x="1495" y="187"/>
                  </a:lnTo>
                  <a:lnTo>
                    <a:pt x="1480" y="170"/>
                  </a:lnTo>
                  <a:lnTo>
                    <a:pt x="1464" y="155"/>
                  </a:lnTo>
                  <a:lnTo>
                    <a:pt x="1445" y="139"/>
                  </a:lnTo>
                  <a:lnTo>
                    <a:pt x="1424" y="126"/>
                  </a:lnTo>
                  <a:lnTo>
                    <a:pt x="1400" y="113"/>
                  </a:lnTo>
                  <a:lnTo>
                    <a:pt x="1376" y="102"/>
                  </a:lnTo>
                  <a:lnTo>
                    <a:pt x="1291" y="70"/>
                  </a:lnTo>
                  <a:lnTo>
                    <a:pt x="1206" y="45"/>
                  </a:lnTo>
                  <a:lnTo>
                    <a:pt x="1162" y="34"/>
                  </a:lnTo>
                  <a:lnTo>
                    <a:pt x="1120" y="27"/>
                  </a:lnTo>
                  <a:lnTo>
                    <a:pt x="1076" y="19"/>
                  </a:lnTo>
                  <a:lnTo>
                    <a:pt x="1034" y="16"/>
                  </a:lnTo>
                  <a:lnTo>
                    <a:pt x="985" y="22"/>
                  </a:lnTo>
                  <a:lnTo>
                    <a:pt x="534" y="9"/>
                  </a:lnTo>
                  <a:lnTo>
                    <a:pt x="485" y="0"/>
                  </a:lnTo>
                  <a:lnTo>
                    <a:pt x="465" y="21"/>
                  </a:lnTo>
                  <a:lnTo>
                    <a:pt x="445" y="40"/>
                  </a:lnTo>
                  <a:lnTo>
                    <a:pt x="425" y="55"/>
                  </a:lnTo>
                  <a:lnTo>
                    <a:pt x="415" y="61"/>
                  </a:lnTo>
                  <a:lnTo>
                    <a:pt x="406" y="69"/>
                  </a:lnTo>
                  <a:lnTo>
                    <a:pt x="386" y="77"/>
                  </a:lnTo>
                  <a:lnTo>
                    <a:pt x="366" y="85"/>
                  </a:lnTo>
                  <a:lnTo>
                    <a:pt x="346" y="89"/>
                  </a:lnTo>
                  <a:lnTo>
                    <a:pt x="326" y="93"/>
                  </a:lnTo>
                  <a:lnTo>
                    <a:pt x="304" y="91"/>
                  </a:lnTo>
                  <a:lnTo>
                    <a:pt x="284" y="88"/>
                  </a:lnTo>
                  <a:lnTo>
                    <a:pt x="278" y="85"/>
                  </a:lnTo>
                  <a:lnTo>
                    <a:pt x="273" y="84"/>
                  </a:lnTo>
                  <a:lnTo>
                    <a:pt x="263" y="81"/>
                  </a:lnTo>
                  <a:lnTo>
                    <a:pt x="243" y="72"/>
                  </a:lnTo>
                  <a:lnTo>
                    <a:pt x="220" y="59"/>
                  </a:lnTo>
                  <a:lnTo>
                    <a:pt x="209" y="52"/>
                  </a:lnTo>
                  <a:lnTo>
                    <a:pt x="199" y="46"/>
                  </a:lnTo>
                  <a:lnTo>
                    <a:pt x="176" y="28"/>
                  </a:lnTo>
                  <a:lnTo>
                    <a:pt x="156" y="9"/>
                  </a:lnTo>
                  <a:lnTo>
                    <a:pt x="125" y="13"/>
                  </a:lnTo>
                  <a:lnTo>
                    <a:pt x="95" y="16"/>
                  </a:lnTo>
                  <a:lnTo>
                    <a:pt x="65" y="13"/>
                  </a:lnTo>
                  <a:lnTo>
                    <a:pt x="35" y="9"/>
                  </a:lnTo>
                  <a:close/>
                  <a:moveTo>
                    <a:pt x="1362" y="216"/>
                  </a:moveTo>
                  <a:lnTo>
                    <a:pt x="1379" y="220"/>
                  </a:lnTo>
                  <a:lnTo>
                    <a:pt x="1392" y="228"/>
                  </a:lnTo>
                  <a:lnTo>
                    <a:pt x="1397" y="233"/>
                  </a:lnTo>
                  <a:lnTo>
                    <a:pt x="1402" y="240"/>
                  </a:lnTo>
                  <a:lnTo>
                    <a:pt x="1410" y="256"/>
                  </a:lnTo>
                  <a:lnTo>
                    <a:pt x="1412" y="274"/>
                  </a:lnTo>
                  <a:lnTo>
                    <a:pt x="1412" y="283"/>
                  </a:lnTo>
                  <a:lnTo>
                    <a:pt x="1412" y="295"/>
                  </a:lnTo>
                  <a:lnTo>
                    <a:pt x="1409" y="320"/>
                  </a:lnTo>
                  <a:lnTo>
                    <a:pt x="1405" y="333"/>
                  </a:lnTo>
                  <a:lnTo>
                    <a:pt x="1402" y="349"/>
                  </a:lnTo>
                  <a:lnTo>
                    <a:pt x="862" y="375"/>
                  </a:lnTo>
                  <a:lnTo>
                    <a:pt x="825" y="374"/>
                  </a:lnTo>
                  <a:lnTo>
                    <a:pt x="789" y="371"/>
                  </a:lnTo>
                  <a:lnTo>
                    <a:pt x="752" y="366"/>
                  </a:lnTo>
                  <a:lnTo>
                    <a:pt x="719" y="360"/>
                  </a:lnTo>
                  <a:lnTo>
                    <a:pt x="684" y="351"/>
                  </a:lnTo>
                  <a:lnTo>
                    <a:pt x="651" y="341"/>
                  </a:lnTo>
                  <a:lnTo>
                    <a:pt x="619" y="329"/>
                  </a:lnTo>
                  <a:lnTo>
                    <a:pt x="589" y="315"/>
                  </a:lnTo>
                  <a:lnTo>
                    <a:pt x="570" y="306"/>
                  </a:lnTo>
                  <a:lnTo>
                    <a:pt x="555" y="298"/>
                  </a:lnTo>
                  <a:lnTo>
                    <a:pt x="544" y="289"/>
                  </a:lnTo>
                  <a:lnTo>
                    <a:pt x="535" y="282"/>
                  </a:lnTo>
                  <a:lnTo>
                    <a:pt x="529" y="274"/>
                  </a:lnTo>
                  <a:lnTo>
                    <a:pt x="526" y="266"/>
                  </a:lnTo>
                  <a:lnTo>
                    <a:pt x="527" y="259"/>
                  </a:lnTo>
                  <a:lnTo>
                    <a:pt x="531" y="254"/>
                  </a:lnTo>
                  <a:lnTo>
                    <a:pt x="536" y="234"/>
                  </a:lnTo>
                  <a:lnTo>
                    <a:pt x="547" y="216"/>
                  </a:lnTo>
                  <a:lnTo>
                    <a:pt x="562" y="200"/>
                  </a:lnTo>
                  <a:lnTo>
                    <a:pt x="584" y="188"/>
                  </a:lnTo>
                  <a:lnTo>
                    <a:pt x="609" y="178"/>
                  </a:lnTo>
                  <a:lnTo>
                    <a:pt x="622" y="173"/>
                  </a:lnTo>
                  <a:lnTo>
                    <a:pt x="639" y="170"/>
                  </a:lnTo>
                  <a:lnTo>
                    <a:pt x="674" y="164"/>
                  </a:lnTo>
                  <a:lnTo>
                    <a:pt x="714" y="163"/>
                  </a:lnTo>
                  <a:lnTo>
                    <a:pt x="754" y="161"/>
                  </a:lnTo>
                  <a:lnTo>
                    <a:pt x="792" y="161"/>
                  </a:lnTo>
                  <a:lnTo>
                    <a:pt x="830" y="161"/>
                  </a:lnTo>
                  <a:lnTo>
                    <a:pt x="866" y="162"/>
                  </a:lnTo>
                  <a:lnTo>
                    <a:pt x="900" y="162"/>
                  </a:lnTo>
                  <a:lnTo>
                    <a:pt x="932" y="163"/>
                  </a:lnTo>
                  <a:lnTo>
                    <a:pt x="964" y="166"/>
                  </a:lnTo>
                  <a:lnTo>
                    <a:pt x="994" y="168"/>
                  </a:lnTo>
                  <a:lnTo>
                    <a:pt x="1362" y="216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824" name="未知"/>
            <p:cNvSpPr/>
            <p:nvPr/>
          </p:nvSpPr>
          <p:spPr>
            <a:xfrm>
              <a:off x="575" y="78"/>
              <a:ext cx="66" cy="19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2" y="1"/>
                </a:cxn>
                <a:cxn ang="0">
                  <a:pos x="12" y="2"/>
                </a:cxn>
                <a:cxn ang="0">
                  <a:pos x="11" y="2"/>
                </a:cxn>
                <a:cxn ang="0">
                  <a:pos x="10" y="2"/>
                </a:cxn>
                <a:cxn ang="0">
                  <a:pos x="10" y="3"/>
                </a:cxn>
                <a:cxn ang="0">
                  <a:pos x="9" y="3"/>
                </a:cxn>
                <a:cxn ang="0">
                  <a:pos x="8" y="3"/>
                </a:cxn>
                <a:cxn ang="0">
                  <a:pos x="8" y="4"/>
                </a:cxn>
                <a:cxn ang="0">
                  <a:pos x="7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3" y="3"/>
                </a:cxn>
                <a:cxn ang="0">
                  <a:pos x="3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" y="1"/>
                </a:cxn>
                <a:cxn ang="0">
                  <a:pos x="0" y="0"/>
                </a:cxn>
              </a:cxnLst>
              <a:rect l="0" t="0" r="0" b="0"/>
              <a:pathLst>
                <a:path w="329" h="93">
                  <a:moveTo>
                    <a:pt x="329" y="0"/>
                  </a:moveTo>
                  <a:lnTo>
                    <a:pt x="309" y="21"/>
                  </a:lnTo>
                  <a:lnTo>
                    <a:pt x="289" y="40"/>
                  </a:lnTo>
                  <a:lnTo>
                    <a:pt x="269" y="55"/>
                  </a:lnTo>
                  <a:lnTo>
                    <a:pt x="259" y="61"/>
                  </a:lnTo>
                  <a:lnTo>
                    <a:pt x="250" y="69"/>
                  </a:lnTo>
                  <a:lnTo>
                    <a:pt x="230" y="77"/>
                  </a:lnTo>
                  <a:lnTo>
                    <a:pt x="210" y="85"/>
                  </a:lnTo>
                  <a:lnTo>
                    <a:pt x="190" y="89"/>
                  </a:lnTo>
                  <a:lnTo>
                    <a:pt x="170" y="93"/>
                  </a:lnTo>
                  <a:lnTo>
                    <a:pt x="148" y="91"/>
                  </a:lnTo>
                  <a:lnTo>
                    <a:pt x="128" y="88"/>
                  </a:lnTo>
                  <a:lnTo>
                    <a:pt x="122" y="85"/>
                  </a:lnTo>
                  <a:lnTo>
                    <a:pt x="117" y="84"/>
                  </a:lnTo>
                  <a:lnTo>
                    <a:pt x="107" y="81"/>
                  </a:lnTo>
                  <a:lnTo>
                    <a:pt x="87" y="72"/>
                  </a:lnTo>
                  <a:lnTo>
                    <a:pt x="64" y="59"/>
                  </a:lnTo>
                  <a:lnTo>
                    <a:pt x="53" y="52"/>
                  </a:lnTo>
                  <a:lnTo>
                    <a:pt x="43" y="46"/>
                  </a:lnTo>
                  <a:lnTo>
                    <a:pt x="20" y="28"/>
                  </a:lnTo>
                  <a:lnTo>
                    <a:pt x="0" y="9"/>
                  </a:lnTo>
                </a:path>
              </a:pathLst>
            </a:custGeom>
            <a:noFill/>
            <a:ln w="63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825" name="未知"/>
            <p:cNvSpPr/>
            <p:nvPr/>
          </p:nvSpPr>
          <p:spPr>
            <a:xfrm>
              <a:off x="545" y="0"/>
              <a:ext cx="238" cy="81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2" y="13"/>
                </a:cxn>
                <a:cxn ang="0">
                  <a:pos x="3" y="13"/>
                </a:cxn>
                <a:cxn ang="0">
                  <a:pos x="3" y="13"/>
                </a:cxn>
                <a:cxn ang="0">
                  <a:pos x="6" y="11"/>
                </a:cxn>
                <a:cxn ang="0">
                  <a:pos x="9" y="10"/>
                </a:cxn>
                <a:cxn ang="0">
                  <a:pos x="11" y="9"/>
                </a:cxn>
                <a:cxn ang="0">
                  <a:pos x="13" y="7"/>
                </a:cxn>
                <a:cxn ang="0">
                  <a:pos x="16" y="5"/>
                </a:cxn>
                <a:cxn ang="0">
                  <a:pos x="20" y="4"/>
                </a:cxn>
                <a:cxn ang="0">
                  <a:pos x="25" y="1"/>
                </a:cxn>
                <a:cxn ang="0">
                  <a:pos x="30" y="0"/>
                </a:cxn>
                <a:cxn ang="0">
                  <a:pos x="33" y="0"/>
                </a:cxn>
                <a:cxn ang="0">
                  <a:pos x="35" y="0"/>
                </a:cxn>
                <a:cxn ang="0">
                  <a:pos x="37" y="0"/>
                </a:cxn>
                <a:cxn ang="0">
                  <a:pos x="38" y="1"/>
                </a:cxn>
                <a:cxn ang="0">
                  <a:pos x="40" y="2"/>
                </a:cxn>
                <a:cxn ang="0">
                  <a:pos x="42" y="3"/>
                </a:cxn>
                <a:cxn ang="0">
                  <a:pos x="43" y="4"/>
                </a:cxn>
                <a:cxn ang="0">
                  <a:pos x="45" y="5"/>
                </a:cxn>
                <a:cxn ang="0">
                  <a:pos x="46" y="6"/>
                </a:cxn>
                <a:cxn ang="0">
                  <a:pos x="46" y="7"/>
                </a:cxn>
                <a:cxn ang="0">
                  <a:pos x="47" y="8"/>
                </a:cxn>
                <a:cxn ang="0">
                  <a:pos x="47" y="9"/>
                </a:cxn>
                <a:cxn ang="0">
                  <a:pos x="47" y="9"/>
                </a:cxn>
                <a:cxn ang="0">
                  <a:pos x="48" y="10"/>
                </a:cxn>
                <a:cxn ang="0">
                  <a:pos x="48" y="11"/>
                </a:cxn>
                <a:cxn ang="0">
                  <a:pos x="47" y="12"/>
                </a:cxn>
                <a:cxn ang="0">
                  <a:pos x="47" y="13"/>
                </a:cxn>
                <a:cxn ang="0">
                  <a:pos x="46" y="13"/>
                </a:cxn>
                <a:cxn ang="0">
                  <a:pos x="46" y="14"/>
                </a:cxn>
                <a:cxn ang="0">
                  <a:pos x="45" y="14"/>
                </a:cxn>
                <a:cxn ang="0">
                  <a:pos x="44" y="14"/>
                </a:cxn>
                <a:cxn ang="0">
                  <a:pos x="43" y="15"/>
                </a:cxn>
                <a:cxn ang="0">
                  <a:pos x="42" y="16"/>
                </a:cxn>
              </a:cxnLst>
              <a:rect l="0" t="0" r="0" b="0"/>
              <a:pathLst>
                <a:path w="1190" h="408">
                  <a:moveTo>
                    <a:pt x="0" y="344"/>
                  </a:moveTo>
                  <a:lnTo>
                    <a:pt x="5" y="344"/>
                  </a:lnTo>
                  <a:lnTo>
                    <a:pt x="9" y="342"/>
                  </a:lnTo>
                  <a:lnTo>
                    <a:pt x="44" y="329"/>
                  </a:lnTo>
                  <a:lnTo>
                    <a:pt x="62" y="322"/>
                  </a:lnTo>
                  <a:lnTo>
                    <a:pt x="65" y="319"/>
                  </a:lnTo>
                  <a:lnTo>
                    <a:pt x="70" y="318"/>
                  </a:lnTo>
                  <a:lnTo>
                    <a:pt x="80" y="316"/>
                  </a:lnTo>
                  <a:lnTo>
                    <a:pt x="115" y="300"/>
                  </a:lnTo>
                  <a:lnTo>
                    <a:pt x="150" y="286"/>
                  </a:lnTo>
                  <a:lnTo>
                    <a:pt x="183" y="269"/>
                  </a:lnTo>
                  <a:lnTo>
                    <a:pt x="217" y="252"/>
                  </a:lnTo>
                  <a:lnTo>
                    <a:pt x="249" y="233"/>
                  </a:lnTo>
                  <a:lnTo>
                    <a:pt x="265" y="223"/>
                  </a:lnTo>
                  <a:lnTo>
                    <a:pt x="283" y="215"/>
                  </a:lnTo>
                  <a:lnTo>
                    <a:pt x="324" y="187"/>
                  </a:lnTo>
                  <a:lnTo>
                    <a:pt x="367" y="162"/>
                  </a:lnTo>
                  <a:lnTo>
                    <a:pt x="408" y="137"/>
                  </a:lnTo>
                  <a:lnTo>
                    <a:pt x="450" y="114"/>
                  </a:lnTo>
                  <a:lnTo>
                    <a:pt x="490" y="91"/>
                  </a:lnTo>
                  <a:lnTo>
                    <a:pt x="531" y="71"/>
                  </a:lnTo>
                  <a:lnTo>
                    <a:pt x="614" y="35"/>
                  </a:lnTo>
                  <a:lnTo>
                    <a:pt x="735" y="6"/>
                  </a:lnTo>
                  <a:lnTo>
                    <a:pt x="761" y="3"/>
                  </a:lnTo>
                  <a:lnTo>
                    <a:pt x="789" y="2"/>
                  </a:lnTo>
                  <a:lnTo>
                    <a:pt x="815" y="0"/>
                  </a:lnTo>
                  <a:lnTo>
                    <a:pt x="841" y="2"/>
                  </a:lnTo>
                  <a:lnTo>
                    <a:pt x="865" y="3"/>
                  </a:lnTo>
                  <a:lnTo>
                    <a:pt x="890" y="6"/>
                  </a:lnTo>
                  <a:lnTo>
                    <a:pt x="914" y="11"/>
                  </a:lnTo>
                  <a:lnTo>
                    <a:pt x="939" y="18"/>
                  </a:lnTo>
                  <a:lnTo>
                    <a:pt x="960" y="24"/>
                  </a:lnTo>
                  <a:lnTo>
                    <a:pt x="983" y="33"/>
                  </a:lnTo>
                  <a:lnTo>
                    <a:pt x="1003" y="41"/>
                  </a:lnTo>
                  <a:lnTo>
                    <a:pt x="1024" y="52"/>
                  </a:lnTo>
                  <a:lnTo>
                    <a:pt x="1043" y="63"/>
                  </a:lnTo>
                  <a:lnTo>
                    <a:pt x="1063" y="76"/>
                  </a:lnTo>
                  <a:lnTo>
                    <a:pt x="1080" y="90"/>
                  </a:lnTo>
                  <a:lnTo>
                    <a:pt x="1099" y="107"/>
                  </a:lnTo>
                  <a:lnTo>
                    <a:pt x="1120" y="129"/>
                  </a:lnTo>
                  <a:lnTo>
                    <a:pt x="1130" y="139"/>
                  </a:lnTo>
                  <a:lnTo>
                    <a:pt x="1140" y="151"/>
                  </a:lnTo>
                  <a:lnTo>
                    <a:pt x="1148" y="161"/>
                  </a:lnTo>
                  <a:lnTo>
                    <a:pt x="1151" y="166"/>
                  </a:lnTo>
                  <a:lnTo>
                    <a:pt x="1156" y="172"/>
                  </a:lnTo>
                  <a:lnTo>
                    <a:pt x="1170" y="193"/>
                  </a:lnTo>
                  <a:lnTo>
                    <a:pt x="1179" y="213"/>
                  </a:lnTo>
                  <a:lnTo>
                    <a:pt x="1183" y="222"/>
                  </a:lnTo>
                  <a:lnTo>
                    <a:pt x="1184" y="227"/>
                  </a:lnTo>
                  <a:lnTo>
                    <a:pt x="1186" y="233"/>
                  </a:lnTo>
                  <a:lnTo>
                    <a:pt x="1186" y="236"/>
                  </a:lnTo>
                  <a:lnTo>
                    <a:pt x="1188" y="241"/>
                  </a:lnTo>
                  <a:lnTo>
                    <a:pt x="1189" y="251"/>
                  </a:lnTo>
                  <a:lnTo>
                    <a:pt x="1190" y="270"/>
                  </a:lnTo>
                  <a:lnTo>
                    <a:pt x="1186" y="287"/>
                  </a:lnTo>
                  <a:lnTo>
                    <a:pt x="1180" y="304"/>
                  </a:lnTo>
                  <a:lnTo>
                    <a:pt x="1175" y="311"/>
                  </a:lnTo>
                  <a:lnTo>
                    <a:pt x="1170" y="319"/>
                  </a:lnTo>
                  <a:lnTo>
                    <a:pt x="1159" y="336"/>
                  </a:lnTo>
                  <a:lnTo>
                    <a:pt x="1154" y="338"/>
                  </a:lnTo>
                  <a:lnTo>
                    <a:pt x="1151" y="340"/>
                  </a:lnTo>
                  <a:lnTo>
                    <a:pt x="1150" y="342"/>
                  </a:lnTo>
                  <a:lnTo>
                    <a:pt x="1141" y="349"/>
                  </a:lnTo>
                  <a:lnTo>
                    <a:pt x="1123" y="364"/>
                  </a:lnTo>
                  <a:lnTo>
                    <a:pt x="1116" y="366"/>
                  </a:lnTo>
                  <a:lnTo>
                    <a:pt x="1111" y="370"/>
                  </a:lnTo>
                  <a:lnTo>
                    <a:pt x="1100" y="377"/>
                  </a:lnTo>
                  <a:lnTo>
                    <a:pt x="1076" y="391"/>
                  </a:lnTo>
                  <a:lnTo>
                    <a:pt x="1051" y="399"/>
                  </a:lnTo>
                  <a:lnTo>
                    <a:pt x="1039" y="403"/>
                  </a:lnTo>
                  <a:lnTo>
                    <a:pt x="1028" y="408"/>
                  </a:lnTo>
                </a:path>
              </a:pathLst>
            </a:custGeom>
            <a:noFill/>
            <a:ln w="63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826" name="未知"/>
            <p:cNvSpPr/>
            <p:nvPr/>
          </p:nvSpPr>
          <p:spPr>
            <a:xfrm>
              <a:off x="575" y="66"/>
              <a:ext cx="66" cy="14"/>
            </a:xfrm>
            <a:custGeom>
              <a:avLst/>
              <a:gdLst/>
              <a:ahLst/>
              <a:cxnLst>
                <a:cxn ang="0">
                  <a:pos x="13" y="2"/>
                </a:cxn>
                <a:cxn ang="0">
                  <a:pos x="12" y="2"/>
                </a:cxn>
                <a:cxn ang="0">
                  <a:pos x="11" y="1"/>
                </a:cxn>
                <a:cxn ang="0">
                  <a:pos x="10" y="1"/>
                </a:cxn>
                <a:cxn ang="0">
                  <a:pos x="10" y="0"/>
                </a:cxn>
                <a:cxn ang="0">
                  <a:pos x="9" y="0"/>
                </a:cxn>
                <a:cxn ang="0">
                  <a:pos x="8" y="0"/>
                </a:cxn>
                <a:cxn ang="0">
                  <a:pos x="7" y="0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4" y="1"/>
                </a:cxn>
                <a:cxn ang="0">
                  <a:pos x="3" y="1"/>
                </a:cxn>
                <a:cxn ang="0">
                  <a:pos x="2" y="2"/>
                </a:cxn>
                <a:cxn ang="0">
                  <a:pos x="1" y="2"/>
                </a:cxn>
                <a:cxn ang="0">
                  <a:pos x="0" y="3"/>
                </a:cxn>
              </a:cxnLst>
              <a:rect l="0" t="0" r="0" b="0"/>
              <a:pathLst>
                <a:path w="329" h="70">
                  <a:moveTo>
                    <a:pt x="329" y="61"/>
                  </a:moveTo>
                  <a:lnTo>
                    <a:pt x="303" y="49"/>
                  </a:lnTo>
                  <a:lnTo>
                    <a:pt x="278" y="34"/>
                  </a:lnTo>
                  <a:lnTo>
                    <a:pt x="253" y="18"/>
                  </a:lnTo>
                  <a:lnTo>
                    <a:pt x="240" y="12"/>
                  </a:lnTo>
                  <a:lnTo>
                    <a:pt x="229" y="9"/>
                  </a:lnTo>
                  <a:lnTo>
                    <a:pt x="204" y="1"/>
                  </a:lnTo>
                  <a:lnTo>
                    <a:pt x="182" y="0"/>
                  </a:lnTo>
                  <a:lnTo>
                    <a:pt x="157" y="1"/>
                  </a:lnTo>
                  <a:lnTo>
                    <a:pt x="132" y="7"/>
                  </a:lnTo>
                  <a:lnTo>
                    <a:pt x="107" y="17"/>
                  </a:lnTo>
                  <a:lnTo>
                    <a:pt x="82" y="33"/>
                  </a:lnTo>
                  <a:lnTo>
                    <a:pt x="40" y="54"/>
                  </a:lnTo>
                  <a:lnTo>
                    <a:pt x="20" y="62"/>
                  </a:lnTo>
                  <a:lnTo>
                    <a:pt x="0" y="70"/>
                  </a:lnTo>
                </a:path>
              </a:pathLst>
            </a:custGeom>
            <a:noFill/>
            <a:ln w="63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827" name="未知"/>
            <p:cNvSpPr/>
            <p:nvPr/>
          </p:nvSpPr>
          <p:spPr>
            <a:xfrm>
              <a:off x="551" y="80"/>
              <a:ext cx="24" cy="1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0" b="0"/>
              <a:pathLst>
                <a:path w="121" h="7">
                  <a:moveTo>
                    <a:pt x="121" y="0"/>
                  </a:moveTo>
                  <a:lnTo>
                    <a:pt x="90" y="4"/>
                  </a:lnTo>
                  <a:lnTo>
                    <a:pt x="60" y="7"/>
                  </a:lnTo>
                  <a:lnTo>
                    <a:pt x="30" y="4"/>
                  </a:lnTo>
                  <a:lnTo>
                    <a:pt x="0" y="0"/>
                  </a:lnTo>
                </a:path>
              </a:pathLst>
            </a:custGeom>
            <a:noFill/>
            <a:ln w="63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828" name="未知"/>
            <p:cNvSpPr/>
            <p:nvPr/>
          </p:nvSpPr>
          <p:spPr>
            <a:xfrm>
              <a:off x="643" y="25"/>
              <a:ext cx="116" cy="43"/>
            </a:xfrm>
            <a:custGeom>
              <a:avLst/>
              <a:gdLst/>
              <a:ahLst/>
              <a:cxnLst>
                <a:cxn ang="0">
                  <a:pos x="1" y="7"/>
                </a:cxn>
                <a:cxn ang="0">
                  <a:pos x="2" y="8"/>
                </a:cxn>
                <a:cxn ang="0">
                  <a:pos x="2" y="8"/>
                </a:cxn>
                <a:cxn ang="0">
                  <a:pos x="3" y="8"/>
                </a:cxn>
                <a:cxn ang="0">
                  <a:pos x="3" y="8"/>
                </a:cxn>
                <a:cxn ang="0">
                  <a:pos x="4" y="9"/>
                </a:cxn>
                <a:cxn ang="0">
                  <a:pos x="5" y="9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7" y="9"/>
                </a:cxn>
                <a:cxn ang="0">
                  <a:pos x="23" y="7"/>
                </a:cxn>
                <a:cxn ang="0">
                  <a:pos x="23" y="7"/>
                </a:cxn>
                <a:cxn ang="0">
                  <a:pos x="23" y="6"/>
                </a:cxn>
                <a:cxn ang="0">
                  <a:pos x="23" y="5"/>
                </a:cxn>
                <a:cxn ang="0">
                  <a:pos x="23" y="5"/>
                </a:cxn>
                <a:cxn ang="0">
                  <a:pos x="23" y="4"/>
                </a:cxn>
                <a:cxn ang="0">
                  <a:pos x="23" y="4"/>
                </a:cxn>
                <a:cxn ang="0">
                  <a:pos x="22" y="3"/>
                </a:cxn>
                <a:cxn ang="0">
                  <a:pos x="22" y="3"/>
                </a:cxn>
                <a:cxn ang="0">
                  <a:pos x="21" y="3"/>
                </a:cxn>
                <a:cxn ang="0">
                  <a:pos x="20" y="2"/>
                </a:cxn>
                <a:cxn ang="0">
                  <a:pos x="19" y="1"/>
                </a:cxn>
                <a:cxn ang="0">
                  <a:pos x="18" y="1"/>
                </a:cxn>
                <a:cxn ang="0">
                  <a:pos x="17" y="1"/>
                </a:cxn>
                <a:cxn ang="0">
                  <a:pos x="16" y="1"/>
                </a:cxn>
                <a:cxn ang="0">
                  <a:pos x="15" y="0"/>
                </a:cxn>
                <a:cxn ang="0">
                  <a:pos x="14" y="0"/>
                </a:cxn>
                <a:cxn ang="0">
                  <a:pos x="13" y="0"/>
                </a:cxn>
                <a:cxn ang="0">
                  <a:pos x="12" y="0"/>
                </a:cxn>
                <a:cxn ang="0">
                  <a:pos x="11" y="0"/>
                </a:cxn>
                <a:cxn ang="0">
                  <a:pos x="10" y="0"/>
                </a:cxn>
                <a:cxn ang="0">
                  <a:pos x="9" y="0"/>
                </a:cxn>
                <a:cxn ang="0">
                  <a:pos x="7" y="0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4" y="1"/>
                </a:cxn>
                <a:cxn ang="0">
                  <a:pos x="3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1" y="6"/>
                </a:cxn>
                <a:cxn ang="0">
                  <a:pos x="1" y="7"/>
                </a:cxn>
                <a:cxn ang="0">
                  <a:pos x="1" y="7"/>
                </a:cxn>
              </a:cxnLst>
              <a:rect l="0" t="0" r="0" b="0"/>
              <a:pathLst>
                <a:path w="580" h="211">
                  <a:moveTo>
                    <a:pt x="36" y="179"/>
                  </a:moveTo>
                  <a:lnTo>
                    <a:pt x="42" y="187"/>
                  </a:lnTo>
                  <a:lnTo>
                    <a:pt x="52" y="194"/>
                  </a:lnTo>
                  <a:lnTo>
                    <a:pt x="65" y="199"/>
                  </a:lnTo>
                  <a:lnTo>
                    <a:pt x="81" y="203"/>
                  </a:lnTo>
                  <a:lnTo>
                    <a:pt x="100" y="206"/>
                  </a:lnTo>
                  <a:lnTo>
                    <a:pt x="124" y="208"/>
                  </a:lnTo>
                  <a:lnTo>
                    <a:pt x="150" y="209"/>
                  </a:lnTo>
                  <a:lnTo>
                    <a:pt x="164" y="209"/>
                  </a:lnTo>
                  <a:lnTo>
                    <a:pt x="180" y="211"/>
                  </a:lnTo>
                  <a:lnTo>
                    <a:pt x="576" y="179"/>
                  </a:lnTo>
                  <a:lnTo>
                    <a:pt x="579" y="159"/>
                  </a:lnTo>
                  <a:lnTo>
                    <a:pt x="580" y="142"/>
                  </a:lnTo>
                  <a:lnTo>
                    <a:pt x="579" y="125"/>
                  </a:lnTo>
                  <a:lnTo>
                    <a:pt x="577" y="112"/>
                  </a:lnTo>
                  <a:lnTo>
                    <a:pt x="572" y="99"/>
                  </a:lnTo>
                  <a:lnTo>
                    <a:pt x="566" y="89"/>
                  </a:lnTo>
                  <a:lnTo>
                    <a:pt x="559" y="80"/>
                  </a:lnTo>
                  <a:lnTo>
                    <a:pt x="550" y="74"/>
                  </a:lnTo>
                  <a:lnTo>
                    <a:pt x="529" y="62"/>
                  </a:lnTo>
                  <a:lnTo>
                    <a:pt x="509" y="52"/>
                  </a:lnTo>
                  <a:lnTo>
                    <a:pt x="465" y="34"/>
                  </a:lnTo>
                  <a:lnTo>
                    <a:pt x="441" y="26"/>
                  </a:lnTo>
                  <a:lnTo>
                    <a:pt x="419" y="20"/>
                  </a:lnTo>
                  <a:lnTo>
                    <a:pt x="395" y="14"/>
                  </a:lnTo>
                  <a:lnTo>
                    <a:pt x="372" y="10"/>
                  </a:lnTo>
                  <a:lnTo>
                    <a:pt x="346" y="6"/>
                  </a:lnTo>
                  <a:lnTo>
                    <a:pt x="321" y="3"/>
                  </a:lnTo>
                  <a:lnTo>
                    <a:pt x="295" y="1"/>
                  </a:lnTo>
                  <a:lnTo>
                    <a:pt x="270" y="1"/>
                  </a:lnTo>
                  <a:lnTo>
                    <a:pt x="241" y="0"/>
                  </a:lnTo>
                  <a:lnTo>
                    <a:pt x="214" y="1"/>
                  </a:lnTo>
                  <a:lnTo>
                    <a:pt x="185" y="2"/>
                  </a:lnTo>
                  <a:lnTo>
                    <a:pt x="157" y="6"/>
                  </a:lnTo>
                  <a:lnTo>
                    <a:pt x="129" y="8"/>
                  </a:lnTo>
                  <a:lnTo>
                    <a:pt x="104" y="13"/>
                  </a:lnTo>
                  <a:lnTo>
                    <a:pt x="81" y="18"/>
                  </a:lnTo>
                  <a:lnTo>
                    <a:pt x="62" y="25"/>
                  </a:lnTo>
                  <a:lnTo>
                    <a:pt x="45" y="32"/>
                  </a:lnTo>
                  <a:lnTo>
                    <a:pt x="31" y="40"/>
                  </a:lnTo>
                  <a:lnTo>
                    <a:pt x="20" y="50"/>
                  </a:lnTo>
                  <a:lnTo>
                    <a:pt x="11" y="61"/>
                  </a:lnTo>
                  <a:lnTo>
                    <a:pt x="5" y="72"/>
                  </a:lnTo>
                  <a:lnTo>
                    <a:pt x="1" y="84"/>
                  </a:lnTo>
                  <a:lnTo>
                    <a:pt x="0" y="97"/>
                  </a:lnTo>
                  <a:lnTo>
                    <a:pt x="2" y="111"/>
                  </a:lnTo>
                  <a:lnTo>
                    <a:pt x="6" y="125"/>
                  </a:lnTo>
                  <a:lnTo>
                    <a:pt x="14" y="142"/>
                  </a:lnTo>
                  <a:lnTo>
                    <a:pt x="22" y="160"/>
                  </a:lnTo>
                  <a:lnTo>
                    <a:pt x="36" y="179"/>
                  </a:lnTo>
                </a:path>
              </a:pathLst>
            </a:custGeom>
            <a:noFill/>
            <a:ln w="63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829" name="未知"/>
            <p:cNvSpPr/>
            <p:nvPr/>
          </p:nvSpPr>
          <p:spPr>
            <a:xfrm>
              <a:off x="641" y="78"/>
              <a:ext cx="109" cy="4"/>
            </a:xfrm>
            <a:custGeom>
              <a:avLst/>
              <a:gdLst/>
              <a:ahLst/>
              <a:cxnLst>
                <a:cxn ang="0">
                  <a:pos x="22" y="1"/>
                </a:cxn>
                <a:cxn ang="0">
                  <a:pos x="20" y="1"/>
                </a:cxn>
                <a:cxn ang="0">
                  <a:pos x="2" y="0"/>
                </a:cxn>
                <a:cxn ang="0">
                  <a:pos x="0" y="0"/>
                </a:cxn>
              </a:cxnLst>
              <a:rect l="0" t="0" r="0" b="0"/>
              <a:pathLst>
                <a:path w="549" h="22">
                  <a:moveTo>
                    <a:pt x="549" y="16"/>
                  </a:moveTo>
                  <a:lnTo>
                    <a:pt x="500" y="22"/>
                  </a:lnTo>
                  <a:lnTo>
                    <a:pt x="49" y="9"/>
                  </a:lnTo>
                  <a:lnTo>
                    <a:pt x="0" y="0"/>
                  </a:lnTo>
                </a:path>
              </a:pathLst>
            </a:custGeom>
            <a:noFill/>
            <a:ln w="63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830" name="未知"/>
            <p:cNvSpPr/>
            <p:nvPr/>
          </p:nvSpPr>
          <p:spPr>
            <a:xfrm>
              <a:off x="750" y="81"/>
              <a:ext cx="97" cy="42"/>
            </a:xfrm>
            <a:custGeom>
              <a:avLst/>
              <a:gdLst/>
              <a:ahLst/>
              <a:cxnLst>
                <a:cxn ang="0">
                  <a:pos x="19" y="8"/>
                </a:cxn>
                <a:cxn ang="0">
                  <a:pos x="19" y="8"/>
                </a:cxn>
                <a:cxn ang="0">
                  <a:pos x="18" y="7"/>
                </a:cxn>
                <a:cxn ang="0">
                  <a:pos x="18" y="6"/>
                </a:cxn>
                <a:cxn ang="0">
                  <a:pos x="17" y="6"/>
                </a:cxn>
                <a:cxn ang="0">
                  <a:pos x="16" y="5"/>
                </a:cxn>
                <a:cxn ang="0">
                  <a:pos x="16" y="4"/>
                </a:cxn>
                <a:cxn ang="0">
                  <a:pos x="15" y="4"/>
                </a:cxn>
                <a:cxn ang="0">
                  <a:pos x="14" y="3"/>
                </a:cxn>
                <a:cxn ang="0">
                  <a:pos x="10" y="2"/>
                </a:cxn>
                <a:cxn ang="0">
                  <a:pos x="7" y="1"/>
                </a:cxn>
                <a:cxn ang="0">
                  <a:pos x="5" y="1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0" y="0"/>
                </a:cxn>
              </a:cxnLst>
              <a:rect l="0" t="0" r="0" b="0"/>
              <a:pathLst>
                <a:path w="485" h="208">
                  <a:moveTo>
                    <a:pt x="485" y="208"/>
                  </a:moveTo>
                  <a:lnTo>
                    <a:pt x="473" y="189"/>
                  </a:lnTo>
                  <a:lnTo>
                    <a:pt x="461" y="171"/>
                  </a:lnTo>
                  <a:lnTo>
                    <a:pt x="446" y="154"/>
                  </a:lnTo>
                  <a:lnTo>
                    <a:pt x="430" y="139"/>
                  </a:lnTo>
                  <a:lnTo>
                    <a:pt x="411" y="123"/>
                  </a:lnTo>
                  <a:lnTo>
                    <a:pt x="390" y="110"/>
                  </a:lnTo>
                  <a:lnTo>
                    <a:pt x="366" y="97"/>
                  </a:lnTo>
                  <a:lnTo>
                    <a:pt x="342" y="86"/>
                  </a:lnTo>
                  <a:lnTo>
                    <a:pt x="257" y="54"/>
                  </a:lnTo>
                  <a:lnTo>
                    <a:pt x="172" y="29"/>
                  </a:lnTo>
                  <a:lnTo>
                    <a:pt x="128" y="18"/>
                  </a:lnTo>
                  <a:lnTo>
                    <a:pt x="86" y="11"/>
                  </a:lnTo>
                  <a:lnTo>
                    <a:pt x="42" y="3"/>
                  </a:lnTo>
                  <a:lnTo>
                    <a:pt x="0" y="0"/>
                  </a:lnTo>
                </a:path>
              </a:pathLst>
            </a:custGeom>
            <a:noFill/>
            <a:ln w="63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831" name="未知"/>
            <p:cNvSpPr/>
            <p:nvPr/>
          </p:nvSpPr>
          <p:spPr>
            <a:xfrm>
              <a:off x="649" y="110"/>
              <a:ext cx="177" cy="43"/>
            </a:xfrm>
            <a:custGeom>
              <a:avLst/>
              <a:gdLst/>
              <a:ahLst/>
              <a:cxnLst>
                <a:cxn ang="0">
                  <a:pos x="33" y="2"/>
                </a:cxn>
                <a:cxn ang="0">
                  <a:pos x="19" y="0"/>
                </a:cxn>
                <a:cxn ang="0">
                  <a:pos x="18" y="0"/>
                </a:cxn>
                <a:cxn ang="0">
                  <a:pos x="16" y="0"/>
                </a:cxn>
                <a:cxn ang="0">
                  <a:pos x="15" y="0"/>
                </a:cxn>
                <a:cxn ang="0">
                  <a:pos x="14" y="0"/>
                </a:cxn>
                <a:cxn ang="0">
                  <a:pos x="12" y="0"/>
                </a:cxn>
                <a:cxn ang="0">
                  <a:pos x="11" y="0"/>
                </a:cxn>
                <a:cxn ang="0">
                  <a:pos x="9" y="0"/>
                </a:cxn>
                <a:cxn ang="0">
                  <a:pos x="8" y="0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3" y="1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1" y="5"/>
                </a:cxn>
                <a:cxn ang="0">
                  <a:pos x="1" y="6"/>
                </a:cxn>
                <a:cxn ang="0">
                  <a:pos x="2" y="6"/>
                </a:cxn>
                <a:cxn ang="0">
                  <a:pos x="3" y="6"/>
                </a:cxn>
                <a:cxn ang="0">
                  <a:pos x="4" y="7"/>
                </a:cxn>
                <a:cxn ang="0">
                  <a:pos x="5" y="7"/>
                </a:cxn>
                <a:cxn ang="0">
                  <a:pos x="6" y="8"/>
                </a:cxn>
                <a:cxn ang="0">
                  <a:pos x="8" y="8"/>
                </a:cxn>
                <a:cxn ang="0">
                  <a:pos x="9" y="8"/>
                </a:cxn>
                <a:cxn ang="0">
                  <a:pos x="11" y="8"/>
                </a:cxn>
                <a:cxn ang="0">
                  <a:pos x="12" y="9"/>
                </a:cxn>
                <a:cxn ang="0">
                  <a:pos x="13" y="9"/>
                </a:cxn>
                <a:cxn ang="0">
                  <a:pos x="35" y="8"/>
                </a:cxn>
                <a:cxn ang="0">
                  <a:pos x="35" y="7"/>
                </a:cxn>
                <a:cxn ang="0">
                  <a:pos x="35" y="6"/>
                </a:cxn>
                <a:cxn ang="0">
                  <a:pos x="35" y="5"/>
                </a:cxn>
                <a:cxn ang="0">
                  <a:pos x="35" y="5"/>
                </a:cxn>
                <a:cxn ang="0">
                  <a:pos x="35" y="5"/>
                </a:cxn>
                <a:cxn ang="0">
                  <a:pos x="35" y="4"/>
                </a:cxn>
                <a:cxn ang="0">
                  <a:pos x="35" y="3"/>
                </a:cxn>
                <a:cxn ang="0">
                  <a:pos x="35" y="3"/>
                </a:cxn>
                <a:cxn ang="0">
                  <a:pos x="35" y="3"/>
                </a:cxn>
                <a:cxn ang="0">
                  <a:pos x="34" y="2"/>
                </a:cxn>
                <a:cxn ang="0">
                  <a:pos x="33" y="2"/>
                </a:cxn>
              </a:cxnLst>
              <a:rect l="0" t="0" r="0" b="0"/>
              <a:pathLst>
                <a:path w="886" h="214">
                  <a:moveTo>
                    <a:pt x="836" y="55"/>
                  </a:moveTo>
                  <a:lnTo>
                    <a:pt x="468" y="7"/>
                  </a:lnTo>
                  <a:lnTo>
                    <a:pt x="438" y="5"/>
                  </a:lnTo>
                  <a:lnTo>
                    <a:pt x="406" y="2"/>
                  </a:lnTo>
                  <a:lnTo>
                    <a:pt x="374" y="1"/>
                  </a:lnTo>
                  <a:lnTo>
                    <a:pt x="340" y="1"/>
                  </a:lnTo>
                  <a:lnTo>
                    <a:pt x="304" y="0"/>
                  </a:lnTo>
                  <a:lnTo>
                    <a:pt x="266" y="0"/>
                  </a:lnTo>
                  <a:lnTo>
                    <a:pt x="228" y="0"/>
                  </a:lnTo>
                  <a:lnTo>
                    <a:pt x="188" y="2"/>
                  </a:lnTo>
                  <a:lnTo>
                    <a:pt x="148" y="3"/>
                  </a:lnTo>
                  <a:lnTo>
                    <a:pt x="113" y="9"/>
                  </a:lnTo>
                  <a:lnTo>
                    <a:pt x="96" y="12"/>
                  </a:lnTo>
                  <a:lnTo>
                    <a:pt x="83" y="17"/>
                  </a:lnTo>
                  <a:lnTo>
                    <a:pt x="58" y="27"/>
                  </a:lnTo>
                  <a:lnTo>
                    <a:pt x="36" y="39"/>
                  </a:lnTo>
                  <a:lnTo>
                    <a:pt x="21" y="55"/>
                  </a:lnTo>
                  <a:lnTo>
                    <a:pt x="10" y="73"/>
                  </a:lnTo>
                  <a:lnTo>
                    <a:pt x="5" y="93"/>
                  </a:lnTo>
                  <a:lnTo>
                    <a:pt x="1" y="98"/>
                  </a:lnTo>
                  <a:lnTo>
                    <a:pt x="0" y="105"/>
                  </a:lnTo>
                  <a:lnTo>
                    <a:pt x="3" y="113"/>
                  </a:lnTo>
                  <a:lnTo>
                    <a:pt x="9" y="121"/>
                  </a:lnTo>
                  <a:lnTo>
                    <a:pt x="18" y="128"/>
                  </a:lnTo>
                  <a:lnTo>
                    <a:pt x="29" y="137"/>
                  </a:lnTo>
                  <a:lnTo>
                    <a:pt x="44" y="145"/>
                  </a:lnTo>
                  <a:lnTo>
                    <a:pt x="63" y="154"/>
                  </a:lnTo>
                  <a:lnTo>
                    <a:pt x="93" y="168"/>
                  </a:lnTo>
                  <a:lnTo>
                    <a:pt x="125" y="180"/>
                  </a:lnTo>
                  <a:lnTo>
                    <a:pt x="158" y="190"/>
                  </a:lnTo>
                  <a:lnTo>
                    <a:pt x="193" y="199"/>
                  </a:lnTo>
                  <a:lnTo>
                    <a:pt x="226" y="205"/>
                  </a:lnTo>
                  <a:lnTo>
                    <a:pt x="263" y="210"/>
                  </a:lnTo>
                  <a:lnTo>
                    <a:pt x="299" y="213"/>
                  </a:lnTo>
                  <a:lnTo>
                    <a:pt x="336" y="214"/>
                  </a:lnTo>
                  <a:lnTo>
                    <a:pt x="876" y="188"/>
                  </a:lnTo>
                  <a:lnTo>
                    <a:pt x="879" y="172"/>
                  </a:lnTo>
                  <a:lnTo>
                    <a:pt x="883" y="159"/>
                  </a:lnTo>
                  <a:lnTo>
                    <a:pt x="886" y="134"/>
                  </a:lnTo>
                  <a:lnTo>
                    <a:pt x="886" y="122"/>
                  </a:lnTo>
                  <a:lnTo>
                    <a:pt x="886" y="113"/>
                  </a:lnTo>
                  <a:lnTo>
                    <a:pt x="884" y="95"/>
                  </a:lnTo>
                  <a:lnTo>
                    <a:pt x="876" y="79"/>
                  </a:lnTo>
                  <a:lnTo>
                    <a:pt x="871" y="72"/>
                  </a:lnTo>
                  <a:lnTo>
                    <a:pt x="866" y="67"/>
                  </a:lnTo>
                  <a:lnTo>
                    <a:pt x="853" y="59"/>
                  </a:lnTo>
                  <a:lnTo>
                    <a:pt x="836" y="55"/>
                  </a:lnTo>
                </a:path>
              </a:pathLst>
            </a:custGeom>
            <a:noFill/>
            <a:ln w="63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832" name="未知"/>
            <p:cNvSpPr/>
            <p:nvPr/>
          </p:nvSpPr>
          <p:spPr>
            <a:xfrm>
              <a:off x="544" y="91"/>
              <a:ext cx="307" cy="9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2" y="2"/>
                </a:cxn>
                <a:cxn ang="0">
                  <a:pos x="3" y="3"/>
                </a:cxn>
                <a:cxn ang="0">
                  <a:pos x="4" y="3"/>
                </a:cxn>
                <a:cxn ang="0">
                  <a:pos x="5" y="4"/>
                </a:cxn>
                <a:cxn ang="0">
                  <a:pos x="6" y="4"/>
                </a:cxn>
                <a:cxn ang="0">
                  <a:pos x="8" y="5"/>
                </a:cxn>
                <a:cxn ang="0">
                  <a:pos x="9" y="6"/>
                </a:cxn>
                <a:cxn ang="0">
                  <a:pos x="10" y="6"/>
                </a:cxn>
                <a:cxn ang="0">
                  <a:pos x="11" y="7"/>
                </a:cxn>
                <a:cxn ang="0">
                  <a:pos x="13" y="8"/>
                </a:cxn>
                <a:cxn ang="0">
                  <a:pos x="14" y="9"/>
                </a:cxn>
                <a:cxn ang="0">
                  <a:pos x="15" y="10"/>
                </a:cxn>
                <a:cxn ang="0">
                  <a:pos x="15" y="11"/>
                </a:cxn>
                <a:cxn ang="0">
                  <a:pos x="16" y="12"/>
                </a:cxn>
                <a:cxn ang="0">
                  <a:pos x="17" y="13"/>
                </a:cxn>
                <a:cxn ang="0">
                  <a:pos x="17" y="14"/>
                </a:cxn>
                <a:cxn ang="0">
                  <a:pos x="18" y="14"/>
                </a:cxn>
                <a:cxn ang="0">
                  <a:pos x="19" y="15"/>
                </a:cxn>
                <a:cxn ang="0">
                  <a:pos x="20" y="16"/>
                </a:cxn>
                <a:cxn ang="0">
                  <a:pos x="22" y="16"/>
                </a:cxn>
                <a:cxn ang="0">
                  <a:pos x="23" y="17"/>
                </a:cxn>
                <a:cxn ang="0">
                  <a:pos x="24" y="17"/>
                </a:cxn>
                <a:cxn ang="0">
                  <a:pos x="39" y="18"/>
                </a:cxn>
                <a:cxn ang="0">
                  <a:pos x="54" y="18"/>
                </a:cxn>
                <a:cxn ang="0">
                  <a:pos x="55" y="18"/>
                </a:cxn>
                <a:cxn ang="0">
                  <a:pos x="55" y="18"/>
                </a:cxn>
                <a:cxn ang="0">
                  <a:pos x="55" y="18"/>
                </a:cxn>
                <a:cxn ang="0">
                  <a:pos x="55" y="18"/>
                </a:cxn>
                <a:cxn ang="0">
                  <a:pos x="56" y="17"/>
                </a:cxn>
                <a:cxn ang="0">
                  <a:pos x="57" y="17"/>
                </a:cxn>
                <a:cxn ang="0">
                  <a:pos x="57" y="17"/>
                </a:cxn>
                <a:cxn ang="0">
                  <a:pos x="57" y="17"/>
                </a:cxn>
                <a:cxn ang="0">
                  <a:pos x="58" y="17"/>
                </a:cxn>
                <a:cxn ang="0">
                  <a:pos x="59" y="16"/>
                </a:cxn>
                <a:cxn ang="0">
                  <a:pos x="59" y="16"/>
                </a:cxn>
                <a:cxn ang="0">
                  <a:pos x="59" y="16"/>
                </a:cxn>
                <a:cxn ang="0">
                  <a:pos x="59" y="16"/>
                </a:cxn>
                <a:cxn ang="0">
                  <a:pos x="60" y="16"/>
                </a:cxn>
                <a:cxn ang="0">
                  <a:pos x="60" y="15"/>
                </a:cxn>
                <a:cxn ang="0">
                  <a:pos x="60" y="15"/>
                </a:cxn>
                <a:cxn ang="0">
                  <a:pos x="60" y="15"/>
                </a:cxn>
                <a:cxn ang="0">
                  <a:pos x="60" y="15"/>
                </a:cxn>
                <a:cxn ang="0">
                  <a:pos x="60" y="14"/>
                </a:cxn>
                <a:cxn ang="0">
                  <a:pos x="60" y="14"/>
                </a:cxn>
                <a:cxn ang="0">
                  <a:pos x="60" y="14"/>
                </a:cxn>
                <a:cxn ang="0">
                  <a:pos x="61" y="14"/>
                </a:cxn>
                <a:cxn ang="0">
                  <a:pos x="61" y="13"/>
                </a:cxn>
                <a:cxn ang="0">
                  <a:pos x="61" y="12"/>
                </a:cxn>
                <a:cxn ang="0">
                  <a:pos x="61" y="11"/>
                </a:cxn>
                <a:cxn ang="0">
                  <a:pos x="61" y="10"/>
                </a:cxn>
                <a:cxn ang="0">
                  <a:pos x="61" y="9"/>
                </a:cxn>
                <a:cxn ang="0">
                  <a:pos x="61" y="8"/>
                </a:cxn>
                <a:cxn ang="0">
                  <a:pos x="61" y="7"/>
                </a:cxn>
                <a:cxn ang="0">
                  <a:pos x="61" y="6"/>
                </a:cxn>
              </a:cxnLst>
              <a:rect l="0" t="0" r="0" b="0"/>
              <a:pathLst>
                <a:path w="1536" h="454">
                  <a:moveTo>
                    <a:pt x="0" y="0"/>
                  </a:moveTo>
                  <a:lnTo>
                    <a:pt x="10" y="15"/>
                  </a:lnTo>
                  <a:lnTo>
                    <a:pt x="24" y="31"/>
                  </a:lnTo>
                  <a:lnTo>
                    <a:pt x="31" y="39"/>
                  </a:lnTo>
                  <a:lnTo>
                    <a:pt x="41" y="47"/>
                  </a:lnTo>
                  <a:lnTo>
                    <a:pt x="64" y="64"/>
                  </a:lnTo>
                  <a:lnTo>
                    <a:pt x="89" y="78"/>
                  </a:lnTo>
                  <a:lnTo>
                    <a:pt x="118" y="94"/>
                  </a:lnTo>
                  <a:lnTo>
                    <a:pt x="150" y="108"/>
                  </a:lnTo>
                  <a:lnTo>
                    <a:pt x="188" y="125"/>
                  </a:lnTo>
                  <a:lnTo>
                    <a:pt x="223" y="139"/>
                  </a:lnTo>
                  <a:lnTo>
                    <a:pt x="256" y="156"/>
                  </a:lnTo>
                  <a:lnTo>
                    <a:pt x="286" y="174"/>
                  </a:lnTo>
                  <a:lnTo>
                    <a:pt x="315" y="196"/>
                  </a:lnTo>
                  <a:lnTo>
                    <a:pt x="339" y="216"/>
                  </a:lnTo>
                  <a:lnTo>
                    <a:pt x="363" y="240"/>
                  </a:lnTo>
                  <a:lnTo>
                    <a:pt x="383" y="264"/>
                  </a:lnTo>
                  <a:lnTo>
                    <a:pt x="401" y="291"/>
                  </a:lnTo>
                  <a:lnTo>
                    <a:pt x="417" y="317"/>
                  </a:lnTo>
                  <a:lnTo>
                    <a:pt x="436" y="339"/>
                  </a:lnTo>
                  <a:lnTo>
                    <a:pt x="457" y="360"/>
                  </a:lnTo>
                  <a:lnTo>
                    <a:pt x="484" y="379"/>
                  </a:lnTo>
                  <a:lnTo>
                    <a:pt x="510" y="394"/>
                  </a:lnTo>
                  <a:lnTo>
                    <a:pt x="541" y="408"/>
                  </a:lnTo>
                  <a:lnTo>
                    <a:pt x="575" y="418"/>
                  </a:lnTo>
                  <a:lnTo>
                    <a:pt x="611" y="427"/>
                  </a:lnTo>
                  <a:lnTo>
                    <a:pt x="966" y="454"/>
                  </a:lnTo>
                  <a:lnTo>
                    <a:pt x="1360" y="442"/>
                  </a:lnTo>
                  <a:lnTo>
                    <a:pt x="1374" y="440"/>
                  </a:lnTo>
                  <a:lnTo>
                    <a:pt x="1376" y="439"/>
                  </a:lnTo>
                  <a:lnTo>
                    <a:pt x="1380" y="439"/>
                  </a:lnTo>
                  <a:lnTo>
                    <a:pt x="1387" y="439"/>
                  </a:lnTo>
                  <a:lnTo>
                    <a:pt x="1400" y="435"/>
                  </a:lnTo>
                  <a:lnTo>
                    <a:pt x="1414" y="433"/>
                  </a:lnTo>
                  <a:lnTo>
                    <a:pt x="1425" y="428"/>
                  </a:lnTo>
                  <a:lnTo>
                    <a:pt x="1437" y="424"/>
                  </a:lnTo>
                  <a:lnTo>
                    <a:pt x="1459" y="415"/>
                  </a:lnTo>
                  <a:lnTo>
                    <a:pt x="1466" y="408"/>
                  </a:lnTo>
                  <a:lnTo>
                    <a:pt x="1467" y="405"/>
                  </a:lnTo>
                  <a:lnTo>
                    <a:pt x="1470" y="404"/>
                  </a:lnTo>
                  <a:lnTo>
                    <a:pt x="1475" y="402"/>
                  </a:lnTo>
                  <a:lnTo>
                    <a:pt x="1491" y="387"/>
                  </a:lnTo>
                  <a:lnTo>
                    <a:pt x="1497" y="378"/>
                  </a:lnTo>
                  <a:lnTo>
                    <a:pt x="1500" y="373"/>
                  </a:lnTo>
                  <a:lnTo>
                    <a:pt x="1501" y="371"/>
                  </a:lnTo>
                  <a:lnTo>
                    <a:pt x="1504" y="369"/>
                  </a:lnTo>
                  <a:lnTo>
                    <a:pt x="1509" y="360"/>
                  </a:lnTo>
                  <a:lnTo>
                    <a:pt x="1511" y="355"/>
                  </a:lnTo>
                  <a:lnTo>
                    <a:pt x="1512" y="353"/>
                  </a:lnTo>
                  <a:lnTo>
                    <a:pt x="1515" y="351"/>
                  </a:lnTo>
                  <a:lnTo>
                    <a:pt x="1524" y="323"/>
                  </a:lnTo>
                  <a:lnTo>
                    <a:pt x="1530" y="296"/>
                  </a:lnTo>
                  <a:lnTo>
                    <a:pt x="1534" y="270"/>
                  </a:lnTo>
                  <a:lnTo>
                    <a:pt x="1536" y="246"/>
                  </a:lnTo>
                  <a:lnTo>
                    <a:pt x="1535" y="222"/>
                  </a:lnTo>
                  <a:lnTo>
                    <a:pt x="1531" y="199"/>
                  </a:lnTo>
                  <a:lnTo>
                    <a:pt x="1525" y="178"/>
                  </a:lnTo>
                  <a:lnTo>
                    <a:pt x="1519" y="158"/>
                  </a:lnTo>
                </a:path>
              </a:pathLst>
            </a:custGeom>
            <a:noFill/>
            <a:ln w="63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833" name="未知"/>
            <p:cNvSpPr/>
            <p:nvPr/>
          </p:nvSpPr>
          <p:spPr>
            <a:xfrm>
              <a:off x="847" y="123"/>
              <a:ext cx="16" cy="31"/>
            </a:xfrm>
            <a:custGeom>
              <a:avLst/>
              <a:gdLst/>
              <a:ahLst/>
              <a:cxnLst>
                <a:cxn ang="0">
                  <a:pos x="1" y="6"/>
                </a:cxn>
                <a:cxn ang="0">
                  <a:pos x="2" y="6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0" b="0"/>
              <a:pathLst>
                <a:path w="78" h="155">
                  <a:moveTo>
                    <a:pt x="25" y="155"/>
                  </a:moveTo>
                  <a:lnTo>
                    <a:pt x="38" y="141"/>
                  </a:lnTo>
                  <a:lnTo>
                    <a:pt x="50" y="127"/>
                  </a:lnTo>
                  <a:lnTo>
                    <a:pt x="58" y="115"/>
                  </a:lnTo>
                  <a:lnTo>
                    <a:pt x="67" y="103"/>
                  </a:lnTo>
                  <a:lnTo>
                    <a:pt x="72" y="91"/>
                  </a:lnTo>
                  <a:lnTo>
                    <a:pt x="76" y="81"/>
                  </a:lnTo>
                  <a:lnTo>
                    <a:pt x="77" y="70"/>
                  </a:lnTo>
                  <a:lnTo>
                    <a:pt x="78" y="60"/>
                  </a:lnTo>
                  <a:lnTo>
                    <a:pt x="75" y="51"/>
                  </a:lnTo>
                  <a:lnTo>
                    <a:pt x="70" y="41"/>
                  </a:lnTo>
                  <a:lnTo>
                    <a:pt x="63" y="33"/>
                  </a:lnTo>
                  <a:lnTo>
                    <a:pt x="55" y="26"/>
                  </a:lnTo>
                  <a:lnTo>
                    <a:pt x="43" y="18"/>
                  </a:lnTo>
                  <a:lnTo>
                    <a:pt x="31" y="11"/>
                  </a:lnTo>
                  <a:lnTo>
                    <a:pt x="16" y="5"/>
                  </a:lnTo>
                  <a:lnTo>
                    <a:pt x="0" y="0"/>
                  </a:lnTo>
                </a:path>
              </a:pathLst>
            </a:custGeom>
            <a:noFill/>
            <a:ln w="63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834" name="未知"/>
            <p:cNvSpPr/>
            <p:nvPr/>
          </p:nvSpPr>
          <p:spPr>
            <a:xfrm>
              <a:off x="0" y="33"/>
              <a:ext cx="529" cy="92"/>
            </a:xfrm>
            <a:custGeom>
              <a:avLst/>
              <a:gdLst/>
              <a:ahLst/>
              <a:cxnLst>
                <a:cxn ang="0">
                  <a:pos x="105" y="12"/>
                </a:cxn>
                <a:cxn ang="0">
                  <a:pos x="105" y="13"/>
                </a:cxn>
                <a:cxn ang="0">
                  <a:pos x="104" y="14"/>
                </a:cxn>
                <a:cxn ang="0">
                  <a:pos x="103" y="15"/>
                </a:cxn>
                <a:cxn ang="0">
                  <a:pos x="100" y="16"/>
                </a:cxn>
                <a:cxn ang="0">
                  <a:pos x="100" y="16"/>
                </a:cxn>
                <a:cxn ang="0">
                  <a:pos x="98" y="17"/>
                </a:cxn>
                <a:cxn ang="0">
                  <a:pos x="96" y="17"/>
                </a:cxn>
                <a:cxn ang="0">
                  <a:pos x="95" y="17"/>
                </a:cxn>
                <a:cxn ang="0">
                  <a:pos x="93" y="18"/>
                </a:cxn>
                <a:cxn ang="0">
                  <a:pos x="91" y="18"/>
                </a:cxn>
                <a:cxn ang="0">
                  <a:pos x="90" y="18"/>
                </a:cxn>
                <a:cxn ang="0">
                  <a:pos x="86" y="18"/>
                </a:cxn>
                <a:cxn ang="0">
                  <a:pos x="82" y="18"/>
                </a:cxn>
                <a:cxn ang="0">
                  <a:pos x="80" y="18"/>
                </a:cxn>
                <a:cxn ang="0">
                  <a:pos x="76" y="18"/>
                </a:cxn>
                <a:cxn ang="0">
                  <a:pos x="73" y="18"/>
                </a:cxn>
                <a:cxn ang="0">
                  <a:pos x="69" y="18"/>
                </a:cxn>
                <a:cxn ang="0">
                  <a:pos x="67" y="17"/>
                </a:cxn>
                <a:cxn ang="0">
                  <a:pos x="65" y="17"/>
                </a:cxn>
                <a:cxn ang="0">
                  <a:pos x="62" y="17"/>
                </a:cxn>
                <a:cxn ang="0">
                  <a:pos x="57" y="16"/>
                </a:cxn>
                <a:cxn ang="0">
                  <a:pos x="54" y="16"/>
                </a:cxn>
                <a:cxn ang="0">
                  <a:pos x="50" y="15"/>
                </a:cxn>
                <a:cxn ang="0">
                  <a:pos x="47" y="15"/>
                </a:cxn>
                <a:cxn ang="0">
                  <a:pos x="41" y="14"/>
                </a:cxn>
                <a:cxn ang="0">
                  <a:pos x="37" y="13"/>
                </a:cxn>
                <a:cxn ang="0">
                  <a:pos x="27" y="11"/>
                </a:cxn>
                <a:cxn ang="0">
                  <a:pos x="22" y="10"/>
                </a:cxn>
                <a:cxn ang="0">
                  <a:pos x="19" y="9"/>
                </a:cxn>
                <a:cxn ang="0">
                  <a:pos x="14" y="8"/>
                </a:cxn>
                <a:cxn ang="0">
                  <a:pos x="6" y="6"/>
                </a:cxn>
                <a:cxn ang="0">
                  <a:pos x="3" y="5"/>
                </a:cxn>
                <a:cxn ang="0">
                  <a:pos x="0" y="4"/>
                </a:cxn>
                <a:cxn ang="0">
                  <a:pos x="10" y="3"/>
                </a:cxn>
                <a:cxn ang="0">
                  <a:pos x="20" y="1"/>
                </a:cxn>
                <a:cxn ang="0">
                  <a:pos x="27" y="1"/>
                </a:cxn>
                <a:cxn ang="0">
                  <a:pos x="37" y="0"/>
                </a:cxn>
                <a:cxn ang="0">
                  <a:pos x="47" y="0"/>
                </a:cxn>
                <a:cxn ang="0">
                  <a:pos x="60" y="0"/>
                </a:cxn>
                <a:cxn ang="0">
                  <a:pos x="67" y="1"/>
                </a:cxn>
                <a:cxn ang="0">
                  <a:pos x="80" y="2"/>
                </a:cxn>
                <a:cxn ang="0">
                  <a:pos x="92" y="4"/>
                </a:cxn>
                <a:cxn ang="0">
                  <a:pos x="99" y="5"/>
                </a:cxn>
              </a:cxnLst>
              <a:rect l="0" t="0" r="0" b="0"/>
              <a:pathLst>
                <a:path w="2643" h="459">
                  <a:moveTo>
                    <a:pt x="2643" y="297"/>
                  </a:moveTo>
                  <a:lnTo>
                    <a:pt x="2631" y="308"/>
                  </a:lnTo>
                  <a:lnTo>
                    <a:pt x="2619" y="320"/>
                  </a:lnTo>
                  <a:lnTo>
                    <a:pt x="2612" y="325"/>
                  </a:lnTo>
                  <a:lnTo>
                    <a:pt x="2606" y="331"/>
                  </a:lnTo>
                  <a:lnTo>
                    <a:pt x="2593" y="343"/>
                  </a:lnTo>
                  <a:lnTo>
                    <a:pt x="2578" y="352"/>
                  </a:lnTo>
                  <a:lnTo>
                    <a:pt x="2563" y="363"/>
                  </a:lnTo>
                  <a:lnTo>
                    <a:pt x="2529" y="382"/>
                  </a:lnTo>
                  <a:lnTo>
                    <a:pt x="2509" y="389"/>
                  </a:lnTo>
                  <a:lnTo>
                    <a:pt x="2499" y="393"/>
                  </a:lnTo>
                  <a:lnTo>
                    <a:pt x="2491" y="398"/>
                  </a:lnTo>
                  <a:lnTo>
                    <a:pt x="2448" y="412"/>
                  </a:lnTo>
                  <a:lnTo>
                    <a:pt x="2436" y="414"/>
                  </a:lnTo>
                  <a:lnTo>
                    <a:pt x="2424" y="418"/>
                  </a:lnTo>
                  <a:lnTo>
                    <a:pt x="2402" y="425"/>
                  </a:lnTo>
                  <a:lnTo>
                    <a:pt x="2377" y="430"/>
                  </a:lnTo>
                  <a:lnTo>
                    <a:pt x="2364" y="432"/>
                  </a:lnTo>
                  <a:lnTo>
                    <a:pt x="2353" y="436"/>
                  </a:lnTo>
                  <a:lnTo>
                    <a:pt x="2326" y="440"/>
                  </a:lnTo>
                  <a:lnTo>
                    <a:pt x="2298" y="444"/>
                  </a:lnTo>
                  <a:lnTo>
                    <a:pt x="2269" y="447"/>
                  </a:lnTo>
                  <a:lnTo>
                    <a:pt x="2254" y="448"/>
                  </a:lnTo>
                  <a:lnTo>
                    <a:pt x="2241" y="450"/>
                  </a:lnTo>
                  <a:lnTo>
                    <a:pt x="2179" y="455"/>
                  </a:lnTo>
                  <a:lnTo>
                    <a:pt x="2147" y="456"/>
                  </a:lnTo>
                  <a:lnTo>
                    <a:pt x="2116" y="459"/>
                  </a:lnTo>
                  <a:lnTo>
                    <a:pt x="2046" y="459"/>
                  </a:lnTo>
                  <a:lnTo>
                    <a:pt x="2027" y="458"/>
                  </a:lnTo>
                  <a:lnTo>
                    <a:pt x="2009" y="458"/>
                  </a:lnTo>
                  <a:lnTo>
                    <a:pt x="1973" y="458"/>
                  </a:lnTo>
                  <a:lnTo>
                    <a:pt x="1897" y="455"/>
                  </a:lnTo>
                  <a:lnTo>
                    <a:pt x="1857" y="453"/>
                  </a:lnTo>
                  <a:lnTo>
                    <a:pt x="1817" y="452"/>
                  </a:lnTo>
                  <a:lnTo>
                    <a:pt x="1774" y="447"/>
                  </a:lnTo>
                  <a:lnTo>
                    <a:pt x="1732" y="443"/>
                  </a:lnTo>
                  <a:lnTo>
                    <a:pt x="1687" y="438"/>
                  </a:lnTo>
                  <a:lnTo>
                    <a:pt x="1665" y="436"/>
                  </a:lnTo>
                  <a:lnTo>
                    <a:pt x="1643" y="435"/>
                  </a:lnTo>
                  <a:lnTo>
                    <a:pt x="1620" y="431"/>
                  </a:lnTo>
                  <a:lnTo>
                    <a:pt x="1597" y="429"/>
                  </a:lnTo>
                  <a:lnTo>
                    <a:pt x="1551" y="424"/>
                  </a:lnTo>
                  <a:lnTo>
                    <a:pt x="1456" y="412"/>
                  </a:lnTo>
                  <a:lnTo>
                    <a:pt x="1430" y="407"/>
                  </a:lnTo>
                  <a:lnTo>
                    <a:pt x="1405" y="404"/>
                  </a:lnTo>
                  <a:lnTo>
                    <a:pt x="1355" y="396"/>
                  </a:lnTo>
                  <a:lnTo>
                    <a:pt x="1302" y="388"/>
                  </a:lnTo>
                  <a:lnTo>
                    <a:pt x="1251" y="381"/>
                  </a:lnTo>
                  <a:lnTo>
                    <a:pt x="1197" y="371"/>
                  </a:lnTo>
                  <a:lnTo>
                    <a:pt x="1170" y="367"/>
                  </a:lnTo>
                  <a:lnTo>
                    <a:pt x="1143" y="363"/>
                  </a:lnTo>
                  <a:lnTo>
                    <a:pt x="1032" y="344"/>
                  </a:lnTo>
                  <a:lnTo>
                    <a:pt x="973" y="332"/>
                  </a:lnTo>
                  <a:lnTo>
                    <a:pt x="916" y="321"/>
                  </a:lnTo>
                  <a:lnTo>
                    <a:pt x="796" y="297"/>
                  </a:lnTo>
                  <a:lnTo>
                    <a:pt x="672" y="271"/>
                  </a:lnTo>
                  <a:lnTo>
                    <a:pt x="608" y="256"/>
                  </a:lnTo>
                  <a:lnTo>
                    <a:pt x="546" y="243"/>
                  </a:lnTo>
                  <a:lnTo>
                    <a:pt x="512" y="235"/>
                  </a:lnTo>
                  <a:lnTo>
                    <a:pt x="480" y="227"/>
                  </a:lnTo>
                  <a:lnTo>
                    <a:pt x="415" y="213"/>
                  </a:lnTo>
                  <a:lnTo>
                    <a:pt x="347" y="196"/>
                  </a:lnTo>
                  <a:lnTo>
                    <a:pt x="280" y="181"/>
                  </a:lnTo>
                  <a:lnTo>
                    <a:pt x="141" y="147"/>
                  </a:lnTo>
                  <a:lnTo>
                    <a:pt x="105" y="138"/>
                  </a:lnTo>
                  <a:lnTo>
                    <a:pt x="70" y="129"/>
                  </a:lnTo>
                  <a:lnTo>
                    <a:pt x="0" y="112"/>
                  </a:lnTo>
                  <a:lnTo>
                    <a:pt x="6" y="112"/>
                  </a:lnTo>
                  <a:lnTo>
                    <a:pt x="174" y="82"/>
                  </a:lnTo>
                  <a:lnTo>
                    <a:pt x="257" y="69"/>
                  </a:lnTo>
                  <a:lnTo>
                    <a:pt x="342" y="58"/>
                  </a:lnTo>
                  <a:lnTo>
                    <a:pt x="510" y="37"/>
                  </a:lnTo>
                  <a:lnTo>
                    <a:pt x="593" y="29"/>
                  </a:lnTo>
                  <a:lnTo>
                    <a:pt x="678" y="23"/>
                  </a:lnTo>
                  <a:lnTo>
                    <a:pt x="843" y="11"/>
                  </a:lnTo>
                  <a:lnTo>
                    <a:pt x="926" y="6"/>
                  </a:lnTo>
                  <a:lnTo>
                    <a:pt x="1010" y="3"/>
                  </a:lnTo>
                  <a:lnTo>
                    <a:pt x="1175" y="0"/>
                  </a:lnTo>
                  <a:lnTo>
                    <a:pt x="1340" y="2"/>
                  </a:lnTo>
                  <a:lnTo>
                    <a:pt x="1502" y="7"/>
                  </a:lnTo>
                  <a:lnTo>
                    <a:pt x="1583" y="11"/>
                  </a:lnTo>
                  <a:lnTo>
                    <a:pt x="1666" y="17"/>
                  </a:lnTo>
                  <a:lnTo>
                    <a:pt x="1827" y="30"/>
                  </a:lnTo>
                  <a:lnTo>
                    <a:pt x="1989" y="49"/>
                  </a:lnTo>
                  <a:lnTo>
                    <a:pt x="2149" y="70"/>
                  </a:lnTo>
                  <a:lnTo>
                    <a:pt x="2309" y="98"/>
                  </a:lnTo>
                  <a:lnTo>
                    <a:pt x="2388" y="112"/>
                  </a:lnTo>
                  <a:lnTo>
                    <a:pt x="2468" y="129"/>
                  </a:lnTo>
                  <a:lnTo>
                    <a:pt x="2628" y="165"/>
                  </a:lnTo>
                </a:path>
              </a:pathLst>
            </a:custGeom>
            <a:noFill/>
            <a:ln w="63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835" name="Line 140"/>
            <p:cNvSpPr/>
            <p:nvPr/>
          </p:nvSpPr>
          <p:spPr>
            <a:xfrm>
              <a:off x="1" y="55"/>
              <a:ext cx="519" cy="18"/>
            </a:xfrm>
            <a:prstGeom prst="line">
              <a:avLst/>
            </a:prstGeom>
            <a:ln w="17463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9836" name="未知"/>
            <p:cNvSpPr/>
            <p:nvPr/>
          </p:nvSpPr>
          <p:spPr>
            <a:xfrm>
              <a:off x="519" y="63"/>
              <a:ext cx="29" cy="30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1" y="5"/>
                </a:cxn>
                <a:cxn ang="0">
                  <a:pos x="2" y="6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4" y="6"/>
                </a:cxn>
                <a:cxn ang="0">
                  <a:pos x="4" y="6"/>
                </a:cxn>
                <a:cxn ang="0">
                  <a:pos x="4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6" y="4"/>
                </a:cxn>
                <a:cxn ang="0">
                  <a:pos x="6" y="3"/>
                </a:cxn>
                <a:cxn ang="0">
                  <a:pos x="6" y="3"/>
                </a:cxn>
                <a:cxn ang="0">
                  <a:pos x="6" y="3"/>
                </a:cxn>
                <a:cxn ang="0">
                  <a:pos x="6" y="3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5" y="1"/>
                </a:cxn>
                <a:cxn ang="0">
                  <a:pos x="5" y="1"/>
                </a:cxn>
                <a:cxn ang="0">
                  <a:pos x="5" y="1"/>
                </a:cxn>
                <a:cxn ang="0">
                  <a:pos x="5" y="1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</a:cxnLst>
              <a:rect l="0" t="0" r="0" b="0"/>
              <a:pathLst>
                <a:path w="145" h="148">
                  <a:moveTo>
                    <a:pt x="0" y="73"/>
                  </a:moveTo>
                  <a:lnTo>
                    <a:pt x="1" y="86"/>
                  </a:lnTo>
                  <a:lnTo>
                    <a:pt x="5" y="101"/>
                  </a:lnTo>
                  <a:lnTo>
                    <a:pt x="11" y="113"/>
                  </a:lnTo>
                  <a:lnTo>
                    <a:pt x="20" y="125"/>
                  </a:lnTo>
                  <a:lnTo>
                    <a:pt x="46" y="144"/>
                  </a:lnTo>
                  <a:lnTo>
                    <a:pt x="72" y="148"/>
                  </a:lnTo>
                  <a:lnTo>
                    <a:pt x="75" y="146"/>
                  </a:lnTo>
                  <a:lnTo>
                    <a:pt x="79" y="146"/>
                  </a:lnTo>
                  <a:lnTo>
                    <a:pt x="86" y="145"/>
                  </a:lnTo>
                  <a:lnTo>
                    <a:pt x="92" y="143"/>
                  </a:lnTo>
                  <a:lnTo>
                    <a:pt x="100" y="142"/>
                  </a:lnTo>
                  <a:lnTo>
                    <a:pt x="112" y="133"/>
                  </a:lnTo>
                  <a:lnTo>
                    <a:pt x="117" y="128"/>
                  </a:lnTo>
                  <a:lnTo>
                    <a:pt x="120" y="126"/>
                  </a:lnTo>
                  <a:lnTo>
                    <a:pt x="120" y="125"/>
                  </a:lnTo>
                  <a:lnTo>
                    <a:pt x="121" y="125"/>
                  </a:lnTo>
                  <a:lnTo>
                    <a:pt x="124" y="125"/>
                  </a:lnTo>
                  <a:lnTo>
                    <a:pt x="132" y="113"/>
                  </a:lnTo>
                  <a:lnTo>
                    <a:pt x="139" y="101"/>
                  </a:lnTo>
                  <a:lnTo>
                    <a:pt x="142" y="86"/>
                  </a:lnTo>
                  <a:lnTo>
                    <a:pt x="144" y="79"/>
                  </a:lnTo>
                  <a:lnTo>
                    <a:pt x="144" y="76"/>
                  </a:lnTo>
                  <a:lnTo>
                    <a:pt x="145" y="73"/>
                  </a:lnTo>
                  <a:lnTo>
                    <a:pt x="144" y="59"/>
                  </a:lnTo>
                  <a:lnTo>
                    <a:pt x="140" y="47"/>
                  </a:lnTo>
                  <a:lnTo>
                    <a:pt x="134" y="35"/>
                  </a:lnTo>
                  <a:lnTo>
                    <a:pt x="127" y="25"/>
                  </a:lnTo>
                  <a:lnTo>
                    <a:pt x="124" y="21"/>
                  </a:lnTo>
                  <a:lnTo>
                    <a:pt x="117" y="15"/>
                  </a:lnTo>
                  <a:lnTo>
                    <a:pt x="112" y="11"/>
                  </a:lnTo>
                  <a:lnTo>
                    <a:pt x="100" y="5"/>
                  </a:lnTo>
                  <a:lnTo>
                    <a:pt x="86" y="1"/>
                  </a:lnTo>
                  <a:lnTo>
                    <a:pt x="72" y="0"/>
                  </a:lnTo>
                  <a:lnTo>
                    <a:pt x="31" y="12"/>
                  </a:lnTo>
                  <a:lnTo>
                    <a:pt x="20" y="21"/>
                  </a:lnTo>
                  <a:lnTo>
                    <a:pt x="4" y="48"/>
                  </a:lnTo>
                  <a:lnTo>
                    <a:pt x="0" y="73"/>
                  </a:lnTo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9837" name="Group 142"/>
          <p:cNvGrpSpPr>
            <a:grpSpLocks noChangeAspect="1"/>
          </p:cNvGrpSpPr>
          <p:nvPr/>
        </p:nvGrpSpPr>
        <p:grpSpPr>
          <a:xfrm>
            <a:off x="5100955" y="4766310"/>
            <a:ext cx="1531938" cy="1809750"/>
            <a:chOff x="0" y="0"/>
            <a:chExt cx="965" cy="1140"/>
          </a:xfrm>
        </p:grpSpPr>
        <p:graphicFrame>
          <p:nvGraphicFramePr>
            <p:cNvPr id="29838" name="Object 143"/>
            <p:cNvGraphicFramePr>
              <a:graphicFrameLocks noChangeAspect="1"/>
            </p:cNvGraphicFramePr>
            <p:nvPr/>
          </p:nvGraphicFramePr>
          <p:xfrm>
            <a:off x="0" y="0"/>
            <a:ext cx="154" cy="11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7" r:id="rId4" imgW="244475" imgH="1810385" progId="Flash.Movie">
                    <p:embed/>
                  </p:oleObj>
                </mc:Choice>
                <mc:Fallback>
                  <p:oleObj r:id="rId4" imgW="244475" imgH="1810385" progId="Flash.Movie">
                    <p:embed/>
                    <p:pic>
                      <p:nvPicPr>
                        <p:cNvPr id="0" name="图片 3077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0" y="0"/>
                          <a:ext cx="154" cy="114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9839" name="Group 144"/>
            <p:cNvGrpSpPr>
              <a:grpSpLocks noChangeAspect="1"/>
            </p:cNvGrpSpPr>
            <p:nvPr/>
          </p:nvGrpSpPr>
          <p:grpSpPr>
            <a:xfrm>
              <a:off x="0" y="288"/>
              <a:ext cx="965" cy="624"/>
              <a:chOff x="0" y="0"/>
              <a:chExt cx="965" cy="624"/>
            </a:xfrm>
          </p:grpSpPr>
          <p:graphicFrame>
            <p:nvGraphicFramePr>
              <p:cNvPr id="29840" name="Object 145"/>
              <p:cNvGraphicFramePr>
                <a:graphicFrameLocks noChangeAspect="1"/>
              </p:cNvGraphicFramePr>
              <p:nvPr/>
            </p:nvGraphicFramePr>
            <p:xfrm>
              <a:off x="288" y="53"/>
              <a:ext cx="677" cy="57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98" r:id="rId6" imgW="1075690" imgH="907415" progId="Flash.Movie">
                      <p:embed/>
                    </p:oleObj>
                  </mc:Choice>
                  <mc:Fallback>
                    <p:oleObj r:id="rId6" imgW="1075690" imgH="907415" progId="Flash.Movie">
                      <p:embed/>
                      <p:pic>
                        <p:nvPicPr>
                          <p:cNvPr id="0" name="图片 3078"/>
                          <p:cNvPicPr/>
                          <p:nvPr/>
                        </p:nvPicPr>
                        <p:blipFill>
                          <a:blip r:embed="rId7"/>
                          <a:stretch>
                            <a:fillRect/>
                          </a:stretch>
                        </p:blipFill>
                        <p:spPr>
                          <a:xfrm>
                            <a:off x="288" y="53"/>
                            <a:ext cx="677" cy="571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9841" name="Object 146"/>
              <p:cNvGraphicFramePr>
                <a:graphicFrameLocks noChangeAspect="1"/>
              </p:cNvGraphicFramePr>
              <p:nvPr/>
            </p:nvGraphicFramePr>
            <p:xfrm>
              <a:off x="0" y="0"/>
              <a:ext cx="324" cy="25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99" r:id="rId8" imgW="515620" imgH="407035" progId="Flash.Movie">
                      <p:embed/>
                    </p:oleObj>
                  </mc:Choice>
                  <mc:Fallback>
                    <p:oleObj r:id="rId8" imgW="515620" imgH="407035" progId="Flash.Movie">
                      <p:embed/>
                      <p:pic>
                        <p:nvPicPr>
                          <p:cNvPr id="0" name="图片 3076"/>
                          <p:cNvPicPr/>
                          <p:nvPr/>
                        </p:nvPicPr>
                        <p:blipFill>
                          <a:blip r:embed="rId9"/>
                          <a:stretch>
                            <a:fillRect/>
                          </a:stretch>
                        </p:blipFill>
                        <p:spPr>
                          <a:xfrm>
                            <a:off x="0" y="0"/>
                            <a:ext cx="324" cy="256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pic>
        <p:nvPicPr>
          <p:cNvPr id="29842" name="Picture 147" descr="图片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89695" y="2666048"/>
            <a:ext cx="2752725" cy="1000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843" name="Text Box 148"/>
          <p:cNvSpPr txBox="1"/>
          <p:nvPr/>
        </p:nvSpPr>
        <p:spPr>
          <a:xfrm>
            <a:off x="6959600" y="3989070"/>
            <a:ext cx="2881313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buSzTx/>
            </a:pPr>
            <a:r>
              <a:rPr lang="en-US" altLang="zh-CN" sz="32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F</a:t>
            </a:r>
            <a:r>
              <a:rPr lang="zh-CN" altLang="en-US" sz="32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、宽大的房基</a:t>
            </a:r>
          </a:p>
        </p:txBody>
      </p:sp>
      <p:pic>
        <p:nvPicPr>
          <p:cNvPr id="29844" name="Picture 14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841230" y="4083685"/>
            <a:ext cx="1633538" cy="15462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/>
      <p:bldP spid="5632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图片 2" descr="0310400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9355" y="1422083"/>
            <a:ext cx="2338388" cy="23606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19234" y="3376294"/>
            <a:ext cx="2278380" cy="2243455"/>
          </a:xfrm>
          <a:prstGeom prst="ellipse">
            <a:avLst/>
          </a:prstGeom>
          <a:ln w="44450">
            <a:solidFill>
              <a:srgbClr val="2B71B9"/>
            </a:solidFill>
          </a:ln>
        </p:spPr>
      </p:pic>
      <p:grpSp>
        <p:nvGrpSpPr>
          <p:cNvPr id="26629" name="组合 6"/>
          <p:cNvGrpSpPr/>
          <p:nvPr/>
        </p:nvGrpSpPr>
        <p:grpSpPr>
          <a:xfrm>
            <a:off x="257810" y="1584008"/>
            <a:ext cx="2887663" cy="2354262"/>
            <a:chOff x="-217" y="772"/>
            <a:chExt cx="4546" cy="3707"/>
          </a:xfrm>
        </p:grpSpPr>
        <p:pic>
          <p:nvPicPr>
            <p:cNvPr id="26633" name="图片 1" descr="0310400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217" y="903"/>
              <a:ext cx="4319" cy="267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" name="椭圆 5"/>
            <p:cNvSpPr/>
            <p:nvPr/>
          </p:nvSpPr>
          <p:spPr>
            <a:xfrm>
              <a:off x="623" y="772"/>
              <a:ext cx="3706" cy="3707"/>
            </a:xfrm>
            <a:prstGeom prst="ellipse">
              <a:avLst/>
            </a:prstGeom>
            <a:noFill/>
            <a:ln w="44450">
              <a:solidFill>
                <a:srgbClr val="2B71B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6630" name="文本框 7"/>
          <p:cNvSpPr txBox="1"/>
          <p:nvPr/>
        </p:nvSpPr>
        <p:spPr>
          <a:xfrm>
            <a:off x="2708275" y="696913"/>
            <a:ext cx="7050088" cy="49149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600" dirty="0">
                <a:latin typeface="黑体" panose="02010609060101010101" charset="-122"/>
                <a:ea typeface="黑体" panose="02010609060101010101" charset="-122"/>
              </a:rPr>
              <a:t>下列图中各是用什么方法增大或者减小压强的？</a:t>
            </a:r>
          </a:p>
        </p:txBody>
      </p:sp>
      <p:pic>
        <p:nvPicPr>
          <p:cNvPr id="26631" name="Picture 6" descr="？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6150" y="549275"/>
            <a:ext cx="547688" cy="7318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692785" y="3992245"/>
            <a:ext cx="2071370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 eaLnBrk="1" hangingPunct="1">
              <a:lnSpc>
                <a:spcPct val="150000"/>
              </a:lnSpc>
            </a:pPr>
            <a:r>
              <a:rPr lang="en-US" altLang="zh-CN" sz="2000" dirty="0">
                <a:latin typeface="+mn-ea"/>
                <a:cs typeface="+mn-ea"/>
                <a:sym typeface="+mn-ea"/>
              </a:rPr>
              <a:t>(f)</a:t>
            </a:r>
            <a:r>
              <a:rPr lang="zh-CN" altLang="en-US" sz="2000" dirty="0">
                <a:latin typeface="+mn-ea"/>
                <a:cs typeface="+mn-ea"/>
                <a:sym typeface="+mn-ea"/>
              </a:rPr>
              <a:t>推土机宽大的履带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991610" y="1981200"/>
            <a:ext cx="175895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2000">
                <a:latin typeface="+mn-ea"/>
                <a:cs typeface="+mn-ea"/>
              </a:rPr>
              <a:t>(g)</a:t>
            </a:r>
            <a:r>
              <a:rPr lang="zh-CN" altLang="en-US" sz="2000">
                <a:latin typeface="+mn-ea"/>
                <a:cs typeface="+mn-ea"/>
              </a:rPr>
              <a:t>安全锤尖锐的锤顶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736715" y="3948430"/>
            <a:ext cx="189738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zh-CN" altLang="en-US" sz="2000">
                <a:latin typeface="+mn-ea"/>
                <a:cs typeface="+mn-ea"/>
              </a:rPr>
              <a:t>（</a:t>
            </a:r>
            <a:r>
              <a:rPr lang="en-US" altLang="zh-CN" sz="2000">
                <a:latin typeface="+mn-ea"/>
                <a:cs typeface="+mn-ea"/>
              </a:rPr>
              <a:t>h)</a:t>
            </a:r>
            <a:r>
              <a:rPr lang="zh-CN" altLang="en-US" sz="2000">
                <a:latin typeface="+mn-ea"/>
                <a:cs typeface="+mn-ea"/>
              </a:rPr>
              <a:t>刻刀</a:t>
            </a:r>
            <a:r>
              <a:rPr lang="zh-CN" altLang="en-US" sz="2000">
                <a:latin typeface="+mn-ea"/>
                <a:cs typeface="+mn-ea"/>
                <a:sym typeface="+mn-ea"/>
              </a:rPr>
              <a:t>刀刃磨的</a:t>
            </a:r>
            <a:r>
              <a:rPr lang="zh-CN" altLang="en-US" sz="2000">
                <a:latin typeface="+mn-ea"/>
                <a:cs typeface="+mn-ea"/>
              </a:rPr>
              <a:t>锋利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9500870" y="2117725"/>
            <a:ext cx="127254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2000">
                <a:latin typeface="+mn-ea"/>
                <a:cs typeface="+mn-ea"/>
              </a:rPr>
              <a:t>(j)</a:t>
            </a:r>
            <a:r>
              <a:rPr lang="zh-CN" altLang="en-US" sz="2000">
                <a:latin typeface="+mn-ea"/>
                <a:cs typeface="+mn-ea"/>
              </a:rPr>
              <a:t>铁路铺在枕木上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rcRect r="1753"/>
          <a:stretch>
            <a:fillRect/>
          </a:stretch>
        </p:blipFill>
        <p:spPr>
          <a:xfrm>
            <a:off x="3480435" y="3197860"/>
            <a:ext cx="2701290" cy="2467610"/>
          </a:xfrm>
          <a:prstGeom prst="ellipse">
            <a:avLst/>
          </a:prstGeo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W02017102637897549887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" y="-8890"/>
            <a:ext cx="12171045" cy="686435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251835" y="5831205"/>
            <a:ext cx="5777865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</a:rPr>
              <a:t>气球为什么能飞向空中？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AutoShape 2"/>
          <p:cNvSpPr/>
          <p:nvPr/>
        </p:nvSpPr>
        <p:spPr>
          <a:xfrm>
            <a:off x="2102803" y="4859338"/>
            <a:ext cx="2819400" cy="1143000"/>
          </a:xfrm>
          <a:prstGeom prst="cube">
            <a:avLst>
              <a:gd name="adj" fmla="val 54167"/>
            </a:avLst>
          </a:prstGeom>
          <a:solidFill>
            <a:srgbClr val="80808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>
              <a:buSzTx/>
            </a:pPr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</a:p>
        </p:txBody>
      </p:sp>
      <p:sp>
        <p:nvSpPr>
          <p:cNvPr id="35842" name="AutoShape 3"/>
          <p:cNvSpPr/>
          <p:nvPr/>
        </p:nvSpPr>
        <p:spPr>
          <a:xfrm rot="-5400000">
            <a:off x="7665403" y="4325938"/>
            <a:ext cx="2819400" cy="1143000"/>
          </a:xfrm>
          <a:prstGeom prst="cube">
            <a:avLst>
              <a:gd name="adj" fmla="val 54167"/>
            </a:avLst>
          </a:prstGeom>
          <a:solidFill>
            <a:srgbClr val="80808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 wrap="none" anchor="ctr"/>
          <a:lstStyle/>
          <a:p>
            <a:pPr algn="ctr">
              <a:buSzTx/>
            </a:pPr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</a:p>
        </p:txBody>
      </p:sp>
      <p:sp>
        <p:nvSpPr>
          <p:cNvPr id="35843" name="AutoShape 4"/>
          <p:cNvSpPr/>
          <p:nvPr/>
        </p:nvSpPr>
        <p:spPr>
          <a:xfrm rot="-10799950" flipV="1">
            <a:off x="5379403" y="4554538"/>
            <a:ext cx="2438400" cy="1522412"/>
          </a:xfrm>
          <a:prstGeom prst="cube">
            <a:avLst>
              <a:gd name="adj" fmla="val 17856"/>
            </a:avLst>
          </a:prstGeom>
          <a:solidFill>
            <a:srgbClr val="80808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>
              <a:buSzTx/>
            </a:pPr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</a:p>
        </p:txBody>
      </p:sp>
      <p:sp>
        <p:nvSpPr>
          <p:cNvPr id="35844" name="Text Box 5"/>
          <p:cNvSpPr txBox="1"/>
          <p:nvPr/>
        </p:nvSpPr>
        <p:spPr>
          <a:xfrm>
            <a:off x="1774825" y="836930"/>
            <a:ext cx="8669020" cy="829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buSzTx/>
            </a:pPr>
            <a:r>
              <a:rPr lang="zh-CN" altLang="en-US" sz="2400" b="1" dirty="0">
                <a:solidFill>
                  <a:schemeClr val="tx1"/>
                </a:solidFill>
                <a:latin typeface="+mn-ea"/>
                <a:cs typeface="+mn-ea"/>
              </a:rPr>
              <a:t>      如图，同一块砖按不同的方式放在水平地面上。则砖对地面压力的关系</a:t>
            </a:r>
            <a:r>
              <a:rPr lang="en-US" altLang="zh-CN" sz="2400" b="1" dirty="0">
                <a:solidFill>
                  <a:schemeClr val="tx1"/>
                </a:solidFill>
                <a:latin typeface="+mn-ea"/>
                <a:cs typeface="+mn-ea"/>
              </a:rPr>
              <a:t>F</a:t>
            </a:r>
            <a:r>
              <a:rPr lang="en-US" altLang="zh-CN" sz="2400" b="1" baseline="-25000" dirty="0">
                <a:solidFill>
                  <a:schemeClr val="tx1"/>
                </a:solidFill>
                <a:latin typeface="+mn-ea"/>
                <a:cs typeface="+mn-ea"/>
              </a:rPr>
              <a:t>A</a:t>
            </a:r>
            <a:r>
              <a:rPr lang="en-US" altLang="zh-CN" sz="2400" b="1" u="sng" dirty="0">
                <a:solidFill>
                  <a:schemeClr val="tx1"/>
                </a:solidFill>
                <a:latin typeface="+mn-ea"/>
                <a:cs typeface="+mn-ea"/>
              </a:rPr>
              <a:t>       </a:t>
            </a:r>
            <a:r>
              <a:rPr lang="en-US" altLang="zh-CN" sz="2400" b="1" dirty="0">
                <a:solidFill>
                  <a:schemeClr val="tx1"/>
                </a:solidFill>
                <a:latin typeface="+mn-ea"/>
                <a:cs typeface="+mn-ea"/>
              </a:rPr>
              <a:t>F</a:t>
            </a:r>
            <a:r>
              <a:rPr lang="en-US" altLang="zh-CN" sz="2400" b="1" baseline="-25000" dirty="0">
                <a:solidFill>
                  <a:schemeClr val="tx1"/>
                </a:solidFill>
                <a:latin typeface="+mn-ea"/>
                <a:cs typeface="+mn-ea"/>
              </a:rPr>
              <a:t>B</a:t>
            </a:r>
            <a:r>
              <a:rPr lang="en-US" altLang="zh-CN" sz="2400" b="1" dirty="0">
                <a:solidFill>
                  <a:schemeClr val="tx1"/>
                </a:solidFill>
                <a:latin typeface="+mn-ea"/>
                <a:cs typeface="+mn-ea"/>
              </a:rPr>
              <a:t> </a:t>
            </a:r>
            <a:r>
              <a:rPr lang="en-US" altLang="zh-CN" sz="2400" b="1" u="sng" dirty="0">
                <a:solidFill>
                  <a:schemeClr val="tx1"/>
                </a:solidFill>
                <a:latin typeface="+mn-ea"/>
                <a:cs typeface="+mn-ea"/>
              </a:rPr>
              <a:t>       </a:t>
            </a:r>
            <a:r>
              <a:rPr lang="en-US" altLang="zh-CN" sz="2400" b="1" dirty="0">
                <a:solidFill>
                  <a:schemeClr val="tx1"/>
                </a:solidFill>
                <a:latin typeface="+mn-ea"/>
                <a:cs typeface="+mn-ea"/>
              </a:rPr>
              <a:t>F</a:t>
            </a:r>
            <a:r>
              <a:rPr lang="en-US" altLang="zh-CN" sz="2400" b="1" baseline="-25000" dirty="0">
                <a:solidFill>
                  <a:schemeClr val="tx1"/>
                </a:solidFill>
                <a:latin typeface="+mn-ea"/>
                <a:cs typeface="+mn-ea"/>
              </a:rPr>
              <a:t>C</a:t>
            </a:r>
            <a:r>
              <a:rPr lang="en-US" altLang="zh-CN" sz="2400" b="1" dirty="0">
                <a:solidFill>
                  <a:schemeClr val="tx1"/>
                </a:solidFill>
                <a:latin typeface="+mn-ea"/>
                <a:cs typeface="+mn-ea"/>
              </a:rPr>
              <a:t>.</a:t>
            </a:r>
          </a:p>
        </p:txBody>
      </p:sp>
      <p:sp>
        <p:nvSpPr>
          <p:cNvPr id="35845" name="Text Box 6"/>
          <p:cNvSpPr txBox="1"/>
          <p:nvPr/>
        </p:nvSpPr>
        <p:spPr>
          <a:xfrm>
            <a:off x="3121978" y="4287838"/>
            <a:ext cx="999490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>
              <a:buSzTx/>
            </a:pP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平放</a:t>
            </a:r>
          </a:p>
        </p:txBody>
      </p:sp>
      <p:sp>
        <p:nvSpPr>
          <p:cNvPr id="35846" name="Text Box 7"/>
          <p:cNvSpPr txBox="1"/>
          <p:nvPr/>
        </p:nvSpPr>
        <p:spPr>
          <a:xfrm>
            <a:off x="6074728" y="3998913"/>
            <a:ext cx="999490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>
              <a:buSzTx/>
            </a:pP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侧放</a:t>
            </a:r>
          </a:p>
        </p:txBody>
      </p:sp>
      <p:sp>
        <p:nvSpPr>
          <p:cNvPr id="35847" name="Text Box 8"/>
          <p:cNvSpPr txBox="1"/>
          <p:nvPr/>
        </p:nvSpPr>
        <p:spPr>
          <a:xfrm>
            <a:off x="8303578" y="2949893"/>
            <a:ext cx="999490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>
              <a:buSzTx/>
            </a:pP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竖放</a:t>
            </a:r>
          </a:p>
        </p:txBody>
      </p:sp>
      <p:sp>
        <p:nvSpPr>
          <p:cNvPr id="31754" name="Text Box 10"/>
          <p:cNvSpPr txBox="1"/>
          <p:nvPr/>
        </p:nvSpPr>
        <p:spPr>
          <a:xfrm>
            <a:off x="3723005" y="1211580"/>
            <a:ext cx="503238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spcBef>
                <a:spcPct val="50000"/>
              </a:spcBef>
              <a:buSzTx/>
            </a:pPr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=</a:t>
            </a:r>
          </a:p>
        </p:txBody>
      </p:sp>
      <p:sp>
        <p:nvSpPr>
          <p:cNvPr id="31755" name="Text Box 11"/>
          <p:cNvSpPr txBox="1"/>
          <p:nvPr/>
        </p:nvSpPr>
        <p:spPr>
          <a:xfrm>
            <a:off x="4753928" y="1196975"/>
            <a:ext cx="503237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spcBef>
                <a:spcPct val="50000"/>
              </a:spcBef>
              <a:buSzTx/>
            </a:pPr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=</a:t>
            </a:r>
          </a:p>
        </p:txBody>
      </p:sp>
      <p:sp>
        <p:nvSpPr>
          <p:cNvPr id="31756" name="Text Box 12"/>
          <p:cNvSpPr txBox="1"/>
          <p:nvPr/>
        </p:nvSpPr>
        <p:spPr>
          <a:xfrm>
            <a:off x="1774825" y="2060575"/>
            <a:ext cx="8153400" cy="82994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buSzTx/>
            </a:pPr>
            <a:r>
              <a:rPr lang="zh-CN" altLang="en-US" sz="2400" b="1" dirty="0">
                <a:solidFill>
                  <a:schemeClr val="tx1"/>
                </a:solidFill>
                <a:latin typeface="+mn-ea"/>
                <a:cs typeface="+mn-ea"/>
              </a:rPr>
              <a:t>      如图，同一块砖按不同的方式放在水平地面上。则砖对地面压强的关系</a:t>
            </a:r>
            <a:r>
              <a:rPr lang="en-US" altLang="zh-CN" sz="2400" b="1" dirty="0">
                <a:solidFill>
                  <a:schemeClr val="tx1"/>
                </a:solidFill>
                <a:latin typeface="+mn-ea"/>
                <a:cs typeface="+mn-ea"/>
              </a:rPr>
              <a:t>p</a:t>
            </a:r>
            <a:r>
              <a:rPr lang="en-US" altLang="zh-CN" sz="2400" b="1" baseline="-25000" dirty="0">
                <a:solidFill>
                  <a:schemeClr val="tx1"/>
                </a:solidFill>
                <a:latin typeface="+mn-ea"/>
                <a:cs typeface="+mn-ea"/>
              </a:rPr>
              <a:t>A</a:t>
            </a:r>
            <a:r>
              <a:rPr lang="en-US" altLang="zh-CN" sz="2400" b="1" u="sng" dirty="0">
                <a:solidFill>
                  <a:schemeClr val="tx1"/>
                </a:solidFill>
                <a:latin typeface="+mn-ea"/>
                <a:cs typeface="+mn-ea"/>
              </a:rPr>
              <a:t>       </a:t>
            </a:r>
            <a:r>
              <a:rPr lang="en-US" altLang="zh-CN" sz="2400" b="1" dirty="0">
                <a:solidFill>
                  <a:schemeClr val="tx1"/>
                </a:solidFill>
                <a:latin typeface="+mn-ea"/>
                <a:cs typeface="+mn-ea"/>
              </a:rPr>
              <a:t>p</a:t>
            </a:r>
            <a:r>
              <a:rPr lang="en-US" altLang="zh-CN" sz="2400" b="1" baseline="-25000" dirty="0">
                <a:solidFill>
                  <a:schemeClr val="tx1"/>
                </a:solidFill>
                <a:latin typeface="+mn-ea"/>
                <a:cs typeface="+mn-ea"/>
              </a:rPr>
              <a:t>B</a:t>
            </a:r>
            <a:r>
              <a:rPr lang="en-US" altLang="zh-CN" sz="2400" b="1" dirty="0">
                <a:solidFill>
                  <a:schemeClr val="tx1"/>
                </a:solidFill>
                <a:latin typeface="+mn-ea"/>
                <a:cs typeface="+mn-ea"/>
              </a:rPr>
              <a:t> </a:t>
            </a:r>
            <a:r>
              <a:rPr lang="en-US" altLang="zh-CN" sz="2400" b="1" u="sng" dirty="0">
                <a:solidFill>
                  <a:schemeClr val="tx1"/>
                </a:solidFill>
                <a:latin typeface="+mn-ea"/>
                <a:cs typeface="+mn-ea"/>
              </a:rPr>
              <a:t>       </a:t>
            </a:r>
            <a:r>
              <a:rPr lang="en-US" altLang="zh-CN" sz="2400" b="1" dirty="0">
                <a:solidFill>
                  <a:schemeClr val="tx1"/>
                </a:solidFill>
                <a:latin typeface="+mn-ea"/>
                <a:cs typeface="+mn-ea"/>
              </a:rPr>
              <a:t>p</a:t>
            </a:r>
            <a:r>
              <a:rPr lang="en-US" altLang="zh-CN" sz="2400" b="1" baseline="-25000" dirty="0">
                <a:solidFill>
                  <a:schemeClr val="tx1"/>
                </a:solidFill>
                <a:latin typeface="+mn-ea"/>
                <a:cs typeface="+mn-ea"/>
              </a:rPr>
              <a:t>C</a:t>
            </a:r>
            <a:r>
              <a:rPr lang="en-US" altLang="zh-CN" sz="2400" b="1" dirty="0">
                <a:solidFill>
                  <a:schemeClr val="tx1"/>
                </a:solidFill>
                <a:latin typeface="+mn-ea"/>
                <a:cs typeface="+mn-ea"/>
              </a:rPr>
              <a:t>.</a:t>
            </a:r>
          </a:p>
        </p:txBody>
      </p:sp>
      <p:sp>
        <p:nvSpPr>
          <p:cNvPr id="31757" name="Text Box 13"/>
          <p:cNvSpPr txBox="1"/>
          <p:nvPr/>
        </p:nvSpPr>
        <p:spPr>
          <a:xfrm>
            <a:off x="4378643" y="2435543"/>
            <a:ext cx="503237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spcBef>
                <a:spcPct val="50000"/>
              </a:spcBef>
              <a:buSzTx/>
            </a:pP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＜</a:t>
            </a:r>
          </a:p>
        </p:txBody>
      </p:sp>
      <p:sp>
        <p:nvSpPr>
          <p:cNvPr id="31758" name="Text Box 14"/>
          <p:cNvSpPr txBox="1"/>
          <p:nvPr/>
        </p:nvSpPr>
        <p:spPr>
          <a:xfrm>
            <a:off x="5441950" y="2420938"/>
            <a:ext cx="503238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spcBef>
                <a:spcPct val="50000"/>
              </a:spcBef>
              <a:buSzTx/>
            </a:pP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＜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519430" y="236855"/>
            <a:ext cx="121475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sz="2800" b="1" dirty="0">
                <a:latin typeface="+mn-ea"/>
                <a:cs typeface="+mn-ea"/>
                <a:sym typeface="+mn-ea"/>
              </a:rPr>
              <a:t>练习</a:t>
            </a:r>
            <a:r>
              <a:rPr lang="en-US" altLang="zh-CN" sz="2800" b="1" dirty="0">
                <a:latin typeface="+mn-ea"/>
                <a:cs typeface="+mn-ea"/>
                <a:sym typeface="+mn-ea"/>
              </a:rPr>
              <a:t>4.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1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4" grpId="0"/>
      <p:bldP spid="31755" grpId="0"/>
      <p:bldP spid="31756" grpId="0"/>
      <p:bldP spid="31757" grpId="0"/>
      <p:bldP spid="3175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/>
          <p:nvPr/>
        </p:nvSpPr>
        <p:spPr>
          <a:xfrm>
            <a:off x="1774825" y="836613"/>
            <a:ext cx="8569325" cy="224536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zh-CN" altLang="en-US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　分析、边长为</a:t>
            </a:r>
            <a:r>
              <a:rPr lang="en-US" altLang="zh-CN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10cm,</a:t>
            </a:r>
            <a:r>
              <a:rPr lang="zh-CN" altLang="en-US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质量为</a:t>
            </a:r>
            <a:r>
              <a:rPr lang="en-US" altLang="zh-CN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2kg</a:t>
            </a:r>
            <a:r>
              <a:rPr lang="zh-CN" altLang="en-US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的正立方体放在水平桌面上，若沿如图</a:t>
            </a:r>
            <a:r>
              <a:rPr lang="en-US" altLang="zh-CN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所示的虚线去掉一半</a:t>
            </a:r>
            <a:r>
              <a:rPr lang="en-US" altLang="zh-CN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其余部分不动</a:t>
            </a:r>
            <a:r>
              <a:rPr lang="en-US" altLang="zh-CN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这时它对桌面的压强 ＿＿＿ 。如果沿如图</a:t>
            </a:r>
            <a:r>
              <a:rPr lang="en-US" altLang="zh-CN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所示的虚线去掉一半，其余部分不动，这时它对桌面的压强 ＿＿＿（填“变大、变小或不变”）            </a:t>
            </a:r>
          </a:p>
        </p:txBody>
      </p:sp>
      <p:grpSp>
        <p:nvGrpSpPr>
          <p:cNvPr id="2" name="Group 3"/>
          <p:cNvGrpSpPr/>
          <p:nvPr/>
        </p:nvGrpSpPr>
        <p:grpSpPr>
          <a:xfrm>
            <a:off x="3383280" y="3750945"/>
            <a:ext cx="5558155" cy="2219960"/>
            <a:chOff x="0" y="0"/>
            <a:chExt cx="2675" cy="1067"/>
          </a:xfrm>
        </p:grpSpPr>
        <p:grpSp>
          <p:nvGrpSpPr>
            <p:cNvPr id="36867" name="Group 4"/>
            <p:cNvGrpSpPr/>
            <p:nvPr/>
          </p:nvGrpSpPr>
          <p:grpSpPr>
            <a:xfrm>
              <a:off x="0" y="0"/>
              <a:ext cx="2675" cy="862"/>
              <a:chOff x="0" y="0"/>
              <a:chExt cx="2675" cy="862"/>
            </a:xfrm>
          </p:grpSpPr>
          <p:sp>
            <p:nvSpPr>
              <p:cNvPr id="36868" name="AutoShape 5"/>
              <p:cNvSpPr/>
              <p:nvPr/>
            </p:nvSpPr>
            <p:spPr>
              <a:xfrm>
                <a:off x="1723" y="0"/>
                <a:ext cx="952" cy="816"/>
              </a:xfrm>
              <a:prstGeom prst="cube">
                <a:avLst>
                  <a:gd name="adj" fmla="val 25000"/>
                </a:avLst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>
                  <a:buSzTx/>
                </a:pPr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grpSp>
            <p:nvGrpSpPr>
              <p:cNvPr id="36869" name="Group 6"/>
              <p:cNvGrpSpPr/>
              <p:nvPr/>
            </p:nvGrpSpPr>
            <p:grpSpPr>
              <a:xfrm>
                <a:off x="0" y="0"/>
                <a:ext cx="952" cy="816"/>
                <a:chOff x="0" y="0"/>
                <a:chExt cx="952" cy="816"/>
              </a:xfrm>
            </p:grpSpPr>
            <p:sp>
              <p:nvSpPr>
                <p:cNvPr id="36870" name="AutoShape 7"/>
                <p:cNvSpPr/>
                <p:nvPr/>
              </p:nvSpPr>
              <p:spPr>
                <a:xfrm>
                  <a:off x="0" y="0"/>
                  <a:ext cx="952" cy="816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>
                    <a:buSzTx/>
                  </a:pPr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6871" name="Line 8"/>
                <p:cNvSpPr/>
                <p:nvPr/>
              </p:nvSpPr>
              <p:spPr>
                <a:xfrm>
                  <a:off x="0" y="499"/>
                  <a:ext cx="725" cy="0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dash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36872" name="Line 9"/>
                <p:cNvSpPr/>
                <p:nvPr/>
              </p:nvSpPr>
              <p:spPr>
                <a:xfrm flipV="1">
                  <a:off x="725" y="318"/>
                  <a:ext cx="227" cy="181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dash"/>
                  <a:round/>
                  <a:headEnd type="none" w="med" len="med"/>
                  <a:tailEnd type="none" w="med" len="med"/>
                </a:ln>
              </p:spPr>
            </p:sp>
          </p:grpSp>
          <p:sp>
            <p:nvSpPr>
              <p:cNvPr id="36873" name="Line 10"/>
              <p:cNvSpPr/>
              <p:nvPr/>
            </p:nvSpPr>
            <p:spPr>
              <a:xfrm flipH="1">
                <a:off x="2132" y="0"/>
                <a:ext cx="135" cy="182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</p:spPr>
          </p:sp>
          <p:sp>
            <p:nvSpPr>
              <p:cNvPr id="36874" name="Line 11"/>
              <p:cNvSpPr/>
              <p:nvPr/>
            </p:nvSpPr>
            <p:spPr>
              <a:xfrm>
                <a:off x="2108" y="227"/>
                <a:ext cx="0" cy="635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</p:spPr>
          </p:sp>
        </p:grpSp>
        <p:sp>
          <p:nvSpPr>
            <p:cNvPr id="36875" name="Text Box 12"/>
            <p:cNvSpPr txBox="1"/>
            <p:nvPr/>
          </p:nvSpPr>
          <p:spPr>
            <a:xfrm>
              <a:off x="136" y="816"/>
              <a:ext cx="453" cy="25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>
                <a:spcBef>
                  <a:spcPct val="50000"/>
                </a:spcBef>
                <a:buSzTx/>
              </a:pPr>
              <a:r>
                <a:rPr lang="en-US" altLang="zh-CN" sz="28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1</a:t>
              </a:r>
            </a:p>
          </p:txBody>
        </p:sp>
        <p:sp>
          <p:nvSpPr>
            <p:cNvPr id="36876" name="Text Box 13"/>
            <p:cNvSpPr txBox="1"/>
            <p:nvPr/>
          </p:nvSpPr>
          <p:spPr>
            <a:xfrm>
              <a:off x="1769" y="816"/>
              <a:ext cx="635" cy="25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>
                <a:spcBef>
                  <a:spcPct val="50000"/>
                </a:spcBef>
                <a:buSzTx/>
              </a:pPr>
              <a:r>
                <a:rPr lang="en-US" altLang="zh-CN" sz="28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2</a:t>
              </a:r>
            </a:p>
          </p:txBody>
        </p:sp>
      </p:grpSp>
      <p:sp>
        <p:nvSpPr>
          <p:cNvPr id="59406" name="Text Box 14"/>
          <p:cNvSpPr txBox="1"/>
          <p:nvPr/>
        </p:nvSpPr>
        <p:spPr>
          <a:xfrm>
            <a:off x="6491288" y="1628775"/>
            <a:ext cx="1368425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  <a:buSzTx/>
            </a:pPr>
            <a:r>
              <a:rPr lang="zh-CN" altLang="en-US" sz="2800" b="1" dirty="0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变 小</a:t>
            </a:r>
          </a:p>
        </p:txBody>
      </p:sp>
      <p:sp>
        <p:nvSpPr>
          <p:cNvPr id="59407" name="Text Box 15"/>
          <p:cNvSpPr txBox="1"/>
          <p:nvPr/>
        </p:nvSpPr>
        <p:spPr>
          <a:xfrm>
            <a:off x="3687763" y="2492375"/>
            <a:ext cx="1368425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  <a:buSzTx/>
            </a:pPr>
            <a:r>
              <a:rPr lang="zh-CN" altLang="en-US" sz="2800" b="1" dirty="0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不 变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19430" y="236855"/>
            <a:ext cx="121475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sz="2800" b="1" dirty="0">
                <a:latin typeface="+mn-ea"/>
                <a:cs typeface="+mn-ea"/>
                <a:sym typeface="+mn-ea"/>
              </a:rPr>
              <a:t>练习</a:t>
            </a:r>
            <a:r>
              <a:rPr lang="en-US" altLang="zh-CN" sz="2800" b="1" dirty="0">
                <a:latin typeface="+mn-ea"/>
                <a:cs typeface="+mn-ea"/>
                <a:sym typeface="+mn-ea"/>
              </a:rPr>
              <a:t>5.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9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9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9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06" grpId="0"/>
      <p:bldP spid="5940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 Box 4"/>
          <p:cNvSpPr txBox="1"/>
          <p:nvPr/>
        </p:nvSpPr>
        <p:spPr>
          <a:xfrm>
            <a:off x="5241290" y="-19050"/>
            <a:ext cx="1772285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zh-CN" altLang="en-US" sz="4000" b="1" dirty="0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小结：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134745" y="675640"/>
            <a:ext cx="631761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/>
              <a:t>一</a:t>
            </a:r>
            <a:r>
              <a:rPr lang="en-US" altLang="zh-CN" sz="2800"/>
              <a:t>.</a:t>
            </a:r>
            <a:r>
              <a:rPr lang="zh-CN" altLang="en-US" sz="2800"/>
              <a:t>压力：</a:t>
            </a:r>
            <a:r>
              <a:rPr lang="zh-CN" altLang="en-US" sz="280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ang="5400000" scaled="0"/>
                </a:gradFill>
              </a:rPr>
              <a:t>垂直</a:t>
            </a:r>
            <a:r>
              <a:rPr lang="zh-CN" altLang="en-US" sz="2800"/>
              <a:t>作用在物体表面上的力。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076325" y="1306830"/>
            <a:ext cx="596201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sz="2800"/>
              <a:t>二</a:t>
            </a:r>
            <a:r>
              <a:rPr lang="en-US" altLang="zh-CN" sz="2800"/>
              <a:t>.</a:t>
            </a:r>
            <a:r>
              <a:rPr lang="zh-CN" altLang="en-US" sz="2800"/>
              <a:t>压力的作用效果与哪些因素有关？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134745" y="1941195"/>
            <a:ext cx="934275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ang="5400000" scaled="0"/>
                </a:gradFill>
              </a:rPr>
              <a:t>1.</a:t>
            </a:r>
            <a:r>
              <a:rPr lang="zh-CN" altLang="en-US" sz="280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ang="5400000" scaled="0"/>
                </a:gradFill>
              </a:rPr>
              <a:t>当受力面积相同时，压力越大，压力的作用效果越显著；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7096760" y="1306830"/>
            <a:ext cx="2316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sz="280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ang="5400000" scaled="0"/>
                </a:gradFill>
              </a:rPr>
              <a:t>控制变量法、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9305290" y="1306830"/>
            <a:ext cx="1249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sz="280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ang="5400000" scaled="0"/>
                </a:gradFill>
              </a:rPr>
              <a:t>转换法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076325" y="2613660"/>
            <a:ext cx="1005395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ang="5400000" scaled="0"/>
                </a:gradFill>
              </a:rPr>
              <a:t>2.</a:t>
            </a:r>
            <a:r>
              <a:rPr lang="zh-CN" altLang="en-US" sz="280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ang="5400000" scaled="0"/>
                </a:gradFill>
              </a:rPr>
              <a:t>当压力大小相同时，受力面积越小，压力的作用效果越显著；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090930" y="3248660"/>
            <a:ext cx="133921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sz="2800"/>
              <a:t>三</a:t>
            </a:r>
            <a:r>
              <a:rPr lang="en-US" altLang="zh-CN" sz="2800"/>
              <a:t>.</a:t>
            </a:r>
            <a:r>
              <a:rPr lang="zh-CN" altLang="en-US" sz="2800"/>
              <a:t>压强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2429510" y="3244215"/>
            <a:ext cx="54641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/>
              <a:t>——</a:t>
            </a:r>
            <a:r>
              <a:rPr lang="zh-CN" sz="2800"/>
              <a:t>表示压力作用效果的物理量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296035" y="4077335"/>
            <a:ext cx="14693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/>
              <a:t>1.</a:t>
            </a:r>
            <a:r>
              <a:rPr lang="zh-CN" altLang="en-US" sz="2800"/>
              <a:t>公式：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4470586" y="3888740"/>
            <a:ext cx="1823534" cy="1091564"/>
            <a:chOff x="3234" y="2783"/>
            <a:chExt cx="2537" cy="1720"/>
          </a:xfrm>
        </p:grpSpPr>
        <p:sp>
          <p:nvSpPr>
            <p:cNvPr id="13" name="文本框 12"/>
            <p:cNvSpPr txBox="1"/>
            <p:nvPr/>
          </p:nvSpPr>
          <p:spPr>
            <a:xfrm>
              <a:off x="3234" y="3209"/>
              <a:ext cx="1340" cy="920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square">
              <a:spAutoFit/>
            </a:bodyPr>
            <a:lstStyle/>
            <a:p>
              <a:pPr>
                <a:buClr>
                  <a:srgbClr val="000000"/>
                </a:buClr>
              </a:pPr>
              <a:r>
                <a:rPr lang="en-US" altLang="zh-CN" sz="3200" b="1" noProof="1">
                  <a:gradFill>
                    <a:gsLst>
                      <a:gs pos="0">
                        <a:srgbClr val="E30000"/>
                      </a:gs>
                      <a:gs pos="100000">
                        <a:srgbClr val="760303"/>
                      </a:gs>
                    </a:gsLst>
                    <a:lin ang="5400000" scaled="0"/>
                  </a:gradFill>
                  <a:effectLst>
                    <a:outerShdw blurRad="38100" dist="38100" dir="2700000">
                      <a:srgbClr val="C0C0C0"/>
                    </a:outerShdw>
                  </a:effectLst>
                  <a:latin typeface="+mn-ea"/>
                  <a:cs typeface="+mn-ea"/>
                </a:rPr>
                <a:t>p=</a:t>
              </a: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4383" y="2783"/>
              <a:ext cx="766" cy="920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square">
              <a:spAutoFit/>
            </a:bodyPr>
            <a:lstStyle/>
            <a:p>
              <a:pPr>
                <a:buClr>
                  <a:srgbClr val="000000"/>
                </a:buClr>
              </a:pPr>
              <a:r>
                <a:rPr lang="en-US" altLang="zh-CN" sz="3200" b="1" noProof="1">
                  <a:gradFill>
                    <a:gsLst>
                      <a:gs pos="0">
                        <a:srgbClr val="E30000"/>
                      </a:gs>
                      <a:gs pos="100000">
                        <a:srgbClr val="760303"/>
                      </a:gs>
                    </a:gsLst>
                    <a:lin ang="5400000" scaled="0"/>
                  </a:gradFill>
                  <a:effectLst>
                    <a:outerShdw blurRad="38100" dist="38100" dir="2700000">
                      <a:srgbClr val="C0C0C0"/>
                    </a:outerShdw>
                  </a:effectLst>
                  <a:latin typeface="+mn-ea"/>
                  <a:cs typeface="+mn-ea"/>
                </a:rPr>
                <a:t>F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4442" y="3583"/>
              <a:ext cx="766" cy="920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square">
              <a:spAutoFit/>
            </a:bodyPr>
            <a:lstStyle/>
            <a:p>
              <a:pPr>
                <a:buClr>
                  <a:srgbClr val="000000"/>
                </a:buClr>
              </a:pPr>
              <a:r>
                <a:rPr lang="en-US" altLang="zh-CN" sz="3200" b="1" noProof="1">
                  <a:gradFill>
                    <a:gsLst>
                      <a:gs pos="0">
                        <a:srgbClr val="E30000"/>
                      </a:gs>
                      <a:gs pos="100000">
                        <a:srgbClr val="760303"/>
                      </a:gs>
                    </a:gsLst>
                    <a:lin ang="5400000" scaled="0"/>
                  </a:gradFill>
                  <a:effectLst>
                    <a:outerShdw blurRad="38100" dist="38100" dir="2700000">
                      <a:srgbClr val="C0C0C0"/>
                    </a:outerShdw>
                  </a:effectLst>
                  <a:latin typeface="+mn-ea"/>
                  <a:cs typeface="+mn-ea"/>
                </a:rPr>
                <a:t>S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4107" y="2864"/>
              <a:ext cx="1664" cy="920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square">
              <a:spAutoFit/>
            </a:bodyPr>
            <a:lstStyle/>
            <a:p>
              <a:pPr>
                <a:buClr>
                  <a:srgbClr val="000000"/>
                </a:buClr>
              </a:pPr>
              <a:r>
                <a:rPr lang="en-US" altLang="zh-CN" sz="3200" b="1" noProof="1">
                  <a:gradFill>
                    <a:gsLst>
                      <a:gs pos="0">
                        <a:srgbClr val="E30000"/>
                      </a:gs>
                      <a:gs pos="100000">
                        <a:srgbClr val="760303"/>
                      </a:gs>
                    </a:gsLst>
                    <a:lin ang="5400000" scaled="0"/>
                  </a:gradFill>
                  <a:effectLst>
                    <a:outerShdw blurRad="38100" dist="38100" dir="2700000">
                      <a:srgbClr val="C0C0C0"/>
                    </a:outerShdw>
                  </a:effectLst>
                  <a:latin typeface="+mn-ea"/>
                  <a:cs typeface="+mn-ea"/>
                </a:rPr>
                <a:t>___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7397750" y="3664585"/>
            <a:ext cx="1708785" cy="1645315"/>
            <a:chOff x="6926" y="2718"/>
            <a:chExt cx="2693" cy="2590"/>
          </a:xfrm>
        </p:grpSpPr>
        <p:grpSp>
          <p:nvGrpSpPr>
            <p:cNvPr id="19472" name="组合 15"/>
            <p:cNvGrpSpPr/>
            <p:nvPr/>
          </p:nvGrpSpPr>
          <p:grpSpPr>
            <a:xfrm>
              <a:off x="6926" y="2718"/>
              <a:ext cx="2474" cy="1048"/>
              <a:chOff x="3276" y="2604"/>
              <a:chExt cx="2474" cy="1048"/>
            </a:xfrm>
          </p:grpSpPr>
          <p:sp>
            <p:nvSpPr>
              <p:cNvPr id="17" name="文本框 16"/>
              <p:cNvSpPr txBox="1"/>
              <p:nvPr/>
            </p:nvSpPr>
            <p:spPr>
              <a:xfrm>
                <a:off x="4393" y="2604"/>
                <a:ext cx="731" cy="919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  <p:txBody>
              <a:bodyPr wrap="square">
                <a:spAutoFit/>
              </a:bodyPr>
              <a:lstStyle/>
              <a:p>
                <a:pPr>
                  <a:buClr>
                    <a:srgbClr val="000000"/>
                  </a:buClr>
                </a:pPr>
                <a:r>
                  <a:rPr lang="en-US" altLang="zh-CN" sz="3200" b="1" noProof="1">
                    <a:gradFill>
                      <a:gsLst>
                        <a:gs pos="0">
                          <a:srgbClr val="E30000"/>
                        </a:gs>
                        <a:gs pos="100000">
                          <a:srgbClr val="760303"/>
                        </a:gs>
                      </a:gsLst>
                      <a:lin ang="5400000" scaled="0"/>
                    </a:gradFill>
                    <a:effectLst>
                      <a:outerShdw blurRad="38100" dist="38100" dir="2700000">
                        <a:srgbClr val="C0C0C0"/>
                      </a:outerShdw>
                    </a:effectLst>
                    <a:latin typeface="+mn-ea"/>
                    <a:cs typeface="+mn-ea"/>
                  </a:rPr>
                  <a:t>p</a:t>
                </a:r>
              </a:p>
            </p:txBody>
          </p:sp>
          <p:sp>
            <p:nvSpPr>
              <p:cNvPr id="18" name="文本框 17"/>
              <p:cNvSpPr txBox="1"/>
              <p:nvPr/>
            </p:nvSpPr>
            <p:spPr>
              <a:xfrm>
                <a:off x="3276" y="2723"/>
                <a:ext cx="766" cy="919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  <p:txBody>
              <a:bodyPr wrap="square">
                <a:spAutoFit/>
              </a:bodyPr>
              <a:lstStyle/>
              <a:p>
                <a:pPr>
                  <a:buClr>
                    <a:srgbClr val="000000"/>
                  </a:buClr>
                </a:pPr>
                <a:r>
                  <a:rPr lang="en-US" altLang="zh-CN" sz="3200" b="1" noProof="1">
                    <a:gradFill>
                      <a:gsLst>
                        <a:gs pos="0">
                          <a:srgbClr val="E30000"/>
                        </a:gs>
                        <a:gs pos="100000">
                          <a:srgbClr val="760303"/>
                        </a:gs>
                      </a:gsLst>
                      <a:lin ang="5400000" scaled="0"/>
                    </a:gradFill>
                    <a:effectLst>
                      <a:outerShdw blurRad="38100" dist="38100" dir="2700000">
                        <a:srgbClr val="C0C0C0"/>
                      </a:outerShdw>
                    </a:effectLst>
                    <a:latin typeface="+mn-ea"/>
                    <a:cs typeface="+mn-ea"/>
                  </a:rPr>
                  <a:t>F</a:t>
                </a:r>
              </a:p>
            </p:txBody>
          </p:sp>
          <p:sp>
            <p:nvSpPr>
              <p:cNvPr id="19" name="文本框 18"/>
              <p:cNvSpPr txBox="1"/>
              <p:nvPr/>
            </p:nvSpPr>
            <p:spPr>
              <a:xfrm>
                <a:off x="4984" y="2733"/>
                <a:ext cx="766" cy="919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  <p:txBody>
              <a:bodyPr wrap="square">
                <a:spAutoFit/>
              </a:bodyPr>
              <a:lstStyle/>
              <a:p>
                <a:pPr>
                  <a:buClr>
                    <a:srgbClr val="000000"/>
                  </a:buClr>
                </a:pPr>
                <a:r>
                  <a:rPr lang="en-US" altLang="zh-CN" sz="3200" b="1" noProof="1">
                    <a:gradFill>
                      <a:gsLst>
                        <a:gs pos="0">
                          <a:srgbClr val="E30000"/>
                        </a:gs>
                        <a:gs pos="100000">
                          <a:srgbClr val="760303"/>
                        </a:gs>
                      </a:gsLst>
                      <a:lin ang="5400000" scaled="0"/>
                    </a:gradFill>
                    <a:effectLst>
                      <a:outerShdw blurRad="38100" dist="38100" dir="2700000">
                        <a:srgbClr val="C0C0C0"/>
                      </a:outerShdw>
                    </a:effectLst>
                    <a:latin typeface="+mn-ea"/>
                    <a:cs typeface="+mn-ea"/>
                  </a:rPr>
                  <a:t>S</a:t>
                </a:r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4776" y="2604"/>
                <a:ext cx="468" cy="919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  <p:txBody>
              <a:bodyPr wrap="square">
                <a:spAutoFit/>
              </a:bodyPr>
              <a:lstStyle/>
              <a:p>
                <a:pPr>
                  <a:buClr>
                    <a:srgbClr val="000000"/>
                  </a:buClr>
                </a:pPr>
                <a:r>
                  <a:rPr lang="en-US" altLang="zh-CN" sz="3200" b="1" noProof="1">
                    <a:gradFill>
                      <a:gsLst>
                        <a:gs pos="0">
                          <a:srgbClr val="E30000"/>
                        </a:gs>
                        <a:gs pos="100000">
                          <a:srgbClr val="760303"/>
                        </a:gs>
                      </a:gsLst>
                      <a:lin ang="5400000" scaled="0"/>
                    </a:gradFill>
                    <a:effectLst>
                      <a:outerShdw blurRad="38100" dist="38100" dir="2700000">
                        <a:srgbClr val="C0C0C0"/>
                      </a:outerShdw>
                    </a:effectLst>
                    <a:latin typeface="+mn-ea"/>
                    <a:cs typeface="+mn-ea"/>
                  </a:rPr>
                  <a:t>.</a:t>
                </a:r>
              </a:p>
            </p:txBody>
          </p:sp>
        </p:grpSp>
        <p:sp>
          <p:nvSpPr>
            <p:cNvPr id="21" name="文本框 20"/>
            <p:cNvSpPr txBox="1"/>
            <p:nvPr/>
          </p:nvSpPr>
          <p:spPr>
            <a:xfrm>
              <a:off x="7449" y="2837"/>
              <a:ext cx="731" cy="919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square">
              <a:spAutoFit/>
            </a:bodyPr>
            <a:lstStyle/>
            <a:p>
              <a:pPr>
                <a:buClr>
                  <a:srgbClr val="000000"/>
                </a:buClr>
              </a:pPr>
              <a:r>
                <a:rPr lang="en-US" altLang="zh-CN" sz="3200" b="1" noProof="1">
                  <a:gradFill>
                    <a:gsLst>
                      <a:gs pos="0">
                        <a:srgbClr val="E30000"/>
                      </a:gs>
                      <a:gs pos="100000">
                        <a:srgbClr val="760303"/>
                      </a:gs>
                    </a:gsLst>
                    <a:lin ang="5400000" scaled="0"/>
                  </a:gradFill>
                  <a:effectLst>
                    <a:outerShdw blurRad="38100" dist="38100" dir="2700000">
                      <a:srgbClr val="C0C0C0"/>
                    </a:outerShdw>
                  </a:effectLst>
                  <a:latin typeface="+mn-ea"/>
                  <a:cs typeface="+mn-ea"/>
                </a:rPr>
                <a:t>=</a:t>
              </a:r>
            </a:p>
          </p:txBody>
        </p:sp>
        <p:grpSp>
          <p:nvGrpSpPr>
            <p:cNvPr id="19478" name="组合 21"/>
            <p:cNvGrpSpPr/>
            <p:nvPr/>
          </p:nvGrpSpPr>
          <p:grpSpPr>
            <a:xfrm>
              <a:off x="6926" y="3760"/>
              <a:ext cx="2693" cy="1548"/>
              <a:chOff x="698" y="2983"/>
              <a:chExt cx="2693" cy="1548"/>
            </a:xfrm>
          </p:grpSpPr>
          <p:sp>
            <p:nvSpPr>
              <p:cNvPr id="23" name="文本框 22"/>
              <p:cNvSpPr txBox="1"/>
              <p:nvPr/>
            </p:nvSpPr>
            <p:spPr>
              <a:xfrm>
                <a:off x="1991" y="3612"/>
                <a:ext cx="1054" cy="919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  <p:txBody>
              <a:bodyPr wrap="square">
                <a:spAutoFit/>
              </a:bodyPr>
              <a:lstStyle/>
              <a:p>
                <a:pPr>
                  <a:buClr>
                    <a:srgbClr val="000000"/>
                  </a:buClr>
                </a:pPr>
                <a:r>
                  <a:rPr lang="en-US" altLang="zh-CN" sz="3200" b="1" noProof="1">
                    <a:gradFill>
                      <a:gsLst>
                        <a:gs pos="0">
                          <a:srgbClr val="E30000"/>
                        </a:gs>
                        <a:gs pos="100000">
                          <a:srgbClr val="760303"/>
                        </a:gs>
                      </a:gsLst>
                      <a:lin ang="5400000" scaled="0"/>
                    </a:gradFill>
                    <a:effectLst>
                      <a:outerShdw blurRad="38100" dist="38100" dir="2700000">
                        <a:srgbClr val="C0C0C0"/>
                      </a:outerShdw>
                    </a:effectLst>
                    <a:latin typeface="+mn-ea"/>
                    <a:cs typeface="+mn-ea"/>
                  </a:rPr>
                  <a:t>p</a:t>
                </a:r>
              </a:p>
            </p:txBody>
          </p:sp>
          <p:sp>
            <p:nvSpPr>
              <p:cNvPr id="24" name="文本框 23"/>
              <p:cNvSpPr txBox="1"/>
              <p:nvPr/>
            </p:nvSpPr>
            <p:spPr>
              <a:xfrm>
                <a:off x="2003" y="3021"/>
                <a:ext cx="766" cy="919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  <p:txBody>
              <a:bodyPr wrap="square">
                <a:spAutoFit/>
              </a:bodyPr>
              <a:lstStyle/>
              <a:p>
                <a:pPr>
                  <a:buClr>
                    <a:srgbClr val="000000"/>
                  </a:buClr>
                </a:pPr>
                <a:r>
                  <a:rPr lang="en-US" altLang="zh-CN" sz="3200" b="1" noProof="1">
                    <a:gradFill>
                      <a:gsLst>
                        <a:gs pos="0">
                          <a:srgbClr val="E30000"/>
                        </a:gs>
                        <a:gs pos="100000">
                          <a:srgbClr val="760303"/>
                        </a:gs>
                      </a:gsLst>
                      <a:lin ang="5400000" scaled="0"/>
                    </a:gradFill>
                    <a:effectLst>
                      <a:outerShdw blurRad="38100" dist="38100" dir="2700000">
                        <a:srgbClr val="C0C0C0"/>
                      </a:outerShdw>
                    </a:effectLst>
                    <a:latin typeface="+mn-ea"/>
                    <a:cs typeface="+mn-ea"/>
                  </a:rPr>
                  <a:t>F</a:t>
                </a:r>
              </a:p>
            </p:txBody>
          </p:sp>
          <p:sp>
            <p:nvSpPr>
              <p:cNvPr id="25" name="文本框 24"/>
              <p:cNvSpPr txBox="1"/>
              <p:nvPr/>
            </p:nvSpPr>
            <p:spPr>
              <a:xfrm>
                <a:off x="698" y="3345"/>
                <a:ext cx="826" cy="919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  <p:txBody>
              <a:bodyPr wrap="square">
                <a:spAutoFit/>
              </a:bodyPr>
              <a:lstStyle/>
              <a:p>
                <a:pPr>
                  <a:buClr>
                    <a:srgbClr val="000000"/>
                  </a:buClr>
                </a:pPr>
                <a:r>
                  <a:rPr lang="en-US" altLang="zh-CN" sz="3200" b="1" noProof="1">
                    <a:gradFill>
                      <a:gsLst>
                        <a:gs pos="0">
                          <a:srgbClr val="E30000"/>
                        </a:gs>
                        <a:gs pos="100000">
                          <a:srgbClr val="760303"/>
                        </a:gs>
                      </a:gsLst>
                      <a:lin ang="5400000" scaled="0"/>
                    </a:gradFill>
                    <a:effectLst>
                      <a:outerShdw blurRad="38100" dist="38100" dir="2700000">
                        <a:srgbClr val="C0C0C0"/>
                      </a:outerShdw>
                    </a:effectLst>
                    <a:latin typeface="+mn-ea"/>
                    <a:cs typeface="+mn-ea"/>
                  </a:rPr>
                  <a:t>S</a:t>
                </a:r>
              </a:p>
            </p:txBody>
          </p:sp>
          <p:sp>
            <p:nvSpPr>
              <p:cNvPr id="26" name="文本框 25"/>
              <p:cNvSpPr txBox="1"/>
              <p:nvPr/>
            </p:nvSpPr>
            <p:spPr>
              <a:xfrm>
                <a:off x="1727" y="2983"/>
                <a:ext cx="1664" cy="919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  <p:txBody>
              <a:bodyPr wrap="square">
                <a:spAutoFit/>
              </a:bodyPr>
              <a:lstStyle/>
              <a:p>
                <a:pPr>
                  <a:buClr>
                    <a:srgbClr val="000000"/>
                  </a:buClr>
                </a:pPr>
                <a:r>
                  <a:rPr lang="en-US" altLang="zh-CN" sz="3200" b="1" noProof="1">
                    <a:gradFill>
                      <a:gsLst>
                        <a:gs pos="0">
                          <a:srgbClr val="E30000"/>
                        </a:gs>
                        <a:gs pos="100000">
                          <a:srgbClr val="760303"/>
                        </a:gs>
                      </a:gsLst>
                      <a:lin ang="5400000" scaled="0"/>
                    </a:gradFill>
                    <a:effectLst>
                      <a:outerShdw blurRad="38100" dist="38100" dir="2700000">
                        <a:srgbClr val="C0C0C0"/>
                      </a:outerShdw>
                    </a:effectLst>
                    <a:latin typeface="+mn-ea"/>
                    <a:cs typeface="+mn-ea"/>
                  </a:rPr>
                  <a:t>___</a:t>
                </a:r>
              </a:p>
            </p:txBody>
          </p:sp>
        </p:grpSp>
        <p:sp>
          <p:nvSpPr>
            <p:cNvPr id="27" name="文本框 26"/>
            <p:cNvSpPr txBox="1"/>
            <p:nvPr/>
          </p:nvSpPr>
          <p:spPr>
            <a:xfrm>
              <a:off x="7411" y="4108"/>
              <a:ext cx="731" cy="919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square">
              <a:spAutoFit/>
            </a:bodyPr>
            <a:lstStyle/>
            <a:p>
              <a:pPr>
                <a:buClr>
                  <a:srgbClr val="000000"/>
                </a:buClr>
              </a:pPr>
              <a:r>
                <a:rPr lang="en-US" altLang="zh-CN" sz="3200" b="1" noProof="1">
                  <a:gradFill>
                    <a:gsLst>
                      <a:gs pos="0">
                        <a:srgbClr val="E30000"/>
                      </a:gs>
                      <a:gs pos="100000">
                        <a:srgbClr val="760303"/>
                      </a:gs>
                    </a:gsLst>
                    <a:lin ang="5400000" scaled="0"/>
                  </a:gradFill>
                  <a:effectLst>
                    <a:outerShdw blurRad="38100" dist="38100" dir="2700000">
                      <a:srgbClr val="C0C0C0"/>
                    </a:outerShdw>
                  </a:effectLst>
                  <a:latin typeface="+mn-ea"/>
                  <a:cs typeface="+mn-ea"/>
                </a:rPr>
                <a:t>=</a:t>
              </a:r>
            </a:p>
          </p:txBody>
        </p:sp>
      </p:grpSp>
      <p:sp>
        <p:nvSpPr>
          <p:cNvPr id="22" name="矩形 21"/>
          <p:cNvSpPr/>
          <p:nvPr/>
        </p:nvSpPr>
        <p:spPr>
          <a:xfrm>
            <a:off x="4340860" y="3902075"/>
            <a:ext cx="1681480" cy="1078230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7301865" y="3740785"/>
            <a:ext cx="1804670" cy="1569720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文本框 29"/>
          <p:cNvSpPr txBox="1"/>
          <p:nvPr/>
        </p:nvSpPr>
        <p:spPr>
          <a:xfrm>
            <a:off x="1296035" y="4951095"/>
            <a:ext cx="29876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2.</a:t>
            </a:r>
            <a:r>
              <a:rPr lang="zh-CN" altLang="en-US" sz="2800"/>
              <a:t>单位：帕（</a:t>
            </a:r>
            <a:r>
              <a:rPr lang="en-US" altLang="zh-CN" sz="280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ang="5400000" scaled="0"/>
                </a:gradFill>
              </a:rPr>
              <a:t>Pa</a:t>
            </a:r>
            <a:r>
              <a:rPr lang="zh-CN" altLang="en-US" sz="2800"/>
              <a:t>）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1090930" y="5602605"/>
            <a:ext cx="54641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2800"/>
              <a:t>四</a:t>
            </a:r>
            <a:r>
              <a:rPr lang="en-US" altLang="zh-CN" sz="2800"/>
              <a:t>.</a:t>
            </a:r>
            <a:r>
              <a:rPr lang="zh-CN" altLang="en-US" sz="2800"/>
              <a:t>增大或减小压强的方法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22" grpId="0" bldLvl="0" animBg="1"/>
      <p:bldP spid="29" grpId="0" bldLvl="0" animBg="1"/>
      <p:bldP spid="30" grpId="0"/>
      <p:bldP spid="30" grpId="1"/>
      <p:bldP spid="31" grpId="0"/>
      <p:bldP spid="31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K:\1.物理教学\1.复习课件\0.物理题库\物理课课练\Local Settings\Temp\CyberArticle\9b203cbfc47ca8734ac056e698b0739b_files\clip_image002.gif"/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2465070" y="5088255"/>
            <a:ext cx="7512685" cy="1625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1" name="Rectangle 3"/>
          <p:cNvSpPr/>
          <p:nvPr/>
        </p:nvSpPr>
        <p:spPr>
          <a:xfrm>
            <a:off x="467360" y="132080"/>
            <a:ext cx="11350625" cy="1383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zh-CN" sz="2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实验</a:t>
            </a:r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在探究问题时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经常用到“控制变量法”、“转换法”、“等效替代法”、“理想模型法”等重要实验方法。用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泡沫塑料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做探究“压力作用效果与哪些因素有关”的操作过程如图所示。</a:t>
            </a:r>
          </a:p>
        </p:txBody>
      </p:sp>
      <p:sp>
        <p:nvSpPr>
          <p:cNvPr id="17412" name="Rectangle 4"/>
          <p:cNvSpPr/>
          <p:nvPr/>
        </p:nvSpPr>
        <p:spPr>
          <a:xfrm>
            <a:off x="78105" y="1492885"/>
            <a:ext cx="979932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(1)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该实验是通过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_______________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来显示压力的作用效果；</a:t>
            </a:r>
          </a:p>
        </p:txBody>
      </p:sp>
      <p:sp>
        <p:nvSpPr>
          <p:cNvPr id="18436" name="Rectangle 4"/>
          <p:cNvSpPr/>
          <p:nvPr/>
        </p:nvSpPr>
        <p:spPr>
          <a:xfrm>
            <a:off x="508000" y="2050415"/>
            <a:ext cx="11016615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zh-CN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(2)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比较图甲和图乙，可以得出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_______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___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一定时，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____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______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越大，压力的作用效果越明显；</a:t>
            </a:r>
          </a:p>
        </p:txBody>
      </p:sp>
      <p:sp>
        <p:nvSpPr>
          <p:cNvPr id="19460" name="Rectangle 4"/>
          <p:cNvSpPr/>
          <p:nvPr/>
        </p:nvSpPr>
        <p:spPr>
          <a:xfrm>
            <a:off x="522605" y="2992755"/>
            <a:ext cx="11193145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zh-CN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(3)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比较图乙和图丙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可以得出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__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__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_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___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_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一定时，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______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___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越小，压力的作用效果越明显；</a:t>
            </a:r>
          </a:p>
        </p:txBody>
      </p:sp>
      <p:sp>
        <p:nvSpPr>
          <p:cNvPr id="20484" name="Rectangle 4"/>
          <p:cNvSpPr/>
          <p:nvPr/>
        </p:nvSpPr>
        <p:spPr>
          <a:xfrm>
            <a:off x="572770" y="3905885"/>
            <a:ext cx="1040638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(4)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这里所用的实验方法是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__________________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______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</a:p>
        </p:txBody>
      </p:sp>
      <p:sp>
        <p:nvSpPr>
          <p:cNvPr id="2" name="Rectangle 4"/>
          <p:cNvSpPr/>
          <p:nvPr/>
        </p:nvSpPr>
        <p:spPr>
          <a:xfrm>
            <a:off x="572770" y="4448810"/>
            <a:ext cx="1087882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(5)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为了描述压力的这种作用效果，物理学中引入了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_____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这个物理量。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231515" y="1507490"/>
            <a:ext cx="23164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sz="240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ang="5400000" scaled="0"/>
                </a:gradFill>
              </a:rPr>
              <a:t>泡沫的凹陷程度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421630" y="2073275"/>
            <a:ext cx="1402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sz="240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ang="5400000" scaled="0"/>
                </a:gradFill>
              </a:rPr>
              <a:t>受力面积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8430895" y="2073275"/>
            <a:ext cx="1402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sz="240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ang="5400000" scaled="0"/>
                </a:gradFill>
              </a:rPr>
              <a:t>压力越大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041900" y="3028315"/>
            <a:ext cx="1402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sz="240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ang="5400000" scaled="0"/>
                </a:gradFill>
              </a:rPr>
              <a:t>压力大小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7912735" y="3021965"/>
            <a:ext cx="1402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sz="240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ang="5400000" scaled="0"/>
                </a:gradFill>
              </a:rPr>
              <a:t>受力面积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969510" y="3905885"/>
            <a:ext cx="2926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sz="240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ang="5400000" scaled="0"/>
                </a:gradFill>
              </a:rPr>
              <a:t>转换法、控制变量法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8534400" y="4500880"/>
            <a:ext cx="7924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sz="240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ang="5400000" scaled="0"/>
                </a:gradFill>
              </a:rPr>
              <a:t>压强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  <p:bldP spid="8" grpId="0"/>
      <p:bldP spid="8" grpId="1"/>
      <p:bldP spid="9" grpId="0"/>
      <p:bldP spid="9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矩形 26625"/>
          <p:cNvSpPr/>
          <p:nvPr/>
        </p:nvSpPr>
        <p:spPr>
          <a:xfrm>
            <a:off x="366395" y="3161348"/>
            <a:ext cx="6951345" cy="224536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r>
              <a:rPr lang="en-US" altLang="zh-CN" sz="2800" b="1">
                <a:latin typeface="黑体" panose="02010609060101010101" charset="-122"/>
                <a:ea typeface="黑体" panose="02010609060101010101" charset="-122"/>
              </a:rPr>
              <a:t>1.</a:t>
            </a:r>
            <a:r>
              <a:rPr lang="zh-CN" altLang="en-US" sz="2800" b="1">
                <a:latin typeface="黑体" panose="02010609060101010101" charset="-122"/>
                <a:ea typeface="黑体" panose="02010609060101010101" charset="-122"/>
              </a:rPr>
              <a:t>如图是甲、乙两种物质的质量和体积的关系图像。若用质量相等的甲、乙两种物质分别制成实心正方体</a:t>
            </a:r>
            <a:r>
              <a:rPr lang="en-US" altLang="zh-CN" sz="2800" b="1">
                <a:latin typeface="黑体" panose="02010609060101010101" charset="-122"/>
                <a:ea typeface="黑体" panose="02010609060101010101" charset="-122"/>
              </a:rPr>
              <a:t>A</a:t>
            </a:r>
            <a:r>
              <a:rPr lang="zh-CN" altLang="en-US" sz="2800" b="1">
                <a:latin typeface="黑体" panose="02010609060101010101" charset="-122"/>
                <a:ea typeface="黑体" panose="02010609060101010101" charset="-122"/>
              </a:rPr>
              <a:t>、</a:t>
            </a:r>
            <a:r>
              <a:rPr lang="en-US" altLang="zh-CN" sz="2800" b="1">
                <a:latin typeface="黑体" panose="02010609060101010101" charset="-122"/>
                <a:ea typeface="黑体" panose="02010609060101010101" charset="-122"/>
              </a:rPr>
              <a:t>B</a:t>
            </a:r>
            <a:r>
              <a:rPr lang="zh-CN" altLang="en-US" sz="2800" b="1">
                <a:latin typeface="黑体" panose="02010609060101010101" charset="-122"/>
                <a:ea typeface="黑体" panose="02010609060101010101" charset="-122"/>
              </a:rPr>
              <a:t>，把它们平放在水平地面上，则两正方体</a:t>
            </a:r>
            <a:r>
              <a:rPr lang="en-US" altLang="zh-CN" sz="2800" b="1">
                <a:latin typeface="黑体" panose="02010609060101010101" charset="-122"/>
                <a:ea typeface="黑体" panose="02010609060101010101" charset="-122"/>
              </a:rPr>
              <a:t>A</a:t>
            </a:r>
            <a:r>
              <a:rPr lang="zh-CN" altLang="en-US" sz="2800" b="1">
                <a:latin typeface="黑体" panose="02010609060101010101" charset="-122"/>
                <a:ea typeface="黑体" panose="02010609060101010101" charset="-122"/>
              </a:rPr>
              <a:t>、</a:t>
            </a:r>
            <a:r>
              <a:rPr lang="en-US" altLang="zh-CN" sz="2800" b="1">
                <a:latin typeface="黑体" panose="02010609060101010101" charset="-122"/>
                <a:ea typeface="黑体" panose="02010609060101010101" charset="-122"/>
              </a:rPr>
              <a:t>B</a:t>
            </a:r>
            <a:r>
              <a:rPr lang="zh-CN" altLang="en-US" sz="2800" b="1">
                <a:latin typeface="黑体" panose="02010609060101010101" charset="-122"/>
                <a:ea typeface="黑体" panose="02010609060101010101" charset="-122"/>
              </a:rPr>
              <a:t>对水平地面的压强之比为</a:t>
            </a:r>
            <a:r>
              <a:rPr lang="zh-CN" altLang="en-US" sz="2800" b="1" u="sng">
                <a:latin typeface="黑体" panose="02010609060101010101" charset="-122"/>
                <a:ea typeface="黑体" panose="02010609060101010101" charset="-122"/>
              </a:rPr>
              <a:t>             </a:t>
            </a:r>
            <a:r>
              <a:rPr lang="en-US" altLang="zh-CN" sz="2800" b="1">
                <a:latin typeface="黑体" panose="02010609060101010101" charset="-122"/>
                <a:ea typeface="黑体" panose="02010609060101010101" charset="-122"/>
              </a:rPr>
              <a:t>. </a:t>
            </a:r>
          </a:p>
        </p:txBody>
      </p:sp>
      <p:pic>
        <p:nvPicPr>
          <p:cNvPr id="26627" name="图片 26626" descr="本资料由书利华教育网（又名数理化网www.shulihua.net）为您整理，全国最大的免费教学资料下载基地——下名校套题、看示范课录像，欢迎您的光临指导！"/>
          <p:cNvPicPr>
            <a:picLocks noChangeAspect="1"/>
          </p:cNvPicPr>
          <p:nvPr/>
        </p:nvPicPr>
        <p:blipFill>
          <a:blip r:embed="rId2">
            <a:lum bright="-65997" contrast="90000"/>
          </a:blip>
          <a:stretch>
            <a:fillRect/>
          </a:stretch>
        </p:blipFill>
        <p:spPr>
          <a:xfrm>
            <a:off x="7317105" y="2839720"/>
            <a:ext cx="4191000" cy="3502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5844" name="文本框 26628"/>
          <p:cNvSpPr txBox="1"/>
          <p:nvPr/>
        </p:nvSpPr>
        <p:spPr>
          <a:xfrm>
            <a:off x="508000" y="410845"/>
            <a:ext cx="5746750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36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拓展</a:t>
            </a:r>
            <a:r>
              <a:rPr lang="en-US" altLang="zh-CN" sz="36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—</a:t>
            </a:r>
            <a:r>
              <a:rPr lang="zh-CN" altLang="en-US" sz="36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公式分析：（直柱体）</a:t>
            </a:r>
          </a:p>
        </p:txBody>
      </p:sp>
      <p:sp>
        <p:nvSpPr>
          <p:cNvPr id="27654" name="文本框 378888"/>
          <p:cNvSpPr txBox="1"/>
          <p:nvPr/>
        </p:nvSpPr>
        <p:spPr>
          <a:xfrm>
            <a:off x="1953895" y="1509078"/>
            <a:ext cx="309880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endParaRPr lang="zh-CN" sz="3200" dirty="0">
              <a:solidFill>
                <a:srgbClr val="C00000"/>
              </a:solidFill>
              <a:latin typeface="+mn-ea"/>
            </a:endParaRPr>
          </a:p>
        </p:txBody>
      </p:sp>
      <p:sp>
        <p:nvSpPr>
          <p:cNvPr id="27655" name="文本框 378889"/>
          <p:cNvSpPr txBox="1"/>
          <p:nvPr/>
        </p:nvSpPr>
        <p:spPr>
          <a:xfrm>
            <a:off x="2030095" y="1737678"/>
            <a:ext cx="309880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endParaRPr lang="zh-CN" sz="3200" dirty="0">
              <a:solidFill>
                <a:srgbClr val="C00000"/>
              </a:solidFill>
              <a:latin typeface="+mn-ea"/>
            </a:endParaRPr>
          </a:p>
        </p:txBody>
      </p:sp>
      <p:sp>
        <p:nvSpPr>
          <p:cNvPr id="378891" name="文本框 378890"/>
          <p:cNvSpPr txBox="1"/>
          <p:nvPr/>
        </p:nvSpPr>
        <p:spPr>
          <a:xfrm>
            <a:off x="788988" y="1611630"/>
            <a:ext cx="1066800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i="1">
                <a:solidFill>
                  <a:srgbClr val="C00000"/>
                </a:solidFill>
                <a:latin typeface="+mn-ea"/>
              </a:rPr>
              <a:t>p</a:t>
            </a:r>
            <a:r>
              <a:rPr lang="en-US" altLang="zh-CN" sz="3200">
                <a:solidFill>
                  <a:srgbClr val="C00000"/>
                </a:solidFill>
                <a:latin typeface="+mn-ea"/>
              </a:rPr>
              <a:t> =</a:t>
            </a:r>
          </a:p>
        </p:txBody>
      </p:sp>
      <p:sp>
        <p:nvSpPr>
          <p:cNvPr id="378892" name="直接连接符 378891"/>
          <p:cNvSpPr/>
          <p:nvPr/>
        </p:nvSpPr>
        <p:spPr>
          <a:xfrm>
            <a:off x="1604645" y="1918653"/>
            <a:ext cx="3810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78893" name="文本框 378892"/>
          <p:cNvSpPr txBox="1"/>
          <p:nvPr/>
        </p:nvSpPr>
        <p:spPr>
          <a:xfrm>
            <a:off x="1604645" y="1372870"/>
            <a:ext cx="304800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i="1">
                <a:solidFill>
                  <a:srgbClr val="C00000"/>
                </a:solidFill>
                <a:latin typeface="+mn-ea"/>
              </a:rPr>
              <a:t>F</a:t>
            </a:r>
          </a:p>
        </p:txBody>
      </p:sp>
      <p:sp>
        <p:nvSpPr>
          <p:cNvPr id="378894" name="文本框 378893"/>
          <p:cNvSpPr txBox="1"/>
          <p:nvPr/>
        </p:nvSpPr>
        <p:spPr>
          <a:xfrm>
            <a:off x="1530033" y="1885633"/>
            <a:ext cx="417195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3200" i="1">
                <a:solidFill>
                  <a:srgbClr val="C00000"/>
                </a:solidFill>
                <a:latin typeface="+mn-ea"/>
              </a:rPr>
              <a:t>S</a:t>
            </a:r>
          </a:p>
        </p:txBody>
      </p:sp>
      <p:sp>
        <p:nvSpPr>
          <p:cNvPr id="378895" name="文本框 378894"/>
          <p:cNvSpPr txBox="1"/>
          <p:nvPr/>
        </p:nvSpPr>
        <p:spPr>
          <a:xfrm>
            <a:off x="2023110" y="1621155"/>
            <a:ext cx="484505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3200">
                <a:solidFill>
                  <a:srgbClr val="C00000"/>
                </a:solidFill>
                <a:latin typeface="+mn-ea"/>
              </a:rPr>
              <a:t>=</a:t>
            </a:r>
          </a:p>
        </p:txBody>
      </p:sp>
      <p:sp>
        <p:nvSpPr>
          <p:cNvPr id="3" name="直接连接符 2"/>
          <p:cNvSpPr/>
          <p:nvPr/>
        </p:nvSpPr>
        <p:spPr>
          <a:xfrm flipV="1">
            <a:off x="2465070" y="1953260"/>
            <a:ext cx="644525" cy="254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文本框 3"/>
          <p:cNvSpPr txBox="1"/>
          <p:nvPr/>
        </p:nvSpPr>
        <p:spPr>
          <a:xfrm>
            <a:off x="2465070" y="1379855"/>
            <a:ext cx="304800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i="1">
                <a:solidFill>
                  <a:srgbClr val="C00000"/>
                </a:solidFill>
                <a:latin typeface="+mn-ea"/>
              </a:rPr>
              <a:t>G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457133" y="1893888"/>
            <a:ext cx="417195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3200" i="1">
                <a:solidFill>
                  <a:srgbClr val="C00000"/>
                </a:solidFill>
                <a:latin typeface="+mn-ea"/>
              </a:rPr>
              <a:t>S</a:t>
            </a:r>
          </a:p>
        </p:txBody>
      </p:sp>
      <p:sp>
        <p:nvSpPr>
          <p:cNvPr id="9" name="文本框 378888"/>
          <p:cNvSpPr txBox="1"/>
          <p:nvPr/>
        </p:nvSpPr>
        <p:spPr>
          <a:xfrm>
            <a:off x="3014345" y="1516063"/>
            <a:ext cx="309880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endParaRPr lang="zh-CN" sz="3200" dirty="0">
              <a:solidFill>
                <a:srgbClr val="C00000"/>
              </a:solidFill>
              <a:latin typeface="+mn-ea"/>
            </a:endParaRPr>
          </a:p>
        </p:txBody>
      </p:sp>
      <p:sp>
        <p:nvSpPr>
          <p:cNvPr id="10" name="文本框 378889"/>
          <p:cNvSpPr txBox="1"/>
          <p:nvPr/>
        </p:nvSpPr>
        <p:spPr>
          <a:xfrm>
            <a:off x="3090545" y="1744663"/>
            <a:ext cx="309880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endParaRPr lang="zh-CN" sz="3200" dirty="0">
              <a:solidFill>
                <a:srgbClr val="C00000"/>
              </a:solidFill>
              <a:latin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083560" y="1628140"/>
            <a:ext cx="484505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3200">
                <a:solidFill>
                  <a:srgbClr val="C00000"/>
                </a:solidFill>
                <a:latin typeface="+mn-ea"/>
              </a:rPr>
              <a:t>=</a:t>
            </a:r>
          </a:p>
        </p:txBody>
      </p:sp>
      <p:sp>
        <p:nvSpPr>
          <p:cNvPr id="12" name="直接连接符 11"/>
          <p:cNvSpPr/>
          <p:nvPr/>
        </p:nvSpPr>
        <p:spPr>
          <a:xfrm rot="21180000">
            <a:off x="3488055" y="1841500"/>
            <a:ext cx="1462405" cy="20828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" name="文本框 12"/>
          <p:cNvSpPr txBox="1"/>
          <p:nvPr/>
        </p:nvSpPr>
        <p:spPr>
          <a:xfrm>
            <a:off x="3627755" y="1369060"/>
            <a:ext cx="97663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i="1">
                <a:solidFill>
                  <a:srgbClr val="C00000"/>
                </a:solidFill>
                <a:latin typeface="+mn-ea"/>
              </a:rPr>
              <a:t>mg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3760788" y="1874203"/>
            <a:ext cx="41719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3200" i="1">
                <a:solidFill>
                  <a:srgbClr val="C00000"/>
                </a:solidFill>
                <a:latin typeface="+mn-ea"/>
              </a:rPr>
              <a:t>S</a:t>
            </a:r>
          </a:p>
        </p:txBody>
      </p:sp>
      <p:sp>
        <p:nvSpPr>
          <p:cNvPr id="15" name="文本框 378888"/>
          <p:cNvSpPr txBox="1"/>
          <p:nvPr/>
        </p:nvSpPr>
        <p:spPr>
          <a:xfrm>
            <a:off x="4791710" y="1511618"/>
            <a:ext cx="309880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endParaRPr lang="zh-CN" sz="3200" dirty="0">
              <a:solidFill>
                <a:srgbClr val="C00000"/>
              </a:solidFill>
              <a:latin typeface="+mn-ea"/>
            </a:endParaRPr>
          </a:p>
        </p:txBody>
      </p:sp>
      <p:sp>
        <p:nvSpPr>
          <p:cNvPr id="16" name="文本框 378889"/>
          <p:cNvSpPr txBox="1"/>
          <p:nvPr/>
        </p:nvSpPr>
        <p:spPr>
          <a:xfrm>
            <a:off x="4867910" y="1740218"/>
            <a:ext cx="309880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endParaRPr lang="zh-CN" sz="3200" dirty="0">
              <a:solidFill>
                <a:srgbClr val="C00000"/>
              </a:solidFill>
              <a:latin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860925" y="1623695"/>
            <a:ext cx="484505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3200">
                <a:solidFill>
                  <a:srgbClr val="C00000"/>
                </a:solidFill>
                <a:latin typeface="+mn-ea"/>
              </a:rPr>
              <a:t>=</a:t>
            </a:r>
          </a:p>
        </p:txBody>
      </p:sp>
      <p:sp>
        <p:nvSpPr>
          <p:cNvPr id="18" name="直接连接符 17"/>
          <p:cNvSpPr/>
          <p:nvPr/>
        </p:nvSpPr>
        <p:spPr>
          <a:xfrm rot="21180000">
            <a:off x="5265420" y="1880870"/>
            <a:ext cx="1462405" cy="20828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" name="文本框 18"/>
          <p:cNvSpPr txBox="1"/>
          <p:nvPr/>
        </p:nvSpPr>
        <p:spPr>
          <a:xfrm>
            <a:off x="5405120" y="1408430"/>
            <a:ext cx="97663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ρV</a:t>
            </a:r>
            <a:r>
              <a:rPr lang="en-US" altLang="zh-CN" sz="3200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5538153" y="1913573"/>
            <a:ext cx="41719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3200" i="1">
                <a:solidFill>
                  <a:srgbClr val="C00000"/>
                </a:solidFill>
                <a:latin typeface="+mn-ea"/>
              </a:rPr>
              <a:t>S</a:t>
            </a:r>
          </a:p>
        </p:txBody>
      </p:sp>
      <p:sp>
        <p:nvSpPr>
          <p:cNvPr id="24" name="文本框 378888"/>
          <p:cNvSpPr txBox="1"/>
          <p:nvPr/>
        </p:nvSpPr>
        <p:spPr>
          <a:xfrm>
            <a:off x="6554470" y="1550988"/>
            <a:ext cx="309880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endParaRPr lang="zh-CN" sz="3200" dirty="0">
              <a:solidFill>
                <a:srgbClr val="C00000"/>
              </a:solidFill>
              <a:latin typeface="+mn-ea"/>
            </a:endParaRPr>
          </a:p>
        </p:txBody>
      </p:sp>
      <p:sp>
        <p:nvSpPr>
          <p:cNvPr id="25" name="文本框 378889"/>
          <p:cNvSpPr txBox="1"/>
          <p:nvPr/>
        </p:nvSpPr>
        <p:spPr>
          <a:xfrm>
            <a:off x="6630670" y="1779588"/>
            <a:ext cx="309880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endParaRPr lang="zh-CN" sz="3200" dirty="0">
              <a:solidFill>
                <a:srgbClr val="C00000"/>
              </a:solidFill>
              <a:latin typeface="+mn-ea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6623685" y="1663065"/>
            <a:ext cx="484505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3200">
                <a:solidFill>
                  <a:srgbClr val="C00000"/>
                </a:solidFill>
                <a:latin typeface="+mn-ea"/>
              </a:rPr>
              <a:t>=</a:t>
            </a:r>
          </a:p>
        </p:txBody>
      </p:sp>
      <p:sp>
        <p:nvSpPr>
          <p:cNvPr id="27" name="直接连接符 26"/>
          <p:cNvSpPr/>
          <p:nvPr/>
        </p:nvSpPr>
        <p:spPr>
          <a:xfrm rot="21180000">
            <a:off x="7028180" y="1920240"/>
            <a:ext cx="1462405" cy="20828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" name="文本框 27"/>
          <p:cNvSpPr txBox="1"/>
          <p:nvPr/>
        </p:nvSpPr>
        <p:spPr>
          <a:xfrm>
            <a:off x="7167880" y="1447800"/>
            <a:ext cx="133096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en-US" altLang="zh-CN" sz="3200" i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</a:t>
            </a:r>
            <a:r>
              <a:rPr lang="en-US" altLang="zh-CN" sz="3200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7300913" y="1952943"/>
            <a:ext cx="41719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3200" i="1">
                <a:solidFill>
                  <a:srgbClr val="C00000"/>
                </a:solidFill>
                <a:latin typeface="+mn-ea"/>
              </a:rPr>
              <a:t>S</a:t>
            </a:r>
          </a:p>
        </p:txBody>
      </p:sp>
      <p:sp>
        <p:nvSpPr>
          <p:cNvPr id="30" name="文本框 378888"/>
          <p:cNvSpPr txBox="1"/>
          <p:nvPr/>
        </p:nvSpPr>
        <p:spPr>
          <a:xfrm>
            <a:off x="8321675" y="1609408"/>
            <a:ext cx="309880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endParaRPr lang="zh-CN" sz="3200" dirty="0">
              <a:solidFill>
                <a:srgbClr val="C00000"/>
              </a:solidFill>
              <a:latin typeface="+mn-ea"/>
            </a:endParaRPr>
          </a:p>
        </p:txBody>
      </p:sp>
      <p:sp>
        <p:nvSpPr>
          <p:cNvPr id="31" name="文本框 378889"/>
          <p:cNvSpPr txBox="1"/>
          <p:nvPr/>
        </p:nvSpPr>
        <p:spPr>
          <a:xfrm>
            <a:off x="8397875" y="1838008"/>
            <a:ext cx="309880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endParaRPr lang="zh-CN" sz="3200" dirty="0">
              <a:solidFill>
                <a:srgbClr val="C00000"/>
              </a:solidFill>
              <a:latin typeface="+mn-ea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8390890" y="1721485"/>
            <a:ext cx="484505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3200">
                <a:solidFill>
                  <a:srgbClr val="C00000"/>
                </a:solidFill>
                <a:latin typeface="+mn-ea"/>
              </a:rPr>
              <a:t>=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8935085" y="1579245"/>
            <a:ext cx="976630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ρgh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3612515" y="4836795"/>
            <a:ext cx="70294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ang="5400000" scaled="0"/>
                </a:gradFill>
              </a:rPr>
              <a:t>4:1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8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8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78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8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8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378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78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78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378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78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78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378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78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78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378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000"/>
                            </p:stCondLst>
                            <p:childTnLst>
                              <p:par>
                                <p:cTn id="6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000"/>
                            </p:stCondLst>
                            <p:childTnLst>
                              <p:par>
                                <p:cTn id="6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0"/>
                            </p:stCondLst>
                            <p:childTnLst>
                              <p:par>
                                <p:cTn id="7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1000"/>
                            </p:stCondLst>
                            <p:childTnLst>
                              <p:par>
                                <p:cTn id="7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2000"/>
                            </p:stCondLst>
                            <p:childTnLst>
                              <p:par>
                                <p:cTn id="8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3000"/>
                            </p:stCondLst>
                            <p:childTnLst>
                              <p:par>
                                <p:cTn id="9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4000"/>
                            </p:stCondLst>
                            <p:childTnLst>
                              <p:par>
                                <p:cTn id="9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7000"/>
                            </p:stCondLst>
                            <p:childTnLst>
                              <p:par>
                                <p:cTn id="11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8000"/>
                            </p:stCondLst>
                            <p:childTnLst>
                              <p:par>
                                <p:cTn id="12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9000"/>
                            </p:stCondLst>
                            <p:childTnLst>
                              <p:par>
                                <p:cTn id="12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0000"/>
                            </p:stCondLst>
                            <p:childTnLst>
                              <p:par>
                                <p:cTn id="13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1000"/>
                            </p:stCondLst>
                            <p:childTnLst>
                              <p:par>
                                <p:cTn id="13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378891" grpId="0"/>
      <p:bldP spid="378893" grpId="0"/>
      <p:bldP spid="378894" grpId="0"/>
      <p:bldP spid="378895" grpId="0"/>
      <p:bldP spid="4" grpId="0"/>
      <p:bldP spid="5" grpId="0"/>
      <p:bldP spid="11" grpId="0"/>
      <p:bldP spid="13" grpId="0"/>
      <p:bldP spid="14" grpId="0"/>
      <p:bldP spid="17" grpId="0"/>
      <p:bldP spid="19" grpId="0"/>
      <p:bldP spid="20" grpId="0"/>
      <p:bldP spid="26" grpId="0"/>
      <p:bldP spid="28" grpId="0"/>
      <p:bldP spid="29" grpId="0"/>
      <p:bldP spid="32" grpId="0"/>
      <p:bldP spid="34" grpId="0"/>
      <p:bldP spid="36" grpId="0"/>
      <p:bldP spid="36" grpId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46" name="表格 31745"/>
          <p:cNvGraphicFramePr/>
          <p:nvPr/>
        </p:nvGraphicFramePr>
        <p:xfrm>
          <a:off x="1828800" y="4909185"/>
          <a:ext cx="8534400" cy="1699895"/>
        </p:xfrm>
        <a:graphic>
          <a:graphicData uri="http://schemas.openxmlformats.org/drawingml/2006/table">
            <a:tbl>
              <a:tblPr/>
              <a:tblGrid>
                <a:gridCol w="2206625"/>
                <a:gridCol w="701675"/>
                <a:gridCol w="703580"/>
                <a:gridCol w="702945"/>
                <a:gridCol w="703580"/>
                <a:gridCol w="702945"/>
                <a:gridCol w="704850"/>
                <a:gridCol w="701675"/>
                <a:gridCol w="703580"/>
                <a:gridCol w="702945"/>
              </a:tblGrid>
              <a:tr h="412115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8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实验序号</a:t>
                      </a:r>
                      <a:endParaRPr lang="zh-CN" altLang="en-US" b="1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8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</a:t>
                      </a:r>
                      <a:endParaRPr lang="zh-CN" altLang="en-US" b="1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8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</a:t>
                      </a:r>
                      <a:endParaRPr lang="zh-CN" altLang="en-US" b="1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8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3</a:t>
                      </a:r>
                      <a:endParaRPr lang="zh-CN" altLang="en-US" b="1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8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4</a:t>
                      </a:r>
                      <a:endParaRPr lang="zh-CN" altLang="en-US" b="1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8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5</a:t>
                      </a:r>
                      <a:endParaRPr lang="zh-CN" altLang="en-US" b="1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8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6</a:t>
                      </a:r>
                      <a:endParaRPr lang="zh-CN" altLang="en-US" b="1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8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7</a:t>
                      </a:r>
                      <a:endParaRPr lang="zh-CN" altLang="en-US" b="1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8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8</a:t>
                      </a:r>
                      <a:endParaRPr lang="zh-CN" altLang="en-US" b="1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8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9</a:t>
                      </a:r>
                      <a:endParaRPr lang="zh-CN" altLang="en-US" b="1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1645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8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压力（牛）</a:t>
                      </a:r>
                      <a:endParaRPr lang="zh-CN" altLang="en-US" b="1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8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3.0</a:t>
                      </a:r>
                      <a:endParaRPr lang="zh-CN" altLang="en-US" b="1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8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3.0</a:t>
                      </a:r>
                      <a:endParaRPr lang="zh-CN" altLang="en-US" b="1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8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3.0</a:t>
                      </a:r>
                      <a:endParaRPr lang="zh-CN" altLang="en-US" b="1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8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4.5</a:t>
                      </a:r>
                      <a:endParaRPr lang="zh-CN" altLang="en-US" b="1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8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4.5</a:t>
                      </a:r>
                      <a:endParaRPr lang="zh-CN" altLang="en-US" b="1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8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4.5</a:t>
                      </a:r>
                      <a:endParaRPr lang="zh-CN" altLang="en-US" b="1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8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6.0</a:t>
                      </a:r>
                      <a:endParaRPr lang="zh-CN" altLang="en-US" b="1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8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6.0</a:t>
                      </a:r>
                      <a:endParaRPr lang="zh-CN" altLang="en-US" b="1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8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6.0</a:t>
                      </a:r>
                      <a:endParaRPr lang="zh-CN" altLang="en-US" b="1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020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8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受力面积（厘米</a:t>
                      </a:r>
                      <a:r>
                        <a:rPr lang="en-US" altLang="zh-CN" sz="1800" b="1" baseline="3000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</a:t>
                      </a:r>
                      <a:r>
                        <a:rPr lang="zh-CN" altLang="en-US" sz="18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）</a:t>
                      </a:r>
                      <a:endParaRPr lang="zh-CN" altLang="en-US" b="1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8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5</a:t>
                      </a:r>
                      <a:endParaRPr lang="zh-CN" altLang="en-US" b="1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8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10</a:t>
                      </a:r>
                      <a:endParaRPr lang="zh-CN" altLang="en-US" b="1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8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20</a:t>
                      </a:r>
                      <a:endParaRPr lang="zh-CN" altLang="en-US" b="1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8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10</a:t>
                      </a:r>
                      <a:endParaRPr lang="zh-CN" altLang="en-US" b="1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8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20</a:t>
                      </a:r>
                      <a:endParaRPr lang="zh-CN" altLang="en-US" b="1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8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30</a:t>
                      </a:r>
                      <a:endParaRPr lang="zh-CN" altLang="en-US" b="1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8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10</a:t>
                      </a:r>
                      <a:endParaRPr lang="zh-CN" altLang="en-US" b="1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8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20</a:t>
                      </a:r>
                      <a:endParaRPr lang="zh-CN" altLang="en-US" b="1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8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40</a:t>
                      </a:r>
                      <a:endParaRPr lang="zh-CN" altLang="en-US" b="1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115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8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下陷深度（厘米）</a:t>
                      </a:r>
                      <a:endParaRPr lang="zh-CN" altLang="en-US" b="1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8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</a:t>
                      </a:r>
                      <a:endParaRPr lang="zh-CN" altLang="en-US" b="1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8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</a:t>
                      </a:r>
                      <a:endParaRPr lang="zh-CN" altLang="en-US" b="1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8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0.5</a:t>
                      </a:r>
                      <a:endParaRPr lang="zh-CN" altLang="en-US" b="1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8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1.5</a:t>
                      </a:r>
                      <a:endParaRPr lang="zh-CN" altLang="en-US" b="1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8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0.75</a:t>
                      </a:r>
                      <a:endParaRPr lang="zh-CN" altLang="en-US" b="1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8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0.5</a:t>
                      </a:r>
                      <a:endParaRPr lang="zh-CN" altLang="en-US" b="1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8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</a:t>
                      </a:r>
                      <a:endParaRPr lang="zh-CN" altLang="en-US" b="1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8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</a:t>
                      </a:r>
                      <a:endParaRPr lang="zh-CN" altLang="en-US" b="1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8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0.5</a:t>
                      </a:r>
                      <a:endParaRPr lang="zh-CN" altLang="en-US" b="1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803" name="矩形 31802"/>
          <p:cNvSpPr/>
          <p:nvPr/>
        </p:nvSpPr>
        <p:spPr>
          <a:xfrm>
            <a:off x="263525" y="252730"/>
            <a:ext cx="11731625" cy="439991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r>
              <a:rPr lang="zh-CN" sz="28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实验</a:t>
            </a:r>
            <a:r>
              <a:rPr lang="en-US" altLang="zh-CN" sz="28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为了探究压力的作用效果与那些因素有关，小明用若干个不同物体放在同一水平细沙面上进行实验。他仔细观察测量沙面的凹陷程度，并得到如下表所示的数据：</a:t>
            </a:r>
          </a:p>
          <a:p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）分析比较实验序号</a:t>
            </a: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（或</a:t>
            </a: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6,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或</a:t>
            </a: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7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9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）的数据，可以归纳出的初步结论</a:t>
            </a:r>
            <a:r>
              <a:rPr lang="zh-CN" altLang="en-US" sz="2800" u="sng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2800" u="sng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                                                                </a:t>
            </a:r>
            <a:r>
              <a:rPr lang="zh-CN" altLang="en-US" sz="2800" u="sng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</a:p>
          <a:p>
            <a:pPr eaLnBrk="0" hangingPunct="0"/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）分析比较实验序号</a:t>
            </a:r>
            <a:r>
              <a:rPr lang="zh-CN" altLang="en-US" sz="2800" u="sng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 </a:t>
            </a:r>
            <a:r>
              <a:rPr lang="zh-CN" altLang="en-US" sz="2800" u="sng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的数据，可以归纳出的初步结论是：当受力面积相同时，压力越大，压力的作用效果越显著。</a:t>
            </a:r>
          </a:p>
          <a:p>
            <a:pPr eaLnBrk="0" hangingPunct="0"/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）进一步分析比较表中的数据，可以归纳出的结论是：</a:t>
            </a:r>
          </a:p>
          <a:p>
            <a:pPr eaLnBrk="0" hangingPunct="0"/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①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当</a:t>
            </a:r>
            <a:r>
              <a:rPr lang="zh-CN" altLang="en-US" sz="2800" u="sng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</a:t>
            </a:r>
            <a:r>
              <a:rPr lang="zh-CN" altLang="en-US" sz="2800" u="sng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                           </a:t>
            </a:r>
            <a:r>
              <a:rPr lang="zh-CN" altLang="en-US" sz="2800" u="sng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时，压力的作用效果相同；</a:t>
            </a:r>
          </a:p>
          <a:p>
            <a:pPr eaLnBrk="0" hangingPunct="0"/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②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当</a:t>
            </a:r>
            <a:r>
              <a:rPr lang="zh-CN" altLang="en-US" sz="2800" u="sng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</a:t>
            </a:r>
            <a:r>
              <a:rPr lang="zh-CN" altLang="en-US" sz="2800" u="sng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                           </a:t>
            </a:r>
            <a:r>
              <a:rPr lang="zh-CN" altLang="en-US" sz="2800" u="sng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时，压力的作用效果越显著。</a:t>
            </a:r>
          </a:p>
        </p:txBody>
      </p:sp>
      <p:sp>
        <p:nvSpPr>
          <p:cNvPr id="41019" name="矩形 31803"/>
          <p:cNvSpPr/>
          <p:nvPr/>
        </p:nvSpPr>
        <p:spPr>
          <a:xfrm>
            <a:off x="1219200" y="4134009"/>
            <a:ext cx="309880" cy="50673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endParaRPr lang="en-US" altLang="zh-CN" sz="9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0" hangingPunct="0"/>
            <a:endParaRPr lang="en-US" altLang="zh-CN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231515" y="1999615"/>
            <a:ext cx="81076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ang="5400000" scaled="0"/>
                </a:gradFill>
              </a:rPr>
              <a:t>当压力大小相同时，受力面积越小，压力的作用效果越显著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4135755" y="2430780"/>
            <a:ext cx="263271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ang="5400000" scaled="0"/>
                </a:gradFill>
              </a:rPr>
              <a:t>2</a:t>
            </a:r>
            <a:r>
              <a:rPr lang="zh-CN" altLang="en-US" sz="240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ang="5400000" scaled="0"/>
                </a:gradFill>
              </a:rPr>
              <a:t>、</a:t>
            </a:r>
            <a:r>
              <a:rPr lang="en-US" altLang="zh-CN" sz="240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ang="5400000" scaled="0"/>
                </a:gradFill>
              </a:rPr>
              <a:t>4</a:t>
            </a:r>
            <a:r>
              <a:rPr lang="zh-CN" altLang="en-US" sz="240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ang="5400000" scaled="0"/>
                </a:gradFill>
              </a:rPr>
              <a:t>、</a:t>
            </a:r>
            <a:r>
              <a:rPr lang="en-US" altLang="zh-CN" sz="240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ang="5400000" scaled="0"/>
                </a:gradFill>
              </a:rPr>
              <a:t>7</a:t>
            </a:r>
            <a:r>
              <a:rPr lang="zh-CN" altLang="en-US" sz="240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ang="5400000" scaled="0"/>
                </a:gradFill>
              </a:rPr>
              <a:t>或</a:t>
            </a:r>
            <a:r>
              <a:rPr lang="en-US" altLang="zh-CN" sz="240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ang="5400000" scaled="0"/>
                </a:gradFill>
              </a:rPr>
              <a:t>3</a:t>
            </a:r>
            <a:r>
              <a:rPr lang="zh-CN" altLang="en-US" sz="240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ang="5400000" scaled="0"/>
                </a:gradFill>
              </a:rPr>
              <a:t>、</a:t>
            </a:r>
            <a:r>
              <a:rPr lang="en-US" altLang="zh-CN" sz="240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ang="5400000" scaled="0"/>
                </a:gradFill>
              </a:rPr>
              <a:t>5</a:t>
            </a:r>
            <a:r>
              <a:rPr lang="zh-CN" altLang="en-US" sz="240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ang="5400000" scaled="0"/>
                </a:gradFill>
              </a:rPr>
              <a:t>、</a:t>
            </a:r>
            <a:r>
              <a:rPr lang="en-US" altLang="zh-CN" sz="240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ang="5400000" scaled="0"/>
                </a:gradFill>
              </a:rPr>
              <a:t>8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319530" y="3717290"/>
            <a:ext cx="38404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ang="5400000" scaled="0"/>
                </a:gradFill>
              </a:rPr>
              <a:t>压力与受力面积的比值相同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319530" y="4133850"/>
            <a:ext cx="38404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ang="5400000" scaled="0"/>
                </a:gradFill>
              </a:rPr>
              <a:t>压力与受力面积的比值越大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803" grpId="0"/>
      <p:bldP spid="7" grpId="0"/>
      <p:bldP spid="7" grpId="1"/>
      <p:bldP spid="2" grpId="0"/>
      <p:bldP spid="2" grpId="1"/>
      <p:bldP spid="3" grpId="0"/>
      <p:bldP spid="3" grpId="1"/>
      <p:bldP spid="4" grpId="0"/>
      <p:bldP spid="4" grpId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>
                <a:solidFill>
                  <a:srgbClr val="C00000"/>
                </a:solidFill>
              </a:rPr>
              <a:t>课堂练习：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024255" y="1469390"/>
            <a:ext cx="9457055" cy="737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eaLnBrk="0" hangingPunct="0">
              <a:lnSpc>
                <a:spcPct val="150000"/>
              </a:lnSpc>
              <a:buFont typeface="Arial" panose="020B0604020202020204" pitchFamily="34" charset="0"/>
            </a:pP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</a:t>
            </a:r>
            <a:r>
              <a:rPr lang="en-US" altLang="zh-CN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.</a:t>
            </a:r>
            <a:r>
              <a:rPr lang="zh-CN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如图所示的实例中，目的是为了增大压强的是（    ）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879100" y="1670414"/>
            <a:ext cx="6013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D26B62"/>
                </a:solidFill>
                <a:latin typeface="+mn-ea"/>
              </a:rPr>
              <a:t>A</a:t>
            </a:r>
          </a:p>
        </p:txBody>
      </p:sp>
      <p:grpSp>
        <p:nvGrpSpPr>
          <p:cNvPr id="5" name="Group 1"/>
          <p:cNvGrpSpPr/>
          <p:nvPr/>
        </p:nvGrpSpPr>
        <p:grpSpPr bwMode="auto">
          <a:xfrm>
            <a:off x="678621" y="2464064"/>
            <a:ext cx="10394910" cy="3673507"/>
            <a:chOff x="1939" y="4872"/>
            <a:chExt cx="8569" cy="3201"/>
          </a:xfrm>
        </p:grpSpPr>
        <p:pic>
          <p:nvPicPr>
            <p:cNvPr id="6" name="图片 13" descr="图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82" y="4872"/>
              <a:ext cx="8097" cy="1776"/>
            </a:xfrm>
            <a:prstGeom prst="rect">
              <a:avLst/>
            </a:prstGeom>
            <a:noFill/>
          </p:spPr>
        </p:pic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1939" y="6645"/>
              <a:ext cx="2179" cy="74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132080" algn="ctr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2400" b="1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ea"/>
                  <a:cs typeface="Times New Roman" panose="02020603050405020304" pitchFamily="18" charset="0"/>
                </a:rPr>
                <a:t>注射器针头做</a:t>
              </a:r>
              <a:endParaRPr kumimoji="0" lang="zh-CN" sz="2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  <a:cs typeface="宋体" panose="02010600030101010101" pitchFamily="2" charset="-122"/>
              </a:endParaRPr>
            </a:p>
            <a:p>
              <a:pPr marL="0" marR="0" lvl="0" indent="262255" algn="ctr" defTabSz="9144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2400" b="1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ea"/>
                  <a:cs typeface="Times New Roman" panose="02020603050405020304" pitchFamily="18" charset="0"/>
                </a:rPr>
                <a:t>得很尖 </a:t>
              </a:r>
              <a:endParaRPr kumimoji="0" lang="zh-CN" sz="2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  <a:cs typeface="宋体" panose="02010600030101010101" pitchFamily="2" charset="-122"/>
              </a:endParaRPr>
            </a:p>
            <a:p>
              <a:pPr marL="0" marR="0" lvl="0" indent="262255" algn="ctr" defTabSz="9144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sz="2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  <a:cs typeface="宋体" panose="02010600030101010101" pitchFamily="2" charset="-122"/>
              </a:endParaRPr>
            </a:p>
          </p:txBody>
        </p:sp>
        <p:sp>
          <p:nvSpPr>
            <p:cNvPr id="8" name="Text Box 5"/>
            <p:cNvSpPr txBox="1">
              <a:spLocks noChangeArrowheads="1"/>
            </p:cNvSpPr>
            <p:nvPr/>
          </p:nvSpPr>
          <p:spPr bwMode="auto">
            <a:xfrm>
              <a:off x="3999" y="6647"/>
              <a:ext cx="2179" cy="74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196850" algn="ctr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2400" b="1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ea"/>
                  <a:cs typeface="Times New Roman" panose="02020603050405020304" pitchFamily="18" charset="0"/>
                </a:rPr>
                <a:t>坦克装有宽大</a:t>
              </a:r>
              <a:endParaRPr kumimoji="0" lang="zh-CN" sz="2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  <a:cs typeface="宋体" panose="02010600030101010101" pitchFamily="2" charset="-122"/>
              </a:endParaRPr>
            </a:p>
            <a:p>
              <a:pPr marL="0" marR="0" lvl="0" indent="328930" algn="ctr" defTabSz="9144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2400" b="1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ea"/>
                  <a:cs typeface="Times New Roman" panose="02020603050405020304" pitchFamily="18" charset="0"/>
                </a:rPr>
                <a:t>的履带 </a:t>
              </a:r>
              <a:endParaRPr kumimoji="0" lang="zh-CN" sz="2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  <a:cs typeface="宋体" panose="02010600030101010101" pitchFamily="2" charset="-122"/>
              </a:endParaRPr>
            </a:p>
            <a:p>
              <a:pPr marL="0" marR="0" lvl="0" indent="328930" algn="ctr" defTabSz="9144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sz="2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  <a:cs typeface="宋体" panose="02010600030101010101" pitchFamily="2" charset="-122"/>
              </a:endParaRPr>
            </a:p>
          </p:txBody>
        </p:sp>
        <p:sp>
          <p:nvSpPr>
            <p:cNvPr id="9" name="Text Box 4"/>
            <p:cNvSpPr txBox="1">
              <a:spLocks noChangeArrowheads="1"/>
            </p:cNvSpPr>
            <p:nvPr/>
          </p:nvSpPr>
          <p:spPr bwMode="auto">
            <a:xfrm>
              <a:off x="6279" y="6634"/>
              <a:ext cx="1978" cy="74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262255" algn="ctr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2400" b="1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ea"/>
                  <a:cs typeface="Times New Roman" panose="02020603050405020304" pitchFamily="18" charset="0"/>
                </a:rPr>
                <a:t>图钉帽的面积</a:t>
              </a:r>
              <a:endParaRPr kumimoji="0" lang="zh-CN" sz="2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  <a:cs typeface="宋体" panose="02010600030101010101" pitchFamily="2" charset="-122"/>
              </a:endParaRPr>
            </a:p>
            <a:p>
              <a:pPr marL="0" marR="0" lvl="0" indent="393700" algn="ctr" defTabSz="9144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2400" b="1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ea"/>
                  <a:cs typeface="Times New Roman" panose="02020603050405020304" pitchFamily="18" charset="0"/>
                </a:rPr>
                <a:t>做得较大 </a:t>
              </a:r>
              <a:endParaRPr kumimoji="0" lang="zh-CN" sz="2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  <a:cs typeface="宋体" panose="02010600030101010101" pitchFamily="2" charset="-122"/>
              </a:endParaRPr>
            </a:p>
            <a:p>
              <a:pPr marL="0" marR="0" lvl="0" indent="393700" algn="ctr" defTabSz="9144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sz="2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  <a:cs typeface="宋体" panose="02010600030101010101" pitchFamily="2" charset="-122"/>
              </a:endParaRPr>
            </a:p>
          </p:txBody>
        </p:sp>
        <p:sp>
          <p:nvSpPr>
            <p:cNvPr id="11" name="Text Box 3"/>
            <p:cNvSpPr txBox="1">
              <a:spLocks noChangeArrowheads="1"/>
            </p:cNvSpPr>
            <p:nvPr/>
          </p:nvSpPr>
          <p:spPr bwMode="auto">
            <a:xfrm>
              <a:off x="8510" y="6645"/>
              <a:ext cx="1998" cy="74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196850" algn="ctr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2400" b="1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ea"/>
                  <a:cs typeface="Times New Roman" panose="02020603050405020304" pitchFamily="18" charset="0"/>
                </a:rPr>
                <a:t>载重汽车装有</a:t>
              </a:r>
              <a:endParaRPr kumimoji="0" lang="zh-CN" sz="2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  <a:cs typeface="宋体" panose="02010600030101010101" pitchFamily="2" charset="-122"/>
              </a:endParaRPr>
            </a:p>
            <a:p>
              <a:pPr marL="0" marR="0" lvl="0" indent="196850" algn="ctr" defTabSz="9144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2400" b="1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ea"/>
                  <a:cs typeface="Times New Roman" panose="02020603050405020304" pitchFamily="18" charset="0"/>
                </a:rPr>
                <a:t>很多轮子 </a:t>
              </a:r>
              <a:endParaRPr kumimoji="0" lang="zh-CN" sz="2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  <a:cs typeface="宋体" panose="02010600030101010101" pitchFamily="2" charset="-122"/>
              </a:endParaRPr>
            </a:p>
            <a:p>
              <a:pPr marL="0" marR="0" lvl="0" indent="196850" algn="ctr" defTabSz="9144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sz="2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  <a:cs typeface="宋体" panose="02010600030101010101" pitchFamily="2" charset="-122"/>
              </a:endParaRPr>
            </a:p>
          </p:txBody>
        </p:sp>
        <p:sp>
          <p:nvSpPr>
            <p:cNvPr id="12" name="Text Box 2"/>
            <p:cNvSpPr txBox="1">
              <a:spLocks noChangeArrowheads="1"/>
            </p:cNvSpPr>
            <p:nvPr/>
          </p:nvSpPr>
          <p:spPr bwMode="auto">
            <a:xfrm>
              <a:off x="2735" y="7633"/>
              <a:ext cx="7481" cy="44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19685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1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ea"/>
                  <a:cs typeface="Times New Roman" panose="02020603050405020304" pitchFamily="18" charset="0"/>
                </a:rPr>
                <a:t>A                           B                            C                          D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59005" y="807720"/>
            <a:ext cx="10227155" cy="2030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eaLnBrk="0" hangingPunct="0">
              <a:lnSpc>
                <a:spcPct val="150000"/>
              </a:lnSpc>
              <a:buFont typeface="Arial" panose="020B0604020202020204" pitchFamily="34" charset="0"/>
            </a:pP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</a:t>
            </a:r>
            <a:r>
              <a:rPr lang="en-US" altLang="zh-CN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.</a:t>
            </a:r>
            <a:r>
              <a:rPr lang="zh-CN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在窗子密闭的旅行车上备有逃生锤，遇到紧急情况时，乘客可以用逃生锤打破玻璃逃生。如图中的四把铁锤，质量相同、形状不同。为了更容易打破玻璃，应该选择的铁锤是</a:t>
            </a:r>
            <a:r>
              <a:rPr lang="en-US" altLang="zh-CN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(        )</a:t>
            </a:r>
            <a:endParaRPr lang="en-US" altLang="zh-CN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828172" y="2154090"/>
            <a:ext cx="6381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rgbClr val="D26B62"/>
                </a:solidFill>
              </a:rPr>
              <a:t>D</a:t>
            </a:r>
          </a:p>
        </p:txBody>
      </p:sp>
      <p:grpSp>
        <p:nvGrpSpPr>
          <p:cNvPr id="5" name="组合 19"/>
          <p:cNvGrpSpPr/>
          <p:nvPr/>
        </p:nvGrpSpPr>
        <p:grpSpPr bwMode="auto">
          <a:xfrm>
            <a:off x="3208743" y="2897764"/>
            <a:ext cx="6570876" cy="2358494"/>
            <a:chOff x="3420" y="2370"/>
            <a:chExt cx="5990" cy="1929"/>
          </a:xfrm>
        </p:grpSpPr>
        <p:sp>
          <p:nvSpPr>
            <p:cNvPr id="6" name="Text Box 20"/>
            <p:cNvSpPr txBox="1">
              <a:spLocks noChangeArrowheads="1"/>
            </p:cNvSpPr>
            <p:nvPr/>
          </p:nvSpPr>
          <p:spPr bwMode="auto">
            <a:xfrm>
              <a:off x="3516" y="3843"/>
              <a:ext cx="5894" cy="45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8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ea"/>
                  <a:cs typeface="Times New Roman" panose="02020603050405020304" pitchFamily="18" charset="0"/>
                </a:rPr>
                <a:t>A              B              C              D</a:t>
              </a:r>
              <a:endPara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  <a:cs typeface="宋体" panose="02010600030101010101" pitchFamily="2" charset="-122"/>
              </a:endParaRPr>
            </a:p>
          </p:txBody>
        </p:sp>
        <p:grpSp>
          <p:nvGrpSpPr>
            <p:cNvPr id="7" name="Group 22"/>
            <p:cNvGrpSpPr/>
            <p:nvPr/>
          </p:nvGrpSpPr>
          <p:grpSpPr bwMode="auto">
            <a:xfrm>
              <a:off x="8280" y="2775"/>
              <a:ext cx="132" cy="957"/>
              <a:chOff x="7306" y="10950"/>
              <a:chExt cx="132" cy="972"/>
            </a:xfrm>
          </p:grpSpPr>
          <p:sp>
            <p:nvSpPr>
              <p:cNvPr id="28" name="Rectangle 23"/>
              <p:cNvSpPr>
                <a:spLocks noChangeArrowheads="1"/>
              </p:cNvSpPr>
              <p:nvPr/>
            </p:nvSpPr>
            <p:spPr bwMode="auto">
              <a:xfrm>
                <a:off x="7346" y="10950"/>
                <a:ext cx="54" cy="225"/>
              </a:xfrm>
              <a:prstGeom prst="rect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0" scaled="1"/>
              </a:gradFill>
              <a:ln w="6350">
                <a:solidFill>
                  <a:srgbClr val="000000"/>
                </a:solidFill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29" name="AutoShape 24" descr="编织物"/>
              <p:cNvSpPr>
                <a:spLocks noChangeArrowheads="1"/>
              </p:cNvSpPr>
              <p:nvPr/>
            </p:nvSpPr>
            <p:spPr bwMode="auto">
              <a:xfrm>
                <a:off x="7306" y="11145"/>
                <a:ext cx="132" cy="777"/>
              </a:xfrm>
              <a:prstGeom prst="roundRect">
                <a:avLst>
                  <a:gd name="adj" fmla="val 16667"/>
                </a:avLst>
              </a:prstGeom>
              <a:pattFill prst="weave">
                <a:fgClr>
                  <a:srgbClr val="FFFFFF"/>
                </a:fgClr>
                <a:bgClr>
                  <a:srgbClr val="767676"/>
                </a:bgClr>
              </a:pattFill>
              <a:ln w="6350">
                <a:solidFill>
                  <a:srgbClr val="000000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sp>
          <p:nvSpPr>
            <p:cNvPr id="8" name="AutoShape 25"/>
            <p:cNvSpPr>
              <a:spLocks noChangeArrowheads="1"/>
            </p:cNvSpPr>
            <p:nvPr/>
          </p:nvSpPr>
          <p:spPr bwMode="auto">
            <a:xfrm flipH="1">
              <a:off x="7994" y="2490"/>
              <a:ext cx="572" cy="316"/>
            </a:xfrm>
            <a:prstGeom prst="homePlate">
              <a:avLst>
                <a:gd name="adj" fmla="val 45253"/>
              </a:avLst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9" name="Rectangle 26"/>
            <p:cNvSpPr>
              <a:spLocks noChangeArrowheads="1"/>
            </p:cNvSpPr>
            <p:nvPr/>
          </p:nvSpPr>
          <p:spPr bwMode="auto">
            <a:xfrm>
              <a:off x="3560" y="2616"/>
              <a:ext cx="112" cy="12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grpSp>
          <p:nvGrpSpPr>
            <p:cNvPr id="11" name="Group 27"/>
            <p:cNvGrpSpPr/>
            <p:nvPr/>
          </p:nvGrpSpPr>
          <p:grpSpPr bwMode="auto">
            <a:xfrm>
              <a:off x="3648" y="2751"/>
              <a:ext cx="132" cy="972"/>
              <a:chOff x="7306" y="10950"/>
              <a:chExt cx="132" cy="972"/>
            </a:xfrm>
          </p:grpSpPr>
          <p:sp>
            <p:nvSpPr>
              <p:cNvPr id="26" name="Rectangle 28"/>
              <p:cNvSpPr>
                <a:spLocks noChangeArrowheads="1"/>
              </p:cNvSpPr>
              <p:nvPr/>
            </p:nvSpPr>
            <p:spPr bwMode="auto">
              <a:xfrm>
                <a:off x="7346" y="10950"/>
                <a:ext cx="54" cy="225"/>
              </a:xfrm>
              <a:prstGeom prst="rect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27" name="AutoShape 29" descr="编织物"/>
              <p:cNvSpPr>
                <a:spLocks noChangeArrowheads="1"/>
              </p:cNvSpPr>
              <p:nvPr/>
            </p:nvSpPr>
            <p:spPr bwMode="auto">
              <a:xfrm>
                <a:off x="7306" y="11145"/>
                <a:ext cx="132" cy="777"/>
              </a:xfrm>
              <a:prstGeom prst="roundRect">
                <a:avLst>
                  <a:gd name="adj" fmla="val 16667"/>
                </a:avLst>
              </a:prstGeom>
              <a:pattFill prst="weave">
                <a:fgClr>
                  <a:srgbClr val="FFFFFF"/>
                </a:fgClr>
                <a:bgClr>
                  <a:srgbClr val="767676"/>
                </a:bgClr>
              </a:pattFill>
              <a:ln w="6350">
                <a:solidFill>
                  <a:srgbClr val="000000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sp>
          <p:nvSpPr>
            <p:cNvPr id="12" name="Freeform 30"/>
            <p:cNvSpPr/>
            <p:nvPr/>
          </p:nvSpPr>
          <p:spPr bwMode="auto">
            <a:xfrm flipH="1">
              <a:off x="3420" y="2447"/>
              <a:ext cx="582" cy="340"/>
            </a:xfrm>
            <a:custGeom>
              <a:avLst/>
              <a:gdLst>
                <a:gd name="T0" fmla="*/ 0 w 1398"/>
                <a:gd name="T1" fmla="*/ 99 h 708"/>
                <a:gd name="T2" fmla="*/ 5 w 1398"/>
                <a:gd name="T3" fmla="*/ 78 h 708"/>
                <a:gd name="T4" fmla="*/ 11 w 1398"/>
                <a:gd name="T5" fmla="*/ 68 h 708"/>
                <a:gd name="T6" fmla="*/ 30 w 1398"/>
                <a:gd name="T7" fmla="*/ 53 h 708"/>
                <a:gd name="T8" fmla="*/ 528 w 1398"/>
                <a:gd name="T9" fmla="*/ 0 h 708"/>
                <a:gd name="T10" fmla="*/ 553 w 1398"/>
                <a:gd name="T11" fmla="*/ 12 h 708"/>
                <a:gd name="T12" fmla="*/ 572 w 1398"/>
                <a:gd name="T13" fmla="*/ 30 h 708"/>
                <a:gd name="T14" fmla="*/ 582 w 1398"/>
                <a:gd name="T15" fmla="*/ 61 h 708"/>
                <a:gd name="T16" fmla="*/ 581 w 1398"/>
                <a:gd name="T17" fmla="*/ 271 h 708"/>
                <a:gd name="T18" fmla="*/ 568 w 1398"/>
                <a:gd name="T19" fmla="*/ 304 h 708"/>
                <a:gd name="T20" fmla="*/ 547 w 1398"/>
                <a:gd name="T21" fmla="*/ 326 h 708"/>
                <a:gd name="T22" fmla="*/ 517 w 1398"/>
                <a:gd name="T23" fmla="*/ 340 h 708"/>
                <a:gd name="T24" fmla="*/ 36 w 1398"/>
                <a:gd name="T25" fmla="*/ 285 h 708"/>
                <a:gd name="T26" fmla="*/ 24 w 1398"/>
                <a:gd name="T27" fmla="*/ 279 h 708"/>
                <a:gd name="T28" fmla="*/ 10 w 1398"/>
                <a:gd name="T29" fmla="*/ 267 h 708"/>
                <a:gd name="T30" fmla="*/ 0 w 1398"/>
                <a:gd name="T31" fmla="*/ 242 h 708"/>
                <a:gd name="T32" fmla="*/ 0 w 1398"/>
                <a:gd name="T33" fmla="*/ 99 h 70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398" h="708">
                  <a:moveTo>
                    <a:pt x="0" y="207"/>
                  </a:moveTo>
                  <a:lnTo>
                    <a:pt x="12" y="163"/>
                  </a:lnTo>
                  <a:lnTo>
                    <a:pt x="27" y="141"/>
                  </a:lnTo>
                  <a:lnTo>
                    <a:pt x="72" y="111"/>
                  </a:lnTo>
                  <a:lnTo>
                    <a:pt x="1269" y="0"/>
                  </a:lnTo>
                  <a:lnTo>
                    <a:pt x="1329" y="24"/>
                  </a:lnTo>
                  <a:cubicBezTo>
                    <a:pt x="1346" y="34"/>
                    <a:pt x="1363" y="46"/>
                    <a:pt x="1374" y="63"/>
                  </a:cubicBezTo>
                  <a:cubicBezTo>
                    <a:pt x="1386" y="90"/>
                    <a:pt x="1398" y="126"/>
                    <a:pt x="1398" y="126"/>
                  </a:cubicBezTo>
                  <a:lnTo>
                    <a:pt x="1395" y="564"/>
                  </a:lnTo>
                  <a:lnTo>
                    <a:pt x="1365" y="633"/>
                  </a:lnTo>
                  <a:lnTo>
                    <a:pt x="1314" y="678"/>
                  </a:lnTo>
                  <a:lnTo>
                    <a:pt x="1242" y="708"/>
                  </a:lnTo>
                  <a:lnTo>
                    <a:pt x="87" y="593"/>
                  </a:lnTo>
                  <a:lnTo>
                    <a:pt x="57" y="582"/>
                  </a:lnTo>
                  <a:lnTo>
                    <a:pt x="24" y="555"/>
                  </a:lnTo>
                  <a:lnTo>
                    <a:pt x="0" y="504"/>
                  </a:lnTo>
                  <a:lnTo>
                    <a:pt x="0" y="207"/>
                  </a:lnTo>
                  <a:close/>
                </a:path>
              </a:pathLst>
            </a:cu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3" name="Rectangle 31"/>
            <p:cNvSpPr>
              <a:spLocks noChangeArrowheads="1"/>
            </p:cNvSpPr>
            <p:nvPr/>
          </p:nvSpPr>
          <p:spPr bwMode="auto">
            <a:xfrm>
              <a:off x="5211" y="2751"/>
              <a:ext cx="54" cy="225"/>
            </a:xfrm>
            <a:prstGeom prst="rect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4" name="AutoShape 32" descr="编织物"/>
            <p:cNvSpPr>
              <a:spLocks noChangeArrowheads="1"/>
            </p:cNvSpPr>
            <p:nvPr/>
          </p:nvSpPr>
          <p:spPr bwMode="auto">
            <a:xfrm>
              <a:off x="5171" y="2946"/>
              <a:ext cx="132" cy="777"/>
            </a:xfrm>
            <a:prstGeom prst="roundRect">
              <a:avLst>
                <a:gd name="adj" fmla="val 16667"/>
              </a:avLst>
            </a:prstGeom>
            <a:pattFill prst="weave">
              <a:fgClr>
                <a:srgbClr val="FFFFFF"/>
              </a:fgClr>
              <a:bgClr>
                <a:srgbClr val="767676"/>
              </a:bgClr>
            </a:pattFill>
            <a:ln w="6350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5" name="AutoShape 33"/>
            <p:cNvSpPr>
              <a:spLocks noChangeArrowheads="1"/>
            </p:cNvSpPr>
            <p:nvPr/>
          </p:nvSpPr>
          <p:spPr bwMode="auto">
            <a:xfrm>
              <a:off x="4943" y="2483"/>
              <a:ext cx="584" cy="309"/>
            </a:xfrm>
            <a:prstGeom prst="roundRect">
              <a:avLst>
                <a:gd name="adj" fmla="val 28963"/>
              </a:avLst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grpSp>
          <p:nvGrpSpPr>
            <p:cNvPr id="16" name="Group 34"/>
            <p:cNvGrpSpPr/>
            <p:nvPr/>
          </p:nvGrpSpPr>
          <p:grpSpPr bwMode="auto">
            <a:xfrm>
              <a:off x="6468" y="2370"/>
              <a:ext cx="584" cy="1359"/>
              <a:chOff x="6468" y="2370"/>
              <a:chExt cx="584" cy="1359"/>
            </a:xfrm>
          </p:grpSpPr>
          <p:sp>
            <p:nvSpPr>
              <p:cNvPr id="17" name="AutoShape 35"/>
              <p:cNvSpPr>
                <a:spLocks noChangeArrowheads="1"/>
              </p:cNvSpPr>
              <p:nvPr/>
            </p:nvSpPr>
            <p:spPr bwMode="auto">
              <a:xfrm>
                <a:off x="6468" y="2481"/>
                <a:ext cx="584" cy="309"/>
              </a:xfrm>
              <a:prstGeom prst="roundRect">
                <a:avLst>
                  <a:gd name="adj" fmla="val 28963"/>
                </a:avLst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8" name="Oval 36"/>
              <p:cNvSpPr>
                <a:spLocks noChangeArrowheads="1"/>
              </p:cNvSpPr>
              <p:nvPr/>
            </p:nvSpPr>
            <p:spPr bwMode="auto">
              <a:xfrm>
                <a:off x="6688" y="2430"/>
                <a:ext cx="177" cy="84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9" name="Rectangle 37"/>
              <p:cNvSpPr>
                <a:spLocks noChangeArrowheads="1"/>
              </p:cNvSpPr>
              <p:nvPr/>
            </p:nvSpPr>
            <p:spPr bwMode="auto">
              <a:xfrm>
                <a:off x="6665" y="2370"/>
                <a:ext cx="233" cy="10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20" name="Oval 38"/>
              <p:cNvSpPr>
                <a:spLocks noChangeArrowheads="1"/>
              </p:cNvSpPr>
              <p:nvPr/>
            </p:nvSpPr>
            <p:spPr bwMode="auto">
              <a:xfrm>
                <a:off x="6674" y="2757"/>
                <a:ext cx="176" cy="84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21" name="Rectangle 39"/>
              <p:cNvSpPr>
                <a:spLocks noChangeArrowheads="1"/>
              </p:cNvSpPr>
              <p:nvPr/>
            </p:nvSpPr>
            <p:spPr bwMode="auto">
              <a:xfrm>
                <a:off x="6639" y="2799"/>
                <a:ext cx="232" cy="9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22" name="Rectangle 40"/>
              <p:cNvSpPr>
                <a:spLocks noChangeArrowheads="1"/>
              </p:cNvSpPr>
              <p:nvPr/>
            </p:nvSpPr>
            <p:spPr bwMode="auto">
              <a:xfrm>
                <a:off x="6738" y="2760"/>
                <a:ext cx="44" cy="224"/>
              </a:xfrm>
              <a:prstGeom prst="rect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23" name="AutoShape 41" descr="编织物"/>
              <p:cNvSpPr>
                <a:spLocks noChangeArrowheads="1"/>
              </p:cNvSpPr>
              <p:nvPr/>
            </p:nvSpPr>
            <p:spPr bwMode="auto">
              <a:xfrm>
                <a:off x="6698" y="2954"/>
                <a:ext cx="132" cy="775"/>
              </a:xfrm>
              <a:prstGeom prst="roundRect">
                <a:avLst>
                  <a:gd name="adj" fmla="val 16667"/>
                </a:avLst>
              </a:prstGeom>
              <a:pattFill prst="weave">
                <a:fgClr>
                  <a:srgbClr val="FFFFFF"/>
                </a:fgClr>
                <a:bgClr>
                  <a:srgbClr val="767676"/>
                </a:bgClr>
              </a:pattFill>
              <a:ln w="6350">
                <a:solidFill>
                  <a:srgbClr val="000000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24" name="Line 42"/>
              <p:cNvSpPr>
                <a:spLocks noChangeShapeType="1"/>
              </p:cNvSpPr>
              <p:nvPr/>
            </p:nvSpPr>
            <p:spPr bwMode="auto">
              <a:xfrm>
                <a:off x="6852" y="2514"/>
                <a:ext cx="0" cy="276"/>
              </a:xfrm>
              <a:prstGeom prst="line">
                <a:avLst/>
              </a:prstGeom>
              <a:noFill/>
              <a:ln w="6350">
                <a:solidFill>
                  <a:srgbClr val="808080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25" name="Line 43"/>
              <p:cNvSpPr>
                <a:spLocks noChangeShapeType="1"/>
              </p:cNvSpPr>
              <p:nvPr/>
            </p:nvSpPr>
            <p:spPr bwMode="auto">
              <a:xfrm>
                <a:off x="6692" y="2499"/>
                <a:ext cx="0" cy="276"/>
              </a:xfrm>
              <a:prstGeom prst="line">
                <a:avLst/>
              </a:prstGeom>
              <a:noFill/>
              <a:ln w="6350">
                <a:solidFill>
                  <a:srgbClr val="808080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72795" y="841058"/>
            <a:ext cx="10646410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en-US" altLang="zh-CN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</a:t>
            </a:r>
            <a:r>
              <a:rPr lang="zh-CN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如图所示，小智用</a:t>
            </a:r>
            <a:r>
              <a:rPr lang="en-US" altLang="zh-CN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20N</a:t>
            </a:r>
            <a:r>
              <a:rPr lang="zh-CN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的水平力压住重为</a:t>
            </a:r>
            <a:r>
              <a:rPr lang="en-US" altLang="zh-CN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12N</a:t>
            </a:r>
            <a:r>
              <a:rPr lang="zh-CN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的物体，使它静止在墙面上。若物体与墙的接触面积为</a:t>
            </a:r>
            <a:r>
              <a:rPr lang="en-US" altLang="zh-CN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100cm2,</a:t>
            </a:r>
            <a:r>
              <a:rPr lang="zh-CN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则墙壁受到的压力大小为</a:t>
            </a:r>
            <a:r>
              <a:rPr lang="en-US" altLang="zh-CN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_________</a:t>
            </a:r>
            <a:r>
              <a:rPr lang="zh-CN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，方向</a:t>
            </a:r>
            <a:r>
              <a:rPr lang="en-US" altLang="zh-CN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__</a:t>
            </a:r>
            <a:r>
              <a:rPr lang="en-US" altLang="zh-CN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_________ </a:t>
            </a:r>
            <a:r>
              <a:rPr lang="zh-CN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，压强为</a:t>
            </a:r>
            <a:r>
              <a:rPr lang="en-US" altLang="zh-CN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____________ </a:t>
            </a:r>
            <a:r>
              <a:rPr lang="zh-CN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790623" y="2319516"/>
            <a:ext cx="9302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D26B62"/>
                </a:solidFill>
                <a:latin typeface="微软雅黑" panose="020B0503020204020204" charset="-122"/>
                <a:ea typeface="微软雅黑" panose="020B0503020204020204" charset="-122"/>
              </a:rPr>
              <a:t>20N</a:t>
            </a:r>
          </a:p>
        </p:txBody>
      </p:sp>
      <p:grpSp>
        <p:nvGrpSpPr>
          <p:cNvPr id="8" name="Group 4"/>
          <p:cNvGrpSpPr/>
          <p:nvPr/>
        </p:nvGrpSpPr>
        <p:grpSpPr bwMode="auto">
          <a:xfrm>
            <a:off x="9360107" y="2495257"/>
            <a:ext cx="1954634" cy="3265019"/>
            <a:chOff x="4831" y="799"/>
            <a:chExt cx="625" cy="1044"/>
          </a:xfrm>
        </p:grpSpPr>
        <p:sp>
          <p:nvSpPr>
            <p:cNvPr id="9" name="Line 5"/>
            <p:cNvSpPr>
              <a:spLocks noChangeShapeType="1"/>
            </p:cNvSpPr>
            <p:nvPr/>
          </p:nvSpPr>
          <p:spPr bwMode="auto">
            <a:xfrm>
              <a:off x="4903" y="799"/>
              <a:ext cx="0" cy="1043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" name="Rectangle 6"/>
            <p:cNvSpPr>
              <a:spLocks noChangeArrowheads="1"/>
            </p:cNvSpPr>
            <p:nvPr/>
          </p:nvSpPr>
          <p:spPr bwMode="auto">
            <a:xfrm>
              <a:off x="4909" y="1071"/>
              <a:ext cx="227" cy="409"/>
            </a:xfrm>
            <a:prstGeom prst="rect">
              <a:avLst/>
            </a:prstGeom>
            <a:noFill/>
            <a:ln w="22225">
              <a:solidFill>
                <a:srgbClr val="000000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zh-CN" altLang="en-US" b="1"/>
            </a:p>
          </p:txBody>
        </p:sp>
        <p:sp>
          <p:nvSpPr>
            <p:cNvPr id="12" name="Line 7"/>
            <p:cNvSpPr>
              <a:spLocks noChangeShapeType="1"/>
            </p:cNvSpPr>
            <p:nvPr/>
          </p:nvSpPr>
          <p:spPr bwMode="auto">
            <a:xfrm flipH="1">
              <a:off x="5139" y="1253"/>
              <a:ext cx="317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tailEnd type="triangl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3" name="Group 8"/>
            <p:cNvGrpSpPr/>
            <p:nvPr/>
          </p:nvGrpSpPr>
          <p:grpSpPr bwMode="auto">
            <a:xfrm>
              <a:off x="4831" y="844"/>
              <a:ext cx="91" cy="999"/>
              <a:chOff x="4740" y="980"/>
              <a:chExt cx="91" cy="999"/>
            </a:xfrm>
          </p:grpSpPr>
          <p:grpSp>
            <p:nvGrpSpPr>
              <p:cNvPr id="14" name="Group 9"/>
              <p:cNvGrpSpPr/>
              <p:nvPr/>
            </p:nvGrpSpPr>
            <p:grpSpPr bwMode="auto">
              <a:xfrm>
                <a:off x="4740" y="980"/>
                <a:ext cx="91" cy="273"/>
                <a:chOff x="4740" y="980"/>
                <a:chExt cx="91" cy="273"/>
              </a:xfrm>
            </p:grpSpPr>
            <p:grpSp>
              <p:nvGrpSpPr>
                <p:cNvPr id="29" name="Group 10"/>
                <p:cNvGrpSpPr/>
                <p:nvPr/>
              </p:nvGrpSpPr>
              <p:grpSpPr bwMode="auto">
                <a:xfrm>
                  <a:off x="4740" y="980"/>
                  <a:ext cx="91" cy="91"/>
                  <a:chOff x="4740" y="980"/>
                  <a:chExt cx="91" cy="91"/>
                </a:xfrm>
              </p:grpSpPr>
              <p:sp>
                <p:nvSpPr>
                  <p:cNvPr id="33" name="Line 11"/>
                  <p:cNvSpPr>
                    <a:spLocks noChangeShapeType="1"/>
                  </p:cNvSpPr>
                  <p:nvPr/>
                </p:nvSpPr>
                <p:spPr bwMode="auto">
                  <a:xfrm rot="18900000" flipH="1">
                    <a:off x="4740" y="980"/>
                    <a:ext cx="90" cy="0"/>
                  </a:xfrm>
                  <a:prstGeom prst="line">
                    <a:avLst/>
                  </a:prstGeom>
                  <a:noFill/>
                  <a:ln w="22225">
                    <a:solidFill>
                      <a:srgbClr val="000000"/>
                    </a:solidFill>
                    <a:round/>
                  </a:ln>
                  <a:effectLst/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4" name="Line 12"/>
                  <p:cNvSpPr>
                    <a:spLocks noChangeShapeType="1"/>
                  </p:cNvSpPr>
                  <p:nvPr/>
                </p:nvSpPr>
                <p:spPr bwMode="auto">
                  <a:xfrm rot="18900000" flipH="1">
                    <a:off x="4740" y="1071"/>
                    <a:ext cx="91" cy="0"/>
                  </a:xfrm>
                  <a:prstGeom prst="line">
                    <a:avLst/>
                  </a:prstGeom>
                  <a:noFill/>
                  <a:ln w="22225">
                    <a:solidFill>
                      <a:srgbClr val="000000"/>
                    </a:solidFill>
                    <a:round/>
                  </a:ln>
                  <a:effectLst/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30" name="Group 13"/>
                <p:cNvGrpSpPr/>
                <p:nvPr/>
              </p:nvGrpSpPr>
              <p:grpSpPr bwMode="auto">
                <a:xfrm>
                  <a:off x="4740" y="1162"/>
                  <a:ext cx="91" cy="91"/>
                  <a:chOff x="4740" y="980"/>
                  <a:chExt cx="91" cy="91"/>
                </a:xfrm>
              </p:grpSpPr>
              <p:sp>
                <p:nvSpPr>
                  <p:cNvPr id="31" name="Line 14"/>
                  <p:cNvSpPr>
                    <a:spLocks noChangeShapeType="1"/>
                  </p:cNvSpPr>
                  <p:nvPr/>
                </p:nvSpPr>
                <p:spPr bwMode="auto">
                  <a:xfrm rot="18900000" flipH="1">
                    <a:off x="4740" y="980"/>
                    <a:ext cx="90" cy="0"/>
                  </a:xfrm>
                  <a:prstGeom prst="line">
                    <a:avLst/>
                  </a:prstGeom>
                  <a:noFill/>
                  <a:ln w="22225">
                    <a:solidFill>
                      <a:srgbClr val="000000"/>
                    </a:solidFill>
                    <a:round/>
                  </a:ln>
                  <a:effectLst/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2" name="Line 15"/>
                  <p:cNvSpPr>
                    <a:spLocks noChangeShapeType="1"/>
                  </p:cNvSpPr>
                  <p:nvPr/>
                </p:nvSpPr>
                <p:spPr bwMode="auto">
                  <a:xfrm rot="18900000" flipH="1">
                    <a:off x="4740" y="1071"/>
                    <a:ext cx="91" cy="0"/>
                  </a:xfrm>
                  <a:prstGeom prst="line">
                    <a:avLst/>
                  </a:prstGeom>
                  <a:noFill/>
                  <a:ln w="22225">
                    <a:solidFill>
                      <a:srgbClr val="000000"/>
                    </a:solidFill>
                    <a:round/>
                  </a:ln>
                  <a:effectLst/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15" name="Group 16"/>
              <p:cNvGrpSpPr/>
              <p:nvPr/>
            </p:nvGrpSpPr>
            <p:grpSpPr bwMode="auto">
              <a:xfrm>
                <a:off x="4740" y="1343"/>
                <a:ext cx="91" cy="273"/>
                <a:chOff x="4740" y="980"/>
                <a:chExt cx="91" cy="273"/>
              </a:xfrm>
            </p:grpSpPr>
            <p:grpSp>
              <p:nvGrpSpPr>
                <p:cNvPr id="23" name="Group 17"/>
                <p:cNvGrpSpPr/>
                <p:nvPr/>
              </p:nvGrpSpPr>
              <p:grpSpPr bwMode="auto">
                <a:xfrm>
                  <a:off x="4740" y="980"/>
                  <a:ext cx="91" cy="91"/>
                  <a:chOff x="4740" y="980"/>
                  <a:chExt cx="91" cy="91"/>
                </a:xfrm>
              </p:grpSpPr>
              <p:sp>
                <p:nvSpPr>
                  <p:cNvPr id="27" name="Line 18"/>
                  <p:cNvSpPr>
                    <a:spLocks noChangeShapeType="1"/>
                  </p:cNvSpPr>
                  <p:nvPr/>
                </p:nvSpPr>
                <p:spPr bwMode="auto">
                  <a:xfrm rot="18900000" flipH="1">
                    <a:off x="4740" y="980"/>
                    <a:ext cx="90" cy="0"/>
                  </a:xfrm>
                  <a:prstGeom prst="line">
                    <a:avLst/>
                  </a:prstGeom>
                  <a:noFill/>
                  <a:ln w="22225">
                    <a:solidFill>
                      <a:srgbClr val="000000"/>
                    </a:solidFill>
                    <a:round/>
                  </a:ln>
                  <a:effectLst/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8" name="Line 19"/>
                  <p:cNvSpPr>
                    <a:spLocks noChangeShapeType="1"/>
                  </p:cNvSpPr>
                  <p:nvPr/>
                </p:nvSpPr>
                <p:spPr bwMode="auto">
                  <a:xfrm rot="18900000" flipH="1">
                    <a:off x="4740" y="1071"/>
                    <a:ext cx="91" cy="0"/>
                  </a:xfrm>
                  <a:prstGeom prst="line">
                    <a:avLst/>
                  </a:prstGeom>
                  <a:noFill/>
                  <a:ln w="22225">
                    <a:solidFill>
                      <a:srgbClr val="000000"/>
                    </a:solidFill>
                    <a:round/>
                  </a:ln>
                  <a:effectLst/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24" name="Group 20"/>
                <p:cNvGrpSpPr/>
                <p:nvPr/>
              </p:nvGrpSpPr>
              <p:grpSpPr bwMode="auto">
                <a:xfrm>
                  <a:off x="4740" y="1162"/>
                  <a:ext cx="91" cy="91"/>
                  <a:chOff x="4740" y="980"/>
                  <a:chExt cx="91" cy="91"/>
                </a:xfrm>
              </p:grpSpPr>
              <p:sp>
                <p:nvSpPr>
                  <p:cNvPr id="25" name="Line 21"/>
                  <p:cNvSpPr>
                    <a:spLocks noChangeShapeType="1"/>
                  </p:cNvSpPr>
                  <p:nvPr/>
                </p:nvSpPr>
                <p:spPr bwMode="auto">
                  <a:xfrm rot="18900000" flipH="1">
                    <a:off x="4740" y="980"/>
                    <a:ext cx="90" cy="0"/>
                  </a:xfrm>
                  <a:prstGeom prst="line">
                    <a:avLst/>
                  </a:prstGeom>
                  <a:noFill/>
                  <a:ln w="22225">
                    <a:solidFill>
                      <a:srgbClr val="000000"/>
                    </a:solidFill>
                    <a:round/>
                  </a:ln>
                  <a:effectLst/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6" name="Line 22"/>
                  <p:cNvSpPr>
                    <a:spLocks noChangeShapeType="1"/>
                  </p:cNvSpPr>
                  <p:nvPr/>
                </p:nvSpPr>
                <p:spPr bwMode="auto">
                  <a:xfrm rot="18900000" flipH="1">
                    <a:off x="4740" y="1071"/>
                    <a:ext cx="91" cy="0"/>
                  </a:xfrm>
                  <a:prstGeom prst="line">
                    <a:avLst/>
                  </a:prstGeom>
                  <a:noFill/>
                  <a:ln w="22225">
                    <a:solidFill>
                      <a:srgbClr val="000000"/>
                    </a:solidFill>
                    <a:round/>
                  </a:ln>
                  <a:effectLst/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16" name="Group 23"/>
              <p:cNvGrpSpPr/>
              <p:nvPr/>
            </p:nvGrpSpPr>
            <p:grpSpPr bwMode="auto">
              <a:xfrm>
                <a:off x="4740" y="1706"/>
                <a:ext cx="91" cy="273"/>
                <a:chOff x="4740" y="980"/>
                <a:chExt cx="91" cy="273"/>
              </a:xfrm>
            </p:grpSpPr>
            <p:grpSp>
              <p:nvGrpSpPr>
                <p:cNvPr id="17" name="Group 24"/>
                <p:cNvGrpSpPr/>
                <p:nvPr/>
              </p:nvGrpSpPr>
              <p:grpSpPr bwMode="auto">
                <a:xfrm>
                  <a:off x="4740" y="980"/>
                  <a:ext cx="91" cy="91"/>
                  <a:chOff x="4740" y="980"/>
                  <a:chExt cx="91" cy="91"/>
                </a:xfrm>
              </p:grpSpPr>
              <p:sp>
                <p:nvSpPr>
                  <p:cNvPr id="21" name="Line 25"/>
                  <p:cNvSpPr>
                    <a:spLocks noChangeShapeType="1"/>
                  </p:cNvSpPr>
                  <p:nvPr/>
                </p:nvSpPr>
                <p:spPr bwMode="auto">
                  <a:xfrm rot="18900000" flipH="1">
                    <a:off x="4740" y="980"/>
                    <a:ext cx="90" cy="0"/>
                  </a:xfrm>
                  <a:prstGeom prst="line">
                    <a:avLst/>
                  </a:prstGeom>
                  <a:noFill/>
                  <a:ln w="22225">
                    <a:solidFill>
                      <a:srgbClr val="000000"/>
                    </a:solidFill>
                    <a:round/>
                  </a:ln>
                  <a:effectLst/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2" name="Line 26"/>
                  <p:cNvSpPr>
                    <a:spLocks noChangeShapeType="1"/>
                  </p:cNvSpPr>
                  <p:nvPr/>
                </p:nvSpPr>
                <p:spPr bwMode="auto">
                  <a:xfrm rot="18900000" flipH="1">
                    <a:off x="4740" y="1071"/>
                    <a:ext cx="91" cy="0"/>
                  </a:xfrm>
                  <a:prstGeom prst="line">
                    <a:avLst/>
                  </a:prstGeom>
                  <a:noFill/>
                  <a:ln w="22225">
                    <a:solidFill>
                      <a:srgbClr val="000000"/>
                    </a:solidFill>
                    <a:round/>
                  </a:ln>
                  <a:effectLst/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8" name="Group 27"/>
                <p:cNvGrpSpPr/>
                <p:nvPr/>
              </p:nvGrpSpPr>
              <p:grpSpPr bwMode="auto">
                <a:xfrm>
                  <a:off x="4740" y="1162"/>
                  <a:ext cx="91" cy="91"/>
                  <a:chOff x="4740" y="980"/>
                  <a:chExt cx="91" cy="91"/>
                </a:xfrm>
              </p:grpSpPr>
              <p:sp>
                <p:nvSpPr>
                  <p:cNvPr id="19" name="Line 28"/>
                  <p:cNvSpPr>
                    <a:spLocks noChangeShapeType="1"/>
                  </p:cNvSpPr>
                  <p:nvPr/>
                </p:nvSpPr>
                <p:spPr bwMode="auto">
                  <a:xfrm rot="18900000" flipH="1">
                    <a:off x="4740" y="980"/>
                    <a:ext cx="90" cy="0"/>
                  </a:xfrm>
                  <a:prstGeom prst="line">
                    <a:avLst/>
                  </a:prstGeom>
                  <a:noFill/>
                  <a:ln w="22225">
                    <a:solidFill>
                      <a:srgbClr val="000000"/>
                    </a:solidFill>
                    <a:round/>
                  </a:ln>
                  <a:effectLst/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0" name="Line 29"/>
                  <p:cNvSpPr>
                    <a:spLocks noChangeShapeType="1"/>
                  </p:cNvSpPr>
                  <p:nvPr/>
                </p:nvSpPr>
                <p:spPr bwMode="auto">
                  <a:xfrm rot="18900000" flipH="1">
                    <a:off x="4740" y="1071"/>
                    <a:ext cx="91" cy="0"/>
                  </a:xfrm>
                  <a:prstGeom prst="line">
                    <a:avLst/>
                  </a:prstGeom>
                  <a:noFill/>
                  <a:ln w="22225">
                    <a:solidFill>
                      <a:srgbClr val="000000"/>
                    </a:solidFill>
                    <a:round/>
                  </a:ln>
                  <a:effectLst/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</p:grpSp>
      </p:grpSp>
      <p:sp>
        <p:nvSpPr>
          <p:cNvPr id="35" name="文本框 2"/>
          <p:cNvSpPr txBox="1"/>
          <p:nvPr/>
        </p:nvSpPr>
        <p:spPr>
          <a:xfrm>
            <a:off x="4152900" y="2261235"/>
            <a:ext cx="16960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D26B62"/>
                </a:solidFill>
                <a:latin typeface="微软雅黑" panose="020B0503020204020204" charset="-122"/>
                <a:ea typeface="微软雅黑" panose="020B0503020204020204" charset="-122"/>
              </a:rPr>
              <a:t>水平向左</a:t>
            </a:r>
          </a:p>
        </p:txBody>
      </p:sp>
      <p:sp>
        <p:nvSpPr>
          <p:cNvPr id="36" name="文本框 2"/>
          <p:cNvSpPr txBox="1"/>
          <p:nvPr/>
        </p:nvSpPr>
        <p:spPr>
          <a:xfrm>
            <a:off x="7423367" y="2257642"/>
            <a:ext cx="1744314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D26B62"/>
                </a:solidFill>
                <a:latin typeface="微软雅黑" panose="020B0503020204020204" charset="-122"/>
                <a:ea typeface="微软雅黑" panose="020B0503020204020204" charset="-122"/>
              </a:rPr>
              <a:t>2×10</a:t>
            </a:r>
            <a:r>
              <a:rPr lang="en-US" altLang="zh-CN" sz="2800" b="1" baseline="30000" dirty="0" smtClean="0">
                <a:solidFill>
                  <a:srgbClr val="D26B62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en-US" altLang="zh-CN" sz="2800" b="1" dirty="0" smtClean="0">
                <a:solidFill>
                  <a:srgbClr val="D26B62"/>
                </a:solidFill>
                <a:latin typeface="微软雅黑" panose="020B0503020204020204" charset="-122"/>
                <a:ea typeface="微软雅黑" panose="020B0503020204020204" charset="-122"/>
              </a:rPr>
              <a:t>Pa</a:t>
            </a:r>
            <a:endParaRPr lang="en-US" altLang="zh-CN" sz="2800" b="1" dirty="0">
              <a:solidFill>
                <a:srgbClr val="D26B6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5" grpId="0"/>
      <p:bldP spid="3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72795" y="797560"/>
            <a:ext cx="10970260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en-US" altLang="zh-CN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</a:t>
            </a:r>
            <a:r>
              <a:rPr lang="zh-CN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如图所示，</a:t>
            </a:r>
            <a:r>
              <a:rPr lang="en-US" altLang="zh-CN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</a:t>
            </a:r>
            <a:r>
              <a:rPr lang="zh-CN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的重力</a:t>
            </a:r>
            <a:r>
              <a:rPr lang="en-US" altLang="zh-CN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100N</a:t>
            </a:r>
            <a:r>
              <a:rPr lang="zh-CN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lang="en-US" altLang="zh-CN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</a:t>
            </a:r>
            <a:r>
              <a:rPr lang="zh-CN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的重力</a:t>
            </a:r>
            <a:r>
              <a:rPr lang="en-US" altLang="zh-CN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20N</a:t>
            </a:r>
            <a:r>
              <a:rPr lang="zh-CN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r>
              <a:rPr lang="en-US" altLang="zh-CN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</a:t>
            </a:r>
            <a:r>
              <a:rPr lang="zh-CN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的底面积</a:t>
            </a:r>
            <a:r>
              <a:rPr lang="en-US" altLang="zh-CN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0.1m</a:t>
            </a:r>
            <a:r>
              <a:rPr lang="en-US" altLang="zh-CN" sz="2800" b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lang="en-US" altLang="zh-CN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</a:t>
            </a:r>
            <a:r>
              <a:rPr lang="zh-CN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的底面积</a:t>
            </a:r>
            <a:r>
              <a:rPr lang="en-US" altLang="zh-CN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0.02m</a:t>
            </a:r>
            <a:r>
              <a:rPr lang="en-US" altLang="zh-CN" sz="2800" b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。图</a:t>
            </a:r>
            <a:r>
              <a:rPr lang="en-US" altLang="zh-CN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、图</a:t>
            </a:r>
            <a:r>
              <a:rPr lang="en-US" altLang="zh-CN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中地面受到的压力</a:t>
            </a:r>
            <a:r>
              <a:rPr lang="en-US" altLang="zh-CN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F</a:t>
            </a:r>
            <a:r>
              <a:rPr lang="en-US" altLang="zh-CN" sz="2800" b="1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en-US" altLang="zh-CN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____F</a:t>
            </a:r>
            <a:r>
              <a:rPr lang="en-US" altLang="zh-CN" sz="2800" b="1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，受到的压强</a:t>
            </a:r>
            <a:r>
              <a:rPr lang="en-US" altLang="zh-CN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</a:t>
            </a:r>
            <a:r>
              <a:rPr lang="en-US" altLang="zh-CN" sz="2800" b="1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en-US" altLang="zh-CN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______ p</a:t>
            </a:r>
            <a:r>
              <a:rPr lang="en-US" altLang="zh-CN" sz="2800" b="1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en-US" altLang="zh-CN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</a:t>
            </a:r>
            <a:r>
              <a:rPr lang="zh-CN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选填“</a:t>
            </a:r>
            <a:r>
              <a:rPr lang="en-US" altLang="zh-CN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&gt;</a:t>
            </a:r>
            <a:r>
              <a:rPr lang="zh-CN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”“</a:t>
            </a:r>
            <a:r>
              <a:rPr lang="en-US" altLang="zh-CN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&lt;</a:t>
            </a:r>
            <a:r>
              <a:rPr lang="zh-CN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”或“</a:t>
            </a:r>
            <a:r>
              <a:rPr lang="en-US" altLang="zh-CN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=</a:t>
            </a:r>
            <a:r>
              <a:rPr lang="zh-CN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”）；图</a:t>
            </a:r>
            <a:r>
              <a:rPr lang="en-US" altLang="zh-CN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中物体</a:t>
            </a:r>
            <a:r>
              <a:rPr lang="en-US" altLang="zh-CN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</a:t>
            </a:r>
            <a:r>
              <a:rPr lang="zh-CN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对物体</a:t>
            </a:r>
            <a:r>
              <a:rPr lang="en-US" altLang="zh-CN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</a:t>
            </a:r>
            <a:r>
              <a:rPr lang="zh-CN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的压强为</a:t>
            </a:r>
            <a:r>
              <a:rPr lang="en-US" altLang="zh-CN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_______ </a:t>
            </a:r>
            <a:r>
              <a:rPr lang="zh-CN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；图</a:t>
            </a:r>
            <a:r>
              <a:rPr lang="en-US" altLang="zh-CN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中物体</a:t>
            </a:r>
            <a:r>
              <a:rPr lang="en-US" altLang="zh-CN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</a:t>
            </a:r>
            <a:r>
              <a:rPr lang="zh-CN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对物体</a:t>
            </a:r>
            <a:r>
              <a:rPr lang="en-US" altLang="zh-CN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</a:t>
            </a:r>
            <a:r>
              <a:rPr lang="zh-CN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的压强为</a:t>
            </a:r>
            <a:r>
              <a:rPr lang="en-US" altLang="zh-CN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___________ </a:t>
            </a:r>
            <a:r>
              <a:rPr lang="zh-CN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 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8581717" y="1603963"/>
            <a:ext cx="450772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D26B62"/>
                </a:solidFill>
                <a:latin typeface="微软雅黑" panose="020B0503020204020204" charset="-122"/>
                <a:ea typeface="微软雅黑" panose="020B0503020204020204" charset="-122"/>
              </a:rPr>
              <a:t>=</a:t>
            </a:r>
          </a:p>
        </p:txBody>
      </p:sp>
      <p:grpSp>
        <p:nvGrpSpPr>
          <p:cNvPr id="37" name="Group 2"/>
          <p:cNvGrpSpPr/>
          <p:nvPr/>
        </p:nvGrpSpPr>
        <p:grpSpPr bwMode="auto">
          <a:xfrm>
            <a:off x="2740660" y="4065905"/>
            <a:ext cx="6593840" cy="1827314"/>
            <a:chOff x="505" y="558"/>
            <a:chExt cx="4808" cy="1348"/>
          </a:xfrm>
        </p:grpSpPr>
        <p:grpSp>
          <p:nvGrpSpPr>
            <p:cNvPr id="38" name="Group 3"/>
            <p:cNvGrpSpPr/>
            <p:nvPr/>
          </p:nvGrpSpPr>
          <p:grpSpPr bwMode="auto">
            <a:xfrm>
              <a:off x="505" y="558"/>
              <a:ext cx="4808" cy="1051"/>
              <a:chOff x="158" y="1117"/>
              <a:chExt cx="5602" cy="1270"/>
            </a:xfrm>
          </p:grpSpPr>
          <p:sp>
            <p:nvSpPr>
              <p:cNvPr id="41" name="AutoShape 4"/>
              <p:cNvSpPr>
                <a:spLocks noChangeArrowheads="1"/>
              </p:cNvSpPr>
              <p:nvPr/>
            </p:nvSpPr>
            <p:spPr bwMode="auto">
              <a:xfrm>
                <a:off x="158" y="1797"/>
                <a:ext cx="5602" cy="590"/>
              </a:xfrm>
              <a:prstGeom prst="parallelogram">
                <a:avLst>
                  <a:gd name="adj" fmla="val 23737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zh-CN" altLang="en-US" sz="20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42" name="AutoShape 5"/>
              <p:cNvSpPr>
                <a:spLocks noChangeArrowheads="1"/>
              </p:cNvSpPr>
              <p:nvPr/>
            </p:nvSpPr>
            <p:spPr bwMode="auto">
              <a:xfrm>
                <a:off x="1066" y="1616"/>
                <a:ext cx="998" cy="589"/>
              </a:xfrm>
              <a:prstGeom prst="cube">
                <a:avLst>
                  <a:gd name="adj" fmla="val 25000"/>
                </a:avLst>
              </a:prstGeom>
              <a:solidFill>
                <a:srgbClr val="666699"/>
              </a:soli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sz="2000" b="1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A</a:t>
                </a:r>
              </a:p>
            </p:txBody>
          </p:sp>
          <p:sp>
            <p:nvSpPr>
              <p:cNvPr id="43" name="AutoShape 6"/>
              <p:cNvSpPr>
                <a:spLocks noChangeArrowheads="1"/>
              </p:cNvSpPr>
              <p:nvPr/>
            </p:nvSpPr>
            <p:spPr bwMode="auto">
              <a:xfrm>
                <a:off x="1302" y="1162"/>
                <a:ext cx="544" cy="590"/>
              </a:xfrm>
              <a:prstGeom prst="cube">
                <a:avLst>
                  <a:gd name="adj" fmla="val 25000"/>
                </a:avLst>
              </a:prstGeom>
              <a:solidFill>
                <a:srgbClr val="99CC00"/>
              </a:soli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sz="20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B</a:t>
                </a:r>
              </a:p>
            </p:txBody>
          </p:sp>
          <p:sp>
            <p:nvSpPr>
              <p:cNvPr id="44" name="AutoShape 7"/>
              <p:cNvSpPr>
                <a:spLocks noChangeArrowheads="1"/>
              </p:cNvSpPr>
              <p:nvPr/>
            </p:nvSpPr>
            <p:spPr bwMode="auto">
              <a:xfrm>
                <a:off x="3424" y="1570"/>
                <a:ext cx="544" cy="590"/>
              </a:xfrm>
              <a:prstGeom prst="cube">
                <a:avLst>
                  <a:gd name="adj" fmla="val 25000"/>
                </a:avLst>
              </a:prstGeom>
              <a:solidFill>
                <a:srgbClr val="99CC00"/>
              </a:soli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sz="2000" b="1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B</a:t>
                </a:r>
              </a:p>
            </p:txBody>
          </p:sp>
          <p:sp>
            <p:nvSpPr>
              <p:cNvPr id="45" name="AutoShape 8"/>
              <p:cNvSpPr>
                <a:spLocks noChangeArrowheads="1"/>
              </p:cNvSpPr>
              <p:nvPr/>
            </p:nvSpPr>
            <p:spPr bwMode="auto">
              <a:xfrm>
                <a:off x="3198" y="1117"/>
                <a:ext cx="998" cy="589"/>
              </a:xfrm>
              <a:prstGeom prst="cube">
                <a:avLst>
                  <a:gd name="adj" fmla="val 25000"/>
                </a:avLst>
              </a:prstGeom>
              <a:solidFill>
                <a:srgbClr val="666699"/>
              </a:soli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sz="20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A</a:t>
                </a:r>
              </a:p>
            </p:txBody>
          </p:sp>
        </p:grpSp>
        <p:sp>
          <p:nvSpPr>
            <p:cNvPr id="39" name="Text Box 9"/>
            <p:cNvSpPr txBox="1">
              <a:spLocks noChangeArrowheads="1"/>
            </p:cNvSpPr>
            <p:nvPr/>
          </p:nvSpPr>
          <p:spPr bwMode="auto">
            <a:xfrm>
              <a:off x="1459" y="1612"/>
              <a:ext cx="816" cy="294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000" b="1">
                  <a:latin typeface="楷体" panose="02010609060101010101" pitchFamily="49" charset="-122"/>
                  <a:ea typeface="楷体" panose="02010609060101010101" pitchFamily="49" charset="-122"/>
                </a:rPr>
                <a:t>图</a:t>
              </a:r>
              <a:r>
                <a:rPr lang="en-US" altLang="zh-CN" sz="2000" b="1">
                  <a:latin typeface="楷体" panose="02010609060101010101" pitchFamily="49" charset="-122"/>
                  <a:ea typeface="楷体" panose="02010609060101010101" pitchFamily="49" charset="-122"/>
                </a:rPr>
                <a:t>1</a:t>
              </a:r>
            </a:p>
          </p:txBody>
        </p:sp>
        <p:sp>
          <p:nvSpPr>
            <p:cNvPr id="40" name="Text Box 10"/>
            <p:cNvSpPr txBox="1">
              <a:spLocks noChangeArrowheads="1"/>
            </p:cNvSpPr>
            <p:nvPr/>
          </p:nvSpPr>
          <p:spPr bwMode="auto">
            <a:xfrm>
              <a:off x="3327" y="1574"/>
              <a:ext cx="662" cy="294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000" b="1">
                  <a:latin typeface="楷体" panose="02010609060101010101" pitchFamily="49" charset="-122"/>
                  <a:ea typeface="楷体" panose="02010609060101010101" pitchFamily="49" charset="-122"/>
                </a:rPr>
                <a:t>图</a:t>
              </a:r>
              <a:r>
                <a:rPr lang="en-US" altLang="zh-CN" sz="2000" b="1">
                  <a:latin typeface="楷体" panose="02010609060101010101" pitchFamily="49" charset="-122"/>
                  <a:ea typeface="楷体" panose="02010609060101010101" pitchFamily="49" charset="-122"/>
                </a:rPr>
                <a:t>2</a:t>
              </a:r>
            </a:p>
          </p:txBody>
        </p:sp>
      </p:grpSp>
      <p:sp>
        <p:nvSpPr>
          <p:cNvPr id="46" name="文本框 2"/>
          <p:cNvSpPr txBox="1"/>
          <p:nvPr/>
        </p:nvSpPr>
        <p:spPr>
          <a:xfrm>
            <a:off x="1868683" y="2250734"/>
            <a:ext cx="450772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D26B62"/>
                </a:solidFill>
                <a:latin typeface="微软雅黑" panose="020B0503020204020204" charset="-122"/>
                <a:ea typeface="微软雅黑" panose="020B0503020204020204" charset="-122"/>
              </a:rPr>
              <a:t>&lt;</a:t>
            </a:r>
          </a:p>
        </p:txBody>
      </p:sp>
      <p:sp>
        <p:nvSpPr>
          <p:cNvPr id="47" name="文本框 2"/>
          <p:cNvSpPr txBox="1"/>
          <p:nvPr/>
        </p:nvSpPr>
        <p:spPr>
          <a:xfrm>
            <a:off x="1968500" y="2860675"/>
            <a:ext cx="14154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D26B62"/>
                </a:solidFill>
                <a:latin typeface="微软雅黑" panose="020B0503020204020204" charset="-122"/>
                <a:ea typeface="微软雅黑" panose="020B0503020204020204" charset="-122"/>
              </a:rPr>
              <a:t>10</a:t>
            </a:r>
            <a:r>
              <a:rPr lang="en-US" altLang="zh-CN" sz="2800" b="1" baseline="30000" dirty="0" smtClean="0">
                <a:solidFill>
                  <a:srgbClr val="D26B62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en-US" altLang="zh-CN" sz="2800" b="1" dirty="0" smtClean="0">
                <a:solidFill>
                  <a:srgbClr val="D26B62"/>
                </a:solidFill>
                <a:latin typeface="微软雅黑" panose="020B0503020204020204" charset="-122"/>
                <a:ea typeface="微软雅黑" panose="020B0503020204020204" charset="-122"/>
              </a:rPr>
              <a:t>Pa</a:t>
            </a:r>
            <a:endParaRPr lang="en-US" altLang="zh-CN" sz="2800" b="1" dirty="0">
              <a:solidFill>
                <a:srgbClr val="D26B6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8" name="文本框 2"/>
          <p:cNvSpPr txBox="1"/>
          <p:nvPr/>
        </p:nvSpPr>
        <p:spPr>
          <a:xfrm>
            <a:off x="8281128" y="2845992"/>
            <a:ext cx="168855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D26B62"/>
                </a:solidFill>
                <a:latin typeface="微软雅黑" panose="020B0503020204020204" charset="-122"/>
                <a:ea typeface="微软雅黑" panose="020B0503020204020204" charset="-122"/>
              </a:rPr>
              <a:t>5×10</a:t>
            </a:r>
            <a:r>
              <a:rPr lang="en-US" altLang="zh-CN" sz="2800" b="1" baseline="30000" dirty="0" smtClean="0">
                <a:solidFill>
                  <a:srgbClr val="D26B62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en-US" altLang="zh-CN" sz="2800" b="1" dirty="0" smtClean="0">
                <a:solidFill>
                  <a:srgbClr val="D26B62"/>
                </a:solidFill>
                <a:latin typeface="微软雅黑" panose="020B0503020204020204" charset="-122"/>
                <a:ea typeface="微软雅黑" panose="020B0503020204020204" charset="-122"/>
              </a:rPr>
              <a:t>Pa</a:t>
            </a:r>
            <a:endParaRPr lang="en-US" altLang="zh-CN" sz="2800" b="1" dirty="0">
              <a:solidFill>
                <a:srgbClr val="D26B6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6" grpId="0"/>
      <p:bldP spid="47" grpId="0"/>
      <p:bldP spid="4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 Box 4"/>
          <p:cNvSpPr txBox="1"/>
          <p:nvPr/>
        </p:nvSpPr>
        <p:spPr>
          <a:xfrm>
            <a:off x="2393315" y="876935"/>
            <a:ext cx="7845425" cy="1014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6000" dirty="0">
                <a:solidFill>
                  <a:srgbClr val="070707"/>
                </a:solidFill>
                <a:latin typeface="+mn-ea"/>
                <a:cs typeface="+mn-ea"/>
              </a:rPr>
              <a:t>第八章    压强与浮力</a:t>
            </a:r>
          </a:p>
        </p:txBody>
      </p:sp>
      <p:sp>
        <p:nvSpPr>
          <p:cNvPr id="7172" name="TextBox 11"/>
          <p:cNvSpPr txBox="1"/>
          <p:nvPr/>
        </p:nvSpPr>
        <p:spPr>
          <a:xfrm>
            <a:off x="5162204" y="2902267"/>
            <a:ext cx="3579826" cy="10156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sz="6000" b="1" dirty="0">
                <a:ln/>
                <a:solidFill>
                  <a:srgbClr val="0070C0"/>
                </a:solidFill>
                <a:effectLst/>
                <a:latin typeface="+mn-ea"/>
                <a:cs typeface="+mn-ea"/>
              </a:rPr>
              <a:t>8.1  </a:t>
            </a:r>
            <a:r>
              <a:rPr lang="zh-CN" altLang="en-US" sz="6000" b="1" dirty="0" smtClean="0">
                <a:ln/>
                <a:solidFill>
                  <a:srgbClr val="0070C0"/>
                </a:solidFill>
                <a:effectLst/>
                <a:latin typeface="+mn-ea"/>
                <a:cs typeface="+mn-ea"/>
              </a:rPr>
              <a:t>压 强</a:t>
            </a:r>
            <a:endParaRPr lang="zh-CN" altLang="en-US" sz="6000" b="1" dirty="0">
              <a:ln/>
              <a:solidFill>
                <a:srgbClr val="0070C0"/>
              </a:solidFill>
              <a:effectLst/>
              <a:latin typeface="+mn-ea"/>
              <a:cs typeface="+mn-ea"/>
            </a:endParaRPr>
          </a:p>
        </p:txBody>
      </p:sp>
      <p:sp>
        <p:nvSpPr>
          <p:cNvPr id="7174" name="AutoShape 6" descr="铁轨"/>
          <p:cNvSpPr/>
          <p:nvPr/>
        </p:nvSpPr>
        <p:spPr>
          <a:xfrm>
            <a:off x="748665" y="3369310"/>
            <a:ext cx="1873250" cy="1655763"/>
          </a:xfrm>
          <a:prstGeom prst="flowChartPreparation">
            <a:avLst/>
          </a:prstGeom>
          <a:blipFill rotWithShape="1">
            <a:blip r:embed="rId2"/>
            <a:stretch>
              <a:fillRect/>
            </a:stretch>
          </a:blipFill>
          <a:ln w="57150" cap="flat" cmpd="sng">
            <a:solidFill>
              <a:schemeClr val="tx1">
                <a:lumMod val="85000"/>
                <a:lumOff val="15000"/>
              </a:schemeClr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zh-CN" altLang="zh-CN" dirty="0">
              <a:latin typeface="Calibri" panose="020F0502020204030204" charset="0"/>
            </a:endParaRPr>
          </a:p>
        </p:txBody>
      </p:sp>
      <p:pic>
        <p:nvPicPr>
          <p:cNvPr id="2" name="图片 1" descr="6608733_164852274000_2"/>
          <p:cNvPicPr>
            <a:picLocks noChangeAspect="1"/>
          </p:cNvPicPr>
          <p:nvPr/>
        </p:nvPicPr>
        <p:blipFill>
          <a:blip r:embed="rId3"/>
          <a:srcRect b="5204"/>
          <a:stretch>
            <a:fillRect/>
          </a:stretch>
        </p:blipFill>
        <p:spPr>
          <a:xfrm>
            <a:off x="2305685" y="2658110"/>
            <a:ext cx="2032635" cy="1503045"/>
          </a:xfrm>
          <a:prstGeom prst="hexagon">
            <a:avLst/>
          </a:prstGeom>
        </p:spPr>
      </p:pic>
      <p:pic>
        <p:nvPicPr>
          <p:cNvPr id="4" name="图片 3" descr="148714793898182000_a580xH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7265" y="4190365"/>
            <a:ext cx="2359025" cy="1740535"/>
          </a:xfrm>
          <a:prstGeom prst="hexagon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428625" y="445770"/>
            <a:ext cx="10718800" cy="26022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54000">
              <a:lnSpc>
                <a:spcPct val="170000"/>
              </a:lnSpc>
            </a:pPr>
            <a:r>
              <a:rPr lang="en-US" altLang="zh-CN" sz="24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5.</a:t>
            </a:r>
            <a:r>
              <a:rPr lang="zh-CN" sz="24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如图所示，密度为</a:t>
            </a:r>
            <a:r>
              <a:rPr 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ρ</a:t>
            </a:r>
            <a:r>
              <a:rPr lang="zh-CN" sz="24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、厚度为</a:t>
            </a:r>
            <a:r>
              <a:rPr lang="en-US" altLang="zh-CN" sz="24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h</a:t>
            </a:r>
            <a:r>
              <a:rPr lang="zh-CN" altLang="en-US" sz="24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lang="zh-CN" sz="24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边</a:t>
            </a:r>
            <a:r>
              <a:rPr lang="en-US" sz="24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sz="24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长为</a:t>
            </a:r>
            <a:r>
              <a:rPr lang="en-US" sz="24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L</a:t>
            </a:r>
            <a:r>
              <a:rPr lang="zh-CN" sz="24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的均匀正方形薄板静止在水平桌面上，其右端与桌子边缘</a:t>
            </a:r>
            <a:r>
              <a:rPr lang="en-US" sz="24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sz="24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相平.薄板与桌面间的光滑程度不变，现用水平力向右推薄板使其运动</a:t>
            </a:r>
            <a:r>
              <a:rPr lang="en-US" altLang="zh-CN" sz="24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1/3L</a:t>
            </a:r>
            <a:r>
              <a:rPr lang="zh-CN" sz="24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，在推薄板的过程中薄板对桌面的压力F、压强</a:t>
            </a:r>
            <a:r>
              <a:rPr lang="en-US" sz="24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</a:t>
            </a:r>
            <a:r>
              <a:rPr lang="zh-CN" sz="24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和摩擦力 </a:t>
            </a:r>
            <a:r>
              <a:rPr lang="en-US" sz="24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f  </a:t>
            </a:r>
            <a:r>
              <a:rPr lang="zh-CN" sz="24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的变化情况正确是（</a:t>
            </a:r>
            <a:r>
              <a:rPr lang="en-US" sz="24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lang="zh-CN" sz="24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endParaRPr lang="zh-CN" altLang="en-US" sz="2400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071" name="Shape 1071"/>
          <p:cNvPicPr/>
          <p:nvPr/>
        </p:nvPicPr>
        <p:blipFill>
          <a:blip r:embed="rId2"/>
          <a:stretch>
            <a:fillRect/>
          </a:stretch>
        </p:blipFill>
        <p:spPr>
          <a:xfrm>
            <a:off x="7164705" y="3391535"/>
            <a:ext cx="4859020" cy="25717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16255" y="3062605"/>
            <a:ext cx="7040245" cy="32296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>
              <a:lnSpc>
                <a:spcPct val="170000"/>
              </a:lnSpc>
            </a:pPr>
            <a:r>
              <a:rPr lang="en-US" sz="24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A. </a:t>
            </a:r>
            <a:r>
              <a:rPr lang="en-US" sz="2400" b="1" i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</a:t>
            </a:r>
            <a:r>
              <a:rPr lang="zh-CN" sz="2400" b="1" i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lang="en-US" sz="2400" b="1" i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F</a:t>
            </a:r>
            <a:r>
              <a:rPr lang="zh-CN" sz="2400" b="1" i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lang="en-US" sz="2400" b="1" i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f  </a:t>
            </a:r>
            <a:r>
              <a:rPr lang="zh-CN" sz="24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均不变</a:t>
            </a:r>
            <a:endParaRPr lang="en-US" sz="2400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>
              <a:lnSpc>
                <a:spcPct val="170000"/>
              </a:lnSpc>
            </a:pPr>
            <a:r>
              <a:rPr lang="en-US" sz="24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B. </a:t>
            </a:r>
            <a:r>
              <a:rPr lang="en-US" sz="2400" b="1" i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f </a:t>
            </a:r>
            <a:r>
              <a:rPr lang="zh-CN" sz="24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大小由于重力增大而增大</a:t>
            </a:r>
            <a:r>
              <a:rPr lang="en-US" sz="24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    </a:t>
            </a:r>
            <a:r>
              <a:rPr lang="en-US" sz="2400" b="1" i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F </a:t>
            </a:r>
            <a:r>
              <a:rPr lang="zh-CN" sz="24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不变，</a:t>
            </a:r>
            <a:r>
              <a:rPr lang="en-US" sz="2400" b="1" i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 </a:t>
            </a:r>
            <a:r>
              <a:rPr lang="zh-CN" sz="24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变大</a:t>
            </a:r>
            <a:endParaRPr lang="en-US" sz="2400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>
              <a:lnSpc>
                <a:spcPct val="170000"/>
              </a:lnSpc>
            </a:pPr>
            <a:r>
              <a:rPr lang="en-US" sz="24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C. </a:t>
            </a:r>
            <a:r>
              <a:rPr lang="en-US" sz="2400" b="1" i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F </a:t>
            </a:r>
            <a:r>
              <a:rPr lang="zh-CN" sz="24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大小不变、</a:t>
            </a:r>
            <a:r>
              <a:rPr lang="en-US" altLang="zh-CN" sz="2400" b="1" i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f</a:t>
            </a:r>
            <a:r>
              <a:rPr lang="en-US" altLang="zh-CN" sz="24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sz="24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变小、</a:t>
            </a:r>
            <a:r>
              <a:rPr lang="en-US" sz="2400" b="1" i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p</a:t>
            </a:r>
            <a:r>
              <a:rPr lang="en-US" sz="24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zh-CN" sz="24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变大</a:t>
            </a:r>
            <a:endParaRPr lang="en-US" sz="2400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>
              <a:lnSpc>
                <a:spcPct val="170000"/>
              </a:lnSpc>
            </a:pPr>
            <a:r>
              <a:rPr lang="en-US" sz="24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D. </a:t>
            </a:r>
            <a:r>
              <a:rPr lang="en-US" sz="2400" b="1" i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F </a:t>
            </a:r>
            <a:r>
              <a:rPr lang="zh-CN" sz="24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大小不变，</a:t>
            </a:r>
            <a:r>
              <a:rPr lang="en-US" sz="2400" b="1" i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f  </a:t>
            </a:r>
            <a:r>
              <a:rPr lang="zh-CN" sz="24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大小不变</a:t>
            </a:r>
            <a:r>
              <a:rPr lang="en-US" altLang="zh-CN" sz="24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,   </a:t>
            </a:r>
            <a:r>
              <a:rPr lang="en-US" sz="2400" b="1" i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p</a:t>
            </a:r>
            <a:r>
              <a:rPr lang="en-US" sz="24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zh-CN" sz="24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变大</a:t>
            </a:r>
            <a:endParaRPr lang="en-US" sz="2400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>
              <a:lnSpc>
                <a:spcPct val="170000"/>
              </a:lnSpc>
            </a:pPr>
            <a:r>
              <a:rPr lang="en-US" sz="24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lang="en-US" altLang="en-US" sz="2400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949700" y="2486025"/>
            <a:ext cx="4775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>
                <a:solidFill>
                  <a:srgbClr val="C00000"/>
                </a:solidFill>
              </a:rPr>
              <a:t>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文本框 104"/>
          <p:cNvSpPr txBox="1"/>
          <p:nvPr/>
        </p:nvSpPr>
        <p:spPr>
          <a:xfrm>
            <a:off x="465455" y="525145"/>
            <a:ext cx="11319510" cy="18637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>
              <a:lnSpc>
                <a:spcPct val="120000"/>
              </a:lnSpc>
            </a:pPr>
            <a:r>
              <a:rPr lang="en-US" sz="2400" b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6.  2</a:t>
            </a:r>
            <a:r>
              <a:rPr lang="en-US" sz="24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019</a:t>
            </a:r>
            <a:r>
              <a:rPr lang="zh-CN" sz="24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年，我国航天事业取得了世界瞩目的又一项成就﹣</a:t>
            </a:r>
            <a:r>
              <a:rPr lang="en-US" sz="24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sz="24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玉兔二号</a:t>
            </a:r>
            <a:r>
              <a:rPr lang="en-US" sz="24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zh-CN" sz="24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月球车成功登陆月球背面。图示为科技馆展厅内</a:t>
            </a:r>
            <a:r>
              <a:rPr lang="en-US" sz="24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sz="24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玉兔二号</a:t>
            </a:r>
            <a:r>
              <a:rPr lang="en-US" sz="24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zh-CN" sz="24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月球车的模型，质量为</a:t>
            </a:r>
            <a:r>
              <a:rPr lang="en-US" sz="24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36kg</a:t>
            </a:r>
            <a:r>
              <a:rPr lang="zh-CN" sz="24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</a:p>
          <a:p>
            <a:pPr indent="0">
              <a:lnSpc>
                <a:spcPct val="120000"/>
              </a:lnSpc>
            </a:pPr>
            <a:r>
              <a:rPr lang="zh-CN" sz="24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sz="24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sz="24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）模型车静止在水平地面上时，它对地面的压力为多少牛？（</a:t>
            </a:r>
            <a:r>
              <a:rPr lang="en-US" sz="24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g</a:t>
            </a:r>
            <a:r>
              <a:rPr lang="zh-CN" sz="24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取</a:t>
            </a:r>
            <a:r>
              <a:rPr lang="en-US" sz="24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10N/kg</a:t>
            </a:r>
            <a:r>
              <a:rPr lang="zh-CN" sz="24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</a:p>
          <a:p>
            <a:pPr indent="0">
              <a:lnSpc>
                <a:spcPct val="120000"/>
              </a:lnSpc>
            </a:pPr>
            <a:r>
              <a:rPr lang="zh-CN" sz="24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sz="24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sz="24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）若车轮与地面的总接触面积为</a:t>
            </a:r>
            <a:r>
              <a:rPr lang="en-US" sz="24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400cm</a:t>
            </a:r>
            <a:r>
              <a:rPr lang="en-US" sz="2400" b="0" baseline="30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sz="24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，则车对地面的压强为多少帕？</a:t>
            </a:r>
            <a:endParaRPr lang="zh-CN" altLang="en-US" sz="2400" b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" name="图片 1"/>
          <p:cNvPicPr/>
          <p:nvPr/>
        </p:nvPicPr>
        <p:blipFill>
          <a:blip r:embed="rId3"/>
          <a:stretch>
            <a:fillRect/>
          </a:stretch>
        </p:blipFill>
        <p:spPr>
          <a:xfrm>
            <a:off x="8990965" y="2936875"/>
            <a:ext cx="3013710" cy="28092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6" name="文本框 105"/>
          <p:cNvSpPr txBox="1"/>
          <p:nvPr/>
        </p:nvSpPr>
        <p:spPr>
          <a:xfrm>
            <a:off x="567055" y="2802890"/>
            <a:ext cx="8820150" cy="6076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>
              <a:lnSpc>
                <a:spcPct val="140000"/>
              </a:lnSpc>
            </a:pPr>
            <a:r>
              <a:rPr lang="zh-CN" sz="2400" b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解：（</a:t>
            </a:r>
            <a:r>
              <a:rPr lang="en-US" sz="2400" b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sz="2400" b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   </a:t>
            </a:r>
            <a:r>
              <a:rPr lang="en-US" sz="2400" b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F</a:t>
            </a:r>
            <a:r>
              <a:rPr lang="zh-CN" sz="2400" b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＝</a:t>
            </a:r>
            <a:r>
              <a:rPr lang="en-US" sz="2400" b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G</a:t>
            </a:r>
            <a:r>
              <a:rPr lang="zh-CN" sz="2400" b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＝</a:t>
            </a:r>
            <a:r>
              <a:rPr lang="en-US" sz="2400" b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mg</a:t>
            </a:r>
            <a:r>
              <a:rPr lang="zh-CN" sz="2400" b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＝</a:t>
            </a:r>
            <a:r>
              <a:rPr lang="en-US" sz="2400" b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36kg×10N/kg</a:t>
            </a:r>
            <a:r>
              <a:rPr lang="zh-CN" sz="2400" b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＝</a:t>
            </a:r>
            <a:r>
              <a:rPr lang="en-US" sz="2400" b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360N</a:t>
            </a:r>
            <a:endParaRPr lang="zh-CN" altLang="en-US" sz="2400" b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7" name="文本框 106"/>
          <p:cNvSpPr txBox="1"/>
          <p:nvPr/>
        </p:nvSpPr>
        <p:spPr>
          <a:xfrm>
            <a:off x="3439795" y="3937635"/>
            <a:ext cx="50800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0"/>
            <a:r>
              <a:rPr lang="zh-CN" sz="2400" b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＝</a:t>
            </a:r>
            <a:endParaRPr lang="zh-CN" altLang="en-US" sz="2400" b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图片 3"/>
          <p:cNvPicPr/>
          <p:nvPr/>
        </p:nvPicPr>
        <p:blipFill>
          <a:blip r:embed="rId4"/>
          <a:stretch>
            <a:fillRect/>
          </a:stretch>
        </p:blipFill>
        <p:spPr>
          <a:xfrm>
            <a:off x="4249420" y="3830955"/>
            <a:ext cx="1985010" cy="6908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8" name="文本框 107"/>
          <p:cNvSpPr txBox="1"/>
          <p:nvPr/>
        </p:nvSpPr>
        <p:spPr>
          <a:xfrm>
            <a:off x="6480175" y="3946525"/>
            <a:ext cx="224917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2400" b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＝</a:t>
            </a:r>
            <a:r>
              <a:rPr lang="en-US" sz="2400" b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9×10</a:t>
            </a:r>
            <a:r>
              <a:rPr lang="en-US" sz="2400" b="0" baseline="300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en-US" sz="2400" b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Pa</a:t>
            </a:r>
            <a:endParaRPr lang="zh-CN" altLang="en-US" sz="2400" b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aphicFrame>
        <p:nvGraphicFramePr>
          <p:cNvPr id="5" name="对象 4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893060" y="3771900"/>
          <a:ext cx="365760" cy="7912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r:id="rId5" imgW="190500" imgH="393700" progId="Equation.KSEE3">
                  <p:embed/>
                </p:oleObj>
              </mc:Choice>
              <mc:Fallback>
                <p:oleObj r:id="rId5" imgW="190500" imgH="393700" progId="Equation.KSEE3">
                  <p:embed/>
                  <p:pic>
                    <p:nvPicPr>
                      <p:cNvPr id="0" name="图片 307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93060" y="3771900"/>
                        <a:ext cx="365760" cy="7912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2030730" y="3771900"/>
            <a:ext cx="781685" cy="6076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40000"/>
              </a:lnSpc>
            </a:pPr>
            <a:r>
              <a:rPr lang="en-US" sz="2400" i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p</a:t>
            </a:r>
            <a:r>
              <a:rPr lang="zh-CN" sz="24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＝</a:t>
            </a:r>
            <a:endParaRPr lang="zh-CN" altLang="en-US" sz="240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169035" y="3762375"/>
            <a:ext cx="970915" cy="60769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>
              <a:lnSpc>
                <a:spcPct val="140000"/>
              </a:lnSpc>
            </a:pPr>
            <a:r>
              <a:rPr lang="zh-CN" sz="24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</a:t>
            </a:r>
            <a:r>
              <a:rPr lang="en-US" sz="24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</a:t>
            </a:r>
            <a:r>
              <a:rPr lang="zh-CN" sz="24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）</a:t>
            </a:r>
            <a:endParaRPr lang="zh-CN" altLang="en-US" sz="240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139950" y="5495290"/>
            <a:ext cx="2953385" cy="6076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>
              <a:lnSpc>
                <a:spcPct val="140000"/>
              </a:lnSpc>
            </a:pPr>
            <a:r>
              <a:rPr lang="zh-CN" altLang="en-US" sz="2400" b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答：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/>
      <p:bldP spid="107" grpId="1"/>
      <p:bldP spid="108" grpId="1"/>
      <p:bldP spid="6" grpId="0"/>
      <p:bldP spid="7" grpId="0"/>
      <p:bldP spid="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51815" y="705485"/>
            <a:ext cx="11176000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lnSpc>
                <a:spcPct val="150000"/>
              </a:lnSpc>
            </a:pPr>
            <a:r>
              <a:rPr lang="zh-CN" altLang="zh-CN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寒冷冬季的一天早晨，一个小孩在河边玩耍，这时他发现河面上结了一层冰，他就试着走了几步，他非常想走到河的对岸去看看，可没想到只走了五六米远，“咔嚓”一声，小孩压破薄冰，落入水中。</a:t>
            </a:r>
          </a:p>
          <a:p>
            <a:pPr eaLnBrk="0" fontAlgn="base" hangingPunct="0">
              <a:lnSpc>
                <a:spcPct val="150000"/>
              </a:lnSpc>
            </a:pPr>
            <a:r>
              <a:rPr lang="zh-CN" altLang="zh-CN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   此时一个骑车的青年见此情景立即将自行车往马路边一丢，三步并作两步跑到河边</a:t>
            </a:r>
            <a:r>
              <a:rPr lang="en-US" altLang="zh-CN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……</a:t>
            </a:r>
          </a:p>
          <a:p>
            <a:pPr eaLnBrk="0" fontAlgn="base" hangingPunct="0">
              <a:lnSpc>
                <a:spcPct val="150000"/>
              </a:lnSpc>
            </a:pPr>
            <a:endParaRPr lang="zh-CN" altLang="zh-CN" sz="28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pic>
        <p:nvPicPr>
          <p:cNvPr id="17" name="Picture 3" descr="1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43803" y="4936136"/>
            <a:ext cx="2502901" cy="165704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8" name="Picture 4" descr="1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65863" y="4481284"/>
            <a:ext cx="3907430" cy="223784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6257588" y="4213421"/>
            <a:ext cx="237345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002060"/>
                </a:solidFill>
                <a:latin typeface="+mn-ea"/>
              </a:rPr>
              <a:t>他怎么救人呢？</a:t>
            </a:r>
          </a:p>
        </p:txBody>
      </p:sp>
      <p:sp>
        <p:nvSpPr>
          <p:cNvPr id="35844" name="文本框 26628"/>
          <p:cNvSpPr txBox="1"/>
          <p:nvPr/>
        </p:nvSpPr>
        <p:spPr>
          <a:xfrm>
            <a:off x="551815" y="174625"/>
            <a:ext cx="2974975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36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物理与生活：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ldLvl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/>
          <p:nvPr/>
        </p:nvSpPr>
        <p:spPr>
          <a:xfrm>
            <a:off x="4110038" y="2296795"/>
            <a:ext cx="3598862" cy="706755"/>
          </a:xfrm>
          <a:prstGeom prst="rect">
            <a:avLst/>
          </a:prstGeom>
          <a:ln w="12700">
            <a:miter lim="4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45719" rIns="45719">
            <a:spAutoFit/>
          </a:bodyPr>
          <a:lstStyle>
            <a:lvl1pPr algn="ctr">
              <a:defRPr sz="5400">
                <a:solidFill>
                  <a:srgbClr val="B61C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</a:defRPr>
            </a:pPr>
            <a:r>
              <a:rPr sz="4000" kern="0" dirty="0">
                <a:solidFill>
                  <a:srgbClr val="C00000"/>
                </a:solidFill>
              </a:rPr>
              <a:t>THANKS</a:t>
            </a:r>
          </a:p>
        </p:txBody>
      </p:sp>
      <p:sp>
        <p:nvSpPr>
          <p:cNvPr id="35842" name="Shape 207"/>
          <p:cNvSpPr>
            <a:spLocks noChangeArrowheads="1"/>
          </p:cNvSpPr>
          <p:nvPr/>
        </p:nvSpPr>
        <p:spPr bwMode="auto">
          <a:xfrm>
            <a:off x="1757680" y="350520"/>
            <a:ext cx="1842770" cy="2214880"/>
          </a:xfrm>
          <a:prstGeom prst="rect">
            <a:avLst/>
          </a:prstGeom>
          <a:noFill/>
          <a:ln w="12700">
            <a:noFill/>
            <a:miter lim="400000"/>
          </a:ln>
        </p:spPr>
        <p:txBody>
          <a:bodyPr wrap="none" lIns="45719" rIns="45719">
            <a:spAutoFit/>
          </a:bodyPr>
          <a:lstStyle/>
          <a:p>
            <a:r>
              <a:rPr lang="zh-CN" altLang="zh-CN" sz="138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“</a:t>
            </a:r>
          </a:p>
        </p:txBody>
      </p:sp>
      <p:sp>
        <p:nvSpPr>
          <p:cNvPr id="35843" name="Shape 208"/>
          <p:cNvSpPr>
            <a:spLocks noChangeArrowheads="1"/>
          </p:cNvSpPr>
          <p:nvPr/>
        </p:nvSpPr>
        <p:spPr bwMode="auto">
          <a:xfrm>
            <a:off x="8705533" y="3298825"/>
            <a:ext cx="1842770" cy="2214880"/>
          </a:xfrm>
          <a:prstGeom prst="rect">
            <a:avLst/>
          </a:prstGeom>
          <a:noFill/>
          <a:ln w="12700">
            <a:noFill/>
            <a:miter lim="400000"/>
          </a:ln>
        </p:spPr>
        <p:txBody>
          <a:bodyPr wrap="none" lIns="45719" rIns="45719">
            <a:spAutoFit/>
          </a:bodyPr>
          <a:lstStyle/>
          <a:p>
            <a:r>
              <a:rPr lang="zh-CN" altLang="zh-CN" sz="138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”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8" name="文本框 369667"/>
          <p:cNvSpPr txBox="1"/>
          <p:nvPr/>
        </p:nvSpPr>
        <p:spPr>
          <a:xfrm>
            <a:off x="4343400" y="323215"/>
            <a:ext cx="579056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chemeClr val="tx1"/>
                </a:solidFill>
                <a:latin typeface="+mn-ea"/>
                <a:cs typeface="+mn-ea"/>
              </a:rPr>
              <a:t> </a:t>
            </a:r>
            <a:r>
              <a:rPr lang="zh-CN" altLang="en-US" sz="3200" b="1" dirty="0">
                <a:solidFill>
                  <a:schemeClr val="tx1"/>
                </a:solidFill>
                <a:latin typeface="+mn-ea"/>
                <a:cs typeface="+mn-ea"/>
              </a:rPr>
              <a:t>这些力有什么共同点呢？</a:t>
            </a:r>
          </a:p>
        </p:txBody>
      </p:sp>
      <p:sp>
        <p:nvSpPr>
          <p:cNvPr id="369669" name="文本框 369668"/>
          <p:cNvSpPr txBox="1"/>
          <p:nvPr/>
        </p:nvSpPr>
        <p:spPr>
          <a:xfrm>
            <a:off x="492760" y="4770120"/>
            <a:ext cx="3606165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 dirty="0">
                <a:solidFill>
                  <a:srgbClr val="00B050"/>
                </a:solidFill>
                <a:latin typeface="+mn-ea"/>
                <a:cs typeface="+mn-ea"/>
              </a:rPr>
              <a:t>压路机对地面的作用垂直压向地面，将地面压平。</a:t>
            </a:r>
          </a:p>
        </p:txBody>
      </p:sp>
      <p:sp>
        <p:nvSpPr>
          <p:cNvPr id="369670" name="文本框 369669"/>
          <p:cNvSpPr txBox="1"/>
          <p:nvPr/>
        </p:nvSpPr>
        <p:spPr>
          <a:xfrm>
            <a:off x="4582795" y="4770120"/>
            <a:ext cx="35179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 dirty="0">
                <a:solidFill>
                  <a:srgbClr val="00B050"/>
                </a:solidFill>
                <a:latin typeface="+mn-ea"/>
                <a:cs typeface="+mn-ea"/>
              </a:rPr>
              <a:t>运动员对跳板的压力垂直于跳板，使跳板向下弯曲。</a:t>
            </a:r>
          </a:p>
        </p:txBody>
      </p:sp>
      <p:sp>
        <p:nvSpPr>
          <p:cNvPr id="369671" name="文本框 369670"/>
          <p:cNvSpPr txBox="1"/>
          <p:nvPr/>
        </p:nvSpPr>
        <p:spPr>
          <a:xfrm>
            <a:off x="8559800" y="4770120"/>
            <a:ext cx="3284855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 dirty="0">
                <a:solidFill>
                  <a:srgbClr val="00B050"/>
                </a:solidFill>
                <a:latin typeface="+mn-ea"/>
                <a:cs typeface="+mn-ea"/>
              </a:rPr>
              <a:t>图钉对墙壁的作用力垂直压向墙壁，将墙壁压出小孔。</a:t>
            </a:r>
          </a:p>
        </p:txBody>
      </p:sp>
      <p:pic>
        <p:nvPicPr>
          <p:cNvPr id="369674" name="图片 369673"/>
          <p:cNvPicPr>
            <a:picLocks noChangeAspect="1"/>
          </p:cNvPicPr>
          <p:nvPr/>
        </p:nvPicPr>
        <p:blipFill>
          <a:blip r:embed="rId2"/>
          <a:srcRect t="3844"/>
          <a:stretch>
            <a:fillRect/>
          </a:stretch>
        </p:blipFill>
        <p:spPr>
          <a:xfrm>
            <a:off x="8559800" y="1430655"/>
            <a:ext cx="3284855" cy="309753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8" name="Text Box 4"/>
          <p:cNvSpPr txBox="1"/>
          <p:nvPr/>
        </p:nvSpPr>
        <p:spPr>
          <a:xfrm>
            <a:off x="492760" y="200025"/>
            <a:ext cx="3865245" cy="7683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4400" b="1" dirty="0">
                <a:solidFill>
                  <a:srgbClr val="00B05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观察与思考：</a:t>
            </a:r>
          </a:p>
        </p:txBody>
      </p:sp>
      <p:pic>
        <p:nvPicPr>
          <p:cNvPr id="11265" name="图片 6147" descr="T8-1-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575" y="1431290"/>
            <a:ext cx="3689350" cy="3096895"/>
          </a:xfrm>
          <a:prstGeom prst="rect">
            <a:avLst/>
          </a:prstGeom>
          <a:noFill/>
          <a:ln w="9525">
            <a:noFill/>
          </a:ln>
          <a:effectLst>
            <a:outerShdw dist="107763" dir="2699999" algn="ctr" rotWithShape="0">
              <a:srgbClr val="808080">
                <a:alpha val="50000"/>
              </a:srgbClr>
            </a:outerShdw>
          </a:effectLst>
        </p:spPr>
      </p:pic>
      <p:pic>
        <p:nvPicPr>
          <p:cNvPr id="11266" name="图片 6148" descr="T8-1-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2160" y="1431290"/>
            <a:ext cx="3518535" cy="3098165"/>
          </a:xfrm>
          <a:prstGeom prst="rect">
            <a:avLst/>
          </a:prstGeom>
          <a:noFill/>
          <a:ln w="9525">
            <a:noFill/>
          </a:ln>
          <a:effectLst>
            <a:outerShdw dist="107763" dir="2699999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96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9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69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369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9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9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369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369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96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696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9668" grpId="0"/>
      <p:bldP spid="369669" grpId="0"/>
      <p:bldP spid="369670" grpId="0"/>
      <p:bldP spid="36967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"/>
          <p:cNvGrpSpPr/>
          <p:nvPr/>
        </p:nvGrpSpPr>
        <p:grpSpPr>
          <a:xfrm>
            <a:off x="2380615" y="1081405"/>
            <a:ext cx="2447925" cy="1223963"/>
            <a:chOff x="192" y="2256"/>
            <a:chExt cx="1542" cy="771"/>
          </a:xfrm>
        </p:grpSpPr>
        <p:sp>
          <p:nvSpPr>
            <p:cNvPr id="19488" name="Line 19"/>
            <p:cNvSpPr/>
            <p:nvPr/>
          </p:nvSpPr>
          <p:spPr>
            <a:xfrm>
              <a:off x="192" y="3027"/>
              <a:ext cx="1542" cy="0"/>
            </a:xfrm>
            <a:prstGeom prst="line">
              <a:avLst/>
            </a:prstGeom>
            <a:ln w="28575" cap="flat" cmpd="sng">
              <a:solidFill>
                <a:srgbClr val="FF9900"/>
              </a:solidFill>
              <a:prstDash val="solid"/>
              <a:headEnd type="none" w="med" len="med"/>
              <a:tailEnd type="none" w="med" len="med"/>
            </a:ln>
            <a:scene3d>
              <a:camera prst="legacyObliqueTopRight">
                <a:rot lat="0" lon="0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00"/>
              </a:extrusionClr>
            </a:sp3d>
          </p:spPr>
        </p:sp>
        <p:sp>
          <p:nvSpPr>
            <p:cNvPr id="19489" name="AutoShape 20"/>
            <p:cNvSpPr/>
            <p:nvPr/>
          </p:nvSpPr>
          <p:spPr>
            <a:xfrm>
              <a:off x="555" y="2256"/>
              <a:ext cx="861" cy="771"/>
            </a:xfrm>
            <a:custGeom>
              <a:avLst/>
              <a:gdLst>
                <a:gd name="txL" fmla="*/ 0 w 21600"/>
                <a:gd name="txT" fmla="*/ 0 h 21600"/>
                <a:gd name="txR" fmla="*/ 21600 w 21600"/>
                <a:gd name="txB" fmla="*/ 21600 h 21600"/>
              </a:gdLst>
              <a:ahLst/>
              <a:cxnLst>
                <a:cxn ang="0">
                  <a:pos x="0" y="0"/>
                </a:cxn>
                <a:cxn ang="0">
                  <a:pos x="215" y="771"/>
                </a:cxn>
                <a:cxn ang="0">
                  <a:pos x="646" y="771"/>
                </a:cxn>
                <a:cxn ang="0">
                  <a:pos x="861" y="0"/>
                </a:cxn>
              </a:cxnLst>
              <a:rect l="txL" t="txT" r="txR" b="txB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DADA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90" name="Line 21"/>
            <p:cNvSpPr/>
            <p:nvPr/>
          </p:nvSpPr>
          <p:spPr>
            <a:xfrm flipH="1">
              <a:off x="1416" y="2482"/>
              <a:ext cx="45" cy="227"/>
            </a:xfrm>
            <a:prstGeom prst="line">
              <a:avLst/>
            </a:prstGeom>
            <a:ln w="38100" cap="flat" cmpd="sng">
              <a:solidFill>
                <a:srgbClr val="ADADAD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9491" name="Line 22"/>
            <p:cNvSpPr/>
            <p:nvPr/>
          </p:nvSpPr>
          <p:spPr>
            <a:xfrm flipV="1">
              <a:off x="1326" y="2482"/>
              <a:ext cx="136" cy="91"/>
            </a:xfrm>
            <a:prstGeom prst="line">
              <a:avLst/>
            </a:prstGeom>
            <a:ln w="38100" cap="flat" cmpd="sng">
              <a:solidFill>
                <a:srgbClr val="ADADAD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9492" name="Line 23"/>
            <p:cNvSpPr/>
            <p:nvPr/>
          </p:nvSpPr>
          <p:spPr>
            <a:xfrm flipV="1">
              <a:off x="1280" y="2709"/>
              <a:ext cx="136" cy="91"/>
            </a:xfrm>
            <a:prstGeom prst="line">
              <a:avLst/>
            </a:prstGeom>
            <a:ln w="38100" cap="flat" cmpd="sng">
              <a:solidFill>
                <a:srgbClr val="ADADAD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26648" name="Line 24"/>
          <p:cNvSpPr/>
          <p:nvPr/>
        </p:nvSpPr>
        <p:spPr>
          <a:xfrm>
            <a:off x="3533140" y="2306955"/>
            <a:ext cx="0" cy="792163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6649" name="Text Box 25"/>
          <p:cNvSpPr txBox="1"/>
          <p:nvPr/>
        </p:nvSpPr>
        <p:spPr>
          <a:xfrm>
            <a:off x="3244215" y="3005455"/>
            <a:ext cx="10414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F</a:t>
            </a:r>
          </a:p>
        </p:txBody>
      </p:sp>
      <p:grpSp>
        <p:nvGrpSpPr>
          <p:cNvPr id="3" name="Group 26"/>
          <p:cNvGrpSpPr/>
          <p:nvPr/>
        </p:nvGrpSpPr>
        <p:grpSpPr>
          <a:xfrm>
            <a:off x="5477828" y="1286193"/>
            <a:ext cx="2520950" cy="1081087"/>
            <a:chOff x="2188" y="2430"/>
            <a:chExt cx="1588" cy="681"/>
          </a:xfrm>
        </p:grpSpPr>
        <p:sp>
          <p:nvSpPr>
            <p:cNvPr id="19486" name="AutoShape 27" descr="白色大理石"/>
            <p:cNvSpPr/>
            <p:nvPr/>
          </p:nvSpPr>
          <p:spPr>
            <a:xfrm>
              <a:off x="2188" y="2430"/>
              <a:ext cx="1588" cy="681"/>
            </a:xfrm>
            <a:prstGeom prst="rtTriangle">
              <a:avLst/>
            </a:prstGeom>
            <a:blipFill rotWithShape="1">
              <a:blip r:embed="rId2"/>
            </a:blip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eaLnBrk="1" hangingPunct="1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9487" name="Rectangle 28" descr="栎木"/>
            <p:cNvSpPr/>
            <p:nvPr/>
          </p:nvSpPr>
          <p:spPr>
            <a:xfrm rot="1393069">
              <a:off x="2823" y="2475"/>
              <a:ext cx="318" cy="272"/>
            </a:xfrm>
            <a:prstGeom prst="rect">
              <a:avLst/>
            </a:prstGeom>
            <a:blipFill rotWithShape="1">
              <a:blip r:embed="rId3"/>
            </a:blipFill>
            <a:ln w="9525">
              <a:noFill/>
            </a:ln>
          </p:spPr>
          <p:txBody>
            <a:bodyPr wrap="none" anchor="ctr"/>
            <a:lstStyle/>
            <a:p>
              <a:pPr eaLnBrk="1" hangingPunct="1"/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26653" name="Line 29"/>
          <p:cNvSpPr/>
          <p:nvPr/>
        </p:nvSpPr>
        <p:spPr>
          <a:xfrm flipH="1">
            <a:off x="6119178" y="1717993"/>
            <a:ext cx="436562" cy="1044575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6654" name="Text Box 30"/>
          <p:cNvSpPr txBox="1"/>
          <p:nvPr/>
        </p:nvSpPr>
        <p:spPr>
          <a:xfrm>
            <a:off x="5958840" y="2911793"/>
            <a:ext cx="12192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F</a:t>
            </a:r>
          </a:p>
        </p:txBody>
      </p:sp>
      <p:grpSp>
        <p:nvGrpSpPr>
          <p:cNvPr id="4" name="Group 31"/>
          <p:cNvGrpSpPr/>
          <p:nvPr/>
        </p:nvGrpSpPr>
        <p:grpSpPr>
          <a:xfrm>
            <a:off x="9799003" y="708343"/>
            <a:ext cx="431800" cy="2520950"/>
            <a:chOff x="5091" y="2112"/>
            <a:chExt cx="272" cy="1588"/>
          </a:xfrm>
        </p:grpSpPr>
        <p:sp>
          <p:nvSpPr>
            <p:cNvPr id="19483" name="Line 32"/>
            <p:cNvSpPr/>
            <p:nvPr/>
          </p:nvSpPr>
          <p:spPr>
            <a:xfrm>
              <a:off x="5091" y="2112"/>
              <a:ext cx="0" cy="1588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9484" name="Line 33"/>
            <p:cNvSpPr/>
            <p:nvPr/>
          </p:nvSpPr>
          <p:spPr>
            <a:xfrm>
              <a:off x="5091" y="2883"/>
              <a:ext cx="136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9485" name="AutoShape 34" descr="新闻纸"/>
            <p:cNvSpPr/>
            <p:nvPr/>
          </p:nvSpPr>
          <p:spPr>
            <a:xfrm>
              <a:off x="5227" y="2747"/>
              <a:ext cx="136" cy="227"/>
            </a:xfrm>
            <a:prstGeom prst="flowChartDelay">
              <a:avLst/>
            </a:prstGeom>
            <a:blipFill rotWithShape="1">
              <a:blip r:embed="rId4"/>
            </a:blipFill>
            <a:ln w="1905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eaLnBrk="1" hangingPunct="1"/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26659" name="Line 35"/>
          <p:cNvSpPr/>
          <p:nvPr/>
        </p:nvSpPr>
        <p:spPr>
          <a:xfrm flipH="1">
            <a:off x="8719503" y="1932305"/>
            <a:ext cx="1079500" cy="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6660" name="Text Box 36"/>
          <p:cNvSpPr txBox="1"/>
          <p:nvPr/>
        </p:nvSpPr>
        <p:spPr>
          <a:xfrm>
            <a:off x="8194040" y="1659255"/>
            <a:ext cx="465138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2800" b="1" i="1" dirty="0">
                <a:solidFill>
                  <a:srgbClr val="FF3300"/>
                </a:solidFill>
                <a:latin typeface="Times New Roman" panose="02020603050405020304" pitchFamily="18" charset="0"/>
              </a:rPr>
              <a:t>F</a:t>
            </a:r>
          </a:p>
        </p:txBody>
      </p:sp>
      <p:sp>
        <p:nvSpPr>
          <p:cNvPr id="26661" name="Line 37"/>
          <p:cNvSpPr/>
          <p:nvPr/>
        </p:nvSpPr>
        <p:spPr>
          <a:xfrm>
            <a:off x="3523615" y="2453005"/>
            <a:ext cx="152400" cy="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6662" name="Line 38"/>
          <p:cNvSpPr/>
          <p:nvPr/>
        </p:nvSpPr>
        <p:spPr>
          <a:xfrm flipV="1">
            <a:off x="3676015" y="2300605"/>
            <a:ext cx="0" cy="15240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6663" name="Line 39"/>
          <p:cNvSpPr/>
          <p:nvPr/>
        </p:nvSpPr>
        <p:spPr>
          <a:xfrm>
            <a:off x="6500178" y="1924368"/>
            <a:ext cx="152400" cy="7620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6664" name="Line 40"/>
          <p:cNvSpPr/>
          <p:nvPr/>
        </p:nvSpPr>
        <p:spPr>
          <a:xfrm flipH="1">
            <a:off x="6652578" y="1771968"/>
            <a:ext cx="76200" cy="22860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6665" name="Line 41"/>
          <p:cNvSpPr/>
          <p:nvPr/>
        </p:nvSpPr>
        <p:spPr>
          <a:xfrm>
            <a:off x="9641840" y="2079943"/>
            <a:ext cx="152400" cy="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6666" name="Line 42"/>
          <p:cNvSpPr/>
          <p:nvPr/>
        </p:nvSpPr>
        <p:spPr>
          <a:xfrm flipV="1">
            <a:off x="9641840" y="1927543"/>
            <a:ext cx="0" cy="15240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grpSp>
        <p:nvGrpSpPr>
          <p:cNvPr id="19473" name="组合 6147"/>
          <p:cNvGrpSpPr/>
          <p:nvPr/>
        </p:nvGrpSpPr>
        <p:grpSpPr>
          <a:xfrm>
            <a:off x="389890" y="2625090"/>
            <a:ext cx="2232025" cy="808990"/>
            <a:chOff x="0" y="0"/>
            <a:chExt cx="3516" cy="1274"/>
          </a:xfrm>
        </p:grpSpPr>
        <p:sp>
          <p:nvSpPr>
            <p:cNvPr id="19478" name="矩形 7"/>
            <p:cNvSpPr/>
            <p:nvPr/>
          </p:nvSpPr>
          <p:spPr>
            <a:xfrm>
              <a:off x="882" y="0"/>
              <a:ext cx="2634" cy="1200"/>
            </a:xfrm>
            <a:custGeom>
              <a:avLst/>
              <a:gdLst>
                <a:gd name="txL" fmla="*/ 0 w 2520280"/>
                <a:gd name="txT" fmla="*/ 0 h 1872208"/>
                <a:gd name="txR" fmla="*/ 2520280 w 2520280"/>
                <a:gd name="txB" fmla="*/ 1872208 h 1872208"/>
              </a:gdLst>
              <a:ahLst/>
              <a:cxnLst>
                <a:cxn ang="0">
                  <a:pos x="0" y="1200"/>
                </a:cxn>
                <a:cxn ang="0">
                  <a:pos x="2634" y="1200"/>
                </a:cxn>
                <a:cxn ang="0">
                  <a:pos x="0" y="120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</a:cxnLst>
              <a:rect l="txL" t="txT" r="txR" b="txB"/>
              <a:pathLst>
                <a:path w="2520280" h="1872208">
                  <a:moveTo>
                    <a:pt x="0" y="1872208"/>
                  </a:moveTo>
                  <a:lnTo>
                    <a:pt x="2520280" y="1872208"/>
                  </a:lnTo>
                  <a:lnTo>
                    <a:pt x="0" y="1872208"/>
                  </a:lnTo>
                  <a:close/>
                  <a:moveTo>
                    <a:pt x="0" y="0"/>
                  </a:moveTo>
                  <a:lnTo>
                    <a:pt x="916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sq" cmpd="sng">
              <a:solidFill>
                <a:srgbClr val="DDDDDD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79" name="任意多边形 16"/>
            <p:cNvSpPr/>
            <p:nvPr/>
          </p:nvSpPr>
          <p:spPr>
            <a:xfrm>
              <a:off x="0" y="454"/>
              <a:ext cx="826" cy="760"/>
            </a:xfrm>
            <a:custGeom>
              <a:avLst/>
              <a:gdLst>
                <a:gd name="txL" fmla="*/ 0 w 696310"/>
                <a:gd name="txT" fmla="*/ 0 h 696310"/>
                <a:gd name="txR" fmla="*/ 696310 w 696310"/>
                <a:gd name="txB" fmla="*/ 696310 h 696310"/>
              </a:gdLst>
              <a:ahLst/>
              <a:cxnLst>
                <a:cxn ang="0">
                  <a:pos x="0" y="0"/>
                </a:cxn>
                <a:cxn ang="0">
                  <a:pos x="545" y="0"/>
                </a:cxn>
                <a:cxn ang="0">
                  <a:pos x="545" y="258"/>
                </a:cxn>
                <a:cxn ang="0">
                  <a:pos x="826" y="258"/>
                </a:cxn>
                <a:cxn ang="0">
                  <a:pos x="826" y="760"/>
                </a:cxn>
                <a:cxn ang="0">
                  <a:pos x="0" y="760"/>
                </a:cxn>
                <a:cxn ang="0">
                  <a:pos x="0" y="0"/>
                </a:cxn>
              </a:cxnLst>
              <a:rect l="txL" t="txT" r="txR" b="txB"/>
              <a:pathLst>
                <a:path w="696310" h="696310">
                  <a:moveTo>
                    <a:pt x="0" y="0"/>
                  </a:moveTo>
                  <a:lnTo>
                    <a:pt x="459827" y="0"/>
                  </a:lnTo>
                  <a:lnTo>
                    <a:pt x="459827" y="236483"/>
                  </a:lnTo>
                  <a:lnTo>
                    <a:pt x="696310" y="236483"/>
                  </a:lnTo>
                  <a:lnTo>
                    <a:pt x="696310" y="696310"/>
                  </a:lnTo>
                  <a:lnTo>
                    <a:pt x="0" y="6963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8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80" name="矩形 17"/>
            <p:cNvSpPr/>
            <p:nvPr/>
          </p:nvSpPr>
          <p:spPr>
            <a:xfrm>
              <a:off x="570" y="374"/>
              <a:ext cx="258" cy="265"/>
            </a:xfrm>
            <a:prstGeom prst="rect">
              <a:avLst/>
            </a:prstGeom>
            <a:solidFill>
              <a:srgbClr val="008080">
                <a:alpha val="50980"/>
              </a:srgbClr>
            </a:solidFill>
            <a:ln w="9525">
              <a:noFill/>
            </a:ln>
          </p:spPr>
          <p:txBody>
            <a:bodyPr lIns="0" tIns="215900" rIns="179705" bIns="0" anchor="ctr"/>
            <a:lstStyle/>
            <a:p>
              <a:pPr algn="ctr" eaLnBrk="1" hangingPunct="1"/>
              <a:endParaRPr lang="zh-CN" altLang="en-US" sz="400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481" name="文本框 6151"/>
            <p:cNvSpPr txBox="1"/>
            <p:nvPr/>
          </p:nvSpPr>
          <p:spPr>
            <a:xfrm>
              <a:off x="1039" y="225"/>
              <a:ext cx="1728" cy="101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zh-CN" altLang="zh-CN" sz="3600" b="1" dirty="0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压力</a:t>
              </a:r>
            </a:p>
          </p:txBody>
        </p:sp>
        <p:sp>
          <p:nvSpPr>
            <p:cNvPr id="19482" name="文本框 6152"/>
            <p:cNvSpPr txBox="1"/>
            <p:nvPr/>
          </p:nvSpPr>
          <p:spPr>
            <a:xfrm>
              <a:off x="0" y="452"/>
              <a:ext cx="873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zh-CN" altLang="en-US" sz="2800" b="1" dirty="0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一</a:t>
              </a:r>
            </a:p>
          </p:txBody>
        </p:sp>
      </p:grpSp>
      <p:grpSp>
        <p:nvGrpSpPr>
          <p:cNvPr id="6" name="组合 6"/>
          <p:cNvGrpSpPr/>
          <p:nvPr/>
        </p:nvGrpSpPr>
        <p:grpSpPr>
          <a:xfrm>
            <a:off x="3476625" y="1270"/>
            <a:ext cx="5595620" cy="749315"/>
            <a:chOff x="2162" y="7187"/>
            <a:chExt cx="7519" cy="1179"/>
          </a:xfrm>
        </p:grpSpPr>
        <p:sp>
          <p:nvSpPr>
            <p:cNvPr id="19476" name="文本框 2"/>
            <p:cNvSpPr txBox="1"/>
            <p:nvPr/>
          </p:nvSpPr>
          <p:spPr>
            <a:xfrm>
              <a:off x="3074" y="7448"/>
              <a:ext cx="6607" cy="91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zh-CN" altLang="en-US" sz="3200" dirty="0">
                  <a:latin typeface="黑体" panose="02010609060101010101" charset="-122"/>
                  <a:ea typeface="黑体" panose="02010609060101010101" charset="-122"/>
                </a:rPr>
                <a:t>这些力的共同特点！</a:t>
              </a:r>
            </a:p>
          </p:txBody>
        </p:sp>
        <p:pic>
          <p:nvPicPr>
            <p:cNvPr id="19477" name="Picture 6" descr="？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62" y="7187"/>
              <a:ext cx="862" cy="1152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369668" name="文本框 369667"/>
          <p:cNvSpPr txBox="1"/>
          <p:nvPr/>
        </p:nvSpPr>
        <p:spPr>
          <a:xfrm>
            <a:off x="855345" y="3598545"/>
            <a:ext cx="700278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chemeClr val="tx1"/>
                </a:solidFill>
                <a:latin typeface="+mn-ea"/>
                <a:cs typeface="+mn-ea"/>
              </a:rPr>
              <a:t>1.</a:t>
            </a:r>
            <a:r>
              <a:rPr lang="zh-CN" altLang="en-US" sz="3200" b="1" dirty="0">
                <a:solidFill>
                  <a:schemeClr val="tx1"/>
                </a:solidFill>
                <a:latin typeface="+mn-ea"/>
                <a:cs typeface="+mn-ea"/>
              </a:rPr>
              <a:t>定义：</a:t>
            </a:r>
            <a:r>
              <a:rPr lang="zh-CN" altLang="en-US" sz="3200" b="1" u="sng" dirty="0">
                <a:solidFill>
                  <a:srgbClr val="C00000"/>
                </a:solidFill>
                <a:latin typeface="+mn-ea"/>
                <a:cs typeface="+mn-ea"/>
              </a:rPr>
              <a:t>垂直</a:t>
            </a:r>
            <a:r>
              <a:rPr lang="zh-CN" altLang="en-US" sz="3200" b="1" dirty="0">
                <a:solidFill>
                  <a:schemeClr val="tx1"/>
                </a:solidFill>
                <a:latin typeface="+mn-ea"/>
                <a:cs typeface="+mn-ea"/>
              </a:rPr>
              <a:t>作用在物体表面上的力。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7663180" y="3598545"/>
            <a:ext cx="163004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chemeClr val="tx1"/>
                </a:solidFill>
                <a:latin typeface="+mn-ea"/>
                <a:cs typeface="+mn-ea"/>
              </a:rPr>
              <a:t>（弹力）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855345" y="4447540"/>
            <a:ext cx="354076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chemeClr val="tx1"/>
                </a:solidFill>
                <a:latin typeface="+mn-ea"/>
                <a:cs typeface="+mn-ea"/>
              </a:rPr>
              <a:t>2.</a:t>
            </a:r>
            <a:r>
              <a:rPr lang="zh-CN" altLang="en-US" sz="3200" b="1" dirty="0">
                <a:solidFill>
                  <a:schemeClr val="tx1"/>
                </a:solidFill>
                <a:latin typeface="+mn-ea"/>
                <a:cs typeface="+mn-ea"/>
              </a:rPr>
              <a:t>压力的作用效果：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717415" y="4447540"/>
            <a:ext cx="429260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ea"/>
              </a:rPr>
              <a:t>①</a:t>
            </a:r>
            <a:r>
              <a:rPr lang="zh-CN" altLang="en-US" sz="3200" b="1" dirty="0">
                <a:solidFill>
                  <a:schemeClr val="tx1"/>
                </a:solidFill>
                <a:latin typeface="+mn-ea"/>
                <a:cs typeface="+mn-ea"/>
              </a:rPr>
              <a:t>可以使物体发生形变；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717415" y="5217160"/>
            <a:ext cx="698944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chemeClr val="tx1"/>
                </a:solidFill>
                <a:latin typeface="Calibri" panose="020F0502020204030204" charset="0"/>
                <a:cs typeface="+mn-ea"/>
              </a:rPr>
              <a:t>②</a:t>
            </a:r>
            <a:r>
              <a:rPr lang="zh-CN" altLang="en-US" sz="3200" b="1" dirty="0">
                <a:solidFill>
                  <a:schemeClr val="tx1"/>
                </a:solidFill>
                <a:latin typeface="+mn-ea"/>
                <a:cs typeface="+mn-ea"/>
              </a:rPr>
              <a:t>可以使物体的运动状态发生改变。</a:t>
            </a:r>
          </a:p>
        </p:txBody>
      </p:sp>
      <p:sp>
        <p:nvSpPr>
          <p:cNvPr id="22" name="椭圆 21"/>
          <p:cNvSpPr/>
          <p:nvPr/>
        </p:nvSpPr>
        <p:spPr>
          <a:xfrm>
            <a:off x="3490595" y="2242185"/>
            <a:ext cx="88265" cy="10350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6507480" y="1695450"/>
            <a:ext cx="88265" cy="10350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9751060" y="1851660"/>
            <a:ext cx="88265" cy="10350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6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6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6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6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6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6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6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6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6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6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6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6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6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26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26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26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6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6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6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6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696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69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69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49" grpId="0"/>
      <p:bldP spid="26654" grpId="0"/>
      <p:bldP spid="26660" grpId="0"/>
      <p:bldP spid="369668" grpId="0"/>
      <p:bldP spid="5" grpId="0"/>
      <p:bldP spid="7" grpId="0"/>
      <p:bldP spid="8" grpId="0"/>
      <p:bldP spid="9" grpId="0"/>
      <p:bldP spid="22" grpId="0" bldLvl="0" animBg="1"/>
      <p:bldP spid="22" grpId="1" animBg="1"/>
      <p:bldP spid="23" grpId="0" bldLvl="0" animBg="1"/>
      <p:bldP spid="23" grpId="1" animBg="1"/>
      <p:bldP spid="24" grpId="0" bldLvl="0" animBg="1"/>
      <p:bldP spid="2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73" name="组合 6147"/>
          <p:cNvGrpSpPr/>
          <p:nvPr/>
        </p:nvGrpSpPr>
        <p:grpSpPr>
          <a:xfrm>
            <a:off x="375285" y="54610"/>
            <a:ext cx="2232025" cy="808990"/>
            <a:chOff x="0" y="0"/>
            <a:chExt cx="3516" cy="1274"/>
          </a:xfrm>
        </p:grpSpPr>
        <p:sp>
          <p:nvSpPr>
            <p:cNvPr id="19478" name="矩形 7"/>
            <p:cNvSpPr/>
            <p:nvPr/>
          </p:nvSpPr>
          <p:spPr>
            <a:xfrm>
              <a:off x="882" y="0"/>
              <a:ext cx="2634" cy="1200"/>
            </a:xfrm>
            <a:custGeom>
              <a:avLst/>
              <a:gdLst>
                <a:gd name="txL" fmla="*/ 0 w 2520280"/>
                <a:gd name="txT" fmla="*/ 0 h 1872208"/>
                <a:gd name="txR" fmla="*/ 2520280 w 2520280"/>
                <a:gd name="txB" fmla="*/ 1872208 h 1872208"/>
              </a:gdLst>
              <a:ahLst/>
              <a:cxnLst>
                <a:cxn ang="0">
                  <a:pos x="0" y="1200"/>
                </a:cxn>
                <a:cxn ang="0">
                  <a:pos x="2634" y="1200"/>
                </a:cxn>
                <a:cxn ang="0">
                  <a:pos x="0" y="120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</a:cxnLst>
              <a:rect l="txL" t="txT" r="txR" b="txB"/>
              <a:pathLst>
                <a:path w="2520280" h="1872208">
                  <a:moveTo>
                    <a:pt x="0" y="1872208"/>
                  </a:moveTo>
                  <a:lnTo>
                    <a:pt x="2520280" y="1872208"/>
                  </a:lnTo>
                  <a:lnTo>
                    <a:pt x="0" y="1872208"/>
                  </a:lnTo>
                  <a:close/>
                  <a:moveTo>
                    <a:pt x="0" y="0"/>
                  </a:moveTo>
                  <a:lnTo>
                    <a:pt x="916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sq" cmpd="sng">
              <a:solidFill>
                <a:srgbClr val="DDDDDD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79" name="任意多边形 16"/>
            <p:cNvSpPr/>
            <p:nvPr/>
          </p:nvSpPr>
          <p:spPr>
            <a:xfrm>
              <a:off x="0" y="454"/>
              <a:ext cx="826" cy="760"/>
            </a:xfrm>
            <a:custGeom>
              <a:avLst/>
              <a:gdLst>
                <a:gd name="txL" fmla="*/ 0 w 696310"/>
                <a:gd name="txT" fmla="*/ 0 h 696310"/>
                <a:gd name="txR" fmla="*/ 696310 w 696310"/>
                <a:gd name="txB" fmla="*/ 696310 h 696310"/>
              </a:gdLst>
              <a:ahLst/>
              <a:cxnLst>
                <a:cxn ang="0">
                  <a:pos x="0" y="0"/>
                </a:cxn>
                <a:cxn ang="0">
                  <a:pos x="545" y="0"/>
                </a:cxn>
                <a:cxn ang="0">
                  <a:pos x="545" y="258"/>
                </a:cxn>
                <a:cxn ang="0">
                  <a:pos x="826" y="258"/>
                </a:cxn>
                <a:cxn ang="0">
                  <a:pos x="826" y="760"/>
                </a:cxn>
                <a:cxn ang="0">
                  <a:pos x="0" y="760"/>
                </a:cxn>
                <a:cxn ang="0">
                  <a:pos x="0" y="0"/>
                </a:cxn>
              </a:cxnLst>
              <a:rect l="txL" t="txT" r="txR" b="txB"/>
              <a:pathLst>
                <a:path w="696310" h="696310">
                  <a:moveTo>
                    <a:pt x="0" y="0"/>
                  </a:moveTo>
                  <a:lnTo>
                    <a:pt x="459827" y="0"/>
                  </a:lnTo>
                  <a:lnTo>
                    <a:pt x="459827" y="236483"/>
                  </a:lnTo>
                  <a:lnTo>
                    <a:pt x="696310" y="236483"/>
                  </a:lnTo>
                  <a:lnTo>
                    <a:pt x="696310" y="696310"/>
                  </a:lnTo>
                  <a:lnTo>
                    <a:pt x="0" y="6963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8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80" name="矩形 17"/>
            <p:cNvSpPr/>
            <p:nvPr/>
          </p:nvSpPr>
          <p:spPr>
            <a:xfrm>
              <a:off x="570" y="374"/>
              <a:ext cx="258" cy="265"/>
            </a:xfrm>
            <a:prstGeom prst="rect">
              <a:avLst/>
            </a:prstGeom>
            <a:solidFill>
              <a:srgbClr val="008080">
                <a:alpha val="50980"/>
              </a:srgbClr>
            </a:solidFill>
            <a:ln w="9525">
              <a:noFill/>
            </a:ln>
          </p:spPr>
          <p:txBody>
            <a:bodyPr lIns="0" tIns="215900" rIns="179705" bIns="0" anchor="ctr"/>
            <a:lstStyle/>
            <a:p>
              <a:pPr algn="ctr" eaLnBrk="1" hangingPunct="1"/>
              <a:endParaRPr lang="zh-CN" altLang="en-US" sz="400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481" name="文本框 6151"/>
            <p:cNvSpPr txBox="1"/>
            <p:nvPr/>
          </p:nvSpPr>
          <p:spPr>
            <a:xfrm>
              <a:off x="1039" y="225"/>
              <a:ext cx="1728" cy="101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zh-CN" altLang="zh-CN" sz="3600" b="1" dirty="0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压力</a:t>
              </a:r>
            </a:p>
          </p:txBody>
        </p:sp>
        <p:sp>
          <p:nvSpPr>
            <p:cNvPr id="19482" name="文本框 6152"/>
            <p:cNvSpPr txBox="1"/>
            <p:nvPr/>
          </p:nvSpPr>
          <p:spPr>
            <a:xfrm>
              <a:off x="0" y="452"/>
              <a:ext cx="873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zh-CN" altLang="en-US" sz="2800" b="1" dirty="0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一</a:t>
              </a: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3347085" y="858520"/>
            <a:ext cx="805243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chemeClr val="tx1"/>
                </a:solidFill>
                <a:latin typeface="+mn-ea"/>
                <a:cs typeface="+mn-ea"/>
              </a:rPr>
              <a:t>（</a:t>
            </a:r>
            <a:r>
              <a:rPr lang="en-US" altLang="zh-CN" sz="2800" b="1" dirty="0">
                <a:solidFill>
                  <a:schemeClr val="tx1"/>
                </a:solidFill>
                <a:latin typeface="+mn-ea"/>
                <a:cs typeface="+mn-ea"/>
              </a:rPr>
              <a:t>1</a:t>
            </a:r>
            <a:r>
              <a:rPr lang="zh-CN" altLang="en-US" sz="2800" b="1" dirty="0">
                <a:solidFill>
                  <a:schemeClr val="tx1"/>
                </a:solidFill>
                <a:latin typeface="+mn-ea"/>
                <a:cs typeface="+mn-ea"/>
              </a:rPr>
              <a:t>）压力的作用点：（</a:t>
            </a:r>
            <a:r>
              <a:rPr lang="zh-CN" altLang="en-US" sz="2800" b="1" dirty="0">
                <a:solidFill>
                  <a:srgbClr val="C00000"/>
                </a:solidFill>
                <a:latin typeface="+mn-ea"/>
                <a:cs typeface="+mn-ea"/>
              </a:rPr>
              <a:t>受力物体</a:t>
            </a:r>
            <a:r>
              <a:rPr lang="zh-CN" altLang="en-US" sz="2800" b="1" dirty="0">
                <a:solidFill>
                  <a:schemeClr val="tx1"/>
                </a:solidFill>
                <a:latin typeface="+mn-ea"/>
                <a:cs typeface="+mn-ea"/>
              </a:rPr>
              <a:t>）接触面上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3342640" y="1584325"/>
            <a:ext cx="787654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chemeClr val="tx1"/>
                </a:solidFill>
                <a:latin typeface="+mn-ea"/>
                <a:cs typeface="+mn-ea"/>
              </a:rPr>
              <a:t>（</a:t>
            </a:r>
            <a:r>
              <a:rPr lang="en-US" altLang="zh-CN" sz="2800" b="1" dirty="0">
                <a:solidFill>
                  <a:schemeClr val="tx1"/>
                </a:solidFill>
                <a:latin typeface="+mn-ea"/>
                <a:cs typeface="+mn-ea"/>
              </a:rPr>
              <a:t>2</a:t>
            </a:r>
            <a:r>
              <a:rPr lang="zh-CN" altLang="en-US" sz="2800" b="1" dirty="0">
                <a:solidFill>
                  <a:schemeClr val="tx1"/>
                </a:solidFill>
                <a:latin typeface="+mn-ea"/>
                <a:cs typeface="+mn-ea"/>
              </a:rPr>
              <a:t>）压力的方向：</a:t>
            </a:r>
            <a:r>
              <a:rPr lang="zh-CN" altLang="en-US" sz="2800" b="1" dirty="0">
                <a:solidFill>
                  <a:srgbClr val="C00000"/>
                </a:solidFill>
                <a:latin typeface="+mn-ea"/>
                <a:cs typeface="+mn-ea"/>
              </a:rPr>
              <a:t>垂直于接触面并指向受力物体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367405" y="2280920"/>
            <a:ext cx="334073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chemeClr val="tx1"/>
                </a:solidFill>
                <a:latin typeface="+mn-ea"/>
                <a:cs typeface="+mn-ea"/>
              </a:rPr>
              <a:t>（</a:t>
            </a:r>
            <a:r>
              <a:rPr lang="en-US" altLang="zh-CN" sz="2800" b="1" dirty="0">
                <a:solidFill>
                  <a:schemeClr val="tx1"/>
                </a:solidFill>
                <a:latin typeface="+mn-ea"/>
                <a:cs typeface="+mn-ea"/>
              </a:rPr>
              <a:t>3</a:t>
            </a:r>
            <a:r>
              <a:rPr lang="zh-CN" altLang="en-US" sz="2800" b="1" dirty="0">
                <a:solidFill>
                  <a:schemeClr val="tx1"/>
                </a:solidFill>
                <a:latin typeface="+mn-ea"/>
                <a:cs typeface="+mn-ea"/>
              </a:rPr>
              <a:t>）压力的大小：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31775" y="1539875"/>
            <a:ext cx="286321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chemeClr val="tx1"/>
                </a:solidFill>
                <a:latin typeface="+mn-ea"/>
                <a:cs typeface="+mn-ea"/>
              </a:rPr>
              <a:t>3.</a:t>
            </a:r>
            <a:r>
              <a:rPr lang="zh-CN" altLang="en-US" sz="2800" b="1" dirty="0">
                <a:solidFill>
                  <a:schemeClr val="tx1"/>
                </a:solidFill>
                <a:latin typeface="+mn-ea"/>
                <a:cs typeface="+mn-ea"/>
              </a:rPr>
              <a:t>压力的三要素：</a:t>
            </a:r>
          </a:p>
        </p:txBody>
      </p:sp>
      <p:sp>
        <p:nvSpPr>
          <p:cNvPr id="8" name="左大括号 7"/>
          <p:cNvSpPr/>
          <p:nvPr/>
        </p:nvSpPr>
        <p:spPr>
          <a:xfrm>
            <a:off x="3148330" y="1015365"/>
            <a:ext cx="89535" cy="1680845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2145665" y="4939030"/>
            <a:ext cx="179895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002060"/>
                </a:solidFill>
                <a:latin typeface="Calibri" panose="020F0502020204030204" charset="0"/>
                <a:cs typeface="+mn-ea"/>
              </a:rPr>
              <a:t>①</a:t>
            </a:r>
            <a:r>
              <a:rPr lang="zh-CN" altLang="en-US" sz="2400" b="1" dirty="0">
                <a:solidFill>
                  <a:srgbClr val="002060"/>
                </a:solidFill>
                <a:latin typeface="+mn-ea"/>
                <a:cs typeface="+mn-ea"/>
              </a:rPr>
              <a:t>水平方向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5553710" y="4935220"/>
            <a:ext cx="126047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002060"/>
                </a:solidFill>
                <a:latin typeface="Calibri" panose="020F0502020204030204" charset="0"/>
                <a:cs typeface="+mn-ea"/>
              </a:rPr>
              <a:t>②</a:t>
            </a:r>
            <a:r>
              <a:rPr lang="zh-CN" altLang="en-US" sz="2400" b="1" dirty="0">
                <a:solidFill>
                  <a:srgbClr val="002060"/>
                </a:solidFill>
                <a:latin typeface="+mn-ea"/>
                <a:cs typeface="+mn-ea"/>
              </a:rPr>
              <a:t>斜面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8496300" y="4909820"/>
            <a:ext cx="200596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002060"/>
                </a:solidFill>
                <a:latin typeface="Calibri" panose="020F0502020204030204" charset="0"/>
                <a:cs typeface="+mn-ea"/>
              </a:rPr>
              <a:t>③</a:t>
            </a:r>
            <a:r>
              <a:rPr lang="zh-CN" altLang="en-US" sz="2400" b="1" dirty="0">
                <a:solidFill>
                  <a:srgbClr val="002060"/>
                </a:solidFill>
                <a:latin typeface="+mn-ea"/>
                <a:cs typeface="+mn-ea"/>
              </a:rPr>
              <a:t>竖直方向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2381250" y="5523865"/>
            <a:ext cx="1362075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C00000"/>
                </a:solidFill>
                <a:latin typeface="+mn-ea"/>
                <a:cs typeface="+mn-ea"/>
              </a:rPr>
              <a:t>F=G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5678170" y="5523865"/>
            <a:ext cx="1362075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C00000"/>
                </a:solidFill>
                <a:latin typeface="+mn-ea"/>
                <a:cs typeface="+mn-ea"/>
              </a:rPr>
              <a:t>F&lt;G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8609965" y="5494655"/>
            <a:ext cx="2703830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C00000"/>
                </a:solidFill>
                <a:latin typeface="+mn-ea"/>
                <a:cs typeface="+mn-ea"/>
              </a:rPr>
              <a:t>F</a:t>
            </a:r>
            <a:r>
              <a:rPr lang="zh-CN" altLang="en-US" sz="3600" b="1" dirty="0">
                <a:solidFill>
                  <a:srgbClr val="C00000"/>
                </a:solidFill>
                <a:latin typeface="+mn-ea"/>
                <a:cs typeface="+mn-ea"/>
              </a:rPr>
              <a:t>、</a:t>
            </a:r>
            <a:r>
              <a:rPr lang="en-US" altLang="zh-CN" sz="3600" b="1" dirty="0">
                <a:solidFill>
                  <a:srgbClr val="C00000"/>
                </a:solidFill>
                <a:latin typeface="+mn-ea"/>
                <a:cs typeface="+mn-ea"/>
              </a:rPr>
              <a:t>G</a:t>
            </a:r>
            <a:r>
              <a:rPr lang="zh-CN" altLang="en-US" sz="3600" b="1" dirty="0">
                <a:solidFill>
                  <a:srgbClr val="C00000"/>
                </a:solidFill>
                <a:latin typeface="+mn-ea"/>
                <a:cs typeface="+mn-ea"/>
              </a:rPr>
              <a:t>无关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1938020" y="2830195"/>
            <a:ext cx="7805420" cy="2133600"/>
            <a:chOff x="3052" y="4457"/>
            <a:chExt cx="12292" cy="3360"/>
          </a:xfrm>
        </p:grpSpPr>
        <p:grpSp>
          <p:nvGrpSpPr>
            <p:cNvPr id="12" name="组合 11"/>
            <p:cNvGrpSpPr/>
            <p:nvPr/>
          </p:nvGrpSpPr>
          <p:grpSpPr>
            <a:xfrm>
              <a:off x="3052" y="4457"/>
              <a:ext cx="12293" cy="3361"/>
              <a:chOff x="3657" y="4221"/>
              <a:chExt cx="12363" cy="4788"/>
            </a:xfrm>
          </p:grpSpPr>
          <p:grpSp>
            <p:nvGrpSpPr>
              <p:cNvPr id="9" name="Group 18"/>
              <p:cNvGrpSpPr/>
              <p:nvPr/>
            </p:nvGrpSpPr>
            <p:grpSpPr>
              <a:xfrm>
                <a:off x="3657" y="4808"/>
                <a:ext cx="3855" cy="1928"/>
                <a:chOff x="192" y="2256"/>
                <a:chExt cx="1542" cy="771"/>
              </a:xfrm>
            </p:grpSpPr>
            <p:sp>
              <p:nvSpPr>
                <p:cNvPr id="19488" name="Line 19"/>
                <p:cNvSpPr/>
                <p:nvPr/>
              </p:nvSpPr>
              <p:spPr>
                <a:xfrm>
                  <a:off x="192" y="3027"/>
                  <a:ext cx="1542" cy="0"/>
                </a:xfrm>
                <a:prstGeom prst="line">
                  <a:avLst/>
                </a:prstGeom>
                <a:ln w="28575" cap="flat" cmpd="sng">
                  <a:solidFill>
                    <a:srgbClr val="FF9900"/>
                  </a:solidFill>
                  <a:prstDash val="solid"/>
                  <a:headEnd type="none" w="med" len="med"/>
                  <a:tailEnd type="none" w="med" len="med"/>
                </a:ln>
                <a:scene3d>
                  <a:camera prst="legacyObliqueTopRight">
                    <a:rot lat="0" lon="0" rev="0"/>
                  </a:camera>
                  <a:lightRig rig="legacyFlat3" dir="b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FF9900"/>
                  </a:extrusionClr>
                </a:sp3d>
              </p:spPr>
            </p:sp>
            <p:sp>
              <p:nvSpPr>
                <p:cNvPr id="19489" name="AutoShape 20"/>
                <p:cNvSpPr/>
                <p:nvPr/>
              </p:nvSpPr>
              <p:spPr>
                <a:xfrm>
                  <a:off x="555" y="2256"/>
                  <a:ext cx="861" cy="771"/>
                </a:xfrm>
                <a:custGeom>
                  <a:avLst/>
                  <a:gdLst>
                    <a:gd name="txL" fmla="*/ 0 w 21600"/>
                    <a:gd name="txT" fmla="*/ 0 h 21600"/>
                    <a:gd name="txR" fmla="*/ 21600 w 21600"/>
                    <a:gd name="txB" fmla="*/ 21600 h 21600"/>
                  </a:gdLst>
                  <a:ahLst/>
                  <a:cxnLst>
                    <a:cxn ang="0">
                      <a:pos x="0" y="0"/>
                    </a:cxn>
                    <a:cxn ang="0">
                      <a:pos x="215" y="771"/>
                    </a:cxn>
                    <a:cxn ang="0">
                      <a:pos x="646" y="771"/>
                    </a:cxn>
                    <a:cxn ang="0">
                      <a:pos x="861" y="0"/>
                    </a:cxn>
                  </a:cxnLst>
                  <a:rect l="txL" t="txT" r="txR" b="txB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DADAD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490" name="Line 21"/>
                <p:cNvSpPr/>
                <p:nvPr/>
              </p:nvSpPr>
              <p:spPr>
                <a:xfrm flipH="1">
                  <a:off x="1416" y="2482"/>
                  <a:ext cx="45" cy="227"/>
                </a:xfrm>
                <a:prstGeom prst="line">
                  <a:avLst/>
                </a:prstGeom>
                <a:ln w="38100" cap="flat" cmpd="sng">
                  <a:solidFill>
                    <a:srgbClr val="ADADAD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9491" name="Line 22"/>
                <p:cNvSpPr/>
                <p:nvPr/>
              </p:nvSpPr>
              <p:spPr>
                <a:xfrm flipV="1">
                  <a:off x="1326" y="2482"/>
                  <a:ext cx="136" cy="91"/>
                </a:xfrm>
                <a:prstGeom prst="line">
                  <a:avLst/>
                </a:prstGeom>
                <a:ln w="38100" cap="flat" cmpd="sng">
                  <a:solidFill>
                    <a:srgbClr val="ADADAD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9492" name="Line 23"/>
                <p:cNvSpPr/>
                <p:nvPr/>
              </p:nvSpPr>
              <p:spPr>
                <a:xfrm flipV="1">
                  <a:off x="1280" y="2709"/>
                  <a:ext cx="136" cy="91"/>
                </a:xfrm>
                <a:prstGeom prst="line">
                  <a:avLst/>
                </a:prstGeom>
                <a:ln w="38100" cap="flat" cmpd="sng">
                  <a:solidFill>
                    <a:srgbClr val="ADADAD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  <p:sp>
            <p:nvSpPr>
              <p:cNvPr id="26648" name="Line 24"/>
              <p:cNvSpPr/>
              <p:nvPr/>
            </p:nvSpPr>
            <p:spPr>
              <a:xfrm>
                <a:off x="5472" y="6738"/>
                <a:ext cx="0" cy="1248"/>
              </a:xfrm>
              <a:prstGeom prst="line">
                <a:avLst/>
              </a:prstGeom>
              <a:ln w="38100" cap="flat" cmpd="sng">
                <a:solidFill>
                  <a:srgbClr val="FF0000"/>
                </a:solidFill>
                <a:prstDash val="solid"/>
                <a:headEnd type="none" w="med" len="med"/>
                <a:tailEnd type="triangle" w="med" len="med"/>
              </a:ln>
            </p:spPr>
          </p:sp>
          <p:sp>
            <p:nvSpPr>
              <p:cNvPr id="26649" name="Text Box 25"/>
              <p:cNvSpPr txBox="1"/>
              <p:nvPr/>
            </p:nvSpPr>
            <p:spPr>
              <a:xfrm>
                <a:off x="5017" y="7838"/>
                <a:ext cx="1640" cy="117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2800" b="1" i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F</a:t>
                </a:r>
              </a:p>
            </p:txBody>
          </p:sp>
          <p:grpSp>
            <p:nvGrpSpPr>
              <p:cNvPr id="10" name="Group 26"/>
              <p:cNvGrpSpPr/>
              <p:nvPr/>
            </p:nvGrpSpPr>
            <p:grpSpPr>
              <a:xfrm>
                <a:off x="8535" y="5131"/>
                <a:ext cx="3970" cy="1702"/>
                <a:chOff x="2188" y="2430"/>
                <a:chExt cx="1588" cy="681"/>
              </a:xfrm>
            </p:grpSpPr>
            <p:sp>
              <p:nvSpPr>
                <p:cNvPr id="19486" name="AutoShape 27" descr="白色大理石"/>
                <p:cNvSpPr/>
                <p:nvPr/>
              </p:nvSpPr>
              <p:spPr>
                <a:xfrm>
                  <a:off x="2188" y="2430"/>
                  <a:ext cx="1588" cy="681"/>
                </a:xfrm>
                <a:prstGeom prst="rtTriangle">
                  <a:avLst/>
                </a:prstGeom>
                <a:blipFill rotWithShape="1">
                  <a:blip r:embed="rId2"/>
                </a:blip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 eaLnBrk="1" hangingPunct="1"/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487" name="Rectangle 28" descr="栎木"/>
                <p:cNvSpPr/>
                <p:nvPr/>
              </p:nvSpPr>
              <p:spPr>
                <a:xfrm rot="1393069">
                  <a:off x="2823" y="2475"/>
                  <a:ext cx="318" cy="272"/>
                </a:xfrm>
                <a:prstGeom prst="rect">
                  <a:avLst/>
                </a:prstGeom>
                <a:blipFill rotWithShape="1">
                  <a:blip r:embed="rId3"/>
                </a:blipFill>
                <a:ln w="9525">
                  <a:noFill/>
                </a:ln>
              </p:spPr>
              <p:txBody>
                <a:bodyPr wrap="none" anchor="ctr"/>
                <a:lstStyle/>
                <a:p>
                  <a:pPr eaLnBrk="1" hangingPunct="1"/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26653" name="Line 29"/>
              <p:cNvSpPr/>
              <p:nvPr/>
            </p:nvSpPr>
            <p:spPr>
              <a:xfrm flipH="1">
                <a:off x="9545" y="5811"/>
                <a:ext cx="687" cy="1645"/>
              </a:xfrm>
              <a:prstGeom prst="line">
                <a:avLst/>
              </a:prstGeom>
              <a:ln w="38100" cap="flat" cmpd="sng">
                <a:solidFill>
                  <a:srgbClr val="FF0000"/>
                </a:solidFill>
                <a:prstDash val="solid"/>
                <a:headEnd type="none" w="med" len="med"/>
                <a:tailEnd type="triangle" w="med" len="med"/>
              </a:ln>
            </p:spPr>
          </p:sp>
          <p:sp>
            <p:nvSpPr>
              <p:cNvPr id="26654" name="Text Box 30"/>
              <p:cNvSpPr txBox="1"/>
              <p:nvPr/>
            </p:nvSpPr>
            <p:spPr>
              <a:xfrm>
                <a:off x="9292" y="7691"/>
                <a:ext cx="1920" cy="117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2800" b="1" i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F</a:t>
                </a:r>
              </a:p>
            </p:txBody>
          </p:sp>
          <p:grpSp>
            <p:nvGrpSpPr>
              <p:cNvPr id="11" name="Group 31"/>
              <p:cNvGrpSpPr/>
              <p:nvPr/>
            </p:nvGrpSpPr>
            <p:grpSpPr>
              <a:xfrm>
                <a:off x="15340" y="4221"/>
                <a:ext cx="680" cy="3970"/>
                <a:chOff x="5091" y="2112"/>
                <a:chExt cx="272" cy="1588"/>
              </a:xfrm>
            </p:grpSpPr>
            <p:sp>
              <p:nvSpPr>
                <p:cNvPr id="19483" name="Line 32"/>
                <p:cNvSpPr/>
                <p:nvPr/>
              </p:nvSpPr>
              <p:spPr>
                <a:xfrm>
                  <a:off x="5091" y="2112"/>
                  <a:ext cx="0" cy="1588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9484" name="Line 33"/>
                <p:cNvSpPr/>
                <p:nvPr/>
              </p:nvSpPr>
              <p:spPr>
                <a:xfrm>
                  <a:off x="5091" y="2883"/>
                  <a:ext cx="136" cy="0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9485" name="AutoShape 34" descr="新闻纸"/>
                <p:cNvSpPr/>
                <p:nvPr/>
              </p:nvSpPr>
              <p:spPr>
                <a:xfrm>
                  <a:off x="5227" y="2747"/>
                  <a:ext cx="136" cy="227"/>
                </a:xfrm>
                <a:prstGeom prst="flowChartDelay">
                  <a:avLst/>
                </a:prstGeom>
                <a:blipFill rotWithShape="1">
                  <a:blip r:embed="rId4"/>
                </a:blipFill>
                <a:ln w="1905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 eaLnBrk="1" hangingPunct="1"/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26659" name="Line 35"/>
              <p:cNvSpPr/>
              <p:nvPr/>
            </p:nvSpPr>
            <p:spPr>
              <a:xfrm flipH="1">
                <a:off x="13640" y="6148"/>
                <a:ext cx="1700" cy="0"/>
              </a:xfrm>
              <a:prstGeom prst="line">
                <a:avLst/>
              </a:prstGeom>
              <a:ln w="38100" cap="flat" cmpd="sng">
                <a:solidFill>
                  <a:srgbClr val="FF0000"/>
                </a:solidFill>
                <a:prstDash val="solid"/>
                <a:headEnd type="none" w="med" len="med"/>
                <a:tailEnd type="triangle" w="med" len="med"/>
              </a:ln>
            </p:spPr>
          </p:sp>
          <p:sp>
            <p:nvSpPr>
              <p:cNvPr id="26660" name="Text Box 36"/>
              <p:cNvSpPr txBox="1"/>
              <p:nvPr/>
            </p:nvSpPr>
            <p:spPr>
              <a:xfrm>
                <a:off x="12812" y="5718"/>
                <a:ext cx="733" cy="117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2800" b="1" i="1" dirty="0">
                    <a:solidFill>
                      <a:srgbClr val="FF3300"/>
                    </a:solidFill>
                    <a:latin typeface="Times New Roman" panose="02020603050405020304" pitchFamily="18" charset="0"/>
                  </a:rPr>
                  <a:t>F</a:t>
                </a:r>
              </a:p>
            </p:txBody>
          </p:sp>
          <p:sp>
            <p:nvSpPr>
              <p:cNvPr id="26661" name="Line 37"/>
              <p:cNvSpPr/>
              <p:nvPr/>
            </p:nvSpPr>
            <p:spPr>
              <a:xfrm>
                <a:off x="5457" y="6968"/>
                <a:ext cx="240" cy="0"/>
              </a:xfrm>
              <a:prstGeom prst="line">
                <a:avLst/>
              </a:prstGeom>
              <a:ln w="3810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6662" name="Line 38"/>
              <p:cNvSpPr/>
              <p:nvPr/>
            </p:nvSpPr>
            <p:spPr>
              <a:xfrm flipV="1">
                <a:off x="5697" y="6728"/>
                <a:ext cx="0" cy="240"/>
              </a:xfrm>
              <a:prstGeom prst="line">
                <a:avLst/>
              </a:prstGeom>
              <a:ln w="3810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6663" name="Line 39"/>
              <p:cNvSpPr/>
              <p:nvPr/>
            </p:nvSpPr>
            <p:spPr>
              <a:xfrm>
                <a:off x="10145" y="6136"/>
                <a:ext cx="240" cy="120"/>
              </a:xfrm>
              <a:prstGeom prst="line">
                <a:avLst/>
              </a:prstGeom>
              <a:ln w="3810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6664" name="Line 40"/>
              <p:cNvSpPr/>
              <p:nvPr/>
            </p:nvSpPr>
            <p:spPr>
              <a:xfrm flipH="1">
                <a:off x="10385" y="5896"/>
                <a:ext cx="120" cy="360"/>
              </a:xfrm>
              <a:prstGeom prst="line">
                <a:avLst/>
              </a:prstGeom>
              <a:ln w="3810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6665" name="Line 41"/>
              <p:cNvSpPr/>
              <p:nvPr/>
            </p:nvSpPr>
            <p:spPr>
              <a:xfrm>
                <a:off x="15092" y="6381"/>
                <a:ext cx="240" cy="0"/>
              </a:xfrm>
              <a:prstGeom prst="line">
                <a:avLst/>
              </a:prstGeom>
              <a:ln w="3810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6666" name="Line 42"/>
              <p:cNvSpPr/>
              <p:nvPr/>
            </p:nvSpPr>
            <p:spPr>
              <a:xfrm flipV="1">
                <a:off x="15092" y="6141"/>
                <a:ext cx="0" cy="240"/>
              </a:xfrm>
              <a:prstGeom prst="line">
                <a:avLst/>
              </a:prstGeom>
              <a:ln w="3810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19" name="椭圆 18"/>
            <p:cNvSpPr/>
            <p:nvPr/>
          </p:nvSpPr>
          <p:spPr>
            <a:xfrm>
              <a:off x="4796" y="6122"/>
              <a:ext cx="139" cy="163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椭圆 19"/>
            <p:cNvSpPr/>
            <p:nvPr/>
          </p:nvSpPr>
          <p:spPr>
            <a:xfrm>
              <a:off x="9504" y="5494"/>
              <a:ext cx="139" cy="163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椭圆 20"/>
            <p:cNvSpPr/>
            <p:nvPr/>
          </p:nvSpPr>
          <p:spPr>
            <a:xfrm>
              <a:off x="14583" y="5706"/>
              <a:ext cx="139" cy="163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3" grpId="0"/>
      <p:bldP spid="4" grpId="0"/>
      <p:bldP spid="8" grpId="0" animBg="1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/>
          <p:nvPr/>
        </p:nvSpPr>
        <p:spPr>
          <a:xfrm>
            <a:off x="1889125" y="1406525"/>
            <a:ext cx="8178800" cy="129159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600" dirty="0">
                <a:latin typeface="+mn-ea"/>
                <a:cs typeface="+mn-ea"/>
              </a:rPr>
              <a:t>只有当物体放在水平面时，物体对水平面的压力在数值上等于重力，即                。</a:t>
            </a:r>
          </a:p>
        </p:txBody>
      </p:sp>
      <p:sp>
        <p:nvSpPr>
          <p:cNvPr id="30723" name="Rectangle 3"/>
          <p:cNvSpPr/>
          <p:nvPr/>
        </p:nvSpPr>
        <p:spPr>
          <a:xfrm>
            <a:off x="4652963" y="2170113"/>
            <a:ext cx="1295400" cy="49149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2600" b="1" i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F</a:t>
            </a:r>
            <a:r>
              <a:rPr lang="zh-CN" altLang="en-US" sz="2600"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压</a:t>
            </a:r>
            <a:r>
              <a:rPr lang="zh-CN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 </a:t>
            </a:r>
            <a:r>
              <a:rPr lang="en-US" altLang="zh-CN" sz="26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=</a:t>
            </a:r>
            <a:r>
              <a:rPr lang="en-US" altLang="zh-CN" sz="2600" b="1" i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 G</a:t>
            </a:r>
          </a:p>
        </p:txBody>
      </p:sp>
      <p:sp>
        <p:nvSpPr>
          <p:cNvPr id="22532" name="Text Box 4"/>
          <p:cNvSpPr txBox="1"/>
          <p:nvPr/>
        </p:nvSpPr>
        <p:spPr>
          <a:xfrm>
            <a:off x="3662363" y="4076700"/>
            <a:ext cx="544512" cy="635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algn="ctr" eaLnBrk="1" hangingPunct="1"/>
            <a:endParaRPr lang="en-US" altLang="zh-CN" b="1" dirty="0">
              <a:latin typeface="Times New Roman" panose="02020603050405020304" pitchFamily="18" charset="0"/>
            </a:endParaRPr>
          </a:p>
        </p:txBody>
      </p:sp>
      <p:grpSp>
        <p:nvGrpSpPr>
          <p:cNvPr id="2" name="Group 5"/>
          <p:cNvGrpSpPr/>
          <p:nvPr/>
        </p:nvGrpSpPr>
        <p:grpSpPr>
          <a:xfrm>
            <a:off x="5105400" y="3178175"/>
            <a:ext cx="1506538" cy="700088"/>
            <a:chOff x="2301" y="1995"/>
            <a:chExt cx="949" cy="441"/>
          </a:xfrm>
        </p:grpSpPr>
        <p:grpSp>
          <p:nvGrpSpPr>
            <p:cNvPr id="22633" name="Group 6"/>
            <p:cNvGrpSpPr/>
            <p:nvPr/>
          </p:nvGrpSpPr>
          <p:grpSpPr>
            <a:xfrm rot="-1512945">
              <a:off x="2301" y="2378"/>
              <a:ext cx="949" cy="58"/>
              <a:chOff x="0" y="0"/>
              <a:chExt cx="1338" cy="130"/>
            </a:xfrm>
          </p:grpSpPr>
          <p:sp>
            <p:nvSpPr>
              <p:cNvPr id="22635" name="Line 7"/>
              <p:cNvSpPr/>
              <p:nvPr/>
            </p:nvSpPr>
            <p:spPr>
              <a:xfrm flipH="1">
                <a:off x="0" y="8"/>
                <a:ext cx="120" cy="122"/>
              </a:xfrm>
              <a:prstGeom prst="line">
                <a:avLst/>
              </a:prstGeom>
              <a:ln w="381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2636" name="Line 8"/>
              <p:cNvSpPr/>
              <p:nvPr/>
            </p:nvSpPr>
            <p:spPr>
              <a:xfrm flipH="1">
                <a:off x="120" y="8"/>
                <a:ext cx="121" cy="122"/>
              </a:xfrm>
              <a:prstGeom prst="line">
                <a:avLst/>
              </a:prstGeom>
              <a:ln w="381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2637" name="Line 9"/>
              <p:cNvSpPr/>
              <p:nvPr/>
            </p:nvSpPr>
            <p:spPr>
              <a:xfrm flipH="1">
                <a:off x="241" y="8"/>
                <a:ext cx="120" cy="122"/>
              </a:xfrm>
              <a:prstGeom prst="line">
                <a:avLst/>
              </a:prstGeom>
              <a:ln w="381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2638" name="Line 10"/>
              <p:cNvSpPr/>
              <p:nvPr/>
            </p:nvSpPr>
            <p:spPr>
              <a:xfrm flipH="1">
                <a:off x="361" y="8"/>
                <a:ext cx="120" cy="122"/>
              </a:xfrm>
              <a:prstGeom prst="line">
                <a:avLst/>
              </a:prstGeom>
              <a:ln w="381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2639" name="Line 11"/>
              <p:cNvSpPr/>
              <p:nvPr/>
            </p:nvSpPr>
            <p:spPr>
              <a:xfrm flipH="1">
                <a:off x="481" y="8"/>
                <a:ext cx="120" cy="122"/>
              </a:xfrm>
              <a:prstGeom prst="line">
                <a:avLst/>
              </a:prstGeom>
              <a:ln w="381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2640" name="Line 12"/>
              <p:cNvSpPr/>
              <p:nvPr/>
            </p:nvSpPr>
            <p:spPr>
              <a:xfrm flipH="1">
                <a:off x="601" y="8"/>
                <a:ext cx="121" cy="122"/>
              </a:xfrm>
              <a:prstGeom prst="line">
                <a:avLst/>
              </a:prstGeom>
              <a:ln w="381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2641" name="Line 13"/>
              <p:cNvSpPr/>
              <p:nvPr/>
            </p:nvSpPr>
            <p:spPr>
              <a:xfrm flipH="1">
                <a:off x="722" y="8"/>
                <a:ext cx="120" cy="122"/>
              </a:xfrm>
              <a:prstGeom prst="line">
                <a:avLst/>
              </a:prstGeom>
              <a:ln w="381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2642" name="Line 14"/>
              <p:cNvSpPr/>
              <p:nvPr/>
            </p:nvSpPr>
            <p:spPr>
              <a:xfrm flipH="1">
                <a:off x="842" y="8"/>
                <a:ext cx="120" cy="122"/>
              </a:xfrm>
              <a:prstGeom prst="line">
                <a:avLst/>
              </a:prstGeom>
              <a:ln w="381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2643" name="Line 15"/>
              <p:cNvSpPr/>
              <p:nvPr/>
            </p:nvSpPr>
            <p:spPr>
              <a:xfrm flipH="1">
                <a:off x="962" y="8"/>
                <a:ext cx="120" cy="122"/>
              </a:xfrm>
              <a:prstGeom prst="line">
                <a:avLst/>
              </a:prstGeom>
              <a:ln w="381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2644" name="Line 16"/>
              <p:cNvSpPr/>
              <p:nvPr/>
            </p:nvSpPr>
            <p:spPr>
              <a:xfrm flipH="1">
                <a:off x="1082" y="8"/>
                <a:ext cx="121" cy="122"/>
              </a:xfrm>
              <a:prstGeom prst="line">
                <a:avLst/>
              </a:prstGeom>
              <a:ln w="381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2645" name="Line 17"/>
              <p:cNvSpPr/>
              <p:nvPr/>
            </p:nvSpPr>
            <p:spPr>
              <a:xfrm flipH="1">
                <a:off x="1203" y="8"/>
                <a:ext cx="120" cy="122"/>
              </a:xfrm>
              <a:prstGeom prst="line">
                <a:avLst/>
              </a:prstGeom>
              <a:ln w="381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2646" name="Line 18"/>
              <p:cNvSpPr/>
              <p:nvPr/>
            </p:nvSpPr>
            <p:spPr>
              <a:xfrm>
                <a:off x="23" y="0"/>
                <a:ext cx="1315" cy="0"/>
              </a:xfrm>
              <a:prstGeom prst="line">
                <a:avLst/>
              </a:prstGeom>
              <a:ln w="381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22634" name="Rectangle 19" descr="栎木"/>
            <p:cNvSpPr/>
            <p:nvPr/>
          </p:nvSpPr>
          <p:spPr>
            <a:xfrm rot="-1660261">
              <a:off x="2517" y="1995"/>
              <a:ext cx="388" cy="383"/>
            </a:xfrm>
            <a:prstGeom prst="rect">
              <a:avLst/>
            </a:prstGeom>
            <a:blipFill rotWithShape="1">
              <a:blip r:embed="rId2"/>
            </a:blipFill>
            <a:ln w="9525">
              <a:noFill/>
            </a:ln>
          </p:spPr>
          <p:txBody>
            <a:bodyPr anchor="ctr"/>
            <a:lstStyle/>
            <a:p>
              <a:pPr algn="ctr" eaLnBrk="1" hangingPunct="1"/>
              <a:endParaRPr lang="en-US" altLang="zh-CN" b="1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4" name="Group 20"/>
          <p:cNvGrpSpPr/>
          <p:nvPr/>
        </p:nvGrpSpPr>
        <p:grpSpPr>
          <a:xfrm>
            <a:off x="8488363" y="2906713"/>
            <a:ext cx="1892300" cy="2093912"/>
            <a:chOff x="4192" y="1941"/>
            <a:chExt cx="1192" cy="1319"/>
          </a:xfrm>
        </p:grpSpPr>
        <p:grpSp>
          <p:nvGrpSpPr>
            <p:cNvPr id="22585" name="Group 21"/>
            <p:cNvGrpSpPr/>
            <p:nvPr/>
          </p:nvGrpSpPr>
          <p:grpSpPr>
            <a:xfrm rot="5347773">
              <a:off x="3692" y="2441"/>
              <a:ext cx="1052" cy="52"/>
              <a:chOff x="0" y="0"/>
              <a:chExt cx="1338" cy="130"/>
            </a:xfrm>
          </p:grpSpPr>
          <p:sp>
            <p:nvSpPr>
              <p:cNvPr id="22621" name="Line 22"/>
              <p:cNvSpPr/>
              <p:nvPr/>
            </p:nvSpPr>
            <p:spPr>
              <a:xfrm flipH="1">
                <a:off x="0" y="8"/>
                <a:ext cx="120" cy="122"/>
              </a:xfrm>
              <a:prstGeom prst="line">
                <a:avLst/>
              </a:prstGeom>
              <a:ln w="381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2622" name="Line 23"/>
              <p:cNvSpPr/>
              <p:nvPr/>
            </p:nvSpPr>
            <p:spPr>
              <a:xfrm flipH="1">
                <a:off x="120" y="8"/>
                <a:ext cx="121" cy="122"/>
              </a:xfrm>
              <a:prstGeom prst="line">
                <a:avLst/>
              </a:prstGeom>
              <a:ln w="381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2623" name="Line 24"/>
              <p:cNvSpPr/>
              <p:nvPr/>
            </p:nvSpPr>
            <p:spPr>
              <a:xfrm flipH="1">
                <a:off x="241" y="8"/>
                <a:ext cx="120" cy="122"/>
              </a:xfrm>
              <a:prstGeom prst="line">
                <a:avLst/>
              </a:prstGeom>
              <a:ln w="381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2624" name="Line 25"/>
              <p:cNvSpPr/>
              <p:nvPr/>
            </p:nvSpPr>
            <p:spPr>
              <a:xfrm flipH="1">
                <a:off x="361" y="8"/>
                <a:ext cx="120" cy="122"/>
              </a:xfrm>
              <a:prstGeom prst="line">
                <a:avLst/>
              </a:prstGeom>
              <a:ln w="381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2625" name="Line 26"/>
              <p:cNvSpPr/>
              <p:nvPr/>
            </p:nvSpPr>
            <p:spPr>
              <a:xfrm flipH="1">
                <a:off x="481" y="8"/>
                <a:ext cx="120" cy="122"/>
              </a:xfrm>
              <a:prstGeom prst="line">
                <a:avLst/>
              </a:prstGeom>
              <a:ln w="381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2626" name="Line 27"/>
              <p:cNvSpPr/>
              <p:nvPr/>
            </p:nvSpPr>
            <p:spPr>
              <a:xfrm flipH="1">
                <a:off x="601" y="8"/>
                <a:ext cx="121" cy="122"/>
              </a:xfrm>
              <a:prstGeom prst="line">
                <a:avLst/>
              </a:prstGeom>
              <a:ln w="381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2627" name="Line 28"/>
              <p:cNvSpPr/>
              <p:nvPr/>
            </p:nvSpPr>
            <p:spPr>
              <a:xfrm flipH="1">
                <a:off x="722" y="8"/>
                <a:ext cx="120" cy="122"/>
              </a:xfrm>
              <a:prstGeom prst="line">
                <a:avLst/>
              </a:prstGeom>
              <a:ln w="381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2628" name="Line 29"/>
              <p:cNvSpPr/>
              <p:nvPr/>
            </p:nvSpPr>
            <p:spPr>
              <a:xfrm flipH="1">
                <a:off x="842" y="8"/>
                <a:ext cx="120" cy="122"/>
              </a:xfrm>
              <a:prstGeom prst="line">
                <a:avLst/>
              </a:prstGeom>
              <a:ln w="381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2629" name="Line 30"/>
              <p:cNvSpPr/>
              <p:nvPr/>
            </p:nvSpPr>
            <p:spPr>
              <a:xfrm flipH="1">
                <a:off x="962" y="8"/>
                <a:ext cx="120" cy="122"/>
              </a:xfrm>
              <a:prstGeom prst="line">
                <a:avLst/>
              </a:prstGeom>
              <a:ln w="381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2630" name="Line 31"/>
              <p:cNvSpPr/>
              <p:nvPr/>
            </p:nvSpPr>
            <p:spPr>
              <a:xfrm flipH="1">
                <a:off x="1082" y="8"/>
                <a:ext cx="121" cy="122"/>
              </a:xfrm>
              <a:prstGeom prst="line">
                <a:avLst/>
              </a:prstGeom>
              <a:ln w="381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2631" name="Line 32"/>
              <p:cNvSpPr/>
              <p:nvPr/>
            </p:nvSpPr>
            <p:spPr>
              <a:xfrm flipH="1">
                <a:off x="1203" y="8"/>
                <a:ext cx="120" cy="122"/>
              </a:xfrm>
              <a:prstGeom prst="line">
                <a:avLst/>
              </a:prstGeom>
              <a:ln w="381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2632" name="Line 33"/>
              <p:cNvSpPr/>
              <p:nvPr/>
            </p:nvSpPr>
            <p:spPr>
              <a:xfrm>
                <a:off x="23" y="0"/>
                <a:ext cx="1315" cy="0"/>
              </a:xfrm>
              <a:prstGeom prst="line">
                <a:avLst/>
              </a:prstGeom>
              <a:ln w="381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grpSp>
          <p:nvGrpSpPr>
            <p:cNvPr id="22586" name="Group 34"/>
            <p:cNvGrpSpPr/>
            <p:nvPr/>
          </p:nvGrpSpPr>
          <p:grpSpPr>
            <a:xfrm rot="5400000">
              <a:off x="4260" y="2147"/>
              <a:ext cx="287" cy="388"/>
              <a:chOff x="0" y="0"/>
              <a:chExt cx="294" cy="1530"/>
            </a:xfrm>
          </p:grpSpPr>
          <p:sp>
            <p:nvSpPr>
              <p:cNvPr id="22619" name="AutoShape 35"/>
              <p:cNvSpPr/>
              <p:nvPr/>
            </p:nvSpPr>
            <p:spPr>
              <a:xfrm flipV="1">
                <a:off x="105" y="90"/>
                <a:ext cx="105" cy="1440"/>
              </a:xfrm>
              <a:prstGeom prst="triangle">
                <a:avLst>
                  <a:gd name="adj" fmla="val 50000"/>
                </a:avLst>
              </a:prstGeom>
              <a:solidFill>
                <a:srgbClr val="969696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eaLnBrk="1" hangingPunct="1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2620" name="Oval 36"/>
              <p:cNvSpPr/>
              <p:nvPr/>
            </p:nvSpPr>
            <p:spPr>
              <a:xfrm>
                <a:off x="0" y="0"/>
                <a:ext cx="294" cy="77"/>
              </a:xfrm>
              <a:prstGeom prst="ellipse">
                <a:avLst/>
              </a:prstGeom>
              <a:solidFill>
                <a:srgbClr val="969696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eaLnBrk="1" hangingPunct="1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2587" name="Group 37"/>
            <p:cNvGrpSpPr/>
            <p:nvPr/>
          </p:nvGrpSpPr>
          <p:grpSpPr>
            <a:xfrm rot="5400000">
              <a:off x="4494" y="2370"/>
              <a:ext cx="1004" cy="776"/>
              <a:chOff x="0" y="0"/>
              <a:chExt cx="2475" cy="3140"/>
            </a:xfrm>
          </p:grpSpPr>
          <p:grpSp>
            <p:nvGrpSpPr>
              <p:cNvPr id="22588" name="Group 38"/>
              <p:cNvGrpSpPr/>
              <p:nvPr/>
            </p:nvGrpSpPr>
            <p:grpSpPr>
              <a:xfrm>
                <a:off x="0" y="739"/>
                <a:ext cx="2288" cy="2401"/>
                <a:chOff x="0" y="0"/>
                <a:chExt cx="2288" cy="2401"/>
              </a:xfrm>
            </p:grpSpPr>
            <p:grpSp>
              <p:nvGrpSpPr>
                <p:cNvPr id="22592" name="Group 39"/>
                <p:cNvGrpSpPr/>
                <p:nvPr/>
              </p:nvGrpSpPr>
              <p:grpSpPr>
                <a:xfrm>
                  <a:off x="1803" y="0"/>
                  <a:ext cx="485" cy="328"/>
                  <a:chOff x="0" y="0"/>
                  <a:chExt cx="485" cy="328"/>
                </a:xfrm>
              </p:grpSpPr>
              <p:sp>
                <p:nvSpPr>
                  <p:cNvPr id="22617" name="未知"/>
                  <p:cNvSpPr/>
                  <p:nvPr/>
                </p:nvSpPr>
                <p:spPr>
                  <a:xfrm>
                    <a:off x="0" y="150"/>
                    <a:ext cx="293" cy="178"/>
                  </a:xfrm>
                  <a:custGeom>
                    <a:avLst/>
                    <a:gdLst>
                      <a:gd name="txL" fmla="*/ 0 w 293"/>
                      <a:gd name="txT" fmla="*/ 0 h 178"/>
                      <a:gd name="txR" fmla="*/ 293 w 293"/>
                      <a:gd name="txB" fmla="*/ 178 h 178"/>
                    </a:gdLst>
                    <a:ahLst/>
                    <a:cxnLst>
                      <a:cxn ang="0">
                        <a:pos x="0" y="178"/>
                      </a:cxn>
                      <a:cxn ang="0">
                        <a:pos x="293" y="144"/>
                      </a:cxn>
                      <a:cxn ang="0">
                        <a:pos x="98" y="0"/>
                      </a:cxn>
                      <a:cxn ang="0">
                        <a:pos x="0" y="178"/>
                      </a:cxn>
                    </a:cxnLst>
                    <a:rect l="txL" t="txT" r="txR" b="txB"/>
                    <a:pathLst>
                      <a:path w="293" h="178">
                        <a:moveTo>
                          <a:pt x="0" y="178"/>
                        </a:moveTo>
                        <a:lnTo>
                          <a:pt x="293" y="144"/>
                        </a:lnTo>
                        <a:lnTo>
                          <a:pt x="98" y="0"/>
                        </a:lnTo>
                        <a:lnTo>
                          <a:pt x="0" y="178"/>
                        </a:lnTo>
                        <a:close/>
                      </a:path>
                    </a:pathLst>
                  </a:custGeom>
                  <a:solidFill>
                    <a:srgbClr val="5F5F5F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2618" name="未知"/>
                  <p:cNvSpPr/>
                  <p:nvPr/>
                </p:nvSpPr>
                <p:spPr>
                  <a:xfrm>
                    <a:off x="276" y="0"/>
                    <a:ext cx="209" cy="189"/>
                  </a:xfrm>
                  <a:custGeom>
                    <a:avLst/>
                    <a:gdLst>
                      <a:gd name="txL" fmla="*/ 0 w 209"/>
                      <a:gd name="txT" fmla="*/ 0 h 189"/>
                      <a:gd name="txR" fmla="*/ 209 w 209"/>
                      <a:gd name="txB" fmla="*/ 189 h 189"/>
                    </a:gdLst>
                    <a:ahLst/>
                    <a:cxnLst>
                      <a:cxn ang="0">
                        <a:pos x="0" y="178"/>
                      </a:cxn>
                      <a:cxn ang="0">
                        <a:pos x="209" y="189"/>
                      </a:cxn>
                      <a:cxn ang="0">
                        <a:pos x="160" y="0"/>
                      </a:cxn>
                      <a:cxn ang="0">
                        <a:pos x="0" y="178"/>
                      </a:cxn>
                    </a:cxnLst>
                    <a:rect l="txL" t="txT" r="txR" b="txB"/>
                    <a:pathLst>
                      <a:path w="209" h="189">
                        <a:moveTo>
                          <a:pt x="0" y="178"/>
                        </a:moveTo>
                        <a:lnTo>
                          <a:pt x="209" y="189"/>
                        </a:lnTo>
                        <a:lnTo>
                          <a:pt x="160" y="0"/>
                        </a:lnTo>
                        <a:lnTo>
                          <a:pt x="0" y="178"/>
                        </a:lnTo>
                        <a:close/>
                      </a:path>
                    </a:pathLst>
                  </a:custGeom>
                  <a:solidFill>
                    <a:srgbClr val="5F5F5F">
                      <a:alpha val="100000"/>
                    </a:srgbClr>
                  </a:solidFill>
                  <a:ln w="9525">
                    <a:noFill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22593" name="Group 42"/>
                <p:cNvGrpSpPr/>
                <p:nvPr/>
              </p:nvGrpSpPr>
              <p:grpSpPr>
                <a:xfrm>
                  <a:off x="0" y="83"/>
                  <a:ext cx="2197" cy="2318"/>
                  <a:chOff x="0" y="0"/>
                  <a:chExt cx="2197" cy="2318"/>
                </a:xfrm>
              </p:grpSpPr>
              <p:sp>
                <p:nvSpPr>
                  <p:cNvPr id="22594" name="未知"/>
                  <p:cNvSpPr/>
                  <p:nvPr/>
                </p:nvSpPr>
                <p:spPr>
                  <a:xfrm>
                    <a:off x="0" y="0"/>
                    <a:ext cx="2197" cy="2318"/>
                  </a:xfrm>
                  <a:custGeom>
                    <a:avLst/>
                    <a:gdLst>
                      <a:gd name="txL" fmla="*/ 0 w 2197"/>
                      <a:gd name="txT" fmla="*/ 0 h 2318"/>
                      <a:gd name="txR" fmla="*/ 2197 w 2197"/>
                      <a:gd name="txB" fmla="*/ 2318 h 2318"/>
                    </a:gdLst>
                    <a:ahLst/>
                    <a:cxnLst>
                      <a:cxn ang="0">
                        <a:pos x="902" y="73"/>
                      </a:cxn>
                      <a:cxn ang="0">
                        <a:pos x="893" y="199"/>
                      </a:cxn>
                      <a:cxn ang="0">
                        <a:pos x="860" y="355"/>
                      </a:cxn>
                      <a:cxn ang="0">
                        <a:pos x="796" y="482"/>
                      </a:cxn>
                      <a:cxn ang="0">
                        <a:pos x="696" y="597"/>
                      </a:cxn>
                      <a:cxn ang="0">
                        <a:pos x="589" y="722"/>
                      </a:cxn>
                      <a:cxn ang="0">
                        <a:pos x="486" y="989"/>
                      </a:cxn>
                      <a:cxn ang="0">
                        <a:pos x="453" y="1213"/>
                      </a:cxn>
                      <a:cxn ang="0">
                        <a:pos x="404" y="1463"/>
                      </a:cxn>
                      <a:cxn ang="0">
                        <a:pos x="321" y="1667"/>
                      </a:cxn>
                      <a:cxn ang="0">
                        <a:pos x="198" y="1890"/>
                      </a:cxn>
                      <a:cxn ang="0">
                        <a:pos x="85" y="2082"/>
                      </a:cxn>
                      <a:cxn ang="0">
                        <a:pos x="0" y="2208"/>
                      </a:cxn>
                      <a:cxn ang="0">
                        <a:pos x="15" y="2247"/>
                      </a:cxn>
                      <a:cxn ang="0">
                        <a:pos x="64" y="2287"/>
                      </a:cxn>
                      <a:cxn ang="0">
                        <a:pos x="232" y="2318"/>
                      </a:cxn>
                      <a:cxn ang="0">
                        <a:pos x="381" y="2259"/>
                      </a:cxn>
                      <a:cxn ang="0">
                        <a:pos x="525" y="2105"/>
                      </a:cxn>
                      <a:cxn ang="0">
                        <a:pos x="571" y="2001"/>
                      </a:cxn>
                      <a:cxn ang="0">
                        <a:pos x="678" y="1775"/>
                      </a:cxn>
                      <a:cxn ang="0">
                        <a:pos x="832" y="1783"/>
                      </a:cxn>
                      <a:cxn ang="0">
                        <a:pos x="881" y="1983"/>
                      </a:cxn>
                      <a:cxn ang="0">
                        <a:pos x="933" y="2097"/>
                      </a:cxn>
                      <a:cxn ang="0">
                        <a:pos x="989" y="2189"/>
                      </a:cxn>
                      <a:cxn ang="0">
                        <a:pos x="1053" y="2252"/>
                      </a:cxn>
                      <a:cxn ang="0">
                        <a:pos x="1144" y="2287"/>
                      </a:cxn>
                      <a:cxn ang="0">
                        <a:pos x="1241" y="2288"/>
                      </a:cxn>
                      <a:cxn ang="0">
                        <a:pos x="1314" y="2267"/>
                      </a:cxn>
                      <a:cxn ang="0">
                        <a:pos x="1434" y="2040"/>
                      </a:cxn>
                      <a:cxn ang="0">
                        <a:pos x="1553" y="2069"/>
                      </a:cxn>
                      <a:cxn ang="0">
                        <a:pos x="1623" y="2060"/>
                      </a:cxn>
                      <a:cxn ang="0">
                        <a:pos x="1680" y="2001"/>
                      </a:cxn>
                      <a:cxn ang="0">
                        <a:pos x="1729" y="1907"/>
                      </a:cxn>
                      <a:cxn ang="0">
                        <a:pos x="1741" y="1826"/>
                      </a:cxn>
                      <a:cxn ang="0">
                        <a:pos x="1814" y="1790"/>
                      </a:cxn>
                      <a:cxn ang="0">
                        <a:pos x="1886" y="1765"/>
                      </a:cxn>
                      <a:cxn ang="0">
                        <a:pos x="1942" y="1711"/>
                      </a:cxn>
                      <a:cxn ang="0">
                        <a:pos x="1989" y="1639"/>
                      </a:cxn>
                      <a:cxn ang="0">
                        <a:pos x="2009" y="1558"/>
                      </a:cxn>
                      <a:cxn ang="0">
                        <a:pos x="1966" y="1442"/>
                      </a:cxn>
                      <a:cxn ang="0">
                        <a:pos x="2071" y="1437"/>
                      </a:cxn>
                      <a:cxn ang="0">
                        <a:pos x="2123" y="1391"/>
                      </a:cxn>
                      <a:cxn ang="0">
                        <a:pos x="2167" y="1313"/>
                      </a:cxn>
                      <a:cxn ang="0">
                        <a:pos x="2197" y="1236"/>
                      </a:cxn>
                      <a:cxn ang="0">
                        <a:pos x="2192" y="1157"/>
                      </a:cxn>
                      <a:cxn ang="0">
                        <a:pos x="2167" y="1084"/>
                      </a:cxn>
                      <a:cxn ang="0">
                        <a:pos x="2105" y="1005"/>
                      </a:cxn>
                      <a:cxn ang="0">
                        <a:pos x="2064" y="835"/>
                      </a:cxn>
                      <a:cxn ang="0">
                        <a:pos x="1993" y="695"/>
                      </a:cxn>
                      <a:cxn ang="0">
                        <a:pos x="1993" y="603"/>
                      </a:cxn>
                      <a:cxn ang="0">
                        <a:pos x="1934" y="480"/>
                      </a:cxn>
                      <a:cxn ang="0">
                        <a:pos x="1916" y="361"/>
                      </a:cxn>
                      <a:cxn ang="0">
                        <a:pos x="1888" y="257"/>
                      </a:cxn>
                      <a:cxn ang="0">
                        <a:pos x="1888" y="150"/>
                      </a:cxn>
                      <a:cxn ang="0">
                        <a:pos x="1860" y="0"/>
                      </a:cxn>
                    </a:cxnLst>
                    <a:rect l="txL" t="txT" r="txR" b="txB"/>
                    <a:pathLst>
                      <a:path w="2197" h="2318">
                        <a:moveTo>
                          <a:pt x="893" y="10"/>
                        </a:moveTo>
                        <a:lnTo>
                          <a:pt x="902" y="73"/>
                        </a:lnTo>
                        <a:lnTo>
                          <a:pt x="906" y="123"/>
                        </a:lnTo>
                        <a:lnTo>
                          <a:pt x="893" y="199"/>
                        </a:lnTo>
                        <a:lnTo>
                          <a:pt x="868" y="317"/>
                        </a:lnTo>
                        <a:lnTo>
                          <a:pt x="860" y="355"/>
                        </a:lnTo>
                        <a:lnTo>
                          <a:pt x="837" y="412"/>
                        </a:lnTo>
                        <a:lnTo>
                          <a:pt x="796" y="482"/>
                        </a:lnTo>
                        <a:lnTo>
                          <a:pt x="745" y="546"/>
                        </a:lnTo>
                        <a:lnTo>
                          <a:pt x="696" y="597"/>
                        </a:lnTo>
                        <a:lnTo>
                          <a:pt x="646" y="649"/>
                        </a:lnTo>
                        <a:lnTo>
                          <a:pt x="589" y="722"/>
                        </a:lnTo>
                        <a:lnTo>
                          <a:pt x="530" y="830"/>
                        </a:lnTo>
                        <a:lnTo>
                          <a:pt x="486" y="989"/>
                        </a:lnTo>
                        <a:lnTo>
                          <a:pt x="479" y="1074"/>
                        </a:lnTo>
                        <a:lnTo>
                          <a:pt x="453" y="1213"/>
                        </a:lnTo>
                        <a:lnTo>
                          <a:pt x="428" y="1371"/>
                        </a:lnTo>
                        <a:lnTo>
                          <a:pt x="404" y="1463"/>
                        </a:lnTo>
                        <a:lnTo>
                          <a:pt x="373" y="1535"/>
                        </a:lnTo>
                        <a:lnTo>
                          <a:pt x="321" y="1667"/>
                        </a:lnTo>
                        <a:lnTo>
                          <a:pt x="249" y="1814"/>
                        </a:lnTo>
                        <a:lnTo>
                          <a:pt x="198" y="1890"/>
                        </a:lnTo>
                        <a:lnTo>
                          <a:pt x="147" y="1981"/>
                        </a:lnTo>
                        <a:lnTo>
                          <a:pt x="85" y="2082"/>
                        </a:lnTo>
                        <a:lnTo>
                          <a:pt x="8" y="2180"/>
                        </a:lnTo>
                        <a:lnTo>
                          <a:pt x="0" y="2208"/>
                        </a:lnTo>
                        <a:lnTo>
                          <a:pt x="2" y="2228"/>
                        </a:lnTo>
                        <a:lnTo>
                          <a:pt x="15" y="2247"/>
                        </a:lnTo>
                        <a:lnTo>
                          <a:pt x="36" y="2269"/>
                        </a:lnTo>
                        <a:lnTo>
                          <a:pt x="64" y="2287"/>
                        </a:lnTo>
                        <a:lnTo>
                          <a:pt x="172" y="2313"/>
                        </a:lnTo>
                        <a:lnTo>
                          <a:pt x="232" y="2318"/>
                        </a:lnTo>
                        <a:lnTo>
                          <a:pt x="301" y="2305"/>
                        </a:lnTo>
                        <a:lnTo>
                          <a:pt x="381" y="2259"/>
                        </a:lnTo>
                        <a:lnTo>
                          <a:pt x="453" y="2190"/>
                        </a:lnTo>
                        <a:lnTo>
                          <a:pt x="525" y="2105"/>
                        </a:lnTo>
                        <a:lnTo>
                          <a:pt x="551" y="2061"/>
                        </a:lnTo>
                        <a:lnTo>
                          <a:pt x="571" y="2001"/>
                        </a:lnTo>
                        <a:lnTo>
                          <a:pt x="618" y="1885"/>
                        </a:lnTo>
                        <a:lnTo>
                          <a:pt x="678" y="1775"/>
                        </a:lnTo>
                        <a:lnTo>
                          <a:pt x="788" y="1597"/>
                        </a:lnTo>
                        <a:lnTo>
                          <a:pt x="832" y="1783"/>
                        </a:lnTo>
                        <a:lnTo>
                          <a:pt x="852" y="1888"/>
                        </a:lnTo>
                        <a:lnTo>
                          <a:pt x="881" y="1983"/>
                        </a:lnTo>
                        <a:lnTo>
                          <a:pt x="907" y="2037"/>
                        </a:lnTo>
                        <a:lnTo>
                          <a:pt x="933" y="2097"/>
                        </a:lnTo>
                        <a:lnTo>
                          <a:pt x="968" y="2156"/>
                        </a:lnTo>
                        <a:lnTo>
                          <a:pt x="989" y="2189"/>
                        </a:lnTo>
                        <a:lnTo>
                          <a:pt x="1012" y="2220"/>
                        </a:lnTo>
                        <a:lnTo>
                          <a:pt x="1053" y="2252"/>
                        </a:lnTo>
                        <a:lnTo>
                          <a:pt x="1082" y="2272"/>
                        </a:lnTo>
                        <a:lnTo>
                          <a:pt x="1144" y="2287"/>
                        </a:lnTo>
                        <a:lnTo>
                          <a:pt x="1190" y="2292"/>
                        </a:lnTo>
                        <a:lnTo>
                          <a:pt x="1241" y="2288"/>
                        </a:lnTo>
                        <a:lnTo>
                          <a:pt x="1282" y="2279"/>
                        </a:lnTo>
                        <a:lnTo>
                          <a:pt x="1314" y="2267"/>
                        </a:lnTo>
                        <a:lnTo>
                          <a:pt x="1353" y="2197"/>
                        </a:lnTo>
                        <a:lnTo>
                          <a:pt x="1434" y="2040"/>
                        </a:lnTo>
                        <a:lnTo>
                          <a:pt x="1499" y="2063"/>
                        </a:lnTo>
                        <a:lnTo>
                          <a:pt x="1553" y="2069"/>
                        </a:lnTo>
                        <a:lnTo>
                          <a:pt x="1597" y="2069"/>
                        </a:lnTo>
                        <a:lnTo>
                          <a:pt x="1623" y="2060"/>
                        </a:lnTo>
                        <a:lnTo>
                          <a:pt x="1654" y="2027"/>
                        </a:lnTo>
                        <a:lnTo>
                          <a:pt x="1680" y="2001"/>
                        </a:lnTo>
                        <a:lnTo>
                          <a:pt x="1707" y="1965"/>
                        </a:lnTo>
                        <a:lnTo>
                          <a:pt x="1729" y="1907"/>
                        </a:lnTo>
                        <a:lnTo>
                          <a:pt x="1741" y="1857"/>
                        </a:lnTo>
                        <a:lnTo>
                          <a:pt x="1741" y="1826"/>
                        </a:lnTo>
                        <a:lnTo>
                          <a:pt x="1777" y="1795"/>
                        </a:lnTo>
                        <a:lnTo>
                          <a:pt x="1814" y="1790"/>
                        </a:lnTo>
                        <a:lnTo>
                          <a:pt x="1855" y="1775"/>
                        </a:lnTo>
                        <a:lnTo>
                          <a:pt x="1886" y="1765"/>
                        </a:lnTo>
                        <a:lnTo>
                          <a:pt x="1919" y="1736"/>
                        </a:lnTo>
                        <a:lnTo>
                          <a:pt x="1942" y="1711"/>
                        </a:lnTo>
                        <a:lnTo>
                          <a:pt x="1966" y="1682"/>
                        </a:lnTo>
                        <a:lnTo>
                          <a:pt x="1989" y="1639"/>
                        </a:lnTo>
                        <a:lnTo>
                          <a:pt x="2001" y="1599"/>
                        </a:lnTo>
                        <a:lnTo>
                          <a:pt x="2009" y="1558"/>
                        </a:lnTo>
                        <a:lnTo>
                          <a:pt x="1997" y="1515"/>
                        </a:lnTo>
                        <a:lnTo>
                          <a:pt x="1966" y="1442"/>
                        </a:lnTo>
                        <a:lnTo>
                          <a:pt x="2042" y="1442"/>
                        </a:lnTo>
                        <a:lnTo>
                          <a:pt x="2071" y="1437"/>
                        </a:lnTo>
                        <a:lnTo>
                          <a:pt x="2099" y="1417"/>
                        </a:lnTo>
                        <a:lnTo>
                          <a:pt x="2123" y="1391"/>
                        </a:lnTo>
                        <a:lnTo>
                          <a:pt x="2146" y="1355"/>
                        </a:lnTo>
                        <a:lnTo>
                          <a:pt x="2167" y="1313"/>
                        </a:lnTo>
                        <a:lnTo>
                          <a:pt x="2187" y="1275"/>
                        </a:lnTo>
                        <a:lnTo>
                          <a:pt x="2197" y="1236"/>
                        </a:lnTo>
                        <a:lnTo>
                          <a:pt x="2197" y="1198"/>
                        </a:lnTo>
                        <a:lnTo>
                          <a:pt x="2192" y="1157"/>
                        </a:lnTo>
                        <a:lnTo>
                          <a:pt x="2185" y="1116"/>
                        </a:lnTo>
                        <a:lnTo>
                          <a:pt x="2167" y="1084"/>
                        </a:lnTo>
                        <a:lnTo>
                          <a:pt x="2141" y="1049"/>
                        </a:lnTo>
                        <a:lnTo>
                          <a:pt x="2105" y="1005"/>
                        </a:lnTo>
                        <a:lnTo>
                          <a:pt x="2086" y="909"/>
                        </a:lnTo>
                        <a:lnTo>
                          <a:pt x="2064" y="835"/>
                        </a:lnTo>
                        <a:lnTo>
                          <a:pt x="2045" y="789"/>
                        </a:lnTo>
                        <a:lnTo>
                          <a:pt x="1993" y="695"/>
                        </a:lnTo>
                        <a:lnTo>
                          <a:pt x="1991" y="668"/>
                        </a:lnTo>
                        <a:lnTo>
                          <a:pt x="1993" y="603"/>
                        </a:lnTo>
                        <a:lnTo>
                          <a:pt x="1970" y="543"/>
                        </a:lnTo>
                        <a:lnTo>
                          <a:pt x="1934" y="480"/>
                        </a:lnTo>
                        <a:lnTo>
                          <a:pt x="1926" y="435"/>
                        </a:lnTo>
                        <a:lnTo>
                          <a:pt x="1916" y="361"/>
                        </a:lnTo>
                        <a:lnTo>
                          <a:pt x="1898" y="312"/>
                        </a:lnTo>
                        <a:lnTo>
                          <a:pt x="1888" y="257"/>
                        </a:lnTo>
                        <a:lnTo>
                          <a:pt x="1883" y="198"/>
                        </a:lnTo>
                        <a:lnTo>
                          <a:pt x="1888" y="150"/>
                        </a:lnTo>
                        <a:lnTo>
                          <a:pt x="1906" y="105"/>
                        </a:lnTo>
                        <a:lnTo>
                          <a:pt x="1860" y="0"/>
                        </a:lnTo>
                        <a:lnTo>
                          <a:pt x="893" y="10"/>
                        </a:lnTo>
                        <a:close/>
                      </a:path>
                    </a:pathLst>
                  </a:custGeom>
                  <a:solidFill>
                    <a:srgbClr val="FF9F9F">
                      <a:alpha val="100000"/>
                    </a:srgbClr>
                  </a:solidFill>
                  <a:ln w="8255" cap="flat" cmpd="sng">
                    <a:solidFill>
                      <a:srgbClr val="000000">
                        <a:alpha val="10000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22595" name="Group 44"/>
                  <p:cNvGrpSpPr/>
                  <p:nvPr/>
                </p:nvGrpSpPr>
                <p:grpSpPr>
                  <a:xfrm>
                    <a:off x="75" y="173"/>
                    <a:ext cx="2039" cy="2061"/>
                    <a:chOff x="0" y="0"/>
                    <a:chExt cx="2039" cy="2061"/>
                  </a:xfrm>
                </p:grpSpPr>
                <p:grpSp>
                  <p:nvGrpSpPr>
                    <p:cNvPr id="22596" name="Group 45"/>
                    <p:cNvGrpSpPr/>
                    <p:nvPr/>
                  </p:nvGrpSpPr>
                  <p:grpSpPr>
                    <a:xfrm>
                      <a:off x="0" y="0"/>
                      <a:ext cx="2039" cy="2061"/>
                      <a:chOff x="0" y="0"/>
                      <a:chExt cx="2039" cy="2061"/>
                    </a:xfrm>
                  </p:grpSpPr>
                  <p:sp>
                    <p:nvSpPr>
                      <p:cNvPr id="22598" name="未知"/>
                      <p:cNvSpPr/>
                      <p:nvPr/>
                    </p:nvSpPr>
                    <p:spPr>
                      <a:xfrm>
                        <a:off x="1182" y="960"/>
                        <a:ext cx="485" cy="689"/>
                      </a:xfrm>
                      <a:custGeom>
                        <a:avLst/>
                        <a:gdLst>
                          <a:gd name="txL" fmla="*/ 0 w 485"/>
                          <a:gd name="txT" fmla="*/ 0 h 689"/>
                          <a:gd name="txR" fmla="*/ 485 w 485"/>
                          <a:gd name="txB" fmla="*/ 689 h 689"/>
                        </a:gdLst>
                        <a:ahLst/>
                        <a:cxnLst>
                          <a:cxn ang="0">
                            <a:pos x="75" y="482"/>
                          </a:cxn>
                          <a:cxn ang="0">
                            <a:pos x="80" y="451"/>
                          </a:cxn>
                          <a:cxn ang="0">
                            <a:pos x="77" y="430"/>
                          </a:cxn>
                          <a:cxn ang="0">
                            <a:pos x="69" y="400"/>
                          </a:cxn>
                          <a:cxn ang="0">
                            <a:pos x="56" y="374"/>
                          </a:cxn>
                          <a:cxn ang="0">
                            <a:pos x="47" y="350"/>
                          </a:cxn>
                          <a:cxn ang="0">
                            <a:pos x="34" y="315"/>
                          </a:cxn>
                          <a:cxn ang="0">
                            <a:pos x="23" y="281"/>
                          </a:cxn>
                          <a:cxn ang="0">
                            <a:pos x="13" y="240"/>
                          </a:cxn>
                          <a:cxn ang="0">
                            <a:pos x="7" y="206"/>
                          </a:cxn>
                          <a:cxn ang="0">
                            <a:pos x="2" y="173"/>
                          </a:cxn>
                          <a:cxn ang="0">
                            <a:pos x="0" y="137"/>
                          </a:cxn>
                          <a:cxn ang="0">
                            <a:pos x="0" y="111"/>
                          </a:cxn>
                          <a:cxn ang="0">
                            <a:pos x="7" y="86"/>
                          </a:cxn>
                          <a:cxn ang="0">
                            <a:pos x="18" y="65"/>
                          </a:cxn>
                          <a:cxn ang="0">
                            <a:pos x="33" y="49"/>
                          </a:cxn>
                          <a:cxn ang="0">
                            <a:pos x="61" y="29"/>
                          </a:cxn>
                          <a:cxn ang="0">
                            <a:pos x="87" y="14"/>
                          </a:cxn>
                          <a:cxn ang="0">
                            <a:pos x="118" y="3"/>
                          </a:cxn>
                          <a:cxn ang="0">
                            <a:pos x="147" y="0"/>
                          </a:cxn>
                          <a:cxn ang="0">
                            <a:pos x="177" y="3"/>
                          </a:cxn>
                          <a:cxn ang="0">
                            <a:pos x="204" y="14"/>
                          </a:cxn>
                          <a:cxn ang="0">
                            <a:pos x="234" y="29"/>
                          </a:cxn>
                          <a:cxn ang="0">
                            <a:pos x="263" y="47"/>
                          </a:cxn>
                          <a:cxn ang="0">
                            <a:pos x="288" y="75"/>
                          </a:cxn>
                          <a:cxn ang="0">
                            <a:pos x="307" y="98"/>
                          </a:cxn>
                          <a:cxn ang="0">
                            <a:pos x="320" y="117"/>
                          </a:cxn>
                          <a:cxn ang="0">
                            <a:pos x="338" y="144"/>
                          </a:cxn>
                          <a:cxn ang="0">
                            <a:pos x="353" y="166"/>
                          </a:cxn>
                          <a:cxn ang="0">
                            <a:pos x="366" y="191"/>
                          </a:cxn>
                          <a:cxn ang="0">
                            <a:pos x="378" y="217"/>
                          </a:cxn>
                          <a:cxn ang="0">
                            <a:pos x="402" y="297"/>
                          </a:cxn>
                          <a:cxn ang="0">
                            <a:pos x="432" y="390"/>
                          </a:cxn>
                          <a:cxn ang="0">
                            <a:pos x="436" y="454"/>
                          </a:cxn>
                          <a:cxn ang="0">
                            <a:pos x="466" y="533"/>
                          </a:cxn>
                          <a:cxn ang="0">
                            <a:pos x="485" y="601"/>
                          </a:cxn>
                          <a:cxn ang="0">
                            <a:pos x="485" y="689"/>
                          </a:cxn>
                          <a:cxn ang="0">
                            <a:pos x="481" y="689"/>
                          </a:cxn>
                        </a:cxnLst>
                        <a:rect l="txL" t="txT" r="txR" b="txB"/>
                        <a:pathLst>
                          <a:path w="485" h="689">
                            <a:moveTo>
                              <a:pt x="75" y="482"/>
                            </a:moveTo>
                            <a:lnTo>
                              <a:pt x="80" y="451"/>
                            </a:lnTo>
                            <a:lnTo>
                              <a:pt x="77" y="430"/>
                            </a:lnTo>
                            <a:lnTo>
                              <a:pt x="69" y="400"/>
                            </a:lnTo>
                            <a:lnTo>
                              <a:pt x="56" y="374"/>
                            </a:lnTo>
                            <a:lnTo>
                              <a:pt x="47" y="350"/>
                            </a:lnTo>
                            <a:lnTo>
                              <a:pt x="34" y="315"/>
                            </a:lnTo>
                            <a:lnTo>
                              <a:pt x="23" y="281"/>
                            </a:lnTo>
                            <a:lnTo>
                              <a:pt x="13" y="240"/>
                            </a:lnTo>
                            <a:lnTo>
                              <a:pt x="7" y="206"/>
                            </a:lnTo>
                            <a:lnTo>
                              <a:pt x="2" y="173"/>
                            </a:lnTo>
                            <a:lnTo>
                              <a:pt x="0" y="137"/>
                            </a:lnTo>
                            <a:lnTo>
                              <a:pt x="0" y="111"/>
                            </a:lnTo>
                            <a:lnTo>
                              <a:pt x="7" y="86"/>
                            </a:lnTo>
                            <a:lnTo>
                              <a:pt x="18" y="65"/>
                            </a:lnTo>
                            <a:lnTo>
                              <a:pt x="33" y="49"/>
                            </a:lnTo>
                            <a:lnTo>
                              <a:pt x="61" y="29"/>
                            </a:lnTo>
                            <a:lnTo>
                              <a:pt x="87" y="14"/>
                            </a:lnTo>
                            <a:lnTo>
                              <a:pt x="118" y="3"/>
                            </a:lnTo>
                            <a:lnTo>
                              <a:pt x="147" y="0"/>
                            </a:lnTo>
                            <a:lnTo>
                              <a:pt x="177" y="3"/>
                            </a:lnTo>
                            <a:lnTo>
                              <a:pt x="204" y="14"/>
                            </a:lnTo>
                            <a:lnTo>
                              <a:pt x="234" y="29"/>
                            </a:lnTo>
                            <a:lnTo>
                              <a:pt x="263" y="47"/>
                            </a:lnTo>
                            <a:lnTo>
                              <a:pt x="288" y="75"/>
                            </a:lnTo>
                            <a:lnTo>
                              <a:pt x="307" y="98"/>
                            </a:lnTo>
                            <a:lnTo>
                              <a:pt x="320" y="117"/>
                            </a:lnTo>
                            <a:lnTo>
                              <a:pt x="338" y="144"/>
                            </a:lnTo>
                            <a:lnTo>
                              <a:pt x="353" y="166"/>
                            </a:lnTo>
                            <a:lnTo>
                              <a:pt x="366" y="191"/>
                            </a:lnTo>
                            <a:lnTo>
                              <a:pt x="378" y="217"/>
                            </a:lnTo>
                            <a:lnTo>
                              <a:pt x="402" y="297"/>
                            </a:lnTo>
                            <a:lnTo>
                              <a:pt x="432" y="390"/>
                            </a:lnTo>
                            <a:lnTo>
                              <a:pt x="436" y="454"/>
                            </a:lnTo>
                            <a:lnTo>
                              <a:pt x="466" y="533"/>
                            </a:lnTo>
                            <a:lnTo>
                              <a:pt x="485" y="601"/>
                            </a:lnTo>
                            <a:lnTo>
                              <a:pt x="485" y="689"/>
                            </a:lnTo>
                            <a:lnTo>
                              <a:pt x="481" y="689"/>
                            </a:lnTo>
                          </a:path>
                        </a:pathLst>
                      </a:custGeom>
                      <a:noFill/>
                      <a:ln w="8255" cap="flat" cmpd="sng">
                        <a:solidFill>
                          <a:srgbClr val="000000">
                            <a:alpha val="100000"/>
                          </a:srgb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22599" name="未知"/>
                      <p:cNvSpPr/>
                      <p:nvPr/>
                    </p:nvSpPr>
                    <p:spPr>
                      <a:xfrm>
                        <a:off x="974" y="1295"/>
                        <a:ext cx="414" cy="578"/>
                      </a:xfrm>
                      <a:custGeom>
                        <a:avLst/>
                        <a:gdLst>
                          <a:gd name="txL" fmla="*/ 0 w 414"/>
                          <a:gd name="txT" fmla="*/ 0 h 578"/>
                          <a:gd name="txR" fmla="*/ 414 w 414"/>
                          <a:gd name="txB" fmla="*/ 578 h 578"/>
                        </a:gdLst>
                        <a:ahLst/>
                        <a:cxnLst>
                          <a:cxn ang="0">
                            <a:pos x="0" y="137"/>
                          </a:cxn>
                          <a:cxn ang="0">
                            <a:pos x="4" y="121"/>
                          </a:cxn>
                          <a:cxn ang="0">
                            <a:pos x="9" y="100"/>
                          </a:cxn>
                          <a:cxn ang="0">
                            <a:pos x="17" y="80"/>
                          </a:cxn>
                          <a:cxn ang="0">
                            <a:pos x="28" y="59"/>
                          </a:cxn>
                          <a:cxn ang="0">
                            <a:pos x="38" y="44"/>
                          </a:cxn>
                          <a:cxn ang="0">
                            <a:pos x="59" y="23"/>
                          </a:cxn>
                          <a:cxn ang="0">
                            <a:pos x="77" y="10"/>
                          </a:cxn>
                          <a:cxn ang="0">
                            <a:pos x="92" y="3"/>
                          </a:cxn>
                          <a:cxn ang="0">
                            <a:pos x="123" y="0"/>
                          </a:cxn>
                          <a:cxn ang="0">
                            <a:pos x="146" y="1"/>
                          </a:cxn>
                          <a:cxn ang="0">
                            <a:pos x="167" y="6"/>
                          </a:cxn>
                          <a:cxn ang="0">
                            <a:pos x="192" y="18"/>
                          </a:cxn>
                          <a:cxn ang="0">
                            <a:pos x="216" y="39"/>
                          </a:cxn>
                          <a:cxn ang="0">
                            <a:pos x="233" y="59"/>
                          </a:cxn>
                          <a:cxn ang="0">
                            <a:pos x="247" y="83"/>
                          </a:cxn>
                          <a:cxn ang="0">
                            <a:pos x="262" y="108"/>
                          </a:cxn>
                          <a:cxn ang="0">
                            <a:pos x="278" y="142"/>
                          </a:cxn>
                          <a:cxn ang="0">
                            <a:pos x="303" y="191"/>
                          </a:cxn>
                          <a:cxn ang="0">
                            <a:pos x="329" y="234"/>
                          </a:cxn>
                          <a:cxn ang="0">
                            <a:pos x="345" y="260"/>
                          </a:cxn>
                          <a:cxn ang="0">
                            <a:pos x="370" y="301"/>
                          </a:cxn>
                          <a:cxn ang="0">
                            <a:pos x="393" y="337"/>
                          </a:cxn>
                          <a:cxn ang="0">
                            <a:pos x="406" y="364"/>
                          </a:cxn>
                          <a:cxn ang="0">
                            <a:pos x="412" y="395"/>
                          </a:cxn>
                          <a:cxn ang="0">
                            <a:pos x="414" y="425"/>
                          </a:cxn>
                          <a:cxn ang="0">
                            <a:pos x="414" y="453"/>
                          </a:cxn>
                          <a:cxn ang="0">
                            <a:pos x="409" y="477"/>
                          </a:cxn>
                          <a:cxn ang="0">
                            <a:pos x="403" y="502"/>
                          </a:cxn>
                          <a:cxn ang="0">
                            <a:pos x="394" y="528"/>
                          </a:cxn>
                          <a:cxn ang="0">
                            <a:pos x="388" y="551"/>
                          </a:cxn>
                          <a:cxn ang="0">
                            <a:pos x="378" y="578"/>
                          </a:cxn>
                        </a:cxnLst>
                        <a:rect l="txL" t="txT" r="txR" b="txB"/>
                        <a:pathLst>
                          <a:path w="414" h="578">
                            <a:moveTo>
                              <a:pt x="0" y="137"/>
                            </a:moveTo>
                            <a:lnTo>
                              <a:pt x="4" y="121"/>
                            </a:lnTo>
                            <a:lnTo>
                              <a:pt x="9" y="100"/>
                            </a:lnTo>
                            <a:lnTo>
                              <a:pt x="17" y="80"/>
                            </a:lnTo>
                            <a:lnTo>
                              <a:pt x="28" y="59"/>
                            </a:lnTo>
                            <a:lnTo>
                              <a:pt x="38" y="44"/>
                            </a:lnTo>
                            <a:lnTo>
                              <a:pt x="59" y="23"/>
                            </a:lnTo>
                            <a:lnTo>
                              <a:pt x="77" y="10"/>
                            </a:lnTo>
                            <a:lnTo>
                              <a:pt x="92" y="3"/>
                            </a:lnTo>
                            <a:lnTo>
                              <a:pt x="123" y="0"/>
                            </a:lnTo>
                            <a:lnTo>
                              <a:pt x="146" y="1"/>
                            </a:lnTo>
                            <a:lnTo>
                              <a:pt x="167" y="6"/>
                            </a:lnTo>
                            <a:lnTo>
                              <a:pt x="192" y="18"/>
                            </a:lnTo>
                            <a:lnTo>
                              <a:pt x="216" y="39"/>
                            </a:lnTo>
                            <a:lnTo>
                              <a:pt x="233" y="59"/>
                            </a:lnTo>
                            <a:lnTo>
                              <a:pt x="247" y="83"/>
                            </a:lnTo>
                            <a:lnTo>
                              <a:pt x="262" y="108"/>
                            </a:lnTo>
                            <a:lnTo>
                              <a:pt x="278" y="142"/>
                            </a:lnTo>
                            <a:lnTo>
                              <a:pt x="303" y="191"/>
                            </a:lnTo>
                            <a:lnTo>
                              <a:pt x="329" y="234"/>
                            </a:lnTo>
                            <a:lnTo>
                              <a:pt x="345" y="260"/>
                            </a:lnTo>
                            <a:lnTo>
                              <a:pt x="370" y="301"/>
                            </a:lnTo>
                            <a:lnTo>
                              <a:pt x="393" y="337"/>
                            </a:lnTo>
                            <a:lnTo>
                              <a:pt x="406" y="364"/>
                            </a:lnTo>
                            <a:lnTo>
                              <a:pt x="412" y="395"/>
                            </a:lnTo>
                            <a:lnTo>
                              <a:pt x="414" y="425"/>
                            </a:lnTo>
                            <a:lnTo>
                              <a:pt x="414" y="453"/>
                            </a:lnTo>
                            <a:lnTo>
                              <a:pt x="409" y="477"/>
                            </a:lnTo>
                            <a:lnTo>
                              <a:pt x="403" y="502"/>
                            </a:lnTo>
                            <a:lnTo>
                              <a:pt x="394" y="528"/>
                            </a:lnTo>
                            <a:lnTo>
                              <a:pt x="388" y="551"/>
                            </a:lnTo>
                            <a:lnTo>
                              <a:pt x="378" y="578"/>
                            </a:lnTo>
                          </a:path>
                        </a:pathLst>
                      </a:custGeom>
                      <a:noFill/>
                      <a:ln w="8255" cap="flat" cmpd="sng">
                        <a:solidFill>
                          <a:srgbClr val="000000">
                            <a:alpha val="100000"/>
                          </a:srgb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22600" name="未知"/>
                      <p:cNvSpPr/>
                      <p:nvPr/>
                    </p:nvSpPr>
                    <p:spPr>
                      <a:xfrm>
                        <a:off x="1275" y="731"/>
                        <a:ext cx="618" cy="536"/>
                      </a:xfrm>
                      <a:custGeom>
                        <a:avLst/>
                        <a:gdLst>
                          <a:gd name="txL" fmla="*/ 0 w 618"/>
                          <a:gd name="txT" fmla="*/ 0 h 536"/>
                          <a:gd name="txR" fmla="*/ 618 w 618"/>
                          <a:gd name="txB" fmla="*/ 536 h 536"/>
                        </a:gdLst>
                        <a:ahLst/>
                        <a:cxnLst>
                          <a:cxn ang="0">
                            <a:pos x="25" y="234"/>
                          </a:cxn>
                          <a:cxn ang="0">
                            <a:pos x="15" y="203"/>
                          </a:cxn>
                          <a:cxn ang="0">
                            <a:pos x="8" y="176"/>
                          </a:cxn>
                          <a:cxn ang="0">
                            <a:pos x="3" y="144"/>
                          </a:cxn>
                          <a:cxn ang="0">
                            <a:pos x="0" y="114"/>
                          </a:cxn>
                          <a:cxn ang="0">
                            <a:pos x="2" y="91"/>
                          </a:cxn>
                          <a:cxn ang="0">
                            <a:pos x="10" y="72"/>
                          </a:cxn>
                          <a:cxn ang="0">
                            <a:pos x="25" y="51"/>
                          </a:cxn>
                          <a:cxn ang="0">
                            <a:pos x="48" y="28"/>
                          </a:cxn>
                          <a:cxn ang="0">
                            <a:pos x="72" y="11"/>
                          </a:cxn>
                          <a:cxn ang="0">
                            <a:pos x="97" y="1"/>
                          </a:cxn>
                          <a:cxn ang="0">
                            <a:pos x="124" y="0"/>
                          </a:cxn>
                          <a:cxn ang="0">
                            <a:pos x="160" y="5"/>
                          </a:cxn>
                          <a:cxn ang="0">
                            <a:pos x="203" y="16"/>
                          </a:cxn>
                          <a:cxn ang="0">
                            <a:pos x="232" y="34"/>
                          </a:cxn>
                          <a:cxn ang="0">
                            <a:pos x="257" y="49"/>
                          </a:cxn>
                          <a:cxn ang="0">
                            <a:pos x="280" y="69"/>
                          </a:cxn>
                          <a:cxn ang="0">
                            <a:pos x="298" y="88"/>
                          </a:cxn>
                          <a:cxn ang="0">
                            <a:pos x="319" y="113"/>
                          </a:cxn>
                          <a:cxn ang="0">
                            <a:pos x="340" y="142"/>
                          </a:cxn>
                          <a:cxn ang="0">
                            <a:pos x="368" y="185"/>
                          </a:cxn>
                          <a:cxn ang="0">
                            <a:pos x="396" y="234"/>
                          </a:cxn>
                          <a:cxn ang="0">
                            <a:pos x="410" y="260"/>
                          </a:cxn>
                          <a:cxn ang="0">
                            <a:pos x="427" y="281"/>
                          </a:cxn>
                          <a:cxn ang="0">
                            <a:pos x="451" y="306"/>
                          </a:cxn>
                          <a:cxn ang="0">
                            <a:pos x="476" y="333"/>
                          </a:cxn>
                          <a:cxn ang="0">
                            <a:pos x="509" y="364"/>
                          </a:cxn>
                          <a:cxn ang="0">
                            <a:pos x="527" y="387"/>
                          </a:cxn>
                          <a:cxn ang="0">
                            <a:pos x="554" y="425"/>
                          </a:cxn>
                          <a:cxn ang="0">
                            <a:pos x="574" y="456"/>
                          </a:cxn>
                          <a:cxn ang="0">
                            <a:pos x="592" y="485"/>
                          </a:cxn>
                          <a:cxn ang="0">
                            <a:pos x="607" y="511"/>
                          </a:cxn>
                          <a:cxn ang="0">
                            <a:pos x="618" y="536"/>
                          </a:cxn>
                        </a:cxnLst>
                        <a:rect l="txL" t="txT" r="txR" b="txB"/>
                        <a:pathLst>
                          <a:path w="618" h="536">
                            <a:moveTo>
                              <a:pt x="25" y="234"/>
                            </a:moveTo>
                            <a:lnTo>
                              <a:pt x="15" y="203"/>
                            </a:lnTo>
                            <a:lnTo>
                              <a:pt x="8" y="176"/>
                            </a:lnTo>
                            <a:lnTo>
                              <a:pt x="3" y="144"/>
                            </a:lnTo>
                            <a:lnTo>
                              <a:pt x="0" y="114"/>
                            </a:lnTo>
                            <a:lnTo>
                              <a:pt x="2" y="91"/>
                            </a:lnTo>
                            <a:lnTo>
                              <a:pt x="10" y="72"/>
                            </a:lnTo>
                            <a:lnTo>
                              <a:pt x="25" y="51"/>
                            </a:lnTo>
                            <a:lnTo>
                              <a:pt x="48" y="28"/>
                            </a:lnTo>
                            <a:lnTo>
                              <a:pt x="72" y="11"/>
                            </a:lnTo>
                            <a:lnTo>
                              <a:pt x="97" y="1"/>
                            </a:lnTo>
                            <a:lnTo>
                              <a:pt x="124" y="0"/>
                            </a:lnTo>
                            <a:lnTo>
                              <a:pt x="160" y="5"/>
                            </a:lnTo>
                            <a:lnTo>
                              <a:pt x="203" y="16"/>
                            </a:lnTo>
                            <a:lnTo>
                              <a:pt x="232" y="34"/>
                            </a:lnTo>
                            <a:lnTo>
                              <a:pt x="257" y="49"/>
                            </a:lnTo>
                            <a:lnTo>
                              <a:pt x="280" y="69"/>
                            </a:lnTo>
                            <a:lnTo>
                              <a:pt x="298" y="88"/>
                            </a:lnTo>
                            <a:lnTo>
                              <a:pt x="319" y="113"/>
                            </a:lnTo>
                            <a:lnTo>
                              <a:pt x="340" y="142"/>
                            </a:lnTo>
                            <a:lnTo>
                              <a:pt x="368" y="185"/>
                            </a:lnTo>
                            <a:lnTo>
                              <a:pt x="396" y="234"/>
                            </a:lnTo>
                            <a:lnTo>
                              <a:pt x="410" y="260"/>
                            </a:lnTo>
                            <a:lnTo>
                              <a:pt x="427" y="281"/>
                            </a:lnTo>
                            <a:lnTo>
                              <a:pt x="451" y="306"/>
                            </a:lnTo>
                            <a:lnTo>
                              <a:pt x="476" y="333"/>
                            </a:lnTo>
                            <a:lnTo>
                              <a:pt x="509" y="364"/>
                            </a:lnTo>
                            <a:lnTo>
                              <a:pt x="527" y="387"/>
                            </a:lnTo>
                            <a:lnTo>
                              <a:pt x="554" y="425"/>
                            </a:lnTo>
                            <a:lnTo>
                              <a:pt x="574" y="456"/>
                            </a:lnTo>
                            <a:lnTo>
                              <a:pt x="592" y="485"/>
                            </a:lnTo>
                            <a:lnTo>
                              <a:pt x="607" y="511"/>
                            </a:lnTo>
                            <a:lnTo>
                              <a:pt x="618" y="536"/>
                            </a:lnTo>
                          </a:path>
                        </a:pathLst>
                      </a:custGeom>
                      <a:noFill/>
                      <a:ln w="8255" cap="flat" cmpd="sng">
                        <a:solidFill>
                          <a:srgbClr val="000000">
                            <a:alpha val="100000"/>
                          </a:srgb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grpSp>
                    <p:nvGrpSpPr>
                      <p:cNvPr id="22601" name="Group 49"/>
                      <p:cNvGrpSpPr/>
                      <p:nvPr/>
                    </p:nvGrpSpPr>
                    <p:grpSpPr>
                      <a:xfrm>
                        <a:off x="0" y="0"/>
                        <a:ext cx="2039" cy="2061"/>
                        <a:chOff x="0" y="0"/>
                        <a:chExt cx="2039" cy="2061"/>
                      </a:xfrm>
                    </p:grpSpPr>
                    <p:grpSp>
                      <p:nvGrpSpPr>
                        <p:cNvPr id="22602" name="Group 50"/>
                        <p:cNvGrpSpPr/>
                        <p:nvPr/>
                      </p:nvGrpSpPr>
                      <p:grpSpPr>
                        <a:xfrm>
                          <a:off x="652" y="0"/>
                          <a:ext cx="1387" cy="1893"/>
                          <a:chOff x="0" y="0"/>
                          <a:chExt cx="1387" cy="1893"/>
                        </a:xfrm>
                      </p:grpSpPr>
                      <p:grpSp>
                        <p:nvGrpSpPr>
                          <p:cNvPr id="22604" name="Group 51"/>
                          <p:cNvGrpSpPr/>
                          <p:nvPr/>
                        </p:nvGrpSpPr>
                        <p:grpSpPr>
                          <a:xfrm>
                            <a:off x="247" y="1522"/>
                            <a:ext cx="214" cy="371"/>
                            <a:chOff x="0" y="0"/>
                            <a:chExt cx="214" cy="371"/>
                          </a:xfrm>
                        </p:grpSpPr>
                        <p:sp>
                          <p:nvSpPr>
                            <p:cNvPr id="22614" name="未知"/>
                            <p:cNvSpPr/>
                            <p:nvPr/>
                          </p:nvSpPr>
                          <p:spPr>
                            <a:xfrm>
                              <a:off x="80" y="0"/>
                              <a:ext cx="134" cy="301"/>
                            </a:xfrm>
                            <a:custGeom>
                              <a:avLst/>
                              <a:gdLst>
                                <a:gd name="txL" fmla="*/ 0 w 134"/>
                                <a:gd name="txT" fmla="*/ 0 h 301"/>
                                <a:gd name="txR" fmla="*/ 134 w 134"/>
                                <a:gd name="txB" fmla="*/ 301 h 301"/>
                              </a:gdLst>
                              <a:ahLst/>
                              <a:cxnLst>
                                <a:cxn ang="0">
                                  <a:pos x="0" y="0"/>
                                </a:cxn>
                                <a:cxn ang="0">
                                  <a:pos x="2" y="33"/>
                                </a:cxn>
                                <a:cxn ang="0">
                                  <a:pos x="7" y="65"/>
                                </a:cxn>
                                <a:cxn ang="0">
                                  <a:pos x="10" y="88"/>
                                </a:cxn>
                                <a:cxn ang="0">
                                  <a:pos x="15" y="114"/>
                                </a:cxn>
                                <a:cxn ang="0">
                                  <a:pos x="25" y="150"/>
                                </a:cxn>
                                <a:cxn ang="0">
                                  <a:pos x="36" y="183"/>
                                </a:cxn>
                                <a:cxn ang="0">
                                  <a:pos x="51" y="209"/>
                                </a:cxn>
                                <a:cxn ang="0">
                                  <a:pos x="67" y="232"/>
                                </a:cxn>
                                <a:cxn ang="0">
                                  <a:pos x="90" y="260"/>
                                </a:cxn>
                                <a:cxn ang="0">
                                  <a:pos x="112" y="281"/>
                                </a:cxn>
                                <a:cxn ang="0">
                                  <a:pos x="134" y="301"/>
                                </a:cxn>
                              </a:cxnLst>
                              <a:rect l="txL" t="txT" r="txR" b="txB"/>
                              <a:pathLst>
                                <a:path w="134" h="301">
                                  <a:moveTo>
                                    <a:pt x="0" y="0"/>
                                  </a:moveTo>
                                  <a:lnTo>
                                    <a:pt x="2" y="33"/>
                                  </a:lnTo>
                                  <a:lnTo>
                                    <a:pt x="7" y="65"/>
                                  </a:lnTo>
                                  <a:lnTo>
                                    <a:pt x="10" y="88"/>
                                  </a:lnTo>
                                  <a:lnTo>
                                    <a:pt x="15" y="114"/>
                                  </a:lnTo>
                                  <a:lnTo>
                                    <a:pt x="25" y="150"/>
                                  </a:lnTo>
                                  <a:lnTo>
                                    <a:pt x="36" y="183"/>
                                  </a:lnTo>
                                  <a:lnTo>
                                    <a:pt x="51" y="209"/>
                                  </a:lnTo>
                                  <a:lnTo>
                                    <a:pt x="67" y="232"/>
                                  </a:lnTo>
                                  <a:lnTo>
                                    <a:pt x="90" y="260"/>
                                  </a:lnTo>
                                  <a:lnTo>
                                    <a:pt x="112" y="281"/>
                                  </a:lnTo>
                                  <a:lnTo>
                                    <a:pt x="134" y="301"/>
                                  </a:lnTo>
                                </a:path>
                              </a:pathLst>
                            </a:custGeom>
                            <a:noFill/>
                            <a:ln w="8255" cap="flat" cmpd="sng">
                              <a:solidFill>
                                <a:srgbClr val="000000">
                                  <a:alpha val="100000"/>
                                </a:srgbClr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</p:spPr>
                          <p:txBody>
                            <a:bodyPr/>
                            <a:lstStyle/>
                            <a:p>
                              <a:endParaRPr lang="zh-CN" altLang="en-US"/>
                            </a:p>
                          </p:txBody>
                        </p:sp>
                        <p:sp>
                          <p:nvSpPr>
                            <p:cNvPr id="22615" name="未知"/>
                            <p:cNvSpPr/>
                            <p:nvPr/>
                          </p:nvSpPr>
                          <p:spPr>
                            <a:xfrm>
                              <a:off x="123" y="265"/>
                              <a:ext cx="46" cy="106"/>
                            </a:xfrm>
                            <a:custGeom>
                              <a:avLst/>
                              <a:gdLst>
                                <a:gd name="txL" fmla="*/ 0 w 46"/>
                                <a:gd name="txT" fmla="*/ 0 h 106"/>
                                <a:gd name="txR" fmla="*/ 46 w 46"/>
                                <a:gd name="txB" fmla="*/ 106 h 106"/>
                              </a:gdLst>
                              <a:ahLst/>
                              <a:cxnLst>
                                <a:cxn ang="0">
                                  <a:pos x="46" y="0"/>
                                </a:cxn>
                                <a:cxn ang="0">
                                  <a:pos x="29" y="11"/>
                                </a:cxn>
                                <a:cxn ang="0">
                                  <a:pos x="18" y="23"/>
                                </a:cxn>
                                <a:cxn ang="0">
                                  <a:pos x="6" y="37"/>
                                </a:cxn>
                                <a:cxn ang="0">
                                  <a:pos x="2" y="54"/>
                                </a:cxn>
                                <a:cxn ang="0">
                                  <a:pos x="0" y="75"/>
                                </a:cxn>
                                <a:cxn ang="0">
                                  <a:pos x="3" y="106"/>
                                </a:cxn>
                              </a:cxnLst>
                              <a:rect l="txL" t="txT" r="txR" b="txB"/>
                              <a:pathLst>
                                <a:path w="46" h="106">
                                  <a:moveTo>
                                    <a:pt x="46" y="0"/>
                                  </a:moveTo>
                                  <a:lnTo>
                                    <a:pt x="29" y="11"/>
                                  </a:lnTo>
                                  <a:lnTo>
                                    <a:pt x="18" y="23"/>
                                  </a:lnTo>
                                  <a:lnTo>
                                    <a:pt x="6" y="37"/>
                                  </a:lnTo>
                                  <a:lnTo>
                                    <a:pt x="2" y="54"/>
                                  </a:lnTo>
                                  <a:lnTo>
                                    <a:pt x="0" y="75"/>
                                  </a:lnTo>
                                  <a:lnTo>
                                    <a:pt x="3" y="106"/>
                                  </a:lnTo>
                                </a:path>
                              </a:pathLst>
                            </a:custGeom>
                            <a:noFill/>
                            <a:ln w="8255" cap="flat" cmpd="sng">
                              <a:solidFill>
                                <a:srgbClr val="000000">
                                  <a:alpha val="100000"/>
                                </a:srgbClr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</p:spPr>
                          <p:txBody>
                            <a:bodyPr/>
                            <a:lstStyle/>
                            <a:p>
                              <a:endParaRPr lang="zh-CN" altLang="en-US"/>
                            </a:p>
                          </p:txBody>
                        </p:sp>
                        <p:sp>
                          <p:nvSpPr>
                            <p:cNvPr id="22616" name="未知"/>
                            <p:cNvSpPr/>
                            <p:nvPr/>
                          </p:nvSpPr>
                          <p:spPr>
                            <a:xfrm>
                              <a:off x="0" y="38"/>
                              <a:ext cx="80" cy="58"/>
                            </a:xfrm>
                            <a:custGeom>
                              <a:avLst/>
                              <a:gdLst>
                                <a:gd name="txL" fmla="*/ 0 w 80"/>
                                <a:gd name="txT" fmla="*/ 0 h 58"/>
                                <a:gd name="txR" fmla="*/ 80 w 80"/>
                                <a:gd name="txB" fmla="*/ 58 h 58"/>
                              </a:gdLst>
                              <a:ahLst/>
                              <a:cxnLst>
                                <a:cxn ang="0">
                                  <a:pos x="80" y="0"/>
                                </a:cxn>
                                <a:cxn ang="0">
                                  <a:pos x="61" y="4"/>
                                </a:cxn>
                                <a:cxn ang="0">
                                  <a:pos x="43" y="13"/>
                                </a:cxn>
                                <a:cxn ang="0">
                                  <a:pos x="28" y="26"/>
                                </a:cxn>
                                <a:cxn ang="0">
                                  <a:pos x="10" y="42"/>
                                </a:cxn>
                                <a:cxn ang="0">
                                  <a:pos x="0" y="58"/>
                                </a:cxn>
                              </a:cxnLst>
                              <a:rect l="txL" t="txT" r="txR" b="txB"/>
                              <a:pathLst>
                                <a:path w="80" h="58">
                                  <a:moveTo>
                                    <a:pt x="80" y="0"/>
                                  </a:moveTo>
                                  <a:lnTo>
                                    <a:pt x="61" y="4"/>
                                  </a:lnTo>
                                  <a:lnTo>
                                    <a:pt x="43" y="13"/>
                                  </a:lnTo>
                                  <a:lnTo>
                                    <a:pt x="28" y="26"/>
                                  </a:lnTo>
                                  <a:lnTo>
                                    <a:pt x="10" y="42"/>
                                  </a:lnTo>
                                  <a:lnTo>
                                    <a:pt x="0" y="58"/>
                                  </a:lnTo>
                                </a:path>
                              </a:pathLst>
                            </a:custGeom>
                            <a:noFill/>
                            <a:ln w="8255" cap="flat" cmpd="sng">
                              <a:solidFill>
                                <a:srgbClr val="000000">
                                  <a:alpha val="100000"/>
                                </a:srgbClr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</p:spPr>
                          <p:txBody>
                            <a:bodyPr/>
                            <a:lstStyle/>
                            <a:p>
                              <a:endParaRPr lang="zh-CN" altLang="en-US"/>
                            </a:p>
                          </p:txBody>
                        </p:sp>
                      </p:grpSp>
                      <p:sp>
                        <p:nvSpPr>
                          <p:cNvPr id="22605" name="未知"/>
                          <p:cNvSpPr/>
                          <p:nvPr/>
                        </p:nvSpPr>
                        <p:spPr>
                          <a:xfrm>
                            <a:off x="403" y="1491"/>
                            <a:ext cx="219" cy="114"/>
                          </a:xfrm>
                          <a:custGeom>
                            <a:avLst/>
                            <a:gdLst>
                              <a:gd name="txL" fmla="*/ 0 w 219"/>
                              <a:gd name="txT" fmla="*/ 0 h 114"/>
                              <a:gd name="txR" fmla="*/ 219 w 219"/>
                              <a:gd name="txB" fmla="*/ 114 h 114"/>
                            </a:gdLst>
                            <a:ahLst/>
                            <a:cxnLst>
                              <a:cxn ang="0">
                                <a:pos x="0" y="42"/>
                              </a:cxn>
                              <a:cxn ang="0">
                                <a:pos x="8" y="56"/>
                              </a:cxn>
                              <a:cxn ang="0">
                                <a:pos x="22" y="75"/>
                              </a:cxn>
                              <a:cxn ang="0">
                                <a:pos x="37" y="91"/>
                              </a:cxn>
                              <a:cxn ang="0">
                                <a:pos x="54" y="101"/>
                              </a:cxn>
                              <a:cxn ang="0">
                                <a:pos x="75" y="113"/>
                              </a:cxn>
                              <a:cxn ang="0">
                                <a:pos x="101" y="114"/>
                              </a:cxn>
                              <a:cxn ang="0">
                                <a:pos x="122" y="111"/>
                              </a:cxn>
                              <a:cxn ang="0">
                                <a:pos x="142" y="105"/>
                              </a:cxn>
                              <a:cxn ang="0">
                                <a:pos x="163" y="91"/>
                              </a:cxn>
                              <a:cxn ang="0">
                                <a:pos x="178" y="80"/>
                              </a:cxn>
                              <a:cxn ang="0">
                                <a:pos x="191" y="64"/>
                              </a:cxn>
                              <a:cxn ang="0">
                                <a:pos x="201" y="47"/>
                              </a:cxn>
                              <a:cxn ang="0">
                                <a:pos x="210" y="28"/>
                              </a:cxn>
                              <a:cxn ang="0">
                                <a:pos x="219" y="0"/>
                              </a:cxn>
                            </a:cxnLst>
                            <a:rect l="txL" t="txT" r="txR" b="txB"/>
                            <a:pathLst>
                              <a:path w="219" h="114">
                                <a:moveTo>
                                  <a:pt x="0" y="42"/>
                                </a:moveTo>
                                <a:lnTo>
                                  <a:pt x="8" y="56"/>
                                </a:lnTo>
                                <a:lnTo>
                                  <a:pt x="22" y="75"/>
                                </a:lnTo>
                                <a:lnTo>
                                  <a:pt x="37" y="91"/>
                                </a:lnTo>
                                <a:lnTo>
                                  <a:pt x="54" y="101"/>
                                </a:lnTo>
                                <a:lnTo>
                                  <a:pt x="75" y="113"/>
                                </a:lnTo>
                                <a:lnTo>
                                  <a:pt x="101" y="114"/>
                                </a:lnTo>
                                <a:lnTo>
                                  <a:pt x="122" y="111"/>
                                </a:lnTo>
                                <a:lnTo>
                                  <a:pt x="142" y="105"/>
                                </a:lnTo>
                                <a:lnTo>
                                  <a:pt x="163" y="91"/>
                                </a:lnTo>
                                <a:lnTo>
                                  <a:pt x="178" y="80"/>
                                </a:lnTo>
                                <a:lnTo>
                                  <a:pt x="191" y="64"/>
                                </a:lnTo>
                                <a:lnTo>
                                  <a:pt x="201" y="47"/>
                                </a:lnTo>
                                <a:lnTo>
                                  <a:pt x="210" y="28"/>
                                </a:lnTo>
                                <a:lnTo>
                                  <a:pt x="219" y="0"/>
                                </a:lnTo>
                              </a:path>
                            </a:pathLst>
                          </a:custGeom>
                          <a:noFill/>
                          <a:ln w="8255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22606" name="未知"/>
                          <p:cNvSpPr/>
                          <p:nvPr/>
                        </p:nvSpPr>
                        <p:spPr>
                          <a:xfrm>
                            <a:off x="571" y="1017"/>
                            <a:ext cx="219" cy="227"/>
                          </a:xfrm>
                          <a:custGeom>
                            <a:avLst/>
                            <a:gdLst>
                              <a:gd name="txL" fmla="*/ 0 w 219"/>
                              <a:gd name="txT" fmla="*/ 0 h 227"/>
                              <a:gd name="txR" fmla="*/ 219 w 219"/>
                              <a:gd name="txB" fmla="*/ 227 h 227"/>
                            </a:gdLst>
                            <a:ahLst/>
                            <a:cxnLst>
                              <a:cxn ang="0">
                                <a:pos x="0" y="121"/>
                              </a:cxn>
                              <a:cxn ang="0">
                                <a:pos x="13" y="137"/>
                              </a:cxn>
                              <a:cxn ang="0">
                                <a:pos x="24" y="155"/>
                              </a:cxn>
                              <a:cxn ang="0">
                                <a:pos x="44" y="180"/>
                              </a:cxn>
                              <a:cxn ang="0">
                                <a:pos x="64" y="203"/>
                              </a:cxn>
                              <a:cxn ang="0">
                                <a:pos x="87" y="219"/>
                              </a:cxn>
                              <a:cxn ang="0">
                                <a:pos x="108" y="227"/>
                              </a:cxn>
                              <a:cxn ang="0">
                                <a:pos x="134" y="225"/>
                              </a:cxn>
                              <a:cxn ang="0">
                                <a:pos x="155" y="219"/>
                              </a:cxn>
                              <a:cxn ang="0">
                                <a:pos x="176" y="209"/>
                              </a:cxn>
                              <a:cxn ang="0">
                                <a:pos x="191" y="199"/>
                              </a:cxn>
                              <a:cxn ang="0">
                                <a:pos x="206" y="185"/>
                              </a:cxn>
                              <a:cxn ang="0">
                                <a:pos x="219" y="158"/>
                              </a:cxn>
                              <a:cxn ang="0">
                                <a:pos x="219" y="131"/>
                              </a:cxn>
                              <a:cxn ang="0">
                                <a:pos x="216" y="100"/>
                              </a:cxn>
                              <a:cxn ang="0">
                                <a:pos x="209" y="78"/>
                              </a:cxn>
                              <a:cxn ang="0">
                                <a:pos x="198" y="54"/>
                              </a:cxn>
                              <a:cxn ang="0">
                                <a:pos x="185" y="29"/>
                              </a:cxn>
                              <a:cxn ang="0">
                                <a:pos x="167" y="0"/>
                              </a:cxn>
                            </a:cxnLst>
                            <a:rect l="txL" t="txT" r="txR" b="txB"/>
                            <a:pathLst>
                              <a:path w="219" h="227">
                                <a:moveTo>
                                  <a:pt x="0" y="121"/>
                                </a:moveTo>
                                <a:lnTo>
                                  <a:pt x="13" y="137"/>
                                </a:lnTo>
                                <a:lnTo>
                                  <a:pt x="24" y="155"/>
                                </a:lnTo>
                                <a:lnTo>
                                  <a:pt x="44" y="180"/>
                                </a:lnTo>
                                <a:lnTo>
                                  <a:pt x="64" y="203"/>
                                </a:lnTo>
                                <a:lnTo>
                                  <a:pt x="87" y="219"/>
                                </a:lnTo>
                                <a:lnTo>
                                  <a:pt x="108" y="227"/>
                                </a:lnTo>
                                <a:lnTo>
                                  <a:pt x="134" y="225"/>
                                </a:lnTo>
                                <a:lnTo>
                                  <a:pt x="155" y="219"/>
                                </a:lnTo>
                                <a:lnTo>
                                  <a:pt x="176" y="209"/>
                                </a:lnTo>
                                <a:lnTo>
                                  <a:pt x="191" y="199"/>
                                </a:lnTo>
                                <a:lnTo>
                                  <a:pt x="206" y="185"/>
                                </a:lnTo>
                                <a:lnTo>
                                  <a:pt x="219" y="158"/>
                                </a:lnTo>
                                <a:lnTo>
                                  <a:pt x="219" y="131"/>
                                </a:lnTo>
                                <a:lnTo>
                                  <a:pt x="216" y="100"/>
                                </a:lnTo>
                                <a:lnTo>
                                  <a:pt x="209" y="78"/>
                                </a:lnTo>
                                <a:lnTo>
                                  <a:pt x="198" y="54"/>
                                </a:lnTo>
                                <a:lnTo>
                                  <a:pt x="185" y="29"/>
                                </a:lnTo>
                                <a:lnTo>
                                  <a:pt x="167" y="0"/>
                                </a:lnTo>
                              </a:path>
                            </a:pathLst>
                          </a:custGeom>
                          <a:noFill/>
                          <a:ln w="8255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22607" name="未知"/>
                          <p:cNvSpPr/>
                          <p:nvPr/>
                        </p:nvSpPr>
                        <p:spPr>
                          <a:xfrm>
                            <a:off x="806" y="773"/>
                            <a:ext cx="84" cy="232"/>
                          </a:xfrm>
                          <a:custGeom>
                            <a:avLst/>
                            <a:gdLst>
                              <a:gd name="txL" fmla="*/ 0 w 84"/>
                              <a:gd name="txT" fmla="*/ 0 h 232"/>
                              <a:gd name="txR" fmla="*/ 84 w 84"/>
                              <a:gd name="txB" fmla="*/ 232 h 232"/>
                            </a:gdLst>
                            <a:ahLst/>
                            <a:cxnLst>
                              <a:cxn ang="0">
                                <a:pos x="2" y="0"/>
                              </a:cxn>
                              <a:cxn ang="0">
                                <a:pos x="46" y="62"/>
                              </a:cxn>
                              <a:cxn ang="0">
                                <a:pos x="74" y="103"/>
                              </a:cxn>
                              <a:cxn ang="0">
                                <a:pos x="80" y="125"/>
                              </a:cxn>
                              <a:cxn ang="0">
                                <a:pos x="84" y="143"/>
                              </a:cxn>
                              <a:cxn ang="0">
                                <a:pos x="79" y="182"/>
                              </a:cxn>
                              <a:cxn ang="0">
                                <a:pos x="67" y="208"/>
                              </a:cxn>
                              <a:cxn ang="0">
                                <a:pos x="51" y="224"/>
                              </a:cxn>
                              <a:cxn ang="0">
                                <a:pos x="26" y="232"/>
                              </a:cxn>
                              <a:cxn ang="0">
                                <a:pos x="0" y="228"/>
                              </a:cxn>
                            </a:cxnLst>
                            <a:rect l="txL" t="txT" r="txR" b="txB"/>
                            <a:pathLst>
                              <a:path w="84" h="232">
                                <a:moveTo>
                                  <a:pt x="2" y="0"/>
                                </a:moveTo>
                                <a:lnTo>
                                  <a:pt x="46" y="62"/>
                                </a:lnTo>
                                <a:lnTo>
                                  <a:pt x="74" y="103"/>
                                </a:lnTo>
                                <a:lnTo>
                                  <a:pt x="80" y="125"/>
                                </a:lnTo>
                                <a:lnTo>
                                  <a:pt x="84" y="143"/>
                                </a:lnTo>
                                <a:lnTo>
                                  <a:pt x="79" y="182"/>
                                </a:lnTo>
                                <a:lnTo>
                                  <a:pt x="67" y="208"/>
                                </a:lnTo>
                                <a:lnTo>
                                  <a:pt x="51" y="224"/>
                                </a:lnTo>
                                <a:lnTo>
                                  <a:pt x="26" y="232"/>
                                </a:lnTo>
                                <a:lnTo>
                                  <a:pt x="0" y="228"/>
                                </a:lnTo>
                              </a:path>
                            </a:pathLst>
                          </a:custGeom>
                          <a:noFill/>
                          <a:ln w="8255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22608" name="未知"/>
                          <p:cNvSpPr/>
                          <p:nvPr/>
                        </p:nvSpPr>
                        <p:spPr>
                          <a:xfrm>
                            <a:off x="854" y="620"/>
                            <a:ext cx="533" cy="335"/>
                          </a:xfrm>
                          <a:custGeom>
                            <a:avLst/>
                            <a:gdLst>
                              <a:gd name="txL" fmla="*/ 0 w 533"/>
                              <a:gd name="txT" fmla="*/ 0 h 335"/>
                              <a:gd name="txR" fmla="*/ 533 w 533"/>
                              <a:gd name="txB" fmla="*/ 335 h 335"/>
                            </a:gdLst>
                            <a:ahLst/>
                            <a:cxnLst>
                              <a:cxn ang="0">
                                <a:pos x="0" y="137"/>
                              </a:cxn>
                              <a:cxn ang="0">
                                <a:pos x="0" y="114"/>
                              </a:cxn>
                              <a:cxn ang="0">
                                <a:pos x="3" y="93"/>
                              </a:cxn>
                              <a:cxn ang="0">
                                <a:pos x="11" y="73"/>
                              </a:cxn>
                              <a:cxn ang="0">
                                <a:pos x="24" y="54"/>
                              </a:cxn>
                              <a:cxn ang="0">
                                <a:pos x="45" y="36"/>
                              </a:cxn>
                              <a:cxn ang="0">
                                <a:pos x="67" y="19"/>
                              </a:cxn>
                              <a:cxn ang="0">
                                <a:pos x="96" y="6"/>
                              </a:cxn>
                              <a:cxn ang="0">
                                <a:pos x="124" y="0"/>
                              </a:cxn>
                              <a:cxn ang="0">
                                <a:pos x="155" y="3"/>
                              </a:cxn>
                              <a:cxn ang="0">
                                <a:pos x="184" y="14"/>
                              </a:cxn>
                              <a:cxn ang="0">
                                <a:pos x="217" y="37"/>
                              </a:cxn>
                              <a:cxn ang="0">
                                <a:pos x="255" y="65"/>
                              </a:cxn>
                              <a:cxn ang="0">
                                <a:pos x="278" y="81"/>
                              </a:cxn>
                              <a:cxn ang="0">
                                <a:pos x="320" y="129"/>
                              </a:cxn>
                              <a:cxn ang="0">
                                <a:pos x="353" y="162"/>
                              </a:cxn>
                              <a:cxn ang="0">
                                <a:pos x="377" y="188"/>
                              </a:cxn>
                              <a:cxn ang="0">
                                <a:pos x="405" y="209"/>
                              </a:cxn>
                              <a:cxn ang="0">
                                <a:pos x="439" y="237"/>
                              </a:cxn>
                              <a:cxn ang="0">
                                <a:pos x="488" y="282"/>
                              </a:cxn>
                              <a:cxn ang="0">
                                <a:pos x="533" y="335"/>
                              </a:cxn>
                            </a:cxnLst>
                            <a:rect l="txL" t="txT" r="txR" b="txB"/>
                            <a:pathLst>
                              <a:path w="533" h="335">
                                <a:moveTo>
                                  <a:pt x="0" y="137"/>
                                </a:moveTo>
                                <a:lnTo>
                                  <a:pt x="0" y="114"/>
                                </a:lnTo>
                                <a:lnTo>
                                  <a:pt x="3" y="93"/>
                                </a:lnTo>
                                <a:lnTo>
                                  <a:pt x="11" y="73"/>
                                </a:lnTo>
                                <a:lnTo>
                                  <a:pt x="24" y="54"/>
                                </a:lnTo>
                                <a:lnTo>
                                  <a:pt x="45" y="36"/>
                                </a:lnTo>
                                <a:lnTo>
                                  <a:pt x="67" y="19"/>
                                </a:lnTo>
                                <a:lnTo>
                                  <a:pt x="96" y="6"/>
                                </a:lnTo>
                                <a:lnTo>
                                  <a:pt x="124" y="0"/>
                                </a:lnTo>
                                <a:lnTo>
                                  <a:pt x="155" y="3"/>
                                </a:lnTo>
                                <a:lnTo>
                                  <a:pt x="184" y="14"/>
                                </a:lnTo>
                                <a:lnTo>
                                  <a:pt x="217" y="37"/>
                                </a:lnTo>
                                <a:lnTo>
                                  <a:pt x="255" y="65"/>
                                </a:lnTo>
                                <a:lnTo>
                                  <a:pt x="278" y="81"/>
                                </a:lnTo>
                                <a:lnTo>
                                  <a:pt x="320" y="129"/>
                                </a:lnTo>
                                <a:lnTo>
                                  <a:pt x="353" y="162"/>
                                </a:lnTo>
                                <a:lnTo>
                                  <a:pt x="377" y="188"/>
                                </a:lnTo>
                                <a:lnTo>
                                  <a:pt x="405" y="209"/>
                                </a:lnTo>
                                <a:lnTo>
                                  <a:pt x="439" y="237"/>
                                </a:lnTo>
                                <a:lnTo>
                                  <a:pt x="488" y="282"/>
                                </a:lnTo>
                                <a:lnTo>
                                  <a:pt x="533" y="335"/>
                                </a:lnTo>
                              </a:path>
                            </a:pathLst>
                          </a:custGeom>
                          <a:noFill/>
                          <a:ln w="8255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22609" name="未知"/>
                          <p:cNvSpPr/>
                          <p:nvPr/>
                        </p:nvSpPr>
                        <p:spPr>
                          <a:xfrm>
                            <a:off x="939" y="675"/>
                            <a:ext cx="116" cy="175"/>
                          </a:xfrm>
                          <a:custGeom>
                            <a:avLst/>
                            <a:gdLst>
                              <a:gd name="txL" fmla="*/ 0 w 116"/>
                              <a:gd name="txT" fmla="*/ 0 h 175"/>
                              <a:gd name="txR" fmla="*/ 116 w 116"/>
                              <a:gd name="txB" fmla="*/ 175 h 175"/>
                            </a:gdLst>
                            <a:ahLst/>
                            <a:cxnLst>
                              <a:cxn ang="0">
                                <a:pos x="68" y="0"/>
                              </a:cxn>
                              <a:cxn ang="0">
                                <a:pos x="86" y="28"/>
                              </a:cxn>
                              <a:cxn ang="0">
                                <a:pos x="103" y="56"/>
                              </a:cxn>
                              <a:cxn ang="0">
                                <a:pos x="112" y="82"/>
                              </a:cxn>
                              <a:cxn ang="0">
                                <a:pos x="116" y="111"/>
                              </a:cxn>
                              <a:cxn ang="0">
                                <a:pos x="116" y="136"/>
                              </a:cxn>
                              <a:cxn ang="0">
                                <a:pos x="101" y="159"/>
                              </a:cxn>
                              <a:cxn ang="0">
                                <a:pos x="91" y="170"/>
                              </a:cxn>
                              <a:cxn ang="0">
                                <a:pos x="68" y="175"/>
                              </a:cxn>
                              <a:cxn ang="0">
                                <a:pos x="44" y="175"/>
                              </a:cxn>
                              <a:cxn ang="0">
                                <a:pos x="23" y="169"/>
                              </a:cxn>
                              <a:cxn ang="0">
                                <a:pos x="0" y="152"/>
                              </a:cxn>
                            </a:cxnLst>
                            <a:rect l="txL" t="txT" r="txR" b="txB"/>
                            <a:pathLst>
                              <a:path w="116" h="175">
                                <a:moveTo>
                                  <a:pt x="68" y="0"/>
                                </a:moveTo>
                                <a:lnTo>
                                  <a:pt x="86" y="28"/>
                                </a:lnTo>
                                <a:lnTo>
                                  <a:pt x="103" y="56"/>
                                </a:lnTo>
                                <a:lnTo>
                                  <a:pt x="112" y="82"/>
                                </a:lnTo>
                                <a:lnTo>
                                  <a:pt x="116" y="111"/>
                                </a:lnTo>
                                <a:lnTo>
                                  <a:pt x="116" y="136"/>
                                </a:lnTo>
                                <a:lnTo>
                                  <a:pt x="101" y="159"/>
                                </a:lnTo>
                                <a:lnTo>
                                  <a:pt x="91" y="170"/>
                                </a:lnTo>
                                <a:lnTo>
                                  <a:pt x="68" y="175"/>
                                </a:lnTo>
                                <a:lnTo>
                                  <a:pt x="44" y="175"/>
                                </a:lnTo>
                                <a:lnTo>
                                  <a:pt x="23" y="169"/>
                                </a:lnTo>
                                <a:lnTo>
                                  <a:pt x="0" y="152"/>
                                </a:lnTo>
                              </a:path>
                            </a:pathLst>
                          </a:custGeom>
                          <a:noFill/>
                          <a:ln w="8255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22610" name="未知"/>
                          <p:cNvSpPr/>
                          <p:nvPr/>
                        </p:nvSpPr>
                        <p:spPr>
                          <a:xfrm>
                            <a:off x="53" y="1050"/>
                            <a:ext cx="364" cy="387"/>
                          </a:xfrm>
                          <a:custGeom>
                            <a:avLst/>
                            <a:gdLst>
                              <a:gd name="txL" fmla="*/ 0 w 364"/>
                              <a:gd name="txT" fmla="*/ 0 h 387"/>
                              <a:gd name="txR" fmla="*/ 364 w 364"/>
                              <a:gd name="txB" fmla="*/ 387 h 387"/>
                            </a:gdLst>
                            <a:ahLst/>
                            <a:cxnLst>
                              <a:cxn ang="0">
                                <a:pos x="364" y="0"/>
                              </a:cxn>
                              <a:cxn ang="0">
                                <a:pos x="361" y="31"/>
                              </a:cxn>
                              <a:cxn ang="0">
                                <a:pos x="358" y="58"/>
                              </a:cxn>
                              <a:cxn ang="0">
                                <a:pos x="350" y="85"/>
                              </a:cxn>
                              <a:cxn ang="0">
                                <a:pos x="340" y="112"/>
                              </a:cxn>
                              <a:cxn ang="0">
                                <a:pos x="325" y="147"/>
                              </a:cxn>
                              <a:cxn ang="0">
                                <a:pos x="310" y="171"/>
                              </a:cxn>
                              <a:cxn ang="0">
                                <a:pos x="291" y="197"/>
                              </a:cxn>
                              <a:cxn ang="0">
                                <a:pos x="265" y="217"/>
                              </a:cxn>
                              <a:cxn ang="0">
                                <a:pos x="240" y="233"/>
                              </a:cxn>
                              <a:cxn ang="0">
                                <a:pos x="214" y="243"/>
                              </a:cxn>
                              <a:cxn ang="0">
                                <a:pos x="186" y="253"/>
                              </a:cxn>
                              <a:cxn ang="0">
                                <a:pos x="149" y="266"/>
                              </a:cxn>
                              <a:cxn ang="0">
                                <a:pos x="134" y="292"/>
                              </a:cxn>
                              <a:cxn ang="0">
                                <a:pos x="121" y="305"/>
                              </a:cxn>
                              <a:cxn ang="0">
                                <a:pos x="88" y="318"/>
                              </a:cxn>
                              <a:cxn ang="0">
                                <a:pos x="54" y="331"/>
                              </a:cxn>
                              <a:cxn ang="0">
                                <a:pos x="19" y="348"/>
                              </a:cxn>
                              <a:cxn ang="0">
                                <a:pos x="0" y="387"/>
                              </a:cxn>
                            </a:cxnLst>
                            <a:rect l="txL" t="txT" r="txR" b="txB"/>
                            <a:pathLst>
                              <a:path w="364" h="387">
                                <a:moveTo>
                                  <a:pt x="364" y="0"/>
                                </a:moveTo>
                                <a:lnTo>
                                  <a:pt x="361" y="31"/>
                                </a:lnTo>
                                <a:lnTo>
                                  <a:pt x="358" y="58"/>
                                </a:lnTo>
                                <a:lnTo>
                                  <a:pt x="350" y="85"/>
                                </a:lnTo>
                                <a:lnTo>
                                  <a:pt x="340" y="112"/>
                                </a:lnTo>
                                <a:lnTo>
                                  <a:pt x="325" y="147"/>
                                </a:lnTo>
                                <a:lnTo>
                                  <a:pt x="310" y="171"/>
                                </a:lnTo>
                                <a:lnTo>
                                  <a:pt x="291" y="197"/>
                                </a:lnTo>
                                <a:lnTo>
                                  <a:pt x="265" y="217"/>
                                </a:lnTo>
                                <a:lnTo>
                                  <a:pt x="240" y="233"/>
                                </a:lnTo>
                                <a:lnTo>
                                  <a:pt x="214" y="243"/>
                                </a:lnTo>
                                <a:lnTo>
                                  <a:pt x="186" y="253"/>
                                </a:lnTo>
                                <a:lnTo>
                                  <a:pt x="149" y="266"/>
                                </a:lnTo>
                                <a:lnTo>
                                  <a:pt x="134" y="292"/>
                                </a:lnTo>
                                <a:lnTo>
                                  <a:pt x="121" y="305"/>
                                </a:lnTo>
                                <a:lnTo>
                                  <a:pt x="88" y="318"/>
                                </a:lnTo>
                                <a:lnTo>
                                  <a:pt x="54" y="331"/>
                                </a:lnTo>
                                <a:lnTo>
                                  <a:pt x="19" y="348"/>
                                </a:lnTo>
                                <a:lnTo>
                                  <a:pt x="0" y="387"/>
                                </a:lnTo>
                              </a:path>
                            </a:pathLst>
                          </a:custGeom>
                          <a:noFill/>
                          <a:ln w="8255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22611" name="未知"/>
                          <p:cNvSpPr/>
                          <p:nvPr/>
                        </p:nvSpPr>
                        <p:spPr>
                          <a:xfrm>
                            <a:off x="715" y="84"/>
                            <a:ext cx="403" cy="76"/>
                          </a:xfrm>
                          <a:custGeom>
                            <a:avLst/>
                            <a:gdLst>
                              <a:gd name="txL" fmla="*/ 0 w 403"/>
                              <a:gd name="txT" fmla="*/ 0 h 76"/>
                              <a:gd name="txR" fmla="*/ 403 w 403"/>
                              <a:gd name="txB" fmla="*/ 76 h 76"/>
                            </a:gdLst>
                            <a:ahLst/>
                            <a:cxnLst>
                              <a:cxn ang="0">
                                <a:pos x="0" y="76"/>
                              </a:cxn>
                              <a:cxn ang="0">
                                <a:pos x="39" y="47"/>
                              </a:cxn>
                              <a:cxn ang="0">
                                <a:pos x="75" y="29"/>
                              </a:cxn>
                              <a:cxn ang="0">
                                <a:pos x="137" y="9"/>
                              </a:cxn>
                              <a:cxn ang="0">
                                <a:pos x="193" y="1"/>
                              </a:cxn>
                              <a:cxn ang="0">
                                <a:pos x="242" y="0"/>
                              </a:cxn>
                              <a:cxn ang="0">
                                <a:pos x="287" y="4"/>
                              </a:cxn>
                              <a:cxn ang="0">
                                <a:pos x="332" y="19"/>
                              </a:cxn>
                              <a:cxn ang="0">
                                <a:pos x="368" y="36"/>
                              </a:cxn>
                              <a:cxn ang="0">
                                <a:pos x="403" y="65"/>
                              </a:cxn>
                            </a:cxnLst>
                            <a:rect l="txL" t="txT" r="txR" b="txB"/>
                            <a:pathLst>
                              <a:path w="403" h="76">
                                <a:moveTo>
                                  <a:pt x="0" y="76"/>
                                </a:moveTo>
                                <a:lnTo>
                                  <a:pt x="39" y="47"/>
                                </a:lnTo>
                                <a:lnTo>
                                  <a:pt x="75" y="29"/>
                                </a:lnTo>
                                <a:lnTo>
                                  <a:pt x="137" y="9"/>
                                </a:lnTo>
                                <a:lnTo>
                                  <a:pt x="193" y="1"/>
                                </a:lnTo>
                                <a:lnTo>
                                  <a:pt x="242" y="0"/>
                                </a:lnTo>
                                <a:lnTo>
                                  <a:pt x="287" y="4"/>
                                </a:lnTo>
                                <a:lnTo>
                                  <a:pt x="332" y="19"/>
                                </a:lnTo>
                                <a:lnTo>
                                  <a:pt x="368" y="36"/>
                                </a:lnTo>
                                <a:lnTo>
                                  <a:pt x="403" y="65"/>
                                </a:lnTo>
                              </a:path>
                            </a:pathLst>
                          </a:custGeom>
                          <a:noFill/>
                          <a:ln w="8255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22612" name="未知"/>
                          <p:cNvSpPr/>
                          <p:nvPr/>
                        </p:nvSpPr>
                        <p:spPr>
                          <a:xfrm>
                            <a:off x="906" y="0"/>
                            <a:ext cx="222" cy="80"/>
                          </a:xfrm>
                          <a:custGeom>
                            <a:avLst/>
                            <a:gdLst>
                              <a:gd name="txL" fmla="*/ 0 w 222"/>
                              <a:gd name="txT" fmla="*/ 0 h 80"/>
                              <a:gd name="txR" fmla="*/ 222 w 222"/>
                              <a:gd name="txB" fmla="*/ 80 h 80"/>
                            </a:gdLst>
                            <a:ahLst/>
                            <a:cxnLst>
                              <a:cxn ang="0">
                                <a:pos x="0" y="5"/>
                              </a:cxn>
                              <a:cxn ang="0">
                                <a:pos x="29" y="3"/>
                              </a:cxn>
                              <a:cxn ang="0">
                                <a:pos x="56" y="0"/>
                              </a:cxn>
                              <a:cxn ang="0">
                                <a:pos x="96" y="7"/>
                              </a:cxn>
                              <a:cxn ang="0">
                                <a:pos x="127" y="17"/>
                              </a:cxn>
                              <a:cxn ang="0">
                                <a:pos x="160" y="33"/>
                              </a:cxn>
                              <a:cxn ang="0">
                                <a:pos x="193" y="53"/>
                              </a:cxn>
                              <a:cxn ang="0">
                                <a:pos x="222" y="80"/>
                              </a:cxn>
                            </a:cxnLst>
                            <a:rect l="txL" t="txT" r="txR" b="txB"/>
                            <a:pathLst>
                              <a:path w="222" h="80">
                                <a:moveTo>
                                  <a:pt x="0" y="5"/>
                                </a:moveTo>
                                <a:lnTo>
                                  <a:pt x="29" y="3"/>
                                </a:lnTo>
                                <a:lnTo>
                                  <a:pt x="56" y="0"/>
                                </a:lnTo>
                                <a:lnTo>
                                  <a:pt x="96" y="7"/>
                                </a:lnTo>
                                <a:lnTo>
                                  <a:pt x="127" y="17"/>
                                </a:lnTo>
                                <a:lnTo>
                                  <a:pt x="160" y="33"/>
                                </a:lnTo>
                                <a:lnTo>
                                  <a:pt x="193" y="53"/>
                                </a:lnTo>
                                <a:lnTo>
                                  <a:pt x="222" y="80"/>
                                </a:lnTo>
                              </a:path>
                            </a:pathLst>
                          </a:custGeom>
                          <a:noFill/>
                          <a:ln w="8255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22613" name="未知"/>
                          <p:cNvSpPr/>
                          <p:nvPr/>
                        </p:nvSpPr>
                        <p:spPr>
                          <a:xfrm>
                            <a:off x="0" y="180"/>
                            <a:ext cx="416" cy="214"/>
                          </a:xfrm>
                          <a:custGeom>
                            <a:avLst/>
                            <a:gdLst>
                              <a:gd name="txL" fmla="*/ 0 w 416"/>
                              <a:gd name="txT" fmla="*/ 0 h 214"/>
                              <a:gd name="txR" fmla="*/ 416 w 416"/>
                              <a:gd name="txB" fmla="*/ 214 h 214"/>
                            </a:gdLst>
                            <a:ahLst/>
                            <a:cxnLst>
                              <a:cxn ang="0">
                                <a:pos x="0" y="214"/>
                              </a:cxn>
                              <a:cxn ang="0">
                                <a:pos x="50" y="175"/>
                              </a:cxn>
                              <a:cxn ang="0">
                                <a:pos x="82" y="149"/>
                              </a:cxn>
                              <a:cxn ang="0">
                                <a:pos x="107" y="121"/>
                              </a:cxn>
                              <a:cxn ang="0">
                                <a:pos x="126" y="96"/>
                              </a:cxn>
                              <a:cxn ang="0">
                                <a:pos x="146" y="72"/>
                              </a:cxn>
                              <a:cxn ang="0">
                                <a:pos x="172" y="51"/>
                              </a:cxn>
                              <a:cxn ang="0">
                                <a:pos x="195" y="33"/>
                              </a:cxn>
                              <a:cxn ang="0">
                                <a:pos x="224" y="18"/>
                              </a:cxn>
                              <a:cxn ang="0">
                                <a:pos x="254" y="7"/>
                              </a:cxn>
                              <a:cxn ang="0">
                                <a:pos x="287" y="2"/>
                              </a:cxn>
                              <a:cxn ang="0">
                                <a:pos x="332" y="0"/>
                              </a:cxn>
                              <a:cxn ang="0">
                                <a:pos x="416" y="3"/>
                              </a:cxn>
                            </a:cxnLst>
                            <a:rect l="txL" t="txT" r="txR" b="txB"/>
                            <a:pathLst>
                              <a:path w="416" h="214">
                                <a:moveTo>
                                  <a:pt x="0" y="214"/>
                                </a:moveTo>
                                <a:lnTo>
                                  <a:pt x="50" y="175"/>
                                </a:lnTo>
                                <a:lnTo>
                                  <a:pt x="82" y="149"/>
                                </a:lnTo>
                                <a:lnTo>
                                  <a:pt x="107" y="121"/>
                                </a:lnTo>
                                <a:lnTo>
                                  <a:pt x="126" y="96"/>
                                </a:lnTo>
                                <a:lnTo>
                                  <a:pt x="146" y="72"/>
                                </a:lnTo>
                                <a:lnTo>
                                  <a:pt x="172" y="51"/>
                                </a:lnTo>
                                <a:lnTo>
                                  <a:pt x="195" y="33"/>
                                </a:lnTo>
                                <a:lnTo>
                                  <a:pt x="224" y="18"/>
                                </a:lnTo>
                                <a:lnTo>
                                  <a:pt x="254" y="7"/>
                                </a:lnTo>
                                <a:lnTo>
                                  <a:pt x="287" y="2"/>
                                </a:lnTo>
                                <a:lnTo>
                                  <a:pt x="332" y="0"/>
                                </a:lnTo>
                                <a:lnTo>
                                  <a:pt x="416" y="3"/>
                                </a:lnTo>
                              </a:path>
                            </a:pathLst>
                          </a:custGeom>
                          <a:noFill/>
                          <a:ln w="8255" cap="flat" cmpd="sng">
                            <a:solidFill>
                              <a:srgbClr val="000000">
                                <a:alpha val="100000"/>
                              </a:srgbClr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sp>
                      <p:nvSpPr>
                        <p:cNvPr id="22603" name="未知"/>
                        <p:cNvSpPr/>
                        <p:nvPr/>
                      </p:nvSpPr>
                      <p:spPr>
                        <a:xfrm>
                          <a:off x="0" y="1829"/>
                          <a:ext cx="128" cy="232"/>
                        </a:xfrm>
                        <a:custGeom>
                          <a:avLst/>
                          <a:gdLst>
                            <a:gd name="txL" fmla="*/ 0 w 128"/>
                            <a:gd name="txT" fmla="*/ 0 h 232"/>
                            <a:gd name="txR" fmla="*/ 128 w 128"/>
                            <a:gd name="txB" fmla="*/ 232 h 232"/>
                          </a:gdLst>
                          <a:ahLst/>
                          <a:cxnLst>
                            <a:cxn ang="0">
                              <a:pos x="72" y="0"/>
                            </a:cxn>
                            <a:cxn ang="0">
                              <a:pos x="89" y="4"/>
                            </a:cxn>
                            <a:cxn ang="0">
                              <a:pos x="108" y="17"/>
                            </a:cxn>
                            <a:cxn ang="0">
                              <a:pos x="123" y="33"/>
                            </a:cxn>
                            <a:cxn ang="0">
                              <a:pos x="128" y="48"/>
                            </a:cxn>
                            <a:cxn ang="0">
                              <a:pos x="123" y="85"/>
                            </a:cxn>
                            <a:cxn ang="0">
                              <a:pos x="115" y="107"/>
                            </a:cxn>
                            <a:cxn ang="0">
                              <a:pos x="97" y="141"/>
                            </a:cxn>
                            <a:cxn ang="0">
                              <a:pos x="74" y="169"/>
                            </a:cxn>
                            <a:cxn ang="0">
                              <a:pos x="56" y="188"/>
                            </a:cxn>
                            <a:cxn ang="0">
                              <a:pos x="35" y="206"/>
                            </a:cxn>
                            <a:cxn ang="0">
                              <a:pos x="0" y="232"/>
                            </a:cxn>
                          </a:cxnLst>
                          <a:rect l="txL" t="txT" r="txR" b="txB"/>
                          <a:pathLst>
                            <a:path w="128" h="232">
                              <a:moveTo>
                                <a:pt x="72" y="0"/>
                              </a:moveTo>
                              <a:lnTo>
                                <a:pt x="89" y="4"/>
                              </a:lnTo>
                              <a:lnTo>
                                <a:pt x="108" y="17"/>
                              </a:lnTo>
                              <a:lnTo>
                                <a:pt x="123" y="33"/>
                              </a:lnTo>
                              <a:lnTo>
                                <a:pt x="128" y="48"/>
                              </a:lnTo>
                              <a:lnTo>
                                <a:pt x="123" y="85"/>
                              </a:lnTo>
                              <a:lnTo>
                                <a:pt x="115" y="107"/>
                              </a:lnTo>
                              <a:lnTo>
                                <a:pt x="97" y="141"/>
                              </a:lnTo>
                              <a:lnTo>
                                <a:pt x="74" y="169"/>
                              </a:lnTo>
                              <a:lnTo>
                                <a:pt x="56" y="188"/>
                              </a:lnTo>
                              <a:lnTo>
                                <a:pt x="35" y="206"/>
                              </a:lnTo>
                              <a:lnTo>
                                <a:pt x="0" y="232"/>
                              </a:lnTo>
                            </a:path>
                          </a:pathLst>
                        </a:custGeom>
                        <a:noFill/>
                        <a:ln w="8255" cap="flat" cmpd="sng">
                          <a:solidFill>
                            <a:srgbClr val="000000">
                              <a:alpha val="100000"/>
                            </a:srgb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</p:grpSp>
                <p:sp>
                  <p:nvSpPr>
                    <p:cNvPr id="22597" name="未知"/>
                    <p:cNvSpPr/>
                    <p:nvPr/>
                  </p:nvSpPr>
                  <p:spPr>
                    <a:xfrm>
                      <a:off x="1393" y="448"/>
                      <a:ext cx="46" cy="280"/>
                    </a:xfrm>
                    <a:custGeom>
                      <a:avLst/>
                      <a:gdLst>
                        <a:gd name="txL" fmla="*/ 0 w 46"/>
                        <a:gd name="txT" fmla="*/ 0 h 280"/>
                        <a:gd name="txR" fmla="*/ 46 w 46"/>
                        <a:gd name="txB" fmla="*/ 280 h 280"/>
                      </a:gdLst>
                      <a:ahLst/>
                      <a:cxnLst>
                        <a:cxn ang="0">
                          <a:pos x="11" y="0"/>
                        </a:cxn>
                        <a:cxn ang="0">
                          <a:pos x="28" y="47"/>
                        </a:cxn>
                        <a:cxn ang="0">
                          <a:pos x="37" y="82"/>
                        </a:cxn>
                        <a:cxn ang="0">
                          <a:pos x="41" y="103"/>
                        </a:cxn>
                        <a:cxn ang="0">
                          <a:pos x="46" y="132"/>
                        </a:cxn>
                        <a:cxn ang="0">
                          <a:pos x="46" y="170"/>
                        </a:cxn>
                        <a:cxn ang="0">
                          <a:pos x="42" y="195"/>
                        </a:cxn>
                        <a:cxn ang="0">
                          <a:pos x="37" y="214"/>
                        </a:cxn>
                        <a:cxn ang="0">
                          <a:pos x="29" y="231"/>
                        </a:cxn>
                        <a:cxn ang="0">
                          <a:pos x="15" y="257"/>
                        </a:cxn>
                        <a:cxn ang="0">
                          <a:pos x="0" y="280"/>
                        </a:cxn>
                      </a:cxnLst>
                      <a:rect l="txL" t="txT" r="txR" b="txB"/>
                      <a:pathLst>
                        <a:path w="46" h="280">
                          <a:moveTo>
                            <a:pt x="11" y="0"/>
                          </a:moveTo>
                          <a:lnTo>
                            <a:pt x="28" y="47"/>
                          </a:lnTo>
                          <a:lnTo>
                            <a:pt x="37" y="82"/>
                          </a:lnTo>
                          <a:lnTo>
                            <a:pt x="41" y="103"/>
                          </a:lnTo>
                          <a:lnTo>
                            <a:pt x="46" y="132"/>
                          </a:lnTo>
                          <a:lnTo>
                            <a:pt x="46" y="170"/>
                          </a:lnTo>
                          <a:lnTo>
                            <a:pt x="42" y="195"/>
                          </a:lnTo>
                          <a:lnTo>
                            <a:pt x="37" y="214"/>
                          </a:lnTo>
                          <a:lnTo>
                            <a:pt x="29" y="231"/>
                          </a:lnTo>
                          <a:lnTo>
                            <a:pt x="15" y="257"/>
                          </a:lnTo>
                          <a:lnTo>
                            <a:pt x="0" y="280"/>
                          </a:lnTo>
                        </a:path>
                      </a:pathLst>
                    </a:custGeom>
                    <a:noFill/>
                    <a:ln w="8255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</p:grpSp>
          </p:grpSp>
          <p:grpSp>
            <p:nvGrpSpPr>
              <p:cNvPr id="22589" name="Group 66"/>
              <p:cNvGrpSpPr/>
              <p:nvPr/>
            </p:nvGrpSpPr>
            <p:grpSpPr>
              <a:xfrm>
                <a:off x="844" y="0"/>
                <a:ext cx="1631" cy="1048"/>
                <a:chOff x="0" y="0"/>
                <a:chExt cx="1631" cy="1048"/>
              </a:xfrm>
            </p:grpSpPr>
            <p:sp>
              <p:nvSpPr>
                <p:cNvPr id="22590" name="未知"/>
                <p:cNvSpPr/>
                <p:nvPr/>
              </p:nvSpPr>
              <p:spPr>
                <a:xfrm>
                  <a:off x="37" y="546"/>
                  <a:ext cx="1318" cy="502"/>
                </a:xfrm>
                <a:custGeom>
                  <a:avLst/>
                  <a:gdLst>
                    <a:gd name="txL" fmla="*/ 0 w 1318"/>
                    <a:gd name="txT" fmla="*/ 0 h 502"/>
                    <a:gd name="txR" fmla="*/ 1318 w 1318"/>
                    <a:gd name="txB" fmla="*/ 502 h 502"/>
                  </a:gdLst>
                  <a:ahLst/>
                  <a:cxnLst>
                    <a:cxn ang="0">
                      <a:pos x="16" y="9"/>
                    </a:cxn>
                    <a:cxn ang="0">
                      <a:pos x="31" y="55"/>
                    </a:cxn>
                    <a:cxn ang="0">
                      <a:pos x="0" y="361"/>
                    </a:cxn>
                    <a:cxn ang="0">
                      <a:pos x="129" y="345"/>
                    </a:cxn>
                    <a:cxn ang="0">
                      <a:pos x="234" y="335"/>
                    </a:cxn>
                    <a:cxn ang="0">
                      <a:pos x="397" y="333"/>
                    </a:cxn>
                    <a:cxn ang="0">
                      <a:pos x="548" y="338"/>
                    </a:cxn>
                    <a:cxn ang="0">
                      <a:pos x="633" y="343"/>
                    </a:cxn>
                    <a:cxn ang="0">
                      <a:pos x="791" y="367"/>
                    </a:cxn>
                    <a:cxn ang="0">
                      <a:pos x="904" y="389"/>
                    </a:cxn>
                    <a:cxn ang="0">
                      <a:pos x="976" y="403"/>
                    </a:cxn>
                    <a:cxn ang="0">
                      <a:pos x="1048" y="425"/>
                    </a:cxn>
                    <a:cxn ang="0">
                      <a:pos x="1141" y="462"/>
                    </a:cxn>
                    <a:cxn ang="0">
                      <a:pos x="1185" y="484"/>
                    </a:cxn>
                    <a:cxn ang="0">
                      <a:pos x="1216" y="502"/>
                    </a:cxn>
                    <a:cxn ang="0">
                      <a:pos x="1318" y="248"/>
                    </a:cxn>
                    <a:cxn ang="0">
                      <a:pos x="924" y="108"/>
                    </a:cxn>
                    <a:cxn ang="0">
                      <a:pos x="533" y="19"/>
                    </a:cxn>
                    <a:cxn ang="0">
                      <a:pos x="231" y="0"/>
                    </a:cxn>
                    <a:cxn ang="0">
                      <a:pos x="16" y="9"/>
                    </a:cxn>
                  </a:cxnLst>
                  <a:rect l="txL" t="txT" r="txR" b="txB"/>
                  <a:pathLst>
                    <a:path w="1318" h="502">
                      <a:moveTo>
                        <a:pt x="16" y="9"/>
                      </a:moveTo>
                      <a:lnTo>
                        <a:pt x="31" y="55"/>
                      </a:lnTo>
                      <a:lnTo>
                        <a:pt x="0" y="361"/>
                      </a:lnTo>
                      <a:lnTo>
                        <a:pt x="129" y="345"/>
                      </a:lnTo>
                      <a:lnTo>
                        <a:pt x="234" y="335"/>
                      </a:lnTo>
                      <a:lnTo>
                        <a:pt x="397" y="333"/>
                      </a:lnTo>
                      <a:lnTo>
                        <a:pt x="548" y="338"/>
                      </a:lnTo>
                      <a:lnTo>
                        <a:pt x="633" y="343"/>
                      </a:lnTo>
                      <a:lnTo>
                        <a:pt x="791" y="367"/>
                      </a:lnTo>
                      <a:lnTo>
                        <a:pt x="904" y="389"/>
                      </a:lnTo>
                      <a:lnTo>
                        <a:pt x="976" y="403"/>
                      </a:lnTo>
                      <a:lnTo>
                        <a:pt x="1048" y="425"/>
                      </a:lnTo>
                      <a:lnTo>
                        <a:pt x="1141" y="462"/>
                      </a:lnTo>
                      <a:lnTo>
                        <a:pt x="1185" y="484"/>
                      </a:lnTo>
                      <a:lnTo>
                        <a:pt x="1216" y="502"/>
                      </a:lnTo>
                      <a:lnTo>
                        <a:pt x="1318" y="248"/>
                      </a:lnTo>
                      <a:lnTo>
                        <a:pt x="924" y="108"/>
                      </a:lnTo>
                      <a:lnTo>
                        <a:pt x="533" y="19"/>
                      </a:lnTo>
                      <a:lnTo>
                        <a:pt x="231" y="0"/>
                      </a:lnTo>
                      <a:lnTo>
                        <a:pt x="16" y="9"/>
                      </a:lnTo>
                      <a:close/>
                    </a:path>
                  </a:pathLst>
                </a:custGeom>
                <a:solidFill>
                  <a:srgbClr val="FFFFFF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2591" name="未知"/>
                <p:cNvSpPr/>
                <p:nvPr/>
              </p:nvSpPr>
              <p:spPr>
                <a:xfrm>
                  <a:off x="0" y="0"/>
                  <a:ext cx="1631" cy="930"/>
                </a:xfrm>
                <a:custGeom>
                  <a:avLst/>
                  <a:gdLst>
                    <a:gd name="txL" fmla="*/ 0 w 1631"/>
                    <a:gd name="txT" fmla="*/ 0 h 930"/>
                    <a:gd name="txR" fmla="*/ 1631 w 1631"/>
                    <a:gd name="txB" fmla="*/ 930 h 930"/>
                  </a:gdLst>
                  <a:ahLst/>
                  <a:cxnLst>
                    <a:cxn ang="0">
                      <a:pos x="0" y="0"/>
                    </a:cxn>
                    <a:cxn ang="0">
                      <a:pos x="1631" y="0"/>
                    </a:cxn>
                    <a:cxn ang="0">
                      <a:pos x="1444" y="930"/>
                    </a:cxn>
                    <a:cxn ang="0">
                      <a:pos x="1364" y="881"/>
                    </a:cxn>
                    <a:cxn ang="0">
                      <a:pos x="1194" y="804"/>
                    </a:cxn>
                    <a:cxn ang="0">
                      <a:pos x="1104" y="765"/>
                    </a:cxn>
                    <a:cxn ang="0">
                      <a:pos x="1062" y="747"/>
                    </a:cxn>
                    <a:cxn ang="0">
                      <a:pos x="977" y="721"/>
                    </a:cxn>
                    <a:cxn ang="0">
                      <a:pos x="913" y="704"/>
                    </a:cxn>
                    <a:cxn ang="0">
                      <a:pos x="838" y="685"/>
                    </a:cxn>
                    <a:cxn ang="0">
                      <a:pos x="756" y="660"/>
                    </a:cxn>
                    <a:cxn ang="0">
                      <a:pos x="634" y="632"/>
                    </a:cxn>
                    <a:cxn ang="0">
                      <a:pos x="519" y="616"/>
                    </a:cxn>
                    <a:cxn ang="0">
                      <a:pos x="379" y="601"/>
                    </a:cxn>
                    <a:cxn ang="0">
                      <a:pos x="276" y="596"/>
                    </a:cxn>
                    <a:cxn ang="0">
                      <a:pos x="148" y="596"/>
                    </a:cxn>
                    <a:cxn ang="0">
                      <a:pos x="44" y="598"/>
                    </a:cxn>
                    <a:cxn ang="0">
                      <a:pos x="0" y="0"/>
                    </a:cxn>
                  </a:cxnLst>
                  <a:rect l="txL" t="txT" r="txR" b="txB"/>
                  <a:pathLst>
                    <a:path w="1631" h="930">
                      <a:moveTo>
                        <a:pt x="0" y="0"/>
                      </a:moveTo>
                      <a:lnTo>
                        <a:pt x="1631" y="0"/>
                      </a:lnTo>
                      <a:lnTo>
                        <a:pt x="1444" y="930"/>
                      </a:lnTo>
                      <a:lnTo>
                        <a:pt x="1364" y="881"/>
                      </a:lnTo>
                      <a:lnTo>
                        <a:pt x="1194" y="804"/>
                      </a:lnTo>
                      <a:lnTo>
                        <a:pt x="1104" y="765"/>
                      </a:lnTo>
                      <a:lnTo>
                        <a:pt x="1062" y="747"/>
                      </a:lnTo>
                      <a:lnTo>
                        <a:pt x="977" y="721"/>
                      </a:lnTo>
                      <a:lnTo>
                        <a:pt x="913" y="704"/>
                      </a:lnTo>
                      <a:lnTo>
                        <a:pt x="838" y="685"/>
                      </a:lnTo>
                      <a:lnTo>
                        <a:pt x="756" y="660"/>
                      </a:lnTo>
                      <a:lnTo>
                        <a:pt x="634" y="632"/>
                      </a:lnTo>
                      <a:lnTo>
                        <a:pt x="519" y="616"/>
                      </a:lnTo>
                      <a:lnTo>
                        <a:pt x="379" y="601"/>
                      </a:lnTo>
                      <a:lnTo>
                        <a:pt x="276" y="596"/>
                      </a:lnTo>
                      <a:lnTo>
                        <a:pt x="148" y="596"/>
                      </a:lnTo>
                      <a:lnTo>
                        <a:pt x="44" y="59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FF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30789" name="Text Box 69"/>
          <p:cNvSpPr txBox="1"/>
          <p:nvPr/>
        </p:nvSpPr>
        <p:spPr>
          <a:xfrm>
            <a:off x="5567363" y="4430713"/>
            <a:ext cx="542925" cy="49149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2600" b="1" i="1" dirty="0">
                <a:solidFill>
                  <a:srgbClr val="FF00FF"/>
                </a:solidFill>
                <a:latin typeface="Times New Roman" panose="02020603050405020304" pitchFamily="18" charset="0"/>
              </a:rPr>
              <a:t>G</a:t>
            </a:r>
          </a:p>
        </p:txBody>
      </p:sp>
      <p:sp>
        <p:nvSpPr>
          <p:cNvPr id="22536" name="Text Box 70"/>
          <p:cNvSpPr txBox="1"/>
          <p:nvPr/>
        </p:nvSpPr>
        <p:spPr>
          <a:xfrm>
            <a:off x="7791450" y="2635250"/>
            <a:ext cx="361950" cy="638175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txBody>
          <a:bodyPr/>
          <a:lstStyle/>
          <a:p>
            <a:pPr algn="just" eaLnBrk="1" hangingPunct="1"/>
            <a:endParaRPr lang="en-US" altLang="zh-CN" b="1" dirty="0">
              <a:latin typeface="Times New Roman" panose="02020603050405020304" pitchFamily="18" charset="0"/>
            </a:endParaRPr>
          </a:p>
        </p:txBody>
      </p:sp>
      <p:sp>
        <p:nvSpPr>
          <p:cNvPr id="30791" name="Rectangle 71"/>
          <p:cNvSpPr/>
          <p:nvPr/>
        </p:nvSpPr>
        <p:spPr>
          <a:xfrm>
            <a:off x="2138363" y="5268913"/>
            <a:ext cx="1928812" cy="49149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zh-CN" sz="2600" b="1" i="1" dirty="0">
                <a:latin typeface="Times New Roman" panose="02020603050405020304" pitchFamily="18" charset="0"/>
              </a:rPr>
              <a:t>F</a:t>
            </a:r>
            <a:r>
              <a:rPr lang="zh-CN" altLang="en-US" sz="2600" b="1" baseline="-25000" dirty="0">
                <a:latin typeface="Times New Roman" panose="02020603050405020304" pitchFamily="18" charset="0"/>
              </a:rPr>
              <a:t>压</a:t>
            </a:r>
            <a:r>
              <a:rPr lang="zh-CN" altLang="en-US" sz="2600" b="1" dirty="0">
                <a:latin typeface="Times New Roman" panose="02020603050405020304" pitchFamily="18" charset="0"/>
              </a:rPr>
              <a:t> </a:t>
            </a:r>
            <a:r>
              <a:rPr lang="en-US" altLang="zh-CN" sz="2600" b="1" dirty="0">
                <a:latin typeface="Times New Roman" panose="02020603050405020304" pitchFamily="18" charset="0"/>
              </a:rPr>
              <a:t>=</a:t>
            </a:r>
            <a:r>
              <a:rPr lang="en-US" altLang="zh-CN" sz="2600" b="1" i="1" dirty="0">
                <a:latin typeface="Times New Roman" panose="02020603050405020304" pitchFamily="18" charset="0"/>
              </a:rPr>
              <a:t> G</a:t>
            </a:r>
          </a:p>
        </p:txBody>
      </p:sp>
      <p:sp>
        <p:nvSpPr>
          <p:cNvPr id="30792" name="Rectangle 72"/>
          <p:cNvSpPr/>
          <p:nvPr/>
        </p:nvSpPr>
        <p:spPr>
          <a:xfrm>
            <a:off x="5262563" y="5268913"/>
            <a:ext cx="1928812" cy="49149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2600" b="1" i="1" dirty="0">
                <a:latin typeface="Times New Roman" panose="02020603050405020304" pitchFamily="18" charset="0"/>
              </a:rPr>
              <a:t>F</a:t>
            </a:r>
            <a:r>
              <a:rPr lang="zh-CN" altLang="en-US" sz="2600" b="1" baseline="-25000" dirty="0">
                <a:latin typeface="Times New Roman" panose="02020603050405020304" pitchFamily="18" charset="0"/>
              </a:rPr>
              <a:t>压</a:t>
            </a:r>
            <a:r>
              <a:rPr lang="zh-CN" altLang="en-US" sz="2600" b="1" dirty="0">
                <a:latin typeface="Times New Roman" panose="02020603050405020304" pitchFamily="18" charset="0"/>
              </a:rPr>
              <a:t> </a:t>
            </a:r>
            <a:r>
              <a:rPr lang="en-US" altLang="zh-CN" sz="2600" b="1" dirty="0">
                <a:latin typeface="Times New Roman" panose="02020603050405020304" pitchFamily="18" charset="0"/>
              </a:rPr>
              <a:t>≠</a:t>
            </a:r>
            <a:r>
              <a:rPr lang="en-US" altLang="zh-CN" sz="2600" b="1" i="1" dirty="0">
                <a:latin typeface="Times New Roman" panose="02020603050405020304" pitchFamily="18" charset="0"/>
              </a:rPr>
              <a:t> G</a:t>
            </a:r>
          </a:p>
        </p:txBody>
      </p:sp>
      <p:sp>
        <p:nvSpPr>
          <p:cNvPr id="30793" name="Rectangle 73"/>
          <p:cNvSpPr/>
          <p:nvPr/>
        </p:nvSpPr>
        <p:spPr>
          <a:xfrm>
            <a:off x="7180263" y="5268913"/>
            <a:ext cx="3048000" cy="49149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zh-CN" sz="2600" b="1" i="1" dirty="0">
                <a:latin typeface="Times New Roman" panose="02020603050405020304" pitchFamily="18" charset="0"/>
              </a:rPr>
              <a:t>F</a:t>
            </a:r>
            <a:r>
              <a:rPr lang="zh-CN" altLang="en-US" sz="2600" b="1" baseline="-25000" dirty="0">
                <a:latin typeface="Times New Roman" panose="02020603050405020304" pitchFamily="18" charset="0"/>
              </a:rPr>
              <a:t>压</a:t>
            </a:r>
            <a:r>
              <a:rPr lang="zh-CN" altLang="en-US" sz="2600" b="1" dirty="0">
                <a:latin typeface="Times New Roman" panose="02020603050405020304" pitchFamily="18" charset="0"/>
              </a:rPr>
              <a:t> 与</a:t>
            </a:r>
            <a:r>
              <a:rPr lang="en-US" altLang="zh-CN" sz="2600" b="1" i="1" dirty="0">
                <a:latin typeface="Times New Roman" panose="02020603050405020304" pitchFamily="18" charset="0"/>
              </a:rPr>
              <a:t> G</a:t>
            </a:r>
            <a:r>
              <a:rPr lang="zh-CN" altLang="en-US" sz="2600" b="1" dirty="0">
                <a:latin typeface="Times New Roman" panose="02020603050405020304" pitchFamily="18" charset="0"/>
              </a:rPr>
              <a:t>无关</a:t>
            </a:r>
          </a:p>
        </p:txBody>
      </p:sp>
      <p:sp>
        <p:nvSpPr>
          <p:cNvPr id="30794" name="Line 74"/>
          <p:cNvSpPr/>
          <p:nvPr/>
        </p:nvSpPr>
        <p:spPr>
          <a:xfrm rot="180000">
            <a:off x="3935413" y="3932238"/>
            <a:ext cx="41275" cy="995362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2541" name="Text Box 75"/>
          <p:cNvSpPr txBox="1"/>
          <p:nvPr/>
        </p:nvSpPr>
        <p:spPr>
          <a:xfrm>
            <a:off x="2062163" y="4064000"/>
            <a:ext cx="544512" cy="635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algn="ctr" eaLnBrk="1" hangingPunct="1"/>
            <a:endParaRPr lang="en-US" altLang="zh-CN" b="1" dirty="0">
              <a:latin typeface="Times New Roman" panose="02020603050405020304" pitchFamily="18" charset="0"/>
            </a:endParaRPr>
          </a:p>
        </p:txBody>
      </p:sp>
      <p:grpSp>
        <p:nvGrpSpPr>
          <p:cNvPr id="17" name="Group 76"/>
          <p:cNvGrpSpPr/>
          <p:nvPr/>
        </p:nvGrpSpPr>
        <p:grpSpPr>
          <a:xfrm>
            <a:off x="1700213" y="3427413"/>
            <a:ext cx="3105150" cy="666750"/>
            <a:chOff x="156" y="2152"/>
            <a:chExt cx="1956" cy="420"/>
          </a:xfrm>
        </p:grpSpPr>
        <p:sp>
          <p:nvSpPr>
            <p:cNvPr id="22557" name="Rectangle 77" descr="栎木"/>
            <p:cNvSpPr/>
            <p:nvPr/>
          </p:nvSpPr>
          <p:spPr>
            <a:xfrm>
              <a:off x="1392" y="2160"/>
              <a:ext cx="388" cy="356"/>
            </a:xfrm>
            <a:prstGeom prst="rect">
              <a:avLst/>
            </a:prstGeom>
            <a:blipFill rotWithShape="1">
              <a:blip r:embed="rId2"/>
            </a:blipFill>
            <a:ln w="9525">
              <a:noFill/>
            </a:ln>
          </p:spPr>
          <p:txBody>
            <a:bodyPr anchor="ctr"/>
            <a:lstStyle/>
            <a:p>
              <a:pPr algn="ctr" eaLnBrk="1" hangingPunct="1"/>
              <a:endParaRPr lang="en-US" altLang="zh-CN" dirty="0">
                <a:latin typeface="Times New Roman" panose="02020603050405020304" pitchFamily="18" charset="0"/>
              </a:endParaRPr>
            </a:p>
          </p:txBody>
        </p:sp>
        <p:grpSp>
          <p:nvGrpSpPr>
            <p:cNvPr id="22558" name="Group 78"/>
            <p:cNvGrpSpPr/>
            <p:nvPr/>
          </p:nvGrpSpPr>
          <p:grpSpPr>
            <a:xfrm>
              <a:off x="1164" y="2513"/>
              <a:ext cx="948" cy="59"/>
              <a:chOff x="0" y="0"/>
              <a:chExt cx="1338" cy="130"/>
            </a:xfrm>
          </p:grpSpPr>
          <p:sp>
            <p:nvSpPr>
              <p:cNvPr id="22573" name="Line 79"/>
              <p:cNvSpPr/>
              <p:nvPr/>
            </p:nvSpPr>
            <p:spPr>
              <a:xfrm flipH="1">
                <a:off x="0" y="8"/>
                <a:ext cx="120" cy="122"/>
              </a:xfrm>
              <a:prstGeom prst="line">
                <a:avLst/>
              </a:prstGeom>
              <a:ln w="381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2574" name="Line 80"/>
              <p:cNvSpPr/>
              <p:nvPr/>
            </p:nvSpPr>
            <p:spPr>
              <a:xfrm flipH="1">
                <a:off x="120" y="8"/>
                <a:ext cx="121" cy="122"/>
              </a:xfrm>
              <a:prstGeom prst="line">
                <a:avLst/>
              </a:prstGeom>
              <a:ln w="381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2575" name="Line 81"/>
              <p:cNvSpPr/>
              <p:nvPr/>
            </p:nvSpPr>
            <p:spPr>
              <a:xfrm flipH="1">
                <a:off x="241" y="8"/>
                <a:ext cx="120" cy="122"/>
              </a:xfrm>
              <a:prstGeom prst="line">
                <a:avLst/>
              </a:prstGeom>
              <a:ln w="381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2576" name="Line 82"/>
              <p:cNvSpPr/>
              <p:nvPr/>
            </p:nvSpPr>
            <p:spPr>
              <a:xfrm flipH="1">
                <a:off x="361" y="8"/>
                <a:ext cx="120" cy="122"/>
              </a:xfrm>
              <a:prstGeom prst="line">
                <a:avLst/>
              </a:prstGeom>
              <a:ln w="381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2577" name="Line 83"/>
              <p:cNvSpPr/>
              <p:nvPr/>
            </p:nvSpPr>
            <p:spPr>
              <a:xfrm flipH="1">
                <a:off x="481" y="8"/>
                <a:ext cx="120" cy="122"/>
              </a:xfrm>
              <a:prstGeom prst="line">
                <a:avLst/>
              </a:prstGeom>
              <a:ln w="381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2578" name="Line 84"/>
              <p:cNvSpPr/>
              <p:nvPr/>
            </p:nvSpPr>
            <p:spPr>
              <a:xfrm flipH="1">
                <a:off x="601" y="8"/>
                <a:ext cx="121" cy="122"/>
              </a:xfrm>
              <a:prstGeom prst="line">
                <a:avLst/>
              </a:prstGeom>
              <a:ln w="381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2579" name="Line 85"/>
              <p:cNvSpPr/>
              <p:nvPr/>
            </p:nvSpPr>
            <p:spPr>
              <a:xfrm flipH="1">
                <a:off x="722" y="8"/>
                <a:ext cx="120" cy="122"/>
              </a:xfrm>
              <a:prstGeom prst="line">
                <a:avLst/>
              </a:prstGeom>
              <a:ln w="381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2580" name="Line 86"/>
              <p:cNvSpPr/>
              <p:nvPr/>
            </p:nvSpPr>
            <p:spPr>
              <a:xfrm flipH="1">
                <a:off x="842" y="8"/>
                <a:ext cx="120" cy="122"/>
              </a:xfrm>
              <a:prstGeom prst="line">
                <a:avLst/>
              </a:prstGeom>
              <a:ln w="381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2581" name="Line 87"/>
              <p:cNvSpPr/>
              <p:nvPr/>
            </p:nvSpPr>
            <p:spPr>
              <a:xfrm flipH="1">
                <a:off x="962" y="8"/>
                <a:ext cx="120" cy="122"/>
              </a:xfrm>
              <a:prstGeom prst="line">
                <a:avLst/>
              </a:prstGeom>
              <a:ln w="381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2582" name="Line 88"/>
              <p:cNvSpPr/>
              <p:nvPr/>
            </p:nvSpPr>
            <p:spPr>
              <a:xfrm flipH="1">
                <a:off x="1082" y="8"/>
                <a:ext cx="121" cy="122"/>
              </a:xfrm>
              <a:prstGeom prst="line">
                <a:avLst/>
              </a:prstGeom>
              <a:ln w="381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2583" name="Line 89"/>
              <p:cNvSpPr/>
              <p:nvPr/>
            </p:nvSpPr>
            <p:spPr>
              <a:xfrm flipH="1">
                <a:off x="1203" y="8"/>
                <a:ext cx="120" cy="122"/>
              </a:xfrm>
              <a:prstGeom prst="line">
                <a:avLst/>
              </a:prstGeom>
              <a:ln w="381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2584" name="Line 90"/>
              <p:cNvSpPr/>
              <p:nvPr/>
            </p:nvSpPr>
            <p:spPr>
              <a:xfrm>
                <a:off x="23" y="0"/>
                <a:ext cx="1315" cy="0"/>
              </a:xfrm>
              <a:prstGeom prst="line">
                <a:avLst/>
              </a:prstGeom>
              <a:ln w="381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22559" name="Rectangle 91" descr="栎木"/>
            <p:cNvSpPr/>
            <p:nvPr/>
          </p:nvSpPr>
          <p:spPr>
            <a:xfrm>
              <a:off x="384" y="2152"/>
              <a:ext cx="388" cy="357"/>
            </a:xfrm>
            <a:prstGeom prst="rect">
              <a:avLst/>
            </a:prstGeom>
            <a:blipFill rotWithShape="1">
              <a:blip r:embed="rId2"/>
            </a:blipFill>
            <a:ln w="9525">
              <a:noFill/>
            </a:ln>
          </p:spPr>
          <p:txBody>
            <a:bodyPr anchor="ctr"/>
            <a:lstStyle/>
            <a:p>
              <a:pPr algn="ctr" eaLnBrk="1" hangingPunct="1"/>
              <a:endParaRPr lang="en-US" altLang="zh-CN" dirty="0">
                <a:latin typeface="Times New Roman" panose="02020603050405020304" pitchFamily="18" charset="0"/>
              </a:endParaRPr>
            </a:p>
          </p:txBody>
        </p:sp>
        <p:grpSp>
          <p:nvGrpSpPr>
            <p:cNvPr id="22560" name="Group 92"/>
            <p:cNvGrpSpPr/>
            <p:nvPr/>
          </p:nvGrpSpPr>
          <p:grpSpPr>
            <a:xfrm>
              <a:off x="156" y="2505"/>
              <a:ext cx="948" cy="59"/>
              <a:chOff x="0" y="0"/>
              <a:chExt cx="1338" cy="130"/>
            </a:xfrm>
          </p:grpSpPr>
          <p:sp>
            <p:nvSpPr>
              <p:cNvPr id="22561" name="Line 93"/>
              <p:cNvSpPr/>
              <p:nvPr/>
            </p:nvSpPr>
            <p:spPr>
              <a:xfrm flipH="1">
                <a:off x="0" y="8"/>
                <a:ext cx="120" cy="122"/>
              </a:xfrm>
              <a:prstGeom prst="line">
                <a:avLst/>
              </a:prstGeom>
              <a:ln w="381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2562" name="Line 94"/>
              <p:cNvSpPr/>
              <p:nvPr/>
            </p:nvSpPr>
            <p:spPr>
              <a:xfrm flipH="1">
                <a:off x="120" y="8"/>
                <a:ext cx="121" cy="122"/>
              </a:xfrm>
              <a:prstGeom prst="line">
                <a:avLst/>
              </a:prstGeom>
              <a:ln w="381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2563" name="Line 95"/>
              <p:cNvSpPr/>
              <p:nvPr/>
            </p:nvSpPr>
            <p:spPr>
              <a:xfrm flipH="1">
                <a:off x="241" y="8"/>
                <a:ext cx="120" cy="122"/>
              </a:xfrm>
              <a:prstGeom prst="line">
                <a:avLst/>
              </a:prstGeom>
              <a:ln w="381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2564" name="Line 96"/>
              <p:cNvSpPr/>
              <p:nvPr/>
            </p:nvSpPr>
            <p:spPr>
              <a:xfrm flipH="1">
                <a:off x="361" y="8"/>
                <a:ext cx="120" cy="122"/>
              </a:xfrm>
              <a:prstGeom prst="line">
                <a:avLst/>
              </a:prstGeom>
              <a:ln w="381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2565" name="Line 97"/>
              <p:cNvSpPr/>
              <p:nvPr/>
            </p:nvSpPr>
            <p:spPr>
              <a:xfrm flipH="1">
                <a:off x="481" y="8"/>
                <a:ext cx="120" cy="122"/>
              </a:xfrm>
              <a:prstGeom prst="line">
                <a:avLst/>
              </a:prstGeom>
              <a:ln w="381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2566" name="Line 98"/>
              <p:cNvSpPr/>
              <p:nvPr/>
            </p:nvSpPr>
            <p:spPr>
              <a:xfrm flipH="1">
                <a:off x="601" y="8"/>
                <a:ext cx="121" cy="122"/>
              </a:xfrm>
              <a:prstGeom prst="line">
                <a:avLst/>
              </a:prstGeom>
              <a:ln w="381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2567" name="Line 99"/>
              <p:cNvSpPr/>
              <p:nvPr/>
            </p:nvSpPr>
            <p:spPr>
              <a:xfrm flipH="1">
                <a:off x="722" y="8"/>
                <a:ext cx="120" cy="122"/>
              </a:xfrm>
              <a:prstGeom prst="line">
                <a:avLst/>
              </a:prstGeom>
              <a:ln w="381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2568" name="Line 100"/>
              <p:cNvSpPr/>
              <p:nvPr/>
            </p:nvSpPr>
            <p:spPr>
              <a:xfrm flipH="1">
                <a:off x="842" y="8"/>
                <a:ext cx="120" cy="122"/>
              </a:xfrm>
              <a:prstGeom prst="line">
                <a:avLst/>
              </a:prstGeom>
              <a:ln w="381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2569" name="Line 101"/>
              <p:cNvSpPr/>
              <p:nvPr/>
            </p:nvSpPr>
            <p:spPr>
              <a:xfrm flipH="1">
                <a:off x="962" y="8"/>
                <a:ext cx="120" cy="122"/>
              </a:xfrm>
              <a:prstGeom prst="line">
                <a:avLst/>
              </a:prstGeom>
              <a:ln w="381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2570" name="Line 102"/>
              <p:cNvSpPr/>
              <p:nvPr/>
            </p:nvSpPr>
            <p:spPr>
              <a:xfrm flipH="1">
                <a:off x="1082" y="8"/>
                <a:ext cx="121" cy="122"/>
              </a:xfrm>
              <a:prstGeom prst="line">
                <a:avLst/>
              </a:prstGeom>
              <a:ln w="381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2571" name="Line 103"/>
              <p:cNvSpPr/>
              <p:nvPr/>
            </p:nvSpPr>
            <p:spPr>
              <a:xfrm flipH="1">
                <a:off x="1203" y="8"/>
                <a:ext cx="120" cy="122"/>
              </a:xfrm>
              <a:prstGeom prst="line">
                <a:avLst/>
              </a:prstGeom>
              <a:ln w="381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2572" name="Line 104"/>
              <p:cNvSpPr/>
              <p:nvPr/>
            </p:nvSpPr>
            <p:spPr>
              <a:xfrm>
                <a:off x="23" y="0"/>
                <a:ext cx="1315" cy="0"/>
              </a:xfrm>
              <a:prstGeom prst="line">
                <a:avLst/>
              </a:prstGeom>
              <a:ln w="381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</p:grpSp>
      <p:sp>
        <p:nvSpPr>
          <p:cNvPr id="30825" name="Line 105"/>
          <p:cNvSpPr/>
          <p:nvPr/>
        </p:nvSpPr>
        <p:spPr>
          <a:xfrm>
            <a:off x="2366963" y="3668713"/>
            <a:ext cx="0" cy="990600"/>
          </a:xfrm>
          <a:prstGeom prst="line">
            <a:avLst/>
          </a:prstGeom>
          <a:ln w="38100" cap="flat" cmpd="sng">
            <a:solidFill>
              <a:srgbClr val="FF00FF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0826" name="Rectangle 106"/>
          <p:cNvSpPr/>
          <p:nvPr/>
        </p:nvSpPr>
        <p:spPr>
          <a:xfrm>
            <a:off x="2138363" y="4583113"/>
            <a:ext cx="609600" cy="49149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2600" b="1" i="1" dirty="0">
                <a:solidFill>
                  <a:srgbClr val="FF00FF"/>
                </a:solidFill>
                <a:latin typeface="Times New Roman" panose="02020603050405020304" pitchFamily="18" charset="0"/>
              </a:rPr>
              <a:t>G</a:t>
            </a:r>
            <a:endParaRPr lang="zh-CN" altLang="en-US" sz="2600" b="1" i="1" dirty="0">
              <a:solidFill>
                <a:srgbClr val="FF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827" name="Rectangle 107"/>
          <p:cNvSpPr/>
          <p:nvPr/>
        </p:nvSpPr>
        <p:spPr>
          <a:xfrm>
            <a:off x="3738563" y="4811713"/>
            <a:ext cx="617855" cy="49149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6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F</a:t>
            </a:r>
            <a:r>
              <a:rPr lang="zh-CN" altLang="en-US" sz="2600" b="1" i="1" baseline="-25000" dirty="0">
                <a:solidFill>
                  <a:srgbClr val="FF0000"/>
                </a:solidFill>
                <a:latin typeface="Times New Roman" panose="02020603050405020304" pitchFamily="18" charset="0"/>
              </a:rPr>
              <a:t>压</a:t>
            </a:r>
          </a:p>
        </p:txBody>
      </p:sp>
      <p:sp>
        <p:nvSpPr>
          <p:cNvPr id="30828" name="Line 108"/>
          <p:cNvSpPr/>
          <p:nvPr/>
        </p:nvSpPr>
        <p:spPr>
          <a:xfrm>
            <a:off x="5948363" y="3744913"/>
            <a:ext cx="304800" cy="68580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0829" name="Rectangle 109"/>
          <p:cNvSpPr/>
          <p:nvPr/>
        </p:nvSpPr>
        <p:spPr>
          <a:xfrm>
            <a:off x="6253163" y="4125913"/>
            <a:ext cx="617855" cy="49149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6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F</a:t>
            </a:r>
            <a:r>
              <a:rPr lang="zh-CN" altLang="en-US" sz="2600" b="1" i="1" baseline="-25000" dirty="0">
                <a:solidFill>
                  <a:srgbClr val="FF0000"/>
                </a:solidFill>
                <a:latin typeface="Times New Roman" panose="02020603050405020304" pitchFamily="18" charset="0"/>
              </a:rPr>
              <a:t>压</a:t>
            </a:r>
          </a:p>
        </p:txBody>
      </p:sp>
      <p:sp>
        <p:nvSpPr>
          <p:cNvPr id="30830" name="Line 110"/>
          <p:cNvSpPr/>
          <p:nvPr/>
        </p:nvSpPr>
        <p:spPr>
          <a:xfrm>
            <a:off x="5795963" y="3516313"/>
            <a:ext cx="0" cy="990600"/>
          </a:xfrm>
          <a:prstGeom prst="line">
            <a:avLst/>
          </a:prstGeom>
          <a:ln w="38100" cap="flat" cmpd="sng">
            <a:solidFill>
              <a:srgbClr val="FF00FF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0831" name="Line 111"/>
          <p:cNvSpPr/>
          <p:nvPr/>
        </p:nvSpPr>
        <p:spPr>
          <a:xfrm>
            <a:off x="4881563" y="2754313"/>
            <a:ext cx="0" cy="3200400"/>
          </a:xfrm>
          <a:prstGeom prst="line">
            <a:avLst/>
          </a:prstGeom>
          <a:ln w="19050" cap="flat" cmpd="sng">
            <a:solidFill>
              <a:schemeClr val="tx1"/>
            </a:solidFill>
            <a:prstDash val="dashDot"/>
            <a:headEnd type="none" w="med" len="med"/>
            <a:tailEnd type="none" w="med" len="med"/>
          </a:ln>
        </p:spPr>
      </p:sp>
      <p:sp>
        <p:nvSpPr>
          <p:cNvPr id="30832" name="Line 112"/>
          <p:cNvSpPr/>
          <p:nvPr/>
        </p:nvSpPr>
        <p:spPr>
          <a:xfrm>
            <a:off x="7180263" y="2754313"/>
            <a:ext cx="0" cy="3200400"/>
          </a:xfrm>
          <a:prstGeom prst="line">
            <a:avLst/>
          </a:prstGeom>
          <a:ln w="19050" cap="flat" cmpd="sng">
            <a:solidFill>
              <a:schemeClr val="tx1"/>
            </a:solidFill>
            <a:prstDash val="dashDot"/>
            <a:headEnd type="none" w="med" len="med"/>
            <a:tailEnd type="none" w="med" len="med"/>
          </a:ln>
        </p:spPr>
      </p:sp>
      <p:sp>
        <p:nvSpPr>
          <p:cNvPr id="30833" name="Text Box 113"/>
          <p:cNvSpPr txBox="1"/>
          <p:nvPr/>
        </p:nvSpPr>
        <p:spPr>
          <a:xfrm>
            <a:off x="8716963" y="4430713"/>
            <a:ext cx="542925" cy="49149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2600" b="1" i="1" dirty="0">
                <a:solidFill>
                  <a:srgbClr val="FF00FF"/>
                </a:solidFill>
                <a:latin typeface="Times New Roman" panose="02020603050405020304" pitchFamily="18" charset="0"/>
              </a:rPr>
              <a:t>G</a:t>
            </a:r>
          </a:p>
        </p:txBody>
      </p:sp>
      <p:sp>
        <p:nvSpPr>
          <p:cNvPr id="30834" name="Line 114"/>
          <p:cNvSpPr/>
          <p:nvPr/>
        </p:nvSpPr>
        <p:spPr>
          <a:xfrm>
            <a:off x="8945563" y="3516313"/>
            <a:ext cx="0" cy="990600"/>
          </a:xfrm>
          <a:prstGeom prst="line">
            <a:avLst/>
          </a:prstGeom>
          <a:ln w="38100" cap="flat" cmpd="sng">
            <a:solidFill>
              <a:srgbClr val="FF00FF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0835" name="Line 115"/>
          <p:cNvSpPr/>
          <p:nvPr/>
        </p:nvSpPr>
        <p:spPr>
          <a:xfrm flipH="1">
            <a:off x="7726363" y="3592513"/>
            <a:ext cx="838200" cy="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0836" name="Rectangle 116"/>
          <p:cNvSpPr/>
          <p:nvPr/>
        </p:nvSpPr>
        <p:spPr>
          <a:xfrm>
            <a:off x="7200900" y="3036888"/>
            <a:ext cx="617855" cy="49149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6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F</a:t>
            </a:r>
            <a:r>
              <a:rPr lang="zh-CN" altLang="en-US" sz="2600" b="1" i="1" baseline="-25000" dirty="0">
                <a:solidFill>
                  <a:srgbClr val="FF0000"/>
                </a:solidFill>
                <a:latin typeface="Times New Roman" panose="02020603050405020304" pitchFamily="18" charset="0"/>
              </a:rPr>
              <a:t>压</a:t>
            </a:r>
          </a:p>
        </p:txBody>
      </p:sp>
      <p:sp>
        <p:nvSpPr>
          <p:cNvPr id="29698" name="Rectangle 2"/>
          <p:cNvSpPr/>
          <p:nvPr/>
        </p:nvSpPr>
        <p:spPr>
          <a:xfrm>
            <a:off x="1889125" y="792163"/>
            <a:ext cx="7134225" cy="49149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zh-CN" altLang="en-US" sz="2600" dirty="0">
                <a:latin typeface="+mn-ea"/>
              </a:rPr>
              <a:t>压力可以由重力产生，也可以由其他力产生。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23545" y="243205"/>
            <a:ext cx="286321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chemeClr val="tx1"/>
                </a:solidFill>
                <a:latin typeface="+mn-ea"/>
                <a:cs typeface="+mn-ea"/>
              </a:rPr>
              <a:t>4.</a:t>
            </a:r>
            <a:r>
              <a:rPr lang="zh-CN" altLang="en-US" sz="3200" b="1" dirty="0">
                <a:solidFill>
                  <a:schemeClr val="tx1"/>
                </a:solidFill>
                <a:latin typeface="+mn-ea"/>
                <a:cs typeface="+mn-ea"/>
              </a:rPr>
              <a:t>说明：</a:t>
            </a:r>
          </a:p>
        </p:txBody>
      </p:sp>
      <p:sp>
        <p:nvSpPr>
          <p:cNvPr id="22" name="椭圆 21"/>
          <p:cNvSpPr/>
          <p:nvPr/>
        </p:nvSpPr>
        <p:spPr>
          <a:xfrm>
            <a:off x="2326640" y="3681095"/>
            <a:ext cx="88265" cy="10350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3912235" y="3949700"/>
            <a:ext cx="88265" cy="10350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5741035" y="3453765"/>
            <a:ext cx="88265" cy="10350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5916295" y="3702685"/>
            <a:ext cx="88265" cy="10350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8502650" y="3524885"/>
            <a:ext cx="88265" cy="10350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8888095" y="3512185"/>
            <a:ext cx="88265" cy="10350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0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0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0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0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30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07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07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0" dur="2000"/>
                                        <p:tgtEl>
                                          <p:spTgt spid="30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30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30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30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30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07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0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5" dur="500"/>
                                        <p:tgtEl>
                                          <p:spTgt spid="30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30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500"/>
                                        <p:tgtEl>
                                          <p:spTgt spid="30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9" dur="500"/>
                                        <p:tgtEl>
                                          <p:spTgt spid="30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2" dur="500"/>
                                        <p:tgtEl>
                                          <p:spTgt spid="30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0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0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P spid="30723" grpId="0"/>
      <p:bldP spid="30789" grpId="0"/>
      <p:bldP spid="30791" grpId="0"/>
      <p:bldP spid="30792" grpId="0"/>
      <p:bldP spid="30793" grpId="0"/>
      <p:bldP spid="30826" grpId="0"/>
      <p:bldP spid="30827" grpId="0"/>
      <p:bldP spid="30829" grpId="0"/>
      <p:bldP spid="30833" grpId="0"/>
      <p:bldP spid="30836" grpId="0"/>
      <p:bldP spid="3" grpId="0"/>
      <p:bldP spid="22" grpId="0" bldLvl="0" animBg="1"/>
      <p:bldP spid="22" grpId="1" animBg="1"/>
      <p:bldP spid="23" grpId="0" bldLvl="0" animBg="1"/>
      <p:bldP spid="23" grpId="1" animBg="1"/>
      <p:bldP spid="24" grpId="0" bldLvl="0" animBg="1"/>
      <p:bldP spid="24" grpId="1" animBg="1"/>
      <p:bldP spid="5" grpId="0" bldLvl="0" animBg="1"/>
      <p:bldP spid="5" grpId="1" animBg="1"/>
      <p:bldP spid="6" grpId="0" bldLvl="0" animBg="1"/>
      <p:bldP spid="6" grpId="1" animBg="1"/>
      <p:bldP spid="7" grpId="0" bldLvl="0" animBg="1"/>
      <p:bldP spid="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AutoShape 4"/>
          <p:cNvSpPr/>
          <p:nvPr/>
        </p:nvSpPr>
        <p:spPr>
          <a:xfrm rot="21240000" flipH="1">
            <a:off x="117475" y="52070"/>
            <a:ext cx="4793615" cy="1790700"/>
          </a:xfrm>
          <a:prstGeom prst="cloudCallout">
            <a:avLst>
              <a:gd name="adj1" fmla="val -48755"/>
              <a:gd name="adj2" fmla="val 87676"/>
            </a:avLst>
          </a:prstGeom>
          <a:solidFill>
            <a:schemeClr val="accent1">
              <a:lumMod val="40000"/>
              <a:lumOff val="60000"/>
            </a:schemeClr>
          </a:solidFill>
          <a:ln w="9525" cap="flat" cmpd="sng">
            <a:solidFill>
              <a:srgbClr val="00206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 algn="ctr" eaLnBrk="1" hangingPunct="1"/>
            <a:r>
              <a:rPr lang="en-US" altLang="zh-CN" sz="2600" dirty="0">
                <a:latin typeface="黑体" panose="02010609060101010101" charset="-122"/>
                <a:ea typeface="黑体" panose="02010609060101010101" charset="-122"/>
              </a:rPr>
              <a:t>  </a:t>
            </a:r>
            <a:endParaRPr lang="zh-CN" altLang="en-US" sz="2600" dirty="0">
              <a:latin typeface="黑体" panose="02010609060101010101" charset="-122"/>
              <a:ea typeface="黑体" panose="02010609060101010101" charset="-122"/>
            </a:endParaRPr>
          </a:p>
        </p:txBody>
      </p:sp>
      <p:graphicFrame>
        <p:nvGraphicFramePr>
          <p:cNvPr id="28677" name="Group 5"/>
          <p:cNvGraphicFramePr>
            <a:graphicFrameLocks noGrp="1"/>
          </p:cNvGraphicFramePr>
          <p:nvPr>
            <p:ph sz="half" idx="4294967295"/>
          </p:nvPr>
        </p:nvGraphicFramePr>
        <p:xfrm>
          <a:off x="1920875" y="2284730"/>
          <a:ext cx="8567420" cy="2343150"/>
        </p:xfrm>
        <a:graphic>
          <a:graphicData uri="http://schemas.openxmlformats.org/drawingml/2006/table">
            <a:tbl>
              <a:tblPr/>
              <a:tblGrid>
                <a:gridCol w="1108075"/>
                <a:gridCol w="1771650"/>
                <a:gridCol w="1849120"/>
                <a:gridCol w="1918970"/>
                <a:gridCol w="1919605"/>
              </a:tblGrid>
              <a:tr h="7556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</a:endParaRPr>
                    </a:p>
                  </a:txBody>
                  <a:tcPr anchor="ctr" horzOverflow="overflow">
                    <a:lnL w="28575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</a:lnR>
                    <a:lnT w="28575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</a:lnT>
                    <a:lnB w="12700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</a:rPr>
                        <a:t>施力物体</a:t>
                      </a:r>
                    </a:p>
                  </a:txBody>
                  <a:tcPr anchor="ctr" horzOverflow="overflow">
                    <a:lnL w="12700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</a:lnR>
                    <a:lnT w="28575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</a:lnT>
                    <a:lnB w="12700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</a:rPr>
                        <a:t>受力物体</a:t>
                      </a:r>
                    </a:p>
                  </a:txBody>
                  <a:tcPr anchor="ctr" horzOverflow="overflow">
                    <a:lnL w="12700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</a:lnR>
                    <a:lnT w="28575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</a:lnT>
                    <a:lnB w="12700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</a:rPr>
                        <a:t>力的方向</a:t>
                      </a:r>
                    </a:p>
                  </a:txBody>
                  <a:tcPr anchor="ctr" horzOverflow="overflow">
                    <a:lnL w="12700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</a:lnR>
                    <a:lnT w="28575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</a:lnT>
                    <a:lnB w="12700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</a:rPr>
                        <a:t>力的大小</a:t>
                      </a:r>
                    </a:p>
                  </a:txBody>
                  <a:tcPr anchor="ctr" horzOverflow="overflow">
                    <a:lnL w="12700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</a:lnL>
                    <a:lnR w="28575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</a:lnR>
                    <a:lnT w="28575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</a:lnT>
                    <a:lnB w="12700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1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</a:rPr>
                        <a:t>压力</a:t>
                      </a:r>
                    </a:p>
                  </a:txBody>
                  <a:tcPr anchor="ctr" horzOverflow="overflow">
                    <a:lnL w="28575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</a:lnR>
                    <a:lnT w="12700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</a:lnT>
                    <a:lnB w="12700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</a:endParaRPr>
                    </a:p>
                  </a:txBody>
                  <a:tcPr anchor="ctr" horzOverflow="overflow">
                    <a:lnL w="12700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</a:lnR>
                    <a:lnT w="12700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</a:lnT>
                    <a:lnB w="12700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</a:endParaRPr>
                    </a:p>
                  </a:txBody>
                  <a:tcPr anchor="ctr" horzOverflow="overflow">
                    <a:lnL w="12700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</a:lnR>
                    <a:lnT w="12700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</a:lnT>
                    <a:lnB w="12700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</a:endParaRPr>
                    </a:p>
                  </a:txBody>
                  <a:tcPr anchor="ctr" horzOverflow="overflow">
                    <a:lnL w="12700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</a:lnR>
                    <a:lnT w="12700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</a:lnT>
                    <a:lnB w="12700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</a:endParaRPr>
                    </a:p>
                  </a:txBody>
                  <a:tcPr anchor="ctr" horzOverflow="overflow">
                    <a:lnL w="12700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</a:lnL>
                    <a:lnR w="28575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</a:lnR>
                    <a:lnT w="12700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</a:lnT>
                    <a:lnB w="12700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64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</a:rPr>
                        <a:t>重力</a:t>
                      </a:r>
                    </a:p>
                  </a:txBody>
                  <a:tcPr anchor="ctr" horzOverflow="overflow">
                    <a:lnL w="28575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</a:lnR>
                    <a:lnT w="12700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</a:lnT>
                    <a:lnB w="28575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</a:endParaRPr>
                    </a:p>
                  </a:txBody>
                  <a:tcPr anchor="ctr" horzOverflow="overflow">
                    <a:lnL w="12700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</a:lnR>
                    <a:lnT w="12700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</a:lnT>
                    <a:lnB w="28575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</a:endParaRPr>
                    </a:p>
                  </a:txBody>
                  <a:tcPr anchor="ctr" horzOverflow="overflow">
                    <a:lnL w="12700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</a:lnR>
                    <a:lnT w="12700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</a:lnT>
                    <a:lnB w="28575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</a:endParaRPr>
                    </a:p>
                  </a:txBody>
                  <a:tcPr anchor="ctr" horzOverflow="overflow">
                    <a:lnL w="12700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</a:lnR>
                    <a:lnT w="12700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</a:lnT>
                    <a:lnB w="28575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</a:endParaRPr>
                    </a:p>
                  </a:txBody>
                  <a:tcPr anchor="ctr" horzOverflow="overflow">
                    <a:lnL w="12700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</a:lnL>
                    <a:lnR w="28575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</a:lnR>
                    <a:lnT w="12700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</a:lnT>
                    <a:lnB w="28575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8703" name="Text Box 31"/>
          <p:cNvSpPr txBox="1"/>
          <p:nvPr/>
        </p:nvSpPr>
        <p:spPr>
          <a:xfrm>
            <a:off x="3149600" y="4059555"/>
            <a:ext cx="1387475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/>
            <a:r>
              <a:rPr lang="zh-CN" altLang="en-US" sz="2400" b="1" dirty="0">
                <a:solidFill>
                  <a:srgbClr val="FFC000"/>
                </a:solidFill>
                <a:latin typeface="+mn-ea"/>
              </a:rPr>
              <a:t>地球</a:t>
            </a:r>
          </a:p>
        </p:txBody>
      </p:sp>
      <p:sp>
        <p:nvSpPr>
          <p:cNvPr id="28704" name="Text Box 32"/>
          <p:cNvSpPr txBox="1"/>
          <p:nvPr/>
        </p:nvSpPr>
        <p:spPr>
          <a:xfrm>
            <a:off x="4749800" y="4059555"/>
            <a:ext cx="1920875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/>
            <a:r>
              <a:rPr lang="zh-CN" altLang="en-US" sz="2400" b="1" dirty="0">
                <a:solidFill>
                  <a:srgbClr val="FFC000"/>
                </a:solidFill>
                <a:latin typeface="+mn-ea"/>
              </a:rPr>
              <a:t>某物体</a:t>
            </a:r>
          </a:p>
        </p:txBody>
      </p:sp>
      <p:sp>
        <p:nvSpPr>
          <p:cNvPr id="28705" name="Text Box 33"/>
          <p:cNvSpPr txBox="1"/>
          <p:nvPr/>
        </p:nvSpPr>
        <p:spPr>
          <a:xfrm>
            <a:off x="2911475" y="3221355"/>
            <a:ext cx="19050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/>
            <a:r>
              <a:rPr lang="zh-CN" altLang="en-US" sz="2400" b="1" dirty="0">
                <a:solidFill>
                  <a:srgbClr val="C00000"/>
                </a:solidFill>
                <a:latin typeface="+mn-ea"/>
              </a:rPr>
              <a:t>某物体</a:t>
            </a:r>
          </a:p>
        </p:txBody>
      </p:sp>
      <p:sp>
        <p:nvSpPr>
          <p:cNvPr id="28706" name="Text Box 34"/>
          <p:cNvSpPr txBox="1"/>
          <p:nvPr/>
        </p:nvSpPr>
        <p:spPr>
          <a:xfrm>
            <a:off x="4749800" y="3221355"/>
            <a:ext cx="18288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/>
            <a:r>
              <a:rPr lang="zh-CN" altLang="en-US" sz="2400" b="1" dirty="0">
                <a:solidFill>
                  <a:srgbClr val="C00000"/>
                </a:solidFill>
                <a:latin typeface="+mn-ea"/>
              </a:rPr>
              <a:t>接触面</a:t>
            </a:r>
          </a:p>
        </p:txBody>
      </p:sp>
      <p:sp>
        <p:nvSpPr>
          <p:cNvPr id="28707" name="Rectangle 35"/>
          <p:cNvSpPr/>
          <p:nvPr/>
        </p:nvSpPr>
        <p:spPr>
          <a:xfrm>
            <a:off x="6731000" y="3068955"/>
            <a:ext cx="1752600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/>
            <a:r>
              <a:rPr lang="zh-CN" altLang="en-US" sz="2400" b="1" dirty="0">
                <a:solidFill>
                  <a:srgbClr val="C00000"/>
                </a:solidFill>
                <a:latin typeface="+mn-ea"/>
              </a:rPr>
              <a:t>可以是任何方向</a:t>
            </a:r>
          </a:p>
        </p:txBody>
      </p:sp>
      <p:sp>
        <p:nvSpPr>
          <p:cNvPr id="28708" name="Text Box 36"/>
          <p:cNvSpPr txBox="1"/>
          <p:nvPr/>
        </p:nvSpPr>
        <p:spPr>
          <a:xfrm>
            <a:off x="6654800" y="4059555"/>
            <a:ext cx="19812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/>
            <a:r>
              <a:rPr lang="zh-CN" altLang="en-US" sz="2400" b="1" dirty="0">
                <a:solidFill>
                  <a:srgbClr val="FFC000"/>
                </a:solidFill>
                <a:latin typeface="+mn-ea"/>
              </a:rPr>
              <a:t>竖直向下</a:t>
            </a:r>
          </a:p>
        </p:txBody>
      </p:sp>
      <p:sp>
        <p:nvSpPr>
          <p:cNvPr id="28709" name="Rectangle 37"/>
          <p:cNvSpPr/>
          <p:nvPr/>
        </p:nvSpPr>
        <p:spPr>
          <a:xfrm>
            <a:off x="8596313" y="3068955"/>
            <a:ext cx="1873250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/>
            <a:r>
              <a:rPr lang="zh-CN" altLang="en-US" sz="2400" b="1" dirty="0">
                <a:solidFill>
                  <a:srgbClr val="C00000"/>
                </a:solidFill>
                <a:latin typeface="+mn-ea"/>
              </a:rPr>
              <a:t>一般和重力大小无关</a:t>
            </a:r>
          </a:p>
        </p:txBody>
      </p:sp>
      <p:sp>
        <p:nvSpPr>
          <p:cNvPr id="28710" name="Text Box 38"/>
          <p:cNvSpPr txBox="1"/>
          <p:nvPr/>
        </p:nvSpPr>
        <p:spPr>
          <a:xfrm>
            <a:off x="8636000" y="4059555"/>
            <a:ext cx="17526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zh-CN" sz="2400" b="1" i="1" dirty="0">
                <a:solidFill>
                  <a:srgbClr val="FFC000"/>
                </a:solidFill>
                <a:latin typeface="+mn-ea"/>
              </a:rPr>
              <a:t>G=mg</a:t>
            </a:r>
          </a:p>
        </p:txBody>
      </p:sp>
      <p:sp>
        <p:nvSpPr>
          <p:cNvPr id="28674" name="Text Box 2"/>
          <p:cNvSpPr txBox="1"/>
          <p:nvPr/>
        </p:nvSpPr>
        <p:spPr>
          <a:xfrm>
            <a:off x="671195" y="419100"/>
            <a:ext cx="377698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zh-CN" altLang="en-US" sz="4000" dirty="0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</a:rPr>
              <a:t>压力不是重力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8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8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8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8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8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8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87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87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 bldLvl="0" animBg="1"/>
      <p:bldP spid="28703" grpId="0"/>
      <p:bldP spid="28704" grpId="0"/>
      <p:bldP spid="28705" grpId="0"/>
      <p:bldP spid="28706" grpId="0"/>
      <p:bldP spid="28707" grpId="0"/>
      <p:bldP spid="28708" grpId="0"/>
      <p:bldP spid="28709" grpId="0"/>
      <p:bldP spid="28710" grpId="0"/>
      <p:bldP spid="2867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cover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887,&quot;width&quot;:5808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882,&quot;width&quot;:6010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983908404"/>
  <p:tag name="KSO_WM_UNIT_PLACING_PICTURE_USER_VIEWPORT" val="{&quot;height&quot;:8388,&quot;width&quot;:6468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3896</Words>
  <Application>Microsoft Office PowerPoint</Application>
  <PresentationFormat>自定义</PresentationFormat>
  <Paragraphs>466</Paragraphs>
  <Slides>43</Slides>
  <Notes>2</Notes>
  <HiddenSlides>1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43</vt:i4>
      </vt:variant>
    </vt:vector>
  </HeadingPairs>
  <TitlesOfParts>
    <vt:vector size="47" baseType="lpstr">
      <vt:lpstr>Office 主题</vt:lpstr>
      <vt:lpstr>Equation.KSEE3</vt:lpstr>
      <vt:lpstr>幻灯片</vt:lpstr>
      <vt:lpstr>Flash.Movie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小实验：</vt:lpstr>
      <vt:lpstr>PowerPoint 演示文稿</vt:lpstr>
      <vt:lpstr>PowerPoint 演示文稿</vt:lpstr>
      <vt:lpstr>练习：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课堂练习：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User</cp:lastModifiedBy>
  <cp:revision>6</cp:revision>
  <dcterms:created xsi:type="dcterms:W3CDTF">2020-04-10T10:25:00Z</dcterms:created>
  <dcterms:modified xsi:type="dcterms:W3CDTF">2020-06-14T21:48:26Z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2052-11.3.0.8632</vt:lpwstr>
  </property>
</Properties>
</file>