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2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72" r:id="rId10"/>
    <p:sldId id="277" r:id="rId11"/>
    <p:sldId id="273" r:id="rId12"/>
    <p:sldId id="274" r:id="rId13"/>
    <p:sldId id="263" r:id="rId14"/>
    <p:sldId id="271" r:id="rId15"/>
    <p:sldId id="264" r:id="rId16"/>
    <p:sldId id="265" r:id="rId17"/>
    <p:sldId id="266" r:id="rId18"/>
    <p:sldId id="267" r:id="rId19"/>
    <p:sldId id="268" r:id="rId20"/>
    <p:sldId id="269" r:id="rId21"/>
    <p:sldId id="275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57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8D1F3-90CA-4FEF-B74F-DED16C0DDA4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3261777-80CB-4D20-A526-1FFF94018E14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5.png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0.wmf"/><Relationship Id="rId3" Type="http://schemas.openxmlformats.org/officeDocument/2006/relationships/image" Target="../media/image21.png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矩形 3"/>
          <p:cNvSpPr/>
          <p:nvPr/>
        </p:nvSpPr>
        <p:spPr>
          <a:xfrm>
            <a:off x="0" y="2058988"/>
            <a:ext cx="9144000" cy="2376487"/>
          </a:xfrm>
          <a:prstGeom prst="rect">
            <a:avLst/>
          </a:prstGeom>
          <a:solidFill>
            <a:srgbClr val="00B0F0"/>
          </a:solidFill>
          <a:ln w="25400" cap="flat" cmpd="sng">
            <a:solidFill>
              <a:srgbClr val="00B0F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051" name="文本框 2"/>
          <p:cNvSpPr txBox="1"/>
          <p:nvPr/>
        </p:nvSpPr>
        <p:spPr>
          <a:xfrm>
            <a:off x="1546225" y="615950"/>
            <a:ext cx="6362700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9.1</a:t>
            </a:r>
            <a:r>
              <a:rPr lang="zh-CN" altLang="en-US" sz="6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压强习题课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56235" y="2832100"/>
            <a:ext cx="84308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</a:rPr>
              <a:t>柱状固体压强切割及叠放问题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6120680" cy="6370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79208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解析：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260648"/>
            <a:ext cx="144623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变式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23528" y="1052736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若沿水平方向分别截去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相同体积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的部分，将切去部分叠放在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对方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身上，则此时对水平地面的压强关系是？压力关系是？</a:t>
            </a:r>
            <a:endParaRPr lang="zh-CN" altLang="en-US" sz="2800" dirty="0"/>
          </a:p>
        </p:txBody>
      </p:sp>
      <p:pic>
        <p:nvPicPr>
          <p:cNvPr id="6" name="Picture 24" descr="C:\Users\Administrator\AppData\Roaming\Tencent\Users\917069479\TIM\WinTemp\RichOle\B{[EKE@7CMDDB]KN~C7}TZJ.png"/>
          <p:cNvPicPr>
            <a:picLocks noChangeAspect="1" noChangeArrowheads="1"/>
          </p:cNvPicPr>
          <p:nvPr/>
        </p:nvPicPr>
        <p:blipFill>
          <a:blip r:embed="rId2" cstate="print">
            <a:lum contrast="66000"/>
          </a:blip>
          <a:srcRect/>
          <a:stretch>
            <a:fillRect/>
          </a:stretch>
        </p:blipFill>
        <p:spPr bwMode="auto">
          <a:xfrm>
            <a:off x="6670488" y="5633864"/>
            <a:ext cx="2473512" cy="1224136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323528" y="2708920"/>
            <a:ext cx="8424936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解析：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 </a:t>
            </a:r>
            <a:r>
              <a:rPr lang="en-US" altLang="zh-CN" sz="2800" b="1" dirty="0" smtClean="0">
                <a:latin typeface="+mj-ea"/>
                <a:cs typeface="Times New Roman" panose="02020603050405020304" pitchFamily="18" charset="0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且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 </a:t>
            </a:r>
            <a:r>
              <a:rPr lang="en-US" altLang="zh-CN" sz="2800" b="1" dirty="0" smtClean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</a:p>
          <a:p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根据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8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原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ρgh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zh-CN" altLang="en-US" sz="28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zh-CN" altLang="en-US" sz="28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zh-CN" alt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ρ</a:t>
            </a:r>
            <a:r>
              <a:rPr lang="zh-CN" alt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800" b="1" dirty="0" smtClean="0"/>
              <a:t>切相同体积，切去的质量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 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△ 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甲后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甲原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乙原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&gt;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28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乙后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</a:p>
          <a:p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所以 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甲后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甲原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＝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乙原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乙后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，所以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甲后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乙后</a:t>
            </a:r>
            <a:endParaRPr lang="zh-CN" altLang="en-US" sz="2800" b="1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260648"/>
            <a:ext cx="144623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变式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23528" y="105273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若沿水平方向分别截去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相同质量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的部分，将切去部分叠放在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对方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身上，则此时对水平地面的压强关系是？</a:t>
            </a:r>
            <a:endParaRPr lang="zh-CN" altLang="en-US" sz="2800" dirty="0"/>
          </a:p>
        </p:txBody>
      </p:sp>
      <p:pic>
        <p:nvPicPr>
          <p:cNvPr id="6" name="Picture 24" descr="C:\Users\Administrator\AppData\Roaming\Tencent\Users\917069479\TIM\WinTemp\RichOle\B{[EKE@7CMDDB]KN~C7}TZJ.png"/>
          <p:cNvPicPr>
            <a:picLocks noChangeAspect="1" noChangeArrowheads="1"/>
          </p:cNvPicPr>
          <p:nvPr/>
        </p:nvPicPr>
        <p:blipFill>
          <a:blip r:embed="rId2" cstate="print">
            <a:lum contrast="66000"/>
          </a:blip>
          <a:srcRect/>
          <a:stretch>
            <a:fillRect/>
          </a:stretch>
        </p:blipFill>
        <p:spPr bwMode="auto">
          <a:xfrm>
            <a:off x="5652120" y="4365104"/>
            <a:ext cx="2473512" cy="1224136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323528" y="2564904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解析：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 </a:t>
            </a:r>
            <a:r>
              <a:rPr lang="en-US" altLang="zh-CN" sz="2800" b="1" dirty="0" smtClean="0">
                <a:latin typeface="+mj-ea"/>
                <a:cs typeface="Times New Roman" panose="02020603050405020304" pitchFamily="18" charset="0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且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 </a:t>
            </a:r>
            <a:r>
              <a:rPr lang="en-US" altLang="zh-CN" sz="2800" b="1" dirty="0" smtClean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截去相同质量放对方上面，各自的压力没变，底面积也没变，所以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甲后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&gt;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乙后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 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甲后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800" b="1" baseline="-30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乙后。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476672"/>
            <a:ext cx="324036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三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、竖切问题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79512" y="1196752"/>
            <a:ext cx="7956376" cy="2677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86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例题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：如图所示，甲、乙两个实心均匀正方体分别放在水平地面上，它们对地面的压强相等。若沿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竖直方向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分别截去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相同质量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的部分，则剩余部分对水平地面的压强关系是（	</a:t>
            </a:r>
            <a:r>
              <a:rPr kumimoji="0" lang="zh-CN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B. 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C.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＞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	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D.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无法判断 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24128" y="249289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7544" y="5373216"/>
            <a:ext cx="7632848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小结：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无论怎样竖直切割完，因为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ρgh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三个量都没变，剩余部分对地面压强是不变的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293096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若沿竖直方向切去相同的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体积</a:t>
            </a:r>
            <a:r>
              <a:rPr lang="zh-CN" altLang="en-US" sz="2800" b="1" dirty="0" smtClean="0"/>
              <a:t>或者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厚度</a:t>
            </a:r>
            <a:r>
              <a:rPr lang="zh-CN" altLang="en-US" sz="2800" b="1" dirty="0" smtClean="0"/>
              <a:t>呢？</a:t>
            </a:r>
            <a:endParaRPr lang="zh-CN" altLang="en-US" sz="2800" b="1" dirty="0"/>
          </a:p>
        </p:txBody>
      </p:sp>
      <p:pic>
        <p:nvPicPr>
          <p:cNvPr id="18434" name="Picture 2" descr="C:\Users\Administrator\Documents\Tencent Files\917069479\Image\C2C\E[$H5E7_$T2)GR2{47DO{ZK.png"/>
          <p:cNvPicPr>
            <a:picLocks noChangeAspect="1" noChangeArrowheads="1"/>
          </p:cNvPicPr>
          <p:nvPr/>
        </p:nvPicPr>
        <p:blipFill>
          <a:blip r:embed="rId2" cstate="print">
            <a:lum contrast="25000"/>
          </a:blip>
          <a:srcRect/>
          <a:stretch>
            <a:fillRect/>
          </a:stretch>
        </p:blipFill>
        <p:spPr bwMode="auto">
          <a:xfrm>
            <a:off x="6156176" y="2996952"/>
            <a:ext cx="2455987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692696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续问：上述问题中，沿着竖直方向切去相同的质量、体积、厚度后压强都相等，但是剩余部分对地面的压力大小比较呢？</a:t>
            </a:r>
            <a:endParaRPr lang="zh-CN" altLang="en-US" sz="2400" b="1" dirty="0"/>
          </a:p>
        </p:txBody>
      </p:sp>
      <p:pic>
        <p:nvPicPr>
          <p:cNvPr id="5" name="Picture 2" descr="C:\Users\Administrator\Documents\Tencent Files\917069479\Image\C2C\E[$H5E7_$T2)GR2{47DO{ZK.png"/>
          <p:cNvPicPr>
            <a:picLocks noChangeAspect="1" noChangeArrowheads="1"/>
          </p:cNvPicPr>
          <p:nvPr/>
        </p:nvPicPr>
        <p:blipFill>
          <a:blip r:embed="rId2" cstate="print">
            <a:lum contrast="25000"/>
          </a:blip>
          <a:srcRect/>
          <a:stretch>
            <a:fillRect/>
          </a:stretch>
        </p:blipFill>
        <p:spPr bwMode="auto">
          <a:xfrm>
            <a:off x="5940152" y="5373216"/>
            <a:ext cx="2455987" cy="108012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55576" y="2204864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1.</a:t>
            </a:r>
            <a:r>
              <a:rPr lang="zh-CN" altLang="en-US" sz="2000" b="1" dirty="0" smtClean="0"/>
              <a:t>切相同质量：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由于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zh-CN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r>
              <a:rPr lang="en-US" altLang="zh-CN" sz="2000" b="1" dirty="0" smtClean="0">
                <a:latin typeface="+mj-ea"/>
                <a:cs typeface="Times New Roman" panose="02020603050405020304" pitchFamily="18" charset="0"/>
              </a:rPr>
              <a:t>,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且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 </a:t>
            </a:r>
            <a:r>
              <a:rPr lang="en-US" altLang="zh-CN" sz="2000" b="1" dirty="0" smtClean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r>
              <a:rPr lang="zh-CN" altLang="en-US" sz="2000" b="1" dirty="0" smtClean="0"/>
              <a:t>，  切相同质量后，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甲剩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&lt;m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乙剩</a:t>
            </a:r>
            <a:r>
              <a:rPr lang="zh-CN" altLang="en-US" sz="2000" b="1" dirty="0" smtClean="0"/>
              <a:t>，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甲剩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乙剩</a:t>
            </a:r>
            <a:endParaRPr lang="zh-CN" alt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3212976"/>
            <a:ext cx="7128792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2.</a:t>
            </a:r>
            <a:r>
              <a:rPr lang="zh-CN" altLang="en-US" sz="2000" b="1" dirty="0" smtClean="0"/>
              <a:t>切相同体积：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由于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zh-CN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r>
              <a:rPr lang="en-US" altLang="zh-CN" sz="2000" b="1" dirty="0" smtClean="0">
                <a:latin typeface="+mj-ea"/>
                <a:cs typeface="Times New Roman" panose="02020603050405020304" pitchFamily="18" charset="0"/>
              </a:rPr>
              <a:t>,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且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 </a:t>
            </a:r>
            <a:r>
              <a:rPr lang="en-US" altLang="zh-CN" sz="2000" b="1" dirty="0" smtClean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endParaRPr lang="en-US" altLang="zh-CN" sz="2000" b="1" baseline="-30000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根据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原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ρgh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zh-CN" altLang="en-US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ρ</a:t>
            </a:r>
            <a:r>
              <a:rPr lang="zh-CN" altLang="en-US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000" b="1" dirty="0" smtClean="0"/>
              <a:t>切相同体积，切去的质量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zh-CN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△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000" b="1" dirty="0" smtClean="0"/>
              <a:t>，所以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甲剩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&lt;m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乙剩</a:t>
            </a:r>
            <a:r>
              <a:rPr lang="zh-CN" altLang="en-US" sz="2000" b="1" dirty="0" smtClean="0"/>
              <a:t>，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甲剩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乙剩</a:t>
            </a:r>
            <a:endParaRPr lang="zh-CN" alt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000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45811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切相同厚度：由于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甲剩</a:t>
            </a:r>
            <a:r>
              <a:rPr lang="zh-CN" alt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乙剩 </a:t>
            </a:r>
            <a:r>
              <a:rPr lang="en-US" altLang="zh-CN" sz="2000" b="1" dirty="0" smtClean="0">
                <a:latin typeface="+mj-ea"/>
                <a:ea typeface="+mj-ea"/>
                <a:cs typeface="Times New Roman" panose="02020603050405020304" pitchFamily="18" charset="0"/>
              </a:rPr>
              <a:t>,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且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甲剩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乙剩 </a:t>
            </a:r>
            <a:r>
              <a:rPr lang="en-US" altLang="zh-CN" sz="2000" b="1" dirty="0" smtClean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甲剩</a:t>
            </a:r>
            <a:r>
              <a:rPr lang="en-US" altLang="zh-CN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2000" b="1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乙剩</a:t>
            </a:r>
            <a:endParaRPr lang="zh-CN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630932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上述，均可采用极限思想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476672"/>
            <a:ext cx="4536504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四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、竖切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完叠放自身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问题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23528" y="1268760"/>
            <a:ext cx="7956376" cy="39703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2686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例题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：如图所示，甲、乙两个实心均匀正方体分别放在水平地面上，它们对地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面的压强相等。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若分别在两物体上沿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竖直方向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截去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质量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的部分并分别放在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自己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剩余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部分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的上方，此时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它们对地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压强比较 ，正确的是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	     ）</a:t>
            </a:r>
            <a:endParaRPr lang="en-US" altLang="zh-CN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686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</a:t>
            </a:r>
            <a:endParaRPr lang="en-US" altLang="zh-CN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B.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2800" b="1" dirty="0" smtClea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C.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＞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	  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D.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无法判断</a:t>
            </a:r>
          </a:p>
        </p:txBody>
      </p:sp>
      <p:pic>
        <p:nvPicPr>
          <p:cNvPr id="6" name="Picture 2" descr="C:\Users\Administrator\Documents\Tencent Files\917069479\Image\C2C\E[$H5E7_$T2)GR2{47DO{ZK.png"/>
          <p:cNvPicPr>
            <a:picLocks noChangeAspect="1" noChangeArrowheads="1"/>
          </p:cNvPicPr>
          <p:nvPr/>
        </p:nvPicPr>
        <p:blipFill>
          <a:blip r:embed="rId2" cstate="print">
            <a:lum contrast="25000"/>
          </a:blip>
          <a:srcRect/>
          <a:stretch>
            <a:fillRect/>
          </a:stretch>
        </p:blipFill>
        <p:spPr bwMode="auto">
          <a:xfrm>
            <a:off x="5508104" y="3573016"/>
            <a:ext cx="2455987" cy="1080120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4932040" y="299695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1080120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解析：</a:t>
            </a:r>
            <a:endParaRPr lang="zh-CN" altLang="en-US" sz="2800" b="1" dirty="0"/>
          </a:p>
        </p:txBody>
      </p:sp>
      <p:sp>
        <p:nvSpPr>
          <p:cNvPr id="5" name="矩形 4"/>
          <p:cNvSpPr/>
          <p:nvPr/>
        </p:nvSpPr>
        <p:spPr>
          <a:xfrm>
            <a:off x="395536" y="1052736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         </a:t>
            </a:r>
            <a:r>
              <a:rPr lang="zh-CN" altLang="zh-CN" sz="2800" b="1" dirty="0" smtClean="0"/>
              <a:t>无论怎样竖直切割完</a:t>
            </a:r>
            <a:r>
              <a:rPr lang="zh-CN" altLang="en-US" sz="2800" b="1" dirty="0" smtClean="0"/>
              <a:t>，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因为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ρgh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三个量都没变，</a:t>
            </a:r>
            <a:r>
              <a:rPr lang="zh-CN" altLang="zh-C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剩余部分对地面压强是不变的，所以只需要判断增加的压强</a:t>
            </a:r>
            <a:r>
              <a:rPr lang="en-US" altLang="zh-C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即可</a:t>
            </a:r>
            <a:r>
              <a:rPr lang="zh-CN" alt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5" name="Picture 1" descr="C:\Users\Administrator\Documents\Tencent Files\917069479\Image\C2C\G(AW~EEJF8CSGOJLNHDBTRY.png"/>
          <p:cNvPicPr>
            <a:picLocks noChangeAspect="1" noChangeArrowheads="1"/>
          </p:cNvPicPr>
          <p:nvPr/>
        </p:nvPicPr>
        <p:blipFill>
          <a:blip r:embed="rId3" cstate="print">
            <a:lum contrast="47000"/>
          </a:blip>
          <a:srcRect/>
          <a:stretch>
            <a:fillRect/>
          </a:stretch>
        </p:blipFill>
        <p:spPr bwMode="auto">
          <a:xfrm>
            <a:off x="6012160" y="4005064"/>
            <a:ext cx="2825827" cy="1728192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0" y="2204864"/>
            <a:ext cx="8892480" cy="2448272"/>
            <a:chOff x="251520" y="3501008"/>
            <a:chExt cx="8892480" cy="2448272"/>
          </a:xfrm>
        </p:grpSpPr>
        <p:graphicFrame>
          <p:nvGraphicFramePr>
            <p:cNvPr id="16386" name="Object 2"/>
            <p:cNvGraphicFramePr>
              <a:graphicFrameLocks noChangeAspect="1"/>
            </p:cNvGraphicFramePr>
            <p:nvPr/>
          </p:nvGraphicFramePr>
          <p:xfrm>
            <a:off x="323528" y="3861048"/>
            <a:ext cx="8632602" cy="2088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9" r:id="rId4" imgW="105765600" imgH="25603200" progId="">
                    <p:embed/>
                  </p:oleObj>
                </mc:Choice>
                <mc:Fallback>
                  <p:oleObj r:id="rId4" imgW="105765600" imgH="25603200" progId="">
                    <p:embed/>
                    <p:pic>
                      <p:nvPicPr>
                        <p:cNvPr id="0" name="图片 614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23528" y="3861048"/>
                          <a:ext cx="8632602" cy="208823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椭圆 8"/>
            <p:cNvSpPr/>
            <p:nvPr/>
          </p:nvSpPr>
          <p:spPr>
            <a:xfrm>
              <a:off x="8063880" y="3501008"/>
              <a:ext cx="1080120" cy="18002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51520" y="4797152"/>
              <a:ext cx="5472608" cy="11521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noFill/>
              </a:endParaRPr>
            </a:p>
          </p:txBody>
        </p:sp>
      </p:grp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51520" y="4797152"/>
          <a:ext cx="5292080" cy="506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r:id="rId6" imgW="57302400" imgH="5486400" progId="">
                  <p:embed/>
                </p:oleObj>
              </mc:Choice>
              <mc:Fallback>
                <p:oleObj r:id="rId6" imgW="57302400" imgH="5486400" progId="">
                  <p:embed/>
                  <p:pic>
                    <p:nvPicPr>
                      <p:cNvPr id="0" name="图片 6145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520" y="4797152"/>
                        <a:ext cx="5292080" cy="50601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323528" y="5517232"/>
            <a:ext cx="2347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　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1960" y="5877272"/>
            <a:ext cx="468052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技巧：按质量切，就写成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zh-CN" altLang="en-US" sz="2400" b="1" dirty="0" smtClean="0"/>
              <a:t>   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en-US" sz="2400" b="1" dirty="0" smtClean="0"/>
              <a:t>相关的形式。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260648"/>
            <a:ext cx="1446230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变式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dirty="0"/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395536" y="693276"/>
            <a:ext cx="8317432" cy="13849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2686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CN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若把上题中甲、乙沿</a:t>
            </a:r>
            <a:r>
              <a:rPr kumimoji="0" lang="zh-CN" alt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竖直</a:t>
            </a:r>
            <a:r>
              <a:rPr kumimoji="0" lang="zh-CN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方向分别截去</a:t>
            </a:r>
            <a:r>
              <a:rPr kumimoji="0" lang="zh-CN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</a:t>
            </a:r>
            <a:r>
              <a:rPr lang="zh-C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体积</a:t>
            </a:r>
            <a:r>
              <a:rPr kumimoji="0" lang="zh-CN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的部分，</a:t>
            </a:r>
            <a:r>
              <a:rPr lang="zh-CN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并分别放在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自己</a:t>
            </a:r>
            <a:r>
              <a:rPr lang="zh-CN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剩余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部分</a:t>
            </a:r>
            <a:r>
              <a:rPr lang="zh-CN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的上方，此时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它们对地</a:t>
            </a:r>
            <a:r>
              <a:rPr lang="zh-CN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压强比较 </a:t>
            </a:r>
            <a:r>
              <a:rPr kumimoji="0" lang="zh-CN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？</a:t>
            </a:r>
            <a:r>
              <a:rPr kumimoji="0" lang="en-US" altLang="zh-CN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kumimoji="0" lang="zh-CN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5361" name="Picture 1" descr="C:\Users\Administrator\AppData\Roaming\Tencent\Users\917069479\TIM\WinTemp\RichOle\2F@~(61CKUYEJ}3RL[B4GX0.png"/>
          <p:cNvPicPr>
            <a:picLocks noChangeAspect="1" noChangeArrowheads="1"/>
          </p:cNvPicPr>
          <p:nvPr/>
        </p:nvPicPr>
        <p:blipFill>
          <a:blip r:embed="rId3" cstate="print">
            <a:lum contrast="35000"/>
          </a:blip>
          <a:srcRect/>
          <a:stretch>
            <a:fillRect/>
          </a:stretch>
        </p:blipFill>
        <p:spPr bwMode="auto">
          <a:xfrm>
            <a:off x="5796136" y="3861048"/>
            <a:ext cx="2905733" cy="1829536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39552" y="2780928"/>
          <a:ext cx="7488832" cy="1339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r:id="rId4" imgW="78028800" imgH="14020800" progId="">
                  <p:embed/>
                </p:oleObj>
              </mc:Choice>
              <mc:Fallback>
                <p:oleObj r:id="rId4" imgW="78028800" imgH="14020800" progId="">
                  <p:embed/>
                  <p:pic>
                    <p:nvPicPr>
                      <p:cNvPr id="0" name="图片 7168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2780928"/>
                        <a:ext cx="7488832" cy="13396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539552" y="2060848"/>
            <a:ext cx="5052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只需要判断增加的压强</a:t>
            </a:r>
            <a:r>
              <a:rPr lang="en-US" altLang="zh-C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即可</a:t>
            </a:r>
            <a:endParaRPr lang="zh-CN" altLang="en-US" sz="2800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467544" y="4365104"/>
          <a:ext cx="5040560" cy="495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r:id="rId6" imgW="55778400" imgH="5486400" progId="">
                  <p:embed/>
                </p:oleObj>
              </mc:Choice>
              <mc:Fallback>
                <p:oleObj r:id="rId6" imgW="55778400" imgH="5486400" progId="">
                  <p:embed/>
                  <p:pic>
                    <p:nvPicPr>
                      <p:cNvPr id="0" name="图片 7169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7544" y="4365104"/>
                        <a:ext cx="5040560" cy="49579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83568" y="5085184"/>
            <a:ext cx="2347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　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1960" y="5877272"/>
            <a:ext cx="468052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/>
                </a:solidFill>
              </a:rPr>
              <a:t>技巧：按体积切，就写成 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    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相关的形式。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260648"/>
            <a:ext cx="144623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变式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dirty="0"/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395536" y="693276"/>
            <a:ext cx="8317432" cy="13849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2686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若把上题中甲、乙沿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竖直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方向分别截去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厚度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的部分，</a:t>
            </a:r>
            <a:r>
              <a:rPr lang="zh-CN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并分别放在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自己</a:t>
            </a:r>
            <a:r>
              <a:rPr lang="zh-CN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剩余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部分</a:t>
            </a:r>
            <a:r>
              <a:rPr lang="zh-CN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的上方，此时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它们对地</a:t>
            </a:r>
            <a:r>
              <a:rPr lang="zh-CN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压强比较 ？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4337" name="Picture 1" descr="C:\Users\Administrator\AppData\Roaming\Tencent\Users\917069479\TIM\WinTemp\RichOle\JG_JF0%UW11C$K62M4EJ70J.png"/>
          <p:cNvPicPr>
            <a:picLocks noChangeAspect="1" noChangeArrowheads="1"/>
          </p:cNvPicPr>
          <p:nvPr/>
        </p:nvPicPr>
        <p:blipFill>
          <a:blip r:embed="rId3" cstate="print">
            <a:lum contrast="44000"/>
          </a:blip>
          <a:srcRect/>
          <a:stretch>
            <a:fillRect/>
          </a:stretch>
        </p:blipFill>
        <p:spPr bwMode="auto">
          <a:xfrm>
            <a:off x="5940152" y="3842224"/>
            <a:ext cx="2769939" cy="1747016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67544" y="2780929"/>
          <a:ext cx="6408712" cy="1114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r:id="rId4" imgW="63093600" imgH="10972800" progId="">
                  <p:embed/>
                </p:oleObj>
              </mc:Choice>
              <mc:Fallback>
                <p:oleObj r:id="rId4" imgW="63093600" imgH="10972800" progId="">
                  <p:embed/>
                  <p:pic>
                    <p:nvPicPr>
                      <p:cNvPr id="0" name="图片 8192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2780929"/>
                        <a:ext cx="6408712" cy="111455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539552" y="2060848"/>
            <a:ext cx="5052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只需要判断增加的压强</a:t>
            </a:r>
            <a:r>
              <a:rPr lang="en-US" altLang="zh-C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即可</a:t>
            </a:r>
            <a:endParaRPr lang="zh-CN" altLang="en-US" sz="2800" dirty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95536" y="4149079"/>
          <a:ext cx="5184576" cy="512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r:id="rId6" imgW="55473600" imgH="5486400" progId="">
                  <p:embed/>
                </p:oleObj>
              </mc:Choice>
              <mc:Fallback>
                <p:oleObj r:id="rId6" imgW="55473600" imgH="5486400" progId="">
                  <p:embed/>
                  <p:pic>
                    <p:nvPicPr>
                      <p:cNvPr id="0" name="图片 8193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5536" y="4149079"/>
                        <a:ext cx="5184576" cy="51205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611560" y="4869160"/>
            <a:ext cx="2347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　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11960" y="5877272"/>
            <a:ext cx="4680520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/>
                </a:solidFill>
              </a:rPr>
              <a:t>技巧：按厚度切，就写成 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    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相关的形式。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539552" y="1412775"/>
          <a:ext cx="2376264" cy="936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r:id="rId3" imgW="23774400" imgH="9448800" progId="">
                  <p:embed/>
                </p:oleObj>
              </mc:Choice>
              <mc:Fallback>
                <p:oleObj r:id="rId3" imgW="23774400" imgH="9448800" progId="">
                  <p:embed/>
                  <p:pic>
                    <p:nvPicPr>
                      <p:cNvPr id="0" name="图片 9216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412775"/>
                        <a:ext cx="2376264" cy="93679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611560" y="2924943"/>
          <a:ext cx="2351678" cy="936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r:id="rId5" imgW="23469600" imgH="9448800" progId="">
                  <p:embed/>
                </p:oleObj>
              </mc:Choice>
              <mc:Fallback>
                <p:oleObj r:id="rId5" imgW="23469600" imgH="9448800" progId="">
                  <p:embed/>
                  <p:pic>
                    <p:nvPicPr>
                      <p:cNvPr id="0" name="图片 9217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2924943"/>
                        <a:ext cx="2351678" cy="93610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683568" y="4293095"/>
          <a:ext cx="2232248" cy="943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r:id="rId7" imgW="22250400" imgH="9448800" progId="">
                  <p:embed/>
                </p:oleObj>
              </mc:Choice>
              <mc:Fallback>
                <p:oleObj r:id="rId7" imgW="22250400" imgH="9448800" progId="">
                  <p:embed/>
                  <p:pic>
                    <p:nvPicPr>
                      <p:cNvPr id="0" name="图片 9218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3568" y="4293095"/>
                        <a:ext cx="2232248" cy="94352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95536" y="548680"/>
            <a:ext cx="525658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总结：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沿竖直方向截去后叠加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203848" y="1628800"/>
            <a:ext cx="25051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相同质量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203848" y="2996952"/>
            <a:ext cx="2088232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相同体积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n-US" altLang="zh-CN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347864" y="4581128"/>
            <a:ext cx="1861407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相同厚度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5842337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压力比较：叠放在自身，切割叠放完对地面的压力均等于原来对地面的压力，</a:t>
            </a:r>
            <a:r>
              <a:rPr lang="en-US" altLang="zh-CN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000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zh-CN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en-US" sz="2000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 </a:t>
            </a:r>
            <a:r>
              <a:rPr lang="en-US" altLang="zh-CN" sz="2000" dirty="0" smtClean="0">
                <a:latin typeface="+mj-ea"/>
                <a:cs typeface="Times New Roman" panose="02020603050405020304" pitchFamily="18" charset="0"/>
              </a:rPr>
              <a:t>,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且</a:t>
            </a:r>
            <a:r>
              <a:rPr lang="en-US" altLang="zh-CN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000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sz="2000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 </a:t>
            </a:r>
            <a:r>
              <a:rPr lang="en-US" altLang="zh-CN" sz="2000" dirty="0" smtClean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2000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r>
              <a:rPr lang="en-US" altLang="zh-CN" sz="2000" dirty="0" smtClean="0">
                <a:latin typeface="+mj-ea"/>
                <a:cs typeface="Times New Roman" panose="02020603050405020304" pitchFamily="18" charset="0"/>
              </a:rPr>
              <a:t>,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甲原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2000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乙原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71600" y="2492896"/>
          <a:ext cx="5651134" cy="894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59131200" imgH="9448800" progId="">
                  <p:embed/>
                </p:oleObj>
              </mc:Choice>
              <mc:Fallback>
                <p:oleObj r:id="rId3" imgW="59131200" imgH="9448800" progId="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2492896"/>
                        <a:ext cx="5651134" cy="89458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3419872" y="5157192"/>
          <a:ext cx="1573516" cy="560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5" imgW="13411200" imgH="4876800" progId="Equation.3">
                  <p:embed/>
                </p:oleObj>
              </mc:Choice>
              <mc:Fallback>
                <p:oleObj r:id="rId5" imgW="13411200" imgH="4876800" progId="Equation.3">
                  <p:embed/>
                  <p:pic>
                    <p:nvPicPr>
                      <p:cNvPr id="0" name="图片 1025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19872" y="5157192"/>
                        <a:ext cx="1573516" cy="56006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7164288" y="2276872"/>
            <a:ext cx="1517129" cy="1197347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67544" y="549261"/>
            <a:ext cx="8064896" cy="181588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回顾：有一正方体放置在水平地面上，设正方体的高为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，密度为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ρ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，求正方体对地面的压强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。则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解析：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23528" y="4077072"/>
            <a:ext cx="813690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各种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质地均匀的实心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柱状体对水平面的压强都有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476672"/>
            <a:ext cx="4536504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五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、竖切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完叠放对方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问题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23528" y="1268760"/>
            <a:ext cx="7956376" cy="39703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indent="2686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例题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：如图所示，甲、乙两个实心均匀正方体分别放在水平地面上，它们对地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面的压强相等。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若分别在两物体上沿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竖直方向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截去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质量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的部分并分别放在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对方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剩余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部分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的上方，此时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它们对地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压强比较 ，正确的是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	     ）</a:t>
            </a:r>
            <a:endParaRPr lang="en-US" altLang="zh-CN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686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</a:t>
            </a:r>
            <a:endParaRPr lang="en-US" altLang="zh-CN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B.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2800" b="1" dirty="0" smtClean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C.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＞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	  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D.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无法判断</a:t>
            </a:r>
          </a:p>
        </p:txBody>
      </p:sp>
      <p:pic>
        <p:nvPicPr>
          <p:cNvPr id="6" name="Picture 2" descr="C:\Users\Administrator\Documents\Tencent Files\917069479\Image\C2C\E[$H5E7_$T2)GR2{47DO{ZK.png"/>
          <p:cNvPicPr>
            <a:picLocks noChangeAspect="1" noChangeArrowheads="1"/>
          </p:cNvPicPr>
          <p:nvPr/>
        </p:nvPicPr>
        <p:blipFill>
          <a:blip r:embed="rId2" cstate="print">
            <a:lum contrast="25000"/>
          </a:blip>
          <a:srcRect/>
          <a:stretch>
            <a:fillRect/>
          </a:stretch>
        </p:blipFill>
        <p:spPr bwMode="auto">
          <a:xfrm>
            <a:off x="5652120" y="3861048"/>
            <a:ext cx="2455987" cy="108012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860032" y="299695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260648"/>
            <a:ext cx="1446230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变式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39552" y="1052736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若分别在两物体上沿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竖直方向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截去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体积</a:t>
            </a:r>
            <a:r>
              <a:rPr lang="zh-CN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的部分并分别放在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对方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剩余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部分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的上方，此时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它们对地</a:t>
            </a:r>
            <a:r>
              <a:rPr lang="zh-CN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压强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关系为？</a:t>
            </a:r>
            <a:endParaRPr lang="zh-CN" altLang="en-US" sz="2800" dirty="0"/>
          </a:p>
        </p:txBody>
      </p:sp>
      <p:pic>
        <p:nvPicPr>
          <p:cNvPr id="6" name="Picture 2" descr="C:\Users\Administrator\Documents\Tencent Files\917069479\Image\C2C\E[$H5E7_$T2)GR2{47DO{ZK.png"/>
          <p:cNvPicPr>
            <a:picLocks noChangeAspect="1" noChangeArrowheads="1"/>
          </p:cNvPicPr>
          <p:nvPr/>
        </p:nvPicPr>
        <p:blipFill>
          <a:blip r:embed="rId2" cstate="print">
            <a:lum contrast="25000"/>
          </a:blip>
          <a:srcRect/>
          <a:stretch>
            <a:fillRect/>
          </a:stretch>
        </p:blipFill>
        <p:spPr bwMode="auto">
          <a:xfrm>
            <a:off x="5580112" y="1988840"/>
            <a:ext cx="2455987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95536" y="476672"/>
            <a:ext cx="268041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一、横切问题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251520" y="1484203"/>
            <a:ext cx="7956376" cy="31085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86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例题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：如图所示，甲、乙两个实心均匀正方体分别放在水平地面上，它们对地面的压强相等。若在两个正方体的上部，沿水平方向分别截去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相同高度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的部分，则剩余部分对水平地面的压强关系是（	</a:t>
            </a:r>
            <a:r>
              <a:rPr kumimoji="0" lang="zh-CN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B. 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＞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C.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	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D.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无法判断 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144" name="Picture 24" descr="C:\Users\Administrator\AppData\Roaming\Tencent\Users\917069479\TIM\WinTemp\RichOle\B{[EKE@7CMDDB]KN~C7}TZJ.png"/>
          <p:cNvPicPr>
            <a:picLocks noChangeAspect="1" noChangeArrowheads="1"/>
          </p:cNvPicPr>
          <p:nvPr/>
        </p:nvPicPr>
        <p:blipFill>
          <a:blip r:embed="rId2" cstate="print">
            <a:lum contrast="66000"/>
          </a:blip>
          <a:srcRect/>
          <a:stretch>
            <a:fillRect/>
          </a:stretch>
        </p:blipFill>
        <p:spPr bwMode="auto">
          <a:xfrm>
            <a:off x="6228184" y="3645024"/>
            <a:ext cx="2473512" cy="1224136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1979712" y="328498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267744" y="2564904"/>
          <a:ext cx="633670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3" imgW="60350400" imgH="4876800" progId="">
                  <p:embed/>
                </p:oleObj>
              </mc:Choice>
              <mc:Fallback>
                <p:oleObj r:id="rId3" imgW="60350400" imgH="4876800" progId="">
                  <p:embed/>
                  <p:pic>
                    <p:nvPicPr>
                      <p:cNvPr id="0" name="图片 2048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7744" y="2564904"/>
                        <a:ext cx="6336704" cy="50405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611560" y="3501008"/>
            <a:ext cx="6135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只要判断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变化量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的大小关系即可。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995936" y="1268760"/>
          <a:ext cx="148406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r:id="rId5" imgW="14935200" imgH="9448800" progId="">
                  <p:embed/>
                </p:oleObj>
              </mc:Choice>
              <mc:Fallback>
                <p:oleObj r:id="rId5" imgW="14935200" imgH="9448800" progId="">
                  <p:embed/>
                  <p:pic>
                    <p:nvPicPr>
                      <p:cNvPr id="0" name="图片 2049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95936" y="1268760"/>
                        <a:ext cx="1484067" cy="9361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899592" y="4149080"/>
          <a:ext cx="3969081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r:id="rId7" imgW="40538400" imgH="9448800" progId="">
                  <p:embed/>
                </p:oleObj>
              </mc:Choice>
              <mc:Fallback>
                <p:oleObj r:id="rId7" imgW="40538400" imgH="9448800" progId="">
                  <p:embed/>
                  <p:pic>
                    <p:nvPicPr>
                      <p:cNvPr id="0" name="图片 2050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99592" y="4149080"/>
                        <a:ext cx="3969081" cy="9361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899592" y="5229200"/>
          <a:ext cx="3528392" cy="568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r:id="rId9" imgW="34137600" imgH="5486400" progId="">
                  <p:embed/>
                </p:oleObj>
              </mc:Choice>
              <mc:Fallback>
                <p:oleObj r:id="rId9" imgW="34137600" imgH="5486400" progId="">
                  <p:embed/>
                  <p:pic>
                    <p:nvPicPr>
                      <p:cNvPr id="0" name="图片 2051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99592" y="5229200"/>
                        <a:ext cx="3528392" cy="56833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899592" y="6021288"/>
            <a:ext cx="22445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 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8" name="Picture 12" descr="C:\Users\Administrator\Documents\Tencent Files\917069479\Image\C2C\3{XN6D()VV4$5RJD51HOV36.png"/>
          <p:cNvPicPr>
            <a:picLocks noChangeAspect="1" noChangeArrowheads="1"/>
          </p:cNvPicPr>
          <p:nvPr/>
        </p:nvPicPr>
        <p:blipFill>
          <a:blip r:embed="rId11" cstate="print">
            <a:lum contrast="52000"/>
          </a:blip>
          <a:srcRect/>
          <a:stretch>
            <a:fillRect/>
          </a:stretch>
        </p:blipFill>
        <p:spPr bwMode="auto">
          <a:xfrm>
            <a:off x="6239384" y="908720"/>
            <a:ext cx="2543483" cy="122413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23528" y="332656"/>
            <a:ext cx="108012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dirty="0" smtClean="0"/>
              <a:t>解析：</a:t>
            </a:r>
            <a:endParaRPr lang="zh-CN" altLang="en-US" sz="2800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195736" y="1484784"/>
          <a:ext cx="141615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r:id="rId12" imgW="13411200" imgH="4876800" progId="Equation.3">
                  <p:embed/>
                </p:oleObj>
              </mc:Choice>
              <mc:Fallback>
                <p:oleObj r:id="rId12" imgW="13411200" imgH="4876800" progId="Equation.3">
                  <p:embed/>
                  <p:pic>
                    <p:nvPicPr>
                      <p:cNvPr id="0" name="图片 2052"/>
                      <p:cNvPicPr>
                        <a:picLocks noChangeAspect="1"/>
                      </p:cNvPicPr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95736" y="1484784"/>
                        <a:ext cx="1416157" cy="50405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11560" y="148478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原压强：</a:t>
            </a:r>
            <a:endParaRPr lang="zh-CN" alt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11560" y="256490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后压强：</a:t>
            </a:r>
            <a:endParaRPr lang="zh-CN" altLang="en-US" sz="2800" b="1" dirty="0"/>
          </a:p>
        </p:txBody>
      </p:sp>
      <p:sp>
        <p:nvSpPr>
          <p:cNvPr id="24" name="左大括号 23"/>
          <p:cNvSpPr/>
          <p:nvPr/>
        </p:nvSpPr>
        <p:spPr>
          <a:xfrm>
            <a:off x="179512" y="1772816"/>
            <a:ext cx="432048" cy="20162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5652120" y="4221088"/>
            <a:ext cx="3168352" cy="1815882"/>
            <a:chOff x="5796136" y="4869160"/>
            <a:chExt cx="3168352" cy="1815882"/>
          </a:xfrm>
        </p:grpSpPr>
        <p:sp>
          <p:nvSpPr>
            <p:cNvPr id="25" name="TextBox 24"/>
            <p:cNvSpPr txBox="1"/>
            <p:nvPr/>
          </p:nvSpPr>
          <p:spPr>
            <a:xfrm>
              <a:off x="5796136" y="4869160"/>
              <a:ext cx="3168352" cy="181588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技巧：按厚度切，就写成                  的形式，再找</a:t>
              </a:r>
              <a:r>
                <a:rPr lang="en-US" altLang="zh-C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△</a:t>
              </a:r>
              <a:r>
                <a:rPr lang="en-US" altLang="zh-CN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zh-CN" alt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，且用</a:t>
              </a:r>
              <a:r>
                <a:rPr lang="en-US" altLang="zh-C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△</a:t>
              </a:r>
              <a:r>
                <a:rPr lang="en-US" altLang="zh-CN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zh-CN" alt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表示。</a:t>
              </a:r>
              <a:endParaRPr lang="zh-CN" altLang="en-US" sz="2800" b="1" dirty="0"/>
            </a:p>
          </p:txBody>
        </p:sp>
        <p:graphicFrame>
          <p:nvGraphicFramePr>
            <p:cNvPr id="4110" name="Object 14"/>
            <p:cNvGraphicFramePr>
              <a:graphicFrameLocks noChangeAspect="1"/>
            </p:cNvGraphicFramePr>
            <p:nvPr/>
          </p:nvGraphicFramePr>
          <p:xfrm>
            <a:off x="6948264" y="5373216"/>
            <a:ext cx="1416050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" r:id="rId14" imgW="13411200" imgH="4876800" progId="Equation.3">
                    <p:embed/>
                  </p:oleObj>
                </mc:Choice>
                <mc:Fallback>
                  <p:oleObj r:id="rId14" imgW="13411200" imgH="4876800" progId="Equation.3">
                    <p:embed/>
                    <p:pic>
                      <p:nvPicPr>
                        <p:cNvPr id="0" name="图片 205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6948264" y="5373216"/>
                          <a:ext cx="1416050" cy="50482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TextBox 21"/>
          <p:cNvSpPr txBox="1"/>
          <p:nvPr/>
        </p:nvSpPr>
        <p:spPr>
          <a:xfrm>
            <a:off x="3851920" y="6237312"/>
            <a:ext cx="5077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拓展：剩余部分的压力</a:t>
            </a:r>
            <a:r>
              <a:rPr lang="en-US" altLang="zh-CN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en-US" altLang="zh-CN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，因为</a:t>
            </a:r>
            <a:r>
              <a:rPr lang="en-US" altLang="zh-CN" sz="2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没变。</a:t>
            </a:r>
            <a:endParaRPr lang="zh-CN" altLang="en-US" sz="2000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9552" y="620688"/>
            <a:ext cx="8064896" cy="26776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 smtClean="0"/>
              <a:t>换个方式问：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         </a:t>
            </a:r>
            <a:r>
              <a:rPr lang="zh-CN" altLang="en-US" sz="2800" dirty="0" smtClean="0"/>
              <a:t>如</a:t>
            </a:r>
            <a:r>
              <a:rPr lang="zh-CN" altLang="en-US" sz="2800" dirty="0"/>
              <a:t>图所示，甲、乙两个实心均匀正方体分别放在水</a:t>
            </a:r>
            <a:r>
              <a:rPr lang="zh-CN" altLang="en-US" sz="2800" dirty="0" smtClean="0"/>
              <a:t>平地</a:t>
            </a:r>
            <a:r>
              <a:rPr lang="zh-CN" altLang="en-US" sz="2800" dirty="0"/>
              <a:t>面上，它们对地面的</a:t>
            </a:r>
            <a:r>
              <a:rPr lang="zh-CN" altLang="en-US" sz="2800" b="1" dirty="0"/>
              <a:t>压强相等</a:t>
            </a:r>
            <a:r>
              <a:rPr lang="zh-CN" altLang="en-US" sz="2800" dirty="0"/>
              <a:t>。若在两个正方体的上部，沿水平方向分别截去</a:t>
            </a:r>
            <a:r>
              <a:rPr lang="zh-CN" altLang="en-US" sz="2800" b="1" dirty="0"/>
              <a:t>不同高度</a:t>
            </a:r>
            <a:r>
              <a:rPr lang="zh-CN" altLang="en-US" sz="2800" dirty="0"/>
              <a:t>的一部分后，剩余部分对水平地面的压力相等。请你比较甲和乙切去的高度的大小关系。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8064" y="6093296"/>
            <a:ext cx="3672408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提示：令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相等求解</a:t>
            </a:r>
            <a:endParaRPr lang="zh-CN" altLang="en-US" sz="2800" b="1" dirty="0"/>
          </a:p>
        </p:txBody>
      </p:sp>
      <p:pic>
        <p:nvPicPr>
          <p:cNvPr id="7" name="Picture 24" descr="C:\Users\Administrator\AppData\Roaming\Tencent\Users\917069479\TIM\WinTemp\RichOle\B{[EKE@7CMDDB]KN~C7}TZJ.png"/>
          <p:cNvPicPr>
            <a:picLocks noChangeAspect="1" noChangeArrowheads="1"/>
          </p:cNvPicPr>
          <p:nvPr/>
        </p:nvPicPr>
        <p:blipFill>
          <a:blip r:embed="rId2" cstate="print">
            <a:lum contrast="66000"/>
          </a:blip>
          <a:srcRect/>
          <a:stretch>
            <a:fillRect/>
          </a:stretch>
        </p:blipFill>
        <p:spPr bwMode="auto">
          <a:xfrm>
            <a:off x="6300192" y="3501008"/>
            <a:ext cx="2473512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2" name="Rectangle 50"/>
          <p:cNvSpPr>
            <a:spLocks noChangeArrowheads="1"/>
          </p:cNvSpPr>
          <p:nvPr/>
        </p:nvSpPr>
        <p:spPr bwMode="auto">
          <a:xfrm>
            <a:off x="467544" y="764704"/>
            <a:ext cx="8317432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86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若把上题中甲、乙沿水平方向分别截去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相同质量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的部分，则剩余部分对水平地面的压强关系是？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3123" name="Picture 51" descr="C:\Users\Administrator\AppData\Roaming\Tencent\Users\917069479\TIM\WinTemp\RichOle\V3$CDET6_FNFDA82AWZRY5C.png"/>
          <p:cNvPicPr>
            <a:picLocks noChangeAspect="1" noChangeArrowheads="1"/>
          </p:cNvPicPr>
          <p:nvPr/>
        </p:nvPicPr>
        <p:blipFill>
          <a:blip r:embed="rId3" cstate="print">
            <a:lum bright="-9000" contrast="68000"/>
          </a:blip>
          <a:srcRect/>
          <a:stretch>
            <a:fillRect/>
          </a:stretch>
        </p:blipFill>
        <p:spPr bwMode="auto">
          <a:xfrm>
            <a:off x="6758284" y="1700808"/>
            <a:ext cx="2059123" cy="1152128"/>
          </a:xfrm>
          <a:prstGeom prst="rect">
            <a:avLst/>
          </a:prstGeom>
          <a:noFill/>
        </p:spPr>
      </p:pic>
      <p:sp>
        <p:nvSpPr>
          <p:cNvPr id="3125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3124" name="Object 52"/>
          <p:cNvGraphicFramePr>
            <a:graphicFrameLocks noChangeAspect="1"/>
          </p:cNvGraphicFramePr>
          <p:nvPr/>
        </p:nvGraphicFramePr>
        <p:xfrm>
          <a:off x="1944216" y="1628800"/>
          <a:ext cx="1791420" cy="864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4" imgW="19507200" imgH="9448800" progId="">
                  <p:embed/>
                </p:oleObj>
              </mc:Choice>
              <mc:Fallback>
                <p:oleObj r:id="rId4" imgW="19507200" imgH="9448800" progId="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44216" y="1628800"/>
                        <a:ext cx="1791420" cy="86409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7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3126" name="Object 54"/>
          <p:cNvGraphicFramePr>
            <a:graphicFrameLocks noChangeAspect="1"/>
          </p:cNvGraphicFramePr>
          <p:nvPr/>
        </p:nvGraphicFramePr>
        <p:xfrm>
          <a:off x="2016223" y="2852936"/>
          <a:ext cx="609082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6" imgW="66141600" imgH="9448800" progId="">
                  <p:embed/>
                </p:oleObj>
              </mc:Choice>
              <mc:Fallback>
                <p:oleObj r:id="rId6" imgW="66141600" imgH="9448800" progId="">
                  <p:embed/>
                  <p:pic>
                    <p:nvPicPr>
                      <p:cNvPr id="0" name="图片 3125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16223" y="2852936"/>
                        <a:ext cx="6090827" cy="86409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9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3128" name="Object 56"/>
          <p:cNvGraphicFramePr>
            <a:graphicFrameLocks noChangeAspect="1"/>
          </p:cNvGraphicFramePr>
          <p:nvPr/>
        </p:nvGraphicFramePr>
        <p:xfrm>
          <a:off x="2051720" y="4365104"/>
          <a:ext cx="3384376" cy="1039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8" imgW="40843200" imgH="12496800" progId="">
                  <p:embed/>
                </p:oleObj>
              </mc:Choice>
              <mc:Fallback>
                <p:oleObj r:id="rId8" imgW="40843200" imgH="12496800" progId="">
                  <p:embed/>
                  <p:pic>
                    <p:nvPicPr>
                      <p:cNvPr id="0" name="图片 3127"/>
                      <p:cNvPicPr>
                        <a:picLocks noChangeAspect="1"/>
                      </p:cNvPicPr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51720" y="4365104"/>
                        <a:ext cx="3384376" cy="103989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1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3130" name="Object 58"/>
          <p:cNvGraphicFramePr>
            <a:graphicFrameLocks noChangeAspect="1"/>
          </p:cNvGraphicFramePr>
          <p:nvPr/>
        </p:nvGraphicFramePr>
        <p:xfrm>
          <a:off x="539552" y="4437112"/>
          <a:ext cx="1008112" cy="810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10" imgW="11582400" imgH="9448800" progId="">
                  <p:embed/>
                </p:oleObj>
              </mc:Choice>
              <mc:Fallback>
                <p:oleObj r:id="rId10" imgW="11582400" imgH="9448800" progId="">
                  <p:embed/>
                  <p:pic>
                    <p:nvPicPr>
                      <p:cNvPr id="0" name="图片 3129"/>
                      <p:cNvPicPr>
                        <a:picLocks noChangeAspect="1"/>
                      </p:cNvPicPr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39552" y="4437112"/>
                        <a:ext cx="1008112" cy="81044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3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251520" y="5373216"/>
            <a:ext cx="5364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zh-CN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 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zh-CN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 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432048" y="3789040"/>
            <a:ext cx="6135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只要判断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变化量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的大小关系即可。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2048" y="177281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原压强：</a:t>
            </a:r>
            <a:endParaRPr lang="zh-CN" altLang="en-US" sz="28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432048" y="285293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后压强：</a:t>
            </a:r>
            <a:endParaRPr lang="zh-CN" altLang="en-US" sz="2800" b="1" dirty="0"/>
          </a:p>
        </p:txBody>
      </p:sp>
      <p:sp>
        <p:nvSpPr>
          <p:cNvPr id="65" name="左大括号 64"/>
          <p:cNvSpPr/>
          <p:nvPr/>
        </p:nvSpPr>
        <p:spPr>
          <a:xfrm>
            <a:off x="0" y="2060848"/>
            <a:ext cx="432048" cy="20162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1" name="组合 70"/>
          <p:cNvGrpSpPr/>
          <p:nvPr/>
        </p:nvGrpSpPr>
        <p:grpSpPr>
          <a:xfrm>
            <a:off x="5796136" y="4869160"/>
            <a:ext cx="3168352" cy="1815882"/>
            <a:chOff x="5796136" y="4869160"/>
            <a:chExt cx="3168352" cy="1815882"/>
          </a:xfrm>
        </p:grpSpPr>
        <p:sp>
          <p:nvSpPr>
            <p:cNvPr id="67" name="TextBox 66"/>
            <p:cNvSpPr txBox="1"/>
            <p:nvPr/>
          </p:nvSpPr>
          <p:spPr>
            <a:xfrm>
              <a:off x="5796136" y="4869160"/>
              <a:ext cx="3168352" cy="181588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技巧：按质量切，就写成              的形式，再找</a:t>
              </a:r>
              <a:r>
                <a:rPr lang="en-US" altLang="zh-C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△</a:t>
              </a:r>
              <a:r>
                <a:rPr lang="en-US" altLang="zh-CN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zh-CN" alt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，且用</a:t>
              </a:r>
              <a:r>
                <a:rPr lang="en-US" altLang="zh-C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△</a:t>
              </a:r>
              <a:r>
                <a:rPr lang="en-US" altLang="zh-CN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zh-CN" alt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表示。</a:t>
              </a:r>
              <a:endParaRPr lang="zh-CN" altLang="en-US" sz="2800" b="1" dirty="0"/>
            </a:p>
          </p:txBody>
        </p:sp>
        <p:graphicFrame>
          <p:nvGraphicFramePr>
            <p:cNvPr id="3135" name="Object 63"/>
            <p:cNvGraphicFramePr>
              <a:graphicFrameLocks noChangeAspect="1"/>
            </p:cNvGraphicFramePr>
            <p:nvPr/>
          </p:nvGraphicFramePr>
          <p:xfrm>
            <a:off x="7020272" y="5373216"/>
            <a:ext cx="1008111" cy="486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r:id="rId12" imgW="19507200" imgH="9448800" progId="">
                    <p:embed/>
                  </p:oleObj>
                </mc:Choice>
                <mc:Fallback>
                  <p:oleObj r:id="rId12" imgW="19507200" imgH="9448800" progId="">
                    <p:embed/>
                    <p:pic>
                      <p:nvPicPr>
                        <p:cNvPr id="0" name="图片 313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7020272" y="5373216"/>
                          <a:ext cx="1008111" cy="48618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0" name="矩形 69"/>
          <p:cNvSpPr/>
          <p:nvPr/>
        </p:nvSpPr>
        <p:spPr>
          <a:xfrm>
            <a:off x="251520" y="260648"/>
            <a:ext cx="144623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变式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7544" y="6309320"/>
            <a:ext cx="5077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拓展：剩余部分的压力</a:t>
            </a:r>
            <a:r>
              <a:rPr lang="en-US" altLang="zh-CN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en-US" altLang="zh-CN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，因为</a:t>
            </a:r>
            <a:r>
              <a:rPr lang="en-US" altLang="zh-CN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没变。</a:t>
            </a:r>
            <a:endParaRPr lang="zh-CN" altLang="en-US" sz="2000" b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260648"/>
            <a:ext cx="144623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变式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zh-CN" altLang="en-US" dirty="0"/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467544" y="764704"/>
            <a:ext cx="8317432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86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若把上题中甲、乙沿水平方向分别截去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体积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的部分，则剩余部分对水平地面的压强关系是？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2049" name="Picture 1" descr="C:\Users\Administrator\AppData\Roaming\Tencent\Users\917069479\TIM\WinTemp\RichOle\I10`(QA]0A]H4S@QV7FY)%4.png"/>
          <p:cNvPicPr>
            <a:picLocks noChangeAspect="1" noChangeArrowheads="1"/>
          </p:cNvPicPr>
          <p:nvPr/>
        </p:nvPicPr>
        <p:blipFill>
          <a:blip r:embed="rId3" cstate="print">
            <a:lum contrast="73000"/>
          </a:blip>
          <a:srcRect/>
          <a:stretch>
            <a:fillRect/>
          </a:stretch>
        </p:blipFill>
        <p:spPr bwMode="auto">
          <a:xfrm>
            <a:off x="6804248" y="1628800"/>
            <a:ext cx="2104256" cy="124000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51720" y="1844824"/>
          <a:ext cx="278196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4" imgW="30175200" imgH="9448800" progId="">
                  <p:embed/>
                </p:oleObj>
              </mc:Choice>
              <mc:Fallback>
                <p:oleObj r:id="rId4" imgW="30175200" imgH="9448800" progId="">
                  <p:embed/>
                  <p:pic>
                    <p:nvPicPr>
                      <p:cNvPr id="0" name="图片 4096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1720" y="1844824"/>
                        <a:ext cx="2781968" cy="86409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432048" y="3861048"/>
            <a:ext cx="6135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只要判断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变化量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的大小关系即可。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2048" y="184482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原压强：</a:t>
            </a:r>
            <a:endParaRPr lang="zh-CN" alt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2048" y="292494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后压强：</a:t>
            </a:r>
            <a:endParaRPr lang="zh-CN" altLang="en-US" sz="2800" b="1" dirty="0"/>
          </a:p>
        </p:txBody>
      </p:sp>
      <p:sp>
        <p:nvSpPr>
          <p:cNvPr id="12" name="左大括号 11"/>
          <p:cNvSpPr/>
          <p:nvPr/>
        </p:nvSpPr>
        <p:spPr>
          <a:xfrm>
            <a:off x="0" y="2132856"/>
            <a:ext cx="432048" cy="20162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67544" y="4509120"/>
          <a:ext cx="113983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r:id="rId6" imgW="13411200" imgH="9448800" progId="">
                  <p:embed/>
                </p:oleObj>
              </mc:Choice>
              <mc:Fallback>
                <p:oleObj r:id="rId6" imgW="13411200" imgH="9448800" progId="">
                  <p:embed/>
                  <p:pic>
                    <p:nvPicPr>
                      <p:cNvPr id="0" name="图片 4097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7544" y="4509120"/>
                        <a:ext cx="1139834" cy="7920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979712" y="2924944"/>
          <a:ext cx="639466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r:id="rId8" imgW="71628000" imgH="9448800" progId="">
                  <p:embed/>
                </p:oleObj>
              </mc:Choice>
              <mc:Fallback>
                <p:oleObj r:id="rId8" imgW="71628000" imgH="9448800" progId="">
                  <p:embed/>
                  <p:pic>
                    <p:nvPicPr>
                      <p:cNvPr id="0" name="图片 4098"/>
                      <p:cNvPicPr>
                        <a:picLocks noChangeAspect="1"/>
                      </p:cNvPicPr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79712" y="2924944"/>
                        <a:ext cx="6394662" cy="7920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907704" y="4437112"/>
          <a:ext cx="3672408" cy="1035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r:id="rId10" imgW="44500800" imgH="12496800" progId="">
                  <p:embed/>
                </p:oleObj>
              </mc:Choice>
              <mc:Fallback>
                <p:oleObj r:id="rId10" imgW="44500800" imgH="12496800" progId="">
                  <p:embed/>
                  <p:pic>
                    <p:nvPicPr>
                      <p:cNvPr id="0" name="图片 4099"/>
                      <p:cNvPicPr>
                        <a:picLocks noChangeAspect="1"/>
                      </p:cNvPicPr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07704" y="4437112"/>
                        <a:ext cx="3672408" cy="103580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395536" y="5445224"/>
          <a:ext cx="2952328" cy="469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r:id="rId12" imgW="34442400" imgH="5486400" progId="">
                  <p:embed/>
                </p:oleObj>
              </mc:Choice>
              <mc:Fallback>
                <p:oleObj r:id="rId12" imgW="34442400" imgH="5486400" progId="">
                  <p:embed/>
                  <p:pic>
                    <p:nvPicPr>
                      <p:cNvPr id="0" name="图片 4100"/>
                      <p:cNvPicPr>
                        <a:picLocks noChangeAspect="1"/>
                      </p:cNvPicPr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95536" y="5445224"/>
                        <a:ext cx="2952328" cy="4692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矩形 20"/>
          <p:cNvSpPr/>
          <p:nvPr/>
        </p:nvSpPr>
        <p:spPr>
          <a:xfrm>
            <a:off x="3491880" y="5517232"/>
            <a:ext cx="1962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所以 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zh-CN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乙 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6136" y="4869160"/>
            <a:ext cx="3168352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技巧：按体积切，就写成                    的形式，再找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，且用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</a:t>
            </a:r>
            <a:r>
              <a:rPr lang="en-US" altLang="zh-CN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表示。</a:t>
            </a:r>
            <a:endParaRPr lang="zh-CN" altLang="en-US" sz="2800" b="1" dirty="0"/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7020272" y="5301208"/>
          <a:ext cx="1800200" cy="558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r:id="rId14" imgW="30175200" imgH="9448800" progId="">
                  <p:embed/>
                </p:oleObj>
              </mc:Choice>
              <mc:Fallback>
                <p:oleObj r:id="rId14" imgW="30175200" imgH="9448800" progId="">
                  <p:embed/>
                  <p:pic>
                    <p:nvPicPr>
                      <p:cNvPr id="0" name="图片 4101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20272" y="5301208"/>
                        <a:ext cx="1800200" cy="55864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23528" y="6237312"/>
            <a:ext cx="5077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拓展：剩余部分的压力</a:t>
            </a:r>
            <a:r>
              <a:rPr lang="en-US" altLang="zh-CN" sz="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甲</a:t>
            </a:r>
            <a:r>
              <a:rPr lang="en-US" altLang="zh-CN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CN" sz="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 sz="2000" b="1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乙</a:t>
            </a:r>
            <a:r>
              <a:rPr lang="zh-CN" alt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，因为</a:t>
            </a:r>
            <a:r>
              <a:rPr lang="en-US" altLang="zh-CN" sz="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没变。</a:t>
            </a:r>
            <a:endParaRPr lang="zh-CN" altLang="en-US" sz="20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899592" y="1700808"/>
          <a:ext cx="1975829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r:id="rId3" imgW="17068800" imgH="9448800" progId="">
                  <p:embed/>
                </p:oleObj>
              </mc:Choice>
              <mc:Fallback>
                <p:oleObj r:id="rId3" imgW="17068800" imgH="9448800" progId="">
                  <p:embed/>
                  <p:pic>
                    <p:nvPicPr>
                      <p:cNvPr id="0" name="图片 5120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1700808"/>
                        <a:ext cx="1975829" cy="108012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827584" y="2996952"/>
          <a:ext cx="216375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r:id="rId5" imgW="17678400" imgH="9448800" progId="">
                  <p:embed/>
                </p:oleObj>
              </mc:Choice>
              <mc:Fallback>
                <p:oleObj r:id="rId5" imgW="17678400" imgH="9448800" progId="">
                  <p:embed/>
                  <p:pic>
                    <p:nvPicPr>
                      <p:cNvPr id="0" name="图片 5121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584" y="2996952"/>
                        <a:ext cx="2163750" cy="115212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971600" y="4365104"/>
          <a:ext cx="2016224" cy="1046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r:id="rId7" imgW="17983200" imgH="9448800" progId="">
                  <p:embed/>
                </p:oleObj>
              </mc:Choice>
              <mc:Fallback>
                <p:oleObj r:id="rId7" imgW="17983200" imgH="9448800" progId="">
                  <p:embed/>
                  <p:pic>
                    <p:nvPicPr>
                      <p:cNvPr id="0" name="图片 5122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1600" y="4365104"/>
                        <a:ext cx="2016224" cy="104639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9512" y="810625"/>
            <a:ext cx="4608512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总结：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沿水平方向截去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987824" y="1916832"/>
            <a:ext cx="2130711" cy="8002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相同高度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987824" y="3284984"/>
            <a:ext cx="2130711" cy="8002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相同质量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059832" y="4437112"/>
            <a:ext cx="2130711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相同体积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5877272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总之：原来边长大的，水平切完后，剩余部分压强和压力还大</a:t>
            </a:r>
            <a:endParaRPr lang="zh-CN" alt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95536" y="476672"/>
            <a:ext cx="417646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、横切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叠放对方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问题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251520" y="1484203"/>
            <a:ext cx="7956376" cy="31085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860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例题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：如图所示，甲、乙两个实心均匀正方体分别放在水平地面上，它们对地面的压强相等。若沿水平方向分别截去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相同高度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的部分，将切去部分叠放在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对方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身上，则此时对水平地面的压强关系是（	</a:t>
            </a:r>
            <a:r>
              <a:rPr kumimoji="0" lang="zh-CN" altLang="en-US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B. 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＞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C.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kumimoji="0" lang="zh-CN" alt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	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D.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无法判断 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7" name="Picture 24" descr="C:\Users\Administrator\AppData\Roaming\Tencent\Users\917069479\TIM\WinTemp\RichOle\B{[EKE@7CMDDB]KN~C7}TZJ.png"/>
          <p:cNvPicPr>
            <a:picLocks noChangeAspect="1" noChangeArrowheads="1"/>
          </p:cNvPicPr>
          <p:nvPr/>
        </p:nvPicPr>
        <p:blipFill>
          <a:blip r:embed="rId2" cstate="print">
            <a:lum contrast="66000"/>
          </a:blip>
          <a:srcRect/>
          <a:stretch>
            <a:fillRect/>
          </a:stretch>
        </p:blipFill>
        <p:spPr bwMode="auto">
          <a:xfrm>
            <a:off x="6228184" y="3645024"/>
            <a:ext cx="2473512" cy="122413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23728" y="32129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10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2155</Words>
  <Application>Microsoft Office PowerPoint</Application>
  <PresentationFormat>全屏显示(4:3)</PresentationFormat>
  <Paragraphs>106</Paragraphs>
  <Slides>21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10_Office 主题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2018-07-24T04:05:00Z</dcterms:created>
  <dcterms:modified xsi:type="dcterms:W3CDTF">2020-05-24T00:49:06Z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  <property fmtid="{D5CDD505-2E9C-101B-9397-08002B2CF9AE}" pid="3" name="Presentation">
    <vt:lpwstr>8x9.2液体压强</vt:lpwstr>
  </property>
  <property fmtid="{D5CDD505-2E9C-101B-9397-08002B2CF9AE}" pid="4" name="SlideDescription">
    <vt:lpwstr/>
  </property>
</Properties>
</file>