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3" r:id="rId3"/>
  </p:sldMasterIdLst>
  <p:notesMasterIdLst>
    <p:notesMasterId r:id="rId24"/>
  </p:notesMasterIdLst>
  <p:sldIdLst>
    <p:sldId id="336" r:id="rId4"/>
    <p:sldId id="631" r:id="rId5"/>
    <p:sldId id="649" r:id="rId6"/>
    <p:sldId id="664" r:id="rId7"/>
    <p:sldId id="650" r:id="rId8"/>
    <p:sldId id="632" r:id="rId9"/>
    <p:sldId id="651" r:id="rId10"/>
    <p:sldId id="661" r:id="rId11"/>
    <p:sldId id="662" r:id="rId12"/>
    <p:sldId id="663" r:id="rId13"/>
    <p:sldId id="636" r:id="rId14"/>
    <p:sldId id="637" r:id="rId15"/>
    <p:sldId id="653" r:id="rId16"/>
    <p:sldId id="638" r:id="rId17"/>
    <p:sldId id="639" r:id="rId18"/>
    <p:sldId id="640" r:id="rId19"/>
    <p:sldId id="654" r:id="rId20"/>
    <p:sldId id="660" r:id="rId21"/>
    <p:sldId id="642" r:id="rId22"/>
    <p:sldId id="656" r:id="rId23"/>
  </p:sldIdLst>
  <p:sldSz cx="9144000" cy="6858000" type="screen4x3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003366"/>
    <a:srgbClr val="6499C9"/>
    <a:srgbClr val="84B4E0"/>
    <a:srgbClr val="95BADB"/>
    <a:srgbClr val="7FACD4"/>
    <a:srgbClr val="609ED6"/>
    <a:srgbClr val="5C93C6"/>
    <a:srgbClr val="7CADD8"/>
    <a:srgbClr val="85B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1944" y="-402"/>
      </p:cViewPr>
      <p:guideLst>
        <p:guide orient="horz" pos="213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011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47775" y="1279525"/>
            <a:ext cx="4606925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C6C1A-02BF-4B1A-86F8-BA9FBA49F51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0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0" y="2665379"/>
            <a:ext cx="3655181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8" b="7698"/>
          <a:stretch>
            <a:fillRect/>
          </a:stretch>
        </p:blipFill>
        <p:spPr>
          <a:xfrm>
            <a:off x="0" y="-1"/>
            <a:ext cx="9144002" cy="685800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107505" y="164638"/>
            <a:ext cx="8928992" cy="6528725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418058"/>
          </a:xfr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7321E8-B17C-41F8-AC25-2BD77A7EE48D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DA88C6-0BAE-4637-AD23-DDBFB9FAA3D3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418058"/>
          </a:xfr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8D3A49-1C4F-4F0D-BA52-CD04CC7C4AC0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1FE13A-0711-4516-8935-DF59419AC1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7321E8-B17C-41F8-AC25-2BD77A7EE48D}" type="datetimeFigureOut">
              <a:rPr lang="zh-CN" altLang="en-US" smtClean="0">
                <a:solidFill>
                  <a:prstClr val="black"/>
                </a:solidFill>
              </a:rPr>
              <a:t>2020/4/9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DA88C6-0BAE-4637-AD23-DDBFB9FAA3D3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1104" cy="41805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黑体" panose="02010609060101010101" pitchFamily="2" charset="-122"/>
          <a:ea typeface="黑体" panose="0201060906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1104" cy="41805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黑体" panose="02010609060101010101" pitchFamily="2" charset="-122"/>
          <a:ea typeface="黑体" panose="0201060906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262666" y="3010136"/>
            <a:ext cx="138674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Agency FB" panose="020B0503020202020204" pitchFamily="34" charset="0"/>
              </a:rPr>
              <a:t>学  视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12505" y="2608973"/>
            <a:ext cx="9143999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rgbClr val="2E75B6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第七章   运动和力</a:t>
            </a:r>
          </a:p>
        </p:txBody>
      </p:sp>
      <p:sp>
        <p:nvSpPr>
          <p:cNvPr id="31" name="矩形 30"/>
          <p:cNvSpPr/>
          <p:nvPr/>
        </p:nvSpPr>
        <p:spPr>
          <a:xfrm>
            <a:off x="-12504" y="3505734"/>
            <a:ext cx="9143998" cy="743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  7.3   </a:t>
            </a:r>
            <a:r>
              <a:rPr lang="zh-CN" altLang="en-US" sz="32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探究物体不受力时怎样运动（第二课时）</a:t>
            </a:r>
            <a:endParaRPr lang="zh-CN" altLang="en-US" sz="32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12505" y="1212806"/>
            <a:ext cx="9144000" cy="1359936"/>
            <a:chOff x="-12505" y="1212806"/>
            <a:chExt cx="9144000" cy="1359936"/>
          </a:xfrm>
        </p:grpSpPr>
        <p:sp>
          <p:nvSpPr>
            <p:cNvPr id="6" name="矩形 5"/>
            <p:cNvSpPr/>
            <p:nvPr/>
          </p:nvSpPr>
          <p:spPr>
            <a:xfrm>
              <a:off x="-12505" y="2337484"/>
              <a:ext cx="9144000" cy="23525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椭圆 9"/>
            <p:cNvSpPr/>
            <p:nvPr/>
          </p:nvSpPr>
          <p:spPr>
            <a:xfrm>
              <a:off x="1853930" y="1212806"/>
              <a:ext cx="1050639" cy="113605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理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788895" y="1212806"/>
              <a:ext cx="1082585" cy="113605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物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课标与考点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89756" y="2024622"/>
            <a:ext cx="69883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sym typeface="+mn-ea"/>
              </a:rPr>
              <a:t>课程标准</a:t>
            </a:r>
            <a:endParaRPr lang="en-US" altLang="zh-CN" sz="2800" b="1" dirty="0">
              <a:latin typeface="+mn-ea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89757" y="3493886"/>
            <a:ext cx="17646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sym typeface="+mn-ea"/>
              </a:rPr>
              <a:t>核心考点</a:t>
            </a:r>
            <a:endParaRPr lang="en-US" altLang="zh-CN" sz="2800" b="1" dirty="0">
              <a:latin typeface="+mn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92940" y="2564926"/>
            <a:ext cx="69883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用物体的惯性解释自然界和生活中的有关现象。</a:t>
            </a:r>
          </a:p>
        </p:txBody>
      </p:sp>
      <p:sp>
        <p:nvSpPr>
          <p:cNvPr id="13" name="矩形 12"/>
          <p:cNvSpPr/>
          <p:nvPr/>
        </p:nvSpPr>
        <p:spPr>
          <a:xfrm>
            <a:off x="1119834" y="4098398"/>
            <a:ext cx="69582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惯性及其现象、惯性的利用和防止。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135554" y="4902478"/>
            <a:ext cx="655637" cy="655637"/>
            <a:chOff x="1517331" y="1125257"/>
            <a:chExt cx="2204282" cy="2204282"/>
          </a:xfrm>
        </p:grpSpPr>
        <p:sp>
          <p:nvSpPr>
            <p:cNvPr id="15" name="椭圆 14"/>
            <p:cNvSpPr/>
            <p:nvPr/>
          </p:nvSpPr>
          <p:spPr>
            <a:xfrm>
              <a:off x="1517331" y="1125257"/>
              <a:ext cx="2204282" cy="2204282"/>
            </a:xfrm>
            <a:prstGeom prst="ellipse">
              <a:avLst/>
            </a:prstGeom>
            <a:gradFill>
              <a:gsLst>
                <a:gs pos="0">
                  <a:srgbClr val="EBEBEB"/>
                </a:gs>
                <a:gs pos="100000">
                  <a:srgbClr val="FEFEFE"/>
                </a:gs>
              </a:gsLst>
              <a:lin ang="7530000" scaled="0"/>
            </a:gradFill>
            <a:ln w="12700">
              <a:solidFill>
                <a:schemeClr val="bg1"/>
              </a:solidFill>
            </a:ln>
            <a:effectLst>
              <a:outerShdw blurRad="457200" dist="444500" dir="7800000" sx="89000" sy="89000" algn="tr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/>
            </a:p>
          </p:txBody>
        </p:sp>
        <p:sp>
          <p:nvSpPr>
            <p:cNvPr id="16" name="椭圆 15"/>
            <p:cNvSpPr/>
            <p:nvPr/>
          </p:nvSpPr>
          <p:spPr>
            <a:xfrm>
              <a:off x="1719372" y="1327298"/>
              <a:ext cx="1800200" cy="1800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294262" y="4986793"/>
            <a:ext cx="655637" cy="655637"/>
            <a:chOff x="1517331" y="1125257"/>
            <a:chExt cx="2204282" cy="2204282"/>
          </a:xfrm>
        </p:grpSpPr>
        <p:sp>
          <p:nvSpPr>
            <p:cNvPr id="18" name="椭圆 17"/>
            <p:cNvSpPr/>
            <p:nvPr/>
          </p:nvSpPr>
          <p:spPr>
            <a:xfrm>
              <a:off x="1517331" y="1125257"/>
              <a:ext cx="2204282" cy="2204282"/>
            </a:xfrm>
            <a:prstGeom prst="ellipse">
              <a:avLst/>
            </a:prstGeom>
            <a:gradFill>
              <a:gsLst>
                <a:gs pos="0">
                  <a:srgbClr val="EBEBEB"/>
                </a:gs>
                <a:gs pos="100000">
                  <a:srgbClr val="FEFEFE"/>
                </a:gs>
              </a:gsLst>
              <a:lin ang="7530000" scaled="0"/>
            </a:gradFill>
            <a:ln w="12700">
              <a:solidFill>
                <a:schemeClr val="bg1"/>
              </a:solidFill>
            </a:ln>
            <a:effectLst>
              <a:outerShdw blurRad="457200" dist="444500" dir="7800000" sx="89000" sy="89000" algn="tr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/>
            </a:p>
          </p:txBody>
        </p:sp>
        <p:sp>
          <p:nvSpPr>
            <p:cNvPr id="19" name="椭圆 18"/>
            <p:cNvSpPr/>
            <p:nvPr/>
          </p:nvSpPr>
          <p:spPr>
            <a:xfrm>
              <a:off x="1719372" y="1327298"/>
              <a:ext cx="1800200" cy="1800200"/>
            </a:xfrm>
            <a:prstGeom prst="ellipse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477787" y="5551599"/>
            <a:ext cx="935391" cy="935391"/>
            <a:chOff x="1517331" y="1125257"/>
            <a:chExt cx="2204282" cy="2204282"/>
          </a:xfrm>
        </p:grpSpPr>
        <p:sp>
          <p:nvSpPr>
            <p:cNvPr id="21" name="椭圆 20"/>
            <p:cNvSpPr/>
            <p:nvPr/>
          </p:nvSpPr>
          <p:spPr>
            <a:xfrm>
              <a:off x="1517331" y="1125257"/>
              <a:ext cx="2204282" cy="2204282"/>
            </a:xfrm>
            <a:prstGeom prst="ellipse">
              <a:avLst/>
            </a:prstGeom>
            <a:gradFill>
              <a:gsLst>
                <a:gs pos="0">
                  <a:srgbClr val="EBEBEB"/>
                </a:gs>
                <a:gs pos="100000">
                  <a:srgbClr val="FEFEFE"/>
                </a:gs>
              </a:gsLst>
              <a:lin ang="7530000" scaled="0"/>
            </a:gradFill>
            <a:ln w="12700">
              <a:solidFill>
                <a:schemeClr val="bg1"/>
              </a:solidFill>
            </a:ln>
            <a:effectLst>
              <a:outerShdw blurRad="457200" dist="444500" dir="7800000" sx="89000" sy="89000" algn="tr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/>
            </a:p>
          </p:txBody>
        </p:sp>
        <p:sp>
          <p:nvSpPr>
            <p:cNvPr id="22" name="椭圆 21"/>
            <p:cNvSpPr/>
            <p:nvPr/>
          </p:nvSpPr>
          <p:spPr>
            <a:xfrm>
              <a:off x="1719372" y="1327298"/>
              <a:ext cx="1800200" cy="1800200"/>
            </a:xfrm>
            <a:prstGeom prst="ellipse">
              <a:avLst/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743640" y="6067044"/>
            <a:ext cx="452009" cy="452172"/>
            <a:chOff x="1463339" y="1072758"/>
            <a:chExt cx="1546058" cy="1546058"/>
          </a:xfrm>
          <a:effectLst>
            <a:outerShdw blurRad="330200" dist="215900" dir="6900000" sx="71000" sy="71000" algn="t" rotWithShape="0">
              <a:prstClr val="black">
                <a:alpha val="54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1463339" y="1072758"/>
              <a:ext cx="1546058" cy="1546058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484232" y="1093651"/>
              <a:ext cx="1504274" cy="15042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rgbClr val="C5C5C5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7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自主学习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5" r="26109"/>
          <a:stretch>
            <a:fillRect/>
          </a:stretch>
        </p:blipFill>
        <p:spPr>
          <a:xfrm>
            <a:off x="175793" y="1463570"/>
            <a:ext cx="1400499" cy="21790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0677" y="1587703"/>
            <a:ext cx="1980029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动手试一试</a:t>
            </a:r>
            <a:endParaRPr lang="zh-CN" altLang="en-US" sz="2800" dirty="0"/>
          </a:p>
        </p:txBody>
      </p:sp>
      <p:grpSp>
        <p:nvGrpSpPr>
          <p:cNvPr id="9" name="组合 8"/>
          <p:cNvGrpSpPr/>
          <p:nvPr/>
        </p:nvGrpSpPr>
        <p:grpSpPr>
          <a:xfrm>
            <a:off x="1727143" y="2383925"/>
            <a:ext cx="2820143" cy="2493213"/>
            <a:chOff x="1727143" y="2383925"/>
            <a:chExt cx="2820143" cy="2493213"/>
          </a:xfrm>
        </p:grpSpPr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1928" y="2383925"/>
              <a:ext cx="2751217" cy="1846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727143" y="4230807"/>
              <a:ext cx="28201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（</a:t>
              </a:r>
              <a:r>
                <a:rPr lang="en-US" altLang="zh-CN" dirty="0" smtClean="0"/>
                <a:t>a</a:t>
              </a:r>
              <a:r>
                <a:rPr lang="zh-CN" altLang="en-US" dirty="0" smtClean="0"/>
                <a:t>）猛然抽出纸条，书本还留在桌面上</a:t>
              </a:r>
              <a:endParaRPr lang="zh-CN" altLang="en-US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643325" y="1708023"/>
            <a:ext cx="2820143" cy="2522784"/>
            <a:chOff x="5596323" y="2383925"/>
            <a:chExt cx="2820143" cy="2522784"/>
          </a:xfrm>
        </p:grpSpPr>
        <p:pic>
          <p:nvPicPr>
            <p:cNvPr id="21" name="Picture 6" descr="http://www.pep.com.cn/oldimages/pic_41710.jp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903"/>
            <a:stretch>
              <a:fillRect/>
            </a:stretch>
          </p:blipFill>
          <p:spPr bwMode="auto">
            <a:xfrm>
              <a:off x="5643325" y="2383925"/>
              <a:ext cx="2726141" cy="2044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5596323" y="4260378"/>
              <a:ext cx="28201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（</a:t>
              </a:r>
              <a:r>
                <a:rPr lang="en-US" altLang="zh-CN" dirty="0" smtClean="0"/>
                <a:t>b</a:t>
              </a:r>
              <a:r>
                <a:rPr lang="zh-CN" altLang="en-US" dirty="0" smtClean="0"/>
                <a:t>）迅速击打硬纸板，鸡蛋会掉进被子里</a:t>
              </a:r>
              <a:endParaRPr lang="zh-CN" altLang="en-US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80706" y="4428531"/>
            <a:ext cx="4706832" cy="2381250"/>
            <a:chOff x="3580706" y="4428531"/>
            <a:chExt cx="4706832" cy="2381250"/>
          </a:xfrm>
        </p:grpSpPr>
        <p:sp>
          <p:nvSpPr>
            <p:cNvPr id="26" name="TextBox 25"/>
            <p:cNvSpPr txBox="1"/>
            <p:nvPr/>
          </p:nvSpPr>
          <p:spPr>
            <a:xfrm>
              <a:off x="3580706" y="5456119"/>
              <a:ext cx="28201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（</a:t>
              </a:r>
              <a:r>
                <a:rPr lang="en-US" altLang="zh-CN" dirty="0" smtClean="0"/>
                <a:t>c</a:t>
              </a:r>
              <a:r>
                <a:rPr lang="zh-CN" altLang="en-US" dirty="0" smtClean="0"/>
                <a:t>）用尺子迅速打出下面的棋子，上面的棋子会落在下方</a:t>
              </a:r>
              <a:endParaRPr lang="zh-CN" altLang="en-US" dirty="0"/>
            </a:p>
          </p:txBody>
        </p:sp>
        <p:pic>
          <p:nvPicPr>
            <p:cNvPr id="2049" name="Picture 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838" y="4428531"/>
              <a:ext cx="1790700" cy="2381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自主学习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2"/>
          <p:cNvSpPr txBox="1"/>
          <p:nvPr/>
        </p:nvSpPr>
        <p:spPr>
          <a:xfrm>
            <a:off x="432486" y="1511459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1.</a:t>
            </a:r>
            <a:r>
              <a:rPr lang="zh-CN" altLang="en-US" dirty="0"/>
              <a:t>物理学中，把物体保持</a:t>
            </a:r>
            <a:r>
              <a:rPr lang="en-US" altLang="zh-CN" dirty="0"/>
              <a:t>_______</a:t>
            </a:r>
            <a:r>
              <a:rPr lang="zh-CN" altLang="en-US" dirty="0"/>
              <a:t>或</a:t>
            </a:r>
            <a:r>
              <a:rPr lang="en-US" altLang="zh-CN" dirty="0"/>
              <a:t>_____________</a:t>
            </a:r>
            <a:r>
              <a:rPr lang="zh-CN" altLang="en-US" dirty="0"/>
              <a:t>　　状态的性质叫做惯性。因此，牛顿第一定律又叫做　　　　</a:t>
            </a:r>
            <a:r>
              <a:rPr lang="en-US" altLang="zh-CN" dirty="0"/>
              <a:t>_________</a:t>
            </a:r>
            <a:r>
              <a:rPr lang="zh-CN" altLang="en-US" dirty="0"/>
              <a:t>定律。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2.</a:t>
            </a:r>
            <a:r>
              <a:rPr lang="zh-CN" altLang="en-US" dirty="0"/>
              <a:t>一切物体都具有惯性，惯性只与</a:t>
            </a:r>
            <a:r>
              <a:rPr lang="en-US" altLang="zh-CN" dirty="0"/>
              <a:t>_________</a:t>
            </a:r>
            <a:r>
              <a:rPr lang="zh-CN" altLang="en-US" dirty="0"/>
              <a:t>有关，　</a:t>
            </a:r>
            <a:r>
              <a:rPr lang="en-US" altLang="zh-CN" dirty="0"/>
              <a:t>_________</a:t>
            </a:r>
            <a:r>
              <a:rPr lang="zh-CN" altLang="en-US" dirty="0"/>
              <a:t>越大，惯性越大。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454128" y="1511459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静止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931677" y="1506693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匀速直线运动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2602" y="2354433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惯性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16734" y="316739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质量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35946" y="3613185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质量</a:t>
            </a:r>
            <a:endParaRPr lang="en-US" altLang="en-US" sz="2800" dirty="0">
              <a:latin typeface="+mn-lt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70080" y="3913569"/>
            <a:ext cx="7643553" cy="2946400"/>
            <a:chOff x="165360" y="3954513"/>
            <a:chExt cx="7643553" cy="2946400"/>
          </a:xfrm>
        </p:grpSpPr>
        <p:grpSp>
          <p:nvGrpSpPr>
            <p:cNvPr id="5" name="组合 4"/>
            <p:cNvGrpSpPr/>
            <p:nvPr/>
          </p:nvGrpSpPr>
          <p:grpSpPr>
            <a:xfrm>
              <a:off x="4572000" y="3954513"/>
              <a:ext cx="3236913" cy="2946400"/>
              <a:chOff x="4572000" y="3954513"/>
              <a:chExt cx="3236913" cy="2946400"/>
            </a:xfrm>
          </p:grpSpPr>
          <p:pic>
            <p:nvPicPr>
              <p:cNvPr id="17" name="Picture 4" descr="d:\program files\360se6\User Data\temp\jpg1225453167_0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24" r="4375" b="13551"/>
              <a:stretch>
                <a:fillRect/>
              </a:stretch>
            </p:blipFill>
            <p:spPr bwMode="auto">
              <a:xfrm>
                <a:off x="4594225" y="3954513"/>
                <a:ext cx="3214688" cy="2147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Box 8"/>
              <p:cNvSpPr txBox="1">
                <a:spLocks noChangeArrowheads="1"/>
              </p:cNvSpPr>
              <p:nvPr/>
            </p:nvSpPr>
            <p:spPr bwMode="auto">
              <a:xfrm>
                <a:off x="4572000" y="6254801"/>
                <a:ext cx="3000375" cy="646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dirty="0">
                    <a:latin typeface="+mn-ea"/>
                    <a:ea typeface="+mn-ea"/>
                  </a:rPr>
                  <a:t>在跳远比赛中，运动员跳离地面后由于惯性继续</a:t>
                </a:r>
                <a:r>
                  <a:rPr lang="zh-CN" altLang="en-US" dirty="0" smtClean="0">
                    <a:latin typeface="+mn-ea"/>
                    <a:ea typeface="+mn-ea"/>
                  </a:rPr>
                  <a:t>向前</a:t>
                </a:r>
                <a:endParaRPr lang="zh-CN" altLang="en-US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65360" y="4725472"/>
              <a:ext cx="4343400" cy="2132528"/>
              <a:chOff x="165360" y="4725472"/>
              <a:chExt cx="4343400" cy="2132528"/>
            </a:xfrm>
          </p:grpSpPr>
          <p:sp>
            <p:nvSpPr>
              <p:cNvPr id="21" name="TextBox 7"/>
              <p:cNvSpPr txBox="1">
                <a:spLocks noChangeArrowheads="1"/>
              </p:cNvSpPr>
              <p:nvPr/>
            </p:nvSpPr>
            <p:spPr bwMode="auto">
              <a:xfrm>
                <a:off x="752602" y="6211669"/>
                <a:ext cx="3000375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dirty="0" smtClean="0">
                    <a:latin typeface="+mn-ea"/>
                    <a:ea typeface="+mn-ea"/>
                  </a:rPr>
                  <a:t>急刹车时，车上的乘客由于惯性会向前倾倒</a:t>
                </a:r>
                <a:endParaRPr lang="zh-CN" altLang="en-US" dirty="0">
                  <a:latin typeface="+mn-ea"/>
                  <a:ea typeface="+mn-ea"/>
                </a:endParaRPr>
              </a:p>
            </p:txBody>
          </p:sp>
          <p:pic>
            <p:nvPicPr>
              <p:cNvPr id="1026" name="Picture 2" descr="https://timgsa.baidu.com/timg?image&amp;quality=80&amp;size=b9999_10000&amp;sec=1581775335558&amp;di=850796a95dee17dda8e0a31291ad70ce&amp;imgtype=0&amp;src=http%3A%2F%2Fres.tongyi.com%2Fresources%2Farticle%2Fstudent%2Fothers%2F0114%2Fg1%2F2.files%2Fimage074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360" y="4725472"/>
                <a:ext cx="4343400" cy="14573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8" name="组合 7"/>
          <p:cNvGrpSpPr/>
          <p:nvPr/>
        </p:nvGrpSpPr>
        <p:grpSpPr>
          <a:xfrm>
            <a:off x="835946" y="4286577"/>
            <a:ext cx="7572635" cy="2238375"/>
            <a:chOff x="2103770" y="2048202"/>
            <a:chExt cx="7572635" cy="223837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3770" y="2048202"/>
              <a:ext cx="4400550" cy="2238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TextBox 8"/>
            <p:cNvSpPr txBox="1">
              <a:spLocks noChangeArrowheads="1"/>
            </p:cNvSpPr>
            <p:nvPr/>
          </p:nvSpPr>
          <p:spPr bwMode="auto">
            <a:xfrm>
              <a:off x="6676030" y="2649740"/>
              <a:ext cx="300037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dirty="0">
                  <a:latin typeface="+mn-ea"/>
                  <a:ea typeface="+mn-ea"/>
                </a:rPr>
                <a:t>大</a:t>
              </a:r>
              <a:r>
                <a:rPr lang="zh-CN" altLang="en-US" dirty="0" smtClean="0">
                  <a:latin typeface="+mn-ea"/>
                  <a:ea typeface="+mn-ea"/>
                </a:rPr>
                <a:t>卡车由于质量大，惯性大的缘故，刹车不能及时停止，容易造成交通事故</a:t>
              </a:r>
              <a:endParaRPr lang="zh-CN" altLang="en-US" dirty="0"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0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课堂导学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占位符 2"/>
          <p:cNvSpPr txBox="1"/>
          <p:nvPr/>
        </p:nvSpPr>
        <p:spPr>
          <a:xfrm>
            <a:off x="432486" y="1511459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1.</a:t>
            </a:r>
            <a:r>
              <a:rPr lang="zh-CN" altLang="en-US" dirty="0"/>
              <a:t>人可以用手轻易的挡开快速向自己丢过来的粉笔，但却很难阻止从斜坡上缓缓滑下的汽车，这说明了物体的惯性受到</a:t>
            </a:r>
            <a:r>
              <a:rPr lang="en-US" altLang="zh-CN" dirty="0"/>
              <a:t>________</a:t>
            </a:r>
            <a:r>
              <a:rPr lang="zh-CN" altLang="en-US" dirty="0"/>
              <a:t>的影响，而与速度的大小无关。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2.</a:t>
            </a:r>
            <a:r>
              <a:rPr lang="zh-CN" altLang="en-US" dirty="0"/>
              <a:t>在汽车刹车时，坐在车里的乘客会向前倾倒。解释这种现象的正确顺序是（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/>
              <a:t>①乘客猝不及防，向前倾倒 　②汽车很快停止运动，乘客下半身也很快随车停止运动 　③乘客上半身由于具有惯性，仍然向前运动 　④坐在车里的乘客随汽车向前运动，司机发现情况立即刹车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A.④①②③                         B.④②③①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C.④③②①                         D.④②①③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282088" y="2361329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质量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05458" y="3630051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2800" dirty="0">
                <a:latin typeface="+mn-lt"/>
                <a:sym typeface="+mn-ea"/>
              </a:rPr>
              <a:t>B</a:t>
            </a:r>
            <a:endParaRPr lang="en-US" altLang="en-US" sz="2800" dirty="0">
              <a:latin typeface="+mn-lt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课堂训练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65361" y="1421904"/>
            <a:ext cx="1490925" cy="556945"/>
            <a:chOff x="165361" y="1471332"/>
            <a:chExt cx="1490925" cy="556945"/>
          </a:xfrm>
        </p:grpSpPr>
        <p:sp>
          <p:nvSpPr>
            <p:cNvPr id="15" name="AutoShape 65"/>
            <p:cNvSpPr>
              <a:spLocks noChangeArrowheads="1"/>
            </p:cNvSpPr>
            <p:nvPr/>
          </p:nvSpPr>
          <p:spPr bwMode="auto">
            <a:xfrm>
              <a:off x="165361" y="1507520"/>
              <a:ext cx="1490443" cy="520757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70">
                <a:solidFill>
                  <a:srgbClr val="00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91204" y="1471332"/>
              <a:ext cx="14650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知识点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668161" y="1482807"/>
            <a:ext cx="4893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2E75B6"/>
                </a:solidFill>
              </a:rPr>
              <a:t>惯性及其现象</a:t>
            </a:r>
          </a:p>
        </p:txBody>
      </p:sp>
      <p:sp>
        <p:nvSpPr>
          <p:cNvPr id="28" name="文本占位符 2"/>
          <p:cNvSpPr txBox="1"/>
          <p:nvPr/>
        </p:nvSpPr>
        <p:spPr>
          <a:xfrm>
            <a:off x="432486" y="2006027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 smtClean="0"/>
              <a:t>1</a:t>
            </a:r>
            <a:r>
              <a:rPr lang="en-US" altLang="zh-CN" dirty="0"/>
              <a:t>.</a:t>
            </a:r>
            <a:r>
              <a:rPr lang="zh-CN" altLang="en-US" dirty="0"/>
              <a:t>关于惯性，下列说法正确的是（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静止的物体没有惯性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一切物体都有惯性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C.“</a:t>
            </a:r>
            <a:r>
              <a:rPr lang="zh-CN" altLang="en-US" dirty="0"/>
              <a:t>漂浮”在空间站的宇航员，惯性消失了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行驶的汽车关闭发动机后还能行驶一段距离，是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    </a:t>
            </a:r>
            <a:r>
              <a:rPr lang="zh-CN" altLang="en-US" dirty="0"/>
              <a:t>因为汽车受到惯性力作用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5833945" y="2006813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2800" dirty="0">
                <a:latin typeface="+mn-lt"/>
                <a:sym typeface="+mn-ea"/>
              </a:rPr>
              <a:t>B</a:t>
            </a:r>
            <a:endParaRPr lang="en-US" altLang="en-US" sz="2800" dirty="0">
              <a:latin typeface="+mn-lt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课堂训练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占位符 2"/>
          <p:cNvSpPr txBox="1"/>
          <p:nvPr/>
        </p:nvSpPr>
        <p:spPr>
          <a:xfrm>
            <a:off x="432486" y="1439966"/>
            <a:ext cx="8496726" cy="5418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2.</a:t>
            </a:r>
            <a:r>
              <a:rPr lang="zh-CN" altLang="en-US" sz="2600" dirty="0"/>
              <a:t>如图</a:t>
            </a:r>
            <a:r>
              <a:rPr lang="en-US" altLang="zh-CN" sz="2600" dirty="0"/>
              <a:t>7.3</a:t>
            </a:r>
            <a:r>
              <a:rPr lang="zh-CN" altLang="en-US" sz="2600" dirty="0"/>
              <a:t>－</a:t>
            </a:r>
            <a:r>
              <a:rPr lang="en-US" altLang="zh-CN" sz="2600" dirty="0"/>
              <a:t>5</a:t>
            </a:r>
            <a:r>
              <a:rPr lang="zh-CN" altLang="en-US" sz="2600" dirty="0"/>
              <a:t>所示，苹果从树上落下的过程中，其惯性（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A.</a:t>
            </a:r>
            <a:r>
              <a:rPr lang="zh-CN" altLang="en-US" sz="2600" dirty="0"/>
              <a:t>先变大后变小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B.</a:t>
            </a:r>
            <a:r>
              <a:rPr lang="zh-CN" altLang="en-US" sz="2600" dirty="0"/>
              <a:t>先变小后变大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C.</a:t>
            </a:r>
            <a:r>
              <a:rPr lang="zh-CN" altLang="en-US" sz="2600" dirty="0"/>
              <a:t>变大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D.</a:t>
            </a:r>
            <a:r>
              <a:rPr lang="zh-CN" altLang="en-US" sz="2600" dirty="0"/>
              <a:t>不变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3.</a:t>
            </a:r>
            <a:r>
              <a:rPr lang="zh-CN" altLang="en-US" sz="2600" dirty="0"/>
              <a:t>小强行走时被石块绊了下，身体向前倾倒，对此合理的解释是小强原来相对于地面是</a:t>
            </a:r>
            <a:r>
              <a:rPr lang="en-US" altLang="zh-CN" sz="2600" dirty="0"/>
              <a:t>_______</a:t>
            </a:r>
            <a:r>
              <a:rPr lang="zh-CN" altLang="en-US" sz="2600" dirty="0"/>
              <a:t>的，绊到石块后，他的</a:t>
            </a:r>
            <a:r>
              <a:rPr lang="en-US" altLang="zh-CN" sz="2600" dirty="0"/>
              <a:t>_______</a:t>
            </a:r>
            <a:r>
              <a:rPr lang="zh-CN" altLang="en-US" sz="2600" dirty="0"/>
              <a:t>（选填“脚”或“上身”，下同）突然停止，而他的</a:t>
            </a:r>
            <a:r>
              <a:rPr lang="en-US" altLang="zh-CN" sz="2600" dirty="0"/>
              <a:t>_______</a:t>
            </a:r>
            <a:r>
              <a:rPr lang="zh-CN" altLang="en-US" sz="2600" dirty="0"/>
              <a:t>由于惯性仍保持原来的运动状态，所以身体会向前倾。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52337" y="1839070"/>
            <a:ext cx="42511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2600" dirty="0">
                <a:latin typeface="+mn-lt"/>
                <a:sym typeface="+mn-ea"/>
              </a:rPr>
              <a:t>D</a:t>
            </a:r>
            <a:endParaRPr lang="en-US" altLang="en-US" sz="2600" dirty="0">
              <a:latin typeface="+mn-lt"/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239" y="2085291"/>
            <a:ext cx="1977873" cy="189888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5036570" y="5001283"/>
            <a:ext cx="85472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>
                <a:latin typeface="+mn-lt"/>
                <a:sym typeface="+mn-ea"/>
              </a:rPr>
              <a:t>运动</a:t>
            </a:r>
            <a:endParaRPr lang="en-US" altLang="en-US" sz="2600" dirty="0">
              <a:latin typeface="+mn-lt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542327" y="5406657"/>
            <a:ext cx="5196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zh-CN" sz="2600" dirty="0"/>
              <a:t>脚</a:t>
            </a:r>
            <a:endParaRPr lang="en-US" altLang="en-US" sz="2600" dirty="0">
              <a:latin typeface="+mn-lt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89791" y="5787484"/>
            <a:ext cx="85472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>
                <a:latin typeface="+mn-lt"/>
                <a:sym typeface="+mn-ea"/>
              </a:rPr>
              <a:t>上身</a:t>
            </a:r>
            <a:endParaRPr lang="en-US" altLang="en-US" sz="2600" dirty="0">
              <a:latin typeface="+mn-lt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课堂训练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65361" y="1421904"/>
            <a:ext cx="1490925" cy="556945"/>
            <a:chOff x="165361" y="1471332"/>
            <a:chExt cx="1490925" cy="556945"/>
          </a:xfrm>
        </p:grpSpPr>
        <p:sp>
          <p:nvSpPr>
            <p:cNvPr id="15" name="AutoShape 65"/>
            <p:cNvSpPr>
              <a:spLocks noChangeArrowheads="1"/>
            </p:cNvSpPr>
            <p:nvPr/>
          </p:nvSpPr>
          <p:spPr bwMode="auto">
            <a:xfrm>
              <a:off x="165361" y="1507520"/>
              <a:ext cx="1490443" cy="520757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70">
                <a:solidFill>
                  <a:srgbClr val="00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91204" y="1471332"/>
              <a:ext cx="14650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知识点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668161" y="1482807"/>
            <a:ext cx="4893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2E75B6"/>
                </a:solidFill>
              </a:rPr>
              <a:t>惯性的利用和防止</a:t>
            </a:r>
          </a:p>
        </p:txBody>
      </p:sp>
      <p:sp>
        <p:nvSpPr>
          <p:cNvPr id="28" name="文本占位符 2"/>
          <p:cNvSpPr txBox="1"/>
          <p:nvPr/>
        </p:nvSpPr>
        <p:spPr>
          <a:xfrm>
            <a:off x="432486" y="2006027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 smtClean="0"/>
              <a:t>4</a:t>
            </a:r>
            <a:r>
              <a:rPr lang="en-US" altLang="zh-CN" dirty="0"/>
              <a:t>.</a:t>
            </a:r>
            <a:r>
              <a:rPr lang="zh-CN" altLang="en-US" dirty="0"/>
              <a:t>下列事例中，属于避免惯性带来危害的是（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拍打刚晒过的被子，灰尘脱落  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汽车在行驶时要保持一定的车距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跳远时，助跑能使运动员跳得更远  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投篮时，球离开手后还能向篮筐继续飞行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652420" y="2028319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2800" dirty="0">
                <a:latin typeface="+mn-lt"/>
                <a:sym typeface="+mn-ea"/>
              </a:rPr>
              <a:t>B</a:t>
            </a:r>
            <a:endParaRPr lang="en-US" altLang="en-US" sz="2800" dirty="0">
              <a:latin typeface="+mn-lt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课堂训练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占位符 2"/>
          <p:cNvSpPr txBox="1"/>
          <p:nvPr/>
        </p:nvSpPr>
        <p:spPr>
          <a:xfrm>
            <a:off x="432486" y="1439966"/>
            <a:ext cx="8496726" cy="5418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5.</a:t>
            </a:r>
            <a:r>
              <a:rPr lang="zh-CN" altLang="en-US" dirty="0"/>
              <a:t>惯性在日常生活和生产中有利有弊。下列四种现象不属于利用惯性的是（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锤头松了，把锤柄在地面上撞击几下，锤头就紧紧地套在</a:t>
            </a:r>
            <a:r>
              <a:rPr lang="zh-CN" altLang="en-US" dirty="0" smtClean="0"/>
              <a:t>锤柄</a:t>
            </a:r>
            <a:r>
              <a:rPr lang="zh-CN" altLang="en-US" dirty="0"/>
              <a:t>上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往锅炉内添煤时，不用把铲子送进炉灶内，煤就随着铲子</a:t>
            </a:r>
            <a:r>
              <a:rPr lang="zh-CN" altLang="en-US" dirty="0" smtClean="0"/>
              <a:t>运动</a:t>
            </a:r>
            <a:r>
              <a:rPr lang="zh-CN" altLang="en-US" dirty="0"/>
              <a:t>的方向进入灶内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汽车刹车时，站在车内的人向前倾倒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小狗通过甩动自己的身体，让身上的水珠飞</a:t>
            </a:r>
            <a:r>
              <a:rPr lang="zh-CN" altLang="en-US" dirty="0" smtClean="0"/>
              <a:t>出来</a:t>
            </a:r>
            <a:endParaRPr lang="en-US" altLang="zh-CN" dirty="0"/>
          </a:p>
        </p:txBody>
      </p:sp>
      <p:sp>
        <p:nvSpPr>
          <p:cNvPr id="20" name="文本框 19"/>
          <p:cNvSpPr txBox="1"/>
          <p:nvPr/>
        </p:nvSpPr>
        <p:spPr>
          <a:xfrm>
            <a:off x="4192010" y="1801948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sz="2800" dirty="0">
                <a:latin typeface="+mn-lt"/>
                <a:sym typeface="+mn-ea"/>
              </a:rPr>
              <a:t>C</a:t>
            </a:r>
            <a:endParaRPr lang="en-US" altLang="en-US" sz="2800" dirty="0">
              <a:latin typeface="+mn-lt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课堂训练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占位符 2"/>
          <p:cNvSpPr txBox="1"/>
          <p:nvPr/>
        </p:nvSpPr>
        <p:spPr>
          <a:xfrm>
            <a:off x="432486" y="1439966"/>
            <a:ext cx="8496726" cy="5418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 smtClean="0"/>
              <a:t>6</a:t>
            </a:r>
            <a:r>
              <a:rPr lang="en-US" altLang="zh-CN" dirty="0"/>
              <a:t>.</a:t>
            </a:r>
            <a:r>
              <a:rPr lang="zh-CN" altLang="en-US" dirty="0"/>
              <a:t>乘坐公共汽车，当身体突然向前倾倒时，说明此时汽车正在</a:t>
            </a:r>
            <a:r>
              <a:rPr lang="en-US" altLang="zh-CN" dirty="0"/>
              <a:t>__________</a:t>
            </a:r>
            <a:r>
              <a:rPr lang="zh-CN" altLang="en-US" dirty="0"/>
              <a:t>；当身体突然向后倒时，说明此时汽车正在</a:t>
            </a:r>
            <a:r>
              <a:rPr lang="en-US" altLang="zh-CN" dirty="0"/>
              <a:t>_________</a:t>
            </a:r>
            <a:r>
              <a:rPr lang="zh-CN" altLang="en-US" dirty="0"/>
              <a:t>（以上两空均选填“突然起动”或“紧急刹车”）。汽车停下来后</a:t>
            </a:r>
            <a:r>
              <a:rPr lang="en-US" altLang="zh-CN" dirty="0"/>
              <a:t>_______</a:t>
            </a:r>
            <a:r>
              <a:rPr lang="zh-CN" altLang="en-US" dirty="0"/>
              <a:t>（选填“有”或“没有”）惯性。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045580" y="1830909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紧急刹车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265060" y="2324851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突然启动</a:t>
            </a:r>
            <a:endParaRPr lang="en-US" altLang="en-US" sz="2800" dirty="0">
              <a:latin typeface="+mn-lt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15540" y="2735164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latin typeface="+mn-lt"/>
                <a:sym typeface="+mn-ea"/>
              </a:rPr>
              <a:t>有</a:t>
            </a:r>
            <a:endParaRPr lang="en-US" altLang="en-US" sz="2800" dirty="0">
              <a:latin typeface="+mn-lt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占位符 2"/>
          <p:cNvSpPr txBox="1"/>
          <p:nvPr/>
        </p:nvSpPr>
        <p:spPr>
          <a:xfrm>
            <a:off x="432486" y="1415027"/>
            <a:ext cx="8229600" cy="51845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1.</a:t>
            </a:r>
            <a:r>
              <a:rPr lang="zh-CN" altLang="en-US" dirty="0"/>
              <a:t>关于惯性的说法正确的是（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车辆行驶时要限制最高速度，是因为速度越大，惯性越大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系安全带可以减小驾驶员的惯性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歼击机投入战斗前要抛掉副油箱，这是为了减小  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    </a:t>
            </a:r>
            <a:r>
              <a:rPr lang="zh-CN" altLang="en-US" dirty="0"/>
              <a:t>惯性更加灵活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抛出去的实心球还会在空中运行一段距离是因为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    </a:t>
            </a:r>
            <a:r>
              <a:rPr lang="zh-CN" altLang="en-US" dirty="0"/>
              <a:t>实心球受到惯性力的作用</a:t>
            </a:r>
          </a:p>
        </p:txBody>
      </p:sp>
      <p:sp>
        <p:nvSpPr>
          <p:cNvPr id="23" name="矩形 22"/>
          <p:cNvSpPr/>
          <p:nvPr/>
        </p:nvSpPr>
        <p:spPr>
          <a:xfrm>
            <a:off x="5148389" y="1415027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</a:rPr>
              <a:t>C</a:t>
            </a:r>
            <a:endParaRPr lang="zh-CN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2"/>
          <p:cNvSpPr txBox="1"/>
          <p:nvPr/>
        </p:nvSpPr>
        <p:spPr>
          <a:xfrm>
            <a:off x="432486" y="1401579"/>
            <a:ext cx="8229600" cy="5587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2.</a:t>
            </a:r>
            <a:r>
              <a:rPr lang="zh-CN" altLang="en-US" dirty="0"/>
              <a:t>公共汽车紧急刹车时，乘客从座位上向前冲的原因是（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乘客没坐稳                     </a:t>
            </a:r>
            <a:r>
              <a:rPr lang="en-US" altLang="zh-CN" dirty="0"/>
              <a:t>B.</a:t>
            </a:r>
            <a:r>
              <a:rPr lang="zh-CN" altLang="en-US" dirty="0"/>
              <a:t>乘客没抓好扶手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乘客具有惯性                 </a:t>
            </a:r>
            <a:r>
              <a:rPr lang="en-US" altLang="zh-CN" dirty="0"/>
              <a:t>D.</a:t>
            </a:r>
            <a:r>
              <a:rPr lang="zh-CN" altLang="en-US" dirty="0"/>
              <a:t>乘客的座位太光滑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3.</a:t>
            </a:r>
            <a:r>
              <a:rPr lang="zh-CN" altLang="en-US" dirty="0"/>
              <a:t>小明乘坐公共汽车时，站在离车门较近的位置而且双手没有扶任何物体，为了避免汽车启动时摔倒，他应将身体（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保持直立  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向汽车运动方向倾斜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向汽车运动的反方向倾斜  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任何站姿都可以</a:t>
            </a:r>
          </a:p>
        </p:txBody>
      </p:sp>
      <p:sp>
        <p:nvSpPr>
          <p:cNvPr id="13" name="矩形 12"/>
          <p:cNvSpPr/>
          <p:nvPr/>
        </p:nvSpPr>
        <p:spPr>
          <a:xfrm>
            <a:off x="2832140" y="4384265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</a:rPr>
              <a:t>B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1817361" y="1776230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</a:rPr>
              <a:t>C</a:t>
            </a:r>
            <a:endParaRPr lang="zh-CN" alt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2"/>
          <p:cNvSpPr txBox="1"/>
          <p:nvPr/>
        </p:nvSpPr>
        <p:spPr>
          <a:xfrm>
            <a:off x="432486" y="1401580"/>
            <a:ext cx="8229600" cy="57721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4.</a:t>
            </a:r>
            <a:r>
              <a:rPr lang="zh-CN" altLang="en-US" dirty="0"/>
              <a:t>在甲、乙两艘遮蔽门窗的船上，分别观察到小球的运动情况如图</a:t>
            </a:r>
            <a:r>
              <a:rPr lang="en-US" altLang="zh-CN" dirty="0"/>
              <a:t>7.3</a:t>
            </a:r>
            <a:r>
              <a:rPr lang="zh-CN" altLang="en-US" dirty="0"/>
              <a:t>－</a:t>
            </a:r>
            <a:r>
              <a:rPr lang="en-US" altLang="zh-CN" dirty="0"/>
              <a:t>6</a:t>
            </a:r>
            <a:r>
              <a:rPr lang="zh-CN" altLang="en-US" dirty="0"/>
              <a:t>所示（小球原静止在光滑水平桌面中央）。下列说法正确的是（　　）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甲船向左做匀速运动，乙船静止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甲船向右做匀速运动，乙船静止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甲船可能静止也可能做匀速直线运动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乙船可能静止也可能做匀速直线运动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385679" y="2313038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</a:rPr>
              <a:t>D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571" y="2785352"/>
            <a:ext cx="4986378" cy="19938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2"/>
          <p:cNvSpPr txBox="1"/>
          <p:nvPr/>
        </p:nvSpPr>
        <p:spPr>
          <a:xfrm>
            <a:off x="432485" y="1401580"/>
            <a:ext cx="8306269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5.</a:t>
            </a:r>
            <a:r>
              <a:rPr lang="zh-CN" altLang="en-US" dirty="0"/>
              <a:t>有一个氢气球以</a:t>
            </a:r>
            <a:r>
              <a:rPr lang="en-US" altLang="zh-CN" dirty="0"/>
              <a:t>10 m/s</a:t>
            </a:r>
            <a:r>
              <a:rPr lang="zh-CN" altLang="en-US" dirty="0"/>
              <a:t>的速度匀速上升到某一高度时，从氢气球的吊篮中掉下一物体，这个物体在离开吊篮后将（　　）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继续上升一段然后下落  </a:t>
            </a:r>
            <a:endParaRPr lang="en-US" altLang="zh-CN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B. </a:t>
            </a:r>
            <a:r>
              <a:rPr lang="zh-CN" altLang="en-US" dirty="0"/>
              <a:t>立即下落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C. </a:t>
            </a:r>
            <a:r>
              <a:rPr lang="zh-CN" altLang="en-US" dirty="0"/>
              <a:t>以原来的速度永远上升  </a:t>
            </a:r>
            <a:endParaRPr lang="en-US" altLang="zh-CN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/>
              <a:t>D. </a:t>
            </a:r>
            <a:r>
              <a:rPr lang="zh-CN" altLang="en-US" dirty="0"/>
              <a:t>以上说法都不对</a:t>
            </a:r>
          </a:p>
        </p:txBody>
      </p:sp>
      <p:sp>
        <p:nvSpPr>
          <p:cNvPr id="13" name="矩形 12"/>
          <p:cNvSpPr/>
          <p:nvPr/>
        </p:nvSpPr>
        <p:spPr>
          <a:xfrm>
            <a:off x="2809464" y="2380083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</a:rPr>
              <a:t>A</a:t>
            </a:r>
            <a:endParaRPr lang="zh-CN" altLang="en-US" sz="2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2"/>
          <p:cNvSpPr txBox="1"/>
          <p:nvPr/>
        </p:nvSpPr>
        <p:spPr>
          <a:xfrm>
            <a:off x="432486" y="1406062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6.</a:t>
            </a:r>
            <a:r>
              <a:rPr lang="zh-CN" altLang="en-US" dirty="0"/>
              <a:t>浩瀚同学在家观看</a:t>
            </a:r>
            <a:r>
              <a:rPr lang="en-US" altLang="zh-CN" dirty="0"/>
              <a:t>CCTV</a:t>
            </a:r>
            <a:r>
              <a:rPr lang="zh-CN" altLang="en-US" dirty="0"/>
              <a:t>－</a:t>
            </a:r>
            <a:r>
              <a:rPr lang="en-US" altLang="zh-CN" dirty="0"/>
              <a:t>5</a:t>
            </a:r>
            <a:r>
              <a:rPr lang="zh-CN" altLang="en-US" dirty="0"/>
              <a:t>赛车比赛节目时，发现汽车行驶速度很快，其中途经一段“</a:t>
            </a:r>
            <a:r>
              <a:rPr lang="en-US" altLang="zh-CN" dirty="0"/>
              <a:t>S”</a:t>
            </a:r>
            <a:r>
              <a:rPr lang="zh-CN" altLang="en-US" dirty="0"/>
              <a:t>形弯道时，如图</a:t>
            </a:r>
            <a:r>
              <a:rPr lang="en-US" altLang="zh-CN" dirty="0"/>
              <a:t>7.3</a:t>
            </a:r>
            <a:r>
              <a:rPr lang="zh-CN" altLang="en-US" dirty="0"/>
              <a:t>－</a:t>
            </a:r>
            <a:r>
              <a:rPr lang="en-US" altLang="zh-CN" dirty="0"/>
              <a:t>7</a:t>
            </a:r>
            <a:r>
              <a:rPr lang="zh-CN" altLang="en-US" dirty="0"/>
              <a:t>所示。他想：现场观看的观众为了更安全，应站的位置是图中的（　　）</a:t>
            </a:r>
            <a:endParaRPr lang="en-US" altLang="zh-CN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甲、丙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甲、丁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乙、丙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乙、丁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286" y="3490107"/>
            <a:ext cx="3568399" cy="2162772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910406" y="2676591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</a:rPr>
              <a:t>C</a:t>
            </a:r>
            <a:endParaRPr lang="zh-CN" altLang="en-US" sz="2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2"/>
          <p:cNvSpPr txBox="1"/>
          <p:nvPr/>
        </p:nvSpPr>
        <p:spPr>
          <a:xfrm>
            <a:off x="405592" y="1408875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7.</a:t>
            </a:r>
            <a:r>
              <a:rPr lang="zh-CN" altLang="en-US" dirty="0"/>
              <a:t>（</a:t>
            </a:r>
            <a:r>
              <a:rPr lang="en-US" altLang="zh-CN" dirty="0"/>
              <a:t>2019·</a:t>
            </a:r>
            <a:r>
              <a:rPr lang="zh-CN" altLang="en-US" dirty="0"/>
              <a:t>广州市）静止在水平地面上的密闭装置内部如图</a:t>
            </a:r>
            <a:r>
              <a:rPr lang="en-US" altLang="zh-CN" dirty="0"/>
              <a:t>7.3</a:t>
            </a:r>
            <a:r>
              <a:rPr lang="zh-CN" altLang="en-US" dirty="0"/>
              <a:t>－</a:t>
            </a:r>
            <a:r>
              <a:rPr lang="en-US" altLang="zh-CN" dirty="0"/>
              <a:t>8</a:t>
            </a:r>
            <a:r>
              <a:rPr lang="zh-CN" altLang="en-US" dirty="0"/>
              <a:t>甲所示，装置内部固定着一根竖直的杆，杆顶有一小球，忽略杆和球间的摩擦。由于装置开始沿某一水平方向做直线运动，小球从杆上落下，刚离开杆时的俯视图如图</a:t>
            </a:r>
            <a:r>
              <a:rPr lang="en-US" altLang="zh-CN" dirty="0"/>
              <a:t>7.3</a:t>
            </a:r>
            <a:r>
              <a:rPr lang="zh-CN" altLang="en-US" dirty="0"/>
              <a:t>－</a:t>
            </a:r>
            <a:r>
              <a:rPr lang="en-US" altLang="zh-CN" dirty="0"/>
              <a:t>8</a:t>
            </a:r>
            <a:r>
              <a:rPr lang="zh-CN" altLang="en-US" dirty="0"/>
              <a:t>乙所示，请由此判断装置是向哪个方向运动（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A.</a:t>
            </a:r>
            <a:r>
              <a:rPr lang="zh-CN" altLang="en-US" dirty="0"/>
              <a:t>东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B.</a:t>
            </a:r>
            <a:r>
              <a:rPr lang="zh-CN" altLang="en-US" dirty="0"/>
              <a:t>南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C.</a:t>
            </a:r>
            <a:r>
              <a:rPr lang="zh-CN" altLang="en-US" dirty="0"/>
              <a:t>西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/>
              <a:t>D.</a:t>
            </a:r>
            <a:r>
              <a:rPr lang="zh-CN" altLang="en-US" dirty="0"/>
              <a:t>北</a:t>
            </a:r>
          </a:p>
        </p:txBody>
      </p:sp>
      <p:sp>
        <p:nvSpPr>
          <p:cNvPr id="12" name="矩形 11"/>
          <p:cNvSpPr/>
          <p:nvPr/>
        </p:nvSpPr>
        <p:spPr>
          <a:xfrm>
            <a:off x="5672406" y="3505290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/>
              </a:rPr>
              <a:t>B</a:t>
            </a:r>
            <a:endParaRPr lang="zh-CN" altLang="en-US" sz="2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744" y="4066479"/>
            <a:ext cx="5254979" cy="255129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2"/>
          <p:cNvSpPr txBox="1"/>
          <p:nvPr/>
        </p:nvSpPr>
        <p:spPr>
          <a:xfrm>
            <a:off x="405592" y="1408874"/>
            <a:ext cx="8229600" cy="65159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8.</a:t>
            </a:r>
            <a:r>
              <a:rPr lang="zh-CN" altLang="en-US" sz="2600" dirty="0"/>
              <a:t>足球运动员起脚射门，足球离脚后由于</a:t>
            </a:r>
            <a:r>
              <a:rPr lang="en-US" altLang="zh-CN" sz="2600" dirty="0"/>
              <a:t>_______</a:t>
            </a:r>
            <a:r>
              <a:rPr lang="zh-CN" altLang="en-US" sz="2600" dirty="0"/>
              <a:t>还能继续飞向球门；守门员飞身将球扑住，说明力能改变物体的</a:t>
            </a:r>
            <a:r>
              <a:rPr lang="en-US" altLang="zh-CN" sz="2600" dirty="0"/>
              <a:t>____________ </a:t>
            </a:r>
            <a:r>
              <a:rPr lang="zh-CN" altLang="en-US" sz="2600" dirty="0"/>
              <a:t>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9.</a:t>
            </a:r>
            <a:r>
              <a:rPr lang="zh-CN" altLang="en-US" sz="2600" dirty="0"/>
              <a:t>某市市区发生一起交通事故，两部同向行驶的汽车发生“追尾”，如图</a:t>
            </a:r>
            <a:r>
              <a:rPr lang="en-US" altLang="zh-CN" sz="2600" dirty="0"/>
              <a:t>7.3</a:t>
            </a:r>
            <a:r>
              <a:rPr lang="zh-CN" altLang="en-US" sz="2600" dirty="0"/>
              <a:t>－</a:t>
            </a:r>
            <a:r>
              <a:rPr lang="en-US" altLang="zh-CN" sz="2600" dirty="0"/>
              <a:t>9</a:t>
            </a:r>
            <a:r>
              <a:rPr lang="zh-CN" altLang="en-US" sz="2600" dirty="0"/>
              <a:t>所示。汽车</a:t>
            </a:r>
            <a:r>
              <a:rPr lang="en-US" altLang="zh-CN" sz="2600" dirty="0"/>
              <a:t>B</a:t>
            </a:r>
            <a:r>
              <a:rPr lang="zh-CN" altLang="en-US" sz="2600" dirty="0"/>
              <a:t>刹车后由于</a:t>
            </a:r>
            <a:r>
              <a:rPr lang="en-US" altLang="zh-CN" sz="2600" dirty="0"/>
              <a:t>_____</a:t>
            </a:r>
            <a:r>
              <a:rPr lang="zh-CN" altLang="en-US" sz="2600" dirty="0"/>
              <a:t>仍撞到汽车</a:t>
            </a:r>
            <a:r>
              <a:rPr lang="en-US" altLang="zh-CN" sz="2600" dirty="0"/>
              <a:t>A</a:t>
            </a:r>
            <a:r>
              <a:rPr lang="zh-CN" altLang="en-US" sz="2600" dirty="0"/>
              <a:t>；观察汽车</a:t>
            </a:r>
            <a:r>
              <a:rPr lang="en-US" altLang="zh-CN" sz="2600" dirty="0"/>
              <a:t>A</a:t>
            </a:r>
            <a:r>
              <a:rPr lang="zh-CN" altLang="en-US" sz="2600" dirty="0"/>
              <a:t>的尾部向上翘起，说明力能够使物体发生</a:t>
            </a:r>
            <a:r>
              <a:rPr lang="en-US" altLang="zh-CN" sz="2600" dirty="0"/>
              <a:t>_______ </a:t>
            </a:r>
            <a:r>
              <a:rPr lang="zh-CN" altLang="en-US" sz="2600" dirty="0"/>
              <a:t>；此时对汽车</a:t>
            </a:r>
            <a:r>
              <a:rPr lang="en-US" altLang="zh-CN" sz="2600" dirty="0"/>
              <a:t>A</a:t>
            </a:r>
            <a:r>
              <a:rPr lang="zh-CN" altLang="en-US" sz="2600" dirty="0"/>
              <a:t>中的司机起保护作用的是</a:t>
            </a:r>
            <a:r>
              <a:rPr lang="en-US" altLang="zh-CN" sz="2600" dirty="0"/>
              <a:t>___________</a:t>
            </a:r>
            <a:r>
              <a:rPr lang="zh-CN" altLang="en-US" sz="2600" dirty="0"/>
              <a:t>（选填“安全</a:t>
            </a: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2600" dirty="0"/>
              <a:t>气囊”或“汽车头枕”）。</a:t>
            </a:r>
            <a:endParaRPr lang="en-US" altLang="zh-CN" sz="2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sz="2600" dirty="0"/>
          </a:p>
        </p:txBody>
      </p:sp>
      <p:sp>
        <p:nvSpPr>
          <p:cNvPr id="15" name="矩形 14"/>
          <p:cNvSpPr/>
          <p:nvPr/>
        </p:nvSpPr>
        <p:spPr>
          <a:xfrm>
            <a:off x="6512477" y="1410436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惯性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14131" y="2184140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运动状态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369" y="4711648"/>
            <a:ext cx="2538490" cy="192600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7576349" y="3371987"/>
            <a:ext cx="85632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惯性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90692" y="4145652"/>
            <a:ext cx="85632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形变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22241" y="4594551"/>
            <a:ext cx="1524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汽车头枕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课后巩固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占位符 2"/>
          <p:cNvSpPr txBox="1"/>
          <p:nvPr/>
        </p:nvSpPr>
        <p:spPr>
          <a:xfrm>
            <a:off x="405592" y="1408874"/>
            <a:ext cx="8229600" cy="65159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600" dirty="0"/>
              <a:t>10.</a:t>
            </a:r>
            <a:r>
              <a:rPr lang="zh-CN" altLang="en-US" sz="2600" dirty="0"/>
              <a:t>如图</a:t>
            </a:r>
            <a:r>
              <a:rPr lang="en-US" altLang="zh-CN" sz="2600" dirty="0"/>
              <a:t>7.3</a:t>
            </a:r>
            <a:r>
              <a:rPr lang="zh-CN" altLang="en-US" sz="2600" dirty="0"/>
              <a:t>－</a:t>
            </a:r>
            <a:r>
              <a:rPr lang="en-US" altLang="zh-CN" sz="2600" dirty="0"/>
              <a:t>10</a:t>
            </a:r>
            <a:r>
              <a:rPr lang="zh-CN" altLang="en-US" sz="2600" dirty="0"/>
              <a:t>甲所示，盛有水的烧杯随小车一起水平向右做</a:t>
            </a:r>
            <a:r>
              <a:rPr lang="en-US" altLang="zh-CN" sz="2600" dirty="0"/>
              <a:t>__________</a:t>
            </a:r>
            <a:r>
              <a:rPr lang="zh-CN" altLang="en-US" sz="2600" dirty="0"/>
              <a:t>运动；当烧杯中的水面出现如图</a:t>
            </a:r>
            <a:r>
              <a:rPr lang="en-US" altLang="zh-CN" sz="2600" dirty="0"/>
              <a:t>7.3</a:t>
            </a:r>
            <a:r>
              <a:rPr lang="zh-CN" altLang="en-US" sz="2600" dirty="0"/>
              <a:t>－</a:t>
            </a:r>
            <a:r>
              <a:rPr lang="en-US" altLang="zh-CN" sz="2600" dirty="0"/>
              <a:t>10</a:t>
            </a:r>
            <a:r>
              <a:rPr lang="zh-CN" altLang="en-US" sz="2600" dirty="0"/>
              <a:t>乙所示的状态时，则小车此时正在做</a:t>
            </a:r>
            <a:r>
              <a:rPr lang="en-US" altLang="zh-CN" sz="2600" dirty="0"/>
              <a:t>__________</a:t>
            </a:r>
            <a:r>
              <a:rPr lang="zh-CN" altLang="en-US" sz="2600" dirty="0"/>
              <a:t>（以上两空均选填“加速”“减速”或“匀速”）运动，做出上述判断的根据是</a:t>
            </a:r>
            <a:r>
              <a:rPr lang="en-US" altLang="zh-CN" sz="2600" dirty="0"/>
              <a:t>__________</a:t>
            </a:r>
            <a:r>
              <a:rPr lang="zh-CN" altLang="en-US" sz="2600" dirty="0"/>
              <a:t>（选填“水”或“烧杯”）具有惯性。</a:t>
            </a:r>
          </a:p>
        </p:txBody>
      </p:sp>
      <p:sp>
        <p:nvSpPr>
          <p:cNvPr id="15" name="矩形 14"/>
          <p:cNvSpPr/>
          <p:nvPr/>
        </p:nvSpPr>
        <p:spPr>
          <a:xfrm>
            <a:off x="1735971" y="1762669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匀速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3282" y="4048344"/>
            <a:ext cx="4934220" cy="235093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6434971" y="2183287"/>
            <a:ext cx="85472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减速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92429" y="2932587"/>
            <a:ext cx="52129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水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培优提升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占位符 2"/>
          <p:cNvSpPr txBox="1"/>
          <p:nvPr/>
        </p:nvSpPr>
        <p:spPr>
          <a:xfrm>
            <a:off x="432486" y="1444610"/>
            <a:ext cx="8229600" cy="5464060"/>
          </a:xfrm>
          <a:prstGeom prst="rect">
            <a:avLst/>
          </a:prstGeom>
        </p:spPr>
        <p:txBody>
          <a:bodyPr>
            <a:noAutofit/>
          </a:bodyPr>
          <a:lstStyle>
            <a:lvl1pPr marL="182245" indent="-182245" algn="l" defTabSz="728345" rtl="0" eaLnBrk="1" latinLnBrk="0" hangingPunct="1">
              <a:lnSpc>
                <a:spcPct val="90000"/>
              </a:lnSpc>
              <a:spcBef>
                <a:spcPts val="795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610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059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444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830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0279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6664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3113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9562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800" dirty="0" smtClean="0"/>
              <a:t>1</a:t>
            </a:r>
            <a:r>
              <a:rPr lang="en-US" altLang="zh-CN" sz="2800" dirty="0"/>
              <a:t>. </a:t>
            </a:r>
            <a:r>
              <a:rPr lang="zh-CN" altLang="en-US" sz="2800" dirty="0"/>
              <a:t>小明想：立定跳远测试中，地球自转会影响成绩吗？对此，下列认识正确的是（　　）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800" dirty="0"/>
              <a:t>A.</a:t>
            </a:r>
            <a:r>
              <a:rPr lang="zh-CN" altLang="en-US" sz="2800" dirty="0"/>
              <a:t>向东跳有利  </a:t>
            </a:r>
            <a:endParaRPr lang="en-US" altLang="zh-CN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800" dirty="0"/>
              <a:t>B.</a:t>
            </a:r>
            <a:r>
              <a:rPr lang="zh-CN" altLang="en-US" sz="2800" dirty="0"/>
              <a:t>向西跳有利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800" dirty="0"/>
              <a:t>C.</a:t>
            </a:r>
            <a:r>
              <a:rPr lang="zh-CN" altLang="en-US" sz="2800" dirty="0"/>
              <a:t>向南或向北跳有利  </a:t>
            </a:r>
            <a:endParaRPr lang="en-US" altLang="zh-CN" sz="2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800" dirty="0"/>
              <a:t>D.</a:t>
            </a:r>
            <a:r>
              <a:rPr lang="zh-CN" altLang="en-US" sz="2800" dirty="0"/>
              <a:t>向各个方向跳都一样</a:t>
            </a:r>
          </a:p>
        </p:txBody>
      </p:sp>
      <p:sp>
        <p:nvSpPr>
          <p:cNvPr id="13" name="矩形 12"/>
          <p:cNvSpPr/>
          <p:nvPr/>
        </p:nvSpPr>
        <p:spPr>
          <a:xfrm>
            <a:off x="5629625" y="1930624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5393071"/>
          <p:cNvPicPr>
            <a:picLocks noChangeAspect="1"/>
          </p:cNvPicPr>
          <p:nvPr/>
        </p:nvPicPr>
        <p:blipFill>
          <a:blip r:embed="rId2" cstate="print"/>
          <a:srcRect t="40910" b="48562"/>
          <a:stretch>
            <a:fillRect/>
          </a:stretch>
        </p:blipFill>
        <p:spPr>
          <a:xfrm>
            <a:off x="0" y="-26035"/>
            <a:ext cx="9144000" cy="562610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71" y="636276"/>
            <a:ext cx="9144001" cy="0"/>
          </a:xfrm>
          <a:prstGeom prst="line">
            <a:avLst/>
          </a:prstGeom>
          <a:ln w="31750">
            <a:solidFill>
              <a:srgbClr val="6AA4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泪滴形 55"/>
          <p:cNvSpPr/>
          <p:nvPr/>
        </p:nvSpPr>
        <p:spPr>
          <a:xfrm rot="18900000">
            <a:off x="324378" y="335832"/>
            <a:ext cx="934652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4920" y="346187"/>
            <a:ext cx="3507509" cy="998806"/>
            <a:chOff x="409634" y="457400"/>
            <a:chExt cx="3507509" cy="998806"/>
          </a:xfrm>
        </p:grpSpPr>
        <p:sp>
          <p:nvSpPr>
            <p:cNvPr id="45" name="文本框 44"/>
            <p:cNvSpPr txBox="1"/>
            <p:nvPr/>
          </p:nvSpPr>
          <p:spPr>
            <a:xfrm>
              <a:off x="1313669" y="795379"/>
              <a:ext cx="26034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1">
                      <a:lumMod val="75000"/>
                    </a:schemeClr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培优提升</a:t>
              </a:r>
            </a:p>
          </p:txBody>
        </p:sp>
        <p:sp>
          <p:nvSpPr>
            <p:cNvPr id="57" name="泪滴形 56"/>
            <p:cNvSpPr/>
            <p:nvPr/>
          </p:nvSpPr>
          <p:spPr>
            <a:xfrm rot="18900000">
              <a:off x="409634" y="457400"/>
              <a:ext cx="749105" cy="998806"/>
            </a:xfrm>
            <a:prstGeom prst="teardrop">
              <a:avLst/>
            </a:prstGeom>
            <a:solidFill>
              <a:srgbClr val="6AA4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51" name="KSO_Shape"/>
            <p:cNvSpPr>
              <a:spLocks noChangeAspect="1" noChangeArrowheads="1"/>
            </p:cNvSpPr>
            <p:nvPr/>
          </p:nvSpPr>
          <p:spPr bwMode="auto">
            <a:xfrm>
              <a:off x="611505" y="641985"/>
              <a:ext cx="475774" cy="589915"/>
            </a:xfrm>
            <a:custGeom>
              <a:avLst/>
              <a:gdLst>
                <a:gd name="T0" fmla="*/ 685899 w 2767013"/>
                <a:gd name="T1" fmla="*/ 1628140 h 2578100"/>
                <a:gd name="T2" fmla="*/ 814822 w 2767013"/>
                <a:gd name="T3" fmla="*/ 1673225 h 2578100"/>
                <a:gd name="T4" fmla="*/ 1062190 w 2767013"/>
                <a:gd name="T5" fmla="*/ 1516380 h 2578100"/>
                <a:gd name="T6" fmla="*/ 1081547 w 2767013"/>
                <a:gd name="T7" fmla="*/ 1274 h 2578100"/>
                <a:gd name="T8" fmla="*/ 1235742 w 2767013"/>
                <a:gd name="T9" fmla="*/ 89156 h 2578100"/>
                <a:gd name="T10" fmla="*/ 1326071 w 2767013"/>
                <a:gd name="T11" fmla="*/ 253047 h 2578100"/>
                <a:gd name="T12" fmla="*/ 1519456 w 2767013"/>
                <a:gd name="T13" fmla="*/ 439420 h 2578100"/>
                <a:gd name="T14" fmla="*/ 1614085 w 2767013"/>
                <a:gd name="T15" fmla="*/ 664210 h 2578100"/>
                <a:gd name="T16" fmla="*/ 1591856 w 2767013"/>
                <a:gd name="T17" fmla="*/ 958850 h 2578100"/>
                <a:gd name="T18" fmla="*/ 1395296 w 2767013"/>
                <a:gd name="T19" fmla="*/ 1286192 h 2578100"/>
                <a:gd name="T20" fmla="*/ 1116808 w 2767013"/>
                <a:gd name="T21" fmla="*/ 1571625 h 2578100"/>
                <a:gd name="T22" fmla="*/ 863407 w 2767013"/>
                <a:gd name="T23" fmla="*/ 1737678 h 2578100"/>
                <a:gd name="T24" fmla="*/ 940570 w 2767013"/>
                <a:gd name="T25" fmla="*/ 2122805 h 2578100"/>
                <a:gd name="T26" fmla="*/ 1091404 w 2767013"/>
                <a:gd name="T27" fmla="*/ 2375218 h 2578100"/>
                <a:gd name="T28" fmla="*/ 1303842 w 2767013"/>
                <a:gd name="T29" fmla="*/ 2498090 h 2578100"/>
                <a:gd name="T30" fmla="*/ 1476587 w 2767013"/>
                <a:gd name="T31" fmla="*/ 2471103 h 2578100"/>
                <a:gd name="T32" fmla="*/ 1605828 w 2767013"/>
                <a:gd name="T33" fmla="*/ 2357120 h 2578100"/>
                <a:gd name="T34" fmla="*/ 1764601 w 2767013"/>
                <a:gd name="T35" fmla="*/ 1958340 h 2578100"/>
                <a:gd name="T36" fmla="*/ 1892890 w 2767013"/>
                <a:gd name="T37" fmla="*/ 1682433 h 2578100"/>
                <a:gd name="T38" fmla="*/ 2061506 w 2767013"/>
                <a:gd name="T39" fmla="*/ 1567497 h 2578100"/>
                <a:gd name="T40" fmla="*/ 2208566 w 2767013"/>
                <a:gd name="T41" fmla="*/ 1484745 h 2578100"/>
                <a:gd name="T42" fmla="*/ 2435693 w 2767013"/>
                <a:gd name="T43" fmla="*/ 1370330 h 2578100"/>
                <a:gd name="T44" fmla="*/ 2674574 w 2767013"/>
                <a:gd name="T45" fmla="*/ 1462498 h 2578100"/>
                <a:gd name="T46" fmla="*/ 2766695 w 2767013"/>
                <a:gd name="T47" fmla="*/ 1701499 h 2578100"/>
                <a:gd name="T48" fmla="*/ 2652338 w 2767013"/>
                <a:gd name="T49" fmla="*/ 1928423 h 2578100"/>
                <a:gd name="T50" fmla="*/ 2403927 w 2767013"/>
                <a:gd name="T51" fmla="*/ 1996754 h 2578100"/>
                <a:gd name="T52" fmla="*/ 2190777 w 2767013"/>
                <a:gd name="T53" fmla="*/ 1861363 h 2578100"/>
                <a:gd name="T54" fmla="*/ 2137718 w 2767013"/>
                <a:gd name="T55" fmla="*/ 1635442 h 2578100"/>
                <a:gd name="T56" fmla="*/ 1985931 w 2767013"/>
                <a:gd name="T57" fmla="*/ 1698308 h 2578100"/>
                <a:gd name="T58" fmla="*/ 1849704 w 2767013"/>
                <a:gd name="T59" fmla="*/ 1946593 h 2578100"/>
                <a:gd name="T60" fmla="*/ 1683627 w 2767013"/>
                <a:gd name="T61" fmla="*/ 2382203 h 2578100"/>
                <a:gd name="T62" fmla="*/ 1542319 w 2767013"/>
                <a:gd name="T63" fmla="*/ 2526030 h 2578100"/>
                <a:gd name="T64" fmla="*/ 1334327 w 2767013"/>
                <a:gd name="T65" fmla="*/ 2578100 h 2578100"/>
                <a:gd name="T66" fmla="*/ 1178094 w 2767013"/>
                <a:gd name="T67" fmla="*/ 2540318 h 2578100"/>
                <a:gd name="T68" fmla="*/ 964386 w 2767013"/>
                <a:gd name="T69" fmla="*/ 2336483 h 2578100"/>
                <a:gd name="T70" fmla="*/ 805296 w 2767013"/>
                <a:gd name="T71" fmla="*/ 1978660 h 2578100"/>
                <a:gd name="T72" fmla="*/ 664306 w 2767013"/>
                <a:gd name="T73" fmla="*/ 1706245 h 2578100"/>
                <a:gd name="T74" fmla="*/ 335963 w 2767013"/>
                <a:gd name="T75" fmla="*/ 1411922 h 2578100"/>
                <a:gd name="T76" fmla="*/ 52713 w 2767013"/>
                <a:gd name="T77" fmla="*/ 977265 h 2578100"/>
                <a:gd name="T78" fmla="*/ 0 w 2767013"/>
                <a:gd name="T79" fmla="*/ 758190 h 2578100"/>
                <a:gd name="T80" fmla="*/ 59063 w 2767013"/>
                <a:gd name="T81" fmla="*/ 503237 h 2578100"/>
                <a:gd name="T82" fmla="*/ 192115 w 2767013"/>
                <a:gd name="T83" fmla="*/ 330200 h 2578100"/>
                <a:gd name="T84" fmla="*/ 291846 w 2767013"/>
                <a:gd name="T85" fmla="*/ 139292 h 2578100"/>
                <a:gd name="T86" fmla="*/ 425579 w 2767013"/>
                <a:gd name="T87" fmla="*/ 24440 h 2578100"/>
                <a:gd name="T88" fmla="*/ 606438 w 2767013"/>
                <a:gd name="T89" fmla="*/ 46331 h 2578100"/>
                <a:gd name="T90" fmla="*/ 708330 w 2767013"/>
                <a:gd name="T91" fmla="*/ 190690 h 2578100"/>
                <a:gd name="T92" fmla="*/ 668529 w 2767013"/>
                <a:gd name="T93" fmla="*/ 367093 h 2578100"/>
                <a:gd name="T94" fmla="*/ 514098 w 2767013"/>
                <a:gd name="T95" fmla="*/ 454343 h 2578100"/>
                <a:gd name="T96" fmla="*/ 342792 w 2767013"/>
                <a:gd name="T97" fmla="*/ 398503 h 2578100"/>
                <a:gd name="T98" fmla="*/ 190527 w 2767013"/>
                <a:gd name="T99" fmla="*/ 441642 h 2578100"/>
                <a:gd name="T100" fmla="*/ 96216 w 2767013"/>
                <a:gd name="T101" fmla="*/ 623887 h 2578100"/>
                <a:gd name="T102" fmla="*/ 93994 w 2767013"/>
                <a:gd name="T103" fmla="*/ 860425 h 2578100"/>
                <a:gd name="T104" fmla="*/ 213708 w 2767013"/>
                <a:gd name="T105" fmla="*/ 1118235 h 2578100"/>
                <a:gd name="T106" fmla="*/ 1476905 w 2767013"/>
                <a:gd name="T107" fmla="*/ 1029017 h 2578100"/>
                <a:gd name="T108" fmla="*/ 1548670 w 2767013"/>
                <a:gd name="T109" fmla="*/ 805180 h 2578100"/>
                <a:gd name="T110" fmla="*/ 1503896 w 2767013"/>
                <a:gd name="T111" fmla="*/ 573087 h 2578100"/>
                <a:gd name="T112" fmla="*/ 1387357 w 2767013"/>
                <a:gd name="T113" fmla="*/ 404177 h 2578100"/>
                <a:gd name="T114" fmla="*/ 1214802 w 2767013"/>
                <a:gd name="T115" fmla="*/ 377957 h 2578100"/>
                <a:gd name="T116" fmla="*/ 1047917 w 2767013"/>
                <a:gd name="T117" fmla="*/ 442595 h 2578100"/>
                <a:gd name="T118" fmla="*/ 888646 w 2767013"/>
                <a:gd name="T119" fmla="*/ 362354 h 2578100"/>
                <a:gd name="T120" fmla="*/ 840738 w 2767013"/>
                <a:gd name="T121" fmla="*/ 187864 h 2578100"/>
                <a:gd name="T122" fmla="*/ 935602 w 2767013"/>
                <a:gd name="T123" fmla="*/ 37891 h 2578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7013" h="2578100">
                  <a:moveTo>
                    <a:pt x="332788" y="1286192"/>
                  </a:moveTo>
                  <a:lnTo>
                    <a:pt x="352476" y="1310640"/>
                  </a:lnTo>
                  <a:lnTo>
                    <a:pt x="372799" y="1335087"/>
                  </a:lnTo>
                  <a:lnTo>
                    <a:pt x="392804" y="1358582"/>
                  </a:lnTo>
                  <a:lnTo>
                    <a:pt x="413444" y="1381760"/>
                  </a:lnTo>
                  <a:lnTo>
                    <a:pt x="433767" y="1404620"/>
                  </a:lnTo>
                  <a:lnTo>
                    <a:pt x="454408" y="1426527"/>
                  </a:lnTo>
                  <a:lnTo>
                    <a:pt x="475366" y="1448117"/>
                  </a:lnTo>
                  <a:lnTo>
                    <a:pt x="495689" y="1468437"/>
                  </a:lnTo>
                  <a:lnTo>
                    <a:pt x="522998" y="1495107"/>
                  </a:lnTo>
                  <a:lnTo>
                    <a:pt x="549354" y="1519555"/>
                  </a:lnTo>
                  <a:lnTo>
                    <a:pt x="574758" y="1542097"/>
                  </a:lnTo>
                  <a:lnTo>
                    <a:pt x="599209" y="1563052"/>
                  </a:lnTo>
                  <a:lnTo>
                    <a:pt x="622707" y="1581785"/>
                  </a:lnTo>
                  <a:lnTo>
                    <a:pt x="644935" y="1598930"/>
                  </a:lnTo>
                  <a:lnTo>
                    <a:pt x="666211" y="1614487"/>
                  </a:lnTo>
                  <a:lnTo>
                    <a:pt x="685899" y="1628140"/>
                  </a:lnTo>
                  <a:lnTo>
                    <a:pt x="704634" y="1639887"/>
                  </a:lnTo>
                  <a:lnTo>
                    <a:pt x="722416" y="1650047"/>
                  </a:lnTo>
                  <a:lnTo>
                    <a:pt x="730673" y="1654492"/>
                  </a:lnTo>
                  <a:lnTo>
                    <a:pt x="738611" y="1658620"/>
                  </a:lnTo>
                  <a:lnTo>
                    <a:pt x="745915" y="1662430"/>
                  </a:lnTo>
                  <a:lnTo>
                    <a:pt x="753218" y="1665287"/>
                  </a:lnTo>
                  <a:lnTo>
                    <a:pt x="760204" y="1668145"/>
                  </a:lnTo>
                  <a:lnTo>
                    <a:pt x="766555" y="1670685"/>
                  </a:lnTo>
                  <a:lnTo>
                    <a:pt x="772271" y="1672272"/>
                  </a:lnTo>
                  <a:lnTo>
                    <a:pt x="777987" y="1673860"/>
                  </a:lnTo>
                  <a:lnTo>
                    <a:pt x="783385" y="1674812"/>
                  </a:lnTo>
                  <a:lnTo>
                    <a:pt x="788466" y="1675765"/>
                  </a:lnTo>
                  <a:lnTo>
                    <a:pt x="792912" y="1676082"/>
                  </a:lnTo>
                  <a:lnTo>
                    <a:pt x="797040" y="1676082"/>
                  </a:lnTo>
                  <a:lnTo>
                    <a:pt x="801168" y="1675765"/>
                  </a:lnTo>
                  <a:lnTo>
                    <a:pt x="805296" y="1674812"/>
                  </a:lnTo>
                  <a:lnTo>
                    <a:pt x="814822" y="1673225"/>
                  </a:lnTo>
                  <a:lnTo>
                    <a:pt x="824666" y="1670367"/>
                  </a:lnTo>
                  <a:lnTo>
                    <a:pt x="835463" y="1666240"/>
                  </a:lnTo>
                  <a:lnTo>
                    <a:pt x="847212" y="1661477"/>
                  </a:lnTo>
                  <a:lnTo>
                    <a:pt x="859279" y="1656080"/>
                  </a:lnTo>
                  <a:lnTo>
                    <a:pt x="872298" y="1649730"/>
                  </a:lnTo>
                  <a:lnTo>
                    <a:pt x="885635" y="1642427"/>
                  </a:lnTo>
                  <a:lnTo>
                    <a:pt x="899607" y="1634490"/>
                  </a:lnTo>
                  <a:lnTo>
                    <a:pt x="913896" y="1625917"/>
                  </a:lnTo>
                  <a:lnTo>
                    <a:pt x="929139" y="1616392"/>
                  </a:lnTo>
                  <a:lnTo>
                    <a:pt x="944381" y="1606232"/>
                  </a:lnTo>
                  <a:lnTo>
                    <a:pt x="960258" y="1595437"/>
                  </a:lnTo>
                  <a:lnTo>
                    <a:pt x="976453" y="1583690"/>
                  </a:lnTo>
                  <a:lnTo>
                    <a:pt x="992965" y="1571307"/>
                  </a:lnTo>
                  <a:lnTo>
                    <a:pt x="1010113" y="1558290"/>
                  </a:lnTo>
                  <a:lnTo>
                    <a:pt x="1026943" y="1544955"/>
                  </a:lnTo>
                  <a:lnTo>
                    <a:pt x="1044408" y="1530985"/>
                  </a:lnTo>
                  <a:lnTo>
                    <a:pt x="1062190" y="1516380"/>
                  </a:lnTo>
                  <a:lnTo>
                    <a:pt x="1079655" y="1501140"/>
                  </a:lnTo>
                  <a:lnTo>
                    <a:pt x="1097755" y="1485265"/>
                  </a:lnTo>
                  <a:lnTo>
                    <a:pt x="1116173" y="1469072"/>
                  </a:lnTo>
                  <a:lnTo>
                    <a:pt x="1133956" y="1452562"/>
                  </a:lnTo>
                  <a:lnTo>
                    <a:pt x="1152056" y="1435735"/>
                  </a:lnTo>
                  <a:lnTo>
                    <a:pt x="1170473" y="1418272"/>
                  </a:lnTo>
                  <a:lnTo>
                    <a:pt x="1188573" y="1400492"/>
                  </a:lnTo>
                  <a:lnTo>
                    <a:pt x="1206674" y="1382077"/>
                  </a:lnTo>
                  <a:lnTo>
                    <a:pt x="1224774" y="1363345"/>
                  </a:lnTo>
                  <a:lnTo>
                    <a:pt x="1242556" y="1344930"/>
                  </a:lnTo>
                  <a:lnTo>
                    <a:pt x="1260339" y="1325245"/>
                  </a:lnTo>
                  <a:lnTo>
                    <a:pt x="1277486" y="1305877"/>
                  </a:lnTo>
                  <a:lnTo>
                    <a:pt x="1294951" y="1286192"/>
                  </a:lnTo>
                  <a:lnTo>
                    <a:pt x="332788" y="1286192"/>
                  </a:lnTo>
                  <a:close/>
                  <a:moveTo>
                    <a:pt x="1059021" y="0"/>
                  </a:moveTo>
                  <a:lnTo>
                    <a:pt x="1070443" y="318"/>
                  </a:lnTo>
                  <a:lnTo>
                    <a:pt x="1081547" y="1274"/>
                  </a:lnTo>
                  <a:lnTo>
                    <a:pt x="1092652" y="2547"/>
                  </a:lnTo>
                  <a:lnTo>
                    <a:pt x="1103439" y="4776"/>
                  </a:lnTo>
                  <a:lnTo>
                    <a:pt x="1114226" y="7323"/>
                  </a:lnTo>
                  <a:lnTo>
                    <a:pt x="1124696" y="10189"/>
                  </a:lnTo>
                  <a:lnTo>
                    <a:pt x="1134849" y="13692"/>
                  </a:lnTo>
                  <a:lnTo>
                    <a:pt x="1144684" y="17831"/>
                  </a:lnTo>
                  <a:lnTo>
                    <a:pt x="1154520" y="21970"/>
                  </a:lnTo>
                  <a:lnTo>
                    <a:pt x="1164038" y="26747"/>
                  </a:lnTo>
                  <a:lnTo>
                    <a:pt x="1173239" y="32160"/>
                  </a:lnTo>
                  <a:lnTo>
                    <a:pt x="1182123" y="37891"/>
                  </a:lnTo>
                  <a:lnTo>
                    <a:pt x="1190689" y="43941"/>
                  </a:lnTo>
                  <a:lnTo>
                    <a:pt x="1199255" y="50946"/>
                  </a:lnTo>
                  <a:lnTo>
                    <a:pt x="1207187" y="57633"/>
                  </a:lnTo>
                  <a:lnTo>
                    <a:pt x="1214802" y="64956"/>
                  </a:lnTo>
                  <a:lnTo>
                    <a:pt x="1222416" y="72598"/>
                  </a:lnTo>
                  <a:lnTo>
                    <a:pt x="1229079" y="80877"/>
                  </a:lnTo>
                  <a:lnTo>
                    <a:pt x="1235742" y="89156"/>
                  </a:lnTo>
                  <a:lnTo>
                    <a:pt x="1241770" y="97753"/>
                  </a:lnTo>
                  <a:lnTo>
                    <a:pt x="1247481" y="106668"/>
                  </a:lnTo>
                  <a:lnTo>
                    <a:pt x="1252874" y="116221"/>
                  </a:lnTo>
                  <a:lnTo>
                    <a:pt x="1257633" y="125455"/>
                  </a:lnTo>
                  <a:lnTo>
                    <a:pt x="1262392" y="135326"/>
                  </a:lnTo>
                  <a:lnTo>
                    <a:pt x="1266200" y="145515"/>
                  </a:lnTo>
                  <a:lnTo>
                    <a:pt x="1269372" y="155704"/>
                  </a:lnTo>
                  <a:lnTo>
                    <a:pt x="1272545" y="166212"/>
                  </a:lnTo>
                  <a:lnTo>
                    <a:pt x="1275083" y="176719"/>
                  </a:lnTo>
                  <a:lnTo>
                    <a:pt x="1276987" y="187864"/>
                  </a:lnTo>
                  <a:lnTo>
                    <a:pt x="1278573" y="198690"/>
                  </a:lnTo>
                  <a:lnTo>
                    <a:pt x="1279208" y="210153"/>
                  </a:lnTo>
                  <a:lnTo>
                    <a:pt x="1279525" y="221616"/>
                  </a:lnTo>
                  <a:lnTo>
                    <a:pt x="1279423" y="225313"/>
                  </a:lnTo>
                  <a:lnTo>
                    <a:pt x="1289553" y="230822"/>
                  </a:lnTo>
                  <a:lnTo>
                    <a:pt x="1307653" y="241617"/>
                  </a:lnTo>
                  <a:lnTo>
                    <a:pt x="1326071" y="253047"/>
                  </a:lnTo>
                  <a:lnTo>
                    <a:pt x="1344488" y="265430"/>
                  </a:lnTo>
                  <a:lnTo>
                    <a:pt x="1363224" y="278765"/>
                  </a:lnTo>
                  <a:lnTo>
                    <a:pt x="1381641" y="292735"/>
                  </a:lnTo>
                  <a:lnTo>
                    <a:pt x="1400059" y="307657"/>
                  </a:lnTo>
                  <a:lnTo>
                    <a:pt x="1418159" y="323532"/>
                  </a:lnTo>
                  <a:lnTo>
                    <a:pt x="1427050" y="331787"/>
                  </a:lnTo>
                  <a:lnTo>
                    <a:pt x="1436259" y="340360"/>
                  </a:lnTo>
                  <a:lnTo>
                    <a:pt x="1445150" y="349567"/>
                  </a:lnTo>
                  <a:lnTo>
                    <a:pt x="1453724" y="358457"/>
                  </a:lnTo>
                  <a:lnTo>
                    <a:pt x="1462298" y="367665"/>
                  </a:lnTo>
                  <a:lnTo>
                    <a:pt x="1471189" y="377190"/>
                  </a:lnTo>
                  <a:lnTo>
                    <a:pt x="1479763" y="386715"/>
                  </a:lnTo>
                  <a:lnTo>
                    <a:pt x="1488019" y="396875"/>
                  </a:lnTo>
                  <a:lnTo>
                    <a:pt x="1495958" y="407035"/>
                  </a:lnTo>
                  <a:lnTo>
                    <a:pt x="1504214" y="417512"/>
                  </a:lnTo>
                  <a:lnTo>
                    <a:pt x="1511517" y="428307"/>
                  </a:lnTo>
                  <a:lnTo>
                    <a:pt x="1519456" y="439420"/>
                  </a:lnTo>
                  <a:lnTo>
                    <a:pt x="1527077" y="450532"/>
                  </a:lnTo>
                  <a:lnTo>
                    <a:pt x="1534381" y="461962"/>
                  </a:lnTo>
                  <a:lnTo>
                    <a:pt x="1541367" y="473392"/>
                  </a:lnTo>
                  <a:lnTo>
                    <a:pt x="1548353" y="485775"/>
                  </a:lnTo>
                  <a:lnTo>
                    <a:pt x="1554704" y="497840"/>
                  </a:lnTo>
                  <a:lnTo>
                    <a:pt x="1561372" y="510222"/>
                  </a:lnTo>
                  <a:lnTo>
                    <a:pt x="1567405" y="523240"/>
                  </a:lnTo>
                  <a:lnTo>
                    <a:pt x="1573439" y="535940"/>
                  </a:lnTo>
                  <a:lnTo>
                    <a:pt x="1579155" y="548957"/>
                  </a:lnTo>
                  <a:lnTo>
                    <a:pt x="1584553" y="562610"/>
                  </a:lnTo>
                  <a:lnTo>
                    <a:pt x="1589634" y="576262"/>
                  </a:lnTo>
                  <a:lnTo>
                    <a:pt x="1594714" y="590232"/>
                  </a:lnTo>
                  <a:lnTo>
                    <a:pt x="1599160" y="604837"/>
                  </a:lnTo>
                  <a:lnTo>
                    <a:pt x="1603288" y="619125"/>
                  </a:lnTo>
                  <a:lnTo>
                    <a:pt x="1607416" y="634047"/>
                  </a:lnTo>
                  <a:lnTo>
                    <a:pt x="1610909" y="648970"/>
                  </a:lnTo>
                  <a:lnTo>
                    <a:pt x="1614085" y="664210"/>
                  </a:lnTo>
                  <a:lnTo>
                    <a:pt x="1617260" y="680085"/>
                  </a:lnTo>
                  <a:lnTo>
                    <a:pt x="1619800" y="695642"/>
                  </a:lnTo>
                  <a:lnTo>
                    <a:pt x="1622023" y="711835"/>
                  </a:lnTo>
                  <a:lnTo>
                    <a:pt x="1623928" y="728027"/>
                  </a:lnTo>
                  <a:lnTo>
                    <a:pt x="1625199" y="744537"/>
                  </a:lnTo>
                  <a:lnTo>
                    <a:pt x="1626469" y="761682"/>
                  </a:lnTo>
                  <a:lnTo>
                    <a:pt x="1627104" y="778827"/>
                  </a:lnTo>
                  <a:lnTo>
                    <a:pt x="1627104" y="795655"/>
                  </a:lnTo>
                  <a:lnTo>
                    <a:pt x="1626469" y="813117"/>
                  </a:lnTo>
                  <a:lnTo>
                    <a:pt x="1624564" y="830580"/>
                  </a:lnTo>
                  <a:lnTo>
                    <a:pt x="1622023" y="848360"/>
                  </a:lnTo>
                  <a:lnTo>
                    <a:pt x="1618848" y="866140"/>
                  </a:lnTo>
                  <a:lnTo>
                    <a:pt x="1615037" y="884555"/>
                  </a:lnTo>
                  <a:lnTo>
                    <a:pt x="1610274" y="902970"/>
                  </a:lnTo>
                  <a:lnTo>
                    <a:pt x="1604876" y="921702"/>
                  </a:lnTo>
                  <a:lnTo>
                    <a:pt x="1598842" y="940117"/>
                  </a:lnTo>
                  <a:lnTo>
                    <a:pt x="1591856" y="958850"/>
                  </a:lnTo>
                  <a:lnTo>
                    <a:pt x="1584553" y="977900"/>
                  </a:lnTo>
                  <a:lnTo>
                    <a:pt x="1576297" y="996950"/>
                  </a:lnTo>
                  <a:lnTo>
                    <a:pt x="1567723" y="1016635"/>
                  </a:lnTo>
                  <a:lnTo>
                    <a:pt x="1558832" y="1035685"/>
                  </a:lnTo>
                  <a:lnTo>
                    <a:pt x="1548670" y="1055052"/>
                  </a:lnTo>
                  <a:lnTo>
                    <a:pt x="1538509" y="1074420"/>
                  </a:lnTo>
                  <a:lnTo>
                    <a:pt x="1527395" y="1093787"/>
                  </a:lnTo>
                  <a:lnTo>
                    <a:pt x="1516280" y="1113155"/>
                  </a:lnTo>
                  <a:lnTo>
                    <a:pt x="1504531" y="1132522"/>
                  </a:lnTo>
                  <a:lnTo>
                    <a:pt x="1492147" y="1152207"/>
                  </a:lnTo>
                  <a:lnTo>
                    <a:pt x="1479445" y="1171575"/>
                  </a:lnTo>
                  <a:lnTo>
                    <a:pt x="1466426" y="1190625"/>
                  </a:lnTo>
                  <a:lnTo>
                    <a:pt x="1452771" y="1209992"/>
                  </a:lnTo>
                  <a:lnTo>
                    <a:pt x="1438799" y="1229042"/>
                  </a:lnTo>
                  <a:lnTo>
                    <a:pt x="1424510" y="1248410"/>
                  </a:lnTo>
                  <a:lnTo>
                    <a:pt x="1409903" y="1267142"/>
                  </a:lnTo>
                  <a:lnTo>
                    <a:pt x="1395296" y="1286192"/>
                  </a:lnTo>
                  <a:lnTo>
                    <a:pt x="1380054" y="1304925"/>
                  </a:lnTo>
                  <a:lnTo>
                    <a:pt x="1364494" y="1323340"/>
                  </a:lnTo>
                  <a:lnTo>
                    <a:pt x="1348616" y="1342072"/>
                  </a:lnTo>
                  <a:lnTo>
                    <a:pt x="1333057" y="1359852"/>
                  </a:lnTo>
                  <a:lnTo>
                    <a:pt x="1317179" y="1377950"/>
                  </a:lnTo>
                  <a:lnTo>
                    <a:pt x="1300667" y="1395730"/>
                  </a:lnTo>
                  <a:lnTo>
                    <a:pt x="1284472" y="1413192"/>
                  </a:lnTo>
                  <a:lnTo>
                    <a:pt x="1267960" y="1430337"/>
                  </a:lnTo>
                  <a:lnTo>
                    <a:pt x="1251448" y="1447482"/>
                  </a:lnTo>
                  <a:lnTo>
                    <a:pt x="1234300" y="1464310"/>
                  </a:lnTo>
                  <a:lnTo>
                    <a:pt x="1217788" y="1480820"/>
                  </a:lnTo>
                  <a:lnTo>
                    <a:pt x="1200958" y="1496695"/>
                  </a:lnTo>
                  <a:lnTo>
                    <a:pt x="1184128" y="1512252"/>
                  </a:lnTo>
                  <a:lnTo>
                    <a:pt x="1167298" y="1527810"/>
                  </a:lnTo>
                  <a:lnTo>
                    <a:pt x="1150150" y="1543050"/>
                  </a:lnTo>
                  <a:lnTo>
                    <a:pt x="1133638" y="1557655"/>
                  </a:lnTo>
                  <a:lnTo>
                    <a:pt x="1116808" y="1571625"/>
                  </a:lnTo>
                  <a:lnTo>
                    <a:pt x="1100296" y="1585595"/>
                  </a:lnTo>
                  <a:lnTo>
                    <a:pt x="1083783" y="1598930"/>
                  </a:lnTo>
                  <a:lnTo>
                    <a:pt x="1067271" y="1611947"/>
                  </a:lnTo>
                  <a:lnTo>
                    <a:pt x="1051076" y="1624647"/>
                  </a:lnTo>
                  <a:lnTo>
                    <a:pt x="1034881" y="1636395"/>
                  </a:lnTo>
                  <a:lnTo>
                    <a:pt x="1019004" y="1648142"/>
                  </a:lnTo>
                  <a:lnTo>
                    <a:pt x="1003444" y="1658937"/>
                  </a:lnTo>
                  <a:lnTo>
                    <a:pt x="988202" y="1669415"/>
                  </a:lnTo>
                  <a:lnTo>
                    <a:pt x="972960" y="1679575"/>
                  </a:lnTo>
                  <a:lnTo>
                    <a:pt x="957718" y="1688783"/>
                  </a:lnTo>
                  <a:lnTo>
                    <a:pt x="943428" y="1697990"/>
                  </a:lnTo>
                  <a:lnTo>
                    <a:pt x="929139" y="1706245"/>
                  </a:lnTo>
                  <a:lnTo>
                    <a:pt x="915167" y="1713865"/>
                  </a:lnTo>
                  <a:lnTo>
                    <a:pt x="901512" y="1720850"/>
                  </a:lnTo>
                  <a:lnTo>
                    <a:pt x="888493" y="1726883"/>
                  </a:lnTo>
                  <a:lnTo>
                    <a:pt x="875473" y="1732915"/>
                  </a:lnTo>
                  <a:lnTo>
                    <a:pt x="863407" y="1737678"/>
                  </a:lnTo>
                  <a:lnTo>
                    <a:pt x="851340" y="1742440"/>
                  </a:lnTo>
                  <a:lnTo>
                    <a:pt x="839908" y="1746250"/>
                  </a:lnTo>
                  <a:lnTo>
                    <a:pt x="829112" y="1749108"/>
                  </a:lnTo>
                  <a:lnTo>
                    <a:pt x="835145" y="1778953"/>
                  </a:lnTo>
                  <a:lnTo>
                    <a:pt x="839273" y="1797368"/>
                  </a:lnTo>
                  <a:lnTo>
                    <a:pt x="843719" y="1818323"/>
                  </a:lnTo>
                  <a:lnTo>
                    <a:pt x="849117" y="1841500"/>
                  </a:lnTo>
                  <a:lnTo>
                    <a:pt x="855468" y="1866265"/>
                  </a:lnTo>
                  <a:lnTo>
                    <a:pt x="862136" y="1892300"/>
                  </a:lnTo>
                  <a:lnTo>
                    <a:pt x="870075" y="1920558"/>
                  </a:lnTo>
                  <a:lnTo>
                    <a:pt x="878649" y="1949768"/>
                  </a:lnTo>
                  <a:lnTo>
                    <a:pt x="887858" y="1979930"/>
                  </a:lnTo>
                  <a:lnTo>
                    <a:pt x="898019" y="2010728"/>
                  </a:lnTo>
                  <a:lnTo>
                    <a:pt x="908816" y="2042478"/>
                  </a:lnTo>
                  <a:lnTo>
                    <a:pt x="920882" y="2074545"/>
                  </a:lnTo>
                  <a:lnTo>
                    <a:pt x="933902" y="2106613"/>
                  </a:lnTo>
                  <a:lnTo>
                    <a:pt x="940570" y="2122805"/>
                  </a:lnTo>
                  <a:lnTo>
                    <a:pt x="947556" y="2138998"/>
                  </a:lnTo>
                  <a:lnTo>
                    <a:pt x="954542" y="2155190"/>
                  </a:lnTo>
                  <a:lnTo>
                    <a:pt x="961846" y="2171383"/>
                  </a:lnTo>
                  <a:lnTo>
                    <a:pt x="969784" y="2187258"/>
                  </a:lnTo>
                  <a:lnTo>
                    <a:pt x="977723" y="2203133"/>
                  </a:lnTo>
                  <a:lnTo>
                    <a:pt x="985662" y="2219008"/>
                  </a:lnTo>
                  <a:lnTo>
                    <a:pt x="993918" y="2234565"/>
                  </a:lnTo>
                  <a:lnTo>
                    <a:pt x="1002492" y="2249805"/>
                  </a:lnTo>
                  <a:lnTo>
                    <a:pt x="1011383" y="2265045"/>
                  </a:lnTo>
                  <a:lnTo>
                    <a:pt x="1020274" y="2279650"/>
                  </a:lnTo>
                  <a:lnTo>
                    <a:pt x="1029801" y="2294573"/>
                  </a:lnTo>
                  <a:lnTo>
                    <a:pt x="1039327" y="2308860"/>
                  </a:lnTo>
                  <a:lnTo>
                    <a:pt x="1049488" y="2322830"/>
                  </a:lnTo>
                  <a:lnTo>
                    <a:pt x="1059650" y="2336483"/>
                  </a:lnTo>
                  <a:lnTo>
                    <a:pt x="1070129" y="2349818"/>
                  </a:lnTo>
                  <a:lnTo>
                    <a:pt x="1080608" y="2362835"/>
                  </a:lnTo>
                  <a:lnTo>
                    <a:pt x="1091404" y="2375218"/>
                  </a:lnTo>
                  <a:lnTo>
                    <a:pt x="1102518" y="2387283"/>
                  </a:lnTo>
                  <a:lnTo>
                    <a:pt x="1113950" y="2399030"/>
                  </a:lnTo>
                  <a:lnTo>
                    <a:pt x="1125699" y="2410143"/>
                  </a:lnTo>
                  <a:lnTo>
                    <a:pt x="1137766" y="2420620"/>
                  </a:lnTo>
                  <a:lnTo>
                    <a:pt x="1149833" y="2430780"/>
                  </a:lnTo>
                  <a:lnTo>
                    <a:pt x="1162535" y="2439988"/>
                  </a:lnTo>
                  <a:lnTo>
                    <a:pt x="1175554" y="2449195"/>
                  </a:lnTo>
                  <a:lnTo>
                    <a:pt x="1188256" y="2457450"/>
                  </a:lnTo>
                  <a:lnTo>
                    <a:pt x="1201593" y="2464753"/>
                  </a:lnTo>
                  <a:lnTo>
                    <a:pt x="1215565" y="2471738"/>
                  </a:lnTo>
                  <a:lnTo>
                    <a:pt x="1229219" y="2478088"/>
                  </a:lnTo>
                  <a:lnTo>
                    <a:pt x="1243826" y="2483485"/>
                  </a:lnTo>
                  <a:lnTo>
                    <a:pt x="1258116" y="2488565"/>
                  </a:lnTo>
                  <a:lnTo>
                    <a:pt x="1273358" y="2492693"/>
                  </a:lnTo>
                  <a:lnTo>
                    <a:pt x="1288283" y="2495868"/>
                  </a:lnTo>
                  <a:lnTo>
                    <a:pt x="1295904" y="2496820"/>
                  </a:lnTo>
                  <a:lnTo>
                    <a:pt x="1303842" y="2498090"/>
                  </a:lnTo>
                  <a:lnTo>
                    <a:pt x="1311781" y="2499043"/>
                  </a:lnTo>
                  <a:lnTo>
                    <a:pt x="1319720" y="2499678"/>
                  </a:lnTo>
                  <a:lnTo>
                    <a:pt x="1327658" y="2499995"/>
                  </a:lnTo>
                  <a:lnTo>
                    <a:pt x="1335597" y="2500630"/>
                  </a:lnTo>
                  <a:lnTo>
                    <a:pt x="1347981" y="2500630"/>
                  </a:lnTo>
                  <a:lnTo>
                    <a:pt x="1360048" y="2499678"/>
                  </a:lnTo>
                  <a:lnTo>
                    <a:pt x="1371797" y="2499043"/>
                  </a:lnTo>
                  <a:lnTo>
                    <a:pt x="1383229" y="2498090"/>
                  </a:lnTo>
                  <a:lnTo>
                    <a:pt x="1394660" y="2496185"/>
                  </a:lnTo>
                  <a:lnTo>
                    <a:pt x="1405457" y="2494280"/>
                  </a:lnTo>
                  <a:lnTo>
                    <a:pt x="1416254" y="2491740"/>
                  </a:lnTo>
                  <a:lnTo>
                    <a:pt x="1427050" y="2489200"/>
                  </a:lnTo>
                  <a:lnTo>
                    <a:pt x="1437529" y="2486343"/>
                  </a:lnTo>
                  <a:lnTo>
                    <a:pt x="1447691" y="2483168"/>
                  </a:lnTo>
                  <a:lnTo>
                    <a:pt x="1457217" y="2479358"/>
                  </a:lnTo>
                  <a:lnTo>
                    <a:pt x="1467061" y="2475230"/>
                  </a:lnTo>
                  <a:lnTo>
                    <a:pt x="1476587" y="2471103"/>
                  </a:lnTo>
                  <a:lnTo>
                    <a:pt x="1485479" y="2466658"/>
                  </a:lnTo>
                  <a:lnTo>
                    <a:pt x="1494370" y="2461578"/>
                  </a:lnTo>
                  <a:lnTo>
                    <a:pt x="1503261" y="2456498"/>
                  </a:lnTo>
                  <a:lnTo>
                    <a:pt x="1511517" y="2450783"/>
                  </a:lnTo>
                  <a:lnTo>
                    <a:pt x="1520409" y="2445068"/>
                  </a:lnTo>
                  <a:lnTo>
                    <a:pt x="1528347" y="2439353"/>
                  </a:lnTo>
                  <a:lnTo>
                    <a:pt x="1536286" y="2433003"/>
                  </a:lnTo>
                  <a:lnTo>
                    <a:pt x="1543907" y="2426335"/>
                  </a:lnTo>
                  <a:lnTo>
                    <a:pt x="1551528" y="2419668"/>
                  </a:lnTo>
                  <a:lnTo>
                    <a:pt x="1558832" y="2412365"/>
                  </a:lnTo>
                  <a:lnTo>
                    <a:pt x="1566135" y="2405063"/>
                  </a:lnTo>
                  <a:lnTo>
                    <a:pt x="1573121" y="2397760"/>
                  </a:lnTo>
                  <a:lnTo>
                    <a:pt x="1580107" y="2390140"/>
                  </a:lnTo>
                  <a:lnTo>
                    <a:pt x="1586776" y="2381885"/>
                  </a:lnTo>
                  <a:lnTo>
                    <a:pt x="1593444" y="2373948"/>
                  </a:lnTo>
                  <a:lnTo>
                    <a:pt x="1599478" y="2365375"/>
                  </a:lnTo>
                  <a:lnTo>
                    <a:pt x="1605828" y="2357120"/>
                  </a:lnTo>
                  <a:lnTo>
                    <a:pt x="1611544" y="2347913"/>
                  </a:lnTo>
                  <a:lnTo>
                    <a:pt x="1617895" y="2339023"/>
                  </a:lnTo>
                  <a:lnTo>
                    <a:pt x="1629327" y="2320608"/>
                  </a:lnTo>
                  <a:lnTo>
                    <a:pt x="1640123" y="2301558"/>
                  </a:lnTo>
                  <a:lnTo>
                    <a:pt x="1650285" y="2281873"/>
                  </a:lnTo>
                  <a:lnTo>
                    <a:pt x="1660129" y="2261870"/>
                  </a:lnTo>
                  <a:lnTo>
                    <a:pt x="1669655" y="2241233"/>
                  </a:lnTo>
                  <a:lnTo>
                    <a:pt x="1678546" y="2219960"/>
                  </a:lnTo>
                  <a:lnTo>
                    <a:pt x="1687120" y="2198370"/>
                  </a:lnTo>
                  <a:lnTo>
                    <a:pt x="1695376" y="2176463"/>
                  </a:lnTo>
                  <a:lnTo>
                    <a:pt x="1703315" y="2154555"/>
                  </a:lnTo>
                  <a:lnTo>
                    <a:pt x="1710936" y="2132330"/>
                  </a:lnTo>
                  <a:lnTo>
                    <a:pt x="1718557" y="2110105"/>
                  </a:lnTo>
                  <a:lnTo>
                    <a:pt x="1725543" y="2087245"/>
                  </a:lnTo>
                  <a:lnTo>
                    <a:pt x="1739833" y="2042478"/>
                  </a:lnTo>
                  <a:lnTo>
                    <a:pt x="1752852" y="1997393"/>
                  </a:lnTo>
                  <a:lnTo>
                    <a:pt x="1764601" y="1958340"/>
                  </a:lnTo>
                  <a:lnTo>
                    <a:pt x="1776350" y="1920240"/>
                  </a:lnTo>
                  <a:lnTo>
                    <a:pt x="1788100" y="1883093"/>
                  </a:lnTo>
                  <a:lnTo>
                    <a:pt x="1794450" y="1864995"/>
                  </a:lnTo>
                  <a:lnTo>
                    <a:pt x="1800802" y="1847850"/>
                  </a:lnTo>
                  <a:lnTo>
                    <a:pt x="1806835" y="1830705"/>
                  </a:lnTo>
                  <a:lnTo>
                    <a:pt x="1813821" y="1814195"/>
                  </a:lnTo>
                  <a:lnTo>
                    <a:pt x="1820172" y="1798320"/>
                  </a:lnTo>
                  <a:lnTo>
                    <a:pt x="1827475" y="1783080"/>
                  </a:lnTo>
                  <a:lnTo>
                    <a:pt x="1834461" y="1768475"/>
                  </a:lnTo>
                  <a:lnTo>
                    <a:pt x="1842082" y="1754505"/>
                  </a:lnTo>
                  <a:lnTo>
                    <a:pt x="1849704" y="1741170"/>
                  </a:lnTo>
                  <a:lnTo>
                    <a:pt x="1857960" y="1728470"/>
                  </a:lnTo>
                  <a:lnTo>
                    <a:pt x="1864946" y="1718628"/>
                  </a:lnTo>
                  <a:lnTo>
                    <a:pt x="1871614" y="1709103"/>
                  </a:lnTo>
                  <a:lnTo>
                    <a:pt x="1878918" y="1699578"/>
                  </a:lnTo>
                  <a:lnTo>
                    <a:pt x="1885586" y="1691005"/>
                  </a:lnTo>
                  <a:lnTo>
                    <a:pt x="1892890" y="1682433"/>
                  </a:lnTo>
                  <a:lnTo>
                    <a:pt x="1899558" y="1674495"/>
                  </a:lnTo>
                  <a:lnTo>
                    <a:pt x="1906862" y="1666557"/>
                  </a:lnTo>
                  <a:lnTo>
                    <a:pt x="1914165" y="1659572"/>
                  </a:lnTo>
                  <a:lnTo>
                    <a:pt x="1920834" y="1652270"/>
                  </a:lnTo>
                  <a:lnTo>
                    <a:pt x="1928137" y="1645285"/>
                  </a:lnTo>
                  <a:lnTo>
                    <a:pt x="1935441" y="1638935"/>
                  </a:lnTo>
                  <a:lnTo>
                    <a:pt x="1942109" y="1632902"/>
                  </a:lnTo>
                  <a:lnTo>
                    <a:pt x="1949413" y="1627187"/>
                  </a:lnTo>
                  <a:lnTo>
                    <a:pt x="1956081" y="1621790"/>
                  </a:lnTo>
                  <a:lnTo>
                    <a:pt x="1970053" y="1611312"/>
                  </a:lnTo>
                  <a:lnTo>
                    <a:pt x="1983708" y="1602105"/>
                  </a:lnTo>
                  <a:lnTo>
                    <a:pt x="1997680" y="1594485"/>
                  </a:lnTo>
                  <a:lnTo>
                    <a:pt x="2010699" y="1587182"/>
                  </a:lnTo>
                  <a:lnTo>
                    <a:pt x="2024036" y="1581150"/>
                  </a:lnTo>
                  <a:lnTo>
                    <a:pt x="2036738" y="1575752"/>
                  </a:lnTo>
                  <a:lnTo>
                    <a:pt x="2049440" y="1571307"/>
                  </a:lnTo>
                  <a:lnTo>
                    <a:pt x="2061506" y="1567497"/>
                  </a:lnTo>
                  <a:lnTo>
                    <a:pt x="2073256" y="1564640"/>
                  </a:lnTo>
                  <a:lnTo>
                    <a:pt x="2085005" y="1562100"/>
                  </a:lnTo>
                  <a:lnTo>
                    <a:pt x="2096119" y="1560195"/>
                  </a:lnTo>
                  <a:lnTo>
                    <a:pt x="2106598" y="1559242"/>
                  </a:lnTo>
                  <a:lnTo>
                    <a:pt x="2116442" y="1557972"/>
                  </a:lnTo>
                  <a:lnTo>
                    <a:pt x="2125968" y="1557655"/>
                  </a:lnTo>
                  <a:lnTo>
                    <a:pt x="2134860" y="1557655"/>
                  </a:lnTo>
                  <a:lnTo>
                    <a:pt x="2143116" y="1557972"/>
                  </a:lnTo>
                  <a:lnTo>
                    <a:pt x="2150737" y="1558290"/>
                  </a:lnTo>
                  <a:lnTo>
                    <a:pt x="2157723" y="1559242"/>
                  </a:lnTo>
                  <a:lnTo>
                    <a:pt x="2162839" y="1559781"/>
                  </a:lnTo>
                  <a:lnTo>
                    <a:pt x="2167906" y="1548627"/>
                  </a:lnTo>
                  <a:lnTo>
                    <a:pt x="2174894" y="1534961"/>
                  </a:lnTo>
                  <a:lnTo>
                    <a:pt x="2182518" y="1521930"/>
                  </a:lnTo>
                  <a:lnTo>
                    <a:pt x="2190777" y="1508900"/>
                  </a:lnTo>
                  <a:lnTo>
                    <a:pt x="2199354" y="1496822"/>
                  </a:lnTo>
                  <a:lnTo>
                    <a:pt x="2208566" y="1484745"/>
                  </a:lnTo>
                  <a:lnTo>
                    <a:pt x="2218731" y="1473304"/>
                  </a:lnTo>
                  <a:lnTo>
                    <a:pt x="2229214" y="1462498"/>
                  </a:lnTo>
                  <a:lnTo>
                    <a:pt x="2240015" y="1452010"/>
                  </a:lnTo>
                  <a:lnTo>
                    <a:pt x="2251450" y="1442157"/>
                  </a:lnTo>
                  <a:lnTo>
                    <a:pt x="2263204" y="1432623"/>
                  </a:lnTo>
                  <a:lnTo>
                    <a:pt x="2275593" y="1424042"/>
                  </a:lnTo>
                  <a:lnTo>
                    <a:pt x="2288617" y="1415778"/>
                  </a:lnTo>
                  <a:lnTo>
                    <a:pt x="2301958" y="1408151"/>
                  </a:lnTo>
                  <a:lnTo>
                    <a:pt x="2315300" y="1401158"/>
                  </a:lnTo>
                  <a:lnTo>
                    <a:pt x="2329277" y="1394802"/>
                  </a:lnTo>
                  <a:lnTo>
                    <a:pt x="2343572" y="1389081"/>
                  </a:lnTo>
                  <a:lnTo>
                    <a:pt x="2358184" y="1383996"/>
                  </a:lnTo>
                  <a:lnTo>
                    <a:pt x="2373114" y="1380182"/>
                  </a:lnTo>
                  <a:lnTo>
                    <a:pt x="2388680" y="1376686"/>
                  </a:lnTo>
                  <a:lnTo>
                    <a:pt x="2403927" y="1373508"/>
                  </a:lnTo>
                  <a:lnTo>
                    <a:pt x="2419493" y="1371919"/>
                  </a:lnTo>
                  <a:lnTo>
                    <a:pt x="2435693" y="1370330"/>
                  </a:lnTo>
                  <a:lnTo>
                    <a:pt x="2451894" y="1370012"/>
                  </a:lnTo>
                  <a:lnTo>
                    <a:pt x="2468095" y="1370330"/>
                  </a:lnTo>
                  <a:lnTo>
                    <a:pt x="2484295" y="1371919"/>
                  </a:lnTo>
                  <a:lnTo>
                    <a:pt x="2499861" y="1373508"/>
                  </a:lnTo>
                  <a:lnTo>
                    <a:pt x="2515426" y="1376686"/>
                  </a:lnTo>
                  <a:lnTo>
                    <a:pt x="2530674" y="1380182"/>
                  </a:lnTo>
                  <a:lnTo>
                    <a:pt x="2545286" y="1383996"/>
                  </a:lnTo>
                  <a:lnTo>
                    <a:pt x="2560216" y="1389081"/>
                  </a:lnTo>
                  <a:lnTo>
                    <a:pt x="2574511" y="1394802"/>
                  </a:lnTo>
                  <a:lnTo>
                    <a:pt x="2588488" y="1401158"/>
                  </a:lnTo>
                  <a:lnTo>
                    <a:pt x="2601830" y="1408151"/>
                  </a:lnTo>
                  <a:lnTo>
                    <a:pt x="2615171" y="1415778"/>
                  </a:lnTo>
                  <a:lnTo>
                    <a:pt x="2628195" y="1424042"/>
                  </a:lnTo>
                  <a:lnTo>
                    <a:pt x="2640267" y="1432623"/>
                  </a:lnTo>
                  <a:lnTo>
                    <a:pt x="2652338" y="1442157"/>
                  </a:lnTo>
                  <a:lnTo>
                    <a:pt x="2663773" y="1452010"/>
                  </a:lnTo>
                  <a:lnTo>
                    <a:pt x="2674574" y="1462498"/>
                  </a:lnTo>
                  <a:lnTo>
                    <a:pt x="2685057" y="1473304"/>
                  </a:lnTo>
                  <a:lnTo>
                    <a:pt x="2694904" y="1484745"/>
                  </a:lnTo>
                  <a:lnTo>
                    <a:pt x="2704434" y="1496822"/>
                  </a:lnTo>
                  <a:lnTo>
                    <a:pt x="2713011" y="1508900"/>
                  </a:lnTo>
                  <a:lnTo>
                    <a:pt x="2721270" y="1521930"/>
                  </a:lnTo>
                  <a:lnTo>
                    <a:pt x="2728894" y="1534961"/>
                  </a:lnTo>
                  <a:lnTo>
                    <a:pt x="2735565" y="1548627"/>
                  </a:lnTo>
                  <a:lnTo>
                    <a:pt x="2742236" y="1562611"/>
                  </a:lnTo>
                  <a:lnTo>
                    <a:pt x="2747953" y="1576913"/>
                  </a:lnTo>
                  <a:lnTo>
                    <a:pt x="2752718" y="1591533"/>
                  </a:lnTo>
                  <a:lnTo>
                    <a:pt x="2756848" y="1606471"/>
                  </a:lnTo>
                  <a:lnTo>
                    <a:pt x="2760660" y="1621726"/>
                  </a:lnTo>
                  <a:lnTo>
                    <a:pt x="2763519" y="1636981"/>
                  </a:lnTo>
                  <a:lnTo>
                    <a:pt x="2765107" y="1652872"/>
                  </a:lnTo>
                  <a:lnTo>
                    <a:pt x="2766695" y="1669081"/>
                  </a:lnTo>
                  <a:lnTo>
                    <a:pt x="2767013" y="1685290"/>
                  </a:lnTo>
                  <a:lnTo>
                    <a:pt x="2766695" y="1701499"/>
                  </a:lnTo>
                  <a:lnTo>
                    <a:pt x="2765107" y="1717390"/>
                  </a:lnTo>
                  <a:lnTo>
                    <a:pt x="2763519" y="1733281"/>
                  </a:lnTo>
                  <a:lnTo>
                    <a:pt x="2760660" y="1748854"/>
                  </a:lnTo>
                  <a:lnTo>
                    <a:pt x="2756848" y="1764110"/>
                  </a:lnTo>
                  <a:lnTo>
                    <a:pt x="2752718" y="1779047"/>
                  </a:lnTo>
                  <a:lnTo>
                    <a:pt x="2747953" y="1793667"/>
                  </a:lnTo>
                  <a:lnTo>
                    <a:pt x="2742236" y="1807969"/>
                  </a:lnTo>
                  <a:lnTo>
                    <a:pt x="2735565" y="1821635"/>
                  </a:lnTo>
                  <a:lnTo>
                    <a:pt x="2728894" y="1835619"/>
                  </a:lnTo>
                  <a:lnTo>
                    <a:pt x="2721270" y="1848650"/>
                  </a:lnTo>
                  <a:lnTo>
                    <a:pt x="2713011" y="1861363"/>
                  </a:lnTo>
                  <a:lnTo>
                    <a:pt x="2704434" y="1874075"/>
                  </a:lnTo>
                  <a:lnTo>
                    <a:pt x="2694904" y="1885835"/>
                  </a:lnTo>
                  <a:lnTo>
                    <a:pt x="2685057" y="1896959"/>
                  </a:lnTo>
                  <a:lnTo>
                    <a:pt x="2674574" y="1908082"/>
                  </a:lnTo>
                  <a:lnTo>
                    <a:pt x="2663773" y="1918570"/>
                  </a:lnTo>
                  <a:lnTo>
                    <a:pt x="2652338" y="1928423"/>
                  </a:lnTo>
                  <a:lnTo>
                    <a:pt x="2640267" y="1937640"/>
                  </a:lnTo>
                  <a:lnTo>
                    <a:pt x="2628195" y="1946538"/>
                  </a:lnTo>
                  <a:lnTo>
                    <a:pt x="2615171" y="1955120"/>
                  </a:lnTo>
                  <a:lnTo>
                    <a:pt x="2601830" y="1962430"/>
                  </a:lnTo>
                  <a:lnTo>
                    <a:pt x="2588488" y="1969422"/>
                  </a:lnTo>
                  <a:lnTo>
                    <a:pt x="2574511" y="1975778"/>
                  </a:lnTo>
                  <a:lnTo>
                    <a:pt x="2560216" y="1981181"/>
                  </a:lnTo>
                  <a:lnTo>
                    <a:pt x="2545286" y="1986266"/>
                  </a:lnTo>
                  <a:lnTo>
                    <a:pt x="2530674" y="1990716"/>
                  </a:lnTo>
                  <a:lnTo>
                    <a:pt x="2515426" y="1994212"/>
                  </a:lnTo>
                  <a:lnTo>
                    <a:pt x="2499861" y="1996754"/>
                  </a:lnTo>
                  <a:lnTo>
                    <a:pt x="2484295" y="1998979"/>
                  </a:lnTo>
                  <a:lnTo>
                    <a:pt x="2468095" y="1999932"/>
                  </a:lnTo>
                  <a:lnTo>
                    <a:pt x="2451894" y="2000250"/>
                  </a:lnTo>
                  <a:lnTo>
                    <a:pt x="2435693" y="1999932"/>
                  </a:lnTo>
                  <a:lnTo>
                    <a:pt x="2419493" y="1998979"/>
                  </a:lnTo>
                  <a:lnTo>
                    <a:pt x="2403927" y="1996754"/>
                  </a:lnTo>
                  <a:lnTo>
                    <a:pt x="2388680" y="1994212"/>
                  </a:lnTo>
                  <a:lnTo>
                    <a:pt x="2373114" y="1990716"/>
                  </a:lnTo>
                  <a:lnTo>
                    <a:pt x="2358184" y="1986266"/>
                  </a:lnTo>
                  <a:lnTo>
                    <a:pt x="2343572" y="1981181"/>
                  </a:lnTo>
                  <a:lnTo>
                    <a:pt x="2329277" y="1975778"/>
                  </a:lnTo>
                  <a:lnTo>
                    <a:pt x="2315300" y="1969422"/>
                  </a:lnTo>
                  <a:lnTo>
                    <a:pt x="2301958" y="1962430"/>
                  </a:lnTo>
                  <a:lnTo>
                    <a:pt x="2288617" y="1955120"/>
                  </a:lnTo>
                  <a:lnTo>
                    <a:pt x="2275593" y="1946538"/>
                  </a:lnTo>
                  <a:lnTo>
                    <a:pt x="2263204" y="1937640"/>
                  </a:lnTo>
                  <a:lnTo>
                    <a:pt x="2251450" y="1928423"/>
                  </a:lnTo>
                  <a:lnTo>
                    <a:pt x="2240015" y="1918570"/>
                  </a:lnTo>
                  <a:lnTo>
                    <a:pt x="2229214" y="1908082"/>
                  </a:lnTo>
                  <a:lnTo>
                    <a:pt x="2218731" y="1896959"/>
                  </a:lnTo>
                  <a:lnTo>
                    <a:pt x="2208566" y="1885835"/>
                  </a:lnTo>
                  <a:lnTo>
                    <a:pt x="2199354" y="1874075"/>
                  </a:lnTo>
                  <a:lnTo>
                    <a:pt x="2190777" y="1861363"/>
                  </a:lnTo>
                  <a:lnTo>
                    <a:pt x="2182518" y="1848650"/>
                  </a:lnTo>
                  <a:lnTo>
                    <a:pt x="2174894" y="1835619"/>
                  </a:lnTo>
                  <a:lnTo>
                    <a:pt x="2167906" y="1821635"/>
                  </a:lnTo>
                  <a:lnTo>
                    <a:pt x="2161553" y="1807969"/>
                  </a:lnTo>
                  <a:lnTo>
                    <a:pt x="2155835" y="1793667"/>
                  </a:lnTo>
                  <a:lnTo>
                    <a:pt x="2151070" y="1779047"/>
                  </a:lnTo>
                  <a:lnTo>
                    <a:pt x="2146940" y="1764110"/>
                  </a:lnTo>
                  <a:lnTo>
                    <a:pt x="2143128" y="1748854"/>
                  </a:lnTo>
                  <a:lnTo>
                    <a:pt x="2140269" y="1733281"/>
                  </a:lnTo>
                  <a:lnTo>
                    <a:pt x="2138363" y="1717390"/>
                  </a:lnTo>
                  <a:lnTo>
                    <a:pt x="2137093" y="1701499"/>
                  </a:lnTo>
                  <a:lnTo>
                    <a:pt x="2136775" y="1685290"/>
                  </a:lnTo>
                  <a:lnTo>
                    <a:pt x="2137093" y="1669081"/>
                  </a:lnTo>
                  <a:lnTo>
                    <a:pt x="2138363" y="1652872"/>
                  </a:lnTo>
                  <a:lnTo>
                    <a:pt x="2140269" y="1636981"/>
                  </a:lnTo>
                  <a:lnTo>
                    <a:pt x="2140522" y="1635629"/>
                  </a:lnTo>
                  <a:lnTo>
                    <a:pt x="2137718" y="1635442"/>
                  </a:lnTo>
                  <a:lnTo>
                    <a:pt x="2126603" y="1635442"/>
                  </a:lnTo>
                  <a:lnTo>
                    <a:pt x="2120252" y="1635760"/>
                  </a:lnTo>
                  <a:lnTo>
                    <a:pt x="2113584" y="1636395"/>
                  </a:lnTo>
                  <a:lnTo>
                    <a:pt x="2106598" y="1637030"/>
                  </a:lnTo>
                  <a:lnTo>
                    <a:pt x="2098977" y="1638617"/>
                  </a:lnTo>
                  <a:lnTo>
                    <a:pt x="2091038" y="1640522"/>
                  </a:lnTo>
                  <a:lnTo>
                    <a:pt x="2082782" y="1642427"/>
                  </a:lnTo>
                  <a:lnTo>
                    <a:pt x="2074208" y="1644967"/>
                  </a:lnTo>
                  <a:lnTo>
                    <a:pt x="2065000" y="1648142"/>
                  </a:lnTo>
                  <a:lnTo>
                    <a:pt x="2056108" y="1652270"/>
                  </a:lnTo>
                  <a:lnTo>
                    <a:pt x="2046899" y="1656715"/>
                  </a:lnTo>
                  <a:lnTo>
                    <a:pt x="2037055" y="1661477"/>
                  </a:lnTo>
                  <a:lnTo>
                    <a:pt x="2026894" y="1667192"/>
                  </a:lnTo>
                  <a:lnTo>
                    <a:pt x="2017050" y="1673860"/>
                  </a:lnTo>
                  <a:lnTo>
                    <a:pt x="2006889" y="1681163"/>
                  </a:lnTo>
                  <a:lnTo>
                    <a:pt x="1996410" y="1689418"/>
                  </a:lnTo>
                  <a:lnTo>
                    <a:pt x="1985931" y="1698308"/>
                  </a:lnTo>
                  <a:lnTo>
                    <a:pt x="1975452" y="1707833"/>
                  </a:lnTo>
                  <a:lnTo>
                    <a:pt x="1965290" y="1718628"/>
                  </a:lnTo>
                  <a:lnTo>
                    <a:pt x="1954494" y="1730693"/>
                  </a:lnTo>
                  <a:lnTo>
                    <a:pt x="1943697" y="1743710"/>
                  </a:lnTo>
                  <a:lnTo>
                    <a:pt x="1932900" y="1757680"/>
                  </a:lnTo>
                  <a:lnTo>
                    <a:pt x="1922422" y="1772285"/>
                  </a:lnTo>
                  <a:lnTo>
                    <a:pt x="1915436" y="1783080"/>
                  </a:lnTo>
                  <a:lnTo>
                    <a:pt x="1908767" y="1794510"/>
                  </a:lnTo>
                  <a:lnTo>
                    <a:pt x="1902098" y="1806893"/>
                  </a:lnTo>
                  <a:lnTo>
                    <a:pt x="1895748" y="1820228"/>
                  </a:lnTo>
                  <a:lnTo>
                    <a:pt x="1889714" y="1833880"/>
                  </a:lnTo>
                  <a:lnTo>
                    <a:pt x="1883998" y="1848485"/>
                  </a:lnTo>
                  <a:lnTo>
                    <a:pt x="1877648" y="1863725"/>
                  </a:lnTo>
                  <a:lnTo>
                    <a:pt x="1871932" y="1879600"/>
                  </a:lnTo>
                  <a:lnTo>
                    <a:pt x="1866216" y="1895793"/>
                  </a:lnTo>
                  <a:lnTo>
                    <a:pt x="1860818" y="1912303"/>
                  </a:lnTo>
                  <a:lnTo>
                    <a:pt x="1849704" y="1946593"/>
                  </a:lnTo>
                  <a:lnTo>
                    <a:pt x="1838589" y="1982788"/>
                  </a:lnTo>
                  <a:lnTo>
                    <a:pt x="1827793" y="2019618"/>
                  </a:lnTo>
                  <a:lnTo>
                    <a:pt x="1813503" y="2066925"/>
                  </a:lnTo>
                  <a:lnTo>
                    <a:pt x="1798579" y="2115185"/>
                  </a:lnTo>
                  <a:lnTo>
                    <a:pt x="1790640" y="2139633"/>
                  </a:lnTo>
                  <a:lnTo>
                    <a:pt x="1782701" y="2163445"/>
                  </a:lnTo>
                  <a:lnTo>
                    <a:pt x="1774128" y="2187893"/>
                  </a:lnTo>
                  <a:lnTo>
                    <a:pt x="1765554" y="2212023"/>
                  </a:lnTo>
                  <a:lnTo>
                    <a:pt x="1756345" y="2235835"/>
                  </a:lnTo>
                  <a:lnTo>
                    <a:pt x="1746501" y="2259648"/>
                  </a:lnTo>
                  <a:lnTo>
                    <a:pt x="1736340" y="2282825"/>
                  </a:lnTo>
                  <a:lnTo>
                    <a:pt x="1725543" y="2306003"/>
                  </a:lnTo>
                  <a:lnTo>
                    <a:pt x="1714429" y="2328228"/>
                  </a:lnTo>
                  <a:lnTo>
                    <a:pt x="1702680" y="2350135"/>
                  </a:lnTo>
                  <a:lnTo>
                    <a:pt x="1696011" y="2360930"/>
                  </a:lnTo>
                  <a:lnTo>
                    <a:pt x="1689978" y="2371725"/>
                  </a:lnTo>
                  <a:lnTo>
                    <a:pt x="1683627" y="2382203"/>
                  </a:lnTo>
                  <a:lnTo>
                    <a:pt x="1676641" y="2392363"/>
                  </a:lnTo>
                  <a:lnTo>
                    <a:pt x="1669973" y="2402205"/>
                  </a:lnTo>
                  <a:lnTo>
                    <a:pt x="1662669" y="2412365"/>
                  </a:lnTo>
                  <a:lnTo>
                    <a:pt x="1655366" y="2422208"/>
                  </a:lnTo>
                  <a:lnTo>
                    <a:pt x="1648380" y="2431415"/>
                  </a:lnTo>
                  <a:lnTo>
                    <a:pt x="1640441" y="2440940"/>
                  </a:lnTo>
                  <a:lnTo>
                    <a:pt x="1632820" y="2449830"/>
                  </a:lnTo>
                  <a:lnTo>
                    <a:pt x="1624564" y="2458720"/>
                  </a:lnTo>
                  <a:lnTo>
                    <a:pt x="1616307" y="2467293"/>
                  </a:lnTo>
                  <a:lnTo>
                    <a:pt x="1608051" y="2475548"/>
                  </a:lnTo>
                  <a:lnTo>
                    <a:pt x="1599478" y="2483485"/>
                  </a:lnTo>
                  <a:lnTo>
                    <a:pt x="1590586" y="2491423"/>
                  </a:lnTo>
                  <a:lnTo>
                    <a:pt x="1581060" y="2499043"/>
                  </a:lnTo>
                  <a:lnTo>
                    <a:pt x="1571851" y="2506345"/>
                  </a:lnTo>
                  <a:lnTo>
                    <a:pt x="1562007" y="2513013"/>
                  </a:lnTo>
                  <a:lnTo>
                    <a:pt x="1552163" y="2519998"/>
                  </a:lnTo>
                  <a:lnTo>
                    <a:pt x="1542319" y="2526030"/>
                  </a:lnTo>
                  <a:lnTo>
                    <a:pt x="1531840" y="2532063"/>
                  </a:lnTo>
                  <a:lnTo>
                    <a:pt x="1521044" y="2537778"/>
                  </a:lnTo>
                  <a:lnTo>
                    <a:pt x="1510247" y="2543175"/>
                  </a:lnTo>
                  <a:lnTo>
                    <a:pt x="1499133" y="2547938"/>
                  </a:lnTo>
                  <a:lnTo>
                    <a:pt x="1487701" y="2552700"/>
                  </a:lnTo>
                  <a:lnTo>
                    <a:pt x="1475635" y="2556828"/>
                  </a:lnTo>
                  <a:lnTo>
                    <a:pt x="1463886" y="2560955"/>
                  </a:lnTo>
                  <a:lnTo>
                    <a:pt x="1451501" y="2564448"/>
                  </a:lnTo>
                  <a:lnTo>
                    <a:pt x="1439117" y="2567623"/>
                  </a:lnTo>
                  <a:lnTo>
                    <a:pt x="1426098" y="2570480"/>
                  </a:lnTo>
                  <a:lnTo>
                    <a:pt x="1412761" y="2572703"/>
                  </a:lnTo>
                  <a:lnTo>
                    <a:pt x="1399106" y="2574925"/>
                  </a:lnTo>
                  <a:lnTo>
                    <a:pt x="1385452" y="2576513"/>
                  </a:lnTo>
                  <a:lnTo>
                    <a:pt x="1371480" y="2577465"/>
                  </a:lnTo>
                  <a:lnTo>
                    <a:pt x="1356555" y="2578100"/>
                  </a:lnTo>
                  <a:lnTo>
                    <a:pt x="1341948" y="2578100"/>
                  </a:lnTo>
                  <a:lnTo>
                    <a:pt x="1334327" y="2578100"/>
                  </a:lnTo>
                  <a:lnTo>
                    <a:pt x="1324165" y="2578100"/>
                  </a:lnTo>
                  <a:lnTo>
                    <a:pt x="1314322" y="2577465"/>
                  </a:lnTo>
                  <a:lnTo>
                    <a:pt x="1304478" y="2576830"/>
                  </a:lnTo>
                  <a:lnTo>
                    <a:pt x="1294951" y="2575560"/>
                  </a:lnTo>
                  <a:lnTo>
                    <a:pt x="1285107" y="2574290"/>
                  </a:lnTo>
                  <a:lnTo>
                    <a:pt x="1275898" y="2572703"/>
                  </a:lnTo>
                  <a:lnTo>
                    <a:pt x="1266372" y="2571115"/>
                  </a:lnTo>
                  <a:lnTo>
                    <a:pt x="1257163" y="2568893"/>
                  </a:lnTo>
                  <a:lnTo>
                    <a:pt x="1247637" y="2566670"/>
                  </a:lnTo>
                  <a:lnTo>
                    <a:pt x="1238746" y="2564130"/>
                  </a:lnTo>
                  <a:lnTo>
                    <a:pt x="1229854" y="2561273"/>
                  </a:lnTo>
                  <a:lnTo>
                    <a:pt x="1220646" y="2558415"/>
                  </a:lnTo>
                  <a:lnTo>
                    <a:pt x="1212072" y="2555240"/>
                  </a:lnTo>
                  <a:lnTo>
                    <a:pt x="1203498" y="2552065"/>
                  </a:lnTo>
                  <a:lnTo>
                    <a:pt x="1194924" y="2548255"/>
                  </a:lnTo>
                  <a:lnTo>
                    <a:pt x="1186351" y="2544445"/>
                  </a:lnTo>
                  <a:lnTo>
                    <a:pt x="1178094" y="2540318"/>
                  </a:lnTo>
                  <a:lnTo>
                    <a:pt x="1169521" y="2536190"/>
                  </a:lnTo>
                  <a:lnTo>
                    <a:pt x="1161264" y="2531745"/>
                  </a:lnTo>
                  <a:lnTo>
                    <a:pt x="1153008" y="2526983"/>
                  </a:lnTo>
                  <a:lnTo>
                    <a:pt x="1137449" y="2517458"/>
                  </a:lnTo>
                  <a:lnTo>
                    <a:pt x="1121889" y="2506980"/>
                  </a:lnTo>
                  <a:lnTo>
                    <a:pt x="1106647" y="2495868"/>
                  </a:lnTo>
                  <a:lnTo>
                    <a:pt x="1092040" y="2484120"/>
                  </a:lnTo>
                  <a:lnTo>
                    <a:pt x="1077750" y="2471420"/>
                  </a:lnTo>
                  <a:lnTo>
                    <a:pt x="1063460" y="2458403"/>
                  </a:lnTo>
                  <a:lnTo>
                    <a:pt x="1049806" y="2444750"/>
                  </a:lnTo>
                  <a:lnTo>
                    <a:pt x="1036469" y="2430780"/>
                  </a:lnTo>
                  <a:lnTo>
                    <a:pt x="1023767" y="2415858"/>
                  </a:lnTo>
                  <a:lnTo>
                    <a:pt x="1011065" y="2400935"/>
                  </a:lnTo>
                  <a:lnTo>
                    <a:pt x="998999" y="2385378"/>
                  </a:lnTo>
                  <a:lnTo>
                    <a:pt x="986932" y="2369503"/>
                  </a:lnTo>
                  <a:lnTo>
                    <a:pt x="975500" y="2352993"/>
                  </a:lnTo>
                  <a:lnTo>
                    <a:pt x="964386" y="2336483"/>
                  </a:lnTo>
                  <a:lnTo>
                    <a:pt x="953272" y="2319655"/>
                  </a:lnTo>
                  <a:lnTo>
                    <a:pt x="942793" y="2302510"/>
                  </a:lnTo>
                  <a:lnTo>
                    <a:pt x="932632" y="2284730"/>
                  </a:lnTo>
                  <a:lnTo>
                    <a:pt x="922470" y="2266633"/>
                  </a:lnTo>
                  <a:lnTo>
                    <a:pt x="913261" y="2249170"/>
                  </a:lnTo>
                  <a:lnTo>
                    <a:pt x="904052" y="2230755"/>
                  </a:lnTo>
                  <a:lnTo>
                    <a:pt x="894844" y="2212975"/>
                  </a:lnTo>
                  <a:lnTo>
                    <a:pt x="886270" y="2194560"/>
                  </a:lnTo>
                  <a:lnTo>
                    <a:pt x="878014" y="2176145"/>
                  </a:lnTo>
                  <a:lnTo>
                    <a:pt x="870075" y="2157413"/>
                  </a:lnTo>
                  <a:lnTo>
                    <a:pt x="862136" y="2138998"/>
                  </a:lnTo>
                  <a:lnTo>
                    <a:pt x="854515" y="2120900"/>
                  </a:lnTo>
                  <a:lnTo>
                    <a:pt x="847529" y="2102485"/>
                  </a:lnTo>
                  <a:lnTo>
                    <a:pt x="840543" y="2084388"/>
                  </a:lnTo>
                  <a:lnTo>
                    <a:pt x="827524" y="2048193"/>
                  </a:lnTo>
                  <a:lnTo>
                    <a:pt x="816092" y="2012950"/>
                  </a:lnTo>
                  <a:lnTo>
                    <a:pt x="805296" y="1978660"/>
                  </a:lnTo>
                  <a:lnTo>
                    <a:pt x="795769" y="1945640"/>
                  </a:lnTo>
                  <a:lnTo>
                    <a:pt x="786561" y="1914525"/>
                  </a:lnTo>
                  <a:lnTo>
                    <a:pt x="779257" y="1884680"/>
                  </a:lnTo>
                  <a:lnTo>
                    <a:pt x="772271" y="1856423"/>
                  </a:lnTo>
                  <a:lnTo>
                    <a:pt x="766238" y="1831023"/>
                  </a:lnTo>
                  <a:lnTo>
                    <a:pt x="761157" y="1807845"/>
                  </a:lnTo>
                  <a:lnTo>
                    <a:pt x="757029" y="1787843"/>
                  </a:lnTo>
                  <a:lnTo>
                    <a:pt x="753536" y="1770698"/>
                  </a:lnTo>
                  <a:lnTo>
                    <a:pt x="749408" y="1746250"/>
                  </a:lnTo>
                  <a:lnTo>
                    <a:pt x="739246" y="1742758"/>
                  </a:lnTo>
                  <a:lnTo>
                    <a:pt x="728767" y="1738948"/>
                  </a:lnTo>
                  <a:lnTo>
                    <a:pt x="718288" y="1734503"/>
                  </a:lnTo>
                  <a:lnTo>
                    <a:pt x="707492" y="1729423"/>
                  </a:lnTo>
                  <a:lnTo>
                    <a:pt x="697013" y="1724025"/>
                  </a:lnTo>
                  <a:lnTo>
                    <a:pt x="686216" y="1718628"/>
                  </a:lnTo>
                  <a:lnTo>
                    <a:pt x="675102" y="1712595"/>
                  </a:lnTo>
                  <a:lnTo>
                    <a:pt x="664306" y="1706245"/>
                  </a:lnTo>
                  <a:lnTo>
                    <a:pt x="653509" y="1699260"/>
                  </a:lnTo>
                  <a:lnTo>
                    <a:pt x="642395" y="1692275"/>
                  </a:lnTo>
                  <a:lnTo>
                    <a:pt x="620802" y="1677352"/>
                  </a:lnTo>
                  <a:lnTo>
                    <a:pt x="599209" y="1661477"/>
                  </a:lnTo>
                  <a:lnTo>
                    <a:pt x="577933" y="1645285"/>
                  </a:lnTo>
                  <a:lnTo>
                    <a:pt x="557293" y="1628775"/>
                  </a:lnTo>
                  <a:lnTo>
                    <a:pt x="536970" y="1612265"/>
                  </a:lnTo>
                  <a:lnTo>
                    <a:pt x="517917" y="1595755"/>
                  </a:lnTo>
                  <a:lnTo>
                    <a:pt x="500134" y="1579562"/>
                  </a:lnTo>
                  <a:lnTo>
                    <a:pt x="482987" y="1564005"/>
                  </a:lnTo>
                  <a:lnTo>
                    <a:pt x="467745" y="1549717"/>
                  </a:lnTo>
                  <a:lnTo>
                    <a:pt x="441071" y="1524317"/>
                  </a:lnTo>
                  <a:lnTo>
                    <a:pt x="419795" y="1502727"/>
                  </a:lnTo>
                  <a:lnTo>
                    <a:pt x="398520" y="1480820"/>
                  </a:lnTo>
                  <a:lnTo>
                    <a:pt x="377562" y="1458277"/>
                  </a:lnTo>
                  <a:lnTo>
                    <a:pt x="356604" y="1435417"/>
                  </a:lnTo>
                  <a:lnTo>
                    <a:pt x="335963" y="1411922"/>
                  </a:lnTo>
                  <a:lnTo>
                    <a:pt x="315323" y="1388427"/>
                  </a:lnTo>
                  <a:lnTo>
                    <a:pt x="295000" y="1363980"/>
                  </a:lnTo>
                  <a:lnTo>
                    <a:pt x="275312" y="1339532"/>
                  </a:lnTo>
                  <a:lnTo>
                    <a:pt x="255624" y="1314132"/>
                  </a:lnTo>
                  <a:lnTo>
                    <a:pt x="236572" y="1289050"/>
                  </a:lnTo>
                  <a:lnTo>
                    <a:pt x="217836" y="1263650"/>
                  </a:lnTo>
                  <a:lnTo>
                    <a:pt x="199419" y="1237932"/>
                  </a:lnTo>
                  <a:lnTo>
                    <a:pt x="181636" y="1212215"/>
                  </a:lnTo>
                  <a:lnTo>
                    <a:pt x="164489" y="1185862"/>
                  </a:lnTo>
                  <a:lnTo>
                    <a:pt x="147976" y="1159827"/>
                  </a:lnTo>
                  <a:lnTo>
                    <a:pt x="131781" y="1133792"/>
                  </a:lnTo>
                  <a:lnTo>
                    <a:pt x="116539" y="1107440"/>
                  </a:lnTo>
                  <a:lnTo>
                    <a:pt x="102250" y="1081087"/>
                  </a:lnTo>
                  <a:lnTo>
                    <a:pt x="88595" y="1055052"/>
                  </a:lnTo>
                  <a:lnTo>
                    <a:pt x="75576" y="1029017"/>
                  </a:lnTo>
                  <a:lnTo>
                    <a:pt x="63509" y="1003300"/>
                  </a:lnTo>
                  <a:lnTo>
                    <a:pt x="52713" y="977265"/>
                  </a:lnTo>
                  <a:lnTo>
                    <a:pt x="42234" y="951547"/>
                  </a:lnTo>
                  <a:lnTo>
                    <a:pt x="37470" y="938847"/>
                  </a:lnTo>
                  <a:lnTo>
                    <a:pt x="33342" y="926147"/>
                  </a:lnTo>
                  <a:lnTo>
                    <a:pt x="28897" y="913765"/>
                  </a:lnTo>
                  <a:lnTo>
                    <a:pt x="25086" y="901065"/>
                  </a:lnTo>
                  <a:lnTo>
                    <a:pt x="21276" y="888365"/>
                  </a:lnTo>
                  <a:lnTo>
                    <a:pt x="18100" y="876300"/>
                  </a:lnTo>
                  <a:lnTo>
                    <a:pt x="14925" y="863917"/>
                  </a:lnTo>
                  <a:lnTo>
                    <a:pt x="12067" y="851852"/>
                  </a:lnTo>
                  <a:lnTo>
                    <a:pt x="9526" y="839470"/>
                  </a:lnTo>
                  <a:lnTo>
                    <a:pt x="7304" y="827722"/>
                  </a:lnTo>
                  <a:lnTo>
                    <a:pt x="5081" y="815975"/>
                  </a:lnTo>
                  <a:lnTo>
                    <a:pt x="3811" y="803910"/>
                  </a:lnTo>
                  <a:lnTo>
                    <a:pt x="2223" y="792480"/>
                  </a:lnTo>
                  <a:lnTo>
                    <a:pt x="1270" y="781050"/>
                  </a:lnTo>
                  <a:lnTo>
                    <a:pt x="635" y="769620"/>
                  </a:lnTo>
                  <a:lnTo>
                    <a:pt x="0" y="758190"/>
                  </a:lnTo>
                  <a:lnTo>
                    <a:pt x="0" y="746760"/>
                  </a:lnTo>
                  <a:lnTo>
                    <a:pt x="635" y="735965"/>
                  </a:lnTo>
                  <a:lnTo>
                    <a:pt x="1588" y="718185"/>
                  </a:lnTo>
                  <a:lnTo>
                    <a:pt x="3175" y="700405"/>
                  </a:lnTo>
                  <a:lnTo>
                    <a:pt x="5081" y="683260"/>
                  </a:lnTo>
                  <a:lnTo>
                    <a:pt x="7621" y="666115"/>
                  </a:lnTo>
                  <a:lnTo>
                    <a:pt x="10479" y="649605"/>
                  </a:lnTo>
                  <a:lnTo>
                    <a:pt x="13972" y="633412"/>
                  </a:lnTo>
                  <a:lnTo>
                    <a:pt x="17465" y="617855"/>
                  </a:lnTo>
                  <a:lnTo>
                    <a:pt x="21276" y="602297"/>
                  </a:lnTo>
                  <a:lnTo>
                    <a:pt x="25721" y="586740"/>
                  </a:lnTo>
                  <a:lnTo>
                    <a:pt x="30802" y="572135"/>
                  </a:lnTo>
                  <a:lnTo>
                    <a:pt x="35883" y="557530"/>
                  </a:lnTo>
                  <a:lnTo>
                    <a:pt x="41281" y="543560"/>
                  </a:lnTo>
                  <a:lnTo>
                    <a:pt x="46997" y="529907"/>
                  </a:lnTo>
                  <a:lnTo>
                    <a:pt x="52713" y="516572"/>
                  </a:lnTo>
                  <a:lnTo>
                    <a:pt x="59063" y="503237"/>
                  </a:lnTo>
                  <a:lnTo>
                    <a:pt x="65732" y="490855"/>
                  </a:lnTo>
                  <a:lnTo>
                    <a:pt x="72400" y="478155"/>
                  </a:lnTo>
                  <a:lnTo>
                    <a:pt x="79386" y="466407"/>
                  </a:lnTo>
                  <a:lnTo>
                    <a:pt x="86372" y="454342"/>
                  </a:lnTo>
                  <a:lnTo>
                    <a:pt x="93994" y="442912"/>
                  </a:lnTo>
                  <a:lnTo>
                    <a:pt x="101615" y="431800"/>
                  </a:lnTo>
                  <a:lnTo>
                    <a:pt x="109553" y="421005"/>
                  </a:lnTo>
                  <a:lnTo>
                    <a:pt x="117174" y="410527"/>
                  </a:lnTo>
                  <a:lnTo>
                    <a:pt x="125431" y="400685"/>
                  </a:lnTo>
                  <a:lnTo>
                    <a:pt x="133369" y="390842"/>
                  </a:lnTo>
                  <a:lnTo>
                    <a:pt x="141625" y="381000"/>
                  </a:lnTo>
                  <a:lnTo>
                    <a:pt x="149882" y="371792"/>
                  </a:lnTo>
                  <a:lnTo>
                    <a:pt x="158455" y="362902"/>
                  </a:lnTo>
                  <a:lnTo>
                    <a:pt x="166711" y="354012"/>
                  </a:lnTo>
                  <a:lnTo>
                    <a:pt x="175285" y="345757"/>
                  </a:lnTo>
                  <a:lnTo>
                    <a:pt x="183541" y="337502"/>
                  </a:lnTo>
                  <a:lnTo>
                    <a:pt x="192115" y="330200"/>
                  </a:lnTo>
                  <a:lnTo>
                    <a:pt x="208945" y="314959"/>
                  </a:lnTo>
                  <a:lnTo>
                    <a:pt x="226093" y="301625"/>
                  </a:lnTo>
                  <a:lnTo>
                    <a:pt x="242605" y="288925"/>
                  </a:lnTo>
                  <a:lnTo>
                    <a:pt x="258800" y="277495"/>
                  </a:lnTo>
                  <a:lnTo>
                    <a:pt x="272357" y="268175"/>
                  </a:lnTo>
                  <a:lnTo>
                    <a:pt x="271149" y="257634"/>
                  </a:lnTo>
                  <a:lnTo>
                    <a:pt x="270193" y="246530"/>
                  </a:lnTo>
                  <a:lnTo>
                    <a:pt x="269875" y="234791"/>
                  </a:lnTo>
                  <a:lnTo>
                    <a:pt x="270193" y="223686"/>
                  </a:lnTo>
                  <a:lnTo>
                    <a:pt x="271149" y="212582"/>
                  </a:lnTo>
                  <a:lnTo>
                    <a:pt x="272422" y="201477"/>
                  </a:lnTo>
                  <a:lnTo>
                    <a:pt x="274651" y="190690"/>
                  </a:lnTo>
                  <a:lnTo>
                    <a:pt x="277199" y="179903"/>
                  </a:lnTo>
                  <a:lnTo>
                    <a:pt x="280064" y="169433"/>
                  </a:lnTo>
                  <a:lnTo>
                    <a:pt x="283567" y="158963"/>
                  </a:lnTo>
                  <a:lnTo>
                    <a:pt x="287388" y="149127"/>
                  </a:lnTo>
                  <a:lnTo>
                    <a:pt x="291846" y="139292"/>
                  </a:lnTo>
                  <a:lnTo>
                    <a:pt x="296622" y="130091"/>
                  </a:lnTo>
                  <a:lnTo>
                    <a:pt x="302035" y="120573"/>
                  </a:lnTo>
                  <a:lnTo>
                    <a:pt x="307766" y="111689"/>
                  </a:lnTo>
                  <a:lnTo>
                    <a:pt x="313816" y="103123"/>
                  </a:lnTo>
                  <a:lnTo>
                    <a:pt x="320821" y="94874"/>
                  </a:lnTo>
                  <a:lnTo>
                    <a:pt x="327508" y="86942"/>
                  </a:lnTo>
                  <a:lnTo>
                    <a:pt x="334831" y="79010"/>
                  </a:lnTo>
                  <a:lnTo>
                    <a:pt x="342792" y="71713"/>
                  </a:lnTo>
                  <a:lnTo>
                    <a:pt x="350752" y="65050"/>
                  </a:lnTo>
                  <a:lnTo>
                    <a:pt x="359031" y="58071"/>
                  </a:lnTo>
                  <a:lnTo>
                    <a:pt x="367628" y="52042"/>
                  </a:lnTo>
                  <a:lnTo>
                    <a:pt x="376543" y="46331"/>
                  </a:lnTo>
                  <a:lnTo>
                    <a:pt x="386096" y="41255"/>
                  </a:lnTo>
                  <a:lnTo>
                    <a:pt x="395330" y="36179"/>
                  </a:lnTo>
                  <a:lnTo>
                    <a:pt x="405201" y="31737"/>
                  </a:lnTo>
                  <a:lnTo>
                    <a:pt x="415072" y="27930"/>
                  </a:lnTo>
                  <a:lnTo>
                    <a:pt x="425579" y="24440"/>
                  </a:lnTo>
                  <a:lnTo>
                    <a:pt x="436087" y="21584"/>
                  </a:lnTo>
                  <a:lnTo>
                    <a:pt x="446913" y="19046"/>
                  </a:lnTo>
                  <a:lnTo>
                    <a:pt x="457739" y="16825"/>
                  </a:lnTo>
                  <a:lnTo>
                    <a:pt x="468883" y="15556"/>
                  </a:lnTo>
                  <a:lnTo>
                    <a:pt x="480028" y="14604"/>
                  </a:lnTo>
                  <a:lnTo>
                    <a:pt x="491172" y="14287"/>
                  </a:lnTo>
                  <a:lnTo>
                    <a:pt x="502635" y="14604"/>
                  </a:lnTo>
                  <a:lnTo>
                    <a:pt x="514098" y="15556"/>
                  </a:lnTo>
                  <a:lnTo>
                    <a:pt x="525243" y="16825"/>
                  </a:lnTo>
                  <a:lnTo>
                    <a:pt x="536069" y="19046"/>
                  </a:lnTo>
                  <a:lnTo>
                    <a:pt x="546895" y="21584"/>
                  </a:lnTo>
                  <a:lnTo>
                    <a:pt x="557402" y="24440"/>
                  </a:lnTo>
                  <a:lnTo>
                    <a:pt x="567273" y="27930"/>
                  </a:lnTo>
                  <a:lnTo>
                    <a:pt x="577462" y="31737"/>
                  </a:lnTo>
                  <a:lnTo>
                    <a:pt x="587333" y="36179"/>
                  </a:lnTo>
                  <a:lnTo>
                    <a:pt x="596886" y="41255"/>
                  </a:lnTo>
                  <a:lnTo>
                    <a:pt x="606438" y="46331"/>
                  </a:lnTo>
                  <a:lnTo>
                    <a:pt x="615354" y="52042"/>
                  </a:lnTo>
                  <a:lnTo>
                    <a:pt x="623951" y="58071"/>
                  </a:lnTo>
                  <a:lnTo>
                    <a:pt x="632229" y="65050"/>
                  </a:lnTo>
                  <a:lnTo>
                    <a:pt x="640190" y="71713"/>
                  </a:lnTo>
                  <a:lnTo>
                    <a:pt x="647832" y="79010"/>
                  </a:lnTo>
                  <a:lnTo>
                    <a:pt x="655474" y="86942"/>
                  </a:lnTo>
                  <a:lnTo>
                    <a:pt x="662160" y="94874"/>
                  </a:lnTo>
                  <a:lnTo>
                    <a:pt x="668529" y="103123"/>
                  </a:lnTo>
                  <a:lnTo>
                    <a:pt x="674897" y="111689"/>
                  </a:lnTo>
                  <a:lnTo>
                    <a:pt x="680628" y="120573"/>
                  </a:lnTo>
                  <a:lnTo>
                    <a:pt x="686041" y="130091"/>
                  </a:lnTo>
                  <a:lnTo>
                    <a:pt x="691136" y="139292"/>
                  </a:lnTo>
                  <a:lnTo>
                    <a:pt x="695275" y="149127"/>
                  </a:lnTo>
                  <a:lnTo>
                    <a:pt x="699415" y="158963"/>
                  </a:lnTo>
                  <a:lnTo>
                    <a:pt x="702917" y="169433"/>
                  </a:lnTo>
                  <a:lnTo>
                    <a:pt x="705783" y="179903"/>
                  </a:lnTo>
                  <a:lnTo>
                    <a:pt x="708330" y="190690"/>
                  </a:lnTo>
                  <a:lnTo>
                    <a:pt x="710241" y="201477"/>
                  </a:lnTo>
                  <a:lnTo>
                    <a:pt x="711514" y="212582"/>
                  </a:lnTo>
                  <a:lnTo>
                    <a:pt x="712151" y="223686"/>
                  </a:lnTo>
                  <a:lnTo>
                    <a:pt x="712788" y="234791"/>
                  </a:lnTo>
                  <a:lnTo>
                    <a:pt x="712151" y="246530"/>
                  </a:lnTo>
                  <a:lnTo>
                    <a:pt x="711514" y="257634"/>
                  </a:lnTo>
                  <a:lnTo>
                    <a:pt x="710241" y="268739"/>
                  </a:lnTo>
                  <a:lnTo>
                    <a:pt x="708330" y="279526"/>
                  </a:lnTo>
                  <a:lnTo>
                    <a:pt x="705783" y="290313"/>
                  </a:lnTo>
                  <a:lnTo>
                    <a:pt x="702917" y="300783"/>
                  </a:lnTo>
                  <a:lnTo>
                    <a:pt x="699415" y="310619"/>
                  </a:lnTo>
                  <a:lnTo>
                    <a:pt x="695275" y="320771"/>
                  </a:lnTo>
                  <a:lnTo>
                    <a:pt x="691136" y="330607"/>
                  </a:lnTo>
                  <a:lnTo>
                    <a:pt x="686041" y="340125"/>
                  </a:lnTo>
                  <a:lnTo>
                    <a:pt x="680628" y="349643"/>
                  </a:lnTo>
                  <a:lnTo>
                    <a:pt x="674897" y="358527"/>
                  </a:lnTo>
                  <a:lnTo>
                    <a:pt x="668529" y="367093"/>
                  </a:lnTo>
                  <a:lnTo>
                    <a:pt x="662160" y="375342"/>
                  </a:lnTo>
                  <a:lnTo>
                    <a:pt x="655474" y="383274"/>
                  </a:lnTo>
                  <a:lnTo>
                    <a:pt x="647832" y="390889"/>
                  </a:lnTo>
                  <a:lnTo>
                    <a:pt x="640190" y="398503"/>
                  </a:lnTo>
                  <a:lnTo>
                    <a:pt x="632229" y="405166"/>
                  </a:lnTo>
                  <a:lnTo>
                    <a:pt x="623951" y="411511"/>
                  </a:lnTo>
                  <a:lnTo>
                    <a:pt x="615354" y="417857"/>
                  </a:lnTo>
                  <a:lnTo>
                    <a:pt x="606438" y="423568"/>
                  </a:lnTo>
                  <a:lnTo>
                    <a:pt x="596886" y="428961"/>
                  </a:lnTo>
                  <a:lnTo>
                    <a:pt x="587333" y="434038"/>
                  </a:lnTo>
                  <a:lnTo>
                    <a:pt x="577462" y="438162"/>
                  </a:lnTo>
                  <a:lnTo>
                    <a:pt x="567273" y="442287"/>
                  </a:lnTo>
                  <a:lnTo>
                    <a:pt x="557402" y="445777"/>
                  </a:lnTo>
                  <a:lnTo>
                    <a:pt x="546895" y="448632"/>
                  </a:lnTo>
                  <a:lnTo>
                    <a:pt x="536069" y="451170"/>
                  </a:lnTo>
                  <a:lnTo>
                    <a:pt x="525243" y="453074"/>
                  </a:lnTo>
                  <a:lnTo>
                    <a:pt x="514098" y="454343"/>
                  </a:lnTo>
                  <a:lnTo>
                    <a:pt x="502635" y="455295"/>
                  </a:lnTo>
                  <a:lnTo>
                    <a:pt x="491172" y="455612"/>
                  </a:lnTo>
                  <a:lnTo>
                    <a:pt x="480028" y="455295"/>
                  </a:lnTo>
                  <a:lnTo>
                    <a:pt x="468883" y="454343"/>
                  </a:lnTo>
                  <a:lnTo>
                    <a:pt x="457739" y="453074"/>
                  </a:lnTo>
                  <a:lnTo>
                    <a:pt x="446913" y="451170"/>
                  </a:lnTo>
                  <a:lnTo>
                    <a:pt x="436087" y="448632"/>
                  </a:lnTo>
                  <a:lnTo>
                    <a:pt x="425579" y="445777"/>
                  </a:lnTo>
                  <a:lnTo>
                    <a:pt x="415072" y="442287"/>
                  </a:lnTo>
                  <a:lnTo>
                    <a:pt x="405201" y="438162"/>
                  </a:lnTo>
                  <a:lnTo>
                    <a:pt x="395330" y="434038"/>
                  </a:lnTo>
                  <a:lnTo>
                    <a:pt x="386096" y="428961"/>
                  </a:lnTo>
                  <a:lnTo>
                    <a:pt x="376543" y="423568"/>
                  </a:lnTo>
                  <a:lnTo>
                    <a:pt x="367628" y="417857"/>
                  </a:lnTo>
                  <a:lnTo>
                    <a:pt x="359031" y="411511"/>
                  </a:lnTo>
                  <a:lnTo>
                    <a:pt x="350752" y="405166"/>
                  </a:lnTo>
                  <a:lnTo>
                    <a:pt x="342792" y="398503"/>
                  </a:lnTo>
                  <a:lnTo>
                    <a:pt x="334831" y="390889"/>
                  </a:lnTo>
                  <a:lnTo>
                    <a:pt x="327508" y="383274"/>
                  </a:lnTo>
                  <a:lnTo>
                    <a:pt x="320821" y="375342"/>
                  </a:lnTo>
                  <a:lnTo>
                    <a:pt x="313816" y="367093"/>
                  </a:lnTo>
                  <a:lnTo>
                    <a:pt x="307766" y="358527"/>
                  </a:lnTo>
                  <a:lnTo>
                    <a:pt x="302035" y="349643"/>
                  </a:lnTo>
                  <a:lnTo>
                    <a:pt x="298339" y="343145"/>
                  </a:lnTo>
                  <a:lnTo>
                    <a:pt x="296905" y="344170"/>
                  </a:lnTo>
                  <a:lnTo>
                    <a:pt x="283251" y="353695"/>
                  </a:lnTo>
                  <a:lnTo>
                    <a:pt x="268644" y="364807"/>
                  </a:lnTo>
                  <a:lnTo>
                    <a:pt x="254672" y="376555"/>
                  </a:lnTo>
                  <a:lnTo>
                    <a:pt x="240382" y="389255"/>
                  </a:lnTo>
                  <a:lnTo>
                    <a:pt x="225775" y="402907"/>
                  </a:lnTo>
                  <a:lnTo>
                    <a:pt x="211485" y="417830"/>
                  </a:lnTo>
                  <a:lnTo>
                    <a:pt x="204499" y="425450"/>
                  </a:lnTo>
                  <a:lnTo>
                    <a:pt x="197196" y="433705"/>
                  </a:lnTo>
                  <a:lnTo>
                    <a:pt x="190527" y="441642"/>
                  </a:lnTo>
                  <a:lnTo>
                    <a:pt x="183541" y="450215"/>
                  </a:lnTo>
                  <a:lnTo>
                    <a:pt x="176873" y="458787"/>
                  </a:lnTo>
                  <a:lnTo>
                    <a:pt x="169887" y="467995"/>
                  </a:lnTo>
                  <a:lnTo>
                    <a:pt x="163536" y="477202"/>
                  </a:lnTo>
                  <a:lnTo>
                    <a:pt x="156868" y="486727"/>
                  </a:lnTo>
                  <a:lnTo>
                    <a:pt x="150834" y="496570"/>
                  </a:lnTo>
                  <a:lnTo>
                    <a:pt x="144801" y="507047"/>
                  </a:lnTo>
                  <a:lnTo>
                    <a:pt x="139085" y="517525"/>
                  </a:lnTo>
                  <a:lnTo>
                    <a:pt x="133369" y="527685"/>
                  </a:lnTo>
                  <a:lnTo>
                    <a:pt x="127971" y="539115"/>
                  </a:lnTo>
                  <a:lnTo>
                    <a:pt x="122573" y="550227"/>
                  </a:lnTo>
                  <a:lnTo>
                    <a:pt x="117492" y="561657"/>
                  </a:lnTo>
                  <a:lnTo>
                    <a:pt x="112729" y="573405"/>
                  </a:lnTo>
                  <a:lnTo>
                    <a:pt x="107966" y="585787"/>
                  </a:lnTo>
                  <a:lnTo>
                    <a:pt x="103837" y="597852"/>
                  </a:lnTo>
                  <a:lnTo>
                    <a:pt x="99709" y="610870"/>
                  </a:lnTo>
                  <a:lnTo>
                    <a:pt x="96216" y="623887"/>
                  </a:lnTo>
                  <a:lnTo>
                    <a:pt x="92723" y="637222"/>
                  </a:lnTo>
                  <a:lnTo>
                    <a:pt x="89230" y="650875"/>
                  </a:lnTo>
                  <a:lnTo>
                    <a:pt x="86690" y="664845"/>
                  </a:lnTo>
                  <a:lnTo>
                    <a:pt x="84467" y="679132"/>
                  </a:lnTo>
                  <a:lnTo>
                    <a:pt x="82244" y="693737"/>
                  </a:lnTo>
                  <a:lnTo>
                    <a:pt x="80657" y="708660"/>
                  </a:lnTo>
                  <a:lnTo>
                    <a:pt x="79386" y="723900"/>
                  </a:lnTo>
                  <a:lnTo>
                    <a:pt x="78434" y="739140"/>
                  </a:lnTo>
                  <a:lnTo>
                    <a:pt x="78116" y="751840"/>
                  </a:lnTo>
                  <a:lnTo>
                    <a:pt x="78434" y="764857"/>
                  </a:lnTo>
                  <a:lnTo>
                    <a:pt x="79386" y="777875"/>
                  </a:lnTo>
                  <a:lnTo>
                    <a:pt x="80339" y="790892"/>
                  </a:lnTo>
                  <a:lnTo>
                    <a:pt x="82244" y="804227"/>
                  </a:lnTo>
                  <a:lnTo>
                    <a:pt x="84467" y="817880"/>
                  </a:lnTo>
                  <a:lnTo>
                    <a:pt x="87325" y="832167"/>
                  </a:lnTo>
                  <a:lnTo>
                    <a:pt x="90501" y="846137"/>
                  </a:lnTo>
                  <a:lnTo>
                    <a:pt x="93994" y="860425"/>
                  </a:lnTo>
                  <a:lnTo>
                    <a:pt x="98122" y="874712"/>
                  </a:lnTo>
                  <a:lnTo>
                    <a:pt x="102567" y="889317"/>
                  </a:lnTo>
                  <a:lnTo>
                    <a:pt x="107648" y="903922"/>
                  </a:lnTo>
                  <a:lnTo>
                    <a:pt x="112729" y="918845"/>
                  </a:lnTo>
                  <a:lnTo>
                    <a:pt x="118445" y="933450"/>
                  </a:lnTo>
                  <a:lnTo>
                    <a:pt x="124478" y="948690"/>
                  </a:lnTo>
                  <a:lnTo>
                    <a:pt x="131146" y="963612"/>
                  </a:lnTo>
                  <a:lnTo>
                    <a:pt x="137815" y="979170"/>
                  </a:lnTo>
                  <a:lnTo>
                    <a:pt x="145118" y="994092"/>
                  </a:lnTo>
                  <a:lnTo>
                    <a:pt x="152739" y="1009650"/>
                  </a:lnTo>
                  <a:lnTo>
                    <a:pt x="160678" y="1025207"/>
                  </a:lnTo>
                  <a:lnTo>
                    <a:pt x="168934" y="1040447"/>
                  </a:lnTo>
                  <a:lnTo>
                    <a:pt x="177190" y="1056005"/>
                  </a:lnTo>
                  <a:lnTo>
                    <a:pt x="186082" y="1071562"/>
                  </a:lnTo>
                  <a:lnTo>
                    <a:pt x="194973" y="1087120"/>
                  </a:lnTo>
                  <a:lnTo>
                    <a:pt x="204499" y="1102677"/>
                  </a:lnTo>
                  <a:lnTo>
                    <a:pt x="213708" y="1118235"/>
                  </a:lnTo>
                  <a:lnTo>
                    <a:pt x="233396" y="1149032"/>
                  </a:lnTo>
                  <a:lnTo>
                    <a:pt x="254354" y="1180147"/>
                  </a:lnTo>
                  <a:lnTo>
                    <a:pt x="275947" y="1210945"/>
                  </a:lnTo>
                  <a:lnTo>
                    <a:pt x="279123" y="1209992"/>
                  </a:lnTo>
                  <a:lnTo>
                    <a:pt x="282616" y="1209357"/>
                  </a:lnTo>
                  <a:lnTo>
                    <a:pt x="286109" y="1208405"/>
                  </a:lnTo>
                  <a:lnTo>
                    <a:pt x="289602" y="1208405"/>
                  </a:lnTo>
                  <a:lnTo>
                    <a:pt x="1358778" y="1208405"/>
                  </a:lnTo>
                  <a:lnTo>
                    <a:pt x="1379418" y="1181100"/>
                  </a:lnTo>
                  <a:lnTo>
                    <a:pt x="1399106" y="1153477"/>
                  </a:lnTo>
                  <a:lnTo>
                    <a:pt x="1418159" y="1125855"/>
                  </a:lnTo>
                  <a:lnTo>
                    <a:pt x="1436259" y="1098232"/>
                  </a:lnTo>
                  <a:lnTo>
                    <a:pt x="1444833" y="1084580"/>
                  </a:lnTo>
                  <a:lnTo>
                    <a:pt x="1453089" y="1070292"/>
                  </a:lnTo>
                  <a:lnTo>
                    <a:pt x="1461345" y="1056640"/>
                  </a:lnTo>
                  <a:lnTo>
                    <a:pt x="1469284" y="1042670"/>
                  </a:lnTo>
                  <a:lnTo>
                    <a:pt x="1476905" y="1029017"/>
                  </a:lnTo>
                  <a:lnTo>
                    <a:pt x="1483891" y="1015365"/>
                  </a:lnTo>
                  <a:lnTo>
                    <a:pt x="1490877" y="1001395"/>
                  </a:lnTo>
                  <a:lnTo>
                    <a:pt x="1497228" y="987742"/>
                  </a:lnTo>
                  <a:lnTo>
                    <a:pt x="1503261" y="974407"/>
                  </a:lnTo>
                  <a:lnTo>
                    <a:pt x="1509612" y="960755"/>
                  </a:lnTo>
                  <a:lnTo>
                    <a:pt x="1515010" y="947102"/>
                  </a:lnTo>
                  <a:lnTo>
                    <a:pt x="1520091" y="933767"/>
                  </a:lnTo>
                  <a:lnTo>
                    <a:pt x="1524537" y="920432"/>
                  </a:lnTo>
                  <a:lnTo>
                    <a:pt x="1528982" y="907097"/>
                  </a:lnTo>
                  <a:lnTo>
                    <a:pt x="1533110" y="893762"/>
                  </a:lnTo>
                  <a:lnTo>
                    <a:pt x="1536604" y="881062"/>
                  </a:lnTo>
                  <a:lnTo>
                    <a:pt x="1539779" y="868045"/>
                  </a:lnTo>
                  <a:lnTo>
                    <a:pt x="1542637" y="855027"/>
                  </a:lnTo>
                  <a:lnTo>
                    <a:pt x="1544860" y="842327"/>
                  </a:lnTo>
                  <a:lnTo>
                    <a:pt x="1546447" y="829945"/>
                  </a:lnTo>
                  <a:lnTo>
                    <a:pt x="1548035" y="817245"/>
                  </a:lnTo>
                  <a:lnTo>
                    <a:pt x="1548670" y="805180"/>
                  </a:lnTo>
                  <a:lnTo>
                    <a:pt x="1549305" y="792797"/>
                  </a:lnTo>
                  <a:lnTo>
                    <a:pt x="1548988" y="781050"/>
                  </a:lnTo>
                  <a:lnTo>
                    <a:pt x="1548670" y="765175"/>
                  </a:lnTo>
                  <a:lnTo>
                    <a:pt x="1547718" y="749935"/>
                  </a:lnTo>
                  <a:lnTo>
                    <a:pt x="1546130" y="735012"/>
                  </a:lnTo>
                  <a:lnTo>
                    <a:pt x="1544542" y="719772"/>
                  </a:lnTo>
                  <a:lnTo>
                    <a:pt x="1542319" y="705485"/>
                  </a:lnTo>
                  <a:lnTo>
                    <a:pt x="1539779" y="691197"/>
                  </a:lnTo>
                  <a:lnTo>
                    <a:pt x="1537238" y="676592"/>
                  </a:lnTo>
                  <a:lnTo>
                    <a:pt x="1534063" y="662940"/>
                  </a:lnTo>
                  <a:lnTo>
                    <a:pt x="1530252" y="649287"/>
                  </a:lnTo>
                  <a:lnTo>
                    <a:pt x="1526760" y="635952"/>
                  </a:lnTo>
                  <a:lnTo>
                    <a:pt x="1522949" y="623252"/>
                  </a:lnTo>
                  <a:lnTo>
                    <a:pt x="1518503" y="610235"/>
                  </a:lnTo>
                  <a:lnTo>
                    <a:pt x="1513740" y="597535"/>
                  </a:lnTo>
                  <a:lnTo>
                    <a:pt x="1508660" y="585470"/>
                  </a:lnTo>
                  <a:lnTo>
                    <a:pt x="1503896" y="573087"/>
                  </a:lnTo>
                  <a:lnTo>
                    <a:pt x="1498498" y="561340"/>
                  </a:lnTo>
                  <a:lnTo>
                    <a:pt x="1492465" y="549910"/>
                  </a:lnTo>
                  <a:lnTo>
                    <a:pt x="1486749" y="538162"/>
                  </a:lnTo>
                  <a:lnTo>
                    <a:pt x="1480715" y="527050"/>
                  </a:lnTo>
                  <a:lnTo>
                    <a:pt x="1474682" y="516255"/>
                  </a:lnTo>
                  <a:lnTo>
                    <a:pt x="1468014" y="505460"/>
                  </a:lnTo>
                  <a:lnTo>
                    <a:pt x="1461663" y="494982"/>
                  </a:lnTo>
                  <a:lnTo>
                    <a:pt x="1454994" y="485140"/>
                  </a:lnTo>
                  <a:lnTo>
                    <a:pt x="1447691" y="475297"/>
                  </a:lnTo>
                  <a:lnTo>
                    <a:pt x="1440705" y="465772"/>
                  </a:lnTo>
                  <a:lnTo>
                    <a:pt x="1433401" y="455930"/>
                  </a:lnTo>
                  <a:lnTo>
                    <a:pt x="1426098" y="447040"/>
                  </a:lnTo>
                  <a:lnTo>
                    <a:pt x="1418476" y="437832"/>
                  </a:lnTo>
                  <a:lnTo>
                    <a:pt x="1410855" y="428942"/>
                  </a:lnTo>
                  <a:lnTo>
                    <a:pt x="1402917" y="420370"/>
                  </a:lnTo>
                  <a:lnTo>
                    <a:pt x="1395296" y="412115"/>
                  </a:lnTo>
                  <a:lnTo>
                    <a:pt x="1387357" y="404177"/>
                  </a:lnTo>
                  <a:lnTo>
                    <a:pt x="1371480" y="388302"/>
                  </a:lnTo>
                  <a:lnTo>
                    <a:pt x="1355285" y="374015"/>
                  </a:lnTo>
                  <a:lnTo>
                    <a:pt x="1338772" y="360045"/>
                  </a:lnTo>
                  <a:lnTo>
                    <a:pt x="1322260" y="347027"/>
                  </a:lnTo>
                  <a:lnTo>
                    <a:pt x="1306065" y="334962"/>
                  </a:lnTo>
                  <a:lnTo>
                    <a:pt x="1289870" y="323850"/>
                  </a:lnTo>
                  <a:lnTo>
                    <a:pt x="1273676" y="313372"/>
                  </a:lnTo>
                  <a:lnTo>
                    <a:pt x="1262693" y="306783"/>
                  </a:lnTo>
                  <a:lnTo>
                    <a:pt x="1262392" y="307587"/>
                  </a:lnTo>
                  <a:lnTo>
                    <a:pt x="1257633" y="317458"/>
                  </a:lnTo>
                  <a:lnTo>
                    <a:pt x="1252874" y="327011"/>
                  </a:lnTo>
                  <a:lnTo>
                    <a:pt x="1247481" y="336563"/>
                  </a:lnTo>
                  <a:lnTo>
                    <a:pt x="1241770" y="345160"/>
                  </a:lnTo>
                  <a:lnTo>
                    <a:pt x="1235742" y="353757"/>
                  </a:lnTo>
                  <a:lnTo>
                    <a:pt x="1229079" y="362354"/>
                  </a:lnTo>
                  <a:lnTo>
                    <a:pt x="1222416" y="370315"/>
                  </a:lnTo>
                  <a:lnTo>
                    <a:pt x="1214802" y="377957"/>
                  </a:lnTo>
                  <a:lnTo>
                    <a:pt x="1207187" y="385599"/>
                  </a:lnTo>
                  <a:lnTo>
                    <a:pt x="1199255" y="392285"/>
                  </a:lnTo>
                  <a:lnTo>
                    <a:pt x="1190689" y="398972"/>
                  </a:lnTo>
                  <a:lnTo>
                    <a:pt x="1182123" y="405022"/>
                  </a:lnTo>
                  <a:lnTo>
                    <a:pt x="1173239" y="410753"/>
                  </a:lnTo>
                  <a:lnTo>
                    <a:pt x="1164038" y="416166"/>
                  </a:lnTo>
                  <a:lnTo>
                    <a:pt x="1154520" y="421261"/>
                  </a:lnTo>
                  <a:lnTo>
                    <a:pt x="1144684" y="425719"/>
                  </a:lnTo>
                  <a:lnTo>
                    <a:pt x="1134849" y="429540"/>
                  </a:lnTo>
                  <a:lnTo>
                    <a:pt x="1124696" y="432724"/>
                  </a:lnTo>
                  <a:lnTo>
                    <a:pt x="1114226" y="435908"/>
                  </a:lnTo>
                  <a:lnTo>
                    <a:pt x="1103439" y="438455"/>
                  </a:lnTo>
                  <a:lnTo>
                    <a:pt x="1092652" y="440366"/>
                  </a:lnTo>
                  <a:lnTo>
                    <a:pt x="1081547" y="441639"/>
                  </a:lnTo>
                  <a:lnTo>
                    <a:pt x="1070443" y="442595"/>
                  </a:lnTo>
                  <a:lnTo>
                    <a:pt x="1059021" y="442913"/>
                  </a:lnTo>
                  <a:lnTo>
                    <a:pt x="1047917" y="442595"/>
                  </a:lnTo>
                  <a:lnTo>
                    <a:pt x="1036178" y="441639"/>
                  </a:lnTo>
                  <a:lnTo>
                    <a:pt x="1025390" y="440366"/>
                  </a:lnTo>
                  <a:lnTo>
                    <a:pt x="1014286" y="438455"/>
                  </a:lnTo>
                  <a:lnTo>
                    <a:pt x="1003816" y="435908"/>
                  </a:lnTo>
                  <a:lnTo>
                    <a:pt x="993663" y="432724"/>
                  </a:lnTo>
                  <a:lnTo>
                    <a:pt x="983193" y="429540"/>
                  </a:lnTo>
                  <a:lnTo>
                    <a:pt x="973040" y="425719"/>
                  </a:lnTo>
                  <a:lnTo>
                    <a:pt x="963205" y="421261"/>
                  </a:lnTo>
                  <a:lnTo>
                    <a:pt x="954004" y="416166"/>
                  </a:lnTo>
                  <a:lnTo>
                    <a:pt x="944486" y="410753"/>
                  </a:lnTo>
                  <a:lnTo>
                    <a:pt x="935602" y="405022"/>
                  </a:lnTo>
                  <a:lnTo>
                    <a:pt x="927036" y="398972"/>
                  </a:lnTo>
                  <a:lnTo>
                    <a:pt x="918787" y="392285"/>
                  </a:lnTo>
                  <a:lnTo>
                    <a:pt x="910538" y="385599"/>
                  </a:lnTo>
                  <a:lnTo>
                    <a:pt x="902923" y="377957"/>
                  </a:lnTo>
                  <a:lnTo>
                    <a:pt x="895626" y="370315"/>
                  </a:lnTo>
                  <a:lnTo>
                    <a:pt x="888646" y="362354"/>
                  </a:lnTo>
                  <a:lnTo>
                    <a:pt x="881984" y="353757"/>
                  </a:lnTo>
                  <a:lnTo>
                    <a:pt x="875955" y="345160"/>
                  </a:lnTo>
                  <a:lnTo>
                    <a:pt x="870244" y="336563"/>
                  </a:lnTo>
                  <a:lnTo>
                    <a:pt x="864851" y="327011"/>
                  </a:lnTo>
                  <a:lnTo>
                    <a:pt x="860092" y="317458"/>
                  </a:lnTo>
                  <a:lnTo>
                    <a:pt x="855650" y="307587"/>
                  </a:lnTo>
                  <a:lnTo>
                    <a:pt x="851843" y="297398"/>
                  </a:lnTo>
                  <a:lnTo>
                    <a:pt x="848353" y="287527"/>
                  </a:lnTo>
                  <a:lnTo>
                    <a:pt x="845497" y="277020"/>
                  </a:lnTo>
                  <a:lnTo>
                    <a:pt x="842959" y="266194"/>
                  </a:lnTo>
                  <a:lnTo>
                    <a:pt x="840738" y="255367"/>
                  </a:lnTo>
                  <a:lnTo>
                    <a:pt x="839469" y="244223"/>
                  </a:lnTo>
                  <a:lnTo>
                    <a:pt x="838517" y="233079"/>
                  </a:lnTo>
                  <a:lnTo>
                    <a:pt x="838200" y="221616"/>
                  </a:lnTo>
                  <a:lnTo>
                    <a:pt x="838517" y="210153"/>
                  </a:lnTo>
                  <a:lnTo>
                    <a:pt x="839469" y="198690"/>
                  </a:lnTo>
                  <a:lnTo>
                    <a:pt x="840738" y="187864"/>
                  </a:lnTo>
                  <a:lnTo>
                    <a:pt x="842959" y="176719"/>
                  </a:lnTo>
                  <a:lnTo>
                    <a:pt x="845497" y="166212"/>
                  </a:lnTo>
                  <a:lnTo>
                    <a:pt x="848353" y="155704"/>
                  </a:lnTo>
                  <a:lnTo>
                    <a:pt x="851843" y="145515"/>
                  </a:lnTo>
                  <a:lnTo>
                    <a:pt x="855650" y="135326"/>
                  </a:lnTo>
                  <a:lnTo>
                    <a:pt x="860092" y="125455"/>
                  </a:lnTo>
                  <a:lnTo>
                    <a:pt x="864851" y="116221"/>
                  </a:lnTo>
                  <a:lnTo>
                    <a:pt x="870244" y="106668"/>
                  </a:lnTo>
                  <a:lnTo>
                    <a:pt x="875955" y="97753"/>
                  </a:lnTo>
                  <a:lnTo>
                    <a:pt x="881984" y="89156"/>
                  </a:lnTo>
                  <a:lnTo>
                    <a:pt x="888646" y="80877"/>
                  </a:lnTo>
                  <a:lnTo>
                    <a:pt x="895626" y="72598"/>
                  </a:lnTo>
                  <a:lnTo>
                    <a:pt x="902923" y="64956"/>
                  </a:lnTo>
                  <a:lnTo>
                    <a:pt x="910538" y="57633"/>
                  </a:lnTo>
                  <a:lnTo>
                    <a:pt x="918787" y="50946"/>
                  </a:lnTo>
                  <a:lnTo>
                    <a:pt x="927036" y="43941"/>
                  </a:lnTo>
                  <a:lnTo>
                    <a:pt x="935602" y="37891"/>
                  </a:lnTo>
                  <a:lnTo>
                    <a:pt x="944486" y="32160"/>
                  </a:lnTo>
                  <a:lnTo>
                    <a:pt x="954004" y="26747"/>
                  </a:lnTo>
                  <a:lnTo>
                    <a:pt x="963205" y="21970"/>
                  </a:lnTo>
                  <a:lnTo>
                    <a:pt x="973040" y="17831"/>
                  </a:lnTo>
                  <a:lnTo>
                    <a:pt x="983193" y="13692"/>
                  </a:lnTo>
                  <a:lnTo>
                    <a:pt x="993663" y="10189"/>
                  </a:lnTo>
                  <a:lnTo>
                    <a:pt x="1003816" y="7323"/>
                  </a:lnTo>
                  <a:lnTo>
                    <a:pt x="1014286" y="4776"/>
                  </a:lnTo>
                  <a:lnTo>
                    <a:pt x="1025390" y="2547"/>
                  </a:lnTo>
                  <a:lnTo>
                    <a:pt x="1036178" y="1274"/>
                  </a:lnTo>
                  <a:lnTo>
                    <a:pt x="1047917" y="318"/>
                  </a:lnTo>
                  <a:lnTo>
                    <a:pt x="10590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" name="右箭头 6"/>
          <p:cNvSpPr/>
          <p:nvPr/>
        </p:nvSpPr>
        <p:spPr>
          <a:xfrm>
            <a:off x="165360" y="1205121"/>
            <a:ext cx="8763852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rgbClr val="7B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占位符 2"/>
          <p:cNvSpPr txBox="1"/>
          <p:nvPr/>
        </p:nvSpPr>
        <p:spPr>
          <a:xfrm>
            <a:off x="432486" y="1444610"/>
            <a:ext cx="8229600" cy="5464060"/>
          </a:xfrm>
          <a:prstGeom prst="rect">
            <a:avLst/>
          </a:prstGeom>
        </p:spPr>
        <p:txBody>
          <a:bodyPr>
            <a:noAutofit/>
          </a:bodyPr>
          <a:lstStyle>
            <a:lvl1pPr marL="182245" indent="-182245" algn="l" defTabSz="728345" rtl="0" eaLnBrk="1" latinLnBrk="0" hangingPunct="1">
              <a:lnSpc>
                <a:spcPct val="90000"/>
              </a:lnSpc>
              <a:spcBef>
                <a:spcPts val="795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610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059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444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830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02790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6664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3113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95625" indent="-182245" algn="l" defTabSz="728345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2.</a:t>
            </a:r>
            <a:r>
              <a:rPr lang="zh-CN" altLang="en-US" sz="2400" dirty="0"/>
              <a:t>小轩很喜欢爸爸新买的数码照相机，在旅途中他拍下了火车内桌面上的塑料杯瞬间的不同状态，如图</a:t>
            </a:r>
            <a:r>
              <a:rPr lang="en-US" altLang="zh-CN" sz="2400" dirty="0"/>
              <a:t>7.3</a:t>
            </a:r>
            <a:r>
              <a:rPr lang="zh-CN" altLang="en-US" sz="2400" dirty="0"/>
              <a:t>－</a:t>
            </a:r>
            <a:r>
              <a:rPr lang="en-US" altLang="zh-CN" sz="2400" dirty="0"/>
              <a:t>11</a:t>
            </a:r>
            <a:r>
              <a:rPr lang="zh-CN" altLang="en-US" sz="2400" dirty="0"/>
              <a:t>甲、乙、丙。则下列关于火车运动状态的判断正确的是（　　）</a:t>
            </a: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400" dirty="0"/>
          </a:p>
          <a:p>
            <a:pPr marL="0" indent="0">
              <a:lnSpc>
                <a:spcPts val="1900"/>
              </a:lnSpc>
              <a:spcBef>
                <a:spcPts val="0"/>
              </a:spcBef>
              <a:buNone/>
            </a:pP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A.</a:t>
            </a:r>
            <a:r>
              <a:rPr lang="zh-CN" altLang="en-US" sz="2400" dirty="0"/>
              <a:t>图甲中火车在匀速运动，图乙中火车突然向左加速，图丙 </a:t>
            </a: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    </a:t>
            </a:r>
            <a:r>
              <a:rPr lang="zh-CN" altLang="en-US" sz="2400" dirty="0"/>
              <a:t>中火车突然向左减速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B.</a:t>
            </a:r>
            <a:r>
              <a:rPr lang="zh-CN" altLang="en-US" sz="2400" dirty="0"/>
              <a:t>图甲中火车在匀速运动，图乙中火车突然向右加速，图丙 </a:t>
            </a: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    </a:t>
            </a:r>
            <a:r>
              <a:rPr lang="zh-CN" altLang="en-US" sz="2400" dirty="0"/>
              <a:t>中火车突然向左加速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C.</a:t>
            </a:r>
            <a:r>
              <a:rPr lang="zh-CN" altLang="en-US" sz="2400" dirty="0"/>
              <a:t>图甲中火车在减速运动，图乙中火车突然向左减速，图丙</a:t>
            </a: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    </a:t>
            </a:r>
            <a:r>
              <a:rPr lang="zh-CN" altLang="en-US" sz="2400" dirty="0"/>
              <a:t>中火车突然向右加速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D.</a:t>
            </a:r>
            <a:r>
              <a:rPr lang="zh-CN" altLang="en-US" sz="2400" dirty="0"/>
              <a:t>图甲中火车在加速运动，图乙中火车突然向左加速，图丙</a:t>
            </a:r>
            <a:endParaRPr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400" dirty="0"/>
              <a:t>    </a:t>
            </a:r>
            <a:r>
              <a:rPr lang="zh-CN" altLang="en-US" sz="2400" dirty="0"/>
              <a:t>中火车突然向右减速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CN" altLang="en-US" sz="2400" dirty="0"/>
          </a:p>
        </p:txBody>
      </p:sp>
      <p:sp>
        <p:nvSpPr>
          <p:cNvPr id="11" name="矩形 10"/>
          <p:cNvSpPr/>
          <p:nvPr/>
        </p:nvSpPr>
        <p:spPr>
          <a:xfrm>
            <a:off x="7040348" y="2151158"/>
            <a:ext cx="42511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48300" y="2755900"/>
            <a:ext cx="7247400" cy="936103"/>
            <a:chOff x="1309809" y="3739384"/>
            <a:chExt cx="7247400" cy="93610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9809" y="3739384"/>
              <a:ext cx="1661870" cy="936102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28000" y="3764811"/>
              <a:ext cx="1636443" cy="91067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0765" y="3750942"/>
              <a:ext cx="1636444" cy="92454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.1希望你喜爱物理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1.1希望你喜爱物理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964</Words>
  <Application>Microsoft Office PowerPoint</Application>
  <PresentationFormat>全屏显示(4:3)</PresentationFormat>
  <Paragraphs>171</Paragraphs>
  <Slides>20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23" baseType="lpstr">
      <vt:lpstr>Office 主题</vt:lpstr>
      <vt:lpstr>1.1希望你喜爱物理</vt:lpstr>
      <vt:lpstr>1_1.1希望你喜爱物理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User</cp:lastModifiedBy>
  <cp:revision>1</cp:revision>
  <dcterms:created xsi:type="dcterms:W3CDTF">2018-06-13T02:01:00Z</dcterms:created>
  <dcterms:modified xsi:type="dcterms:W3CDTF">2020-04-09T07:33:59Z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