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336" r:id="rId4"/>
    <p:sldId id="631" r:id="rId5"/>
    <p:sldId id="649" r:id="rId6"/>
    <p:sldId id="673" r:id="rId7"/>
    <p:sldId id="650" r:id="rId8"/>
    <p:sldId id="632" r:id="rId9"/>
    <p:sldId id="666" r:id="rId10"/>
    <p:sldId id="667" r:id="rId11"/>
    <p:sldId id="659" r:id="rId12"/>
    <p:sldId id="668" r:id="rId13"/>
    <p:sldId id="669" r:id="rId14"/>
    <p:sldId id="636" r:id="rId15"/>
    <p:sldId id="670" r:id="rId16"/>
    <p:sldId id="661" r:id="rId17"/>
    <p:sldId id="671" r:id="rId18"/>
    <p:sldId id="653" r:id="rId19"/>
    <p:sldId id="638" r:id="rId20"/>
    <p:sldId id="639" r:id="rId21"/>
    <p:sldId id="672" r:id="rId22"/>
    <p:sldId id="642" r:id="rId23"/>
    <p:sldId id="656" r:id="rId2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33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5.ti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4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7.T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5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34.T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第六章   力和机械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6.4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　探究滑动摩擦力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第二课时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81594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6.</a:t>
            </a:r>
            <a:r>
              <a:rPr lang="zh-CN" altLang="zh-CN" dirty="0"/>
              <a:t>在实际生活中常常会出现如下现象，当你倒了一杯开水盖上盖子之后，若让开水冷一段时间再去拧茶杯盖子，发现茶杯盖很难拧开。这时你会用很大的力握住瓶盖拧，或找一块手帕包住再拧，这两种做法的目的分别是</a:t>
            </a:r>
            <a:r>
              <a:rPr lang="en-US" altLang="zh-CN" dirty="0"/>
              <a:t>(1)</a:t>
            </a:r>
            <a:r>
              <a:rPr lang="zh-CN" altLang="zh-CN" u="sng" dirty="0"/>
              <a:t>　　　　　　　　　　　　　　　</a:t>
            </a:r>
            <a:r>
              <a:rPr lang="zh-CN" altLang="zh-CN" dirty="0"/>
              <a:t>；</a:t>
            </a:r>
            <a:r>
              <a:rPr lang="en-US" altLang="zh-CN" dirty="0"/>
              <a:t>(2)</a:t>
            </a:r>
            <a:r>
              <a:rPr lang="zh-CN" altLang="zh-CN" u="sng" dirty="0"/>
              <a:t>　　　　　　　　　　　　　　　　</a:t>
            </a:r>
            <a:r>
              <a:rPr lang="en-US" altLang="zh-CN" u="sng" dirty="0"/>
              <a:t>                     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189792" y="3527271"/>
            <a:ext cx="4873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通过增大压力的方式增大摩擦</a:t>
            </a:r>
          </a:p>
          <a:p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2565" y="4034711"/>
            <a:ext cx="6676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通过增大接触面粗糙程度的方式增大摩擦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81594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，手压课本的力大小不同，抽出直尺所用力的大小不同，此现象说明</a:t>
            </a:r>
            <a:r>
              <a:rPr lang="zh-CN" altLang="zh-CN" u="sng" dirty="0"/>
              <a:t>　　　　　　　</a:t>
            </a:r>
            <a:r>
              <a:rPr lang="zh-CN" altLang="zh-CN" dirty="0"/>
              <a:t>与压力大小有关；在机器转轴上以滚动轴承代替滑动轴承是为了</a:t>
            </a:r>
            <a:r>
              <a:rPr lang="zh-CN" altLang="zh-CN" u="sng" dirty="0"/>
              <a:t>　　　　</a:t>
            </a:r>
            <a:r>
              <a:rPr lang="zh-CN" altLang="zh-CN" dirty="0"/>
              <a:t>摩擦。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762828" y="1845481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滑动摩擦力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56473" y="259582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减小</a:t>
            </a:r>
            <a:endParaRPr lang="en-US" altLang="en-US" sz="32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50" y="3539523"/>
            <a:ext cx="2300738" cy="18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347792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关于摩擦力，下列说法中正确的是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两个物体相互接触时，它们之间一定有摩擦力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滑动摩擦力总是阻碍物体间的相对运动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物体质量越大，受到的摩擦力越大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摩擦力一定是</a:t>
            </a:r>
            <a:r>
              <a:rPr lang="zh-CN" altLang="zh-CN" dirty="0" smtClean="0"/>
              <a:t>阻力</a:t>
            </a:r>
            <a:endParaRPr lang="en-US" altLang="zh-CN" dirty="0" smtClean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一本字典在下列情况中不会受到摩擦力的是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静止放在斜面上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在水平桌面上被推动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静止放在水平桌面上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静止被压在竖直墙壁上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76204" y="134866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61944" y="44107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分析以下摩擦，其中属于有益摩擦的是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①</a:t>
            </a:r>
            <a:r>
              <a:rPr lang="zh-CN" altLang="zh-CN" dirty="0"/>
              <a:t>走路时，鞋与地面之间的摩擦　</a:t>
            </a:r>
            <a:r>
              <a:rPr lang="en-US" altLang="zh-CN" dirty="0"/>
              <a:t>②</a:t>
            </a:r>
            <a:r>
              <a:rPr lang="zh-CN" altLang="zh-CN" dirty="0"/>
              <a:t>骑自行车时，车轮与轴之间的摩擦　</a:t>
            </a:r>
            <a:r>
              <a:rPr lang="en-US" altLang="zh-CN" dirty="0"/>
              <a:t>③</a:t>
            </a:r>
            <a:r>
              <a:rPr lang="zh-CN" altLang="zh-CN" dirty="0"/>
              <a:t>汽车行驶时，汽车与空气之间的摩擦　</a:t>
            </a:r>
            <a:r>
              <a:rPr lang="en-US" altLang="zh-CN" dirty="0"/>
              <a:t>④</a:t>
            </a:r>
            <a:r>
              <a:rPr lang="zh-CN" altLang="zh-CN" dirty="0"/>
              <a:t>皮带传动中，皮带与皮带轮之间的摩擦</a:t>
            </a:r>
          </a:p>
          <a:p>
            <a:pPr marL="0" indent="0">
              <a:buNone/>
            </a:pPr>
            <a:r>
              <a:rPr lang="en-US" altLang="zh-CN" dirty="0"/>
              <a:t>A.①②  </a:t>
            </a:r>
          </a:p>
          <a:p>
            <a:pPr marL="0" indent="0">
              <a:buNone/>
            </a:pPr>
            <a:r>
              <a:rPr lang="en-US" altLang="zh-CN" dirty="0"/>
              <a:t>B.②③  </a:t>
            </a:r>
          </a:p>
          <a:p>
            <a:pPr marL="0" indent="0">
              <a:buNone/>
            </a:pPr>
            <a:r>
              <a:rPr lang="en-US" altLang="zh-CN" dirty="0"/>
              <a:t>C.①④  </a:t>
            </a:r>
          </a:p>
          <a:p>
            <a:pPr marL="0" indent="0">
              <a:buNone/>
            </a:pPr>
            <a:r>
              <a:rPr lang="en-US" altLang="zh-CN" dirty="0"/>
              <a:t>D.②④</a:t>
            </a:r>
            <a:endParaRPr lang="zh-CN" altLang="zh-CN" dirty="0"/>
          </a:p>
        </p:txBody>
      </p:sp>
      <p:sp>
        <p:nvSpPr>
          <p:cNvPr id="17" name="文本框 16"/>
          <p:cNvSpPr txBox="1"/>
          <p:nvPr/>
        </p:nvSpPr>
        <p:spPr>
          <a:xfrm>
            <a:off x="7092641" y="141643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</a:t>
            </a:r>
            <a:r>
              <a:rPr lang="zh-CN" altLang="zh-CN" dirty="0"/>
              <a:t>劣质橡皮较硬，擦字时易打滑，导致字擦不干净，这是因为物体接触面越光滑，摩擦力越</a:t>
            </a:r>
            <a:r>
              <a:rPr lang="zh-CN" altLang="zh-CN" u="sng" dirty="0"/>
              <a:t>　　　　</a:t>
            </a:r>
            <a:r>
              <a:rPr lang="zh-CN" altLang="zh-CN" dirty="0"/>
              <a:t>的缘故；小明用橡皮轻轻擦字没擦干净，然后稍加用力就擦干净了，这是通过增大压力来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减小</a:t>
            </a:r>
            <a:r>
              <a:rPr lang="en-US" altLang="zh-CN" dirty="0"/>
              <a:t>”)</a:t>
            </a:r>
            <a:r>
              <a:rPr lang="zh-CN" altLang="zh-CN" dirty="0"/>
              <a:t>橡皮与纸间的摩擦。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5</a:t>
            </a:r>
            <a:r>
              <a:rPr lang="en-US" altLang="zh-CN" dirty="0"/>
              <a:t>.</a:t>
            </a:r>
            <a:r>
              <a:rPr lang="zh-CN" altLang="zh-CN" dirty="0"/>
              <a:t>在奥运会上，体操运动员在上单杠之前，总要在手上抹些镁粉，而在杠上做回环动作时，手握杠又不能太紧。他这样做，前者是为了</a:t>
            </a:r>
            <a:r>
              <a:rPr lang="zh-CN" altLang="zh-CN" u="sng" dirty="0"/>
              <a:t>　　　　</a:t>
            </a:r>
            <a:r>
              <a:rPr lang="zh-CN" altLang="zh-CN" dirty="0"/>
              <a:t>摩擦，后者是为了</a:t>
            </a:r>
            <a:r>
              <a:rPr lang="zh-CN" altLang="zh-CN" u="sng" dirty="0"/>
              <a:t>　　　　</a:t>
            </a:r>
            <a:r>
              <a:rPr lang="zh-CN" altLang="zh-CN" dirty="0"/>
              <a:t>摩擦。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减小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8" name="文本框 17"/>
          <p:cNvSpPr txBox="1"/>
          <p:nvPr/>
        </p:nvSpPr>
        <p:spPr>
          <a:xfrm>
            <a:off x="6892802" y="18537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小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9794" y="26810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增大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00950" y="506692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增大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90691" y="54429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减小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6.</a:t>
            </a:r>
            <a:r>
              <a:rPr lang="zh-CN" altLang="zh-CN" dirty="0"/>
              <a:t>骑自行车时，人踩动踏板通过链条带动后轮转动而前进。脚和踏板之间的摩擦是</a:t>
            </a:r>
            <a:r>
              <a:rPr lang="zh-CN" altLang="zh-CN" u="sng" dirty="0"/>
              <a:t>　　　　</a:t>
            </a:r>
            <a:r>
              <a:rPr lang="zh-CN" altLang="zh-CN" dirty="0"/>
              <a:t>摩擦，前轮与地面之间的摩擦是</a:t>
            </a:r>
            <a:r>
              <a:rPr lang="zh-CN" altLang="zh-CN" u="sng" dirty="0"/>
              <a:t>　　　　</a:t>
            </a:r>
            <a:r>
              <a:rPr lang="zh-CN" altLang="zh-CN" dirty="0"/>
              <a:t>摩擦，刹车皮和钢圈之间的摩擦是</a:t>
            </a:r>
            <a:r>
              <a:rPr lang="zh-CN" altLang="zh-CN" u="sng" dirty="0"/>
              <a:t>　　　　</a:t>
            </a:r>
            <a:r>
              <a:rPr lang="zh-CN" altLang="zh-CN" dirty="0"/>
              <a:t>摩擦。</a:t>
            </a:r>
            <a:r>
              <a:rPr lang="en-US" altLang="zh-CN" dirty="0"/>
              <a:t>(</a:t>
            </a:r>
            <a:r>
              <a:rPr lang="zh-CN" altLang="zh-CN" dirty="0"/>
              <a:t>以上三空均选填</a:t>
            </a:r>
            <a:r>
              <a:rPr lang="en-US" altLang="zh-CN" dirty="0"/>
              <a:t>“</a:t>
            </a:r>
            <a:r>
              <a:rPr lang="zh-CN" altLang="zh-CN" dirty="0"/>
              <a:t>静</a:t>
            </a:r>
            <a:r>
              <a:rPr lang="en-US" altLang="zh-CN" dirty="0"/>
              <a:t>”“</a:t>
            </a:r>
            <a:r>
              <a:rPr lang="zh-CN" altLang="zh-CN" dirty="0"/>
              <a:t>滑动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滚动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7.</a:t>
            </a:r>
            <a:r>
              <a:rPr lang="zh-CN" altLang="zh-CN" dirty="0"/>
              <a:t>古代埃及人在修建金字塔时，在要推动的大石块下垫几根圆木，这是为了将</a:t>
            </a:r>
            <a:r>
              <a:rPr lang="zh-CN" altLang="zh-CN" u="sng" dirty="0"/>
              <a:t>　　　</a:t>
            </a:r>
            <a:r>
              <a:rPr lang="zh-CN" altLang="zh-CN" dirty="0"/>
              <a:t>摩擦改为</a:t>
            </a:r>
            <a:r>
              <a:rPr lang="zh-CN" altLang="zh-CN" u="sng" dirty="0"/>
              <a:t>　　</a:t>
            </a:r>
            <a:r>
              <a:rPr lang="zh-CN" altLang="zh-CN" dirty="0"/>
              <a:t>摩擦，因为</a:t>
            </a:r>
            <a:r>
              <a:rPr lang="zh-CN" altLang="zh-CN" u="sng" dirty="0"/>
              <a:t>　　　　</a:t>
            </a:r>
            <a:r>
              <a:rPr lang="zh-CN" altLang="zh-CN" dirty="0"/>
              <a:t>摩擦小得多。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8.</a:t>
            </a:r>
            <a:r>
              <a:rPr lang="zh-CN" altLang="zh-CN" dirty="0"/>
              <a:t>气垫船是用</a:t>
            </a:r>
            <a:r>
              <a:rPr lang="zh-CN" altLang="zh-CN" u="sng" dirty="0"/>
              <a:t>　　　</a:t>
            </a:r>
            <a:r>
              <a:rPr lang="en-US" altLang="zh-CN" u="sng" dirty="0"/>
              <a:t>              </a:t>
            </a:r>
            <a:r>
              <a:rPr lang="zh-CN" altLang="zh-CN" dirty="0"/>
              <a:t>的方法来减小摩擦的；拔河比赛时，人用力地握紧绳子，是用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</a:t>
            </a:r>
            <a:r>
              <a:rPr lang="zh-CN" altLang="zh-CN" dirty="0"/>
              <a:t>的方法来增大摩擦的。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43917" y="183614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静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72207" y="228625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滚动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20693" y="268107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滑动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10419" y="411533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滑动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80329" y="452075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滚动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53287" y="411533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滚动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33337" y="507997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分离接触面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44684" y="548553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增大压力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5" grpId="0"/>
      <p:bldP spid="16" grpId="0"/>
      <p:bldP spid="17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9.</a:t>
            </a:r>
            <a:r>
              <a:rPr lang="zh-CN" altLang="zh-CN" dirty="0"/>
              <a:t>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所示，木块下面是一长木板，小明将弹簧测力计一端固定，另一端钩住长方体木块</a:t>
            </a:r>
            <a:r>
              <a:rPr lang="en-US" altLang="zh-CN" i="1" dirty="0"/>
              <a:t>A</a:t>
            </a:r>
            <a:r>
              <a:rPr lang="zh-CN" altLang="zh-CN" dirty="0"/>
              <a:t>，实验时拉着长木板沿水平地面向左运动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读出弹簧测力计示数即可测出木块</a:t>
            </a:r>
            <a:r>
              <a:rPr lang="en-US" altLang="zh-CN" i="1" dirty="0"/>
              <a:t>A</a:t>
            </a:r>
            <a:r>
              <a:rPr lang="zh-CN" altLang="zh-CN" dirty="0"/>
              <a:t>所受摩擦力大小。不计弹簧测力计的自重，在木板运动的过程中，木块</a:t>
            </a:r>
            <a:r>
              <a:rPr lang="en-US" altLang="zh-CN" i="1" dirty="0"/>
              <a:t>A</a:t>
            </a:r>
            <a:r>
              <a:rPr lang="zh-CN" altLang="zh-CN" dirty="0"/>
              <a:t>所受摩擦力的方向是</a:t>
            </a:r>
            <a:r>
              <a:rPr lang="zh-CN" altLang="zh-CN" u="sng" dirty="0"/>
              <a:t>　　</a:t>
            </a:r>
            <a:r>
              <a:rPr lang="en-US" altLang="zh-CN" u="sng" dirty="0"/>
              <a:t>    </a:t>
            </a:r>
            <a:r>
              <a:rPr lang="zh-CN" altLang="zh-CN" u="sng" dirty="0"/>
              <a:t>　　</a:t>
            </a:r>
            <a:r>
              <a:rPr lang="zh-CN" altLang="zh-CN" dirty="0"/>
              <a:t>，拉动速度变大，弹簧测力计示数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88" y="2747857"/>
            <a:ext cx="3450201" cy="12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4450089" y="495479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水平向左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3280188" y="5314638"/>
            <a:ext cx="180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不变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10.</a:t>
            </a:r>
            <a:r>
              <a:rPr lang="zh-CN" altLang="zh-CN" dirty="0"/>
              <a:t>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12</a:t>
            </a:r>
            <a:r>
              <a:rPr lang="zh-CN" altLang="zh-CN" dirty="0"/>
              <a:t>是人在步行前进时的情景，鞋底与地面之间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有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没有</a:t>
            </a:r>
            <a:r>
              <a:rPr lang="en-US" altLang="zh-CN" dirty="0"/>
              <a:t>”)</a:t>
            </a:r>
            <a:r>
              <a:rPr lang="zh-CN" altLang="zh-CN" dirty="0"/>
              <a:t>摩擦；地面对鞋底的摩擦力方向是向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前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后</a:t>
            </a:r>
            <a:r>
              <a:rPr lang="en-US" altLang="zh-CN" dirty="0"/>
              <a:t>”)</a:t>
            </a:r>
            <a:r>
              <a:rPr lang="zh-CN" altLang="zh-CN" dirty="0"/>
              <a:t>，所以对人前进来说，摩擦力是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动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阻</a:t>
            </a:r>
            <a:r>
              <a:rPr lang="en-US" altLang="zh-CN" dirty="0"/>
              <a:t>”)</a:t>
            </a:r>
            <a:r>
              <a:rPr lang="zh-CN" altLang="zh-CN" dirty="0"/>
              <a:t>力。鞋底面制成凹凸不平的花纹，这是采用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u="sng" dirty="0"/>
              <a:t>                                                   </a:t>
            </a:r>
            <a:r>
              <a:rPr lang="zh-CN" altLang="zh-CN" dirty="0"/>
              <a:t>的方法来增大摩擦的。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001661" y="1395445"/>
            <a:ext cx="9197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3097" y="1823617"/>
            <a:ext cx="166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89430" y="2272435"/>
            <a:ext cx="166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               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809" y="4590701"/>
            <a:ext cx="1706621" cy="117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958497" y="3575646"/>
            <a:ext cx="4230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增大接触面的粗糙程度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11.</a:t>
            </a:r>
            <a:r>
              <a:rPr lang="zh-CN" altLang="zh-CN" dirty="0"/>
              <a:t>某班级同学为了帮助体委解决参加学校拔河比赛的组队问题，做了如图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13</a:t>
            </a:r>
            <a:r>
              <a:rPr lang="zh-CN" altLang="zh-CN" dirty="0"/>
              <a:t>所示的</a:t>
            </a:r>
            <a:r>
              <a:rPr lang="en-US" altLang="zh-CN" dirty="0"/>
              <a:t>“</a:t>
            </a:r>
            <a:r>
              <a:rPr lang="zh-CN" altLang="zh-CN" dirty="0"/>
              <a:t>探究影响滑动摩擦力大小因素</a:t>
            </a:r>
            <a:r>
              <a:rPr lang="en-US" altLang="zh-CN" dirty="0"/>
              <a:t>”</a:t>
            </a:r>
            <a:r>
              <a:rPr lang="zh-CN" altLang="zh-CN" dirty="0"/>
              <a:t>的实验：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分析总结：实验现象表明在拔河比赛中可以通过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zh-CN" altLang="zh-CN" dirty="0"/>
              <a:t>接触面的粗糙程度和</a:t>
            </a:r>
            <a:r>
              <a:rPr lang="zh-CN" altLang="zh-CN" u="sng" dirty="0"/>
              <a:t>　　　　</a:t>
            </a:r>
            <a:r>
              <a:rPr lang="zh-CN" altLang="zh-CN" dirty="0"/>
              <a:t>来增大人与地面的摩擦力，使班级赢得比赛。</a:t>
            </a:r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5" y="2961452"/>
            <a:ext cx="8313666" cy="10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759472" y="51903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增大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8476" y="51903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压力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科学决策：组队时在班级选体重</a:t>
            </a:r>
            <a:r>
              <a:rPr lang="zh-CN" altLang="zh-CN" u="sng" dirty="0"/>
              <a:t>　　　　</a:t>
            </a:r>
            <a:r>
              <a:rPr lang="zh-CN" altLang="zh-CN" dirty="0"/>
              <a:t>的同学参加比赛，同时在比赛时穿图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中的</a:t>
            </a:r>
            <a:r>
              <a:rPr lang="zh-CN" altLang="zh-CN" u="sng" dirty="0"/>
              <a:t>　　　</a:t>
            </a:r>
            <a:r>
              <a:rPr lang="en-US" altLang="zh-CN" dirty="0"/>
              <a:t>(</a:t>
            </a:r>
            <a:r>
              <a:rPr lang="zh-CN" altLang="zh-CN" dirty="0"/>
              <a:t>选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填</a:t>
            </a:r>
            <a:r>
              <a:rPr lang="en-US" altLang="zh-CN" dirty="0"/>
              <a:t>“</a:t>
            </a:r>
            <a:r>
              <a:rPr lang="zh-CN" altLang="zh-CN" dirty="0"/>
              <a:t>甲</a:t>
            </a:r>
            <a:r>
              <a:rPr lang="en-US" altLang="zh-CN" dirty="0"/>
              <a:t>”“</a:t>
            </a:r>
            <a:r>
              <a:rPr lang="zh-CN" altLang="zh-CN" dirty="0"/>
              <a:t>乙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丙</a:t>
            </a:r>
            <a:r>
              <a:rPr lang="en-US" altLang="zh-CN" dirty="0"/>
              <a:t>”)</a:t>
            </a:r>
            <a:r>
              <a:rPr lang="zh-CN" altLang="zh-CN" dirty="0"/>
              <a:t>种鞋。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6396133" y="133434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大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44143" y="177080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甲</a:t>
            </a:r>
            <a:endParaRPr lang="en-US" altLang="en-US" sz="3200" dirty="0">
              <a:latin typeface="+mn-lt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1" y="3050482"/>
            <a:ext cx="2581275" cy="18957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1" y="3050482"/>
            <a:ext cx="2690015" cy="19989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06" y="2829963"/>
            <a:ext cx="2252703" cy="221945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了解摩擦力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不同种类的摩擦力，增大、减小摩擦的方法。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214788" y="1460290"/>
            <a:ext cx="8481538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/>
              <a:t>1.</a:t>
            </a:r>
            <a:r>
              <a:rPr lang="zh-CN" altLang="zh-CN" sz="2400" dirty="0"/>
              <a:t>木块与小车向右做匀速直线运动，遇到一障碍物时，小车停下，木块从车上的</a:t>
            </a:r>
            <a:r>
              <a:rPr lang="en-US" altLang="zh-CN" sz="2400" i="1" dirty="0"/>
              <a:t>a</a:t>
            </a:r>
            <a:r>
              <a:rPr lang="zh-CN" altLang="zh-CN" sz="2400" dirty="0"/>
              <a:t>点滑至</a:t>
            </a:r>
            <a:r>
              <a:rPr lang="en-US" altLang="zh-CN" sz="2400" i="1" dirty="0"/>
              <a:t>b</a:t>
            </a:r>
            <a:r>
              <a:rPr lang="zh-CN" altLang="zh-CN" sz="2400" dirty="0"/>
              <a:t>点</a:t>
            </a:r>
            <a:r>
              <a:rPr lang="en-US" altLang="zh-CN" sz="2400" dirty="0"/>
              <a:t>(</a:t>
            </a:r>
            <a:r>
              <a:rPr lang="zh-CN" altLang="zh-CN" sz="2400" dirty="0"/>
              <a:t>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15</a:t>
            </a:r>
            <a:r>
              <a:rPr lang="zh-CN" altLang="zh-CN" sz="2400" dirty="0"/>
              <a:t>甲</a:t>
            </a:r>
            <a:r>
              <a:rPr lang="en-US" altLang="zh-CN" sz="2400" dirty="0"/>
              <a:t>)</a:t>
            </a:r>
            <a:r>
              <a:rPr lang="zh-CN" altLang="zh-CN" sz="2400" dirty="0"/>
              <a:t>，木块能停下，说明木块在滑动过程中受到向</a:t>
            </a:r>
            <a:r>
              <a:rPr lang="zh-CN" altLang="zh-CN" sz="2400" u="sng" dirty="0"/>
              <a:t>　　　　</a:t>
            </a:r>
            <a:r>
              <a:rPr lang="en-US" altLang="zh-CN" sz="2400" dirty="0"/>
              <a:t>(</a:t>
            </a:r>
            <a:r>
              <a:rPr lang="zh-CN" altLang="zh-CN" sz="2400" dirty="0"/>
              <a:t>选填</a:t>
            </a:r>
            <a:r>
              <a:rPr lang="en-US" altLang="zh-CN" sz="2400" dirty="0"/>
              <a:t>“</a:t>
            </a:r>
            <a:r>
              <a:rPr lang="zh-CN" altLang="zh-CN" sz="2400" dirty="0"/>
              <a:t>左</a:t>
            </a:r>
            <a:r>
              <a:rPr lang="en-US" altLang="zh-CN" sz="2400" dirty="0"/>
              <a:t>”</a:t>
            </a:r>
            <a:r>
              <a:rPr lang="zh-CN" altLang="zh-CN" sz="2400" dirty="0"/>
              <a:t>或</a:t>
            </a:r>
            <a:r>
              <a:rPr lang="en-US" altLang="zh-CN" sz="2400" dirty="0"/>
              <a:t>“</a:t>
            </a:r>
            <a:r>
              <a:rPr lang="zh-CN" altLang="zh-CN" sz="2400" dirty="0"/>
              <a:t>右</a:t>
            </a:r>
            <a:r>
              <a:rPr lang="en-US" altLang="zh-CN" sz="2400" dirty="0"/>
              <a:t>”)</a:t>
            </a:r>
            <a:r>
              <a:rPr lang="zh-CN" altLang="zh-CN" sz="2400" dirty="0"/>
              <a:t>的摩擦力作用。为测量摩擦力的大小，小明在障碍物上固定了弹簧测力计拉住木块，用手拉着小车匀速向左运动</a:t>
            </a:r>
            <a:r>
              <a:rPr lang="en-US" altLang="zh-CN" sz="2400" dirty="0"/>
              <a:t>(</a:t>
            </a:r>
            <a:r>
              <a:rPr lang="zh-CN" altLang="zh-CN" sz="2400" dirty="0"/>
              <a:t>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15</a:t>
            </a:r>
            <a:r>
              <a:rPr lang="zh-CN" altLang="zh-CN" sz="2400" dirty="0"/>
              <a:t>乙</a:t>
            </a:r>
            <a:r>
              <a:rPr lang="en-US" altLang="zh-CN" sz="2400" dirty="0"/>
              <a:t>)</a:t>
            </a:r>
            <a:r>
              <a:rPr lang="zh-CN" altLang="zh-CN" sz="2400" dirty="0"/>
              <a:t>，则木块受到的摩擦力方向向</a:t>
            </a:r>
            <a:r>
              <a:rPr lang="zh-CN" altLang="zh-CN" sz="2400" u="sng" dirty="0"/>
              <a:t>　　　　</a:t>
            </a:r>
            <a:r>
              <a:rPr lang="en-US" altLang="zh-CN" sz="2400" dirty="0"/>
              <a:t>(</a:t>
            </a:r>
            <a:r>
              <a:rPr lang="zh-CN" altLang="zh-CN" sz="2400" dirty="0"/>
              <a:t>选填</a:t>
            </a:r>
            <a:r>
              <a:rPr lang="en-US" altLang="zh-CN" sz="2400" dirty="0"/>
              <a:t>“</a:t>
            </a:r>
            <a:r>
              <a:rPr lang="zh-CN" altLang="zh-CN" sz="2400" dirty="0"/>
              <a:t>左</a:t>
            </a:r>
            <a:r>
              <a:rPr lang="en-US" altLang="zh-CN" sz="2400" dirty="0"/>
              <a:t>”</a:t>
            </a:r>
            <a:r>
              <a:rPr lang="zh-CN" altLang="zh-CN" sz="2400" dirty="0"/>
              <a:t>或</a:t>
            </a:r>
            <a:r>
              <a:rPr lang="en-US" altLang="zh-CN" sz="2400" dirty="0"/>
              <a:t>“</a:t>
            </a:r>
            <a:r>
              <a:rPr lang="zh-CN" altLang="zh-CN" sz="2400" dirty="0"/>
              <a:t>右</a:t>
            </a:r>
            <a:r>
              <a:rPr lang="en-US" altLang="zh-CN" sz="2400" dirty="0"/>
              <a:t>”)</a:t>
            </a:r>
            <a:r>
              <a:rPr lang="zh-CN" altLang="zh-CN" sz="2400" dirty="0"/>
              <a:t>。当拉着小车加速运动，弹簧测力计读数将</a:t>
            </a:r>
            <a:r>
              <a:rPr lang="zh-CN" altLang="zh-CN" sz="2400" u="sng" dirty="0"/>
              <a:t>　　　　</a:t>
            </a:r>
            <a:r>
              <a:rPr lang="en-US" altLang="zh-CN" sz="2400" dirty="0"/>
              <a:t>(</a:t>
            </a:r>
            <a:r>
              <a:rPr lang="zh-CN" altLang="zh-CN" sz="2400" dirty="0"/>
              <a:t>选填</a:t>
            </a:r>
            <a:r>
              <a:rPr lang="en-US" altLang="zh-CN" sz="2400" dirty="0"/>
              <a:t>“</a:t>
            </a:r>
            <a:r>
              <a:rPr lang="zh-CN" altLang="zh-CN" sz="2400" dirty="0"/>
              <a:t>变大</a:t>
            </a:r>
            <a:r>
              <a:rPr lang="en-US" altLang="zh-CN" sz="2400" dirty="0"/>
              <a:t>”“</a:t>
            </a:r>
            <a:r>
              <a:rPr lang="zh-CN" altLang="zh-CN" sz="2400" dirty="0"/>
              <a:t>变小</a:t>
            </a:r>
            <a:r>
              <a:rPr lang="en-US" altLang="zh-CN" sz="2400" dirty="0"/>
              <a:t>”</a:t>
            </a:r>
            <a:r>
              <a:rPr lang="zh-CN" altLang="zh-CN" sz="2400" dirty="0"/>
              <a:t>或</a:t>
            </a:r>
            <a:r>
              <a:rPr lang="en-US" altLang="zh-CN" sz="2400" dirty="0"/>
              <a:t>“</a:t>
            </a:r>
            <a:r>
              <a:rPr lang="zh-CN" altLang="zh-CN" sz="2400" dirty="0"/>
              <a:t>不变</a:t>
            </a:r>
            <a:r>
              <a:rPr lang="en-US" altLang="zh-CN" sz="2400" dirty="0"/>
              <a:t>”)</a:t>
            </a:r>
            <a:r>
              <a:rPr lang="zh-CN" altLang="zh-CN" sz="24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6" y="4472345"/>
            <a:ext cx="7496021" cy="219216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547286" y="21530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左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74615" y="326841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左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15342" y="360909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sym typeface="+mn-ea"/>
              </a:rPr>
              <a:t>不变</a:t>
            </a:r>
            <a:endParaRPr lang="en-US" altLang="en-US" sz="32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00050" y="1444610"/>
            <a:ext cx="8401050" cy="521989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2.</a:t>
            </a:r>
            <a:r>
              <a:rPr lang="zh-CN" altLang="zh-CN" sz="2400" dirty="0"/>
              <a:t>如图</a:t>
            </a:r>
            <a:r>
              <a:rPr lang="en-US" altLang="zh-CN" sz="2400" dirty="0"/>
              <a:t>6.4</a:t>
            </a:r>
            <a:r>
              <a:rPr lang="zh-CN" altLang="zh-CN" sz="2400" dirty="0"/>
              <a:t>－</a:t>
            </a:r>
            <a:r>
              <a:rPr lang="en-US" altLang="zh-CN" sz="2400" dirty="0"/>
              <a:t>16</a:t>
            </a:r>
            <a:r>
              <a:rPr lang="zh-CN" altLang="zh-CN" sz="2400" dirty="0"/>
              <a:t>所示为用筷子提米的实验。杯中装满米，再加少许水，压紧，过一会儿提起筷子，米和杯也被提起，这是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zh-CN" sz="2400" u="sng" dirty="0"/>
              <a:t>　　　　　　</a:t>
            </a:r>
            <a:r>
              <a:rPr lang="zh-CN" altLang="zh-CN" sz="2400" dirty="0"/>
              <a:t>作用的结果，筷子所受摩擦力的方向是向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zh-CN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3</a:t>
            </a:r>
            <a:r>
              <a:rPr lang="en-US" altLang="zh-CN" sz="2400" dirty="0"/>
              <a:t>.</a:t>
            </a:r>
            <a:r>
              <a:rPr lang="zh-CN" altLang="zh-CN" sz="2400" dirty="0"/>
              <a:t>猴子用双手握住竖直的竹竿匀速攀上和匀速下滑时，它所受的摩擦力分别为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和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，则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的方向是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，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的方向是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。</a:t>
            </a:r>
            <a:r>
              <a:rPr lang="en-US" altLang="zh-CN" sz="2400" dirty="0"/>
              <a:t>(</a:t>
            </a:r>
            <a:r>
              <a:rPr lang="zh-CN" altLang="zh-CN" sz="2400" dirty="0"/>
              <a:t>以上两空均选填</a:t>
            </a:r>
            <a:r>
              <a:rPr lang="en-US" altLang="zh-CN" sz="2400" dirty="0"/>
              <a:t>“</a:t>
            </a:r>
            <a:r>
              <a:rPr lang="zh-CN" altLang="zh-CN" sz="2400" dirty="0"/>
              <a:t>向下</a:t>
            </a:r>
            <a:r>
              <a:rPr lang="en-US" altLang="zh-CN" sz="2400" dirty="0"/>
              <a:t>”</a:t>
            </a:r>
            <a:r>
              <a:rPr lang="zh-CN" altLang="zh-CN" sz="2400" dirty="0"/>
              <a:t>或</a:t>
            </a:r>
            <a:r>
              <a:rPr lang="en-US" altLang="zh-CN" sz="2400" dirty="0"/>
              <a:t>“</a:t>
            </a:r>
            <a:r>
              <a:rPr lang="zh-CN" altLang="zh-CN" sz="2400" dirty="0"/>
              <a:t>向上</a:t>
            </a:r>
            <a:r>
              <a:rPr lang="en-US" altLang="zh-CN" sz="2400" dirty="0"/>
              <a:t>”)</a:t>
            </a:r>
            <a:endParaRPr lang="zh-CN" altLang="zh-CN" sz="2400" dirty="0"/>
          </a:p>
          <a:p>
            <a:pPr indent="0" algn="just">
              <a:spcAft>
                <a:spcPts val="0"/>
              </a:spcAft>
              <a:buNone/>
            </a:pP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050" y="212865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摩擦力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00138" y="49930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82246" y="250527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5739" y="530867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向上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63" y="2736104"/>
            <a:ext cx="19240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5" y="1511459"/>
            <a:ext cx="836427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滑动摩擦中阻碍物体相对运动的力</a:t>
            </a:r>
            <a:r>
              <a:rPr lang="zh-CN" altLang="en-US" dirty="0"/>
              <a:t>叫</a:t>
            </a:r>
            <a:r>
              <a:rPr lang="zh-CN" altLang="zh-CN" dirty="0"/>
              <a:t>做</a:t>
            </a:r>
            <a:r>
              <a:rPr lang="zh-CN" altLang="zh-CN" u="sng" dirty="0"/>
              <a:t>　　　　　</a:t>
            </a:r>
            <a:r>
              <a:rPr lang="zh-CN" altLang="zh-CN" dirty="0"/>
              <a:t>，它的大小与</a:t>
            </a:r>
            <a:r>
              <a:rPr lang="zh-CN" altLang="zh-CN" u="sng" dirty="0"/>
              <a:t>　　　　　</a:t>
            </a:r>
            <a:r>
              <a:rPr lang="zh-CN" altLang="zh-CN" dirty="0"/>
              <a:t>和</a:t>
            </a:r>
            <a:r>
              <a:rPr lang="zh-CN" altLang="zh-CN" u="sng" dirty="0"/>
              <a:t>　　　　　　　　　</a:t>
            </a:r>
            <a:r>
              <a:rPr lang="zh-CN" altLang="zh-CN" dirty="0"/>
              <a:t>有关。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一个物体在另一个物体上</a:t>
            </a:r>
            <a:r>
              <a:rPr lang="zh-CN" altLang="zh-CN" u="sng" dirty="0"/>
              <a:t>　　　　</a:t>
            </a:r>
            <a:r>
              <a:rPr lang="zh-CN" altLang="zh-CN" dirty="0"/>
              <a:t>时产生的摩擦，叫做滚动摩擦力。在相同压力的情况下，滚动摩擦要比滑动摩擦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小</a:t>
            </a:r>
            <a:r>
              <a:rPr lang="en-US" altLang="zh-CN" dirty="0"/>
              <a:t>”)</a:t>
            </a:r>
            <a:r>
              <a:rPr lang="zh-CN" altLang="zh-CN" dirty="0"/>
              <a:t>很多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6723470" y="148048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滑动</a:t>
            </a:r>
            <a:r>
              <a:rPr lang="zh-CN" altLang="en-US" sz="2800" dirty="0"/>
              <a:t>摩擦力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90043" y="1912103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接触面粗糙程度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93837" y="193089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55189" y="245411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滚动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693837" y="335241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66508" y="4040508"/>
            <a:ext cx="2723823" cy="2817492"/>
            <a:chOff x="2966508" y="4040508"/>
            <a:chExt cx="2723823" cy="281749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6845" y="4040508"/>
              <a:ext cx="2245743" cy="2171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966508" y="6211669"/>
              <a:ext cx="2723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在机器的转轴上安装滚珠</a:t>
              </a:r>
              <a:endParaRPr lang="en-US" altLang="zh-CN" dirty="0" smtClean="0"/>
            </a:p>
            <a:p>
              <a:r>
                <a:rPr lang="zh-CN" altLang="en-US" dirty="0" smtClean="0"/>
                <a:t>轴承，可以大大减小摩擦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5" y="1511459"/>
            <a:ext cx="8364273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增大有益摩擦的方法：</a:t>
            </a:r>
            <a:r>
              <a:rPr lang="zh-CN" altLang="zh-CN" u="sng" dirty="0"/>
              <a:t>　　　　</a:t>
            </a:r>
            <a:r>
              <a:rPr lang="zh-CN" altLang="zh-CN" dirty="0"/>
              <a:t>压力或增大接触面的</a:t>
            </a:r>
            <a:r>
              <a:rPr lang="zh-CN" altLang="zh-CN" u="sng" dirty="0"/>
              <a:t>　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减小有害摩擦的方法：</a:t>
            </a:r>
            <a:r>
              <a:rPr lang="zh-CN" altLang="zh-CN" u="sng" dirty="0"/>
              <a:t>　　　　</a:t>
            </a:r>
            <a:r>
              <a:rPr lang="zh-CN" altLang="zh-CN" dirty="0"/>
              <a:t>压力、加润滑油、变滑动摩擦为滚动摩擦。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572071" y="148761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23918" y="190161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粗糙程度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90806" y="249909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减小</a:t>
            </a:r>
            <a:endParaRPr lang="en-US" altLang="en-US" sz="2800" dirty="0">
              <a:latin typeface="+mn-lt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8248" y="3622298"/>
            <a:ext cx="8032746" cy="2936481"/>
            <a:chOff x="354857" y="3417839"/>
            <a:chExt cx="8032746" cy="2936481"/>
          </a:xfrm>
        </p:grpSpPr>
        <p:grpSp>
          <p:nvGrpSpPr>
            <p:cNvPr id="8" name="组合 7"/>
            <p:cNvGrpSpPr/>
            <p:nvPr/>
          </p:nvGrpSpPr>
          <p:grpSpPr>
            <a:xfrm>
              <a:off x="354857" y="3771873"/>
              <a:ext cx="2235835" cy="2561692"/>
              <a:chOff x="354857" y="3771873"/>
              <a:chExt cx="2235835" cy="2561692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/>
              <a:srcRect l="5900" t="6620" r="4420" b="6990"/>
              <a:stretch>
                <a:fillRect/>
              </a:stretch>
            </p:blipFill>
            <p:spPr>
              <a:xfrm>
                <a:off x="354857" y="3771873"/>
                <a:ext cx="2235835" cy="215392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54827" y="5964233"/>
                <a:ext cx="1569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车轮</a:t>
                </a:r>
                <a:r>
                  <a:rPr lang="zh-CN" altLang="en-US" dirty="0" smtClean="0"/>
                  <a:t>上有花纹</a:t>
                </a:r>
                <a:endParaRPr lang="zh-CN" altLang="en-US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985098" y="3417839"/>
              <a:ext cx="2492990" cy="2936481"/>
              <a:chOff x="2985098" y="3417839"/>
              <a:chExt cx="2492990" cy="2936481"/>
            </a:xfrm>
          </p:grpSpPr>
          <p:pic>
            <p:nvPicPr>
              <p:cNvPr id="26" name="图片 25" descr="Img3501016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6511" y="3417839"/>
                <a:ext cx="1826486" cy="250795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985098" y="5984988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运动员往手上涂防滑粉</a:t>
                </a:r>
                <a:endParaRPr lang="zh-CN" altLang="en-US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352916" y="3925543"/>
              <a:ext cx="2034687" cy="2408022"/>
              <a:chOff x="6352916" y="3925543"/>
              <a:chExt cx="2034687" cy="2408022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7353" y="3925543"/>
                <a:ext cx="2000250" cy="200025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6352916" y="5964233"/>
                <a:ext cx="2031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刹车时用力捏车闸</a:t>
                </a:r>
                <a:endParaRPr lang="zh-CN" altLang="en-US" dirty="0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05154" y="3456305"/>
            <a:ext cx="8456807" cy="3208417"/>
            <a:chOff x="505154" y="3456305"/>
            <a:chExt cx="8456807" cy="3208417"/>
          </a:xfrm>
        </p:grpSpPr>
        <p:grpSp>
          <p:nvGrpSpPr>
            <p:cNvPr id="10" name="组合 9"/>
            <p:cNvGrpSpPr/>
            <p:nvPr/>
          </p:nvGrpSpPr>
          <p:grpSpPr>
            <a:xfrm>
              <a:off x="505154" y="3456305"/>
              <a:ext cx="2051050" cy="3208417"/>
              <a:chOff x="505154" y="3456305"/>
              <a:chExt cx="2051050" cy="3208417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154" y="3456305"/>
                <a:ext cx="2051050" cy="2839085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34688" y="629539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椅子下装有轮子</a:t>
                </a:r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942708" y="4381164"/>
              <a:ext cx="2253236" cy="2283558"/>
              <a:chOff x="2942708" y="4381164"/>
              <a:chExt cx="2253236" cy="2283558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7"/>
              <a:srcRect l="11199" r="10449"/>
              <a:stretch>
                <a:fillRect/>
              </a:stretch>
            </p:blipFill>
            <p:spPr>
              <a:xfrm>
                <a:off x="2942708" y="4381164"/>
                <a:ext cx="2253236" cy="191422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169080" y="629539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往齿轮加润滑油</a:t>
                </a:r>
                <a:endParaRPr lang="zh-CN" altLang="en-US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612130" y="3778624"/>
              <a:ext cx="3349831" cy="2748028"/>
              <a:chOff x="5612130" y="3778624"/>
              <a:chExt cx="3349831" cy="2748028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8"/>
              <a:srcRect l="7564" r="7564" b="14806"/>
              <a:stretch>
                <a:fillRect/>
              </a:stretch>
            </p:blipFill>
            <p:spPr>
              <a:xfrm>
                <a:off x="5612130" y="3778624"/>
                <a:ext cx="3349831" cy="2320550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5987538" y="6157320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气垫艇使船与水面分离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57200" y="156327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zh-CN" dirty="0"/>
              <a:t>一个物体在另一个物体表面上具有相对运动趋势，但并没有发生相对运动时，所受到的摩擦力叫静摩擦力。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1.</a:t>
            </a:r>
            <a:r>
              <a:rPr lang="zh-CN" altLang="zh-CN" dirty="0"/>
              <a:t>若用力推课室的讲台，没有推动，讲台此时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受到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没有</a:t>
            </a:r>
            <a:r>
              <a:rPr lang="en-US" altLang="zh-CN" dirty="0"/>
              <a:t>”)</a:t>
            </a:r>
            <a:r>
              <a:rPr lang="zh-CN" altLang="zh-CN" dirty="0"/>
              <a:t>摩擦力。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2.</a:t>
            </a:r>
            <a:r>
              <a:rPr lang="zh-CN" altLang="zh-CN" dirty="0"/>
              <a:t>小明在搬家时，要把一个</a:t>
            </a:r>
            <a:r>
              <a:rPr lang="en-US" altLang="zh-CN" dirty="0"/>
              <a:t>150 N</a:t>
            </a:r>
            <a:r>
              <a:rPr lang="zh-CN" altLang="zh-CN" dirty="0"/>
              <a:t>的衣箱移到一边去，他用</a:t>
            </a:r>
            <a:r>
              <a:rPr lang="en-US" altLang="zh-CN" dirty="0"/>
              <a:t>30 N</a:t>
            </a:r>
            <a:r>
              <a:rPr lang="zh-CN" altLang="zh-CN" dirty="0"/>
              <a:t>的力去推，结果没有推动，这是因为衣箱与地面之间存在</a:t>
            </a:r>
            <a:r>
              <a:rPr lang="zh-CN" altLang="zh-CN" u="sng" dirty="0"/>
              <a:t>　　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静摩擦力</a:t>
            </a:r>
            <a:r>
              <a:rPr lang="en-US" altLang="zh-CN" dirty="0"/>
              <a:t>”“</a:t>
            </a:r>
            <a:r>
              <a:rPr lang="zh-CN" altLang="zh-CN" dirty="0"/>
              <a:t>滑动摩擦力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滚动摩擦力</a:t>
            </a:r>
            <a:r>
              <a:rPr lang="en-US" altLang="zh-CN" dirty="0"/>
              <a:t>”)</a:t>
            </a:r>
            <a:r>
              <a:rPr lang="zh-CN" altLang="zh-CN" dirty="0"/>
              <a:t>，它的大小为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；如果用</a:t>
            </a:r>
            <a:r>
              <a:rPr lang="en-US" altLang="zh-CN" dirty="0"/>
              <a:t>50 N</a:t>
            </a:r>
            <a:r>
              <a:rPr lang="zh-CN" altLang="zh-CN" dirty="0"/>
              <a:t>的力把它推着做匀速直线运动，此时衣箱与地面之间存在的摩擦力的大小是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252280" y="4928085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静摩擦力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4678" y="347042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受到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92181" y="53371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30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18151" y="62013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50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685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不同种类的摩擦力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下列摩擦属于滚动摩擦的是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铅笔与卷笔刀间的摩擦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花样滑冰鞋的冰刀与冰面间的摩擦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旱冰鞋与地面间的摩擦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擦黑板时，黑板擦受到的摩擦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347604" y="20060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C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62276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6.4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所示，用</a:t>
            </a:r>
            <a:r>
              <a:rPr lang="en-US" altLang="zh-CN" dirty="0"/>
              <a:t>10 N</a:t>
            </a:r>
            <a:r>
              <a:rPr lang="zh-CN" altLang="zh-CN" dirty="0"/>
              <a:t>的水平推力</a:t>
            </a:r>
            <a:r>
              <a:rPr lang="en-US" altLang="zh-CN" i="1" dirty="0"/>
              <a:t>F</a:t>
            </a:r>
            <a:r>
              <a:rPr lang="zh-CN" altLang="zh-CN" dirty="0"/>
              <a:t>去推一个在水平地面上重为</a:t>
            </a:r>
            <a:r>
              <a:rPr lang="en-US" altLang="zh-CN" dirty="0"/>
              <a:t>50 N</a:t>
            </a:r>
            <a:r>
              <a:rPr lang="zh-CN" altLang="zh-CN" dirty="0"/>
              <a:t>的物体，物体静止不动，则物体与地面之间的摩擦力的大小是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A.10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B.50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C.40 N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D.0 N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5766391" y="232064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A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562" y="3523582"/>
            <a:ext cx="4111322" cy="9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3.</a:t>
            </a:r>
            <a:r>
              <a:rPr lang="zh-CN" altLang="zh-CN" dirty="0"/>
              <a:t>狗用</a:t>
            </a:r>
            <a:r>
              <a:rPr lang="en-US" altLang="zh-CN" dirty="0"/>
              <a:t>200 N</a:t>
            </a:r>
            <a:r>
              <a:rPr lang="zh-CN" altLang="zh-CN" dirty="0"/>
              <a:t>的水平拉力拉总重为</a:t>
            </a:r>
            <a:r>
              <a:rPr lang="en-US" altLang="zh-CN" dirty="0"/>
              <a:t>300 N</a:t>
            </a:r>
            <a:r>
              <a:rPr lang="zh-CN" altLang="zh-CN" dirty="0"/>
              <a:t>的雪橇，在雪地上匀速向西前进，速度为</a:t>
            </a:r>
            <a:r>
              <a:rPr lang="en-US" altLang="zh-CN" dirty="0"/>
              <a:t>1m/s</a:t>
            </a:r>
            <a:r>
              <a:rPr lang="zh-CN" altLang="zh-CN" dirty="0"/>
              <a:t>，雪橇所受摩擦力大小是</a:t>
            </a:r>
            <a:r>
              <a:rPr lang="zh-CN" altLang="zh-CN" u="sng" dirty="0"/>
              <a:t>　　　　</a:t>
            </a:r>
            <a:r>
              <a:rPr lang="en-US" altLang="zh-CN" dirty="0"/>
              <a:t>N</a:t>
            </a:r>
            <a:r>
              <a:rPr lang="zh-CN" altLang="zh-CN" dirty="0"/>
              <a:t>，方向水平向</a:t>
            </a:r>
            <a:r>
              <a:rPr lang="zh-CN" altLang="zh-CN" u="sng" dirty="0"/>
              <a:t>　　　　</a:t>
            </a:r>
            <a:r>
              <a:rPr lang="zh-CN" altLang="zh-CN" dirty="0"/>
              <a:t>；若将雪橇上的货物卸下一些，继续前进，则摩擦力将</a:t>
            </a:r>
            <a:endParaRPr lang="en-US" altLang="zh-CN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4.</a:t>
            </a:r>
            <a:r>
              <a:rPr lang="zh-CN" altLang="zh-CN" dirty="0"/>
              <a:t>摩擦可分为静摩擦、滑动摩擦和滚动摩擦三种。用钢笔写字时，笔尖与纸之间的摩擦是</a:t>
            </a:r>
            <a:r>
              <a:rPr lang="zh-CN" altLang="zh-CN" u="sng" dirty="0"/>
              <a:t>　　　　　</a:t>
            </a:r>
            <a:r>
              <a:rPr lang="zh-CN" altLang="zh-CN" dirty="0"/>
              <a:t>，手与笔之间的摩擦是</a:t>
            </a:r>
            <a:r>
              <a:rPr lang="zh-CN" altLang="zh-CN" u="sng" dirty="0"/>
              <a:t>　　　　　</a:t>
            </a:r>
            <a:r>
              <a:rPr lang="zh-CN" altLang="zh-CN" dirty="0"/>
              <a:t>，用圆珠笔写字时，笔珠与纸之间的摩擦是</a:t>
            </a:r>
            <a:r>
              <a:rPr lang="zh-CN" altLang="zh-CN" u="sng" dirty="0"/>
              <a:t>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296898" y="236621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200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23829" y="23330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东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6618" y="330008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变小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69171" y="434098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滑动摩擦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0224" y="4769434"/>
            <a:ext cx="13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静摩擦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20012" y="516939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滚动摩擦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685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增大、减小摩擦的方法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074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下列关于自行车增大摩擦或减小摩擦的说法错误的是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轮胎上刻有凹凸不平的花纹，是为了增大摩擦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刹车时用力捏闸是为了增大摩擦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往车轮轴承上加润滑油是为了减小摩擦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车轮上装有滚动轴承，是为了增大摩擦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445985" y="23899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D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817</Words>
  <Application>Microsoft Office PowerPoint</Application>
  <PresentationFormat>全屏显示(4:3)</PresentationFormat>
  <Paragraphs>177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