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30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993107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图片 10258" descr="核式结构模型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69" y="1712914"/>
            <a:ext cx="2050694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5365" name="ShockwaveFlash1" r:id="rId2" imgW="1828571" imgH="1828571"/>
        </mc:Choice>
        <mc:Fallback>
          <p:control name="ShockwaveFlash1" r:id="rId2" imgW="1828571" imgH="1828571">
            <p:pic>
              <p:nvPicPr>
                <p:cNvPr id="0" name="ShockwaveFlash1"/>
                <p:cNvPicPr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3000" y="1216025"/>
                  <a:ext cx="6384925" cy="4441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052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10243"/>
          <p:cNvSpPr txBox="1">
            <a:spLocks noChangeArrowheads="1"/>
          </p:cNvSpPr>
          <p:nvPr/>
        </p:nvSpPr>
        <p:spPr bwMode="auto">
          <a:xfrm>
            <a:off x="2907796" y="1333501"/>
            <a:ext cx="425852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>
                <a:solidFill>
                  <a:srgbClr val="FF0000"/>
                </a:solidFill>
                <a:latin typeface="+mn-ea"/>
                <a:ea typeface="+mn-ea"/>
              </a:rPr>
              <a:t>常见原子的结构示意图</a:t>
            </a:r>
          </a:p>
        </p:txBody>
      </p:sp>
      <p:pic>
        <p:nvPicPr>
          <p:cNvPr id="10249" name="图片 10248" descr="原子结构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22"/>
          <a:stretch>
            <a:fillRect/>
          </a:stretch>
        </p:blipFill>
        <p:spPr bwMode="auto">
          <a:xfrm>
            <a:off x="1334857" y="2044700"/>
            <a:ext cx="6669517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75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文本框 11267"/>
          <p:cNvSpPr txBox="1">
            <a:spLocks noChangeArrowheads="1"/>
          </p:cNvSpPr>
          <p:nvPr/>
        </p:nvSpPr>
        <p:spPr bwMode="auto">
          <a:xfrm>
            <a:off x="484104" y="2103439"/>
            <a:ext cx="8226583" cy="32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5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）一般情况下，原子核所带的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正电荷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与电子所带的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负电荷数量相等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，正负电荷的作用效果相互抵消，所以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原子呈电中性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，所以原子构成的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物体也呈电中性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  <a:p>
            <a:pPr>
              <a:lnSpc>
                <a:spcPts val="5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）不同的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原子核对核外电子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的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束缚能力不同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，有的较强，如氧、氯，有的较弱，例如氢、钠。</a:t>
            </a:r>
          </a:p>
        </p:txBody>
      </p:sp>
      <p:sp>
        <p:nvSpPr>
          <p:cNvPr id="11269" name="文本框 11268"/>
          <p:cNvSpPr txBox="1">
            <a:spLocks noChangeArrowheads="1"/>
          </p:cNvSpPr>
          <p:nvPr/>
        </p:nvSpPr>
        <p:spPr bwMode="auto">
          <a:xfrm>
            <a:off x="639652" y="1355726"/>
            <a:ext cx="52314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推论：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由原子的电子分层结构图推知：</a:t>
            </a:r>
          </a:p>
        </p:txBody>
      </p:sp>
    </p:spTree>
    <p:extLst>
      <p:ext uri="{BB962C8B-B14F-4D97-AF65-F5344CB8AC3E}">
        <p14:creationId xmlns:p14="http://schemas.microsoft.com/office/powerpoint/2010/main" val="376933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charRg st="0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68">
                                            <p:txEl>
                                              <p:charRg st="0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charRg st="73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68">
                                            <p:txEl>
                                              <p:charRg st="73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文本框 12291"/>
          <p:cNvSpPr txBox="1">
            <a:spLocks noChangeArrowheads="1"/>
          </p:cNvSpPr>
          <p:nvPr/>
        </p:nvSpPr>
        <p:spPr bwMode="auto">
          <a:xfrm>
            <a:off x="795200" y="1252538"/>
            <a:ext cx="5812416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由原子的核式结构模型进一步推理可知：</a:t>
            </a:r>
          </a:p>
        </p:txBody>
      </p:sp>
      <p:sp>
        <p:nvSpPr>
          <p:cNvPr id="12293" name="文本框 12292"/>
          <p:cNvSpPr txBox="1">
            <a:spLocks noChangeArrowheads="1"/>
          </p:cNvSpPr>
          <p:nvPr/>
        </p:nvSpPr>
        <p:spPr bwMode="auto">
          <a:xfrm>
            <a:off x="790438" y="1939926"/>
            <a:ext cx="763296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因为原子核很小且质量很大，电子运动的空间很大且质量很小，所以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移动或改变原子核非常困难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移动或改变电子比较容易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，所以人们认为</a:t>
            </a:r>
            <a:r>
              <a:rPr lang="zh-CN" altLang="en-US" sz="2400" b="1" dirty="0">
                <a:solidFill>
                  <a:srgbClr val="C00000"/>
                </a:solidFill>
                <a:latin typeface="+mn-ea"/>
                <a:ea typeface="+mn-ea"/>
              </a:rPr>
              <a:t>静电现象都是由于电子转移而形成的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。这种观点称为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电子转移观点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  <a:sym typeface="Arial" pitchFamily="34" charset="0"/>
              </a:rPr>
              <a:t>    应用电子转移观点，可以解释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  <a:sym typeface="Arial" pitchFamily="34" charset="0"/>
              </a:rPr>
              <a:t>原子带电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  <a:sym typeface="Arial" pitchFamily="34" charset="0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  <a:sym typeface="Arial" pitchFamily="34" charset="0"/>
              </a:rPr>
              <a:t>物体带电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  <a:sym typeface="Arial" pitchFamily="34" charset="0"/>
              </a:rPr>
              <a:t>和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  <a:sym typeface="Arial" pitchFamily="34" charset="0"/>
              </a:rPr>
              <a:t>摩擦起电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  <a:sym typeface="Arial" pitchFamily="34" charset="0"/>
              </a:rPr>
              <a:t>现象。</a:t>
            </a:r>
          </a:p>
        </p:txBody>
      </p:sp>
    </p:spTree>
    <p:extLst>
      <p:ext uri="{BB962C8B-B14F-4D97-AF65-F5344CB8AC3E}">
        <p14:creationId xmlns:p14="http://schemas.microsoft.com/office/powerpoint/2010/main" val="210717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文本框 13316"/>
          <p:cNvSpPr txBox="1">
            <a:spLocks noChangeArrowheads="1"/>
          </p:cNvSpPr>
          <p:nvPr/>
        </p:nvSpPr>
        <p:spPr bwMode="auto">
          <a:xfrm>
            <a:off x="387283" y="1624014"/>
            <a:ext cx="822341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．原子带电成为离子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一个中性的原子，如果失去一个或几个电子，就会使核内正电荷总数大于核外负电荷总数，则该原子将带正电，例如氢离子、钠离子。如果得到一个或几个电子，就会使核内正电荷总数小于核外负电荷总数，则该原子将带负电，例如氧离子、氯离子。</a:t>
            </a:r>
          </a:p>
        </p:txBody>
      </p:sp>
      <p:sp>
        <p:nvSpPr>
          <p:cNvPr id="13318" name="文本框 13317"/>
          <p:cNvSpPr txBox="1">
            <a:spLocks noChangeArrowheads="1"/>
          </p:cNvSpPr>
          <p:nvPr/>
        </p:nvSpPr>
        <p:spPr bwMode="auto">
          <a:xfrm>
            <a:off x="387283" y="4922839"/>
            <a:ext cx="82472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．物体带电成为带电体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一个中性的物体，如果失去若干电子，则该物体将带正电，如果得到若干电子，则该物体将带负电。</a:t>
            </a:r>
          </a:p>
        </p:txBody>
      </p:sp>
      <p:sp>
        <p:nvSpPr>
          <p:cNvPr id="6148" name="文本框 6147"/>
          <p:cNvSpPr txBox="1">
            <a:spLocks noChangeArrowheads="1"/>
          </p:cNvSpPr>
          <p:nvPr/>
        </p:nvSpPr>
        <p:spPr bwMode="auto">
          <a:xfrm>
            <a:off x="407918" y="1087438"/>
            <a:ext cx="5488622" cy="461962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问题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电子转移观点有什么用处</a:t>
            </a:r>
          </a:p>
        </p:txBody>
      </p:sp>
      <p:sp>
        <p:nvSpPr>
          <p:cNvPr id="6149" name="矩形 6148"/>
          <p:cNvSpPr>
            <a:spLocks noChangeArrowheads="1" noChangeShapeType="1" noTextEdit="1"/>
          </p:cNvSpPr>
          <p:nvPr/>
        </p:nvSpPr>
        <p:spPr bwMode="auto">
          <a:xfrm>
            <a:off x="5188637" y="965201"/>
            <a:ext cx="917416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47640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6148" grpId="0" bldLvl="0" animBg="1"/>
      <p:bldP spid="61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文本框 14340"/>
          <p:cNvSpPr txBox="1"/>
          <p:nvPr/>
        </p:nvSpPr>
        <p:spPr>
          <a:xfrm>
            <a:off x="412678" y="1006476"/>
            <a:ext cx="8272613" cy="5078413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noProof="1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．摩擦起电的原因</a:t>
            </a:r>
          </a:p>
          <a:p>
            <a:pPr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noProof="1">
                <a:latin typeface="+mn-ea"/>
                <a:ea typeface="+mn-ea"/>
              </a:rPr>
              <a:t>    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两个中性的物体相互摩擦时，哪个物体的</a:t>
            </a:r>
            <a:r>
              <a:rPr lang="zh-CN" altLang="en-US" sz="2400" b="1" noProof="1">
                <a:solidFill>
                  <a:srgbClr val="006600"/>
                </a:solidFill>
                <a:latin typeface="+mn-ea"/>
                <a:ea typeface="+mn-ea"/>
              </a:rPr>
              <a:t>原子核对电子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的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束缚能力比较弱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，那么它在摩擦中就会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失去电子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，于是该物体因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缺少电子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而带上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正电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  <a:p>
            <a:pPr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    另一个物体，因为</a:t>
            </a:r>
            <a:r>
              <a:rPr lang="zh-CN" altLang="en-US" sz="2400" b="1" noProof="1">
                <a:solidFill>
                  <a:srgbClr val="006600"/>
                </a:solidFill>
                <a:latin typeface="+mn-ea"/>
                <a:ea typeface="+mn-ea"/>
              </a:rPr>
              <a:t>原子核对电子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的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束缚能力比较强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，那么它在摩擦中就会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得到电子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，于是该物体因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多余电子带上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等量</a:t>
            </a:r>
            <a:r>
              <a:rPr lang="zh-CN" altLang="en-US" sz="2400" b="1" noProof="1">
                <a:solidFill>
                  <a:srgbClr val="7030A0"/>
                </a:solidFill>
                <a:latin typeface="+mn-ea"/>
                <a:ea typeface="+mn-ea"/>
              </a:rPr>
              <a:t>的负电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  <a:p>
            <a:pPr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    所以，</a:t>
            </a:r>
            <a:r>
              <a:rPr lang="zh-CN" altLang="en-US" sz="2400" b="1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摩擦起电并不能创造电荷，其实质是电子的转移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，即电子由一个物体转移到另一个物体上。</a:t>
            </a:r>
          </a:p>
        </p:txBody>
      </p:sp>
    </p:spTree>
    <p:extLst>
      <p:ext uri="{BB962C8B-B14F-4D97-AF65-F5344CB8AC3E}">
        <p14:creationId xmlns:p14="http://schemas.microsoft.com/office/powerpoint/2010/main" val="22683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文本框 18435"/>
          <p:cNvSpPr txBox="1">
            <a:spLocks noChangeArrowheads="1"/>
          </p:cNvSpPr>
          <p:nvPr/>
        </p:nvSpPr>
        <p:spPr bwMode="auto">
          <a:xfrm>
            <a:off x="463470" y="1408113"/>
            <a:ext cx="8458319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中性的绸子和玻璃棒相互摩擦时，因为玻璃棒的原子核束缚核外电子的能力比较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弱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，在摩擦时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玻璃棒上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的一部分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电子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将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转移到绸子上</a:t>
            </a:r>
            <a:r>
              <a:rPr lang="zh-CN" altLang="en-US" sz="2400" b="1" dirty="0">
                <a:latin typeface="+mn-ea"/>
                <a:ea typeface="+mn-ea"/>
              </a:rPr>
              <a:t>，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这样中性的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玻璃棒就失去电子，缺少电子带上正电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，中性的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绸子得到电子，多余电子就会带上等量的负电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</p:txBody>
      </p:sp>
      <p:sp>
        <p:nvSpPr>
          <p:cNvPr id="18438" name="文本框 18437"/>
          <p:cNvSpPr txBox="1">
            <a:spLocks noChangeArrowheads="1"/>
          </p:cNvSpPr>
          <p:nvPr/>
        </p:nvSpPr>
        <p:spPr bwMode="auto">
          <a:xfrm>
            <a:off x="414266" y="4273551"/>
            <a:ext cx="8626564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中性的毛皮和橡胶棒相互摩擦时，因为毛皮的原子核束缚核外电子的能力比较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弱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，在摩擦时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毛皮上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的一部分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电子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将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转移到橡胶棒上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，这样中性的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毛皮就失去电子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，缺少电子带上正电，中性的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橡胶棒得到电子，多余电子就会带上等量的负电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</p:txBody>
      </p:sp>
      <p:sp>
        <p:nvSpPr>
          <p:cNvPr id="18439" name="文本框 18438"/>
          <p:cNvSpPr txBox="1">
            <a:spLocks noChangeArrowheads="1"/>
          </p:cNvSpPr>
          <p:nvPr/>
        </p:nvSpPr>
        <p:spPr bwMode="auto">
          <a:xfrm>
            <a:off x="422201" y="981076"/>
            <a:ext cx="5967964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j-ea"/>
                <a:ea typeface="+mj-ea"/>
              </a:rPr>
              <a:t>绸子摩擦过的玻璃棒为什么带正电？</a:t>
            </a:r>
          </a:p>
        </p:txBody>
      </p:sp>
      <p:sp>
        <p:nvSpPr>
          <p:cNvPr id="18440" name="文本框 18439"/>
          <p:cNvSpPr txBox="1">
            <a:spLocks noChangeArrowheads="1"/>
          </p:cNvSpPr>
          <p:nvPr/>
        </p:nvSpPr>
        <p:spPr bwMode="auto">
          <a:xfrm>
            <a:off x="439662" y="3760788"/>
            <a:ext cx="584574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j-ea"/>
                <a:ea typeface="+mj-ea"/>
              </a:rPr>
              <a:t>毛皮摩擦过的橡胶棒为什么带负电？</a:t>
            </a:r>
          </a:p>
        </p:txBody>
      </p:sp>
    </p:spTree>
    <p:extLst>
      <p:ext uri="{BB962C8B-B14F-4D97-AF65-F5344CB8AC3E}">
        <p14:creationId xmlns:p14="http://schemas.microsoft.com/office/powerpoint/2010/main" val="27045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/>
      <p:bldP spid="18439" grpId="0"/>
      <p:bldP spid="184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688709" y="1016001"/>
            <a:ext cx="5455291" cy="576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dirty="0" smtClean="0">
                <a:latin typeface="+mj-ea"/>
                <a:sym typeface="Arial" pitchFamily="34" charset="0"/>
              </a:rPr>
              <a:t>更小微粒的探索过程</a:t>
            </a:r>
            <a:endParaRPr lang="zh-CN" altLang="en-US" sz="4000" b="1" dirty="0" smtClean="0">
              <a:latin typeface="+mj-ea"/>
            </a:endParaRPr>
          </a:p>
        </p:txBody>
      </p:sp>
      <p:sp>
        <p:nvSpPr>
          <p:cNvPr id="43011" name="内容占位符 2"/>
          <p:cNvSpPr>
            <a:spLocks noGrp="1" noChangeArrowheads="1"/>
          </p:cNvSpPr>
          <p:nvPr>
            <p:ph idx="4294967295"/>
          </p:nvPr>
        </p:nvSpPr>
        <p:spPr bwMode="auto">
          <a:xfrm>
            <a:off x="1018999" y="1793876"/>
            <a:ext cx="8125002" cy="45180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1803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年，英国的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道尔顿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提出了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原子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论；</a:t>
            </a:r>
            <a:endParaRPr lang="zh-CN" altLang="en-US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1897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年，英国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汤姆生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发现了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电子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；</a:t>
            </a:r>
            <a:endParaRPr lang="zh-CN" altLang="en-US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1909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～</a:t>
            </a:r>
            <a:r>
              <a:rPr lang="en-US" altLang="zh-CN" sz="2400" b="1" dirty="0" smtClean="0">
                <a:latin typeface="+mn-ea"/>
                <a:sym typeface="Arial" pitchFamily="34" charset="0"/>
              </a:rPr>
              <a:t>1911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年，英国的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卢瑟福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提出了原子核式结构模型（</a:t>
            </a:r>
            <a:r>
              <a:rPr lang="zh-CN" altLang="en-US" sz="2400" b="1" dirty="0" smtClean="0">
                <a:solidFill>
                  <a:srgbClr val="0000CC"/>
                </a:solidFill>
                <a:latin typeface="+mn-ea"/>
                <a:sym typeface="Arial" pitchFamily="34" charset="0"/>
              </a:rPr>
              <a:t>原子核、核外电子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）；</a:t>
            </a:r>
            <a:endParaRPr lang="zh-CN" altLang="en-US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1919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卢瑟福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用</a:t>
            </a:r>
            <a:r>
              <a:rPr lang="en-US" altLang="zh-CN" sz="2400" b="1" i="1" dirty="0" smtClean="0">
                <a:latin typeface="+mn-ea"/>
                <a:sym typeface="Arial" pitchFamily="34" charset="0"/>
              </a:rPr>
              <a:t>α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粒子从氮核中打出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质子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；</a:t>
            </a:r>
            <a:endParaRPr lang="zh-CN" altLang="en-US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1932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年，德国的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查德威克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发现了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中子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；</a:t>
            </a:r>
            <a:endParaRPr lang="zh-CN" altLang="en-US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sz="2400" b="1" dirty="0" smtClean="0">
                <a:latin typeface="+mn-ea"/>
                <a:sym typeface="Arial" pitchFamily="34" charset="0"/>
              </a:rPr>
              <a:t>1961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年，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盖尔曼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提出了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  <a:sym typeface="Arial" pitchFamily="34" charset="0"/>
              </a:rPr>
              <a:t>夸克</a:t>
            </a:r>
            <a:r>
              <a:rPr lang="zh-CN" altLang="en-US" sz="2400" b="1" dirty="0" smtClean="0">
                <a:latin typeface="+mn-ea"/>
                <a:sym typeface="Arial" pitchFamily="34" charset="0"/>
              </a:rPr>
              <a:t>的设想。</a:t>
            </a:r>
            <a:endParaRPr lang="zh-CN" altLang="en-US" sz="24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609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47607" y="1819275"/>
            <a:ext cx="8650373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</a:rPr>
              <a:t>　</a:t>
            </a:r>
            <a:r>
              <a:rPr lang="en-US" altLang="zh-CN" sz="2400" b="1" dirty="0">
                <a:latin typeface="+mn-ea"/>
              </a:rPr>
              <a:t>1</a:t>
            </a:r>
            <a:r>
              <a:rPr lang="zh-CN" altLang="en-US" sz="2400" b="1" dirty="0">
                <a:latin typeface="+mn-ea"/>
              </a:rPr>
              <a:t>、请你从分子开始，将你所知道的，组成物质微粒的名称按照直径从大到小的顺序，大致排列出来。</a:t>
            </a:r>
          </a:p>
        </p:txBody>
      </p:sp>
      <p:sp>
        <p:nvSpPr>
          <p:cNvPr id="6" name="文本框 79884"/>
          <p:cNvSpPr txBox="1"/>
          <p:nvPr/>
        </p:nvSpPr>
        <p:spPr>
          <a:xfrm>
            <a:off x="299986" y="2992439"/>
            <a:ext cx="8456731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　　分子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原子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原子核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质子和中子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夸克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电子。</a:t>
            </a:r>
          </a:p>
        </p:txBody>
      </p:sp>
      <p:pic>
        <p:nvPicPr>
          <p:cNvPr id="52228" name="Picture 49" descr="课堂练习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142" y="1063626"/>
            <a:ext cx="3463324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184118" y="3492501"/>
            <a:ext cx="5177526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indent="342900" algn="ctr">
              <a:buFont typeface="Arial" pitchFamily="34" charset="0"/>
              <a:buNone/>
              <a:defRPr/>
            </a:pPr>
            <a:r>
              <a:rPr lang="en-US" altLang="zh-CN" sz="2400" b="1" dirty="0">
                <a:latin typeface="+mn-ea"/>
              </a:rPr>
              <a:t>2</a:t>
            </a:r>
            <a:r>
              <a:rPr lang="zh-CN" altLang="en-US" sz="2400" b="1" dirty="0">
                <a:latin typeface="+mn-ea"/>
              </a:rPr>
              <a:t>、下列各种说法错误的是</a:t>
            </a:r>
            <a:r>
              <a:rPr lang="en-US" altLang="zh-CN" sz="2400" b="1" dirty="0">
                <a:latin typeface="+mn-ea"/>
              </a:rPr>
              <a:t>(     )</a:t>
            </a:r>
          </a:p>
        </p:txBody>
      </p:sp>
      <p:sp>
        <p:nvSpPr>
          <p:cNvPr id="9" name="矩形 8"/>
          <p:cNvSpPr/>
          <p:nvPr/>
        </p:nvSpPr>
        <p:spPr>
          <a:xfrm>
            <a:off x="103170" y="3917951"/>
            <a:ext cx="8847189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+mn-ea"/>
              </a:rPr>
              <a:t>   </a:t>
            </a:r>
            <a:r>
              <a:rPr lang="en-US" altLang="zh-CN" sz="2400" b="1" dirty="0" smtClean="0">
                <a:latin typeface="+mn-ea"/>
              </a:rPr>
              <a:t>A.</a:t>
            </a:r>
            <a:r>
              <a:rPr lang="zh-CN" altLang="en-US" sz="2400" b="1" dirty="0" smtClean="0">
                <a:latin typeface="+mn-ea"/>
              </a:rPr>
              <a:t>电</a:t>
            </a:r>
            <a:r>
              <a:rPr lang="zh-CN" altLang="en-US" sz="2400" b="1" dirty="0">
                <a:latin typeface="+mn-ea"/>
              </a:rPr>
              <a:t>子的发现使人们认识到原子核也有内部结构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</a:rPr>
              <a:t>   </a:t>
            </a:r>
            <a:r>
              <a:rPr lang="en-US" altLang="zh-CN" sz="2400" b="1" dirty="0" smtClean="0">
                <a:latin typeface="+mn-ea"/>
              </a:rPr>
              <a:t>B.</a:t>
            </a:r>
            <a:r>
              <a:rPr lang="zh-CN" altLang="en-US" sz="2400" b="1" dirty="0" smtClean="0">
                <a:latin typeface="+mn-ea"/>
              </a:rPr>
              <a:t>质</a:t>
            </a:r>
            <a:r>
              <a:rPr lang="zh-CN" altLang="en-US" sz="2400" b="1" dirty="0">
                <a:latin typeface="+mn-ea"/>
              </a:rPr>
              <a:t>子和中子仍然是由更小的粒子组成，电子的发现把人</a:t>
            </a:r>
            <a:r>
              <a:rPr lang="zh-CN" altLang="en-US" sz="2400" b="1" dirty="0" smtClean="0">
                <a:latin typeface="+mn-ea"/>
              </a:rPr>
              <a:t>们 </a:t>
            </a:r>
            <a:endParaRPr lang="en-US" altLang="zh-CN" sz="2400" b="1" dirty="0" smtClean="0">
              <a:latin typeface="+mn-ea"/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 smtClean="0">
                <a:latin typeface="+mn-ea"/>
              </a:rPr>
              <a:t>     </a:t>
            </a:r>
            <a:r>
              <a:rPr lang="zh-CN" altLang="en-US" sz="2400" b="1" dirty="0" smtClean="0">
                <a:latin typeface="+mn-ea"/>
              </a:rPr>
              <a:t>带</a:t>
            </a:r>
            <a:r>
              <a:rPr lang="zh-CN" altLang="en-US" sz="2400" b="1" dirty="0">
                <a:latin typeface="+mn-ea"/>
              </a:rPr>
              <a:t>入原子的内部世界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</a:rPr>
              <a:t>   </a:t>
            </a:r>
            <a:r>
              <a:rPr lang="en-US" altLang="zh-CN" sz="2400" b="1" dirty="0" smtClean="0">
                <a:latin typeface="+mn-ea"/>
              </a:rPr>
              <a:t>C.</a:t>
            </a:r>
            <a:r>
              <a:rPr lang="zh-CN" altLang="en-US" sz="2400" b="1" dirty="0" smtClean="0">
                <a:latin typeface="+mn-ea"/>
              </a:rPr>
              <a:t>认</a:t>
            </a:r>
            <a:r>
              <a:rPr lang="zh-CN" altLang="en-US" sz="2400" b="1" dirty="0">
                <a:latin typeface="+mn-ea"/>
              </a:rPr>
              <a:t>识到原子是由原子核和电子组成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</a:rPr>
              <a:t>   </a:t>
            </a:r>
            <a:r>
              <a:rPr lang="en-US" altLang="zh-CN" sz="2400" b="1" dirty="0" smtClean="0">
                <a:latin typeface="+mn-ea"/>
              </a:rPr>
              <a:t>D.</a:t>
            </a:r>
            <a:r>
              <a:rPr lang="zh-CN" altLang="en-US" sz="2400" b="1" dirty="0" smtClean="0">
                <a:latin typeface="+mn-ea"/>
              </a:rPr>
              <a:t>原</a:t>
            </a:r>
            <a:r>
              <a:rPr lang="zh-CN" altLang="en-US" sz="2400" b="1" dirty="0">
                <a:latin typeface="+mn-ea"/>
              </a:rPr>
              <a:t>子核的质量基本上等于原子的质量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26765" y="3509963"/>
            <a:ext cx="38410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1"/>
          <p:cNvSpPr>
            <a:spLocks noGrp="1"/>
          </p:cNvSpPr>
          <p:nvPr>
            <p:ph idx="4294967295"/>
          </p:nvPr>
        </p:nvSpPr>
        <p:spPr bwMode="auto">
          <a:xfrm>
            <a:off x="0" y="2392363"/>
            <a:ext cx="9144000" cy="21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第七章　从粒子到宇宙</a:t>
            </a:r>
            <a:endParaRPr lang="en-US" altLang="zh-CN" sz="3600" b="1" dirty="0" smtClean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/>
            <a:endParaRPr lang="zh-CN" altLang="en-US" sz="3600" b="1" dirty="0" smtClean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、探索更小的微粒</a:t>
            </a:r>
          </a:p>
        </p:txBody>
      </p:sp>
    </p:spTree>
    <p:extLst>
      <p:ext uri="{BB962C8B-B14F-4D97-AF65-F5344CB8AC3E}">
        <p14:creationId xmlns:p14="http://schemas.microsoft.com/office/powerpoint/2010/main" val="253715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文本框 3076"/>
          <p:cNvSpPr txBox="1">
            <a:spLocks noChangeArrowheads="1"/>
          </p:cNvSpPr>
          <p:nvPr/>
        </p:nvSpPr>
        <p:spPr bwMode="auto">
          <a:xfrm>
            <a:off x="709490" y="1879601"/>
            <a:ext cx="1418979" cy="1374735"/>
          </a:xfrm>
          <a:prstGeom prst="rect">
            <a:avLst/>
          </a:prstGeom>
          <a:gradFill rotWithShape="1">
            <a:gsLst>
              <a:gs pos="0">
                <a:srgbClr val="FE4444"/>
              </a:gs>
              <a:gs pos="100000">
                <a:srgbClr val="832B2B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5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FF00"/>
                </a:solidFill>
                <a:latin typeface="+mn-ea"/>
                <a:ea typeface="+mn-ea"/>
              </a:rPr>
              <a:t>分子</a:t>
            </a:r>
          </a:p>
          <a:p>
            <a:pPr algn="ctr">
              <a:lnSpc>
                <a:spcPts val="5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FF00"/>
                </a:solidFill>
                <a:latin typeface="+mn-ea"/>
                <a:ea typeface="+mn-ea"/>
              </a:rPr>
              <a:t>动理论</a:t>
            </a:r>
          </a:p>
        </p:txBody>
      </p:sp>
      <p:sp>
        <p:nvSpPr>
          <p:cNvPr id="3079" name="文本框 3078"/>
          <p:cNvSpPr txBox="1">
            <a:spLocks noChangeArrowheads="1"/>
          </p:cNvSpPr>
          <p:nvPr/>
        </p:nvSpPr>
        <p:spPr bwMode="auto">
          <a:xfrm>
            <a:off x="2758597" y="1127126"/>
            <a:ext cx="5590204" cy="1200329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常见的物质是由分子组成的，分子间有空隙。</a:t>
            </a:r>
          </a:p>
        </p:txBody>
      </p:sp>
      <p:sp>
        <p:nvSpPr>
          <p:cNvPr id="3080" name="文本框 3079"/>
          <p:cNvSpPr txBox="1">
            <a:spLocks noChangeArrowheads="1"/>
          </p:cNvSpPr>
          <p:nvPr/>
        </p:nvSpPr>
        <p:spPr bwMode="auto">
          <a:xfrm>
            <a:off x="2760183" y="2239963"/>
            <a:ext cx="5599728" cy="461962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分子处在永不停息的无规则运动中。</a:t>
            </a:r>
          </a:p>
        </p:txBody>
      </p:sp>
      <p:sp>
        <p:nvSpPr>
          <p:cNvPr id="3081" name="文本框 3080"/>
          <p:cNvSpPr txBox="1">
            <a:spLocks noChangeArrowheads="1"/>
          </p:cNvSpPr>
          <p:nvPr/>
        </p:nvSpPr>
        <p:spPr bwMode="auto">
          <a:xfrm>
            <a:off x="2758596" y="2692400"/>
            <a:ext cx="5602902" cy="120015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分子间不仅存在吸引力，而且还存在排斥力。</a:t>
            </a:r>
          </a:p>
        </p:txBody>
      </p:sp>
      <p:sp>
        <p:nvSpPr>
          <p:cNvPr id="3083" name="文本框 3082"/>
          <p:cNvSpPr txBox="1">
            <a:spLocks noChangeArrowheads="1"/>
          </p:cNvSpPr>
          <p:nvPr/>
        </p:nvSpPr>
        <p:spPr bwMode="auto">
          <a:xfrm>
            <a:off x="563465" y="3851275"/>
            <a:ext cx="807579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意义：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分子动理论的建立，使人们对物质微观结构的认识深入到了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分子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级别。</a:t>
            </a:r>
          </a:p>
        </p:txBody>
      </p:sp>
      <p:sp>
        <p:nvSpPr>
          <p:cNvPr id="3084" name="文本框 3083"/>
          <p:cNvSpPr txBox="1">
            <a:spLocks noChangeArrowheads="1"/>
          </p:cNvSpPr>
          <p:nvPr/>
        </p:nvSpPr>
        <p:spPr bwMode="auto">
          <a:xfrm>
            <a:off x="588861" y="5159376"/>
            <a:ext cx="6818716" cy="461963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问题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：分子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是不是构成物质的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最小微粒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呢</a:t>
            </a:r>
          </a:p>
        </p:txBody>
      </p:sp>
      <p:sp>
        <p:nvSpPr>
          <p:cNvPr id="3085" name="左大括号 3084"/>
          <p:cNvSpPr>
            <a:spLocks/>
          </p:cNvSpPr>
          <p:nvPr/>
        </p:nvSpPr>
        <p:spPr bwMode="auto">
          <a:xfrm>
            <a:off x="2384011" y="1598614"/>
            <a:ext cx="163485" cy="1944687"/>
          </a:xfrm>
          <a:prstGeom prst="leftBrace">
            <a:avLst>
              <a:gd name="adj1" fmla="val 74277"/>
              <a:gd name="adj2" fmla="val 50000"/>
            </a:avLst>
          </a:prstGeom>
          <a:noFill/>
          <a:ln w="28575">
            <a:solidFill>
              <a:srgbClr val="0F2E5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6" name="矩形 3085"/>
          <p:cNvSpPr>
            <a:spLocks noChangeArrowheads="1" noChangeShapeType="1" noTextEdit="1"/>
          </p:cNvSpPr>
          <p:nvPr/>
        </p:nvSpPr>
        <p:spPr bwMode="auto">
          <a:xfrm>
            <a:off x="6558411" y="4868863"/>
            <a:ext cx="917416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？</a:t>
            </a:r>
          </a:p>
        </p:txBody>
      </p:sp>
      <p:sp>
        <p:nvSpPr>
          <p:cNvPr id="3087" name="文本框 3086"/>
          <p:cNvSpPr txBox="1">
            <a:spLocks noChangeArrowheads="1"/>
          </p:cNvSpPr>
          <p:nvPr/>
        </p:nvSpPr>
        <p:spPr bwMode="auto">
          <a:xfrm>
            <a:off x="599971" y="5838826"/>
            <a:ext cx="470929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还有比分子更小的微粒</a:t>
            </a: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243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ldLvl="0" animBg="1"/>
      <p:bldP spid="3079" grpId="0" bldLvl="0" animBg="1"/>
      <p:bldP spid="3080" grpId="0" bldLvl="0" animBg="1"/>
      <p:bldP spid="3081" grpId="0" bldLvl="0" animBg="1"/>
      <p:bldP spid="3083" grpId="0"/>
      <p:bldP spid="3084" grpId="0" bldLvl="0" animBg="1"/>
      <p:bldP spid="3086" grpId="0" animBg="1"/>
      <p:bldP spid="30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文本框 4099"/>
          <p:cNvSpPr txBox="1">
            <a:spLocks noChangeArrowheads="1"/>
          </p:cNvSpPr>
          <p:nvPr/>
        </p:nvSpPr>
        <p:spPr bwMode="auto">
          <a:xfrm>
            <a:off x="188881" y="1406526"/>
            <a:ext cx="1133278" cy="10144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古希腊</a:t>
            </a: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原子论</a:t>
            </a:r>
          </a:p>
        </p:txBody>
      </p:sp>
      <p:sp>
        <p:nvSpPr>
          <p:cNvPr id="4101" name="文本框 4100"/>
          <p:cNvSpPr txBox="1">
            <a:spLocks noChangeArrowheads="1"/>
          </p:cNvSpPr>
          <p:nvPr/>
        </p:nvSpPr>
        <p:spPr bwMode="auto">
          <a:xfrm>
            <a:off x="1620556" y="912813"/>
            <a:ext cx="485690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提出者：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德谟克利特。</a:t>
            </a:r>
          </a:p>
        </p:txBody>
      </p:sp>
      <p:sp>
        <p:nvSpPr>
          <p:cNvPr id="4102" name="文本框 4101"/>
          <p:cNvSpPr txBox="1">
            <a:spLocks noChangeArrowheads="1"/>
          </p:cNvSpPr>
          <p:nvPr/>
        </p:nvSpPr>
        <p:spPr bwMode="auto">
          <a:xfrm>
            <a:off x="1571353" y="1320800"/>
            <a:ext cx="578702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主要观点：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万物的本原是原子和虚空。原子是一种最后的不可分割的物质微粒，虚空的性质是空旷，原子得以在其间活动。 </a:t>
            </a:r>
          </a:p>
        </p:txBody>
      </p:sp>
      <p:sp>
        <p:nvSpPr>
          <p:cNvPr id="4103" name="文本框 4102"/>
          <p:cNvSpPr txBox="1">
            <a:spLocks noChangeArrowheads="1"/>
          </p:cNvSpPr>
          <p:nvPr/>
        </p:nvSpPr>
        <p:spPr bwMode="auto">
          <a:xfrm>
            <a:off x="315858" y="4229100"/>
            <a:ext cx="998364" cy="13843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黑体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近代</a:t>
            </a: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原子论</a:t>
            </a:r>
          </a:p>
        </p:txBody>
      </p:sp>
      <p:sp>
        <p:nvSpPr>
          <p:cNvPr id="4104" name="文本框 4103"/>
          <p:cNvSpPr txBox="1">
            <a:spLocks noChangeArrowheads="1"/>
          </p:cNvSpPr>
          <p:nvPr/>
        </p:nvSpPr>
        <p:spPr bwMode="auto">
          <a:xfrm>
            <a:off x="1588813" y="3176588"/>
            <a:ext cx="509340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提出者：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道尔顿，</a:t>
            </a: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1803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年。</a:t>
            </a:r>
          </a:p>
        </p:txBody>
      </p:sp>
      <p:sp>
        <p:nvSpPr>
          <p:cNvPr id="4105" name="文本框 4104"/>
          <p:cNvSpPr txBox="1">
            <a:spLocks noChangeArrowheads="1"/>
          </p:cNvSpPr>
          <p:nvPr/>
        </p:nvSpPr>
        <p:spPr bwMode="auto">
          <a:xfrm>
            <a:off x="1515800" y="3627438"/>
            <a:ext cx="59013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主要观点：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物质世界的最小单位是原子，它是不可被分割的。原子在化学变化中保持着稳定的状态。有多少种不同的化学元素，就有多少种不同的原子；同一种元素的原子在质量、形态等方面完全相同。</a:t>
            </a:r>
          </a:p>
        </p:txBody>
      </p:sp>
      <p:sp>
        <p:nvSpPr>
          <p:cNvPr id="4106" name="左大括号 4105"/>
          <p:cNvSpPr>
            <a:spLocks/>
          </p:cNvSpPr>
          <p:nvPr/>
        </p:nvSpPr>
        <p:spPr bwMode="auto">
          <a:xfrm>
            <a:off x="1426916" y="1020764"/>
            <a:ext cx="161897" cy="1944687"/>
          </a:xfrm>
          <a:prstGeom prst="leftBrace">
            <a:avLst>
              <a:gd name="adj1" fmla="val 7500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7" name="左大括号 4106"/>
          <p:cNvSpPr>
            <a:spLocks/>
          </p:cNvSpPr>
          <p:nvPr/>
        </p:nvSpPr>
        <p:spPr bwMode="auto">
          <a:xfrm>
            <a:off x="1411043" y="3403600"/>
            <a:ext cx="107931" cy="2863850"/>
          </a:xfrm>
          <a:prstGeom prst="leftBrace">
            <a:avLst>
              <a:gd name="adj1" fmla="val 7443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4108" name="图片 4107" descr="德谟克利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113" y="1087439"/>
            <a:ext cx="1150737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755" y="4138613"/>
            <a:ext cx="1620557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ldLvl="0" animBg="1"/>
      <p:bldP spid="4101" grpId="0"/>
      <p:bldP spid="4102" grpId="0"/>
      <p:bldP spid="4103" grpId="0" bldLvl="0" animBg="1"/>
      <p:bldP spid="4104" grpId="0"/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5123"/>
          <p:cNvSpPr txBox="1">
            <a:spLocks noChangeArrowheads="1"/>
          </p:cNvSpPr>
          <p:nvPr/>
        </p:nvSpPr>
        <p:spPr bwMode="auto">
          <a:xfrm>
            <a:off x="307921" y="838201"/>
            <a:ext cx="79123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意义：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近代原子论的提出，使人们对物质微观结构的认识深入到了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级别。</a:t>
            </a:r>
          </a:p>
        </p:txBody>
      </p:sp>
      <p:sp>
        <p:nvSpPr>
          <p:cNvPr id="5127" name="文本框 5126"/>
          <p:cNvSpPr txBox="1">
            <a:spLocks noChangeArrowheads="1"/>
          </p:cNvSpPr>
          <p:nvPr/>
        </p:nvSpPr>
        <p:spPr bwMode="auto">
          <a:xfrm>
            <a:off x="314270" y="2043113"/>
            <a:ext cx="5855271" cy="461962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问题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分子和原子之间有什么关系</a:t>
            </a:r>
          </a:p>
        </p:txBody>
      </p:sp>
      <p:sp>
        <p:nvSpPr>
          <p:cNvPr id="5128" name="矩形 5127"/>
          <p:cNvSpPr>
            <a:spLocks noChangeArrowheads="1" noChangeShapeType="1" noTextEdit="1"/>
          </p:cNvSpPr>
          <p:nvPr/>
        </p:nvSpPr>
        <p:spPr bwMode="auto">
          <a:xfrm>
            <a:off x="5294981" y="1754188"/>
            <a:ext cx="917416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？</a:t>
            </a:r>
          </a:p>
        </p:txBody>
      </p:sp>
      <p:sp>
        <p:nvSpPr>
          <p:cNvPr id="5129" name="文本框 5128"/>
          <p:cNvSpPr txBox="1"/>
          <p:nvPr/>
        </p:nvSpPr>
        <p:spPr>
          <a:xfrm>
            <a:off x="298399" y="2836863"/>
            <a:ext cx="8332928" cy="4619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noProof="1">
                <a:solidFill>
                  <a:srgbClr val="002060"/>
                </a:solidFill>
                <a:latin typeface="+mn-ea"/>
                <a:ea typeface="+mn-ea"/>
              </a:rPr>
              <a:t>1.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常见的物质是由分子组成的，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分子是由原子构成的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。 </a:t>
            </a:r>
          </a:p>
        </p:txBody>
      </p:sp>
      <p:sp>
        <p:nvSpPr>
          <p:cNvPr id="5130" name="文本框 5129"/>
          <p:cNvSpPr txBox="1"/>
          <p:nvPr/>
        </p:nvSpPr>
        <p:spPr>
          <a:xfrm>
            <a:off x="292049" y="3306763"/>
            <a:ext cx="833769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noProof="1">
                <a:solidFill>
                  <a:srgbClr val="002060"/>
                </a:solidFill>
                <a:latin typeface="+mn-ea"/>
                <a:ea typeface="+mn-ea"/>
              </a:rPr>
              <a:t>2.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由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相同的原子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构成的分子，叫做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单质分子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。例如氢气分子是由两个氢原子构成的，氮气分子是由两个氮原子构成的。 </a:t>
            </a:r>
          </a:p>
        </p:txBody>
      </p:sp>
      <p:sp>
        <p:nvSpPr>
          <p:cNvPr id="5131" name="文本框 5130"/>
          <p:cNvSpPr txBox="1"/>
          <p:nvPr/>
        </p:nvSpPr>
        <p:spPr>
          <a:xfrm>
            <a:off x="288875" y="4421189"/>
            <a:ext cx="8337690" cy="23637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noProof="1">
                <a:solidFill>
                  <a:srgbClr val="002060"/>
                </a:solidFill>
                <a:latin typeface="+mn-ea"/>
                <a:ea typeface="+mn-ea"/>
              </a:rPr>
              <a:t>3.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由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不同的原子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构成的分子，叫做</a:t>
            </a:r>
            <a:r>
              <a:rPr lang="zh-CN" altLang="en-US" sz="2400" b="1" noProof="1">
                <a:solidFill>
                  <a:srgbClr val="FF0000"/>
                </a:solidFill>
                <a:latin typeface="+mn-ea"/>
                <a:ea typeface="+mn-ea"/>
              </a:rPr>
              <a:t>化合物分子</a:t>
            </a:r>
            <a:r>
              <a:rPr lang="zh-CN" altLang="en-US" sz="2400" b="1" noProof="1">
                <a:solidFill>
                  <a:srgbClr val="002060"/>
                </a:solidFill>
                <a:latin typeface="+mn-ea"/>
                <a:ea typeface="+mn-ea"/>
              </a:rPr>
              <a:t>。例如水分子有两个氢原子和一个氧原子构成，二氧化碳分子是由两个氧原子和一个碳原子构成的，一氧化碳分子是由一个氧原子和一个碳原子构成的。</a:t>
            </a:r>
          </a:p>
        </p:txBody>
      </p:sp>
      <p:pic>
        <p:nvPicPr>
          <p:cNvPr id="5132" name="图片 5131" descr="分子结构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834" y="1509713"/>
            <a:ext cx="193006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86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ldLvl="0" animBg="1"/>
      <p:bldP spid="5128" grpId="0" animBg="1"/>
      <p:bldP spid="5129" grpId="0" bldLvl="0" animBg="1"/>
      <p:bldP spid="5130" grpId="0" bldLvl="0" animBg="1"/>
      <p:bldP spid="513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文本框 6147"/>
          <p:cNvSpPr txBox="1">
            <a:spLocks noChangeArrowheads="1"/>
          </p:cNvSpPr>
          <p:nvPr/>
        </p:nvSpPr>
        <p:spPr bwMode="auto">
          <a:xfrm>
            <a:off x="409505" y="1041401"/>
            <a:ext cx="6129860" cy="460375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问题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原子是不是构成物质的最小微粒呢</a:t>
            </a:r>
          </a:p>
        </p:txBody>
      </p:sp>
      <p:sp>
        <p:nvSpPr>
          <p:cNvPr id="6149" name="矩形 6148"/>
          <p:cNvSpPr>
            <a:spLocks noChangeArrowheads="1" noChangeShapeType="1" noTextEdit="1"/>
          </p:cNvSpPr>
          <p:nvPr/>
        </p:nvSpPr>
        <p:spPr bwMode="auto">
          <a:xfrm>
            <a:off x="6179065" y="863601"/>
            <a:ext cx="91900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？</a:t>
            </a:r>
          </a:p>
        </p:txBody>
      </p:sp>
      <p:sp>
        <p:nvSpPr>
          <p:cNvPr id="6150" name="文本框 6149"/>
          <p:cNvSpPr txBox="1">
            <a:spLocks noChangeArrowheads="1"/>
          </p:cNvSpPr>
          <p:nvPr/>
        </p:nvSpPr>
        <p:spPr bwMode="auto">
          <a:xfrm>
            <a:off x="339667" y="4622801"/>
            <a:ext cx="862497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6600"/>
                </a:solidFill>
                <a:latin typeface="+mn-ea"/>
                <a:ea typeface="+mn-ea"/>
              </a:rPr>
              <a:t>2.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意义：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汤姆生发现电子是物理学史上的重要事件。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由于电子的发现，人们认识到原子不是组成物质的最小微粒，原子本身也具有结构。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此后，原子物理飞跃发展，人类对物质结构的认识进入了一个新的时代。</a:t>
            </a:r>
          </a:p>
        </p:txBody>
      </p:sp>
      <p:sp>
        <p:nvSpPr>
          <p:cNvPr id="6152" name="文本框 6151"/>
          <p:cNvSpPr txBox="1">
            <a:spLocks noChangeArrowheads="1"/>
          </p:cNvSpPr>
          <p:nvPr/>
        </p:nvSpPr>
        <p:spPr bwMode="auto">
          <a:xfrm>
            <a:off x="306335" y="1995488"/>
            <a:ext cx="7228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6600"/>
                </a:solidFill>
                <a:latin typeface="+mn-ea"/>
                <a:ea typeface="+mn-ea"/>
              </a:rPr>
              <a:t>1.</a:t>
            </a:r>
            <a:r>
              <a:rPr lang="zh-CN" altLang="en-US" sz="2400" b="1" dirty="0">
                <a:solidFill>
                  <a:srgbClr val="006600"/>
                </a:solidFill>
                <a:latin typeface="+mn-ea"/>
                <a:ea typeface="+mn-ea"/>
              </a:rPr>
              <a:t>经历：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英国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物理学家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汤姆生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对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阴极射线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进行了一系列的研究，</a:t>
            </a: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1897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年，他确认阴极射线是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带负电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的粒子，该粒子质量比氢离子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小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得多，它是构成各种物质的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共有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成分，后来人们把这种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比原子小得多的带负电的粒子叫做电子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。</a:t>
            </a:r>
          </a:p>
        </p:txBody>
      </p:sp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315" y="1800226"/>
            <a:ext cx="138406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8394" y="1592263"/>
            <a:ext cx="2152276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400" b="1" dirty="0">
                <a:latin typeface="+mj-ea"/>
                <a:ea typeface="+mj-ea"/>
              </a:rPr>
              <a:t>电子的发现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buFont typeface="Arial" pitchFamily="34" charset="0"/>
              <a:buNone/>
              <a:defRPr/>
            </a:pP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7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49" grpId="0" animBg="1"/>
      <p:bldP spid="6150" grpId="0"/>
      <p:bldP spid="615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7172"/>
          <p:cNvSpPr txBox="1">
            <a:spLocks noChangeArrowheads="1"/>
          </p:cNvSpPr>
          <p:nvPr/>
        </p:nvSpPr>
        <p:spPr bwMode="auto">
          <a:xfrm>
            <a:off x="147612" y="1855789"/>
            <a:ext cx="6207634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枣糕模型（汤姆生模型）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latin typeface="+mn-ea"/>
                <a:ea typeface="+mn-ea"/>
              </a:rPr>
              <a:t>       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关于原子的结构，发现电子的汤姆生曾经提出了一个枣糕模型。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    在这个模型中，</a:t>
            </a:r>
            <a:r>
              <a:rPr lang="zh-CN" altLang="en-US" sz="2400" b="1" dirty="0">
                <a:solidFill>
                  <a:srgbClr val="7030A0"/>
                </a:solidFill>
                <a:latin typeface="+mn-ea"/>
                <a:ea typeface="+mn-ea"/>
              </a:rPr>
              <a:t>原子被认为是一个球体，正电荷均匀分布在球内，电子则像枣糕里的枣子那样镶嵌在球内。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    但是这个模型没过几年就被卢瑟福发现的新的实验事实否定了。</a:t>
            </a:r>
          </a:p>
        </p:txBody>
      </p:sp>
      <p:sp>
        <p:nvSpPr>
          <p:cNvPr id="6148" name="文本框 6147"/>
          <p:cNvSpPr txBox="1">
            <a:spLocks noChangeArrowheads="1"/>
          </p:cNvSpPr>
          <p:nvPr/>
        </p:nvSpPr>
        <p:spPr bwMode="auto">
          <a:xfrm>
            <a:off x="271416" y="1027113"/>
            <a:ext cx="4953727" cy="461962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问题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4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原子具有怎样的内部结构</a:t>
            </a:r>
          </a:p>
        </p:txBody>
      </p:sp>
      <p:sp>
        <p:nvSpPr>
          <p:cNvPr id="6149" name="矩形 6148"/>
          <p:cNvSpPr>
            <a:spLocks noChangeArrowheads="1" noChangeShapeType="1" noTextEdit="1"/>
          </p:cNvSpPr>
          <p:nvPr/>
        </p:nvSpPr>
        <p:spPr bwMode="auto">
          <a:xfrm>
            <a:off x="4874367" y="903288"/>
            <a:ext cx="919002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？</a:t>
            </a:r>
          </a:p>
        </p:txBody>
      </p: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556" y="3238500"/>
            <a:ext cx="241893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0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6148" grpId="0" bldLvl="0" animBg="1"/>
      <p:bldP spid="61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文本框 8195"/>
          <p:cNvSpPr txBox="1">
            <a:spLocks noChangeArrowheads="1"/>
          </p:cNvSpPr>
          <p:nvPr/>
        </p:nvSpPr>
        <p:spPr bwMode="auto">
          <a:xfrm>
            <a:off x="82536" y="1363664"/>
            <a:ext cx="8958294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     1909-1911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年，</a:t>
            </a:r>
            <a:r>
              <a:rPr lang="zh-CN" altLang="en-US" sz="2400" b="1" dirty="0">
                <a:solidFill>
                  <a:srgbClr val="7030A0"/>
                </a:solidFill>
                <a:latin typeface="+mn-ea"/>
                <a:ea typeface="+mn-ea"/>
              </a:rPr>
              <a:t>英国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的物理学家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卢瑟福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用</a:t>
            </a:r>
            <a:r>
              <a:rPr lang="en-US" altLang="zh-CN" sz="2400" b="1" i="1" dirty="0">
                <a:solidFill>
                  <a:srgbClr val="00206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粒子去轰击金箔。实验发现，绝大多数</a:t>
            </a:r>
            <a:r>
              <a:rPr lang="en-US" altLang="zh-CN" sz="2400" b="1" i="1" dirty="0">
                <a:solidFill>
                  <a:srgbClr val="00206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粒子穿过金箔后仍沿原来的方向前进，但是却有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少数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粒子却发生了较大的偏转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，并且极少数</a:t>
            </a:r>
            <a:r>
              <a:rPr lang="en-US" altLang="zh-CN" sz="2400" b="1" i="1" dirty="0">
                <a:solidFill>
                  <a:srgbClr val="00206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粒子的偏转超过了</a:t>
            </a: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90°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，有的甚至达到了</a:t>
            </a: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180°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，像是被金箔弹回来了。</a:t>
            </a:r>
            <a:r>
              <a:rPr lang="zh-CN" altLang="en-US" sz="2400" b="1" dirty="0">
                <a:latin typeface="+mn-ea"/>
                <a:ea typeface="+mn-ea"/>
              </a:rPr>
              <a:t> </a:t>
            </a:r>
          </a:p>
        </p:txBody>
      </p:sp>
      <p:pic>
        <p:nvPicPr>
          <p:cNvPr id="8197" name="图片 8196" descr="201111070303404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1" y="3705225"/>
            <a:ext cx="2653839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图片 8197" descr="image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539" y="3595689"/>
            <a:ext cx="2036408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文本框 8198"/>
          <p:cNvSpPr txBox="1">
            <a:spLocks noChangeArrowheads="1"/>
          </p:cNvSpPr>
          <p:nvPr/>
        </p:nvSpPr>
        <p:spPr bwMode="auto">
          <a:xfrm>
            <a:off x="295224" y="5594350"/>
            <a:ext cx="8493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用枣糕模型是无法解释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粒子的大角度偏转，卢瑟福对实验现象进行分析后，提出了他的核式结构模型。</a:t>
            </a:r>
            <a:r>
              <a:rPr lang="zh-CN" altLang="en-US" sz="2400" b="1" dirty="0">
                <a:latin typeface="+mn-ea"/>
                <a:ea typeface="+mn-ea"/>
              </a:rPr>
              <a:t> </a:t>
            </a:r>
          </a:p>
        </p:txBody>
      </p:sp>
      <p:pic>
        <p:nvPicPr>
          <p:cNvPr id="8200" name="图片 8199" descr="枣糕模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60" y="3746500"/>
            <a:ext cx="1438025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0625" y="958851"/>
            <a:ext cx="2566541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α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粒子散射实验</a:t>
            </a:r>
          </a:p>
          <a:p>
            <a:pPr>
              <a:buFont typeface="Arial" pitchFamily="34" charset="0"/>
              <a:buNone/>
              <a:defRPr/>
            </a:pPr>
            <a:endParaRPr lang="zh-CN" altLang="en-US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95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文本框 9219"/>
          <p:cNvSpPr txBox="1">
            <a:spLocks noChangeArrowheads="1"/>
          </p:cNvSpPr>
          <p:nvPr/>
        </p:nvSpPr>
        <p:spPr bwMode="auto">
          <a:xfrm>
            <a:off x="357126" y="1265239"/>
            <a:ext cx="84662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002060"/>
                </a:solidFill>
                <a:latin typeface="+mn-ea"/>
                <a:ea typeface="+mn-ea"/>
              </a:rPr>
              <a:t>     1911</a:t>
            </a:r>
            <a:r>
              <a:rPr lang="zh-CN" altLang="en-US" sz="2400" b="1" dirty="0">
                <a:solidFill>
                  <a:srgbClr val="002060"/>
                </a:solidFill>
                <a:latin typeface="+mn-ea"/>
                <a:ea typeface="+mn-ea"/>
              </a:rPr>
              <a:t>年，英国的物理学家卢瑟福提出了类似行星绕日的核式结构模型。其主要观点有： </a:t>
            </a:r>
          </a:p>
        </p:txBody>
      </p:sp>
      <p:pic>
        <p:nvPicPr>
          <p:cNvPr id="9225" name="图片 9224" descr="核式结构模型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889" y="4737101"/>
            <a:ext cx="1771342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文本框 9221"/>
          <p:cNvSpPr txBox="1">
            <a:spLocks noChangeArrowheads="1"/>
          </p:cNvSpPr>
          <p:nvPr/>
        </p:nvSpPr>
        <p:spPr bwMode="auto">
          <a:xfrm>
            <a:off x="252369" y="2292351"/>
            <a:ext cx="8683704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）原子是由位于中心的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原子核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和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核外电子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构成的。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）原子核带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正电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，核外电子带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负电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3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）核外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电子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受原子核的吸引，在核外空间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绕着原子核旋转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4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原子核很小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，</a:t>
            </a:r>
            <a:r>
              <a:rPr lang="en-US" altLang="zh-CN" sz="2400" b="1" i="1" dirty="0">
                <a:solidFill>
                  <a:srgbClr val="0000CC"/>
                </a:solidFill>
                <a:latin typeface="+mn-ea"/>
                <a:ea typeface="+mn-ea"/>
              </a:rPr>
              <a:t>R</a:t>
            </a:r>
            <a:r>
              <a:rPr lang="zh-CN" altLang="en-US" b="1" baseline="-25000" dirty="0">
                <a:solidFill>
                  <a:srgbClr val="0000CC"/>
                </a:solidFill>
                <a:latin typeface="+mn-ea"/>
                <a:ea typeface="+mn-ea"/>
              </a:rPr>
              <a:t>原子核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0000CC"/>
                </a:solidFill>
                <a:latin typeface="+mn-ea"/>
                <a:ea typeface="+mn-ea"/>
              </a:rPr>
              <a:t>R</a:t>
            </a:r>
            <a:r>
              <a:rPr lang="zh-CN" altLang="en-US" sz="1600" b="1" baseline="-25000" dirty="0">
                <a:solidFill>
                  <a:srgbClr val="0000CC"/>
                </a:solidFill>
                <a:latin typeface="+mn-ea"/>
                <a:ea typeface="+mn-ea"/>
              </a:rPr>
              <a:t>原子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5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）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原子核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虽很小，但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几乎集中原子的全部质量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。</a:t>
            </a:r>
          </a:p>
        </p:txBody>
      </p:sp>
      <p:grpSp>
        <p:nvGrpSpPr>
          <p:cNvPr id="2" name="组合 9236"/>
          <p:cNvGrpSpPr>
            <a:grpSpLocks/>
          </p:cNvGrpSpPr>
          <p:nvPr/>
        </p:nvGrpSpPr>
        <p:grpSpPr bwMode="auto">
          <a:xfrm>
            <a:off x="511087" y="5033964"/>
            <a:ext cx="5318789" cy="1685925"/>
            <a:chOff x="2717" y="3158"/>
            <a:chExt cx="3135" cy="1062"/>
          </a:xfrm>
        </p:grpSpPr>
        <p:sp>
          <p:nvSpPr>
            <p:cNvPr id="35846" name="文本框 9229"/>
            <p:cNvSpPr txBox="1">
              <a:spLocks noChangeArrowheads="1"/>
            </p:cNvSpPr>
            <p:nvPr/>
          </p:nvSpPr>
          <p:spPr bwMode="auto">
            <a:xfrm>
              <a:off x="2717" y="3660"/>
              <a:ext cx="7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2400" b="1">
                  <a:solidFill>
                    <a:srgbClr val="002060"/>
                  </a:solidFill>
                  <a:latin typeface="+mn-ea"/>
                  <a:ea typeface="+mn-ea"/>
                </a:rPr>
                <a:t>原子</a:t>
              </a:r>
            </a:p>
          </p:txBody>
        </p:sp>
        <p:sp>
          <p:nvSpPr>
            <p:cNvPr id="35847" name="文本框 9230"/>
            <p:cNvSpPr txBox="1">
              <a:spLocks noChangeArrowheads="1"/>
            </p:cNvSpPr>
            <p:nvPr/>
          </p:nvSpPr>
          <p:spPr bwMode="auto">
            <a:xfrm>
              <a:off x="3515" y="3385"/>
              <a:ext cx="7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2400" b="1">
                  <a:solidFill>
                    <a:srgbClr val="002060"/>
                  </a:solidFill>
                  <a:latin typeface="+mn-ea"/>
                  <a:ea typeface="+mn-ea"/>
                </a:rPr>
                <a:t>原子核</a:t>
              </a:r>
            </a:p>
          </p:txBody>
        </p:sp>
        <p:sp>
          <p:nvSpPr>
            <p:cNvPr id="35848" name="文本框 9231"/>
            <p:cNvSpPr txBox="1">
              <a:spLocks noChangeArrowheads="1"/>
            </p:cNvSpPr>
            <p:nvPr/>
          </p:nvSpPr>
          <p:spPr bwMode="auto">
            <a:xfrm>
              <a:off x="3515" y="3929"/>
              <a:ext cx="190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002060"/>
                  </a:solidFill>
                  <a:latin typeface="+mn-ea"/>
                  <a:ea typeface="+mn-ea"/>
                </a:rPr>
                <a:t>核外电子（带负电）</a:t>
              </a:r>
            </a:p>
          </p:txBody>
        </p:sp>
        <p:sp>
          <p:nvSpPr>
            <p:cNvPr id="35849" name="文本框 9232"/>
            <p:cNvSpPr txBox="1">
              <a:spLocks noChangeArrowheads="1"/>
            </p:cNvSpPr>
            <p:nvPr/>
          </p:nvSpPr>
          <p:spPr bwMode="auto">
            <a:xfrm>
              <a:off x="4286" y="3158"/>
              <a:ext cx="15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2400" b="1">
                  <a:solidFill>
                    <a:srgbClr val="002060"/>
                  </a:solidFill>
                  <a:latin typeface="+mn-ea"/>
                  <a:ea typeface="+mn-ea"/>
                </a:rPr>
                <a:t>质子（带正电）</a:t>
              </a:r>
            </a:p>
          </p:txBody>
        </p:sp>
        <p:sp>
          <p:nvSpPr>
            <p:cNvPr id="35850" name="文本框 9233"/>
            <p:cNvSpPr txBox="1">
              <a:spLocks noChangeArrowheads="1"/>
            </p:cNvSpPr>
            <p:nvPr/>
          </p:nvSpPr>
          <p:spPr bwMode="auto">
            <a:xfrm>
              <a:off x="4286" y="3566"/>
              <a:ext cx="13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002060"/>
                  </a:solidFill>
                  <a:latin typeface="+mn-ea"/>
                  <a:ea typeface="+mn-ea"/>
                </a:rPr>
                <a:t>中子（不带电）</a:t>
              </a:r>
            </a:p>
          </p:txBody>
        </p:sp>
        <p:sp>
          <p:nvSpPr>
            <p:cNvPr id="35851" name="左大括号 9234"/>
            <p:cNvSpPr>
              <a:spLocks/>
            </p:cNvSpPr>
            <p:nvPr/>
          </p:nvSpPr>
          <p:spPr bwMode="auto">
            <a:xfrm>
              <a:off x="3307" y="3521"/>
              <a:ext cx="117" cy="647"/>
            </a:xfrm>
            <a:prstGeom prst="leftBrace">
              <a:avLst>
                <a:gd name="adj1" fmla="val 46031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 b="1">
                <a:solidFill>
                  <a:srgbClr val="002060"/>
                </a:solidFill>
                <a:latin typeface="+mn-ea"/>
                <a:ea typeface="+mn-ea"/>
              </a:endParaRPr>
            </a:p>
          </p:txBody>
        </p:sp>
        <p:sp>
          <p:nvSpPr>
            <p:cNvPr id="35852" name="左大括号 9235"/>
            <p:cNvSpPr>
              <a:spLocks/>
            </p:cNvSpPr>
            <p:nvPr/>
          </p:nvSpPr>
          <p:spPr bwMode="auto">
            <a:xfrm>
              <a:off x="4195" y="3294"/>
              <a:ext cx="90" cy="454"/>
            </a:xfrm>
            <a:prstGeom prst="leftBrace">
              <a:avLst>
                <a:gd name="adj1" fmla="val 4199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 b="1">
                <a:solidFill>
                  <a:srgbClr val="00206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98394" y="900113"/>
            <a:ext cx="495372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j-ea"/>
                <a:ea typeface="+mj-ea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+mj-ea"/>
                <a:ea typeface="+mj-ea"/>
              </a:rPr>
              <a:t>核式结构模型（行星模型）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5606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33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2371</Words>
  <Application>Microsoft Office PowerPoint</Application>
  <PresentationFormat>全屏显示(4:3)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更小微粒的探索过程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12</cp:revision>
  <dcterms:created xsi:type="dcterms:W3CDTF">2020-04-20T03:18:26Z</dcterms:created>
  <dcterms:modified xsi:type="dcterms:W3CDTF">2020-04-22T00:18:36Z</dcterms:modified>
</cp:coreProperties>
</file>