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C2EB-DCB2-44AA-A78B-84568CD4A1BA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854F3-7A12-47BF-BD24-447020140D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1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0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81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tint val="66000"/>
                <a:satMod val="1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&#26032;&#24314;&#25991;&#20214;&#22841;%20(2)/&#38745;&#30005;&#38500;&#23576;.sw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26032;&#24314;&#25991;&#20214;&#22841;%20(2)/&#38745;&#30005;&#28034;&#25975;.swf" TargetMode="External"/><Relationship Id="rId5" Type="http://schemas.openxmlformats.org/officeDocument/2006/relationships/image" Target="../media/image19.jpeg"/><Relationship Id="rId4" Type="http://schemas.openxmlformats.org/officeDocument/2006/relationships/hyperlink" Target="&#26032;&#24314;&#25991;&#20214;&#22841;%20(2)/&#38745;&#30005;&#22797;&#21360;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29289;&#29702;\7.2&#38745;&#30005;&#29616;&#35937;\&#38745;&#30005;&#29616;&#35937;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121"/>
          <p:cNvSpPr>
            <a:spLocks noChangeArrowheads="1"/>
          </p:cNvSpPr>
          <p:nvPr/>
        </p:nvSpPr>
        <p:spPr bwMode="auto">
          <a:xfrm>
            <a:off x="1619250" y="1993107"/>
            <a:ext cx="59055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zh-CN" altLang="en-US" sz="6000" b="1" dirty="0">
                <a:solidFill>
                  <a:schemeClr val="tx2"/>
                </a:solidFill>
                <a:ea typeface="华文行楷" pitchFamily="2" charset="-122"/>
              </a:rPr>
              <a:t>教学课件</a:t>
            </a:r>
          </a:p>
        </p:txBody>
      </p:sp>
      <p:sp>
        <p:nvSpPr>
          <p:cNvPr id="34819" name="文本框 5122"/>
          <p:cNvSpPr txBox="1">
            <a:spLocks noChangeArrowheads="1"/>
          </p:cNvSpPr>
          <p:nvPr/>
        </p:nvSpPr>
        <p:spPr bwMode="auto">
          <a:xfrm>
            <a:off x="685800" y="2605088"/>
            <a:ext cx="79898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US" altLang="zh-CN" sz="6000" dirty="0">
              <a:solidFill>
                <a:srgbClr val="FFFF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 eaLnBrk="1" hangingPunct="1"/>
            <a:r>
              <a:rPr lang="zh-CN" altLang="en-US" sz="4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物理  八年级下册  江苏科技版</a:t>
            </a:r>
            <a:endParaRPr lang="zh-CN" altLang="zh-CN" sz="4000" b="1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buFont typeface="Arial" charset="0"/>
              <a:buNone/>
            </a:pPr>
            <a:endParaRPr lang="en-US" altLang="zh-CN" sz="4000" b="1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6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381000" y="928688"/>
            <a:ext cx="567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方正姚体简体" pitchFamily="65" charset="-122"/>
                <a:ea typeface="方正姚体简体" pitchFamily="65" charset="-122"/>
              </a:rPr>
              <a:t>四、静电现象原理</a:t>
            </a:r>
          </a:p>
        </p:txBody>
      </p:sp>
      <p:sp>
        <p:nvSpPr>
          <p:cNvPr id="44035" name="Line 18"/>
          <p:cNvSpPr>
            <a:spLocks noChangeShapeType="1"/>
          </p:cNvSpPr>
          <p:nvPr/>
        </p:nvSpPr>
        <p:spPr bwMode="auto">
          <a:xfrm>
            <a:off x="336550" y="154940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0" y="1600200"/>
            <a:ext cx="330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分析思考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36870" name="矩形 8"/>
          <p:cNvSpPr>
            <a:spLocks noChangeArrowheads="1"/>
          </p:cNvSpPr>
          <p:nvPr/>
        </p:nvSpPr>
        <p:spPr bwMode="auto">
          <a:xfrm>
            <a:off x="1905000" y="1595438"/>
            <a:ext cx="65532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latin typeface="+mn-ea"/>
                <a:ea typeface="+mn-ea"/>
              </a:rPr>
              <a:t>静电现象产生的本质和原理是什么呢？    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88" y="2057400"/>
            <a:ext cx="2055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原子结构</a:t>
            </a: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pic>
        <p:nvPicPr>
          <p:cNvPr id="11272" name="Picture 2" descr="http://www.dlkp.gov.cn/keputiandi/substance/article/UploadFile/ea_2004541542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1558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34"/>
          <p:cNvSpPr>
            <a:spLocks noChangeArrowheads="1"/>
          </p:cNvSpPr>
          <p:nvPr/>
        </p:nvSpPr>
        <p:spPr bwMode="auto">
          <a:xfrm>
            <a:off x="260350" y="2590800"/>
            <a:ext cx="7664450" cy="19812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11274" name="Picture 4" descr="http://www.ihep.cas.cn/kxcb/kpcg/gnwl/200907/W020090723306505019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1263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矩形 8"/>
          <p:cNvSpPr>
            <a:spLocks noChangeArrowheads="1"/>
          </p:cNvSpPr>
          <p:nvPr/>
        </p:nvSpPr>
        <p:spPr bwMode="auto">
          <a:xfrm>
            <a:off x="1905000" y="2127250"/>
            <a:ext cx="1828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4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J.J.</a:t>
            </a:r>
            <a:r>
              <a:rPr lang="zh-CN" altLang="en-US" sz="24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汤姆生</a:t>
            </a:r>
            <a:endParaRPr lang="en-US" altLang="zh-CN" sz="2400" b="1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76" name="矩形 8"/>
          <p:cNvSpPr>
            <a:spLocks noChangeArrowheads="1"/>
          </p:cNvSpPr>
          <p:nvPr/>
        </p:nvSpPr>
        <p:spPr bwMode="auto">
          <a:xfrm>
            <a:off x="3886200" y="2130425"/>
            <a:ext cx="2819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zh-CN" altLang="en-US" sz="2400" b="1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葡萄干蛋糕模型</a:t>
            </a:r>
            <a:endParaRPr lang="en-US" altLang="zh-CN" sz="2400" b="1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77" name="Rectangle 7"/>
          <p:cNvSpPr>
            <a:spLocks noChangeArrowheads="1"/>
          </p:cNvSpPr>
          <p:nvPr/>
        </p:nvSpPr>
        <p:spPr bwMode="auto">
          <a:xfrm>
            <a:off x="0" y="47244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原理解读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pic>
        <p:nvPicPr>
          <p:cNvPr id="112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743200"/>
            <a:ext cx="3927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矩形 8"/>
          <p:cNvSpPr>
            <a:spLocks noChangeArrowheads="1"/>
          </p:cNvSpPr>
          <p:nvPr/>
        </p:nvSpPr>
        <p:spPr bwMode="auto">
          <a:xfrm>
            <a:off x="152400" y="5181600"/>
            <a:ext cx="73866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、原子由等量带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负电的电子</a:t>
            </a:r>
            <a:r>
              <a:rPr lang="zh-CN" altLang="en-US" sz="2400" b="1" dirty="0">
                <a:latin typeface="+mn-ea"/>
                <a:ea typeface="+mn-ea"/>
              </a:rPr>
              <a:t>和带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正电的原子核</a:t>
            </a:r>
            <a:r>
              <a:rPr lang="zh-CN" altLang="en-US" sz="2400" b="1" dirty="0">
                <a:latin typeface="+mn-ea"/>
                <a:ea typeface="+mn-ea"/>
              </a:rPr>
              <a:t>组成。    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11280" name="矩形 8"/>
          <p:cNvSpPr>
            <a:spLocks noChangeArrowheads="1"/>
          </p:cNvSpPr>
          <p:nvPr/>
        </p:nvSpPr>
        <p:spPr bwMode="auto">
          <a:xfrm>
            <a:off x="152400" y="5715000"/>
            <a:ext cx="6172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+mn-ea"/>
                <a:ea typeface="+mn-ea"/>
              </a:rPr>
              <a:t>2</a:t>
            </a:r>
            <a:r>
              <a:rPr lang="zh-CN" altLang="en-US" sz="2400" b="1" dirty="0">
                <a:latin typeface="+mn-ea"/>
                <a:ea typeface="+mn-ea"/>
              </a:rPr>
              <a:t>、不同物质内原子核束缚电子的能力不同。    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11281" name="矩形 8"/>
          <p:cNvSpPr>
            <a:spLocks noChangeArrowheads="1"/>
          </p:cNvSpPr>
          <p:nvPr/>
        </p:nvSpPr>
        <p:spPr bwMode="auto">
          <a:xfrm>
            <a:off x="152400" y="6248400"/>
            <a:ext cx="60944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+mn-ea"/>
                <a:ea typeface="+mn-ea"/>
              </a:rPr>
              <a:t>3</a:t>
            </a:r>
            <a:r>
              <a:rPr lang="zh-CN" altLang="en-US" sz="2400" b="1" dirty="0">
                <a:latin typeface="+mn-ea"/>
                <a:ea typeface="+mn-ea"/>
              </a:rPr>
              <a:t>、摩擦起电不是创造电，而是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电子的转移</a:t>
            </a:r>
            <a:r>
              <a:rPr lang="zh-CN" altLang="en-US" sz="2400" b="1" dirty="0">
                <a:latin typeface="+mn-ea"/>
                <a:ea typeface="+mn-ea"/>
              </a:rPr>
              <a:t>。    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11282" name="矩形 8"/>
          <p:cNvSpPr>
            <a:spLocks noChangeArrowheads="1"/>
          </p:cNvSpPr>
          <p:nvPr/>
        </p:nvSpPr>
        <p:spPr bwMode="auto">
          <a:xfrm>
            <a:off x="1981200" y="4724400"/>
            <a:ext cx="472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latin typeface="+mn-ea"/>
                <a:ea typeface="+mn-ea"/>
              </a:rPr>
              <a:t>摩擦起电两物体带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等量异种</a:t>
            </a:r>
            <a:r>
              <a:rPr lang="zh-CN" altLang="en-US" sz="2400" b="1" dirty="0">
                <a:latin typeface="+mn-ea"/>
                <a:ea typeface="+mn-ea"/>
              </a:rPr>
              <a:t>电荷。    </a:t>
            </a:r>
            <a:endParaRPr lang="en-US" altLang="zh-CN" sz="2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492151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 animBg="1"/>
      <p:bldP spid="11275" grpId="0"/>
      <p:bldP spid="11276" grpId="0"/>
      <p:bldP spid="11277" grpId="0"/>
      <p:bldP spid="11279" grpId="0"/>
      <p:bldP spid="11280" grpId="0"/>
      <p:bldP spid="11281" grpId="0"/>
      <p:bldP spid="11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http://www.cngspw.com/Doc/data2.WebNoteBooks200612/20061206102152/image009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438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0" descr="http://www.tisti.ac.cn/images/kejiwenyin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96850" y="1173163"/>
            <a:ext cx="567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方正姚体简体" pitchFamily="65" charset="-122"/>
                <a:ea typeface="方正姚体简体" pitchFamily="65" charset="-122"/>
              </a:rPr>
              <a:t>五、静电现象应用与防护</a:t>
            </a:r>
          </a:p>
        </p:txBody>
      </p:sp>
      <p:sp>
        <p:nvSpPr>
          <p:cNvPr id="45061" name="Line 18"/>
          <p:cNvSpPr>
            <a:spLocks noChangeShapeType="1"/>
          </p:cNvSpPr>
          <p:nvPr/>
        </p:nvSpPr>
        <p:spPr bwMode="auto">
          <a:xfrm>
            <a:off x="304800" y="182880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95250" y="2128838"/>
            <a:ext cx="127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应用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37895" name="矩形 8"/>
          <p:cNvSpPr>
            <a:spLocks noChangeArrowheads="1"/>
          </p:cNvSpPr>
          <p:nvPr/>
        </p:nvSpPr>
        <p:spPr bwMode="auto">
          <a:xfrm>
            <a:off x="1371600" y="2128838"/>
            <a:ext cx="65532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latin typeface="+mn-ea"/>
                <a:ea typeface="+mn-ea"/>
              </a:rPr>
              <a:t>了解静电在生活中的应用实例。    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45064" name="AutoShape 34"/>
          <p:cNvSpPr>
            <a:spLocks noChangeArrowheads="1"/>
          </p:cNvSpPr>
          <p:nvPr/>
        </p:nvSpPr>
        <p:spPr bwMode="auto">
          <a:xfrm>
            <a:off x="228600" y="2971800"/>
            <a:ext cx="7977188" cy="17526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45065" name="AutoShape 77"/>
          <p:cNvSpPr>
            <a:spLocks noChangeArrowheads="1"/>
          </p:cNvSpPr>
          <p:nvPr/>
        </p:nvSpPr>
        <p:spPr bwMode="gray">
          <a:xfrm>
            <a:off x="228600" y="5029200"/>
            <a:ext cx="8077200" cy="5159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62000" y="5029200"/>
            <a:ext cx="2209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静电除尘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352800" y="5029200"/>
            <a:ext cx="222408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静电喷涂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096000" y="5029200"/>
            <a:ext cx="222408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静电复印</a:t>
            </a:r>
          </a:p>
        </p:txBody>
      </p:sp>
      <p:pic>
        <p:nvPicPr>
          <p:cNvPr id="12301" name="Picture 16" descr="http://www.jxyixin.com/product/2092009611123357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2838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25837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381000" y="990600"/>
            <a:ext cx="1479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防护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38917" name="矩形 8"/>
          <p:cNvSpPr>
            <a:spLocks noChangeArrowheads="1"/>
          </p:cNvSpPr>
          <p:nvPr/>
        </p:nvSpPr>
        <p:spPr bwMode="auto">
          <a:xfrm>
            <a:off x="1752600" y="990600"/>
            <a:ext cx="525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latin typeface="+mn-ea"/>
                <a:ea typeface="+mn-ea"/>
              </a:rPr>
              <a:t>了解静电在生活中的危害和防护措施。    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13318" name="AutoShape 34"/>
          <p:cNvSpPr>
            <a:spLocks noChangeArrowheads="1"/>
          </p:cNvSpPr>
          <p:nvPr/>
        </p:nvSpPr>
        <p:spPr bwMode="auto">
          <a:xfrm>
            <a:off x="381000" y="1524000"/>
            <a:ext cx="8305800" cy="41148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8" name="AutoShape 77"/>
          <p:cNvSpPr>
            <a:spLocks noChangeArrowheads="1"/>
          </p:cNvSpPr>
          <p:nvPr/>
        </p:nvSpPr>
        <p:spPr bwMode="gray">
          <a:xfrm>
            <a:off x="381000" y="5834063"/>
            <a:ext cx="8382000" cy="515937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50900" y="5849938"/>
            <a:ext cx="41148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solidFill>
                  <a:srgbClr val="FFFF00"/>
                </a:solidFill>
                <a:latin typeface="+mn-ea"/>
                <a:ea typeface="+mn-ea"/>
              </a:rPr>
              <a:t>电中和放电火花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173538" y="5862638"/>
            <a:ext cx="2300287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环境加湿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427788" y="5862638"/>
            <a:ext cx="2071687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导线接地</a:t>
            </a:r>
          </a:p>
        </p:txBody>
      </p:sp>
      <p:pic>
        <p:nvPicPr>
          <p:cNvPr id="13326" name="静电现象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0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49975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6"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video>
          </p:childTnLst>
        </p:cTn>
      </p:par>
    </p:tnLst>
    <p:bldLst>
      <p:bldP spid="13318" grpId="0" animBg="1"/>
      <p:bldP spid="8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905000" y="9906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solidFill>
                  <a:schemeClr val="hlink"/>
                </a:solidFill>
                <a:latin typeface="+mj-ea"/>
                <a:ea typeface="+mj-ea"/>
              </a:rPr>
              <a:t>课堂小结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1752600"/>
            <a:ext cx="2962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一、摩擦起电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23913" y="2162175"/>
            <a:ext cx="7634287" cy="1201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摩擦过的物体能吸引轻小物体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,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说明该物体带了电荷。这种现象叫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摩擦起电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现象。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3528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二、电荷间的相互作用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47713" y="3881438"/>
            <a:ext cx="42830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自然界只有两种电荷。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47713" y="4419600"/>
            <a:ext cx="5576887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同种电荷相互排斥，异种电荷相互吸引。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66713" y="50244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ea typeface="+mn-ea"/>
              </a:rPr>
              <a:t>三、验电器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47713" y="5557838"/>
            <a:ext cx="358775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作用：检验物体是否带电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47713" y="6091238"/>
            <a:ext cx="48006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原理：同种电荷互相排斥</a:t>
            </a:r>
          </a:p>
        </p:txBody>
      </p:sp>
    </p:spTree>
    <p:extLst>
      <p:ext uri="{BB962C8B-B14F-4D97-AF65-F5344CB8AC3E}">
        <p14:creationId xmlns:p14="http://schemas.microsoft.com/office/powerpoint/2010/main" val="886673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  <p:bldP spid="29704" grpId="0"/>
      <p:bldP spid="29705" grpId="0"/>
      <p:bldP spid="297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2055813"/>
            <a:ext cx="8839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+mn-ea"/>
                <a:ea typeface="+mn-ea"/>
              </a:rPr>
              <a:t>1.</a:t>
            </a:r>
            <a:r>
              <a:rPr lang="zh-CN" altLang="en-US" sz="2400" b="1" dirty="0">
                <a:latin typeface="+mn-ea"/>
                <a:ea typeface="+mn-ea"/>
              </a:rPr>
              <a:t>验电器带电时，两金属箔片张开的原因是：</a:t>
            </a:r>
            <a:r>
              <a:rPr lang="en-US" altLang="zh-CN" sz="2400" b="1" dirty="0">
                <a:latin typeface="+mn-ea"/>
                <a:ea typeface="+mn-ea"/>
              </a:rPr>
              <a:t>_______________</a:t>
            </a:r>
            <a:r>
              <a:rPr lang="zh-CN" altLang="en-US" sz="24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2743200"/>
            <a:ext cx="8393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+mn-ea"/>
                <a:ea typeface="+mn-ea"/>
              </a:rPr>
              <a:t>2.</a:t>
            </a:r>
            <a:r>
              <a:rPr lang="zh-CN" altLang="en-US" sz="2400" b="1" dirty="0">
                <a:latin typeface="+mn-ea"/>
                <a:ea typeface="+mn-ea"/>
              </a:rPr>
              <a:t>丝绸与玻璃棒摩擦后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玻璃棒带</a:t>
            </a:r>
            <a:r>
              <a:rPr lang="en-US" altLang="zh-CN" sz="2400" b="1" dirty="0">
                <a:latin typeface="+mn-ea"/>
                <a:ea typeface="+mn-ea"/>
              </a:rPr>
              <a:t>_____</a:t>
            </a:r>
            <a:r>
              <a:rPr lang="zh-CN" altLang="en-US" sz="2400" b="1" dirty="0">
                <a:latin typeface="+mn-ea"/>
                <a:ea typeface="+mn-ea"/>
              </a:rPr>
              <a:t>电；丝绸带</a:t>
            </a:r>
            <a:r>
              <a:rPr lang="en-US" altLang="zh-CN" sz="2400" b="1" dirty="0">
                <a:latin typeface="+mn-ea"/>
                <a:ea typeface="+mn-ea"/>
              </a:rPr>
              <a:t>_____</a:t>
            </a:r>
            <a:r>
              <a:rPr lang="zh-CN" altLang="en-US" sz="2400" b="1" dirty="0">
                <a:latin typeface="+mn-ea"/>
                <a:ea typeface="+mn-ea"/>
              </a:rPr>
              <a:t>电。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28600" y="3294063"/>
            <a:ext cx="8915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3.</a:t>
            </a:r>
            <a:r>
              <a:rPr lang="zh-CN" altLang="en-US" sz="2400" b="1" dirty="0">
                <a:latin typeface="+mn-ea"/>
                <a:ea typeface="+mn-ea"/>
              </a:rPr>
              <a:t>有</a:t>
            </a:r>
            <a:r>
              <a:rPr lang="en-US" altLang="zh-CN" sz="2400" b="1" dirty="0">
                <a:latin typeface="+mn-ea"/>
                <a:ea typeface="+mn-ea"/>
              </a:rPr>
              <a:t>A</a:t>
            </a:r>
            <a:r>
              <a:rPr lang="zh-CN" altLang="en-US" sz="2400" b="1" dirty="0">
                <a:latin typeface="+mn-ea"/>
                <a:ea typeface="+mn-ea"/>
              </a:rPr>
              <a:t>与</a:t>
            </a:r>
            <a:r>
              <a:rPr lang="en-US" altLang="zh-CN" sz="2400" b="1" dirty="0">
                <a:latin typeface="+mn-ea"/>
                <a:ea typeface="+mn-ea"/>
              </a:rPr>
              <a:t>B</a:t>
            </a:r>
            <a:r>
              <a:rPr lang="zh-CN" altLang="en-US" sz="2400" b="1" dirty="0">
                <a:latin typeface="+mn-ea"/>
                <a:ea typeface="+mn-ea"/>
              </a:rPr>
              <a:t>两个带电体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若</a:t>
            </a:r>
            <a:r>
              <a:rPr lang="en-US" altLang="zh-CN" sz="2400" b="1" dirty="0">
                <a:latin typeface="+mn-ea"/>
                <a:ea typeface="+mn-ea"/>
              </a:rPr>
              <a:t>A</a:t>
            </a:r>
            <a:r>
              <a:rPr lang="zh-CN" altLang="en-US" sz="2400" b="1" dirty="0">
                <a:latin typeface="+mn-ea"/>
                <a:ea typeface="+mn-ea"/>
              </a:rPr>
              <a:t>与</a:t>
            </a:r>
            <a:r>
              <a:rPr lang="en-US" altLang="zh-CN" sz="2400" b="1" dirty="0">
                <a:latin typeface="+mn-ea"/>
                <a:ea typeface="+mn-ea"/>
              </a:rPr>
              <a:t>B</a:t>
            </a:r>
            <a:r>
              <a:rPr lang="zh-CN" altLang="en-US" sz="2400" b="1" dirty="0">
                <a:latin typeface="+mn-ea"/>
                <a:ea typeface="+mn-ea"/>
              </a:rPr>
              <a:t>相互排斥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而</a:t>
            </a:r>
            <a:r>
              <a:rPr lang="en-US" altLang="zh-CN" sz="2400" b="1" dirty="0">
                <a:latin typeface="+mn-ea"/>
                <a:ea typeface="+mn-ea"/>
              </a:rPr>
              <a:t>A</a:t>
            </a:r>
            <a:r>
              <a:rPr lang="zh-CN" altLang="en-US" sz="2400" b="1" dirty="0">
                <a:latin typeface="+mn-ea"/>
                <a:ea typeface="+mn-ea"/>
              </a:rPr>
              <a:t>又与带正电的</a:t>
            </a:r>
            <a:r>
              <a:rPr lang="en-US" altLang="zh-CN" sz="2400" b="1" dirty="0">
                <a:latin typeface="+mn-ea"/>
                <a:ea typeface="+mn-ea"/>
              </a:rPr>
              <a:t>C</a:t>
            </a:r>
            <a:r>
              <a:rPr lang="zh-CN" altLang="en-US" sz="2400" b="1" dirty="0">
                <a:latin typeface="+mn-ea"/>
                <a:ea typeface="+mn-ea"/>
              </a:rPr>
              <a:t>相互吸引</a:t>
            </a:r>
            <a:r>
              <a:rPr lang="en-US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那么</a:t>
            </a:r>
            <a:r>
              <a:rPr lang="en-US" altLang="zh-CN" sz="2400" b="1" dirty="0">
                <a:latin typeface="+mn-ea"/>
                <a:ea typeface="+mn-ea"/>
              </a:rPr>
              <a:t>A</a:t>
            </a:r>
            <a:r>
              <a:rPr lang="zh-CN" altLang="en-US" sz="2400" b="1" dirty="0">
                <a:latin typeface="+mn-ea"/>
                <a:ea typeface="+mn-ea"/>
              </a:rPr>
              <a:t>一定带</a:t>
            </a:r>
            <a:r>
              <a:rPr lang="en-US" altLang="zh-CN" sz="2400" b="1" dirty="0">
                <a:latin typeface="+mn-ea"/>
                <a:ea typeface="+mn-ea"/>
              </a:rPr>
              <a:t>____</a:t>
            </a:r>
            <a:r>
              <a:rPr lang="zh-CN" altLang="en-US" sz="2400" b="1" dirty="0">
                <a:latin typeface="+mn-ea"/>
                <a:ea typeface="+mn-ea"/>
              </a:rPr>
              <a:t>电 </a:t>
            </a:r>
            <a:r>
              <a:rPr lang="en-US" altLang="zh-CN" sz="2400" b="1" dirty="0">
                <a:latin typeface="+mn-ea"/>
                <a:ea typeface="+mn-ea"/>
              </a:rPr>
              <a:t>,B</a:t>
            </a:r>
            <a:r>
              <a:rPr lang="zh-CN" altLang="en-US" sz="2400" b="1" dirty="0">
                <a:latin typeface="+mn-ea"/>
                <a:ea typeface="+mn-ea"/>
              </a:rPr>
              <a:t>与</a:t>
            </a:r>
            <a:r>
              <a:rPr lang="en-US" altLang="zh-CN" sz="2400" b="1" dirty="0">
                <a:latin typeface="+mn-ea"/>
                <a:ea typeface="+mn-ea"/>
              </a:rPr>
              <a:t>C</a:t>
            </a:r>
            <a:r>
              <a:rPr lang="zh-CN" altLang="en-US" sz="2400" b="1" dirty="0">
                <a:latin typeface="+mn-ea"/>
                <a:ea typeface="+mn-ea"/>
              </a:rPr>
              <a:t>一定能相互</a:t>
            </a:r>
            <a:r>
              <a:rPr lang="en-US" altLang="zh-CN" sz="2400" b="1" dirty="0">
                <a:latin typeface="+mn-ea"/>
                <a:ea typeface="+mn-ea"/>
              </a:rPr>
              <a:t>_______</a:t>
            </a:r>
            <a:r>
              <a:rPr lang="zh-CN" altLang="en-US" sz="24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28600" y="4438650"/>
            <a:ext cx="8915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4.</a:t>
            </a:r>
            <a:r>
              <a:rPr lang="zh-CN" altLang="en-US" sz="2400" b="1" dirty="0">
                <a:latin typeface="+mn-ea"/>
                <a:ea typeface="+mn-ea"/>
              </a:rPr>
              <a:t>有些化纤布料做成的衣服穿在身上很容易脏，主要是因为化纤布料容易发生</a:t>
            </a:r>
            <a:r>
              <a:rPr lang="en-US" altLang="zh-CN" sz="2400" b="1" dirty="0">
                <a:latin typeface="+mn-ea"/>
                <a:ea typeface="+mn-ea"/>
              </a:rPr>
              <a:t>__________</a:t>
            </a:r>
            <a:r>
              <a:rPr lang="zh-CN" altLang="en-US" sz="2400" b="1" dirty="0">
                <a:latin typeface="+mn-ea"/>
                <a:ea typeface="+mn-ea"/>
              </a:rPr>
              <a:t>现象而吸引细小的灰尘。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-222250" y="48275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6235700" y="2052638"/>
            <a:ext cx="2832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同种电荷相互排斥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953000" y="2743200"/>
            <a:ext cx="72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正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7285038" y="2738438"/>
            <a:ext cx="792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负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2592388" y="3886200"/>
            <a:ext cx="60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负</a:t>
            </a: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6081713" y="3881438"/>
            <a:ext cx="1081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F0000"/>
                </a:solidFill>
                <a:latin typeface="+mn-ea"/>
                <a:ea typeface="+mn-ea"/>
              </a:rPr>
              <a:t>吸引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2286000" y="5024438"/>
            <a:ext cx="1512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摩擦起电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133600" y="10668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solidFill>
                  <a:schemeClr val="hlink"/>
                </a:solidFill>
                <a:latin typeface="+mj-ea"/>
                <a:ea typeface="+mj-ea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7069855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839788"/>
            <a:ext cx="9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zh-CN" altLang="en-US" sz="2400">
              <a:latin typeface="+mn-ea"/>
              <a:ea typeface="+mn-ea"/>
            </a:endParaRPr>
          </a:p>
        </p:txBody>
      </p:sp>
      <p:grpSp>
        <p:nvGrpSpPr>
          <p:cNvPr id="49155" name="Group 7"/>
          <p:cNvGrpSpPr>
            <a:grpSpLocks noChangeAspect="1"/>
          </p:cNvGrpSpPr>
          <p:nvPr/>
        </p:nvGrpSpPr>
        <p:grpSpPr bwMode="auto">
          <a:xfrm>
            <a:off x="6629400" y="2514600"/>
            <a:ext cx="1814513" cy="1347788"/>
            <a:chOff x="3870" y="4752"/>
            <a:chExt cx="3150" cy="2340"/>
          </a:xfrm>
        </p:grpSpPr>
        <p:sp>
          <p:nvSpPr>
            <p:cNvPr id="8" name="AutoShape 8"/>
            <p:cNvSpPr>
              <a:spLocks noChangeAspect="1" noChangeArrowheads="1" noTextEdit="1"/>
            </p:cNvSpPr>
            <p:nvPr/>
          </p:nvSpPr>
          <p:spPr bwMode="auto">
            <a:xfrm>
              <a:off x="3870" y="4752"/>
              <a:ext cx="3150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4079" y="5063"/>
              <a:ext cx="199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4079" y="5063"/>
              <a:ext cx="369" cy="18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606" y="5063"/>
              <a:ext cx="419" cy="18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5446" y="5063"/>
              <a:ext cx="419" cy="18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355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4567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4777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4986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5196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5405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5617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5827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6036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4184" y="4909"/>
              <a:ext cx="10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975" y="6883"/>
              <a:ext cx="209" cy="2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920" y="6883"/>
              <a:ext cx="209" cy="2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339" y="6883"/>
              <a:ext cx="212" cy="20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sz="2400">
                <a:latin typeface="+mn-ea"/>
                <a:ea typeface="+mn-ea"/>
              </a:endParaRPr>
            </a:p>
          </p:txBody>
        </p:sp>
      </p:grp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52400" y="914400"/>
            <a:ext cx="8763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7800"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5.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有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、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、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C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三个用丝线悬吊着的小球，相互作用情况如图：那么下列说法正确的是（   ）</a:t>
            </a:r>
            <a:endParaRPr lang="zh-CN" altLang="en-US" sz="2400" b="1" dirty="0">
              <a:latin typeface="+mn-ea"/>
              <a:ea typeface="+mn-ea"/>
            </a:endParaRPr>
          </a:p>
          <a:p>
            <a:pPr indent="177800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A. 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若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带正电，则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C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一定带正电</a:t>
            </a:r>
            <a:endParaRPr lang="zh-CN" altLang="en-US" sz="2400" b="1" dirty="0">
              <a:latin typeface="+mn-ea"/>
              <a:ea typeface="+mn-ea"/>
            </a:endParaRPr>
          </a:p>
          <a:p>
            <a:pPr indent="177800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B. 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若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带负电，则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C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一定带正电</a:t>
            </a:r>
            <a:endParaRPr lang="zh-CN" altLang="en-US" sz="2400" b="1" dirty="0">
              <a:latin typeface="+mn-ea"/>
              <a:ea typeface="+mn-ea"/>
            </a:endParaRPr>
          </a:p>
          <a:p>
            <a:pPr indent="177800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C. 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若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带正电，则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一定带正电，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C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一定带负电</a:t>
            </a:r>
            <a:endParaRPr lang="en-US" altLang="zh-CN" sz="2400" b="1" dirty="0">
              <a:latin typeface="+mn-ea"/>
              <a:ea typeface="+mn-ea"/>
            </a:endParaRPr>
          </a:p>
          <a:p>
            <a:pPr indent="177800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D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．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、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一定带同种电荷，</a:t>
            </a:r>
            <a:r>
              <a:rPr lang="en-US" altLang="zh-CN" sz="2400" b="1" dirty="0">
                <a:latin typeface="+mn-ea"/>
                <a:ea typeface="+mn-ea"/>
                <a:cs typeface="Times New Roman" pitchFamily="18" charset="0"/>
              </a:rPr>
              <a:t>C</a:t>
            </a:r>
            <a:r>
              <a:rPr lang="zh-CN" altLang="en-US" sz="2400" b="1" dirty="0">
                <a:latin typeface="+mn-ea"/>
                <a:ea typeface="+mn-ea"/>
                <a:cs typeface="Times New Roman" pitchFamily="18" charset="0"/>
              </a:rPr>
              <a:t>则可能不带电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28600" y="4267200"/>
            <a:ext cx="8458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6. </a:t>
            </a:r>
            <a:r>
              <a:rPr lang="zh-CN" altLang="en-US" sz="2400" b="1" dirty="0">
                <a:latin typeface="+mn-ea"/>
                <a:ea typeface="+mn-ea"/>
              </a:rPr>
              <a:t>有</a:t>
            </a:r>
            <a:r>
              <a:rPr lang="en-US" altLang="zh-CN" sz="2400" b="1" dirty="0">
                <a:latin typeface="+mn-ea"/>
                <a:ea typeface="+mn-ea"/>
              </a:rPr>
              <a:t>A</a:t>
            </a:r>
            <a:r>
              <a:rPr lang="zh-CN" altLang="en-US" sz="2400" b="1" dirty="0">
                <a:latin typeface="+mn-ea"/>
                <a:ea typeface="+mn-ea"/>
              </a:rPr>
              <a:t>、</a:t>
            </a:r>
            <a:r>
              <a:rPr lang="en-US" altLang="zh-CN" sz="2400" b="1" dirty="0">
                <a:latin typeface="+mn-ea"/>
                <a:ea typeface="+mn-ea"/>
              </a:rPr>
              <a:t>B</a:t>
            </a:r>
            <a:r>
              <a:rPr lang="zh-CN" altLang="en-US" sz="2400" b="1" dirty="0">
                <a:latin typeface="+mn-ea"/>
                <a:ea typeface="+mn-ea"/>
              </a:rPr>
              <a:t>、</a:t>
            </a:r>
            <a:r>
              <a:rPr lang="en-US" altLang="zh-CN" sz="2400" b="1" dirty="0">
                <a:latin typeface="+mn-ea"/>
                <a:ea typeface="+mn-ea"/>
              </a:rPr>
              <a:t>C</a:t>
            </a:r>
            <a:r>
              <a:rPr lang="zh-CN" altLang="en-US" sz="2400" b="1" dirty="0">
                <a:latin typeface="+mn-ea"/>
                <a:ea typeface="+mn-ea"/>
              </a:rPr>
              <a:t>、</a:t>
            </a:r>
            <a:r>
              <a:rPr lang="en-US" altLang="zh-CN" sz="2400" b="1" dirty="0">
                <a:latin typeface="+mn-ea"/>
                <a:ea typeface="+mn-ea"/>
              </a:rPr>
              <a:t>D</a:t>
            </a:r>
            <a:r>
              <a:rPr lang="zh-CN" altLang="en-US" sz="2400" b="1" dirty="0">
                <a:latin typeface="+mn-ea"/>
                <a:ea typeface="+mn-ea"/>
              </a:rPr>
              <a:t>四个带电体，已知</a:t>
            </a:r>
            <a:r>
              <a:rPr lang="en-US" altLang="zh-CN" sz="2400" b="1" dirty="0">
                <a:latin typeface="+mn-ea"/>
                <a:ea typeface="+mn-ea"/>
              </a:rPr>
              <a:t>D</a:t>
            </a:r>
            <a:r>
              <a:rPr lang="zh-CN" altLang="en-US" sz="2400" b="1" dirty="0">
                <a:latin typeface="+mn-ea"/>
                <a:ea typeface="+mn-ea"/>
              </a:rPr>
              <a:t>带正电，若</a:t>
            </a:r>
            <a:r>
              <a:rPr lang="en-US" altLang="zh-CN" sz="2400" b="1" dirty="0">
                <a:latin typeface="+mn-ea"/>
                <a:ea typeface="+mn-ea"/>
              </a:rPr>
              <a:t>A</a:t>
            </a:r>
            <a:r>
              <a:rPr lang="zh-CN" altLang="en-US" sz="2400" b="1" dirty="0">
                <a:latin typeface="+mn-ea"/>
                <a:ea typeface="+mn-ea"/>
              </a:rPr>
              <a:t>排斥</a:t>
            </a:r>
            <a:r>
              <a:rPr lang="en-US" altLang="zh-CN" sz="2400" b="1" dirty="0">
                <a:latin typeface="+mn-ea"/>
                <a:ea typeface="+mn-ea"/>
              </a:rPr>
              <a:t>B</a:t>
            </a:r>
            <a:r>
              <a:rPr lang="zh-CN" altLang="en-US" sz="2400" b="1" dirty="0">
                <a:latin typeface="+mn-ea"/>
                <a:ea typeface="+mn-ea"/>
              </a:rPr>
              <a:t>，</a:t>
            </a:r>
            <a:r>
              <a:rPr lang="en-US" altLang="zh-CN" sz="2400" b="1" dirty="0">
                <a:latin typeface="+mn-ea"/>
                <a:ea typeface="+mn-ea"/>
              </a:rPr>
              <a:t>A</a:t>
            </a:r>
            <a:r>
              <a:rPr lang="zh-CN" altLang="en-US" sz="2400" b="1" dirty="0">
                <a:latin typeface="+mn-ea"/>
                <a:ea typeface="+mn-ea"/>
              </a:rPr>
              <a:t>吸引</a:t>
            </a:r>
            <a:r>
              <a:rPr lang="en-US" altLang="zh-CN" sz="2400" b="1" dirty="0">
                <a:latin typeface="+mn-ea"/>
                <a:ea typeface="+mn-ea"/>
              </a:rPr>
              <a:t>C</a:t>
            </a:r>
            <a:r>
              <a:rPr lang="zh-CN" altLang="en-US" sz="2400" b="1" dirty="0">
                <a:latin typeface="+mn-ea"/>
                <a:ea typeface="+mn-ea"/>
              </a:rPr>
              <a:t>，</a:t>
            </a:r>
            <a:r>
              <a:rPr lang="en-US" altLang="zh-CN" sz="2400" b="1" dirty="0">
                <a:latin typeface="+mn-ea"/>
                <a:ea typeface="+mn-ea"/>
              </a:rPr>
              <a:t>C</a:t>
            </a:r>
            <a:r>
              <a:rPr lang="zh-CN" altLang="en-US" sz="2400" b="1" dirty="0">
                <a:latin typeface="+mn-ea"/>
                <a:ea typeface="+mn-ea"/>
              </a:rPr>
              <a:t>排斥</a:t>
            </a:r>
            <a:r>
              <a:rPr lang="en-US" altLang="zh-CN" sz="2400" b="1" dirty="0">
                <a:latin typeface="+mn-ea"/>
                <a:ea typeface="+mn-ea"/>
              </a:rPr>
              <a:t>D</a:t>
            </a:r>
            <a:r>
              <a:rPr lang="zh-CN" altLang="en-US" sz="2400" b="1" dirty="0">
                <a:latin typeface="+mn-ea"/>
                <a:ea typeface="+mn-ea"/>
              </a:rPr>
              <a:t>，那么</a:t>
            </a:r>
            <a:r>
              <a:rPr lang="en-US" altLang="zh-CN" sz="2400" b="1" dirty="0">
                <a:latin typeface="+mn-ea"/>
                <a:ea typeface="+mn-ea"/>
              </a:rPr>
              <a:t>A</a:t>
            </a:r>
            <a:r>
              <a:rPr lang="zh-CN" altLang="en-US" sz="2400" b="1" dirty="0">
                <a:latin typeface="+mn-ea"/>
                <a:ea typeface="+mn-ea"/>
              </a:rPr>
              <a:t>、</a:t>
            </a:r>
            <a:r>
              <a:rPr lang="en-US" altLang="zh-CN" sz="2400" b="1" dirty="0">
                <a:latin typeface="+mn-ea"/>
                <a:ea typeface="+mn-ea"/>
              </a:rPr>
              <a:t>B</a:t>
            </a:r>
            <a:r>
              <a:rPr lang="zh-CN" altLang="en-US" sz="2400" b="1" dirty="0">
                <a:latin typeface="+mn-ea"/>
                <a:ea typeface="+mn-ea"/>
              </a:rPr>
              <a:t>、</a:t>
            </a:r>
            <a:r>
              <a:rPr lang="en-US" altLang="zh-CN" sz="2400" b="1" dirty="0">
                <a:latin typeface="+mn-ea"/>
                <a:ea typeface="+mn-ea"/>
              </a:rPr>
              <a:t>C</a:t>
            </a:r>
            <a:r>
              <a:rPr lang="zh-CN" altLang="en-US" sz="2400" b="1" dirty="0">
                <a:latin typeface="+mn-ea"/>
                <a:ea typeface="+mn-ea"/>
              </a:rPr>
              <a:t>各带什么电？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716338" y="1595438"/>
            <a:ext cx="47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charset="-122"/>
              </a:rPr>
              <a:t>D</a:t>
            </a:r>
          </a:p>
        </p:txBody>
      </p:sp>
      <p:sp>
        <p:nvSpPr>
          <p:cNvPr id="49159" name="矩形 35"/>
          <p:cNvSpPr>
            <a:spLocks noChangeArrowheads="1"/>
          </p:cNvSpPr>
          <p:nvPr/>
        </p:nvSpPr>
        <p:spPr bwMode="auto">
          <a:xfrm>
            <a:off x="6477000" y="3886200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  A    B  C 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5557838"/>
            <a:ext cx="6400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带负电，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带负电，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带正电</a:t>
            </a:r>
          </a:p>
        </p:txBody>
      </p:sp>
    </p:spTree>
    <p:extLst>
      <p:ext uri="{BB962C8B-B14F-4D97-AF65-F5344CB8AC3E}">
        <p14:creationId xmlns:p14="http://schemas.microsoft.com/office/powerpoint/2010/main" val="7830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1"/>
          <p:cNvSpPr>
            <a:spLocks noGrp="1"/>
          </p:cNvSpPr>
          <p:nvPr>
            <p:ph idx="4294967295"/>
          </p:nvPr>
        </p:nvSpPr>
        <p:spPr bwMode="auto">
          <a:xfrm>
            <a:off x="0" y="2132856"/>
            <a:ext cx="9144000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0" algn="ctr" eaLnBrk="1" hangingPunct="1"/>
            <a:r>
              <a:rPr lang="zh-CN" altLang="en-US" sz="3600" b="1" dirty="0" smtClean="0">
                <a:latin typeface="华文新魏" pitchFamily="2" charset="-122"/>
                <a:ea typeface="华文新魏" pitchFamily="2" charset="-122"/>
              </a:rPr>
              <a:t>第七章　从粒子到宇宙</a:t>
            </a:r>
            <a:endParaRPr lang="en-US" altLang="zh-CN" sz="3600" b="1" dirty="0" smtClean="0">
              <a:latin typeface="华文新魏" pitchFamily="2" charset="-122"/>
              <a:ea typeface="华文新魏" pitchFamily="2" charset="-122"/>
            </a:endParaRPr>
          </a:p>
          <a:p>
            <a:pPr indent="0" algn="ctr" eaLnBrk="1" hangingPunct="1"/>
            <a:endParaRPr lang="zh-CN" altLang="en-US" sz="3600" b="1" dirty="0" smtClean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pPr indent="0" algn="ctr" eaLnBrk="1" hangingPunct="1">
              <a:buNone/>
            </a:pPr>
            <a:r>
              <a:rPr lang="en-US" altLang="zh-CN" sz="54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、静电现象</a:t>
            </a:r>
          </a:p>
        </p:txBody>
      </p:sp>
    </p:spTree>
    <p:extLst>
      <p:ext uri="{BB962C8B-B14F-4D97-AF65-F5344CB8AC3E}">
        <p14:creationId xmlns:p14="http://schemas.microsoft.com/office/powerpoint/2010/main" val="81275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487363" y="836712"/>
            <a:ext cx="2713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方正姚体简体" pitchFamily="65" charset="-122"/>
                <a:ea typeface="方正姚体简体" pitchFamily="65" charset="-122"/>
              </a:rPr>
              <a:t>一、静电现象</a:t>
            </a:r>
          </a:p>
        </p:txBody>
      </p:sp>
      <p:sp>
        <p:nvSpPr>
          <p:cNvPr id="36867" name="Line 18"/>
          <p:cNvSpPr>
            <a:spLocks noChangeShapeType="1"/>
          </p:cNvSpPr>
          <p:nvPr/>
        </p:nvSpPr>
        <p:spPr bwMode="auto">
          <a:xfrm>
            <a:off x="519113" y="1571625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233363" y="1622425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观察思考</a:t>
            </a:r>
            <a:r>
              <a:rPr kumimoji="1" lang="en-US" altLang="zh-CN" sz="24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36869" name="AutoShape 34"/>
          <p:cNvSpPr>
            <a:spLocks noChangeArrowheads="1"/>
          </p:cNvSpPr>
          <p:nvPr/>
        </p:nvSpPr>
        <p:spPr bwMode="auto">
          <a:xfrm>
            <a:off x="595313" y="2232025"/>
            <a:ext cx="5119687" cy="2720975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9702" name="矩形 6"/>
          <p:cNvSpPr>
            <a:spLocks noChangeArrowheads="1"/>
          </p:cNvSpPr>
          <p:nvPr/>
        </p:nvSpPr>
        <p:spPr bwMode="auto">
          <a:xfrm>
            <a:off x="2073275" y="1676400"/>
            <a:ext cx="326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头发为什么会飘动呢？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228600" y="5181600"/>
            <a:ext cx="130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定义</a:t>
            </a:r>
            <a:r>
              <a:rPr kumimoji="1" lang="en-US" altLang="zh-CN" sz="24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4105" name="矩形 8"/>
          <p:cNvSpPr>
            <a:spLocks noChangeArrowheads="1"/>
          </p:cNvSpPr>
          <p:nvPr/>
        </p:nvSpPr>
        <p:spPr bwMode="auto">
          <a:xfrm>
            <a:off x="1600200" y="5257800"/>
            <a:ext cx="56388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把能够吸引轻小物体的物体称为带电体。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228600" y="5786438"/>
            <a:ext cx="1385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思考</a:t>
            </a:r>
            <a:r>
              <a:rPr kumimoji="1" lang="en-US" altLang="zh-CN" sz="24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4107" name="矩形 10"/>
          <p:cNvSpPr>
            <a:spLocks noChangeArrowheads="1"/>
          </p:cNvSpPr>
          <p:nvPr/>
        </p:nvSpPr>
        <p:spPr bwMode="auto">
          <a:xfrm>
            <a:off x="1600200" y="5867400"/>
            <a:ext cx="42672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如何让物体带上电（荷）呢？</a:t>
            </a:r>
            <a:endParaRPr lang="en-US" altLang="zh-CN" sz="2400" b="1" dirty="0">
              <a:latin typeface="+mn-ea"/>
              <a:ea typeface="+mn-ea"/>
            </a:endParaRPr>
          </a:p>
        </p:txBody>
      </p:sp>
      <p:pic>
        <p:nvPicPr>
          <p:cNvPr id="36875" name="Picture 15" descr="图片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13"/>
          <a:stretch>
            <a:fillRect/>
          </a:stretch>
        </p:blipFill>
        <p:spPr bwMode="auto">
          <a:xfrm>
            <a:off x="1371600" y="2362200"/>
            <a:ext cx="38242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9501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06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517525" y="950913"/>
            <a:ext cx="567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方正姚体简体" pitchFamily="65" charset="-122"/>
                <a:ea typeface="方正姚体简体" pitchFamily="65" charset="-122"/>
              </a:rPr>
              <a:t>二、起电方式</a:t>
            </a:r>
          </a:p>
        </p:txBody>
      </p:sp>
      <p:sp>
        <p:nvSpPr>
          <p:cNvPr id="37891" name="Line 18"/>
          <p:cNvSpPr>
            <a:spLocks noChangeShapeType="1"/>
          </p:cNvSpPr>
          <p:nvPr/>
        </p:nvSpPr>
        <p:spPr bwMode="auto">
          <a:xfrm>
            <a:off x="549275" y="1571625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263525" y="1622425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摩擦起电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5125" name="矩形 6"/>
          <p:cNvSpPr>
            <a:spLocks noChangeArrowheads="1"/>
          </p:cNvSpPr>
          <p:nvPr/>
        </p:nvSpPr>
        <p:spPr bwMode="auto">
          <a:xfrm>
            <a:off x="2286000" y="1524000"/>
            <a:ext cx="6019800" cy="222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zh-CN" sz="2400" b="1" dirty="0">
                <a:latin typeface="+mn-ea"/>
                <a:ea typeface="+mn-ea"/>
              </a:rPr>
              <a:t>公元前</a:t>
            </a:r>
            <a:r>
              <a:rPr lang="en-US" altLang="zh-CN" sz="2400" b="1" dirty="0">
                <a:latin typeface="+mn-ea"/>
                <a:ea typeface="+mn-ea"/>
              </a:rPr>
              <a:t>600</a:t>
            </a:r>
            <a:r>
              <a:rPr lang="zh-CN" altLang="zh-CN" sz="2400" b="1" dirty="0">
                <a:latin typeface="+mn-ea"/>
                <a:ea typeface="+mn-ea"/>
              </a:rPr>
              <a:t>年，希腊人发现将琥珀摩擦后会吸引稻草屑</a:t>
            </a:r>
            <a:r>
              <a:rPr lang="zh-CN" altLang="en-US" sz="2400" b="1" dirty="0">
                <a:latin typeface="+mn-ea"/>
                <a:ea typeface="+mn-ea"/>
              </a:rPr>
              <a:t>。但直到</a:t>
            </a:r>
            <a:r>
              <a:rPr lang="zh-CN" altLang="zh-CN" sz="2400" b="1" dirty="0">
                <a:latin typeface="+mn-ea"/>
                <a:ea typeface="+mn-ea"/>
              </a:rPr>
              <a:t>十七世纪，科学家</a:t>
            </a:r>
            <a:r>
              <a:rPr lang="zh-CN" altLang="en-US" sz="2400" b="1" dirty="0">
                <a:latin typeface="+mn-ea"/>
                <a:ea typeface="+mn-ea"/>
              </a:rPr>
              <a:t>才</a:t>
            </a:r>
            <a:r>
              <a:rPr lang="zh-CN" altLang="zh-CN" sz="2400" b="1" dirty="0">
                <a:latin typeface="+mn-ea"/>
                <a:ea typeface="+mn-ea"/>
              </a:rPr>
              <a:t>发现，</a:t>
            </a:r>
            <a:r>
              <a:rPr lang="zh-CN" altLang="en-US" sz="2400" b="1" dirty="0">
                <a:latin typeface="+mn-ea"/>
                <a:ea typeface="+mn-ea"/>
              </a:rPr>
              <a:t>绝缘体</a:t>
            </a:r>
            <a:r>
              <a:rPr lang="zh-CN" altLang="zh-CN" sz="2400" b="1" dirty="0">
                <a:latin typeface="+mn-ea"/>
                <a:ea typeface="+mn-ea"/>
              </a:rPr>
              <a:t>会因摩擦而带电，</a:t>
            </a:r>
            <a:r>
              <a:rPr lang="zh-CN" altLang="en-US" sz="2400" b="1" dirty="0">
                <a:latin typeface="+mn-ea"/>
                <a:ea typeface="+mn-ea"/>
              </a:rPr>
              <a:t>这种起电方式</a:t>
            </a:r>
            <a:r>
              <a:rPr lang="zh-CN" altLang="zh-CN" sz="2400" b="1" dirty="0">
                <a:latin typeface="+mn-ea"/>
                <a:ea typeface="+mn-ea"/>
              </a:rPr>
              <a:t>称为摩擦起电。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228600" y="3721100"/>
            <a:ext cx="13239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活动</a:t>
            </a: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1524000" y="3803650"/>
            <a:ext cx="4556125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  <a:ea typeface="+mn-ea"/>
              </a:rPr>
              <a:t>利用摩擦方式使身边物体起电。</a:t>
            </a:r>
            <a:endParaRPr lang="en-US" altLang="zh-CN" sz="24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533400" y="4267200"/>
            <a:ext cx="5699125" cy="1806575"/>
            <a:chOff x="762000" y="3470275"/>
            <a:chExt cx="7543800" cy="2187575"/>
          </a:xfrm>
        </p:grpSpPr>
        <p:pic>
          <p:nvPicPr>
            <p:cNvPr id="37901" name="Picture 4" descr="尺吸小紙片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517900"/>
              <a:ext cx="3657600" cy="213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2" name="Picture 5" descr="尺吸頭髮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470275"/>
              <a:ext cx="3810000" cy="21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0" name="Rectangle 7"/>
          <p:cNvSpPr>
            <a:spLocks noChangeArrowheads="1"/>
          </p:cNvSpPr>
          <p:nvPr/>
        </p:nvSpPr>
        <p:spPr bwMode="auto">
          <a:xfrm>
            <a:off x="261938" y="6248400"/>
            <a:ext cx="1490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思考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5131" name="矩形 10"/>
          <p:cNvSpPr>
            <a:spLocks noChangeArrowheads="1"/>
          </p:cNvSpPr>
          <p:nvPr/>
        </p:nvSpPr>
        <p:spPr bwMode="auto">
          <a:xfrm>
            <a:off x="1524000" y="6318250"/>
            <a:ext cx="50292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你还知道其他让物体带电的方法吗？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5132" name="AutoShape 34"/>
          <p:cNvSpPr>
            <a:spLocks noChangeArrowheads="1"/>
          </p:cNvSpPr>
          <p:nvPr/>
        </p:nvSpPr>
        <p:spPr bwMode="auto">
          <a:xfrm>
            <a:off x="457200" y="4267200"/>
            <a:ext cx="5791200" cy="18288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5133" name="Picture 7" descr="MD0000001031000226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515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30" grpId="0"/>
      <p:bldP spid="5131" grpId="0"/>
      <p:bldP spid="5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152400" y="1219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接触起电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6400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34"/>
          <p:cNvSpPr>
            <a:spLocks noChangeArrowheads="1"/>
          </p:cNvSpPr>
          <p:nvPr/>
        </p:nvSpPr>
        <p:spPr bwMode="auto">
          <a:xfrm>
            <a:off x="381000" y="1828800"/>
            <a:ext cx="6781800" cy="20574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6151" name="矩形 8"/>
          <p:cNvSpPr>
            <a:spLocks noChangeArrowheads="1"/>
          </p:cNvSpPr>
          <p:nvPr/>
        </p:nvSpPr>
        <p:spPr bwMode="auto">
          <a:xfrm>
            <a:off x="2133600" y="1289050"/>
            <a:ext cx="64770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导体与带电体接触而带上电的方式。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209550" y="4038600"/>
            <a:ext cx="12382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思考</a:t>
            </a: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6153" name="矩形 10"/>
          <p:cNvSpPr>
            <a:spLocks noChangeArrowheads="1"/>
          </p:cNvSpPr>
          <p:nvPr/>
        </p:nvSpPr>
        <p:spPr bwMode="auto">
          <a:xfrm>
            <a:off x="1443038" y="6318250"/>
            <a:ext cx="64770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3</a:t>
            </a:r>
            <a:r>
              <a:rPr lang="zh-CN" altLang="en-US" sz="2400" b="1" dirty="0">
                <a:latin typeface="+mn-ea"/>
                <a:ea typeface="+mn-ea"/>
              </a:rPr>
              <a:t>、如何设计实验研究这些问题呢？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6154" name="矩形 10"/>
          <p:cNvSpPr>
            <a:spLocks noChangeArrowheads="1"/>
          </p:cNvSpPr>
          <p:nvPr/>
        </p:nvSpPr>
        <p:spPr bwMode="auto">
          <a:xfrm>
            <a:off x="1428750" y="3962400"/>
            <a:ext cx="7486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、带电体除了能吸引轻小物体，他们之间会不会有相互的作用呢？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6155" name="矩形 11"/>
          <p:cNvSpPr>
            <a:spLocks noChangeArrowheads="1"/>
          </p:cNvSpPr>
          <p:nvPr/>
        </p:nvSpPr>
        <p:spPr bwMode="auto">
          <a:xfrm>
            <a:off x="1447800" y="502920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、各种不同的物质相互摩擦或接触所带上的电有没有什么差异呢？</a:t>
            </a:r>
            <a:endParaRPr lang="zh-CN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773413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/>
      <p:bldP spid="6152" grpId="0"/>
      <p:bldP spid="6153" grpId="0"/>
      <p:bldP spid="6154" grpId="0"/>
      <p:bldP spid="61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228600" y="167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方案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49250" y="1004888"/>
            <a:ext cx="567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方正姚体简体" pitchFamily="65" charset="-122"/>
                <a:ea typeface="方正姚体简体" pitchFamily="65" charset="-122"/>
              </a:rPr>
              <a:t>三、两种电荷及作用</a:t>
            </a:r>
          </a:p>
        </p:txBody>
      </p:sp>
      <p:sp>
        <p:nvSpPr>
          <p:cNvPr id="39940" name="Line 18"/>
          <p:cNvSpPr>
            <a:spLocks noChangeShapeType="1"/>
          </p:cNvSpPr>
          <p:nvPr/>
        </p:nvSpPr>
        <p:spPr bwMode="auto">
          <a:xfrm>
            <a:off x="381000" y="162560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矩形 8"/>
          <p:cNvSpPr>
            <a:spLocks noChangeArrowheads="1"/>
          </p:cNvSpPr>
          <p:nvPr/>
        </p:nvSpPr>
        <p:spPr bwMode="auto">
          <a:xfrm>
            <a:off x="1447800" y="1746250"/>
            <a:ext cx="6629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毛皮、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根橡胶棒，丝绸、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根玻璃棒。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Picture 7" descr="{2ADA718F-30E9-4AD6-B1D4-8AC60A6765E9}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2825"/>
            <a:ext cx="2971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{EF245CCE-3E56-49EE-A8A3-727E6A69CAB8}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224088"/>
            <a:ext cx="2714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AutoShape 34"/>
          <p:cNvSpPr>
            <a:spLocks noChangeArrowheads="1"/>
          </p:cNvSpPr>
          <p:nvPr/>
        </p:nvSpPr>
        <p:spPr bwMode="auto">
          <a:xfrm>
            <a:off x="762000" y="2209800"/>
            <a:ext cx="7391400" cy="14478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6019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AutoShape 34"/>
          <p:cNvSpPr>
            <a:spLocks noChangeArrowheads="1"/>
          </p:cNvSpPr>
          <p:nvPr/>
        </p:nvSpPr>
        <p:spPr bwMode="auto">
          <a:xfrm>
            <a:off x="914400" y="3733800"/>
            <a:ext cx="6248400" cy="21336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2" name="AutoShape 77"/>
          <p:cNvSpPr>
            <a:spLocks noChangeArrowheads="1"/>
          </p:cNvSpPr>
          <p:nvPr/>
        </p:nvSpPr>
        <p:spPr bwMode="gray">
          <a:xfrm>
            <a:off x="762000" y="6096000"/>
            <a:ext cx="6705600" cy="457200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00200" y="6096000"/>
            <a:ext cx="1066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相斥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733800" y="6096000"/>
            <a:ext cx="100488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相斥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715000" y="6105525"/>
            <a:ext cx="99060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rgbClr val="FFFF00"/>
                </a:solidFill>
                <a:latin typeface="+mn-ea"/>
                <a:ea typeface="+mn-ea"/>
              </a:rPr>
              <a:t>相吸</a:t>
            </a:r>
          </a:p>
        </p:txBody>
      </p:sp>
    </p:spTree>
    <p:extLst>
      <p:ext uri="{BB962C8B-B14F-4D97-AF65-F5344CB8AC3E}">
        <p14:creationId xmlns:p14="http://schemas.microsoft.com/office/powerpoint/2010/main" val="6326109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6" grpId="0" animBg="1"/>
      <p:bldP spid="7178" grpId="0" animBg="1"/>
      <p:bldP spid="12" grpId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304800" y="1066800"/>
            <a:ext cx="14033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结论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8197" name="矩形 8"/>
          <p:cNvSpPr>
            <a:spLocks noChangeArrowheads="1"/>
          </p:cNvSpPr>
          <p:nvPr/>
        </p:nvSpPr>
        <p:spPr bwMode="auto">
          <a:xfrm>
            <a:off x="1600200" y="1136650"/>
            <a:ext cx="48768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同种</a:t>
            </a:r>
            <a:r>
              <a:rPr lang="zh-CN" altLang="en-US" sz="2400" b="1" dirty="0">
                <a:latin typeface="+mn-ea"/>
                <a:ea typeface="+mn-ea"/>
              </a:rPr>
              <a:t>电荷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相斥</a:t>
            </a:r>
            <a:r>
              <a:rPr lang="zh-CN" altLang="en-US" sz="2400" b="1" dirty="0">
                <a:latin typeface="+mn-ea"/>
                <a:ea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异种</a:t>
            </a:r>
            <a:r>
              <a:rPr lang="zh-CN" altLang="en-US" sz="2400" b="1" dirty="0">
                <a:latin typeface="+mn-ea"/>
                <a:ea typeface="+mn-ea"/>
              </a:rPr>
              <a:t>电荷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相吸</a:t>
            </a:r>
            <a:r>
              <a:rPr lang="zh-CN" altLang="en-US" sz="2400" b="1" dirty="0">
                <a:latin typeface="+mn-ea"/>
                <a:ea typeface="+mn-ea"/>
              </a:rPr>
              <a:t>。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8198" name="矩形 8"/>
          <p:cNvSpPr>
            <a:spLocks noChangeArrowheads="1"/>
          </p:cNvSpPr>
          <p:nvPr/>
        </p:nvSpPr>
        <p:spPr bwMode="auto">
          <a:xfrm>
            <a:off x="1600200" y="1676400"/>
            <a:ext cx="40386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2</a:t>
            </a:r>
            <a:r>
              <a:rPr lang="zh-CN" altLang="en-US" sz="2400" b="1" dirty="0">
                <a:latin typeface="+mn-ea"/>
                <a:ea typeface="+mn-ea"/>
              </a:rPr>
              <a:t>、自然界只存在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两种</a:t>
            </a:r>
            <a:r>
              <a:rPr lang="zh-CN" altLang="en-US" sz="2400" b="1" dirty="0">
                <a:latin typeface="+mn-ea"/>
                <a:ea typeface="+mn-ea"/>
              </a:rPr>
              <a:t>电荷。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8199" name="矩形 8"/>
          <p:cNvSpPr>
            <a:spLocks noChangeArrowheads="1"/>
          </p:cNvSpPr>
          <p:nvPr/>
        </p:nvSpPr>
        <p:spPr bwMode="auto">
          <a:xfrm>
            <a:off x="1600200" y="2206625"/>
            <a:ext cx="61722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3</a:t>
            </a:r>
            <a:r>
              <a:rPr lang="zh-CN" altLang="en-US" sz="2400" b="1" dirty="0">
                <a:latin typeface="+mn-ea"/>
                <a:ea typeface="+mn-ea"/>
              </a:rPr>
              <a:t>、把丝绸摩擦过的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玻璃棒</a:t>
            </a:r>
            <a:r>
              <a:rPr lang="zh-CN" altLang="en-US" sz="2400" b="1" dirty="0">
                <a:latin typeface="+mn-ea"/>
                <a:ea typeface="+mn-ea"/>
              </a:rPr>
              <a:t>带的电称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正</a:t>
            </a:r>
            <a:r>
              <a:rPr lang="zh-CN" altLang="en-US" sz="2400" b="1" dirty="0">
                <a:latin typeface="+mn-ea"/>
                <a:ea typeface="+mn-ea"/>
              </a:rPr>
              <a:t>电荷。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8200" name="矩形 8"/>
          <p:cNvSpPr>
            <a:spLocks noChangeArrowheads="1"/>
          </p:cNvSpPr>
          <p:nvPr/>
        </p:nvSpPr>
        <p:spPr bwMode="auto">
          <a:xfrm>
            <a:off x="1600200" y="2743200"/>
            <a:ext cx="62484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4</a:t>
            </a:r>
            <a:r>
              <a:rPr lang="zh-CN" altLang="en-US" sz="2400" b="1" dirty="0">
                <a:latin typeface="+mn-ea"/>
                <a:ea typeface="+mn-ea"/>
              </a:rPr>
              <a:t>、把毛皮摩擦过的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橡胶棒</a:t>
            </a:r>
            <a:r>
              <a:rPr lang="zh-CN" altLang="en-US" sz="2400" b="1" dirty="0">
                <a:latin typeface="+mn-ea"/>
                <a:ea typeface="+mn-ea"/>
              </a:rPr>
              <a:t>带的电称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负</a:t>
            </a:r>
            <a:r>
              <a:rPr lang="zh-CN" altLang="en-US" sz="2400" b="1" dirty="0">
                <a:latin typeface="+mn-ea"/>
                <a:ea typeface="+mn-ea"/>
              </a:rPr>
              <a:t>电荷。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304800" y="3200400"/>
            <a:ext cx="126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思考</a:t>
            </a:r>
            <a:r>
              <a:rPr kumimoji="1" lang="en-US" altLang="zh-CN" sz="2400" b="1" dirty="0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8202" name="矩形 9"/>
          <p:cNvSpPr>
            <a:spLocks noChangeArrowheads="1"/>
          </p:cNvSpPr>
          <p:nvPr/>
        </p:nvSpPr>
        <p:spPr bwMode="auto">
          <a:xfrm>
            <a:off x="1600200" y="3200400"/>
            <a:ext cx="618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那么丝绸、毛皮带不带电，带什么电呢？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914400" y="3886200"/>
            <a:ext cx="4495800" cy="1479550"/>
            <a:chOff x="1066800" y="3657600"/>
            <a:chExt cx="4495800" cy="1479550"/>
          </a:xfrm>
        </p:grpSpPr>
        <p:pic>
          <p:nvPicPr>
            <p:cNvPr id="40975" name="Picture 7" descr="{2ADA718F-30E9-4AD6-B1D4-8AC60A6765E9}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657600"/>
              <a:ext cx="1981200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6" name="Picture 8" descr="{EF245CCE-3E56-49EE-A8A3-727E6A69CAB8}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657600"/>
              <a:ext cx="1981200" cy="147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5" name="AutoShape 34"/>
          <p:cNvSpPr>
            <a:spLocks noChangeArrowheads="1"/>
          </p:cNvSpPr>
          <p:nvPr/>
        </p:nvSpPr>
        <p:spPr bwMode="auto">
          <a:xfrm>
            <a:off x="609600" y="3810000"/>
            <a:ext cx="7391400" cy="16764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82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194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7"/>
          <p:cNvSpPr>
            <a:spLocks noChangeArrowheads="1"/>
          </p:cNvSpPr>
          <p:nvPr/>
        </p:nvSpPr>
        <p:spPr bwMode="auto">
          <a:xfrm>
            <a:off x="466101" y="5621337"/>
            <a:ext cx="1447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结论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8208" name="矩形 8"/>
          <p:cNvSpPr>
            <a:spLocks noChangeArrowheads="1"/>
          </p:cNvSpPr>
          <p:nvPr/>
        </p:nvSpPr>
        <p:spPr bwMode="auto">
          <a:xfrm>
            <a:off x="1752600" y="5711825"/>
            <a:ext cx="49530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、相互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摩擦</a:t>
            </a:r>
            <a:r>
              <a:rPr lang="zh-CN" altLang="en-US" sz="2400" b="1" dirty="0">
                <a:latin typeface="+mn-ea"/>
                <a:ea typeface="+mn-ea"/>
              </a:rPr>
              <a:t>的两物体带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异种</a:t>
            </a:r>
            <a:r>
              <a:rPr lang="zh-CN" altLang="en-US" sz="2400" b="1" dirty="0">
                <a:latin typeface="+mn-ea"/>
                <a:ea typeface="+mn-ea"/>
              </a:rPr>
              <a:t>电荷。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8209" name="矩形 8"/>
          <p:cNvSpPr>
            <a:spLocks noChangeArrowheads="1"/>
          </p:cNvSpPr>
          <p:nvPr/>
        </p:nvSpPr>
        <p:spPr bwMode="auto">
          <a:xfrm>
            <a:off x="1752600" y="6257925"/>
            <a:ext cx="49530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2</a:t>
            </a:r>
            <a:r>
              <a:rPr lang="zh-CN" altLang="en-US" sz="2400" b="1" dirty="0">
                <a:latin typeface="+mn-ea"/>
                <a:ea typeface="+mn-ea"/>
              </a:rPr>
              <a:t>、相互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接触</a:t>
            </a:r>
            <a:r>
              <a:rPr lang="zh-CN" altLang="en-US" sz="2400" b="1" dirty="0">
                <a:latin typeface="+mn-ea"/>
                <a:ea typeface="+mn-ea"/>
              </a:rPr>
              <a:t>的两物体带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同种</a:t>
            </a:r>
            <a:r>
              <a:rPr lang="zh-CN" altLang="en-US" sz="2400" b="1" dirty="0">
                <a:latin typeface="+mn-ea"/>
                <a:ea typeface="+mn-ea"/>
              </a:rPr>
              <a:t>电荷。</a:t>
            </a:r>
            <a:endParaRPr lang="en-US" altLang="zh-CN" sz="2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704722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  <p:bldP spid="8202" grpId="0"/>
      <p:bldP spid="8205" grpId="0" animBg="1"/>
      <p:bldP spid="8207" grpId="0"/>
      <p:bldP spid="8208" grpId="0"/>
      <p:bldP spid="82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4" descr="bil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749425"/>
            <a:ext cx="303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457200" y="835818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分析</a:t>
            </a:r>
            <a:r>
              <a:rPr kumimoji="1" lang="en-US" altLang="zh-CN" sz="2400" b="1" dirty="0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34823" name="矩形 8"/>
          <p:cNvSpPr>
            <a:spLocks noChangeArrowheads="1"/>
          </p:cNvSpPr>
          <p:nvPr/>
        </p:nvSpPr>
        <p:spPr bwMode="auto">
          <a:xfrm>
            <a:off x="1851025" y="910431"/>
            <a:ext cx="650875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此人为何怒发冲冠？从中你有何启发？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9224" name="AutoShape 34"/>
          <p:cNvSpPr>
            <a:spLocks noChangeArrowheads="1"/>
          </p:cNvSpPr>
          <p:nvPr/>
        </p:nvSpPr>
        <p:spPr bwMode="auto">
          <a:xfrm>
            <a:off x="533400" y="1600200"/>
            <a:ext cx="7924800" cy="28956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pic>
        <p:nvPicPr>
          <p:cNvPr id="9225" name="Picture 5" descr="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20621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417513" y="4724400"/>
            <a:ext cx="163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验电器</a:t>
            </a: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09800" y="52578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+mn-ea"/>
                <a:ea typeface="+mn-ea"/>
              </a:rPr>
              <a:t>2</a:t>
            </a:r>
            <a:r>
              <a:rPr lang="zh-CN" altLang="en-US" sz="2400" b="1" dirty="0">
                <a:latin typeface="+mn-ea"/>
                <a:ea typeface="+mn-ea"/>
              </a:rPr>
              <a:t>、作用：检验物体是否带电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209800" y="5791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+mn-ea"/>
                <a:ea typeface="+mn-ea"/>
              </a:rPr>
              <a:t>3</a:t>
            </a:r>
            <a:r>
              <a:rPr lang="zh-CN" altLang="en-US" sz="2400" b="1" dirty="0">
                <a:latin typeface="+mn-ea"/>
                <a:ea typeface="+mn-ea"/>
              </a:rPr>
              <a:t>、原理：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同种电荷互相排斥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2209800" y="4724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、结构：金属盘、金属杆、金属箔片</a:t>
            </a:r>
          </a:p>
        </p:txBody>
      </p:sp>
      <p:pic>
        <p:nvPicPr>
          <p:cNvPr id="92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162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矩形 13"/>
          <p:cNvSpPr>
            <a:spLocks noChangeArrowheads="1"/>
          </p:cNvSpPr>
          <p:nvPr/>
        </p:nvSpPr>
        <p:spPr bwMode="auto">
          <a:xfrm>
            <a:off x="2209800" y="62484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、拓展：张角越大，说明带电量越大</a:t>
            </a:r>
          </a:p>
        </p:txBody>
      </p:sp>
    </p:spTree>
    <p:extLst>
      <p:ext uri="{BB962C8B-B14F-4D97-AF65-F5344CB8AC3E}">
        <p14:creationId xmlns:p14="http://schemas.microsoft.com/office/powerpoint/2010/main" val="178280021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6" grpId="0"/>
      <p:bldP spid="11" grpId="0"/>
      <p:bldP spid="12" grpId="0"/>
      <p:bldP spid="15" grpId="0"/>
      <p:bldP spid="92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304800" y="10668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分析</a:t>
            </a:r>
            <a:r>
              <a:rPr kumimoji="1" lang="en-US" altLang="zh-CN" sz="2400" b="1">
                <a:solidFill>
                  <a:srgbClr val="990033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2766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/>
          <a:stretch>
            <a:fillRect/>
          </a:stretch>
        </p:blipFill>
        <p:spPr bwMode="auto">
          <a:xfrm>
            <a:off x="4714875" y="1752600"/>
            <a:ext cx="32099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04800" y="4876800"/>
            <a:ext cx="249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【</a:t>
            </a:r>
            <a:r>
              <a:rPr kumimoji="1" lang="zh-CN" altLang="en-US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电中和</a:t>
            </a:r>
            <a:r>
              <a:rPr kumimoji="1" lang="en-US" altLang="zh-CN" sz="2400" b="1">
                <a:solidFill>
                  <a:schemeClr val="accent2"/>
                </a:solidFill>
                <a:latin typeface="华文细黑" pitchFamily="2" charset="-122"/>
                <a:ea typeface="华文细黑" pitchFamily="2" charset="-122"/>
              </a:rPr>
              <a:t>】</a:t>
            </a:r>
          </a:p>
        </p:txBody>
      </p:sp>
      <p:sp>
        <p:nvSpPr>
          <p:cNvPr id="10249" name="AutoShape 34"/>
          <p:cNvSpPr>
            <a:spLocks noChangeArrowheads="1"/>
          </p:cNvSpPr>
          <p:nvPr/>
        </p:nvSpPr>
        <p:spPr bwMode="auto">
          <a:xfrm>
            <a:off x="609600" y="1676400"/>
            <a:ext cx="7772400" cy="28956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457200" y="4800600"/>
            <a:ext cx="86106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         </a:t>
            </a:r>
            <a:r>
              <a:rPr lang="zh-CN" altLang="en-US" sz="2400" b="1" dirty="0">
                <a:latin typeface="+mn-ea"/>
                <a:ea typeface="+mn-ea"/>
              </a:rPr>
              <a:t>将带有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等量异种</a:t>
            </a:r>
            <a:r>
              <a:rPr lang="zh-CN" altLang="en-US" sz="2400" b="1" dirty="0">
                <a:latin typeface="+mn-ea"/>
                <a:ea typeface="+mn-ea"/>
              </a:rPr>
              <a:t>电荷的物体相接触</a:t>
            </a:r>
            <a:r>
              <a:rPr lang="zh-CN" altLang="zh-CN" sz="2400" b="1" dirty="0">
                <a:latin typeface="+mn-ea"/>
                <a:ea typeface="+mn-ea"/>
              </a:rPr>
              <a:t>,</a:t>
            </a:r>
            <a:r>
              <a:rPr lang="zh-CN" altLang="en-US" sz="2400" b="1" dirty="0">
                <a:latin typeface="+mn-ea"/>
                <a:ea typeface="+mn-ea"/>
              </a:rPr>
              <a:t>它们所带正、负电荷</a:t>
            </a:r>
            <a:r>
              <a:rPr lang="zh-CN" altLang="zh-CN" sz="2400" b="1" dirty="0">
                <a:latin typeface="+mn-ea"/>
                <a:ea typeface="+mn-ea"/>
              </a:rPr>
              <a:t>相互抵消,</a:t>
            </a:r>
            <a:r>
              <a:rPr lang="zh-CN" altLang="en-US" sz="2400" b="1" dirty="0">
                <a:latin typeface="+mn-ea"/>
                <a:ea typeface="+mn-ea"/>
              </a:rPr>
              <a:t>表现为物体不带电一样，这时物体呈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电中性</a:t>
            </a:r>
            <a:r>
              <a:rPr lang="zh-CN" altLang="en-US" sz="2400" b="1" dirty="0">
                <a:latin typeface="+mn-ea"/>
                <a:ea typeface="+mn-ea"/>
              </a:rPr>
              <a:t>，这种现象叫做电中和。电中和过程中有时伴有</a:t>
            </a:r>
            <a:r>
              <a:rPr lang="zh-CN" altLang="zh-CN" sz="2400" b="1" dirty="0">
                <a:solidFill>
                  <a:srgbClr val="FF0000"/>
                </a:solidFill>
                <a:latin typeface="+mn-ea"/>
                <a:ea typeface="+mn-ea"/>
              </a:rPr>
              <a:t>放电</a:t>
            </a:r>
            <a:r>
              <a:rPr lang="zh-CN" altLang="en-US" sz="2400" b="1" dirty="0">
                <a:latin typeface="+mn-ea"/>
                <a:ea typeface="+mn-ea"/>
              </a:rPr>
              <a:t>现象。</a:t>
            </a:r>
          </a:p>
        </p:txBody>
      </p:sp>
      <p:sp>
        <p:nvSpPr>
          <p:cNvPr id="10251" name="矩形 8"/>
          <p:cNvSpPr>
            <a:spLocks noChangeArrowheads="1"/>
          </p:cNvSpPr>
          <p:nvPr/>
        </p:nvSpPr>
        <p:spPr bwMode="auto">
          <a:xfrm>
            <a:off x="1676400" y="1143000"/>
            <a:ext cx="650875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生活中有哪些电中和现象呢？</a:t>
            </a:r>
            <a:endParaRPr lang="en-US" altLang="zh-CN" sz="2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462747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 animBg="1"/>
      <p:bldP spid="10250" grpId="0"/>
      <p:bldP spid="1025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1324</Words>
  <Application>Microsoft Office PowerPoint</Application>
  <PresentationFormat>全屏显示(4:3)</PresentationFormat>
  <Paragraphs>105</Paragraphs>
  <Slides>15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12</cp:revision>
  <dcterms:created xsi:type="dcterms:W3CDTF">2020-04-20T03:18:26Z</dcterms:created>
  <dcterms:modified xsi:type="dcterms:W3CDTF">2020-04-22T00:15:38Z</dcterms:modified>
</cp:coreProperties>
</file>