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C2EB-DCB2-44AA-A78B-84568CD4A1BA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54F3-7A12-47BF-BD24-447020140D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1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F16CB5E5-52F1-4FC8-AA8C-F052295E8AFD}" type="slidenum">
              <a:rPr lang="en-US" altLang="zh-CN" smtClean="0"/>
              <a:pPr eaLnBrk="1" hangingPunct="1"/>
              <a:t>3</a:t>
            </a:fld>
            <a:endParaRPr lang="en-US" altLang="zh-CN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mtClean="0">
                <a:latin typeface="Arial" charset="0"/>
                <a:ea typeface="宋体" charset="-122"/>
              </a:rPr>
              <a:t>静止的小车，如果不去推它，它就不会运动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44C9B15F-5DD7-4D35-B706-637849DAA71D}" type="slidenum">
              <a:rPr lang="en-US" altLang="zh-CN" smtClean="0"/>
              <a:pPr eaLnBrk="1" hangingPunct="1"/>
              <a:t>4</a:t>
            </a:fld>
            <a:endParaRPr lang="en-US" altLang="zh-CN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charset="0"/>
                <a:ea typeface="宋体" charset="-122"/>
              </a:rPr>
              <a:t>4  </a:t>
            </a:r>
            <a:r>
              <a:rPr lang="zh-CN" altLang="en-US" smtClean="0">
                <a:latin typeface="Arial" charset="0"/>
                <a:ea typeface="宋体" charset="-122"/>
              </a:rPr>
              <a:t>风吹树摇，风停树静止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93547D8C-EEF6-4371-80A4-AEABF988BB34}" type="slidenum">
              <a:rPr lang="en-US" altLang="zh-CN" smtClean="0"/>
              <a:pPr eaLnBrk="1" hangingPunct="1"/>
              <a:t>5</a:t>
            </a:fld>
            <a:endParaRPr lang="en-US" altLang="zh-CN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0000FF"/>
                </a:solidFill>
                <a:latin typeface="Arial" charset="0"/>
                <a:ea typeface="宋体" charset="-122"/>
              </a:rPr>
              <a:t>由于摩擦阻力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6CDE06E5-B87D-4F0C-9DB0-5C10F3551F02}" type="slidenum">
              <a:rPr lang="en-US" altLang="zh-CN" smtClean="0"/>
              <a:pPr eaLnBrk="1" hangingPunct="1"/>
              <a:t>6</a:t>
            </a:fld>
            <a:endParaRPr lang="en-US" altLang="zh-CN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mtClean="0">
                <a:latin typeface="Arial" charset="0"/>
                <a:ea typeface="宋体" charset="-122"/>
              </a:rPr>
              <a:t>哪个对？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73AD2D8C-EEC0-437E-8E2F-EA4096E2831A}" type="slidenum">
              <a:rPr lang="en-US" altLang="zh-CN" smtClean="0"/>
              <a:pPr eaLnBrk="1" hangingPunct="1"/>
              <a:t>7</a:t>
            </a:fld>
            <a:endParaRPr lang="en-US" altLang="zh-CN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mtClean="0">
                <a:latin typeface="Arial" charset="0"/>
                <a:ea typeface="宋体" charset="-122"/>
              </a:rPr>
              <a:t>器材  斜面，棉布，木板，玻璃板，小车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C5E60D70-A725-42A7-B65D-9693BCD548AC}" type="slidenum">
              <a:rPr lang="en-US" altLang="zh-CN" smtClean="0"/>
              <a:pPr eaLnBrk="1" hangingPunct="1"/>
              <a:t>9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1" lang="zh-CN" altLang="en-US" b="1" smtClean="0">
                <a:solidFill>
                  <a:srgbClr val="FF0000"/>
                </a:solidFill>
                <a:latin typeface="Arial" charset="0"/>
                <a:ea typeface="宋体" charset="-122"/>
              </a:rPr>
              <a:t>永远沿直线运动，</a:t>
            </a:r>
            <a:r>
              <a:rPr lang="zh-CN" altLang="en-US" b="1" smtClean="0">
                <a:latin typeface="Arial" charset="0"/>
                <a:ea typeface="宋体" charset="-122"/>
              </a:rPr>
              <a:t>一直</a:t>
            </a:r>
          </a:p>
          <a:p>
            <a:pPr eaLnBrk="1" hangingPunct="1"/>
            <a:r>
              <a:rPr lang="zh-CN" altLang="en-US" b="1" smtClean="0">
                <a:latin typeface="Arial" charset="0"/>
                <a:ea typeface="宋体" charset="-122"/>
              </a:rPr>
              <a:t>匀速运动下去。一直</a:t>
            </a:r>
          </a:p>
          <a:p>
            <a:pPr eaLnBrk="1" hangingPunct="1"/>
            <a:r>
              <a:rPr lang="zh-CN" altLang="en-US" b="1" smtClean="0">
                <a:latin typeface="Arial" charset="0"/>
                <a:ea typeface="宋体" charset="-122"/>
              </a:rPr>
              <a:t>匀速运动下去。一直</a:t>
            </a:r>
          </a:p>
          <a:p>
            <a:pPr eaLnBrk="1" hangingPunct="1"/>
            <a:r>
              <a:rPr lang="zh-CN" altLang="en-US" b="1" smtClean="0">
                <a:latin typeface="Arial" charset="0"/>
                <a:ea typeface="宋体" charset="-122"/>
              </a:rPr>
              <a:t>匀速运动下去。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18EFCBE8-4A87-4CC8-98AD-D17966950889}" type="slidenum">
              <a:rPr lang="en-US" altLang="zh-CN" smtClean="0"/>
              <a:pPr eaLnBrk="1" hangingPunct="1"/>
              <a:t>12</a:t>
            </a:fld>
            <a:endParaRPr lang="en-US" altLang="zh-CN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0000FF"/>
                </a:solidFill>
                <a:latin typeface="Arial" charset="0"/>
                <a:ea typeface="宋体" charset="-122"/>
              </a:rPr>
              <a:t>改变小车运动时所受阻力的大小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67DDF077-C28D-4044-91A7-5D62414C057C}" type="slidenum">
              <a:rPr lang="en-US" altLang="zh-CN" smtClean="0"/>
              <a:pPr eaLnBrk="1" hangingPunct="1"/>
              <a:t>13</a:t>
            </a:fld>
            <a:endParaRPr lang="en-US" altLang="zh-CN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1" lang="zh-CN" altLang="en-US" b="1" smtClean="0">
                <a:solidFill>
                  <a:srgbClr val="0000FF"/>
                </a:solidFill>
                <a:latin typeface="Arial" charset="0"/>
                <a:ea typeface="宋体" charset="-122"/>
              </a:rPr>
              <a:t>不是，是在分析实验现象的基础上归纳，推理得到的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032F8615-E377-40ED-B626-77C9874A906B}" type="slidenum">
              <a:rPr lang="en-US" altLang="zh-CN" smtClean="0"/>
              <a:pPr eaLnBrk="1" hangingPunct="1"/>
              <a:t>14</a:t>
            </a:fld>
            <a:endParaRPr lang="en-US" altLang="zh-CN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charset="0"/>
                <a:ea typeface="宋体" charset="-122"/>
              </a:rPr>
              <a:t>10</a:t>
            </a:r>
            <a:r>
              <a:rPr lang="zh-CN" altLang="en-US" smtClean="0">
                <a:latin typeface="Arial" charset="0"/>
                <a:ea typeface="宋体" charset="-122"/>
              </a:rPr>
              <a:t>，实验中</a:t>
            </a:r>
            <a:r>
              <a:rPr lang="zh-CN" altLang="en-US" sz="1400" b="1" smtClean="0">
                <a:solidFill>
                  <a:srgbClr val="009900"/>
                </a:solidFill>
                <a:latin typeface="Arial" charset="0"/>
                <a:ea typeface="黑体" pitchFamily="49" charset="-122"/>
              </a:rPr>
              <a:t>的方法有哪些？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605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43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tint val="66000"/>
                <a:satMod val="160000"/>
              </a:schemeClr>
            </a:gs>
            <a:gs pos="3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5121"/>
          <p:cNvSpPr>
            <a:spLocks noChangeArrowheads="1"/>
          </p:cNvSpPr>
          <p:nvPr/>
        </p:nvSpPr>
        <p:spPr bwMode="auto">
          <a:xfrm>
            <a:off x="1619250" y="1993107"/>
            <a:ext cx="5905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zh-CN" altLang="en-US" sz="6000" b="1" dirty="0">
                <a:solidFill>
                  <a:schemeClr val="tx2"/>
                </a:solidFill>
                <a:ea typeface="华文行楷" pitchFamily="2" charset="-122"/>
              </a:rPr>
              <a:t>教学课件</a:t>
            </a:r>
          </a:p>
        </p:txBody>
      </p:sp>
      <p:sp>
        <p:nvSpPr>
          <p:cNvPr id="34819" name="文本框 5122"/>
          <p:cNvSpPr txBox="1">
            <a:spLocks noChangeArrowheads="1"/>
          </p:cNvSpPr>
          <p:nvPr/>
        </p:nvSpPr>
        <p:spPr bwMode="auto">
          <a:xfrm>
            <a:off x="685800" y="2605088"/>
            <a:ext cx="79898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>
              <a:buFont typeface="Arial" charset="0"/>
              <a:buNone/>
            </a:pPr>
            <a:endParaRPr lang="en-US" altLang="zh-CN" sz="6000" dirty="0">
              <a:solidFill>
                <a:srgbClr val="FFFFFF"/>
              </a:solidFill>
              <a:latin typeface="华文新魏" pitchFamily="2" charset="-122"/>
              <a:ea typeface="华文新魏" pitchFamily="2" charset="-122"/>
            </a:endParaRPr>
          </a:p>
          <a:p>
            <a:pPr algn="ctr" eaLnBrk="1" hangingPunct="1"/>
            <a:r>
              <a:rPr lang="zh-CN" altLang="en-US" sz="4000" b="1" dirty="0">
                <a:solidFill>
                  <a:srgbClr val="0070C0"/>
                </a:solidFill>
                <a:latin typeface="华文楷体" pitchFamily="2" charset="-122"/>
                <a:ea typeface="华文楷体" pitchFamily="2" charset="-122"/>
              </a:rPr>
              <a:t>  物理  八年级下册  江苏科技版</a:t>
            </a:r>
            <a:endParaRPr lang="zh-CN" altLang="zh-CN" sz="4000" b="1" dirty="0">
              <a:solidFill>
                <a:srgbClr val="0070C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 eaLnBrk="1" hangingPunct="1">
              <a:buFont typeface="Arial" charset="0"/>
              <a:buNone/>
            </a:pPr>
            <a:endParaRPr lang="en-US" altLang="zh-CN" sz="4000" b="1" dirty="0">
              <a:solidFill>
                <a:srgbClr val="FFFFFF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862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647700" y="3505200"/>
            <a:ext cx="66768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牛顿第一定律不可能用实验来直接验证。</a:t>
            </a:r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647700" y="1844824"/>
            <a:ext cx="8305800" cy="128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牛顿</a:t>
            </a:r>
            <a:r>
              <a:rPr kumimoji="1"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总结</a:t>
            </a:r>
            <a:r>
              <a:rPr kumimoji="1"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伽利略的成果，对大量的</a:t>
            </a:r>
            <a:r>
              <a:rPr kumimoji="1"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实验研究</a:t>
            </a:r>
            <a:r>
              <a:rPr kumimoji="1"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加</a:t>
            </a:r>
            <a:r>
              <a:rPr kumimoji="1"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推理</a:t>
            </a:r>
            <a:r>
              <a:rPr kumimoji="1" lang="zh-CN" altLang="en-US" sz="2800" b="1" dirty="0">
                <a:solidFill>
                  <a:srgbClr val="0000FF"/>
                </a:solidFill>
                <a:latin typeface="+mn-ea"/>
                <a:ea typeface="+mn-ea"/>
              </a:rPr>
              <a:t>而抽象概括</a:t>
            </a:r>
            <a:r>
              <a:rPr kumimoji="1" lang="zh-CN" altLang="en-US" sz="2800" b="1" dirty="0">
                <a:solidFill>
                  <a:schemeClr val="tx2"/>
                </a:solidFill>
                <a:latin typeface="+mn-ea"/>
                <a:ea typeface="+mn-ea"/>
              </a:rPr>
              <a:t>得到</a:t>
            </a:r>
            <a:r>
              <a:rPr lang="zh-CN" altLang="en-US" sz="2800" b="1" dirty="0">
                <a:solidFill>
                  <a:schemeClr val="tx2"/>
                </a:solidFill>
                <a:latin typeface="+mn-ea"/>
                <a:ea typeface="+mn-ea"/>
              </a:rPr>
              <a:t>牛顿第一定律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609600" y="4267200"/>
            <a:ext cx="45127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800" b="1" dirty="0">
                <a:solidFill>
                  <a:srgbClr val="3333FF"/>
                </a:solidFill>
                <a:latin typeface="+mn-ea"/>
                <a:ea typeface="+mn-ea"/>
              </a:rPr>
              <a:t>牛顿第一定律又叫</a:t>
            </a:r>
            <a:r>
              <a:rPr kumimoji="1" lang="zh-CN" altLang="en-US" sz="2800" b="1" dirty="0">
                <a:solidFill>
                  <a:srgbClr val="FF0000"/>
                </a:solidFill>
                <a:latin typeface="+mn-ea"/>
                <a:ea typeface="+mn-ea"/>
              </a:rPr>
              <a:t>惯性定律</a:t>
            </a:r>
            <a:endParaRPr kumimoji="1" lang="zh-CN" altLang="en-US" sz="2800" b="1" dirty="0">
              <a:solidFill>
                <a:srgbClr val="3333FF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361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53268" grpId="0"/>
      <p:bldP spid="532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4"/>
          <p:cNvGrpSpPr>
            <a:grpSpLocks/>
          </p:cNvGrpSpPr>
          <p:nvPr/>
        </p:nvGrpSpPr>
        <p:grpSpPr bwMode="auto">
          <a:xfrm>
            <a:off x="0" y="1143000"/>
            <a:ext cx="3276600" cy="3200400"/>
            <a:chOff x="3312" y="912"/>
            <a:chExt cx="2304" cy="2016"/>
          </a:xfrm>
        </p:grpSpPr>
        <p:grpSp>
          <p:nvGrpSpPr>
            <p:cNvPr id="45079" name="Group 5"/>
            <p:cNvGrpSpPr>
              <a:grpSpLocks/>
            </p:cNvGrpSpPr>
            <p:nvPr/>
          </p:nvGrpSpPr>
          <p:grpSpPr bwMode="auto">
            <a:xfrm>
              <a:off x="3312" y="912"/>
              <a:ext cx="2304" cy="1680"/>
              <a:chOff x="5811" y="1588"/>
              <a:chExt cx="2884" cy="2368"/>
            </a:xfrm>
          </p:grpSpPr>
          <p:grpSp>
            <p:nvGrpSpPr>
              <p:cNvPr id="45095" name="Group 6"/>
              <p:cNvGrpSpPr>
                <a:grpSpLocks/>
              </p:cNvGrpSpPr>
              <p:nvPr/>
            </p:nvGrpSpPr>
            <p:grpSpPr bwMode="auto">
              <a:xfrm>
                <a:off x="5811" y="1588"/>
                <a:ext cx="2781" cy="592"/>
                <a:chOff x="5811" y="1292"/>
                <a:chExt cx="2781" cy="592"/>
              </a:xfrm>
            </p:grpSpPr>
            <p:sp>
              <p:nvSpPr>
                <p:cNvPr id="18483" name="Line 7"/>
                <p:cNvSpPr>
                  <a:spLocks noChangeShapeType="1"/>
                </p:cNvSpPr>
                <p:nvPr/>
              </p:nvSpPr>
              <p:spPr bwMode="auto">
                <a:xfrm>
                  <a:off x="5811" y="1391"/>
                  <a:ext cx="959" cy="49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18484" name="Line 8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5112" name="Group 9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1848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520" y="1440"/>
                    <a:ext cx="622" cy="296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8487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848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6944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45096" name="Group 13"/>
              <p:cNvGrpSpPr>
                <a:grpSpLocks/>
              </p:cNvGrpSpPr>
              <p:nvPr/>
            </p:nvGrpSpPr>
            <p:grpSpPr bwMode="auto">
              <a:xfrm>
                <a:off x="5811" y="2476"/>
                <a:ext cx="2781" cy="592"/>
                <a:chOff x="5811" y="1292"/>
                <a:chExt cx="2781" cy="592"/>
              </a:xfrm>
            </p:grpSpPr>
            <p:sp>
              <p:nvSpPr>
                <p:cNvPr id="18477" name="Line 14"/>
                <p:cNvSpPr>
                  <a:spLocks noChangeShapeType="1"/>
                </p:cNvSpPr>
                <p:nvPr/>
              </p:nvSpPr>
              <p:spPr bwMode="auto">
                <a:xfrm>
                  <a:off x="5811" y="1391"/>
                  <a:ext cx="959" cy="49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18478" name="Line 15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5106" name="Group 16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18480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6520" y="1440"/>
                    <a:ext cx="622" cy="296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8481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8482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6944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45097" name="Group 20"/>
              <p:cNvGrpSpPr>
                <a:grpSpLocks/>
              </p:cNvGrpSpPr>
              <p:nvPr/>
            </p:nvGrpSpPr>
            <p:grpSpPr bwMode="auto">
              <a:xfrm>
                <a:off x="5914" y="3364"/>
                <a:ext cx="2781" cy="592"/>
                <a:chOff x="5811" y="1292"/>
                <a:chExt cx="2781" cy="592"/>
              </a:xfrm>
            </p:grpSpPr>
            <p:sp>
              <p:nvSpPr>
                <p:cNvPr id="18471" name="Line 21"/>
                <p:cNvSpPr>
                  <a:spLocks noChangeShapeType="1"/>
                </p:cNvSpPr>
                <p:nvPr/>
              </p:nvSpPr>
              <p:spPr bwMode="auto">
                <a:xfrm>
                  <a:off x="5811" y="1391"/>
                  <a:ext cx="959" cy="49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18472" name="Line 22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5100" name="Group 23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1847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6530" y="1441"/>
                    <a:ext cx="620" cy="296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847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5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847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6945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</p:grpSp>
        <p:sp>
          <p:nvSpPr>
            <p:cNvPr id="18453" name="Text Box 27"/>
            <p:cNvSpPr txBox="1">
              <a:spLocks noChangeArrowheads="1"/>
            </p:cNvSpPr>
            <p:nvPr/>
          </p:nvSpPr>
          <p:spPr bwMode="auto">
            <a:xfrm>
              <a:off x="4080" y="1344"/>
              <a:ext cx="120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棉布</a:t>
              </a:r>
            </a:p>
          </p:txBody>
        </p:sp>
        <p:sp>
          <p:nvSpPr>
            <p:cNvPr id="18454" name="Text Box 28"/>
            <p:cNvSpPr txBox="1">
              <a:spLocks noChangeArrowheads="1"/>
            </p:cNvSpPr>
            <p:nvPr/>
          </p:nvSpPr>
          <p:spPr bwMode="auto">
            <a:xfrm>
              <a:off x="4032" y="1968"/>
              <a:ext cx="1296" cy="3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木板</a:t>
              </a:r>
            </a:p>
          </p:txBody>
        </p:sp>
        <p:sp>
          <p:nvSpPr>
            <p:cNvPr id="18455" name="Text Box 29"/>
            <p:cNvSpPr txBox="1">
              <a:spLocks noChangeArrowheads="1"/>
            </p:cNvSpPr>
            <p:nvPr/>
          </p:nvSpPr>
          <p:spPr bwMode="auto">
            <a:xfrm>
              <a:off x="4128" y="2688"/>
              <a:ext cx="1200" cy="2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玻璃板</a:t>
              </a:r>
            </a:p>
          </p:txBody>
        </p:sp>
        <p:grpSp>
          <p:nvGrpSpPr>
            <p:cNvPr id="45083" name="Group 30"/>
            <p:cNvGrpSpPr>
              <a:grpSpLocks/>
            </p:cNvGrpSpPr>
            <p:nvPr/>
          </p:nvGrpSpPr>
          <p:grpSpPr bwMode="auto">
            <a:xfrm>
              <a:off x="4272" y="1104"/>
              <a:ext cx="480" cy="238"/>
              <a:chOff x="1632" y="2640"/>
              <a:chExt cx="480" cy="238"/>
            </a:xfrm>
          </p:grpSpPr>
          <p:sp>
            <p:nvSpPr>
              <p:cNvPr id="18465" name="Rectangle 31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8466" name="Oval 32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8467" name="Oval 33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grpSp>
          <p:nvGrpSpPr>
            <p:cNvPr id="45084" name="Group 34"/>
            <p:cNvGrpSpPr>
              <a:grpSpLocks/>
            </p:cNvGrpSpPr>
            <p:nvPr/>
          </p:nvGrpSpPr>
          <p:grpSpPr bwMode="auto">
            <a:xfrm>
              <a:off x="4560" y="1728"/>
              <a:ext cx="480" cy="238"/>
              <a:chOff x="1632" y="2640"/>
              <a:chExt cx="480" cy="238"/>
            </a:xfrm>
          </p:grpSpPr>
          <p:sp>
            <p:nvSpPr>
              <p:cNvPr id="18462" name="Rectangle 35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8463" name="Oval 36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8464" name="Oval 37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grpSp>
          <p:nvGrpSpPr>
            <p:cNvPr id="45085" name="Group 38"/>
            <p:cNvGrpSpPr>
              <a:grpSpLocks/>
            </p:cNvGrpSpPr>
            <p:nvPr/>
          </p:nvGrpSpPr>
          <p:grpSpPr bwMode="auto">
            <a:xfrm>
              <a:off x="5136" y="2352"/>
              <a:ext cx="480" cy="238"/>
              <a:chOff x="1632" y="2640"/>
              <a:chExt cx="480" cy="238"/>
            </a:xfrm>
          </p:grpSpPr>
          <p:sp>
            <p:nvSpPr>
              <p:cNvPr id="18459" name="Rectangle 39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8460" name="Oval 40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8461" name="Oval 41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</p:grpSp>
      <p:sp>
        <p:nvSpPr>
          <p:cNvPr id="18435" name="Line 42"/>
          <p:cNvSpPr>
            <a:spLocks noChangeShapeType="1"/>
          </p:cNvSpPr>
          <p:nvPr/>
        </p:nvSpPr>
        <p:spPr bwMode="auto">
          <a:xfrm>
            <a:off x="1066800" y="1828800"/>
            <a:ext cx="2133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8436" name="Line 43"/>
          <p:cNvSpPr>
            <a:spLocks noChangeShapeType="1"/>
          </p:cNvSpPr>
          <p:nvPr/>
        </p:nvSpPr>
        <p:spPr bwMode="auto">
          <a:xfrm>
            <a:off x="1143000" y="2819400"/>
            <a:ext cx="2057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8437" name="Line 44"/>
          <p:cNvSpPr>
            <a:spLocks noChangeShapeType="1"/>
          </p:cNvSpPr>
          <p:nvPr/>
        </p:nvSpPr>
        <p:spPr bwMode="auto">
          <a:xfrm>
            <a:off x="1219200" y="3810000"/>
            <a:ext cx="198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8439" name="Rectangle 48"/>
          <p:cNvSpPr>
            <a:spLocks noChangeArrowheads="1"/>
          </p:cNvSpPr>
          <p:nvPr/>
        </p:nvSpPr>
        <p:spPr bwMode="auto">
          <a:xfrm>
            <a:off x="3352800" y="16002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相同的小车从同一斜面的同一高度滑下</a:t>
            </a:r>
          </a:p>
        </p:txBody>
      </p:sp>
      <p:sp>
        <p:nvSpPr>
          <p:cNvPr id="18440" name="Rectangle 49"/>
          <p:cNvSpPr>
            <a:spLocks noChangeArrowheads="1"/>
          </p:cNvSpPr>
          <p:nvPr/>
        </p:nvSpPr>
        <p:spPr bwMode="auto">
          <a:xfrm>
            <a:off x="1735015" y="329625"/>
            <a:ext cx="55402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+mn-ea"/>
                <a:ea typeface="+mn-ea"/>
              </a:rPr>
              <a:t>探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  <a:ea typeface="+mn-ea"/>
              </a:rPr>
              <a:t>究阻力对物体的运动的影响</a:t>
            </a:r>
          </a:p>
        </p:txBody>
      </p:sp>
      <p:sp>
        <p:nvSpPr>
          <p:cNvPr id="18450" name="Line 51"/>
          <p:cNvSpPr>
            <a:spLocks noChangeShapeType="1"/>
          </p:cNvSpPr>
          <p:nvPr/>
        </p:nvSpPr>
        <p:spPr bwMode="auto">
          <a:xfrm>
            <a:off x="1981200" y="3505200"/>
            <a:ext cx="8969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8442" name="Oval 53"/>
          <p:cNvSpPr>
            <a:spLocks noChangeArrowheads="1"/>
          </p:cNvSpPr>
          <p:nvPr/>
        </p:nvSpPr>
        <p:spPr bwMode="auto">
          <a:xfrm flipV="1">
            <a:off x="2819400" y="3429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54326" name="Rectangle 54"/>
          <p:cNvSpPr>
            <a:spLocks noChangeArrowheads="1"/>
          </p:cNvSpPr>
          <p:nvPr/>
        </p:nvSpPr>
        <p:spPr bwMode="auto">
          <a:xfrm>
            <a:off x="4495800" y="2133600"/>
            <a:ext cx="1731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250FCB"/>
                </a:solidFill>
                <a:latin typeface="+mn-ea"/>
                <a:ea typeface="+mn-ea"/>
              </a:rPr>
              <a:t>控制变量法</a:t>
            </a:r>
          </a:p>
        </p:txBody>
      </p:sp>
      <p:sp>
        <p:nvSpPr>
          <p:cNvPr id="54327" name="Rectangle 55"/>
          <p:cNvSpPr>
            <a:spLocks noChangeArrowheads="1"/>
          </p:cNvSpPr>
          <p:nvPr/>
        </p:nvSpPr>
        <p:spPr bwMode="auto">
          <a:xfrm>
            <a:off x="3657600" y="2667000"/>
            <a:ext cx="4186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控制小车水平面的初速度相同</a:t>
            </a:r>
          </a:p>
        </p:txBody>
      </p:sp>
      <p:sp>
        <p:nvSpPr>
          <p:cNvPr id="54331" name="Rectangle 59"/>
          <p:cNvSpPr>
            <a:spLocks noChangeArrowheads="1"/>
          </p:cNvSpPr>
          <p:nvPr/>
        </p:nvSpPr>
        <p:spPr bwMode="auto">
          <a:xfrm>
            <a:off x="161925" y="4414838"/>
            <a:ext cx="2352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实验设计目的</a:t>
            </a:r>
          </a:p>
        </p:txBody>
      </p:sp>
      <p:sp>
        <p:nvSpPr>
          <p:cNvPr id="54333" name="Rectangle 61"/>
          <p:cNvSpPr>
            <a:spLocks noChangeArrowheads="1"/>
          </p:cNvSpPr>
          <p:nvPr/>
        </p:nvSpPr>
        <p:spPr bwMode="auto">
          <a:xfrm>
            <a:off x="304800" y="5105400"/>
            <a:ext cx="4186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力是改变物体运动状态的原因</a:t>
            </a:r>
          </a:p>
        </p:txBody>
      </p:sp>
      <p:sp>
        <p:nvSpPr>
          <p:cNvPr id="54334" name="Rectangle 62"/>
          <p:cNvSpPr>
            <a:spLocks noChangeArrowheads="1"/>
          </p:cNvSpPr>
          <p:nvPr/>
        </p:nvSpPr>
        <p:spPr bwMode="auto">
          <a:xfrm>
            <a:off x="304800" y="5715000"/>
            <a:ext cx="4494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为牛顿第一定律的建立做好铺垫</a:t>
            </a:r>
          </a:p>
        </p:txBody>
      </p:sp>
      <p:sp>
        <p:nvSpPr>
          <p:cNvPr id="54335" name="Text Box 63"/>
          <p:cNvSpPr txBox="1">
            <a:spLocks noChangeArrowheads="1"/>
          </p:cNvSpPr>
          <p:nvPr/>
        </p:nvSpPr>
        <p:spPr bwMode="auto">
          <a:xfrm>
            <a:off x="2590800" y="4414838"/>
            <a:ext cx="434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rgbClr val="2810D8"/>
                </a:solidFill>
                <a:latin typeface="+mn-ea"/>
                <a:ea typeface="+mn-ea"/>
              </a:rPr>
              <a:t>物体的运动不需要力来维持</a:t>
            </a:r>
          </a:p>
        </p:txBody>
      </p:sp>
      <p:sp>
        <p:nvSpPr>
          <p:cNvPr id="45072" name="Text Box 52"/>
          <p:cNvSpPr txBox="1">
            <a:spLocks noChangeArrowheads="1"/>
          </p:cNvSpPr>
          <p:nvPr/>
        </p:nvSpPr>
        <p:spPr bwMode="auto">
          <a:xfrm>
            <a:off x="1524000" y="3271838"/>
            <a:ext cx="44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kumimoji="1" lang="en-US" altLang="zh-CN" sz="2400" b="1" i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f</a:t>
            </a:r>
            <a:r>
              <a:rPr kumimoji="1" lang="en-US" altLang="zh-CN" sz="16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3</a:t>
            </a:r>
            <a:endParaRPr kumimoji="1" lang="en-US" altLang="zh-CN" sz="2400" b="1">
              <a:solidFill>
                <a:srgbClr val="FF0000"/>
              </a:solidFill>
              <a:latin typeface="宋体" charset="-122"/>
              <a:ea typeface="楷体_GB2312" pitchFamily="49" charset="-122"/>
            </a:endParaRPr>
          </a:p>
        </p:txBody>
      </p:sp>
      <p:sp>
        <p:nvSpPr>
          <p:cNvPr id="45073" name="Text Box 52"/>
          <p:cNvSpPr txBox="1">
            <a:spLocks noChangeArrowheads="1"/>
          </p:cNvSpPr>
          <p:nvPr/>
        </p:nvSpPr>
        <p:spPr bwMode="auto">
          <a:xfrm>
            <a:off x="1066800" y="9144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kumimoji="1" lang="en-US" altLang="zh-CN" sz="2400" b="1" i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f</a:t>
            </a:r>
            <a:r>
              <a:rPr kumimoji="1" lang="en-US" altLang="zh-CN" sz="16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1</a:t>
            </a:r>
            <a:endParaRPr kumimoji="1" lang="en-US" altLang="zh-CN" sz="2400" b="1">
              <a:solidFill>
                <a:srgbClr val="FF0000"/>
              </a:solidFill>
              <a:latin typeface="宋体" charset="-122"/>
              <a:ea typeface="楷体_GB2312" pitchFamily="49" charset="-122"/>
            </a:endParaRPr>
          </a:p>
        </p:txBody>
      </p:sp>
      <p:sp>
        <p:nvSpPr>
          <p:cNvPr id="45074" name="Text Box 52"/>
          <p:cNvSpPr txBox="1">
            <a:spLocks noChangeArrowheads="1"/>
          </p:cNvSpPr>
          <p:nvPr/>
        </p:nvSpPr>
        <p:spPr bwMode="auto">
          <a:xfrm>
            <a:off x="990600" y="22860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kumimoji="1" lang="en-US" altLang="zh-CN" sz="2400" b="1" i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f</a:t>
            </a:r>
            <a:r>
              <a:rPr kumimoji="1" lang="en-US" altLang="zh-CN" sz="16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2</a:t>
            </a:r>
            <a:endParaRPr kumimoji="1" lang="en-US" altLang="zh-CN" sz="2400" b="1">
              <a:solidFill>
                <a:srgbClr val="FF0000"/>
              </a:solidFill>
              <a:latin typeface="宋体" charset="-122"/>
              <a:ea typeface="楷体_GB2312" pitchFamily="49" charset="-122"/>
            </a:endParaRPr>
          </a:p>
        </p:txBody>
      </p:sp>
      <p:sp>
        <p:nvSpPr>
          <p:cNvPr id="56" name="Line 51"/>
          <p:cNvSpPr>
            <a:spLocks noChangeShapeType="1"/>
          </p:cNvSpPr>
          <p:nvPr/>
        </p:nvSpPr>
        <p:spPr bwMode="auto">
          <a:xfrm>
            <a:off x="1371600" y="2514600"/>
            <a:ext cx="8969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>
            <a:off x="838200" y="1524000"/>
            <a:ext cx="896938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58" name="Oval 53"/>
          <p:cNvSpPr>
            <a:spLocks noChangeArrowheads="1"/>
          </p:cNvSpPr>
          <p:nvPr/>
        </p:nvSpPr>
        <p:spPr bwMode="auto">
          <a:xfrm flipV="1">
            <a:off x="1676400" y="14478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59" name="Oval 53"/>
          <p:cNvSpPr>
            <a:spLocks noChangeArrowheads="1"/>
          </p:cNvSpPr>
          <p:nvPr/>
        </p:nvSpPr>
        <p:spPr bwMode="auto">
          <a:xfrm flipV="1">
            <a:off x="2209800" y="2438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974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26" grpId="0"/>
      <p:bldP spid="54327" grpId="0"/>
      <p:bldP spid="54331" grpId="0"/>
      <p:bldP spid="54333" grpId="0"/>
      <p:bldP spid="54334" grpId="0"/>
      <p:bldP spid="543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609600" y="1411288"/>
            <a:ext cx="8153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3.</a:t>
            </a:r>
            <a:r>
              <a:rPr lang="zh-CN" altLang="en-US" sz="2400" b="1" dirty="0">
                <a:latin typeface="+mn-ea"/>
                <a:ea typeface="+mn-ea"/>
              </a:rPr>
              <a:t>如何观察小车运动的特点</a:t>
            </a:r>
            <a:r>
              <a:rPr kumimoji="1" lang="zh-CN" altLang="en-US" sz="2400" b="1" dirty="0">
                <a:latin typeface="+mn-ea"/>
                <a:ea typeface="+mn-ea"/>
              </a:rPr>
              <a:t>和</a:t>
            </a:r>
            <a:r>
              <a:rPr lang="zh-CN" altLang="en-US" sz="2400" b="1" dirty="0">
                <a:latin typeface="+mn-ea"/>
                <a:ea typeface="+mn-ea"/>
              </a:rPr>
              <a:t>阻力对物体运动的影响大小？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914400" y="2057400"/>
            <a:ext cx="480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观察小车在不同水平面滑行的距离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582613" y="2819400"/>
            <a:ext cx="4827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4.</a:t>
            </a:r>
            <a:r>
              <a:rPr lang="zh-CN" altLang="en-US" sz="2400" b="1" dirty="0">
                <a:latin typeface="+mn-ea"/>
                <a:ea typeface="+mn-ea"/>
              </a:rPr>
              <a:t>有什么因素影响小车滑行距离？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914400" y="3424238"/>
            <a:ext cx="5108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小车在水平面的初始速度和摩擦阻力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609600" y="4038600"/>
            <a:ext cx="754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5.</a:t>
            </a:r>
            <a:r>
              <a:rPr lang="zh-CN" altLang="en-US" sz="2400" b="1" dirty="0">
                <a:latin typeface="+mn-ea"/>
                <a:ea typeface="+mn-ea"/>
              </a:rPr>
              <a:t>分别用棉布、木板和玻璃板进行实验，目的是什么？</a:t>
            </a:r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992188" y="4724400"/>
            <a:ext cx="4494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改变小车运动时所受阻力的大小</a:t>
            </a:r>
          </a:p>
        </p:txBody>
      </p:sp>
    </p:spTree>
    <p:extLst>
      <p:ext uri="{BB962C8B-B14F-4D97-AF65-F5344CB8AC3E}">
        <p14:creationId xmlns:p14="http://schemas.microsoft.com/office/powerpoint/2010/main" val="53709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7" grpId="0"/>
      <p:bldP spid="55308" grpId="0"/>
      <p:bldP spid="55309" grpId="0"/>
      <p:bldP spid="55310" grpId="0"/>
      <p:bldP spid="553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457200" y="1752600"/>
            <a:ext cx="5910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+mn-ea"/>
                <a:ea typeface="+mn-ea"/>
              </a:rPr>
              <a:t>6.</a:t>
            </a:r>
            <a:r>
              <a:rPr kumimoji="1" lang="zh-CN" altLang="en-US" sz="2400" b="1" dirty="0">
                <a:solidFill>
                  <a:srgbClr val="000000"/>
                </a:solidFill>
                <a:latin typeface="+mn-ea"/>
                <a:ea typeface="+mn-ea"/>
              </a:rPr>
              <a:t>牛顿第一定律是由实验直接得来的吗？</a:t>
            </a: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738188" y="2514600"/>
            <a:ext cx="72628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不是，是在分析实验现象的基础上归纳，推理得到的</a:t>
            </a: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390525" y="3276600"/>
            <a:ext cx="745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7.</a:t>
            </a:r>
            <a:r>
              <a:rPr lang="zh-CN" altLang="en-US" sz="2400" b="1" dirty="0">
                <a:latin typeface="+mn-ea"/>
                <a:ea typeface="+mn-ea"/>
              </a:rPr>
              <a:t>小车在不同平面上运动的距离不等，说明了什么？ </a:t>
            </a: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838200" y="3962400"/>
            <a:ext cx="4981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接触面粗糙情况不同，摩擦力不同 </a:t>
            </a:r>
          </a:p>
        </p:txBody>
      </p:sp>
      <p:sp>
        <p:nvSpPr>
          <p:cNvPr id="61458" name="Rectangle 18"/>
          <p:cNvSpPr>
            <a:spLocks noChangeArrowheads="1"/>
          </p:cNvSpPr>
          <p:nvPr/>
        </p:nvSpPr>
        <p:spPr bwMode="auto">
          <a:xfrm>
            <a:off x="431800" y="4572000"/>
            <a:ext cx="467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8.</a:t>
            </a:r>
            <a:r>
              <a:rPr lang="zh-CN" altLang="en-US" sz="2400" b="1" dirty="0">
                <a:latin typeface="+mn-ea"/>
                <a:ea typeface="+mn-ea"/>
              </a:rPr>
              <a:t>这个实验可以直接得到的结论 </a:t>
            </a:r>
          </a:p>
        </p:txBody>
      </p:sp>
      <p:sp>
        <p:nvSpPr>
          <p:cNvPr id="61459" name="Rectangle 19"/>
          <p:cNvSpPr>
            <a:spLocks noChangeArrowheads="1"/>
          </p:cNvSpPr>
          <p:nvPr/>
        </p:nvSpPr>
        <p:spPr bwMode="auto">
          <a:xfrm>
            <a:off x="838200" y="5257800"/>
            <a:ext cx="449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阻力越小，小车滑行的距离越远 </a:t>
            </a:r>
          </a:p>
        </p:txBody>
      </p:sp>
    </p:spTree>
    <p:extLst>
      <p:ext uri="{BB962C8B-B14F-4D97-AF65-F5344CB8AC3E}">
        <p14:creationId xmlns:p14="http://schemas.microsoft.com/office/powerpoint/2010/main" val="409601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3" grpId="0"/>
      <p:bldP spid="61454" grpId="0"/>
      <p:bldP spid="61455" grpId="0"/>
      <p:bldP spid="61458" grpId="0"/>
      <p:bldP spid="614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4"/>
          <p:cNvGrpSpPr>
            <a:grpSpLocks/>
          </p:cNvGrpSpPr>
          <p:nvPr/>
        </p:nvGrpSpPr>
        <p:grpSpPr bwMode="auto">
          <a:xfrm>
            <a:off x="0" y="1295400"/>
            <a:ext cx="3352800" cy="3124200"/>
            <a:chOff x="3312" y="912"/>
            <a:chExt cx="2304" cy="2016"/>
          </a:xfrm>
        </p:grpSpPr>
        <p:grpSp>
          <p:nvGrpSpPr>
            <p:cNvPr id="48151" name="Group 5"/>
            <p:cNvGrpSpPr>
              <a:grpSpLocks/>
            </p:cNvGrpSpPr>
            <p:nvPr/>
          </p:nvGrpSpPr>
          <p:grpSpPr bwMode="auto">
            <a:xfrm>
              <a:off x="3312" y="912"/>
              <a:ext cx="2304" cy="1680"/>
              <a:chOff x="5811" y="1588"/>
              <a:chExt cx="2884" cy="2368"/>
            </a:xfrm>
          </p:grpSpPr>
          <p:grpSp>
            <p:nvGrpSpPr>
              <p:cNvPr id="48167" name="Group 6"/>
              <p:cNvGrpSpPr>
                <a:grpSpLocks/>
              </p:cNvGrpSpPr>
              <p:nvPr/>
            </p:nvGrpSpPr>
            <p:grpSpPr bwMode="auto">
              <a:xfrm>
                <a:off x="5811" y="1588"/>
                <a:ext cx="2781" cy="592"/>
                <a:chOff x="5811" y="1292"/>
                <a:chExt cx="2781" cy="592"/>
              </a:xfrm>
            </p:grpSpPr>
            <p:sp>
              <p:nvSpPr>
                <p:cNvPr id="21558" name="Line 7"/>
                <p:cNvSpPr>
                  <a:spLocks noChangeShapeType="1"/>
                </p:cNvSpPr>
                <p:nvPr/>
              </p:nvSpPr>
              <p:spPr bwMode="auto">
                <a:xfrm>
                  <a:off x="5811" y="1392"/>
                  <a:ext cx="959" cy="4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21559" name="Line 8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8184" name="Group 9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215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6531" y="1439"/>
                    <a:ext cx="618" cy="297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1562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6"/>
                    <a:ext cx="103" cy="14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1563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6944" y="1736"/>
                    <a:ext cx="103" cy="14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48168" name="Group 13"/>
              <p:cNvGrpSpPr>
                <a:grpSpLocks/>
              </p:cNvGrpSpPr>
              <p:nvPr/>
            </p:nvGrpSpPr>
            <p:grpSpPr bwMode="auto">
              <a:xfrm>
                <a:off x="5811" y="2476"/>
                <a:ext cx="2781" cy="592"/>
                <a:chOff x="5811" y="1292"/>
                <a:chExt cx="2781" cy="592"/>
              </a:xfrm>
            </p:grpSpPr>
            <p:sp>
              <p:nvSpPr>
                <p:cNvPr id="21552" name="Line 14"/>
                <p:cNvSpPr>
                  <a:spLocks noChangeShapeType="1"/>
                </p:cNvSpPr>
                <p:nvPr/>
              </p:nvSpPr>
              <p:spPr bwMode="auto">
                <a:xfrm>
                  <a:off x="5811" y="1392"/>
                  <a:ext cx="959" cy="4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21553" name="Line 15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8178" name="Group 16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2155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6531" y="1439"/>
                    <a:ext cx="618" cy="297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1556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6"/>
                    <a:ext cx="103" cy="14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1557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6944" y="1736"/>
                    <a:ext cx="103" cy="14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48169" name="Group 20"/>
              <p:cNvGrpSpPr>
                <a:grpSpLocks/>
              </p:cNvGrpSpPr>
              <p:nvPr/>
            </p:nvGrpSpPr>
            <p:grpSpPr bwMode="auto">
              <a:xfrm>
                <a:off x="5914" y="3364"/>
                <a:ext cx="2781" cy="592"/>
                <a:chOff x="5811" y="1292"/>
                <a:chExt cx="2781" cy="592"/>
              </a:xfrm>
            </p:grpSpPr>
            <p:sp>
              <p:nvSpPr>
                <p:cNvPr id="21546" name="Line 21"/>
                <p:cNvSpPr>
                  <a:spLocks noChangeShapeType="1"/>
                </p:cNvSpPr>
                <p:nvPr/>
              </p:nvSpPr>
              <p:spPr bwMode="auto">
                <a:xfrm>
                  <a:off x="5809" y="1392"/>
                  <a:ext cx="960" cy="492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21547" name="Line 22"/>
                <p:cNvSpPr>
                  <a:spLocks noChangeShapeType="1"/>
                </p:cNvSpPr>
                <p:nvPr/>
              </p:nvSpPr>
              <p:spPr bwMode="auto">
                <a:xfrm>
                  <a:off x="6769" y="1884"/>
                  <a:ext cx="1823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8172" name="Group 23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21549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6530" y="1439"/>
                    <a:ext cx="618" cy="297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1550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6633" y="1737"/>
                    <a:ext cx="104" cy="14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1551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6936" y="1727"/>
                    <a:ext cx="103" cy="145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</p:grpSp>
        <p:sp>
          <p:nvSpPr>
            <p:cNvPr id="21528" name="Text Box 27"/>
            <p:cNvSpPr txBox="1">
              <a:spLocks noChangeArrowheads="1"/>
            </p:cNvSpPr>
            <p:nvPr/>
          </p:nvSpPr>
          <p:spPr bwMode="auto">
            <a:xfrm>
              <a:off x="4080" y="1344"/>
              <a:ext cx="120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棉布</a:t>
              </a:r>
            </a:p>
          </p:txBody>
        </p:sp>
        <p:sp>
          <p:nvSpPr>
            <p:cNvPr id="21529" name="Text Box 28"/>
            <p:cNvSpPr txBox="1">
              <a:spLocks noChangeArrowheads="1"/>
            </p:cNvSpPr>
            <p:nvPr/>
          </p:nvSpPr>
          <p:spPr bwMode="auto">
            <a:xfrm>
              <a:off x="4032" y="1968"/>
              <a:ext cx="1296" cy="3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木板</a:t>
              </a:r>
            </a:p>
          </p:txBody>
        </p:sp>
        <p:sp>
          <p:nvSpPr>
            <p:cNvPr id="21530" name="Text Box 29"/>
            <p:cNvSpPr txBox="1">
              <a:spLocks noChangeArrowheads="1"/>
            </p:cNvSpPr>
            <p:nvPr/>
          </p:nvSpPr>
          <p:spPr bwMode="auto">
            <a:xfrm>
              <a:off x="4128" y="2688"/>
              <a:ext cx="1200" cy="2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玻璃板</a:t>
              </a:r>
            </a:p>
          </p:txBody>
        </p:sp>
        <p:grpSp>
          <p:nvGrpSpPr>
            <p:cNvPr id="48155" name="Group 30"/>
            <p:cNvGrpSpPr>
              <a:grpSpLocks/>
            </p:cNvGrpSpPr>
            <p:nvPr/>
          </p:nvGrpSpPr>
          <p:grpSpPr bwMode="auto">
            <a:xfrm>
              <a:off x="4272" y="1104"/>
              <a:ext cx="480" cy="238"/>
              <a:chOff x="1632" y="2640"/>
              <a:chExt cx="480" cy="238"/>
            </a:xfrm>
          </p:grpSpPr>
          <p:sp>
            <p:nvSpPr>
              <p:cNvPr id="21540" name="Rectangle 31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41" name="Oval 32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42" name="Oval 33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grpSp>
          <p:nvGrpSpPr>
            <p:cNvPr id="48156" name="Group 34"/>
            <p:cNvGrpSpPr>
              <a:grpSpLocks/>
            </p:cNvGrpSpPr>
            <p:nvPr/>
          </p:nvGrpSpPr>
          <p:grpSpPr bwMode="auto">
            <a:xfrm>
              <a:off x="4560" y="1728"/>
              <a:ext cx="480" cy="238"/>
              <a:chOff x="1632" y="2640"/>
              <a:chExt cx="480" cy="238"/>
            </a:xfrm>
          </p:grpSpPr>
          <p:sp>
            <p:nvSpPr>
              <p:cNvPr id="21537" name="Rectangle 35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38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38" name="Oval 36"/>
              <p:cNvSpPr>
                <a:spLocks noChangeArrowheads="1"/>
              </p:cNvSpPr>
              <p:nvPr/>
            </p:nvSpPr>
            <p:spPr bwMode="auto">
              <a:xfrm>
                <a:off x="1718" y="2779"/>
                <a:ext cx="96" cy="89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39" name="Oval 37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grpSp>
          <p:nvGrpSpPr>
            <p:cNvPr id="48157" name="Group 38"/>
            <p:cNvGrpSpPr>
              <a:grpSpLocks/>
            </p:cNvGrpSpPr>
            <p:nvPr/>
          </p:nvGrpSpPr>
          <p:grpSpPr bwMode="auto">
            <a:xfrm>
              <a:off x="5136" y="2352"/>
              <a:ext cx="480" cy="238"/>
              <a:chOff x="1632" y="2640"/>
              <a:chExt cx="480" cy="238"/>
            </a:xfrm>
          </p:grpSpPr>
          <p:sp>
            <p:nvSpPr>
              <p:cNvPr id="21534" name="Rectangle 39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38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35" name="Oval 40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88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36" name="Oval 41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</p:grpSp>
      <p:sp>
        <p:nvSpPr>
          <p:cNvPr id="21507" name="Rectangle 42"/>
          <p:cNvSpPr>
            <a:spLocks noChangeArrowheads="1"/>
          </p:cNvSpPr>
          <p:nvPr/>
        </p:nvSpPr>
        <p:spPr bwMode="auto">
          <a:xfrm>
            <a:off x="3543300" y="1219200"/>
            <a:ext cx="5600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9.</a:t>
            </a:r>
            <a:r>
              <a:rPr lang="zh-CN" altLang="en-US" sz="2400" b="1" dirty="0">
                <a:latin typeface="+mn-ea"/>
                <a:ea typeface="+mn-ea"/>
              </a:rPr>
              <a:t>从这个实验可以推理得出什么结论？ 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3810000" y="1662113"/>
            <a:ext cx="4724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运动的物体不受力时会保持匀速直线运动状态 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3452813" y="2755900"/>
            <a:ext cx="3938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+mn-ea"/>
                <a:ea typeface="+mn-ea"/>
              </a:rPr>
              <a:t>10.</a:t>
            </a:r>
            <a:r>
              <a:rPr lang="zh-CN" altLang="en-US" sz="2400" b="1" dirty="0">
                <a:solidFill>
                  <a:srgbClr val="000000"/>
                </a:solidFill>
                <a:latin typeface="+mn-ea"/>
                <a:ea typeface="+mn-ea"/>
              </a:rPr>
              <a:t>实验中的方法有哪些？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3962400" y="33528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控制变量法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3962400" y="38862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理想实验推理法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228600" y="5867400"/>
            <a:ext cx="7613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12.</a:t>
            </a:r>
            <a:r>
              <a:rPr lang="zh-CN" altLang="en-US" sz="2400" b="1" dirty="0">
                <a:latin typeface="+mn-ea"/>
                <a:ea typeface="+mn-ea"/>
              </a:rPr>
              <a:t>画出小车在玻璃板表面运动过程中的受力示意图。 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228600" y="4876800"/>
            <a:ext cx="7613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+mn-ea"/>
                <a:ea typeface="+mn-ea"/>
              </a:rPr>
              <a:t>11.</a:t>
            </a:r>
            <a:r>
              <a:rPr lang="zh-CN" altLang="en-US" sz="2400" b="1" dirty="0">
                <a:latin typeface="+mn-ea"/>
                <a:ea typeface="+mn-ea"/>
              </a:rPr>
              <a:t>实验为了让小车受到不同的阻力，采用的做法是？ 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62000" y="54102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使水平面的粗糙程度不同 </a:t>
            </a:r>
          </a:p>
        </p:txBody>
      </p:sp>
      <p:grpSp>
        <p:nvGrpSpPr>
          <p:cNvPr id="13" name="Group 53"/>
          <p:cNvGrpSpPr>
            <a:grpSpLocks/>
          </p:cNvGrpSpPr>
          <p:nvPr/>
        </p:nvGrpSpPr>
        <p:grpSpPr bwMode="auto">
          <a:xfrm>
            <a:off x="1524000" y="3429000"/>
            <a:ext cx="1371600" cy="461963"/>
            <a:chOff x="-106" y="1324"/>
            <a:chExt cx="2938" cy="291"/>
          </a:xfrm>
        </p:grpSpPr>
        <p:sp>
          <p:nvSpPr>
            <p:cNvPr id="21525" name="Line 54"/>
            <p:cNvSpPr>
              <a:spLocks noChangeShapeType="1"/>
            </p:cNvSpPr>
            <p:nvPr/>
          </p:nvSpPr>
          <p:spPr bwMode="auto">
            <a:xfrm>
              <a:off x="911" y="1440"/>
              <a:ext cx="1921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8150" name="Text Box 55"/>
            <p:cNvSpPr txBox="1">
              <a:spLocks noChangeArrowheads="1"/>
            </p:cNvSpPr>
            <p:nvPr/>
          </p:nvSpPr>
          <p:spPr bwMode="auto">
            <a:xfrm>
              <a:off x="-106" y="1324"/>
              <a:ext cx="952" cy="291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  <a:r>
                <a:rPr kumimoji="1" lang="en-US" altLang="zh-CN" sz="1400" b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3</a:t>
              </a:r>
              <a:endPara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endParaRPr>
            </a:p>
          </p:txBody>
        </p:sp>
      </p:grpSp>
      <p:sp>
        <p:nvSpPr>
          <p:cNvPr id="21516" name="Oval 56"/>
          <p:cNvSpPr>
            <a:spLocks noChangeArrowheads="1"/>
          </p:cNvSpPr>
          <p:nvPr/>
        </p:nvSpPr>
        <p:spPr bwMode="auto">
          <a:xfrm flipV="1">
            <a:off x="2895600" y="3505200"/>
            <a:ext cx="1524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grpSp>
        <p:nvGrpSpPr>
          <p:cNvPr id="14" name="Group 58"/>
          <p:cNvGrpSpPr>
            <a:grpSpLocks/>
          </p:cNvGrpSpPr>
          <p:nvPr/>
        </p:nvGrpSpPr>
        <p:grpSpPr bwMode="auto">
          <a:xfrm>
            <a:off x="2895600" y="3556000"/>
            <a:ext cx="566738" cy="1092200"/>
            <a:chOff x="0" y="0"/>
            <a:chExt cx="576" cy="1189"/>
          </a:xfrm>
        </p:grpSpPr>
        <p:sp>
          <p:nvSpPr>
            <p:cNvPr id="21521" name="Oval 59"/>
            <p:cNvSpPr>
              <a:spLocks noChangeArrowheads="1"/>
            </p:cNvSpPr>
            <p:nvPr/>
          </p:nvSpPr>
          <p:spPr bwMode="auto">
            <a:xfrm>
              <a:off x="0" y="0"/>
              <a:ext cx="192" cy="14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48146" name="Group 60"/>
            <p:cNvGrpSpPr>
              <a:grpSpLocks/>
            </p:cNvGrpSpPr>
            <p:nvPr/>
          </p:nvGrpSpPr>
          <p:grpSpPr bwMode="auto">
            <a:xfrm>
              <a:off x="96" y="96"/>
              <a:ext cx="480" cy="1093"/>
              <a:chOff x="0" y="0"/>
              <a:chExt cx="480" cy="1093"/>
            </a:xfrm>
          </p:grpSpPr>
          <p:sp>
            <p:nvSpPr>
              <p:cNvPr id="21523" name="Line 61"/>
              <p:cNvSpPr>
                <a:spLocks noChangeShapeType="1"/>
              </p:cNvSpPr>
              <p:nvPr/>
            </p:nvSpPr>
            <p:spPr bwMode="auto">
              <a:xfrm>
                <a:off x="2" y="4"/>
                <a:ext cx="0" cy="1052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1524" name="Text Box 62"/>
              <p:cNvSpPr txBox="1">
                <a:spLocks noChangeArrowheads="1"/>
              </p:cNvSpPr>
              <p:nvPr/>
            </p:nvSpPr>
            <p:spPr bwMode="auto">
              <a:xfrm>
                <a:off x="136" y="592"/>
                <a:ext cx="344" cy="501"/>
              </a:xfrm>
              <a:prstGeom prst="rect">
                <a:avLst/>
              </a:prstGeom>
              <a:noFill/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zh-CN" sz="2400" b="1" i="1" dirty="0">
                    <a:solidFill>
                      <a:srgbClr val="FF0000"/>
                    </a:solidFill>
                    <a:latin typeface="+mn-ea"/>
                    <a:ea typeface="+mn-ea"/>
                  </a:rPr>
                  <a:t>G</a:t>
                </a:r>
                <a:endParaRPr lang="en-US" altLang="zh-CN" sz="2400" b="1" i="1" dirty="0">
                  <a:latin typeface="+mn-ea"/>
                  <a:ea typeface="+mn-ea"/>
                </a:endParaRPr>
              </a:p>
            </p:txBody>
          </p:sp>
        </p:grpSp>
      </p:grpSp>
      <p:grpSp>
        <p:nvGrpSpPr>
          <p:cNvPr id="16" name="Group 63"/>
          <p:cNvGrpSpPr>
            <a:grpSpLocks/>
          </p:cNvGrpSpPr>
          <p:nvPr/>
        </p:nvGrpSpPr>
        <p:grpSpPr bwMode="auto">
          <a:xfrm>
            <a:off x="2971800" y="2438400"/>
            <a:ext cx="501650" cy="1146175"/>
            <a:chOff x="0" y="0"/>
            <a:chExt cx="714" cy="1106"/>
          </a:xfrm>
        </p:grpSpPr>
        <p:sp>
          <p:nvSpPr>
            <p:cNvPr id="21519" name="Line 64"/>
            <p:cNvSpPr>
              <a:spLocks noChangeShapeType="1"/>
            </p:cNvSpPr>
            <p:nvPr/>
          </p:nvSpPr>
          <p:spPr bwMode="auto">
            <a:xfrm>
              <a:off x="0" y="51"/>
              <a:ext cx="0" cy="1055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21520" name="Text Box 65"/>
            <p:cNvSpPr txBox="1">
              <a:spLocks noChangeArrowheads="1"/>
            </p:cNvSpPr>
            <p:nvPr/>
          </p:nvSpPr>
          <p:spPr bwMode="auto">
            <a:xfrm>
              <a:off x="230" y="0"/>
              <a:ext cx="48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zh-CN" sz="2400" b="1" i="1" dirty="0">
                  <a:solidFill>
                    <a:srgbClr val="0000FF"/>
                  </a:solidFill>
                  <a:latin typeface="+mn-ea"/>
                  <a:ea typeface="+mn-ea"/>
                </a:rPr>
                <a:t>F</a:t>
              </a:r>
              <a:endParaRPr lang="en-US" altLang="zh-CN" sz="2400" i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280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9" grpId="0"/>
      <p:bldP spid="45100" grpId="0"/>
      <p:bldP spid="45102" grpId="0"/>
      <p:bldP spid="45104" grpId="0"/>
      <p:bldP spid="45106" grpId="0"/>
      <p:bldP spid="45107" grpId="0"/>
      <p:bldP spid="4510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8137525" cy="1298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    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一切物体保持运动状态不变的性质，叫做惯性。</a:t>
            </a:r>
            <a:endParaRPr kumimoji="1" lang="en-US" altLang="zh-CN" sz="2400" b="1" dirty="0">
              <a:solidFill>
                <a:schemeClr val="accent5">
                  <a:lumMod val="2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（即静止或匀速直线运动状态）</a:t>
            </a:r>
          </a:p>
        </p:txBody>
      </p:sp>
      <p:sp>
        <p:nvSpPr>
          <p:cNvPr id="49155" name="WordArt 3"/>
          <p:cNvSpPr>
            <a:spLocks noChangeArrowheads="1" noChangeShapeType="1" noTextEdit="1"/>
          </p:cNvSpPr>
          <p:nvPr/>
        </p:nvSpPr>
        <p:spPr bwMode="auto">
          <a:xfrm>
            <a:off x="609600" y="1143000"/>
            <a:ext cx="2019300" cy="5667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2400" b="1" kern="10">
                <a:ln w="9525">
                  <a:solidFill>
                    <a:srgbClr val="CC99FF"/>
                  </a:solidFill>
                  <a:round/>
                  <a:headEnd type="none" w="sm" len="sm"/>
                  <a:tailEnd type="none" w="sm" len="sm"/>
                </a:ln>
                <a:solidFill>
                  <a:srgbClr val="000E6B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+mn-ea"/>
                <a:ea typeface="+mn-ea"/>
                <a:cs typeface="+mn-ea"/>
              </a:rPr>
              <a:t>二、惯性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3429000"/>
            <a:ext cx="8064500" cy="2308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indent="266700" algn="just">
              <a:lnSpc>
                <a:spcPct val="150000"/>
              </a:lnSpc>
              <a:defRPr/>
            </a:pP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下列各问中的物体的惯性如何体现？</a:t>
            </a:r>
          </a:p>
          <a:p>
            <a:pPr indent="266700" algn="just" eaLnBrk="0" hangingPunct="0">
              <a:lnSpc>
                <a:spcPct val="150000"/>
              </a:lnSpc>
              <a:defRPr/>
            </a:pP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（</a:t>
            </a:r>
            <a:r>
              <a:rPr kumimoji="1" lang="en-US" altLang="zh-CN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1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）静止在桌面上的书？</a:t>
            </a:r>
          </a:p>
          <a:p>
            <a:pPr indent="266700" eaLnBrk="0" hangingPunct="0">
              <a:lnSpc>
                <a:spcPct val="150000"/>
              </a:lnSpc>
              <a:defRPr/>
            </a:pP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（</a:t>
            </a:r>
            <a:r>
              <a:rPr kumimoji="1" lang="en-US" altLang="zh-CN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2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）正在以</a:t>
            </a:r>
            <a:r>
              <a:rPr kumimoji="1" lang="en-US" altLang="zh-CN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10 m/s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速度运动的汽车？</a:t>
            </a:r>
          </a:p>
          <a:p>
            <a:pPr indent="266700" eaLnBrk="0" hangingPunct="0">
              <a:lnSpc>
                <a:spcPct val="150000"/>
              </a:lnSpc>
              <a:defRPr/>
            </a:pP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（</a:t>
            </a:r>
            <a:r>
              <a:rPr kumimoji="1" lang="en-US" altLang="zh-CN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3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）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  <a:cs typeface="Times New Roman" pitchFamily="18" charset="0"/>
              </a:rPr>
              <a:t>一个正在加速的汽车，某时刻的速度是</a:t>
            </a:r>
            <a:r>
              <a:rPr kumimoji="1" lang="en-US" altLang="zh-CN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  <a:cs typeface="Times New Roman" pitchFamily="18" charset="0"/>
              </a:rPr>
              <a:t>5 m/s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  <a:cs typeface="Times New Roman" pitchFamily="18" charset="0"/>
              </a:rPr>
              <a:t>。</a:t>
            </a: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+mn-ea"/>
                <a:ea typeface="+mn-ea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126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49300" y="3048000"/>
            <a:ext cx="7632700" cy="1130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ea typeface="宋体" pitchFamily="2" charset="-122"/>
              </a:rPr>
              <a:t>讨论：要想击中地上的目标，飞机应当飞到目标上空再投弹，还是提前一段距离？为什么？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755650" y="1765300"/>
            <a:ext cx="7704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b="1">
                <a:solidFill>
                  <a:srgbClr val="7030A0"/>
                </a:solidFill>
                <a:latin typeface="宋体" charset="-122"/>
              </a:rPr>
              <a:t>   </a:t>
            </a:r>
            <a:r>
              <a:rPr kumimoji="1" lang="zh-CN" altLang="en-US" sz="2400" b="1">
                <a:solidFill>
                  <a:srgbClr val="7030A0"/>
                </a:solidFill>
                <a:latin typeface="宋体" charset="-122"/>
              </a:rPr>
              <a:t>一切物体在任何情况下都具有惯性，惯性是物体固有的一种属性。</a:t>
            </a:r>
            <a:r>
              <a:rPr kumimoji="1" lang="zh-CN" altLang="en-US" sz="2400">
                <a:solidFill>
                  <a:srgbClr val="7030A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641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40497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3" name="Picture 2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43000"/>
            <a:ext cx="2592388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3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114800"/>
            <a:ext cx="1255713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88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48"/>
          <p:cNvSpPr txBox="1">
            <a:spLocks noChangeArrowheads="1"/>
          </p:cNvSpPr>
          <p:nvPr/>
        </p:nvSpPr>
        <p:spPr bwMode="auto">
          <a:xfrm>
            <a:off x="152400" y="1752600"/>
            <a:ext cx="8763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1.</a:t>
            </a:r>
            <a:r>
              <a:rPr kumimoji="1" lang="zh-CN" altLang="en-US" sz="2400" b="1" dirty="0">
                <a:latin typeface="+mn-ea"/>
                <a:ea typeface="+mn-ea"/>
              </a:rPr>
              <a:t>如图所示，桌面上的某物体在力</a:t>
            </a:r>
            <a:r>
              <a:rPr kumimoji="1" lang="en-US" altLang="zh-CN" sz="2400" b="1" i="1" dirty="0">
                <a:latin typeface="+mn-ea"/>
                <a:ea typeface="+mn-ea"/>
              </a:rPr>
              <a:t>F </a:t>
            </a:r>
            <a:r>
              <a:rPr kumimoji="1" lang="zh-CN" altLang="en-US" sz="2400" b="1" dirty="0">
                <a:latin typeface="+mn-ea"/>
                <a:ea typeface="+mn-ea"/>
              </a:rPr>
              <a:t>作用下向右运动，当物体离开桌面时，它所受的一切外力同时消失时，那么它将（    ）</a:t>
            </a:r>
          </a:p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  </a:t>
            </a:r>
            <a:r>
              <a:rPr kumimoji="1" lang="en-US" altLang="zh-CN" sz="2400" b="1" dirty="0">
                <a:latin typeface="+mn-ea"/>
                <a:ea typeface="+mn-ea"/>
              </a:rPr>
              <a:t>A</a:t>
            </a:r>
            <a:r>
              <a:rPr kumimoji="1" lang="zh-CN" altLang="en-US" sz="2400" b="1" dirty="0">
                <a:latin typeface="+mn-ea"/>
                <a:ea typeface="+mn-ea"/>
              </a:rPr>
              <a:t>．无法确定物体的运动情况         </a:t>
            </a:r>
          </a:p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  </a:t>
            </a:r>
            <a:r>
              <a:rPr kumimoji="1" lang="en-US" altLang="zh-CN" sz="2400" b="1" dirty="0">
                <a:latin typeface="+mn-ea"/>
                <a:ea typeface="+mn-ea"/>
              </a:rPr>
              <a:t>B</a:t>
            </a:r>
            <a:r>
              <a:rPr kumimoji="1" lang="zh-CN" altLang="en-US" sz="2400" b="1" dirty="0">
                <a:latin typeface="+mn-ea"/>
                <a:ea typeface="+mn-ea"/>
              </a:rPr>
              <a:t>．沿竖直方向下落</a:t>
            </a:r>
          </a:p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  </a:t>
            </a:r>
            <a:r>
              <a:rPr kumimoji="1" lang="en-US" altLang="zh-CN" sz="2400" b="1" dirty="0">
                <a:latin typeface="+mn-ea"/>
                <a:ea typeface="+mn-ea"/>
              </a:rPr>
              <a:t>C</a:t>
            </a:r>
            <a:r>
              <a:rPr kumimoji="1" lang="zh-CN" altLang="en-US" sz="2400" b="1" dirty="0">
                <a:latin typeface="+mn-ea"/>
                <a:ea typeface="+mn-ea"/>
              </a:rPr>
              <a:t>．沿水平方向各右作匀速直线运动   </a:t>
            </a:r>
          </a:p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  </a:t>
            </a:r>
            <a:r>
              <a:rPr kumimoji="1" lang="en-US" altLang="zh-CN" sz="2400" b="1" dirty="0">
                <a:latin typeface="+mn-ea"/>
                <a:ea typeface="+mn-ea"/>
              </a:rPr>
              <a:t>D</a:t>
            </a:r>
            <a:r>
              <a:rPr kumimoji="1" lang="zh-CN" altLang="en-US" sz="2400" b="1" dirty="0">
                <a:latin typeface="+mn-ea"/>
                <a:ea typeface="+mn-ea"/>
              </a:rPr>
              <a:t>．沿虚线运动 </a:t>
            </a:r>
          </a:p>
        </p:txBody>
      </p:sp>
      <p:grpSp>
        <p:nvGrpSpPr>
          <p:cNvPr id="52227" name="组合 53"/>
          <p:cNvGrpSpPr>
            <a:grpSpLocks/>
          </p:cNvGrpSpPr>
          <p:nvPr/>
        </p:nvGrpSpPr>
        <p:grpSpPr bwMode="auto">
          <a:xfrm>
            <a:off x="5867400" y="2895600"/>
            <a:ext cx="2895600" cy="2667000"/>
            <a:chOff x="6248836" y="1978740"/>
            <a:chExt cx="2742764" cy="1678863"/>
          </a:xfrm>
        </p:grpSpPr>
        <p:sp>
          <p:nvSpPr>
            <p:cNvPr id="22537" name="Freeform 85"/>
            <p:cNvSpPr>
              <a:spLocks/>
            </p:cNvSpPr>
            <p:nvPr/>
          </p:nvSpPr>
          <p:spPr bwMode="auto">
            <a:xfrm>
              <a:off x="7961560" y="2514377"/>
              <a:ext cx="1030040" cy="1143226"/>
            </a:xfrm>
            <a:custGeom>
              <a:avLst/>
              <a:gdLst>
                <a:gd name="T0" fmla="*/ 0 w 1095"/>
                <a:gd name="T1" fmla="*/ 0 h 936"/>
                <a:gd name="T2" fmla="*/ 2147483647 w 1095"/>
                <a:gd name="T3" fmla="*/ 2147483647 h 936"/>
                <a:gd name="T4" fmla="*/ 2147483647 w 1095"/>
                <a:gd name="T5" fmla="*/ 2147483647 h 936"/>
                <a:gd name="T6" fmla="*/ 0 60000 65536"/>
                <a:gd name="T7" fmla="*/ 0 60000 65536"/>
                <a:gd name="T8" fmla="*/ 0 60000 65536"/>
                <a:gd name="T9" fmla="*/ 0 w 1095"/>
                <a:gd name="T10" fmla="*/ 0 h 936"/>
                <a:gd name="T11" fmla="*/ 1095 w 1095"/>
                <a:gd name="T12" fmla="*/ 936 h 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5" h="936">
                  <a:moveTo>
                    <a:pt x="0" y="0"/>
                  </a:moveTo>
                  <a:cubicBezTo>
                    <a:pt x="216" y="0"/>
                    <a:pt x="433" y="0"/>
                    <a:pt x="615" y="156"/>
                  </a:cubicBezTo>
                  <a:cubicBezTo>
                    <a:pt x="797" y="312"/>
                    <a:pt x="946" y="624"/>
                    <a:pt x="1095" y="936"/>
                  </a:cubicBezTo>
                </a:path>
              </a:pathLst>
            </a:custGeom>
            <a:noFill/>
            <a:ln w="28575" cap="flat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52232" name="组合 25"/>
            <p:cNvGrpSpPr>
              <a:grpSpLocks/>
            </p:cNvGrpSpPr>
            <p:nvPr/>
          </p:nvGrpSpPr>
          <p:grpSpPr bwMode="auto">
            <a:xfrm>
              <a:off x="6248836" y="1978740"/>
              <a:ext cx="2666577" cy="1678863"/>
              <a:chOff x="2168561" y="1686646"/>
              <a:chExt cx="3000133" cy="1678858"/>
            </a:xfrm>
          </p:grpSpPr>
          <p:grpSp>
            <p:nvGrpSpPr>
              <p:cNvPr id="52233" name="组合 4"/>
              <p:cNvGrpSpPr>
                <a:grpSpLocks/>
              </p:cNvGrpSpPr>
              <p:nvPr/>
            </p:nvGrpSpPr>
            <p:grpSpPr bwMode="auto">
              <a:xfrm>
                <a:off x="2168561" y="1993906"/>
                <a:ext cx="2057068" cy="1371598"/>
                <a:chOff x="2242301" y="2374906"/>
                <a:chExt cx="2057068" cy="1371598"/>
              </a:xfrm>
            </p:grpSpPr>
            <p:sp>
              <p:nvSpPr>
                <p:cNvPr id="22543" name="Rectangle 9" descr="深色木质"/>
                <p:cNvSpPr>
                  <a:spLocks noChangeArrowheads="1"/>
                </p:cNvSpPr>
                <p:nvPr/>
              </p:nvSpPr>
              <p:spPr bwMode="auto">
                <a:xfrm>
                  <a:off x="3700636" y="2374438"/>
                  <a:ext cx="553220" cy="442699"/>
                </a:xfrm>
                <a:prstGeom prst="rect">
                  <a:avLst/>
                </a:prstGeom>
                <a:blipFill dpi="0" rotWithShape="1">
                  <a:blip r:embed="rId2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zh-CN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52238" name="Group 10"/>
                <p:cNvGrpSpPr>
                  <a:grpSpLocks/>
                </p:cNvGrpSpPr>
                <p:nvPr/>
              </p:nvGrpSpPr>
              <p:grpSpPr bwMode="auto">
                <a:xfrm>
                  <a:off x="2242301" y="2832103"/>
                  <a:ext cx="2057068" cy="914401"/>
                  <a:chOff x="1357" y="3425"/>
                  <a:chExt cx="1046" cy="576"/>
                </a:xfrm>
              </p:grpSpPr>
              <p:sp>
                <p:nvSpPr>
                  <p:cNvPr id="22545" name="Rectangle 11" descr="纸莎草纸"/>
                  <p:cNvSpPr>
                    <a:spLocks noChangeArrowheads="1"/>
                  </p:cNvSpPr>
                  <p:nvPr/>
                </p:nvSpPr>
                <p:spPr bwMode="auto">
                  <a:xfrm>
                    <a:off x="1357" y="3425"/>
                    <a:ext cx="1046" cy="96"/>
                  </a:xfrm>
                  <a:prstGeom prst="rect">
                    <a:avLst/>
                  </a:pr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zh-CN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2546" name="Rectangle 12" descr="纸莎草纸"/>
                  <p:cNvSpPr>
                    <a:spLocks noChangeArrowheads="1"/>
                  </p:cNvSpPr>
                  <p:nvPr/>
                </p:nvSpPr>
                <p:spPr bwMode="auto">
                  <a:xfrm>
                    <a:off x="1531" y="3521"/>
                    <a:ext cx="145" cy="480"/>
                  </a:xfrm>
                  <a:prstGeom prst="rect">
                    <a:avLst/>
                  </a:pr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zh-CN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22547" name="Rectangle 13" descr="纸莎草纸"/>
                  <p:cNvSpPr>
                    <a:spLocks noChangeArrowheads="1"/>
                  </p:cNvSpPr>
                  <p:nvPr/>
                </p:nvSpPr>
                <p:spPr bwMode="auto">
                  <a:xfrm>
                    <a:off x="2098" y="3521"/>
                    <a:ext cx="145" cy="480"/>
                  </a:xfrm>
                  <a:prstGeom prst="rect">
                    <a:avLst/>
                  </a:prstGeom>
                  <a:blipFill dpi="0" rotWithShape="1">
                    <a:blip r:embed="rId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zh-CN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52234" name="Group 16"/>
              <p:cNvGrpSpPr>
                <a:grpSpLocks/>
              </p:cNvGrpSpPr>
              <p:nvPr/>
            </p:nvGrpSpPr>
            <p:grpSpPr bwMode="auto">
              <a:xfrm>
                <a:off x="4025694" y="1686646"/>
                <a:ext cx="1143000" cy="533398"/>
                <a:chOff x="2364" y="4201248"/>
                <a:chExt cx="720" cy="533398"/>
              </a:xfrm>
            </p:grpSpPr>
            <p:sp>
              <p:nvSpPr>
                <p:cNvPr id="22541" name="Line 14"/>
                <p:cNvSpPr>
                  <a:spLocks noChangeShapeType="1"/>
                </p:cNvSpPr>
                <p:nvPr/>
              </p:nvSpPr>
              <p:spPr bwMode="auto">
                <a:xfrm>
                  <a:off x="2364" y="4734885"/>
                  <a:ext cx="712" cy="0"/>
                </a:xfrm>
                <a:prstGeom prst="line">
                  <a:avLst/>
                </a:prstGeom>
                <a:noFill/>
                <a:ln w="53975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2254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90" y="4201248"/>
                  <a:ext cx="344" cy="2748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zh-CN" altLang="zh-CN" sz="2400" b="1">
                    <a:latin typeface="+mn-ea"/>
                    <a:ea typeface="+mn-ea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22534" name="Rectangle 20"/>
          <p:cNvSpPr>
            <a:spLocks noChangeArrowheads="1"/>
          </p:cNvSpPr>
          <p:nvPr/>
        </p:nvSpPr>
        <p:spPr bwMode="auto">
          <a:xfrm>
            <a:off x="8610600" y="35052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  <a:endParaRPr lang="en-US" altLang="zh-CN" sz="2400" b="1" i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8077200" y="23622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0000"/>
                </a:solidFill>
                <a:latin typeface="宋体" charset="-122"/>
              </a:rPr>
              <a:t>C</a:t>
            </a:r>
          </a:p>
        </p:txBody>
      </p:sp>
      <p:sp>
        <p:nvSpPr>
          <p:cNvPr id="52230" name="TextBox 19"/>
          <p:cNvSpPr txBox="1">
            <a:spLocks noChangeArrowheads="1"/>
          </p:cNvSpPr>
          <p:nvPr/>
        </p:nvSpPr>
        <p:spPr bwMode="auto">
          <a:xfrm>
            <a:off x="3657600" y="1066800"/>
            <a:ext cx="2057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4000">
                <a:solidFill>
                  <a:srgbClr val="FF6600"/>
                </a:solidFill>
              </a:rPr>
              <a:t>练一练</a:t>
            </a:r>
          </a:p>
        </p:txBody>
      </p:sp>
    </p:spTree>
    <p:extLst>
      <p:ext uri="{BB962C8B-B14F-4D97-AF65-F5344CB8AC3E}">
        <p14:creationId xmlns:p14="http://schemas.microsoft.com/office/powerpoint/2010/main" val="277969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5368925" y="1676400"/>
            <a:ext cx="650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ACD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09600" y="1512888"/>
            <a:ext cx="8208963" cy="2865437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90000" tIns="46800" rIns="90000" bIns="46800" anchor="b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2.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下列哪些现象是利用惯性的（         ）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A.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拍打衣服时，灰尘脱离衣服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B.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司机和前排的乘客要系安全带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C.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洗完手后，用力甩掉手的水滴</a:t>
            </a:r>
          </a:p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   D.</a:t>
            </a:r>
            <a:r>
              <a:rPr kumimoji="1" lang="zh-CN" altLang="en-US" sz="2400" b="1" dirty="0">
                <a:solidFill>
                  <a:schemeClr val="accent5">
                    <a:lumMod val="10000"/>
                  </a:schemeClr>
                </a:solidFill>
                <a:latin typeface="+mn-ea"/>
                <a:ea typeface="+mn-ea"/>
              </a:rPr>
              <a:t>跳远运动员起跳前要尽力助跑</a:t>
            </a:r>
          </a:p>
        </p:txBody>
      </p:sp>
    </p:spTree>
    <p:extLst>
      <p:ext uri="{BB962C8B-B14F-4D97-AF65-F5344CB8AC3E}">
        <p14:creationId xmlns:p14="http://schemas.microsoft.com/office/powerpoint/2010/main" val="287108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1"/>
          <p:cNvSpPr>
            <a:spLocks noGrp="1"/>
          </p:cNvSpPr>
          <p:nvPr>
            <p:ph idx="4294967295"/>
          </p:nvPr>
        </p:nvSpPr>
        <p:spPr bwMode="auto">
          <a:xfrm>
            <a:off x="-180528" y="1844824"/>
            <a:ext cx="9144000" cy="219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0" algn="ctr" eaLnBrk="1" hangingPunct="1"/>
            <a:r>
              <a:rPr lang="zh-CN" altLang="en-US" sz="3600" b="1" dirty="0" smtClean="0">
                <a:latin typeface="华文新魏" pitchFamily="2" charset="-122"/>
                <a:ea typeface="华文新魏" pitchFamily="2" charset="-122"/>
              </a:rPr>
              <a:t>第九章   力与运动</a:t>
            </a:r>
            <a:endParaRPr lang="en-US" altLang="zh-CN" sz="3600" b="1" dirty="0" smtClean="0"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Font typeface="Arial" charset="0"/>
              <a:buNone/>
            </a:pPr>
            <a:endParaRPr lang="zh-CN" altLang="en-US" sz="3600" b="1" dirty="0" smtClean="0">
              <a:solidFill>
                <a:schemeClr val="bg1"/>
              </a:solidFill>
              <a:latin typeface="华文新魏" pitchFamily="2" charset="-122"/>
              <a:ea typeface="华文新魏" pitchFamily="2" charset="-122"/>
            </a:endParaRPr>
          </a:p>
          <a:p>
            <a:pPr indent="0" algn="ctr" eaLnBrk="1" hangingPunct="1">
              <a:buNone/>
            </a:pPr>
            <a:r>
              <a:rPr lang="en-US" altLang="zh-CN" sz="48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4800" b="1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、牛顿第一定律</a:t>
            </a:r>
          </a:p>
        </p:txBody>
      </p:sp>
    </p:spTree>
    <p:extLst>
      <p:ext uri="{BB962C8B-B14F-4D97-AF65-F5344CB8AC3E}">
        <p14:creationId xmlns:p14="http://schemas.microsoft.com/office/powerpoint/2010/main" val="2257703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1534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3.</a:t>
            </a:r>
            <a:r>
              <a:rPr kumimoji="1" lang="zh-CN" altLang="en-US" sz="2400" b="1" dirty="0">
                <a:latin typeface="+mn-ea"/>
                <a:ea typeface="+mn-ea"/>
              </a:rPr>
              <a:t>一个物体，在力</a:t>
            </a:r>
            <a:r>
              <a:rPr kumimoji="1" lang="en-US" altLang="zh-CN" sz="2400" b="1" i="1" dirty="0">
                <a:latin typeface="+mn-ea"/>
                <a:ea typeface="+mn-ea"/>
              </a:rPr>
              <a:t>F</a:t>
            </a:r>
            <a:r>
              <a:rPr kumimoji="1" lang="zh-CN" altLang="en-US" sz="2400" b="1" dirty="0">
                <a:latin typeface="+mn-ea"/>
                <a:ea typeface="+mn-ea"/>
              </a:rPr>
              <a:t>的作用下，在水平面上由静止开始运动，当速度达到</a:t>
            </a:r>
            <a:r>
              <a:rPr kumimoji="1" lang="en-US" altLang="zh-CN" sz="2400" b="1" dirty="0">
                <a:latin typeface="+mn-ea"/>
                <a:ea typeface="+mn-ea"/>
              </a:rPr>
              <a:t>3 m/s</a:t>
            </a:r>
            <a:r>
              <a:rPr kumimoji="1" lang="zh-CN" altLang="en-US" sz="2400" b="1" dirty="0">
                <a:latin typeface="+mn-ea"/>
                <a:ea typeface="+mn-ea"/>
              </a:rPr>
              <a:t>时，作用在它上面的力突然全部消失，则物体将（      ）              </a:t>
            </a:r>
            <a:endParaRPr kumimoji="1" lang="en-US" altLang="zh-CN" sz="2400" b="1" dirty="0">
              <a:latin typeface="+mn-ea"/>
              <a:ea typeface="+mn-ea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A.</a:t>
            </a:r>
            <a:r>
              <a:rPr kumimoji="1" lang="zh-CN" altLang="en-US" sz="2400" b="1" dirty="0">
                <a:latin typeface="+mn-ea"/>
                <a:ea typeface="+mn-ea"/>
              </a:rPr>
              <a:t>慢慢停下来       </a:t>
            </a:r>
          </a:p>
          <a:p>
            <a:pPr algn="just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B.</a:t>
            </a:r>
            <a:r>
              <a:rPr kumimoji="1" lang="zh-CN" altLang="en-US" sz="2400" b="1" dirty="0">
                <a:latin typeface="+mn-ea"/>
                <a:ea typeface="+mn-ea"/>
              </a:rPr>
              <a:t>仍做匀速直线运动，但速度小于</a:t>
            </a:r>
            <a:r>
              <a:rPr kumimoji="1" lang="en-US" altLang="zh-CN" sz="2400" b="1" dirty="0">
                <a:latin typeface="+mn-ea"/>
                <a:ea typeface="+mn-ea"/>
              </a:rPr>
              <a:t>3 m/s  </a:t>
            </a:r>
          </a:p>
          <a:p>
            <a:pPr algn="just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C.</a:t>
            </a:r>
            <a:r>
              <a:rPr kumimoji="1" lang="zh-CN" altLang="en-US" sz="2400" b="1" dirty="0">
                <a:latin typeface="+mn-ea"/>
                <a:ea typeface="+mn-ea"/>
              </a:rPr>
              <a:t>立即停下来       </a:t>
            </a:r>
          </a:p>
          <a:p>
            <a:pPr algn="just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D.</a:t>
            </a:r>
            <a:r>
              <a:rPr kumimoji="1" lang="zh-CN" altLang="en-US" sz="2400" b="1" dirty="0">
                <a:latin typeface="+mn-ea"/>
                <a:ea typeface="+mn-ea"/>
              </a:rPr>
              <a:t>仍做匀速直线运动，且速度为</a:t>
            </a:r>
            <a:r>
              <a:rPr kumimoji="1" lang="en-US" altLang="zh-CN" sz="2400" b="1" dirty="0">
                <a:latin typeface="+mn-ea"/>
                <a:ea typeface="+mn-ea"/>
              </a:rPr>
              <a:t>3 m/s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2133600" y="2357438"/>
            <a:ext cx="685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b="1">
                <a:solidFill>
                  <a:srgbClr val="FF0517"/>
                </a:solidFill>
                <a:latin typeface="Times New Roman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7024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28600" y="1066800"/>
            <a:ext cx="68580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4.</a:t>
            </a:r>
            <a:r>
              <a:rPr kumimoji="1" lang="zh-CN" altLang="en-US" sz="2400" b="1" dirty="0">
                <a:latin typeface="+mn-ea"/>
                <a:ea typeface="+mn-ea"/>
              </a:rPr>
              <a:t>下列说法正确的是 （</a:t>
            </a:r>
            <a:r>
              <a:rPr kumimoji="1" lang="en-US" altLang="zh-CN" sz="2400" b="1" dirty="0">
                <a:latin typeface="+mn-ea"/>
                <a:ea typeface="+mn-ea"/>
                <a:cs typeface="Times New Roman" pitchFamily="18" charset="0"/>
              </a:rPr>
              <a:t>       </a:t>
            </a:r>
            <a:r>
              <a:rPr kumimoji="1" lang="zh-CN" altLang="en-US" sz="2400" b="1" dirty="0">
                <a:latin typeface="+mn-ea"/>
                <a:ea typeface="+mn-ea"/>
                <a:cs typeface="Times New Roman" pitchFamily="18" charset="0"/>
              </a:rPr>
              <a:t>）</a:t>
            </a:r>
            <a:endParaRPr kumimoji="1" lang="en-US" altLang="zh-CN" sz="2400" b="1" dirty="0">
              <a:latin typeface="+mn-ea"/>
              <a:ea typeface="+mn-ea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  <a:cs typeface="Times New Roman" pitchFamily="18" charset="0"/>
              </a:rPr>
              <a:t>   A</a:t>
            </a:r>
            <a:r>
              <a:rPr kumimoji="1" lang="zh-CN" altLang="en-US" sz="2400" b="1" dirty="0">
                <a:latin typeface="+mn-ea"/>
                <a:ea typeface="+mn-ea"/>
                <a:cs typeface="Times New Roman" pitchFamily="18" charset="0"/>
              </a:rPr>
              <a:t>．物体不受力作用就一定静止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  <a:cs typeface="Times New Roman" pitchFamily="18" charset="0"/>
              </a:rPr>
              <a:t>   B</a:t>
            </a:r>
            <a:r>
              <a:rPr kumimoji="1" lang="zh-CN" altLang="en-US" sz="2400" b="1" dirty="0">
                <a:latin typeface="+mn-ea"/>
                <a:ea typeface="+mn-ea"/>
                <a:cs typeface="Times New Roman" pitchFamily="18" charset="0"/>
              </a:rPr>
              <a:t>．物体不受力作用就一定是匀速直线运动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  <a:cs typeface="Times New Roman" pitchFamily="18" charset="0"/>
              </a:rPr>
              <a:t>   C</a:t>
            </a:r>
            <a:r>
              <a:rPr kumimoji="1" lang="zh-CN" altLang="en-US" sz="2400" b="1" dirty="0">
                <a:latin typeface="+mn-ea"/>
                <a:ea typeface="+mn-ea"/>
                <a:cs typeface="Times New Roman" pitchFamily="18" charset="0"/>
              </a:rPr>
              <a:t>．物体受力才能运动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  <a:cs typeface="Times New Roman" pitchFamily="18" charset="0"/>
              </a:rPr>
              <a:t>   D</a:t>
            </a:r>
            <a:r>
              <a:rPr kumimoji="1" lang="zh-CN" altLang="en-US" sz="2400" b="1" dirty="0">
                <a:latin typeface="+mn-ea"/>
                <a:ea typeface="+mn-ea"/>
                <a:cs typeface="Times New Roman" pitchFamily="18" charset="0"/>
              </a:rPr>
              <a:t>．以上说法都是错误的</a:t>
            </a:r>
          </a:p>
          <a:p>
            <a:pPr eaLnBrk="0" hangingPunct="0">
              <a:defRPr/>
            </a:pPr>
            <a:endParaRPr kumimoji="1" lang="en-US" altLang="zh-CN" sz="2400" b="1" dirty="0">
              <a:latin typeface="+mn-ea"/>
              <a:ea typeface="+mn-ea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962400" y="1143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  <a:ea typeface="+mn-ea"/>
                <a:cs typeface="Times New Roman" pitchFamily="18" charset="0"/>
              </a:rPr>
              <a:t>D</a:t>
            </a:r>
            <a:r>
              <a:rPr kumimoji="1" lang="en-US" altLang="zh-CN" sz="2400" b="1" dirty="0">
                <a:latin typeface="+mn-ea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8600" y="3762375"/>
            <a:ext cx="64008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5.</a:t>
            </a:r>
            <a:r>
              <a:rPr kumimoji="1" lang="zh-CN" altLang="en-US" sz="2400" b="1" dirty="0">
                <a:latin typeface="+mn-ea"/>
                <a:ea typeface="+mn-ea"/>
              </a:rPr>
              <a:t>一物体放在桌上静止</a:t>
            </a:r>
            <a:r>
              <a:rPr kumimoji="1" lang="en-US" altLang="zh-CN" sz="2400" b="1" dirty="0">
                <a:latin typeface="+mn-ea"/>
                <a:ea typeface="+mn-ea"/>
              </a:rPr>
              <a:t>,</a:t>
            </a:r>
            <a:r>
              <a:rPr kumimoji="1" lang="zh-CN" altLang="en-US" sz="2400" b="1" dirty="0">
                <a:latin typeface="+mn-ea"/>
                <a:ea typeface="+mn-ea"/>
              </a:rPr>
              <a:t>假若某瞬间撤掉所有的外力</a:t>
            </a:r>
            <a:r>
              <a:rPr kumimoji="1" lang="en-US" altLang="zh-CN" sz="2400" b="1" dirty="0">
                <a:latin typeface="+mn-ea"/>
                <a:ea typeface="+mn-ea"/>
              </a:rPr>
              <a:t>,</a:t>
            </a:r>
            <a:r>
              <a:rPr kumimoji="1" lang="zh-CN" altLang="en-US" sz="2400" b="1" dirty="0">
                <a:latin typeface="+mn-ea"/>
                <a:ea typeface="+mn-ea"/>
              </a:rPr>
              <a:t>物体将怎么样</a:t>
            </a:r>
            <a:r>
              <a:rPr kumimoji="1" lang="en-US" altLang="zh-CN" sz="2400" b="1" dirty="0">
                <a:latin typeface="+mn-ea"/>
                <a:ea typeface="+mn-ea"/>
              </a:rPr>
              <a:t>?</a:t>
            </a:r>
          </a:p>
        </p:txBody>
      </p:sp>
      <p:pic>
        <p:nvPicPr>
          <p:cNvPr id="55301" name="Picture 9" descr="u=3204053805,433549762&amp;fm=23&amp;g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775" y="2667000"/>
            <a:ext cx="268922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772400" y="2057400"/>
            <a:ext cx="503238" cy="1527175"/>
            <a:chOff x="0" y="0"/>
            <a:chExt cx="713" cy="1106"/>
          </a:xfrm>
        </p:grpSpPr>
        <p:sp>
          <p:nvSpPr>
            <p:cNvPr id="25615" name="Line 11"/>
            <p:cNvSpPr>
              <a:spLocks noChangeShapeType="1"/>
            </p:cNvSpPr>
            <p:nvPr/>
          </p:nvSpPr>
          <p:spPr bwMode="auto">
            <a:xfrm>
              <a:off x="0" y="49"/>
              <a:ext cx="0" cy="1057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25616" name="Text Box 12"/>
            <p:cNvSpPr txBox="1">
              <a:spLocks noChangeArrowheads="1"/>
            </p:cNvSpPr>
            <p:nvPr/>
          </p:nvSpPr>
          <p:spPr bwMode="auto">
            <a:xfrm>
              <a:off x="229" y="0"/>
              <a:ext cx="484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zh-CN" sz="2400" b="1">
                  <a:solidFill>
                    <a:srgbClr val="0000FF"/>
                  </a:solidFill>
                  <a:latin typeface="+mn-ea"/>
                  <a:ea typeface="+mn-ea"/>
                </a:rPr>
                <a:t>F</a:t>
              </a:r>
              <a:endParaRPr lang="en-US" altLang="zh-CN" sz="240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96200" y="3505200"/>
            <a:ext cx="771525" cy="1454150"/>
            <a:chOff x="0" y="0"/>
            <a:chExt cx="785" cy="1152"/>
          </a:xfrm>
        </p:grpSpPr>
        <p:sp>
          <p:nvSpPr>
            <p:cNvPr id="25611" name="Oval 14"/>
            <p:cNvSpPr>
              <a:spLocks noChangeArrowheads="1"/>
            </p:cNvSpPr>
            <p:nvPr/>
          </p:nvSpPr>
          <p:spPr bwMode="auto">
            <a:xfrm>
              <a:off x="0" y="0"/>
              <a:ext cx="192" cy="1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55308" name="Group 15"/>
            <p:cNvGrpSpPr>
              <a:grpSpLocks/>
            </p:cNvGrpSpPr>
            <p:nvPr/>
          </p:nvGrpSpPr>
          <p:grpSpPr bwMode="auto">
            <a:xfrm>
              <a:off x="96" y="96"/>
              <a:ext cx="689" cy="1056"/>
              <a:chOff x="0" y="0"/>
              <a:chExt cx="689" cy="1056"/>
            </a:xfrm>
          </p:grpSpPr>
          <p:sp>
            <p:nvSpPr>
              <p:cNvPr id="25613" name="Line 16"/>
              <p:cNvSpPr>
                <a:spLocks noChangeShapeType="1"/>
              </p:cNvSpPr>
              <p:nvPr/>
            </p:nvSpPr>
            <p:spPr bwMode="auto">
              <a:xfrm>
                <a:off x="-2" y="0"/>
                <a:ext cx="0" cy="105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25614" name="Text Box 17"/>
              <p:cNvSpPr txBox="1">
                <a:spLocks noChangeArrowheads="1"/>
              </p:cNvSpPr>
              <p:nvPr/>
            </p:nvSpPr>
            <p:spPr bwMode="auto">
              <a:xfrm>
                <a:off x="59" y="689"/>
                <a:ext cx="63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altLang="zh-CN" sz="2400" b="1">
                    <a:solidFill>
                      <a:srgbClr val="FF0000"/>
                    </a:solidFill>
                    <a:latin typeface="+mn-ea"/>
                    <a:ea typeface="+mn-ea"/>
                  </a:rPr>
                  <a:t>G</a:t>
                </a:r>
                <a:endParaRPr lang="en-US" altLang="zh-CN" sz="2400" b="1">
                  <a:latin typeface="+mn-ea"/>
                  <a:ea typeface="+mn-ea"/>
                </a:endParaRPr>
              </a:p>
            </p:txBody>
          </p:sp>
        </p:grpSp>
      </p:grpSp>
      <p:sp>
        <p:nvSpPr>
          <p:cNvPr id="68627" name="Rectangle 19"/>
          <p:cNvSpPr>
            <a:spLocks noChangeArrowheads="1"/>
          </p:cNvSpPr>
          <p:nvPr/>
        </p:nvSpPr>
        <p:spPr bwMode="auto">
          <a:xfrm>
            <a:off x="3733800" y="4419600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静止</a:t>
            </a:r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6858000" y="2209800"/>
            <a:ext cx="6508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G</a:t>
            </a:r>
          </a:p>
        </p:txBody>
      </p:sp>
      <p:sp>
        <p:nvSpPr>
          <p:cNvPr id="25610" name="Oval 21"/>
          <p:cNvSpPr>
            <a:spLocks noChangeArrowheads="1"/>
          </p:cNvSpPr>
          <p:nvPr/>
        </p:nvSpPr>
        <p:spPr bwMode="auto">
          <a:xfrm flipV="1">
            <a:off x="7696200" y="3429000"/>
            <a:ext cx="1524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74197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utoUpdateAnimBg="0"/>
      <p:bldP spid="68627" grpId="0"/>
      <p:bldP spid="686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28600" y="1125538"/>
            <a:ext cx="83058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6.</a:t>
            </a:r>
            <a:r>
              <a:rPr kumimoji="1" lang="zh-CN" altLang="en-US" sz="2400" b="1" dirty="0">
                <a:latin typeface="+mn-ea"/>
                <a:ea typeface="+mn-ea"/>
              </a:rPr>
              <a:t>对于牛顿第一定律的看法，正确的是</a:t>
            </a:r>
            <a:r>
              <a:rPr kumimoji="1" lang="en-US" altLang="zh-CN" sz="2400" b="1" dirty="0">
                <a:latin typeface="+mn-ea"/>
                <a:ea typeface="+mn-ea"/>
              </a:rPr>
              <a:t>(    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A</a:t>
            </a:r>
            <a:r>
              <a:rPr kumimoji="1" lang="zh-CN" altLang="en-US" sz="2400" b="1" dirty="0">
                <a:latin typeface="+mn-ea"/>
                <a:ea typeface="+mn-ea"/>
              </a:rPr>
              <a:t>．验证牛顿第一定律的实验可以做出来，所以惯性定律是  </a:t>
            </a:r>
            <a:endParaRPr kumimoji="1" lang="en-US" altLang="zh-CN" sz="2400" b="1" dirty="0">
              <a:latin typeface="+mn-ea"/>
              <a:ea typeface="+mn-ea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   </a:t>
            </a:r>
            <a:r>
              <a:rPr kumimoji="1" lang="zh-CN" altLang="en-US" sz="2400" b="1" dirty="0">
                <a:latin typeface="+mn-ea"/>
                <a:ea typeface="+mn-ea"/>
              </a:rPr>
              <a:t>正确的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B</a:t>
            </a:r>
            <a:r>
              <a:rPr kumimoji="1" lang="zh-CN" altLang="en-US" sz="2400" b="1" dirty="0">
                <a:latin typeface="+mn-ea"/>
                <a:ea typeface="+mn-ea"/>
              </a:rPr>
              <a:t>．验证牛顿第一定律的实验做不出来，所以惯性定律不能</a:t>
            </a:r>
            <a:endParaRPr kumimoji="1" lang="en-US" altLang="zh-CN" sz="2400" b="1" dirty="0">
              <a:latin typeface="+mn-ea"/>
              <a:ea typeface="+mn-ea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   </a:t>
            </a:r>
            <a:r>
              <a:rPr kumimoji="1" lang="zh-CN" altLang="en-US" sz="2400" b="1" dirty="0">
                <a:latin typeface="+mn-ea"/>
                <a:ea typeface="+mn-ea"/>
              </a:rPr>
              <a:t>肯定是正确的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C</a:t>
            </a:r>
            <a:r>
              <a:rPr kumimoji="1" lang="zh-CN" altLang="en-US" sz="2400" b="1" dirty="0">
                <a:latin typeface="+mn-ea"/>
                <a:ea typeface="+mn-ea"/>
              </a:rPr>
              <a:t>．验证牛顿第一定律的实验做不出来，但可以经过在事实</a:t>
            </a:r>
            <a:endParaRPr kumimoji="1" lang="en-US" altLang="zh-CN" sz="2400" b="1" dirty="0">
              <a:latin typeface="+mn-ea"/>
              <a:ea typeface="+mn-ea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   </a:t>
            </a:r>
            <a:r>
              <a:rPr kumimoji="1" lang="zh-CN" altLang="en-US" sz="2400" b="1" dirty="0">
                <a:latin typeface="+mn-ea"/>
                <a:ea typeface="+mn-ea"/>
              </a:rPr>
              <a:t>基础上，进一步科学推理得出惯性定律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D</a:t>
            </a:r>
            <a:r>
              <a:rPr kumimoji="1" lang="zh-CN" altLang="en-US" sz="2400" b="1" dirty="0">
                <a:latin typeface="+mn-ea"/>
                <a:ea typeface="+mn-ea"/>
              </a:rPr>
              <a:t>．验证牛顿第一定律的实验虽然现在做不出来，但总有一</a:t>
            </a:r>
            <a:endParaRPr kumimoji="1" lang="en-US" altLang="zh-CN" sz="2400" b="1" dirty="0">
              <a:latin typeface="+mn-ea"/>
              <a:ea typeface="+mn-ea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kumimoji="1" lang="en-US" altLang="zh-CN" sz="2400" b="1" dirty="0">
                <a:latin typeface="+mn-ea"/>
                <a:ea typeface="+mn-ea"/>
              </a:rPr>
              <a:t>     </a:t>
            </a:r>
            <a:r>
              <a:rPr kumimoji="1" lang="zh-CN" altLang="en-US" sz="2400" b="1" dirty="0">
                <a:latin typeface="+mn-ea"/>
                <a:ea typeface="+mn-ea"/>
              </a:rPr>
              <a:t>天可以用实验来验证。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5832475" y="11382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400" b="1">
                <a:solidFill>
                  <a:srgbClr val="FF0000"/>
                </a:solidFill>
                <a:latin typeface="宋体" charset="-122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3818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73025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30175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  <a:cs typeface="Times New Roman" pitchFamily="18" charset="0"/>
              </a:rPr>
              <a:t>7.</a:t>
            </a:r>
            <a:r>
              <a:rPr lang="zh-CN" altLang="en-US" sz="2400" b="1" dirty="0">
                <a:latin typeface="+mn-ea"/>
                <a:ea typeface="+mn-ea"/>
                <a:cs typeface="Times New Roman" pitchFamily="18" charset="0"/>
              </a:rPr>
              <a:t>如图是探究“阻力对物体运动的影响”的过程。根据图中情景可以判断以下说法正确的是（    ）</a:t>
            </a:r>
          </a:p>
          <a:p>
            <a:pPr indent="130175" eaLnBrk="0" hangingPunct="0">
              <a:defRPr/>
            </a:pPr>
            <a:endParaRPr lang="zh-CN" altLang="en-US" sz="2400" b="1" dirty="0">
              <a:latin typeface="+mn-ea"/>
              <a:ea typeface="+mn-ea"/>
              <a:cs typeface="Times New Roman" pitchFamily="18" charset="0"/>
            </a:endParaRPr>
          </a:p>
          <a:p>
            <a:pPr indent="130175" eaLnBrk="0" hangingPunct="0">
              <a:defRPr/>
            </a:pPr>
            <a:endParaRPr lang="en-US" altLang="zh-CN" sz="2400" b="1" dirty="0">
              <a:latin typeface="+mn-ea"/>
              <a:ea typeface="+mn-ea"/>
              <a:cs typeface="Times New Roman" pitchFamily="18" charset="0"/>
            </a:endParaRPr>
          </a:p>
        </p:txBody>
      </p:sp>
      <p:pic>
        <p:nvPicPr>
          <p:cNvPr id="57347" name="Picture 3" descr="SDC1594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9717C"/>
              </a:clrFrom>
              <a:clrTo>
                <a:srgbClr val="B9717C">
                  <a:alpha val="0"/>
                </a:srgbClr>
              </a:clrTo>
            </a:clrChange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" t="11044" r="5400" b="15157"/>
          <a:stretch>
            <a:fillRect/>
          </a:stretch>
        </p:blipFill>
        <p:spPr bwMode="auto">
          <a:xfrm>
            <a:off x="1447800" y="2133600"/>
            <a:ext cx="4191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457200" y="3886200"/>
            <a:ext cx="6705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174625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  <a:cs typeface="Times New Roman" pitchFamily="18" charset="0"/>
              </a:rPr>
              <a:t>A.①</a:t>
            </a:r>
            <a:r>
              <a:rPr lang="zh-CN" altLang="en-US" sz="2400" b="1" dirty="0">
                <a:latin typeface="+mn-ea"/>
                <a:ea typeface="+mn-ea"/>
                <a:cs typeface="Times New Roman" pitchFamily="18" charset="0"/>
              </a:rPr>
              <a:t>是假设②③是实验事实，④是实验推论</a:t>
            </a:r>
          </a:p>
          <a:p>
            <a:pPr indent="174625" eaLnBrk="0" hangingPunct="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  <a:cs typeface="Times New Roman" pitchFamily="18" charset="0"/>
              </a:rPr>
              <a:t>B.</a:t>
            </a:r>
            <a:r>
              <a:rPr lang="zh-CN" altLang="en-US" sz="2400" b="1" dirty="0">
                <a:latin typeface="+mn-ea"/>
                <a:ea typeface="+mn-ea"/>
                <a:cs typeface="Times New Roman" pitchFamily="18" charset="0"/>
              </a:rPr>
              <a:t>①②③④都是实验事实</a:t>
            </a:r>
          </a:p>
          <a:p>
            <a:pPr indent="174625" eaLnBrk="0" hangingPunct="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  <a:cs typeface="Times New Roman" pitchFamily="18" charset="0"/>
              </a:rPr>
              <a:t>C.</a:t>
            </a:r>
            <a:r>
              <a:rPr lang="zh-CN" altLang="en-US" sz="2400" b="1" dirty="0">
                <a:latin typeface="+mn-ea"/>
                <a:ea typeface="+mn-ea"/>
                <a:cs typeface="Times New Roman" pitchFamily="18" charset="0"/>
              </a:rPr>
              <a:t>①②③是实验事实，④是实验推论</a:t>
            </a:r>
          </a:p>
          <a:p>
            <a:pPr indent="174625" eaLnBrk="0" hangingPunct="0"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  <a:cs typeface="Times New Roman" pitchFamily="18" charset="0"/>
              </a:rPr>
              <a:t>D.</a:t>
            </a:r>
            <a:r>
              <a:rPr lang="zh-CN" altLang="en-US" sz="2400" b="1" dirty="0">
                <a:latin typeface="+mn-ea"/>
                <a:ea typeface="+mn-ea"/>
                <a:cs typeface="Times New Roman" pitchFamily="18" charset="0"/>
              </a:rPr>
              <a:t>①②是实验事实，③④是实验推论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267200" y="1371600"/>
            <a:ext cx="38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宋体" charset="-122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10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ChangeArrowheads="1"/>
          </p:cNvSpPr>
          <p:nvPr/>
        </p:nvSpPr>
        <p:spPr bwMode="auto">
          <a:xfrm>
            <a:off x="152400" y="2590800"/>
            <a:ext cx="464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静止的小车，如果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不去推它</a:t>
            </a:r>
            <a:r>
              <a:rPr lang="zh-CN" altLang="en-US" sz="2400" b="1" dirty="0">
                <a:latin typeface="+mn-ea"/>
                <a:ea typeface="+mn-ea"/>
              </a:rPr>
              <a:t>，它就不会运动</a:t>
            </a:r>
          </a:p>
        </p:txBody>
      </p:sp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228600" y="2128838"/>
            <a:ext cx="4024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你观察并思考过下列现象吗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304800" y="4418013"/>
            <a:ext cx="46482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2.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对静止的木箱施加一个水平方向的推力木箱沿着水平方向运动。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撤去推力后，木箱停了下来</a:t>
            </a:r>
          </a:p>
        </p:txBody>
      </p:sp>
      <p:pic>
        <p:nvPicPr>
          <p:cNvPr id="32781" name="Picture 13" descr="滑动摩擦静摩擦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0"/>
            <a:ext cx="2514600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934200" y="4419600"/>
            <a:ext cx="1828800" cy="566738"/>
            <a:chOff x="1338" y="2205"/>
            <a:chExt cx="1632" cy="453"/>
          </a:xfrm>
        </p:grpSpPr>
        <p:grpSp>
          <p:nvGrpSpPr>
            <p:cNvPr id="36878" name="Group 16"/>
            <p:cNvGrpSpPr>
              <a:grpSpLocks/>
            </p:cNvGrpSpPr>
            <p:nvPr/>
          </p:nvGrpSpPr>
          <p:grpSpPr bwMode="auto">
            <a:xfrm>
              <a:off x="1383" y="2205"/>
              <a:ext cx="1587" cy="409"/>
              <a:chOff x="1383" y="2205"/>
              <a:chExt cx="1587" cy="409"/>
            </a:xfrm>
          </p:grpSpPr>
          <p:sp>
            <p:nvSpPr>
              <p:cNvPr id="9238" name="Line 17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179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9239" name="Text Box 18"/>
              <p:cNvSpPr txBox="1">
                <a:spLocks noChangeArrowheads="1"/>
              </p:cNvSpPr>
              <p:nvPr/>
            </p:nvSpPr>
            <p:spPr bwMode="auto">
              <a:xfrm>
                <a:off x="2426" y="2205"/>
                <a:ext cx="544" cy="3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en-US" altLang="zh-CN" sz="2400" b="1" i="1" dirty="0">
                    <a:solidFill>
                      <a:srgbClr val="FF0000"/>
                    </a:solidFill>
                    <a:latin typeface="+mn-ea"/>
                    <a:ea typeface="+mn-ea"/>
                  </a:rPr>
                  <a:t>F</a:t>
                </a:r>
              </a:p>
            </p:txBody>
          </p:sp>
        </p:grpSp>
        <p:sp>
          <p:nvSpPr>
            <p:cNvPr id="9237" name="Oval 19"/>
            <p:cNvSpPr>
              <a:spLocks noChangeArrowheads="1"/>
            </p:cNvSpPr>
            <p:nvPr/>
          </p:nvSpPr>
          <p:spPr bwMode="auto">
            <a:xfrm>
              <a:off x="1338" y="2568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  <p:pic>
        <p:nvPicPr>
          <p:cNvPr id="368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57400"/>
            <a:ext cx="3886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7086600" y="1981200"/>
            <a:ext cx="1447800" cy="830263"/>
            <a:chOff x="1338" y="2205"/>
            <a:chExt cx="1632" cy="523"/>
          </a:xfrm>
        </p:grpSpPr>
        <p:grpSp>
          <p:nvGrpSpPr>
            <p:cNvPr id="36874" name="Group 22"/>
            <p:cNvGrpSpPr>
              <a:grpSpLocks/>
            </p:cNvGrpSpPr>
            <p:nvPr/>
          </p:nvGrpSpPr>
          <p:grpSpPr bwMode="auto">
            <a:xfrm>
              <a:off x="1383" y="2205"/>
              <a:ext cx="1587" cy="523"/>
              <a:chOff x="1383" y="2205"/>
              <a:chExt cx="1587" cy="523"/>
            </a:xfrm>
          </p:grpSpPr>
          <p:sp>
            <p:nvSpPr>
              <p:cNvPr id="9234" name="Line 23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179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9235" name="Text Box 24"/>
              <p:cNvSpPr txBox="1">
                <a:spLocks noChangeArrowheads="1"/>
              </p:cNvSpPr>
              <p:nvPr/>
            </p:nvSpPr>
            <p:spPr bwMode="auto">
              <a:xfrm>
                <a:off x="2426" y="2205"/>
                <a:ext cx="5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en-US" altLang="zh-CN" sz="2400" b="1" i="1" dirty="0">
                    <a:solidFill>
                      <a:srgbClr val="FF0000"/>
                    </a:solidFill>
                    <a:latin typeface="+mn-ea"/>
                    <a:ea typeface="+mn-ea"/>
                  </a:rPr>
                  <a:t>F</a:t>
                </a:r>
              </a:p>
            </p:txBody>
          </p:sp>
        </p:grpSp>
        <p:sp>
          <p:nvSpPr>
            <p:cNvPr id="9233" name="Oval 25"/>
            <p:cNvSpPr>
              <a:spLocks noChangeArrowheads="1"/>
            </p:cNvSpPr>
            <p:nvPr/>
          </p:nvSpPr>
          <p:spPr bwMode="auto">
            <a:xfrm>
              <a:off x="1338" y="2568"/>
              <a:ext cx="89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  <p:sp>
        <p:nvSpPr>
          <p:cNvPr id="36873" name="WordArt 3"/>
          <p:cNvSpPr>
            <a:spLocks noChangeArrowheads="1" noChangeShapeType="1" noTextEdit="1"/>
          </p:cNvSpPr>
          <p:nvPr/>
        </p:nvSpPr>
        <p:spPr bwMode="auto">
          <a:xfrm>
            <a:off x="381000" y="1066800"/>
            <a:ext cx="2819400" cy="68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2400" b="1" kern="10" dirty="0">
                <a:ln w="9525">
                  <a:solidFill>
                    <a:srgbClr val="CC99FF"/>
                  </a:solidFill>
                  <a:round/>
                  <a:headEnd type="none" w="sm" len="sm"/>
                  <a:tailEnd type="none" w="sm" len="sm"/>
                </a:ln>
                <a:solidFill>
                  <a:srgbClr val="000E6B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+mn-ea"/>
                <a:ea typeface="+mn-ea"/>
                <a:cs typeface="+mn-ea"/>
              </a:rPr>
              <a:t>一、牛顿第一定律</a:t>
            </a:r>
          </a:p>
        </p:txBody>
      </p:sp>
    </p:spTree>
    <p:extLst>
      <p:ext uri="{BB962C8B-B14F-4D97-AF65-F5344CB8AC3E}">
        <p14:creationId xmlns:p14="http://schemas.microsoft.com/office/powerpoint/2010/main" val="274509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44855" y="692696"/>
            <a:ext cx="61722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3.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用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铁锤敲击铁钉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，钉子向下运动陷入木板。停止敲击，钉子就不在下陷。</a:t>
            </a:r>
          </a:p>
        </p:txBody>
      </p:sp>
      <p:pic>
        <p:nvPicPr>
          <p:cNvPr id="33802" name="Picture 10" descr="gif0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066800"/>
            <a:ext cx="3048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4855" y="1936507"/>
            <a:ext cx="35893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en-US" altLang="zh-CN" sz="2400" b="1" dirty="0">
                <a:latin typeface="+mn-ea"/>
                <a:ea typeface="+mn-ea"/>
              </a:rPr>
              <a:t>4.</a:t>
            </a:r>
            <a:r>
              <a:rPr lang="zh-CN" altLang="en-US" sz="2400" b="1" dirty="0">
                <a:latin typeface="+mn-ea"/>
                <a:ea typeface="+mn-ea"/>
              </a:rPr>
              <a:t>风吹树摇，风停树静止</a:t>
            </a:r>
          </a:p>
        </p:txBody>
      </p:sp>
      <p:pic>
        <p:nvPicPr>
          <p:cNvPr id="33807" name="Picture 15" descr="6284-1~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4114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05000" y="4191000"/>
            <a:ext cx="2590800" cy="719138"/>
            <a:chOff x="1338" y="2205"/>
            <a:chExt cx="1632" cy="453"/>
          </a:xfrm>
        </p:grpSpPr>
        <p:grpSp>
          <p:nvGrpSpPr>
            <p:cNvPr id="37895" name="Group 17"/>
            <p:cNvGrpSpPr>
              <a:grpSpLocks/>
            </p:cNvGrpSpPr>
            <p:nvPr/>
          </p:nvGrpSpPr>
          <p:grpSpPr bwMode="auto">
            <a:xfrm>
              <a:off x="1383" y="2205"/>
              <a:ext cx="1587" cy="409"/>
              <a:chOff x="1383" y="2205"/>
              <a:chExt cx="1587" cy="409"/>
            </a:xfrm>
          </p:grpSpPr>
          <p:sp>
            <p:nvSpPr>
              <p:cNvPr id="10251" name="Line 18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179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0252" name="Text Box 19"/>
              <p:cNvSpPr txBox="1">
                <a:spLocks noChangeArrowheads="1"/>
              </p:cNvSpPr>
              <p:nvPr/>
            </p:nvSpPr>
            <p:spPr bwMode="auto">
              <a:xfrm>
                <a:off x="2426" y="2205"/>
                <a:ext cx="54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en-US" altLang="zh-CN" sz="2400" b="1" i="1" dirty="0">
                    <a:solidFill>
                      <a:srgbClr val="FF0000"/>
                    </a:solidFill>
                    <a:latin typeface="+mn-ea"/>
                    <a:ea typeface="+mn-ea"/>
                  </a:rPr>
                  <a:t>F</a:t>
                </a:r>
              </a:p>
            </p:txBody>
          </p:sp>
        </p:grpSp>
        <p:sp>
          <p:nvSpPr>
            <p:cNvPr id="10250" name="Oval 20"/>
            <p:cNvSpPr>
              <a:spLocks noChangeArrowheads="1"/>
            </p:cNvSpPr>
            <p:nvPr/>
          </p:nvSpPr>
          <p:spPr bwMode="auto">
            <a:xfrm>
              <a:off x="1338" y="2568"/>
              <a:ext cx="90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416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" grpId="0"/>
      <p:bldP spid="338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95536" y="8382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针对以上现象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,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我们得到什么共同特征呢</a:t>
            </a:r>
            <a:r>
              <a:rPr lang="en-US" altLang="zh-CN" sz="2400" b="1" dirty="0">
                <a:solidFill>
                  <a:srgbClr val="0000FF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57200" y="1600200"/>
            <a:ext cx="4827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2400" b="1" dirty="0">
                <a:solidFill>
                  <a:schemeClr val="tx2"/>
                </a:solidFill>
                <a:latin typeface="+mn-ea"/>
                <a:ea typeface="+mn-ea"/>
              </a:rPr>
              <a:t>1.</a:t>
            </a: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没有力的作用，物体就不能运动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457200" y="2133600"/>
            <a:ext cx="3898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chemeClr val="tx2"/>
                </a:solidFill>
                <a:latin typeface="+mn-ea"/>
                <a:ea typeface="+mn-ea"/>
              </a:rPr>
              <a:t>2.</a:t>
            </a: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力是维持物体运动的原因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257800" y="1600200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× 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4343400" y="2133600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× </a:t>
            </a: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304800" y="2819400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思考</a:t>
            </a:r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1143000" y="2819400"/>
            <a:ext cx="769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踢出去的足球，脚已不再对它施力，为什么它还在运动？</a:t>
            </a:r>
          </a:p>
        </p:txBody>
      </p:sp>
      <p:pic>
        <p:nvPicPr>
          <p:cNvPr id="38929" name="Picture 17" descr="00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05400"/>
            <a:ext cx="123983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0" name="Picture 18" descr="00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181600"/>
            <a:ext cx="123983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1" name="Picture 19" descr="00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3983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1143000" y="3957638"/>
            <a:ext cx="3570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足球为什么会最终静止？</a:t>
            </a:r>
          </a:p>
        </p:txBody>
      </p:sp>
      <p:pic>
        <p:nvPicPr>
          <p:cNvPr id="38933" name="Picture 21" descr="00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562600"/>
            <a:ext cx="123983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4" name="Picture 22" descr="00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486400"/>
            <a:ext cx="123983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5" name="Line 23"/>
          <p:cNvSpPr>
            <a:spLocks noChangeShapeType="1"/>
          </p:cNvSpPr>
          <p:nvPr/>
        </p:nvSpPr>
        <p:spPr bwMode="auto">
          <a:xfrm flipV="1">
            <a:off x="5257800" y="6553200"/>
            <a:ext cx="38862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>
            <a:off x="7010400" y="53340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zh-CN" sz="2400" b="1" i="1">
                <a:solidFill>
                  <a:srgbClr val="FF0000"/>
                </a:solidFill>
                <a:latin typeface="宋体" charset="-122"/>
              </a:rPr>
              <a:t>f</a:t>
            </a:r>
          </a:p>
        </p:txBody>
      </p:sp>
      <p:sp>
        <p:nvSpPr>
          <p:cNvPr id="38943" name="Rectangle 31"/>
          <p:cNvSpPr>
            <a:spLocks noChangeArrowheads="1"/>
          </p:cNvSpPr>
          <p:nvPr/>
        </p:nvSpPr>
        <p:spPr bwMode="auto">
          <a:xfrm>
            <a:off x="3581400" y="335280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>
                <a:solidFill>
                  <a:srgbClr val="FF0000"/>
                </a:solidFill>
                <a:latin typeface="+mn-ea"/>
                <a:ea typeface="+mn-ea"/>
              </a:rPr>
              <a:t>由于惯性</a:t>
            </a:r>
          </a:p>
        </p:txBody>
      </p:sp>
      <p:sp>
        <p:nvSpPr>
          <p:cNvPr id="38944" name="Rectangle 32"/>
          <p:cNvSpPr>
            <a:spLocks noChangeArrowheads="1"/>
          </p:cNvSpPr>
          <p:nvPr/>
        </p:nvSpPr>
        <p:spPr bwMode="auto">
          <a:xfrm>
            <a:off x="5029200" y="3962400"/>
            <a:ext cx="2197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由于摩擦阻力</a:t>
            </a:r>
            <a:r>
              <a:rPr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</a:t>
            </a:r>
          </a:p>
        </p:txBody>
      </p:sp>
      <p:pic>
        <p:nvPicPr>
          <p:cNvPr id="38946" name="Picture 34" descr="T018FB~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334000"/>
            <a:ext cx="1600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47" name="Line 35"/>
          <p:cNvSpPr>
            <a:spLocks noChangeShapeType="1"/>
          </p:cNvSpPr>
          <p:nvPr/>
        </p:nvSpPr>
        <p:spPr bwMode="auto">
          <a:xfrm flipH="1">
            <a:off x="6934200" y="5943600"/>
            <a:ext cx="1447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38948" name="Oval 36"/>
          <p:cNvSpPr>
            <a:spLocks noChangeArrowheads="1"/>
          </p:cNvSpPr>
          <p:nvPr/>
        </p:nvSpPr>
        <p:spPr bwMode="auto">
          <a:xfrm flipV="1">
            <a:off x="8305800" y="5791200"/>
            <a:ext cx="1524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6306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38920" grpId="0"/>
      <p:bldP spid="38922" grpId="0"/>
      <p:bldP spid="38923" grpId="0"/>
      <p:bldP spid="38924" grpId="0"/>
      <p:bldP spid="38926" grpId="0"/>
      <p:bldP spid="38928" grpId="0"/>
      <p:bldP spid="38932" grpId="0"/>
      <p:bldP spid="38943" grpId="0"/>
      <p:bldP spid="389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3" descr="aristo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1387475" cy="167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8"/>
          <p:cNvSpPr>
            <a:spLocks noChangeArrowheads="1"/>
          </p:cNvSpPr>
          <p:nvPr/>
        </p:nvSpPr>
        <p:spPr bwMode="auto">
          <a:xfrm>
            <a:off x="1371600" y="1608138"/>
            <a:ext cx="7467600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希腊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亚里士多德的观点：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力是维持物体运动的原因。物体受力运动，不受力静止，受力大运动快，受力小运动慢。</a:t>
            </a:r>
          </a:p>
        </p:txBody>
      </p:sp>
      <p:pic>
        <p:nvPicPr>
          <p:cNvPr id="19464" name="Picture 10" descr="http://www.hongen.com/art/twdg/htwxj/img/th1005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05200"/>
            <a:ext cx="13160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1447800" y="3429000"/>
            <a:ext cx="68580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意大利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伽利略的观点：</a:t>
            </a:r>
          </a:p>
          <a:p>
            <a:pPr>
              <a:lnSpc>
                <a:spcPct val="150000"/>
              </a:lnSpc>
              <a:defRPr/>
            </a:pPr>
            <a:r>
              <a:rPr kumimoji="1" lang="zh-CN" altLang="en-US" sz="2400" b="1" dirty="0">
                <a:latin typeface="+mn-ea"/>
                <a:ea typeface="+mn-ea"/>
              </a:rPr>
              <a:t>物体的运动不需要力来维持，物体不受力可以静止，也能运动。力只是在改变物体的运动状态。</a:t>
            </a:r>
          </a:p>
        </p:txBody>
      </p:sp>
      <p:sp>
        <p:nvSpPr>
          <p:cNvPr id="12295" name="Rectangle 12"/>
          <p:cNvSpPr>
            <a:spLocks noChangeArrowheads="1"/>
          </p:cNvSpPr>
          <p:nvPr/>
        </p:nvSpPr>
        <p:spPr bwMode="auto">
          <a:xfrm>
            <a:off x="266700" y="985838"/>
            <a:ext cx="3009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思考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宋体" pitchFamily="2" charset="-122"/>
              </a:rPr>
              <a:t>两个观点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宋体" pitchFamily="2" charset="-122"/>
              </a:rPr>
              <a:t>对吗？</a:t>
            </a:r>
            <a:endParaRPr lang="zh-CN" altLang="en-US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381000" y="5486400"/>
            <a:ext cx="80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猜想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1295400" y="5481638"/>
            <a:ext cx="4206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不受任何力物体会怎样运动？</a:t>
            </a:r>
          </a:p>
        </p:txBody>
      </p:sp>
      <p:pic>
        <p:nvPicPr>
          <p:cNvPr id="3994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738" y="3124200"/>
            <a:ext cx="2862262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946" name="组合 53"/>
          <p:cNvGrpSpPr>
            <a:grpSpLocks/>
          </p:cNvGrpSpPr>
          <p:nvPr/>
        </p:nvGrpSpPr>
        <p:grpSpPr bwMode="auto">
          <a:xfrm>
            <a:off x="6096000" y="4876800"/>
            <a:ext cx="2743200" cy="1374775"/>
            <a:chOff x="6248836" y="1978740"/>
            <a:chExt cx="2742764" cy="1678863"/>
          </a:xfrm>
        </p:grpSpPr>
        <p:sp>
          <p:nvSpPr>
            <p:cNvPr id="12319" name="Freeform 85"/>
            <p:cNvSpPr>
              <a:spLocks/>
            </p:cNvSpPr>
            <p:nvPr/>
          </p:nvSpPr>
          <p:spPr bwMode="auto">
            <a:xfrm>
              <a:off x="7961477" y="2513805"/>
              <a:ext cx="1030123" cy="1143798"/>
            </a:xfrm>
            <a:custGeom>
              <a:avLst/>
              <a:gdLst>
                <a:gd name="T0" fmla="*/ 0 w 1095"/>
                <a:gd name="T1" fmla="*/ 0 h 936"/>
                <a:gd name="T2" fmla="*/ 2147483647 w 1095"/>
                <a:gd name="T3" fmla="*/ 2147483647 h 936"/>
                <a:gd name="T4" fmla="*/ 2147483647 w 1095"/>
                <a:gd name="T5" fmla="*/ 2147483647 h 936"/>
                <a:gd name="T6" fmla="*/ 0 60000 65536"/>
                <a:gd name="T7" fmla="*/ 0 60000 65536"/>
                <a:gd name="T8" fmla="*/ 0 60000 65536"/>
                <a:gd name="T9" fmla="*/ 0 w 1095"/>
                <a:gd name="T10" fmla="*/ 0 h 936"/>
                <a:gd name="T11" fmla="*/ 1095 w 1095"/>
                <a:gd name="T12" fmla="*/ 936 h 9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5" h="936">
                  <a:moveTo>
                    <a:pt x="0" y="0"/>
                  </a:moveTo>
                  <a:cubicBezTo>
                    <a:pt x="216" y="0"/>
                    <a:pt x="433" y="0"/>
                    <a:pt x="615" y="156"/>
                  </a:cubicBezTo>
                  <a:cubicBezTo>
                    <a:pt x="797" y="312"/>
                    <a:pt x="946" y="624"/>
                    <a:pt x="1095" y="936"/>
                  </a:cubicBezTo>
                </a:path>
              </a:pathLst>
            </a:custGeom>
            <a:noFill/>
            <a:ln w="28575" cap="flat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grpSp>
          <p:nvGrpSpPr>
            <p:cNvPr id="39960" name="组合 25"/>
            <p:cNvGrpSpPr>
              <a:grpSpLocks/>
            </p:cNvGrpSpPr>
            <p:nvPr/>
          </p:nvGrpSpPr>
          <p:grpSpPr bwMode="auto">
            <a:xfrm>
              <a:off x="6248836" y="1978740"/>
              <a:ext cx="2313826" cy="1678863"/>
              <a:chOff x="2168561" y="1686646"/>
              <a:chExt cx="2603257" cy="1678858"/>
            </a:xfrm>
          </p:grpSpPr>
          <p:grpSp>
            <p:nvGrpSpPr>
              <p:cNvPr id="39961" name="组合 4"/>
              <p:cNvGrpSpPr>
                <a:grpSpLocks/>
              </p:cNvGrpSpPr>
              <p:nvPr/>
            </p:nvGrpSpPr>
            <p:grpSpPr bwMode="auto">
              <a:xfrm>
                <a:off x="2168561" y="1993906"/>
                <a:ext cx="2057068" cy="1371598"/>
                <a:chOff x="2242301" y="2374906"/>
                <a:chExt cx="2057068" cy="1371598"/>
              </a:xfrm>
            </p:grpSpPr>
            <p:sp>
              <p:nvSpPr>
                <p:cNvPr id="12325" name="Rectangle 9" descr="深色木质"/>
                <p:cNvSpPr>
                  <a:spLocks noChangeArrowheads="1"/>
                </p:cNvSpPr>
                <p:nvPr/>
              </p:nvSpPr>
              <p:spPr bwMode="auto">
                <a:xfrm>
                  <a:off x="3699508" y="2373950"/>
                  <a:ext cx="553596" cy="442009"/>
                </a:xfrm>
                <a:prstGeom prst="rect">
                  <a:avLst/>
                </a:pr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zh-CN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39964" name="Group 10"/>
                <p:cNvGrpSpPr>
                  <a:grpSpLocks/>
                </p:cNvGrpSpPr>
                <p:nvPr/>
              </p:nvGrpSpPr>
              <p:grpSpPr bwMode="auto">
                <a:xfrm>
                  <a:off x="2242301" y="2832103"/>
                  <a:ext cx="2057068" cy="914401"/>
                  <a:chOff x="1357" y="3425"/>
                  <a:chExt cx="1046" cy="576"/>
                </a:xfrm>
              </p:grpSpPr>
              <p:sp>
                <p:nvSpPr>
                  <p:cNvPr id="12327" name="Rectangle 11" descr="纸莎草纸"/>
                  <p:cNvSpPr>
                    <a:spLocks noChangeArrowheads="1"/>
                  </p:cNvSpPr>
                  <p:nvPr/>
                </p:nvSpPr>
                <p:spPr bwMode="auto">
                  <a:xfrm>
                    <a:off x="1357" y="3425"/>
                    <a:ext cx="1046" cy="96"/>
                  </a:xfrm>
                  <a:prstGeom prst="rect">
                    <a:avLst/>
                  </a:prstGeom>
                  <a:blipFill dpi="0" rotWithShape="1">
                    <a:blip r:embed="rId7" cstate="print"/>
                    <a:srcRect/>
                    <a:tile tx="0" ty="0" sx="100000" sy="100000" flip="none" algn="tl"/>
                  </a:blip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zh-CN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2328" name="Rectangle 12" descr="纸莎草纸"/>
                  <p:cNvSpPr>
                    <a:spLocks noChangeArrowheads="1"/>
                  </p:cNvSpPr>
                  <p:nvPr/>
                </p:nvSpPr>
                <p:spPr bwMode="auto">
                  <a:xfrm>
                    <a:off x="1531" y="3521"/>
                    <a:ext cx="143" cy="480"/>
                  </a:xfrm>
                  <a:prstGeom prst="rect">
                    <a:avLst/>
                  </a:prstGeom>
                  <a:blipFill dpi="0" rotWithShape="1">
                    <a:blip r:embed="rId7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zh-CN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2329" name="Rectangle 13" descr="纸莎草纸"/>
                  <p:cNvSpPr>
                    <a:spLocks noChangeArrowheads="1"/>
                  </p:cNvSpPr>
                  <p:nvPr/>
                </p:nvSpPr>
                <p:spPr bwMode="auto">
                  <a:xfrm>
                    <a:off x="2098" y="3521"/>
                    <a:ext cx="144" cy="480"/>
                  </a:xfrm>
                  <a:prstGeom prst="rect">
                    <a:avLst/>
                  </a:prstGeom>
                  <a:blipFill dpi="0" rotWithShape="1">
                    <a:blip r:embed="rId7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zh-CN" altLang="zh-CN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sp>
            <p:nvSpPr>
              <p:cNvPr id="12324" name="Text Box 15"/>
              <p:cNvSpPr txBox="1">
                <a:spLocks noChangeArrowheads="1"/>
              </p:cNvSpPr>
              <p:nvPr/>
            </p:nvSpPr>
            <p:spPr bwMode="auto">
              <a:xfrm>
                <a:off x="4225794" y="1686646"/>
                <a:ext cx="546453" cy="564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zh-CN" altLang="zh-CN" sz="2400" b="1">
                  <a:latin typeface="+mn-ea"/>
                  <a:ea typeface="+mn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39947" name="Group 30"/>
          <p:cNvGrpSpPr>
            <a:grpSpLocks/>
          </p:cNvGrpSpPr>
          <p:nvPr/>
        </p:nvGrpSpPr>
        <p:grpSpPr bwMode="auto">
          <a:xfrm>
            <a:off x="7620000" y="2743200"/>
            <a:ext cx="1447800" cy="830263"/>
            <a:chOff x="1338" y="2205"/>
            <a:chExt cx="1632" cy="523"/>
          </a:xfrm>
        </p:grpSpPr>
        <p:grpSp>
          <p:nvGrpSpPr>
            <p:cNvPr id="39955" name="Group 31"/>
            <p:cNvGrpSpPr>
              <a:grpSpLocks/>
            </p:cNvGrpSpPr>
            <p:nvPr/>
          </p:nvGrpSpPr>
          <p:grpSpPr bwMode="auto">
            <a:xfrm>
              <a:off x="1383" y="2205"/>
              <a:ext cx="1587" cy="523"/>
              <a:chOff x="1383" y="2205"/>
              <a:chExt cx="1587" cy="523"/>
            </a:xfrm>
          </p:grpSpPr>
          <p:sp>
            <p:nvSpPr>
              <p:cNvPr id="12317" name="Line 32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179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2318" name="Text Box 33"/>
              <p:cNvSpPr txBox="1">
                <a:spLocks noChangeArrowheads="1"/>
              </p:cNvSpPr>
              <p:nvPr/>
            </p:nvSpPr>
            <p:spPr bwMode="auto">
              <a:xfrm>
                <a:off x="2426" y="2205"/>
                <a:ext cx="5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en-US" altLang="zh-CN" sz="2400" b="1" i="1" dirty="0">
                    <a:solidFill>
                      <a:srgbClr val="FF0000"/>
                    </a:solidFill>
                    <a:latin typeface="+mn-ea"/>
                    <a:ea typeface="+mn-ea"/>
                  </a:rPr>
                  <a:t>F</a:t>
                </a:r>
              </a:p>
            </p:txBody>
          </p:sp>
        </p:grpSp>
        <p:sp>
          <p:nvSpPr>
            <p:cNvPr id="12316" name="Oval 34"/>
            <p:cNvSpPr>
              <a:spLocks noChangeArrowheads="1"/>
            </p:cNvSpPr>
            <p:nvPr/>
          </p:nvSpPr>
          <p:spPr bwMode="auto">
            <a:xfrm>
              <a:off x="1338" y="2568"/>
              <a:ext cx="89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  <p:grpSp>
        <p:nvGrpSpPr>
          <p:cNvPr id="39948" name="Group 35"/>
          <p:cNvGrpSpPr>
            <a:grpSpLocks/>
          </p:cNvGrpSpPr>
          <p:nvPr/>
        </p:nvGrpSpPr>
        <p:grpSpPr bwMode="auto">
          <a:xfrm>
            <a:off x="7620000" y="4648200"/>
            <a:ext cx="1447800" cy="830263"/>
            <a:chOff x="1338" y="2205"/>
            <a:chExt cx="1632" cy="523"/>
          </a:xfrm>
        </p:grpSpPr>
        <p:grpSp>
          <p:nvGrpSpPr>
            <p:cNvPr id="39951" name="Group 36"/>
            <p:cNvGrpSpPr>
              <a:grpSpLocks/>
            </p:cNvGrpSpPr>
            <p:nvPr/>
          </p:nvGrpSpPr>
          <p:grpSpPr bwMode="auto">
            <a:xfrm>
              <a:off x="1383" y="2205"/>
              <a:ext cx="1587" cy="523"/>
              <a:chOff x="1383" y="2205"/>
              <a:chExt cx="1587" cy="523"/>
            </a:xfrm>
          </p:grpSpPr>
          <p:sp>
            <p:nvSpPr>
              <p:cNvPr id="12313" name="Line 37"/>
              <p:cNvSpPr>
                <a:spLocks noChangeShapeType="1"/>
              </p:cNvSpPr>
              <p:nvPr/>
            </p:nvSpPr>
            <p:spPr bwMode="auto">
              <a:xfrm>
                <a:off x="1383" y="2614"/>
                <a:ext cx="1179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2314" name="Text Box 38"/>
              <p:cNvSpPr txBox="1">
                <a:spLocks noChangeArrowheads="1"/>
              </p:cNvSpPr>
              <p:nvPr/>
            </p:nvSpPr>
            <p:spPr bwMode="auto">
              <a:xfrm>
                <a:off x="2426" y="2205"/>
                <a:ext cx="5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zh-CN" sz="2400" b="1" dirty="0">
                    <a:solidFill>
                      <a:srgbClr val="FF0000"/>
                    </a:solidFill>
                    <a:latin typeface="+mn-ea"/>
                    <a:ea typeface="+mn-ea"/>
                  </a:rPr>
                  <a:t> </a:t>
                </a:r>
                <a:r>
                  <a:rPr lang="en-US" altLang="zh-CN" sz="2400" b="1" i="1" dirty="0">
                    <a:solidFill>
                      <a:srgbClr val="FF0000"/>
                    </a:solidFill>
                    <a:latin typeface="+mn-ea"/>
                    <a:ea typeface="+mn-ea"/>
                  </a:rPr>
                  <a:t>F</a:t>
                </a:r>
              </a:p>
            </p:txBody>
          </p:sp>
        </p:grpSp>
        <p:sp>
          <p:nvSpPr>
            <p:cNvPr id="12312" name="Oval 39"/>
            <p:cNvSpPr>
              <a:spLocks noChangeArrowheads="1"/>
            </p:cNvSpPr>
            <p:nvPr/>
          </p:nvSpPr>
          <p:spPr bwMode="auto">
            <a:xfrm>
              <a:off x="1338" y="2568"/>
              <a:ext cx="89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</p:grpSp>
      <p:sp>
        <p:nvSpPr>
          <p:cNvPr id="43048" name="Rectangle 40"/>
          <p:cNvSpPr>
            <a:spLocks noChangeArrowheads="1"/>
          </p:cNvSpPr>
          <p:nvPr/>
        </p:nvSpPr>
        <p:spPr bwMode="auto">
          <a:xfrm>
            <a:off x="6324600" y="2819400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× </a:t>
            </a:r>
          </a:p>
        </p:txBody>
      </p:sp>
      <p:sp>
        <p:nvSpPr>
          <p:cNvPr id="43049" name="Rectangle 41"/>
          <p:cNvSpPr>
            <a:spLocks noChangeArrowheads="1"/>
          </p:cNvSpPr>
          <p:nvPr/>
        </p:nvSpPr>
        <p:spPr bwMode="auto">
          <a:xfrm>
            <a:off x="7848600" y="4572000"/>
            <a:ext cx="649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√ </a:t>
            </a:r>
          </a:p>
        </p:txBody>
      </p:sp>
    </p:spTree>
    <p:extLst>
      <p:ext uri="{BB962C8B-B14F-4D97-AF65-F5344CB8AC3E}">
        <p14:creationId xmlns:p14="http://schemas.microsoft.com/office/powerpoint/2010/main" val="79417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43019" grpId="0"/>
      <p:bldP spid="43023" grpId="0"/>
      <p:bldP spid="43024" grpId="0"/>
      <p:bldP spid="43048" grpId="0"/>
      <p:bldP spid="430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426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活动</a:t>
            </a:r>
            <a:r>
              <a:rPr lang="en-US" altLang="zh-CN" sz="2400" b="1" dirty="0">
                <a:latin typeface="+mn-ea"/>
                <a:ea typeface="+mn-ea"/>
              </a:rPr>
              <a:t>9.3   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探究阻力对物体的运动的影响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04800" y="2209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猜想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143000" y="2057400"/>
            <a:ext cx="3810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latin typeface="+mn-ea"/>
                <a:ea typeface="+mn-ea"/>
              </a:rPr>
              <a:t>运动的物体，若受到的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阻力由大变小</a:t>
            </a:r>
            <a:r>
              <a:rPr lang="zh-CN" altLang="en-US" sz="2400" b="1" dirty="0">
                <a:latin typeface="+mn-ea"/>
                <a:ea typeface="+mn-ea"/>
              </a:rPr>
              <a:t>运动的路程会怎样？</a:t>
            </a: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133600"/>
            <a:ext cx="449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066800"/>
            <a:ext cx="4267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029200" y="762000"/>
            <a:ext cx="1752600" cy="869950"/>
            <a:chOff x="384" y="892"/>
            <a:chExt cx="2448" cy="548"/>
          </a:xfrm>
        </p:grpSpPr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912" y="1440"/>
              <a:ext cx="1920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0980" name="Text Box 12"/>
            <p:cNvSpPr txBox="1">
              <a:spLocks noChangeArrowheads="1"/>
            </p:cNvSpPr>
            <p:nvPr/>
          </p:nvSpPr>
          <p:spPr bwMode="auto">
            <a:xfrm>
              <a:off x="384" y="892"/>
              <a:ext cx="6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  <a:r>
                <a:rPr kumimoji="1" lang="en-US" altLang="zh-CN" sz="1400" b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1</a:t>
              </a:r>
              <a:endPara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867400" y="2057400"/>
            <a:ext cx="1143000" cy="869950"/>
            <a:chOff x="384" y="892"/>
            <a:chExt cx="2448" cy="548"/>
          </a:xfrm>
        </p:grpSpPr>
        <p:sp>
          <p:nvSpPr>
            <p:cNvPr id="13329" name="Line 14"/>
            <p:cNvSpPr>
              <a:spLocks noChangeShapeType="1"/>
            </p:cNvSpPr>
            <p:nvPr/>
          </p:nvSpPr>
          <p:spPr bwMode="auto">
            <a:xfrm>
              <a:off x="911" y="1440"/>
              <a:ext cx="1921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0978" name="Text Box 15"/>
            <p:cNvSpPr txBox="1">
              <a:spLocks noChangeArrowheads="1"/>
            </p:cNvSpPr>
            <p:nvPr/>
          </p:nvSpPr>
          <p:spPr bwMode="auto">
            <a:xfrm>
              <a:off x="384" y="892"/>
              <a:ext cx="9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  <a:r>
                <a:rPr kumimoji="1" lang="en-US" altLang="zh-CN" sz="1400" b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2</a:t>
              </a:r>
              <a:endPara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endParaRPr>
            </a:p>
          </p:txBody>
        </p:sp>
      </p:grpSp>
      <p:sp>
        <p:nvSpPr>
          <p:cNvPr id="44048" name="Oval 16"/>
          <p:cNvSpPr>
            <a:spLocks noChangeArrowheads="1"/>
          </p:cNvSpPr>
          <p:nvPr/>
        </p:nvSpPr>
        <p:spPr bwMode="auto">
          <a:xfrm>
            <a:off x="6934200" y="2819400"/>
            <a:ext cx="1524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6705600" y="1600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304800" y="4427538"/>
            <a:ext cx="3200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斜面、</a:t>
            </a:r>
            <a:r>
              <a:rPr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棉布、木板、玻璃板、</a:t>
            </a:r>
            <a:r>
              <a:rPr lang="zh-CN" altLang="en-US" sz="2400" b="1" dirty="0">
                <a:latin typeface="+mn-ea"/>
                <a:ea typeface="+mn-ea"/>
              </a:rPr>
              <a:t>小车</a:t>
            </a:r>
          </a:p>
        </p:txBody>
      </p:sp>
      <p:sp>
        <p:nvSpPr>
          <p:cNvPr id="44095" name="Rectangle 63"/>
          <p:cNvSpPr>
            <a:spLocks noChangeArrowheads="1"/>
          </p:cNvSpPr>
          <p:nvPr/>
        </p:nvSpPr>
        <p:spPr bwMode="auto">
          <a:xfrm>
            <a:off x="304800" y="3810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器材</a:t>
            </a:r>
          </a:p>
        </p:txBody>
      </p:sp>
      <p:pic>
        <p:nvPicPr>
          <p:cNvPr id="44096" name="Picture 6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657600"/>
            <a:ext cx="55626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97" name="Rectangle 65"/>
          <p:cNvSpPr>
            <a:spLocks noChangeArrowheads="1"/>
          </p:cNvSpPr>
          <p:nvPr/>
        </p:nvSpPr>
        <p:spPr bwMode="auto">
          <a:xfrm>
            <a:off x="4800600" y="4114800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>
                <a:solidFill>
                  <a:srgbClr val="0000FF"/>
                </a:solidFill>
                <a:latin typeface="+mn-ea"/>
                <a:ea typeface="+mn-ea"/>
              </a:rPr>
              <a:t>棉布</a:t>
            </a:r>
          </a:p>
        </p:txBody>
      </p:sp>
      <p:sp>
        <p:nvSpPr>
          <p:cNvPr id="44098" name="Rectangle 66"/>
          <p:cNvSpPr>
            <a:spLocks noChangeArrowheads="1"/>
          </p:cNvSpPr>
          <p:nvPr/>
        </p:nvSpPr>
        <p:spPr bwMode="auto">
          <a:xfrm>
            <a:off x="7696200" y="4719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>
                <a:solidFill>
                  <a:srgbClr val="0000FF"/>
                </a:solidFill>
                <a:latin typeface="+mn-ea"/>
                <a:ea typeface="+mn-ea"/>
              </a:rPr>
              <a:t>木板</a:t>
            </a:r>
          </a:p>
        </p:txBody>
      </p:sp>
      <p:sp>
        <p:nvSpPr>
          <p:cNvPr id="44099" name="Rectangle 67"/>
          <p:cNvSpPr>
            <a:spLocks noChangeArrowheads="1"/>
          </p:cNvSpPr>
          <p:nvPr/>
        </p:nvSpPr>
        <p:spPr bwMode="auto">
          <a:xfrm>
            <a:off x="5105400" y="5715000"/>
            <a:ext cx="110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>
                <a:solidFill>
                  <a:srgbClr val="0000FF"/>
                </a:solidFill>
                <a:latin typeface="+mn-ea"/>
                <a:ea typeface="+mn-ea"/>
              </a:rPr>
              <a:t>玻璃板</a:t>
            </a:r>
          </a:p>
        </p:txBody>
      </p:sp>
    </p:spTree>
    <p:extLst>
      <p:ext uri="{BB962C8B-B14F-4D97-AF65-F5344CB8AC3E}">
        <p14:creationId xmlns:p14="http://schemas.microsoft.com/office/powerpoint/2010/main" val="38460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  <p:bldP spid="44048" grpId="0" animBg="1"/>
      <p:bldP spid="44049" grpId="0" animBg="1"/>
      <p:bldP spid="44055" grpId="0"/>
      <p:bldP spid="44095" grpId="0"/>
      <p:bldP spid="44097" grpId="0"/>
      <p:bldP spid="44098" grpId="0"/>
      <p:bldP spid="440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5"/>
          <p:cNvGrpSpPr>
            <a:grpSpLocks/>
          </p:cNvGrpSpPr>
          <p:nvPr/>
        </p:nvGrpSpPr>
        <p:grpSpPr bwMode="auto">
          <a:xfrm>
            <a:off x="228600" y="1752600"/>
            <a:ext cx="3276600" cy="3200400"/>
            <a:chOff x="3312" y="912"/>
            <a:chExt cx="2304" cy="2016"/>
          </a:xfrm>
        </p:grpSpPr>
        <p:grpSp>
          <p:nvGrpSpPr>
            <p:cNvPr id="42040" name="Group 6"/>
            <p:cNvGrpSpPr>
              <a:grpSpLocks/>
            </p:cNvGrpSpPr>
            <p:nvPr/>
          </p:nvGrpSpPr>
          <p:grpSpPr bwMode="auto">
            <a:xfrm>
              <a:off x="3312" y="912"/>
              <a:ext cx="2304" cy="1680"/>
              <a:chOff x="5811" y="1588"/>
              <a:chExt cx="2884" cy="2368"/>
            </a:xfrm>
          </p:grpSpPr>
          <p:grpSp>
            <p:nvGrpSpPr>
              <p:cNvPr id="42056" name="Group 7"/>
              <p:cNvGrpSpPr>
                <a:grpSpLocks/>
              </p:cNvGrpSpPr>
              <p:nvPr/>
            </p:nvGrpSpPr>
            <p:grpSpPr bwMode="auto">
              <a:xfrm>
                <a:off x="5811" y="1588"/>
                <a:ext cx="2781" cy="592"/>
                <a:chOff x="5811" y="1292"/>
                <a:chExt cx="2781" cy="592"/>
              </a:xfrm>
            </p:grpSpPr>
            <p:sp>
              <p:nvSpPr>
                <p:cNvPr id="14426" name="Line 8"/>
                <p:cNvSpPr>
                  <a:spLocks noChangeShapeType="1"/>
                </p:cNvSpPr>
                <p:nvPr/>
              </p:nvSpPr>
              <p:spPr bwMode="auto">
                <a:xfrm>
                  <a:off x="5811" y="1391"/>
                  <a:ext cx="959" cy="49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14427" name="Line 9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2073" name="Group 10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14429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6520" y="1440"/>
                    <a:ext cx="622" cy="296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443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4431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6944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42057" name="Group 14"/>
              <p:cNvGrpSpPr>
                <a:grpSpLocks/>
              </p:cNvGrpSpPr>
              <p:nvPr/>
            </p:nvGrpSpPr>
            <p:grpSpPr bwMode="auto">
              <a:xfrm>
                <a:off x="5811" y="2476"/>
                <a:ext cx="2781" cy="592"/>
                <a:chOff x="5811" y="1292"/>
                <a:chExt cx="2781" cy="592"/>
              </a:xfrm>
            </p:grpSpPr>
            <p:sp>
              <p:nvSpPr>
                <p:cNvPr id="14420" name="Line 15"/>
                <p:cNvSpPr>
                  <a:spLocks noChangeShapeType="1"/>
                </p:cNvSpPr>
                <p:nvPr/>
              </p:nvSpPr>
              <p:spPr bwMode="auto">
                <a:xfrm>
                  <a:off x="5811" y="1391"/>
                  <a:ext cx="959" cy="49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14421" name="Line 16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2067" name="Group 17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1442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520" y="1440"/>
                    <a:ext cx="622" cy="296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4424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4425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6944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  <p:grpSp>
            <p:nvGrpSpPr>
              <p:cNvPr id="42058" name="Group 21"/>
              <p:cNvGrpSpPr>
                <a:grpSpLocks/>
              </p:cNvGrpSpPr>
              <p:nvPr/>
            </p:nvGrpSpPr>
            <p:grpSpPr bwMode="auto">
              <a:xfrm>
                <a:off x="5914" y="3364"/>
                <a:ext cx="2781" cy="592"/>
                <a:chOff x="5811" y="1292"/>
                <a:chExt cx="2781" cy="592"/>
              </a:xfrm>
            </p:grpSpPr>
            <p:sp>
              <p:nvSpPr>
                <p:cNvPr id="14414" name="Line 22"/>
                <p:cNvSpPr>
                  <a:spLocks noChangeShapeType="1"/>
                </p:cNvSpPr>
                <p:nvPr/>
              </p:nvSpPr>
              <p:spPr bwMode="auto">
                <a:xfrm>
                  <a:off x="5811" y="1391"/>
                  <a:ext cx="959" cy="493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sp>
              <p:nvSpPr>
                <p:cNvPr id="14415" name="Line 23"/>
                <p:cNvSpPr>
                  <a:spLocks noChangeShapeType="1"/>
                </p:cNvSpPr>
                <p:nvPr/>
              </p:nvSpPr>
              <p:spPr bwMode="auto">
                <a:xfrm>
                  <a:off x="6770" y="1884"/>
                  <a:ext cx="1822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400">
                    <a:latin typeface="+mn-ea"/>
                    <a:ea typeface="+mn-ea"/>
                  </a:endParaRPr>
                </a:p>
              </p:txBody>
            </p:sp>
            <p:grpSp>
              <p:nvGrpSpPr>
                <p:cNvPr id="42061" name="Group 24"/>
                <p:cNvGrpSpPr>
                  <a:grpSpLocks/>
                </p:cNvGrpSpPr>
                <p:nvPr/>
              </p:nvGrpSpPr>
              <p:grpSpPr bwMode="auto">
                <a:xfrm rot="1682367">
                  <a:off x="6003" y="1292"/>
                  <a:ext cx="575" cy="296"/>
                  <a:chOff x="6532" y="1440"/>
                  <a:chExt cx="618" cy="444"/>
                </a:xfrm>
              </p:grpSpPr>
              <p:sp>
                <p:nvSpPr>
                  <p:cNvPr id="14417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6530" y="1441"/>
                    <a:ext cx="620" cy="296"/>
                  </a:xfrm>
                  <a:prstGeom prst="rect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4418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6635" y="1735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  <p:sp>
                <p:nvSpPr>
                  <p:cNvPr id="1441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6945" y="1736"/>
                    <a:ext cx="102" cy="14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zh-CN" altLang="en-US" sz="2400">
                      <a:latin typeface="+mn-ea"/>
                      <a:ea typeface="+mn-ea"/>
                    </a:endParaRPr>
                  </a:p>
                </p:txBody>
              </p:sp>
            </p:grpSp>
          </p:grpSp>
        </p:grpSp>
        <p:sp>
          <p:nvSpPr>
            <p:cNvPr id="14396" name="Text Box 28"/>
            <p:cNvSpPr txBox="1">
              <a:spLocks noChangeArrowheads="1"/>
            </p:cNvSpPr>
            <p:nvPr/>
          </p:nvSpPr>
          <p:spPr bwMode="auto">
            <a:xfrm>
              <a:off x="4080" y="1344"/>
              <a:ext cx="120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棉布</a:t>
              </a:r>
            </a:p>
          </p:txBody>
        </p:sp>
        <p:sp>
          <p:nvSpPr>
            <p:cNvPr id="14397" name="Text Box 29"/>
            <p:cNvSpPr txBox="1">
              <a:spLocks noChangeArrowheads="1"/>
            </p:cNvSpPr>
            <p:nvPr/>
          </p:nvSpPr>
          <p:spPr bwMode="auto">
            <a:xfrm>
              <a:off x="4032" y="1968"/>
              <a:ext cx="1296" cy="3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木板</a:t>
              </a:r>
            </a:p>
          </p:txBody>
        </p:sp>
        <p:sp>
          <p:nvSpPr>
            <p:cNvPr id="14398" name="Text Box 30"/>
            <p:cNvSpPr txBox="1">
              <a:spLocks noChangeArrowheads="1"/>
            </p:cNvSpPr>
            <p:nvPr/>
          </p:nvSpPr>
          <p:spPr bwMode="auto">
            <a:xfrm>
              <a:off x="4128" y="2688"/>
              <a:ext cx="1200" cy="2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zh-CN" altLang="en-US" sz="2400" b="1">
                  <a:solidFill>
                    <a:srgbClr val="0000FF"/>
                  </a:solidFill>
                  <a:latin typeface="+mn-ea"/>
                  <a:ea typeface="+mn-ea"/>
                </a:rPr>
                <a:t>玻璃板</a:t>
              </a:r>
            </a:p>
          </p:txBody>
        </p:sp>
        <p:grpSp>
          <p:nvGrpSpPr>
            <p:cNvPr id="42044" name="Group 31"/>
            <p:cNvGrpSpPr>
              <a:grpSpLocks/>
            </p:cNvGrpSpPr>
            <p:nvPr/>
          </p:nvGrpSpPr>
          <p:grpSpPr bwMode="auto">
            <a:xfrm>
              <a:off x="4272" y="1104"/>
              <a:ext cx="480" cy="238"/>
              <a:chOff x="1632" y="2640"/>
              <a:chExt cx="480" cy="238"/>
            </a:xfrm>
          </p:grpSpPr>
          <p:sp>
            <p:nvSpPr>
              <p:cNvPr id="14408" name="Rectangle 32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4409" name="Oval 33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4410" name="Oval 34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grpSp>
          <p:nvGrpSpPr>
            <p:cNvPr id="42045" name="Group 35"/>
            <p:cNvGrpSpPr>
              <a:grpSpLocks/>
            </p:cNvGrpSpPr>
            <p:nvPr/>
          </p:nvGrpSpPr>
          <p:grpSpPr bwMode="auto">
            <a:xfrm>
              <a:off x="4560" y="1728"/>
              <a:ext cx="480" cy="238"/>
              <a:chOff x="1632" y="2640"/>
              <a:chExt cx="480" cy="238"/>
            </a:xfrm>
          </p:grpSpPr>
          <p:sp>
            <p:nvSpPr>
              <p:cNvPr id="14405" name="Rectangle 36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4406" name="Oval 37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4407" name="Oval 38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  <p:grpSp>
          <p:nvGrpSpPr>
            <p:cNvPr id="42046" name="Group 39"/>
            <p:cNvGrpSpPr>
              <a:grpSpLocks/>
            </p:cNvGrpSpPr>
            <p:nvPr/>
          </p:nvGrpSpPr>
          <p:grpSpPr bwMode="auto">
            <a:xfrm>
              <a:off x="5136" y="2352"/>
              <a:ext cx="480" cy="238"/>
              <a:chOff x="1632" y="2640"/>
              <a:chExt cx="480" cy="238"/>
            </a:xfrm>
          </p:grpSpPr>
          <p:sp>
            <p:nvSpPr>
              <p:cNvPr id="14402" name="Rectangle 40"/>
              <p:cNvSpPr>
                <a:spLocks noChangeArrowheads="1"/>
              </p:cNvSpPr>
              <p:nvPr/>
            </p:nvSpPr>
            <p:spPr bwMode="auto">
              <a:xfrm>
                <a:off x="1632" y="2640"/>
                <a:ext cx="480" cy="144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4403" name="Oval 41"/>
              <p:cNvSpPr>
                <a:spLocks noChangeArrowheads="1"/>
              </p:cNvSpPr>
              <p:nvPr/>
            </p:nvSpPr>
            <p:spPr bwMode="auto">
              <a:xfrm>
                <a:off x="1718" y="27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  <p:sp>
            <p:nvSpPr>
              <p:cNvPr id="14404" name="Oval 42"/>
              <p:cNvSpPr>
                <a:spLocks noChangeArrowheads="1"/>
              </p:cNvSpPr>
              <p:nvPr/>
            </p:nvSpPr>
            <p:spPr bwMode="auto">
              <a:xfrm>
                <a:off x="1940" y="278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>
                  <a:latin typeface="+mn-ea"/>
                  <a:ea typeface="+mn-ea"/>
                </a:endParaRPr>
              </a:p>
            </p:txBody>
          </p:sp>
        </p:grpSp>
      </p:grpSp>
      <p:graphicFrame>
        <p:nvGraphicFramePr>
          <p:cNvPr id="49226" name="Group 74"/>
          <p:cNvGraphicFramePr>
            <a:graphicFrameLocks noGrp="1"/>
          </p:cNvGraphicFramePr>
          <p:nvPr/>
        </p:nvGraphicFramePr>
        <p:xfrm>
          <a:off x="4343400" y="1600200"/>
          <a:ext cx="4419600" cy="2382838"/>
        </p:xfrm>
        <a:graphic>
          <a:graphicData uri="http://schemas.openxmlformats.org/drawingml/2006/table">
            <a:tbl>
              <a:tblPr/>
              <a:tblGrid>
                <a:gridCol w="838200"/>
                <a:gridCol w="1143000"/>
                <a:gridCol w="1143000"/>
                <a:gridCol w="1295400"/>
              </a:tblGrid>
              <a:tr h="1011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实验次数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水平面材料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受阻力情况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小车运动距离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宋体" charset="-122"/>
                          <a:ea typeface="宋体" charset="-122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宋体" charset="-122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5334000" y="25908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棉布</a:t>
            </a:r>
          </a:p>
        </p:txBody>
      </p:sp>
      <p:sp>
        <p:nvSpPr>
          <p:cNvPr id="49229" name="Rectangle 77"/>
          <p:cNvSpPr>
            <a:spLocks noChangeArrowheads="1"/>
          </p:cNvSpPr>
          <p:nvPr/>
        </p:nvSpPr>
        <p:spPr bwMode="auto">
          <a:xfrm>
            <a:off x="5334000" y="3048000"/>
            <a:ext cx="80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木板</a:t>
            </a:r>
          </a:p>
        </p:txBody>
      </p:sp>
      <p:sp>
        <p:nvSpPr>
          <p:cNvPr id="49231" name="Rectangle 79"/>
          <p:cNvSpPr>
            <a:spLocks noChangeArrowheads="1"/>
          </p:cNvSpPr>
          <p:nvPr/>
        </p:nvSpPr>
        <p:spPr bwMode="auto">
          <a:xfrm>
            <a:off x="5211763" y="3505200"/>
            <a:ext cx="1112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玻璃板</a:t>
            </a: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6477000" y="259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较大</a:t>
            </a:r>
          </a:p>
        </p:txBody>
      </p:sp>
      <p:sp>
        <p:nvSpPr>
          <p:cNvPr id="49233" name="Rectangle 81"/>
          <p:cNvSpPr>
            <a:spLocks noChangeArrowheads="1"/>
          </p:cNvSpPr>
          <p:nvPr/>
        </p:nvSpPr>
        <p:spPr bwMode="auto">
          <a:xfrm>
            <a:off x="6511925" y="3048000"/>
            <a:ext cx="80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较小</a:t>
            </a:r>
          </a:p>
        </p:txBody>
      </p:sp>
      <p:sp>
        <p:nvSpPr>
          <p:cNvPr id="49234" name="Rectangle 82"/>
          <p:cNvSpPr>
            <a:spLocks noChangeArrowheads="1"/>
          </p:cNvSpPr>
          <p:nvPr/>
        </p:nvSpPr>
        <p:spPr bwMode="auto">
          <a:xfrm>
            <a:off x="6511925" y="3505200"/>
            <a:ext cx="80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最小</a:t>
            </a:r>
          </a:p>
        </p:txBody>
      </p:sp>
      <p:sp>
        <p:nvSpPr>
          <p:cNvPr id="49235" name="Text Box 83"/>
          <p:cNvSpPr txBox="1">
            <a:spLocks noChangeArrowheads="1"/>
          </p:cNvSpPr>
          <p:nvPr/>
        </p:nvSpPr>
        <p:spPr bwMode="auto">
          <a:xfrm>
            <a:off x="7696200" y="259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较近</a:t>
            </a:r>
          </a:p>
        </p:txBody>
      </p:sp>
      <p:sp>
        <p:nvSpPr>
          <p:cNvPr id="49236" name="Text Box 84"/>
          <p:cNvSpPr txBox="1">
            <a:spLocks noChangeArrowheads="1"/>
          </p:cNvSpPr>
          <p:nvPr/>
        </p:nvSpPr>
        <p:spPr bwMode="auto">
          <a:xfrm>
            <a:off x="7696200" y="30480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较远</a:t>
            </a:r>
          </a:p>
        </p:txBody>
      </p:sp>
      <p:sp>
        <p:nvSpPr>
          <p:cNvPr id="49237" name="Text Box 85"/>
          <p:cNvSpPr txBox="1">
            <a:spLocks noChangeArrowheads="1"/>
          </p:cNvSpPr>
          <p:nvPr/>
        </p:nvSpPr>
        <p:spPr bwMode="auto">
          <a:xfrm>
            <a:off x="7696200" y="3505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最远</a:t>
            </a:r>
          </a:p>
        </p:txBody>
      </p:sp>
      <p:grpSp>
        <p:nvGrpSpPr>
          <p:cNvPr id="13" name="Group 86"/>
          <p:cNvGrpSpPr>
            <a:grpSpLocks/>
          </p:cNvGrpSpPr>
          <p:nvPr/>
        </p:nvGrpSpPr>
        <p:grpSpPr bwMode="auto">
          <a:xfrm>
            <a:off x="152400" y="2133600"/>
            <a:ext cx="1752600" cy="461963"/>
            <a:chOff x="384" y="1420"/>
            <a:chExt cx="2448" cy="291"/>
          </a:xfrm>
        </p:grpSpPr>
        <p:sp>
          <p:nvSpPr>
            <p:cNvPr id="14393" name="Line 87"/>
            <p:cNvSpPr>
              <a:spLocks noChangeShapeType="1"/>
            </p:cNvSpPr>
            <p:nvPr/>
          </p:nvSpPr>
          <p:spPr bwMode="auto">
            <a:xfrm>
              <a:off x="912" y="1440"/>
              <a:ext cx="1920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2039" name="Text Box 88"/>
            <p:cNvSpPr txBox="1">
              <a:spLocks noChangeArrowheads="1"/>
            </p:cNvSpPr>
            <p:nvPr/>
          </p:nvSpPr>
          <p:spPr bwMode="auto">
            <a:xfrm>
              <a:off x="384" y="1420"/>
              <a:ext cx="62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  <a:r>
                <a:rPr kumimoji="1" lang="en-US" altLang="zh-CN" sz="1400" b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1</a:t>
              </a:r>
              <a:endPara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endParaRPr>
            </a:p>
          </p:txBody>
        </p:sp>
      </p:grp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1219200" y="2667000"/>
            <a:ext cx="1066800" cy="488950"/>
            <a:chOff x="547" y="1132"/>
            <a:chExt cx="2285" cy="308"/>
          </a:xfrm>
        </p:grpSpPr>
        <p:sp>
          <p:nvSpPr>
            <p:cNvPr id="14391" name="Line 90"/>
            <p:cNvSpPr>
              <a:spLocks noChangeShapeType="1"/>
            </p:cNvSpPr>
            <p:nvPr/>
          </p:nvSpPr>
          <p:spPr bwMode="auto">
            <a:xfrm>
              <a:off x="911" y="1440"/>
              <a:ext cx="1921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2037" name="Text Box 91"/>
            <p:cNvSpPr txBox="1">
              <a:spLocks noChangeArrowheads="1"/>
            </p:cNvSpPr>
            <p:nvPr/>
          </p:nvSpPr>
          <p:spPr bwMode="auto">
            <a:xfrm>
              <a:off x="547" y="1132"/>
              <a:ext cx="9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  <a:r>
                <a:rPr kumimoji="1" lang="en-US" altLang="zh-CN" sz="1400" b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2</a:t>
              </a:r>
              <a:endPara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endParaRPr>
            </a:p>
          </p:txBody>
        </p:sp>
      </p:grpSp>
      <p:grpSp>
        <p:nvGrpSpPr>
          <p:cNvPr id="15" name="Group 92"/>
          <p:cNvGrpSpPr>
            <a:grpSpLocks/>
          </p:cNvGrpSpPr>
          <p:nvPr/>
        </p:nvGrpSpPr>
        <p:grpSpPr bwMode="auto">
          <a:xfrm>
            <a:off x="1981200" y="3733800"/>
            <a:ext cx="1295400" cy="461963"/>
            <a:chOff x="384" y="1180"/>
            <a:chExt cx="2774" cy="291"/>
          </a:xfrm>
        </p:grpSpPr>
        <p:sp>
          <p:nvSpPr>
            <p:cNvPr id="14389" name="Line 93"/>
            <p:cNvSpPr>
              <a:spLocks noChangeShapeType="1"/>
            </p:cNvSpPr>
            <p:nvPr/>
          </p:nvSpPr>
          <p:spPr bwMode="auto">
            <a:xfrm>
              <a:off x="1237" y="1440"/>
              <a:ext cx="1921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2035" name="Text Box 94"/>
            <p:cNvSpPr txBox="1">
              <a:spLocks noChangeArrowheads="1"/>
            </p:cNvSpPr>
            <p:nvPr/>
          </p:nvSpPr>
          <p:spPr bwMode="auto">
            <a:xfrm>
              <a:off x="384" y="1180"/>
              <a:ext cx="95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  <a:r>
                <a:rPr kumimoji="1" lang="en-US" altLang="zh-CN" sz="1400" b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3</a:t>
              </a:r>
              <a:endPara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endParaRPr>
            </a:p>
          </p:txBody>
        </p:sp>
      </p:grpSp>
      <p:sp>
        <p:nvSpPr>
          <p:cNvPr id="49247" name="Oval 95"/>
          <p:cNvSpPr>
            <a:spLocks noChangeArrowheads="1"/>
          </p:cNvSpPr>
          <p:nvPr/>
        </p:nvSpPr>
        <p:spPr bwMode="auto">
          <a:xfrm>
            <a:off x="3124200" y="40386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9248" name="Oval 96"/>
          <p:cNvSpPr>
            <a:spLocks noChangeArrowheads="1"/>
          </p:cNvSpPr>
          <p:nvPr/>
        </p:nvSpPr>
        <p:spPr bwMode="auto">
          <a:xfrm>
            <a:off x="2286000" y="30480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9249" name="Oval 97"/>
          <p:cNvSpPr>
            <a:spLocks noChangeArrowheads="1"/>
          </p:cNvSpPr>
          <p:nvPr/>
        </p:nvSpPr>
        <p:spPr bwMode="auto">
          <a:xfrm>
            <a:off x="1905000" y="20574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49251" name="Rectangle 99"/>
          <p:cNvSpPr>
            <a:spLocks noChangeArrowheads="1"/>
          </p:cNvSpPr>
          <p:nvPr/>
        </p:nvSpPr>
        <p:spPr bwMode="auto">
          <a:xfrm>
            <a:off x="3048000" y="4800600"/>
            <a:ext cx="1868488" cy="46196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400" b="1" i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f</a:t>
            </a:r>
            <a:r>
              <a:rPr kumimoji="1" lang="en-US" altLang="zh-CN" sz="14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1 </a:t>
            </a:r>
            <a:r>
              <a: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&gt; </a:t>
            </a:r>
            <a:r>
              <a:rPr kumimoji="1" lang="en-US" altLang="zh-CN" sz="2400" b="1" i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f</a:t>
            </a:r>
            <a:r>
              <a:rPr kumimoji="1" lang="en-US" altLang="zh-CN" sz="16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2</a:t>
            </a:r>
            <a:r>
              <a:rPr kumimoji="1" lang="en-US" altLang="zh-CN" sz="24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 &gt; </a:t>
            </a:r>
            <a:r>
              <a:rPr kumimoji="1" lang="en-US" altLang="zh-CN" sz="2400" b="1" i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f</a:t>
            </a:r>
            <a:r>
              <a:rPr kumimoji="1" lang="en-US" altLang="zh-CN" sz="1400" b="1">
                <a:solidFill>
                  <a:srgbClr val="FF0000"/>
                </a:solidFill>
                <a:latin typeface="宋体" charset="-122"/>
                <a:ea typeface="楷体_GB2312" pitchFamily="49" charset="-122"/>
              </a:rPr>
              <a:t>3</a:t>
            </a:r>
            <a:endParaRPr kumimoji="1" lang="en-US" altLang="zh-CN" sz="2400" b="1">
              <a:solidFill>
                <a:srgbClr val="FF0000"/>
              </a:solidFill>
              <a:latin typeface="宋体" charset="-122"/>
              <a:ea typeface="楷体_GB2312" pitchFamily="49" charset="-122"/>
            </a:endParaRPr>
          </a:p>
        </p:txBody>
      </p:sp>
      <p:sp>
        <p:nvSpPr>
          <p:cNvPr id="49254" name="Rectangle 102"/>
          <p:cNvSpPr>
            <a:spLocks noChangeArrowheads="1"/>
          </p:cNvSpPr>
          <p:nvPr/>
        </p:nvSpPr>
        <p:spPr bwMode="auto">
          <a:xfrm>
            <a:off x="180975" y="5253038"/>
            <a:ext cx="142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实验结论</a:t>
            </a:r>
          </a:p>
        </p:txBody>
      </p:sp>
      <p:sp>
        <p:nvSpPr>
          <p:cNvPr id="49256" name="Rectangle 104"/>
          <p:cNvSpPr>
            <a:spLocks noChangeArrowheads="1"/>
          </p:cNvSpPr>
          <p:nvPr/>
        </p:nvSpPr>
        <p:spPr bwMode="auto">
          <a:xfrm>
            <a:off x="152400" y="5638800"/>
            <a:ext cx="6629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900"/>
              </a:spcBef>
              <a:defRPr/>
            </a:pPr>
            <a:r>
              <a:rPr lang="zh-CN" altLang="en-US" sz="2400" b="1" dirty="0">
                <a:latin typeface="+mn-ea"/>
                <a:ea typeface="+mn-ea"/>
              </a:rPr>
              <a:t>小车受到的阻力越小，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速度减小越慢</a:t>
            </a:r>
            <a:r>
              <a:rPr lang="zh-CN" altLang="en-US" sz="2400" b="1" dirty="0">
                <a:latin typeface="+mn-ea"/>
                <a:ea typeface="+mn-ea"/>
              </a:rPr>
              <a:t>，运动的路程越长。</a:t>
            </a:r>
          </a:p>
        </p:txBody>
      </p:sp>
      <p:sp>
        <p:nvSpPr>
          <p:cNvPr id="49261" name="Rectangle 109"/>
          <p:cNvSpPr>
            <a:spLocks noChangeArrowheads="1"/>
          </p:cNvSpPr>
          <p:nvPr/>
        </p:nvSpPr>
        <p:spPr bwMode="auto">
          <a:xfrm>
            <a:off x="5257800" y="4114800"/>
            <a:ext cx="3733800" cy="1570038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小车受摩擦阻力，从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运动</a:t>
            </a:r>
            <a:r>
              <a:rPr lang="zh-CN" altLang="en-US" sz="2400" b="1" dirty="0">
                <a:latin typeface="+mn-ea"/>
                <a:ea typeface="+mn-ea"/>
              </a:rPr>
              <a:t>变为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静止，速度变化，运动状态</a:t>
            </a:r>
            <a:r>
              <a:rPr lang="zh-CN" altLang="en-US" sz="2400" b="1" dirty="0">
                <a:latin typeface="+mn-ea"/>
                <a:ea typeface="+mn-ea"/>
              </a:rPr>
              <a:t>发生改变，力是改变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物体运动状态</a:t>
            </a:r>
            <a:r>
              <a:rPr lang="zh-CN" altLang="en-US" sz="2400" b="1" dirty="0">
                <a:latin typeface="+mn-ea"/>
                <a:ea typeface="+mn-ea"/>
              </a:rPr>
              <a:t>的原因。</a:t>
            </a:r>
          </a:p>
        </p:txBody>
      </p:sp>
      <p:sp>
        <p:nvSpPr>
          <p:cNvPr id="42033" name="TextBox 66"/>
          <p:cNvSpPr txBox="1">
            <a:spLocks noChangeArrowheads="1"/>
          </p:cNvSpPr>
          <p:nvPr/>
        </p:nvSpPr>
        <p:spPr bwMode="auto">
          <a:xfrm>
            <a:off x="304800" y="914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实验过程</a:t>
            </a:r>
          </a:p>
        </p:txBody>
      </p:sp>
    </p:spTree>
    <p:extLst>
      <p:ext uri="{BB962C8B-B14F-4D97-AF65-F5344CB8AC3E}">
        <p14:creationId xmlns:p14="http://schemas.microsoft.com/office/powerpoint/2010/main" val="429178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9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9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27" grpId="0"/>
      <p:bldP spid="49229" grpId="0"/>
      <p:bldP spid="49231" grpId="0"/>
      <p:bldP spid="49232" grpId="0"/>
      <p:bldP spid="49233" grpId="0"/>
      <p:bldP spid="49234" grpId="0"/>
      <p:bldP spid="49235" grpId="0"/>
      <p:bldP spid="49236" grpId="0"/>
      <p:bldP spid="49237" grpId="0"/>
      <p:bldP spid="49247" grpId="0" animBg="1"/>
      <p:bldP spid="49248" grpId="0" animBg="1"/>
      <p:bldP spid="49249" grpId="0" animBg="1"/>
      <p:bldP spid="49251" grpId="0" animBg="1"/>
      <p:bldP spid="49254" grpId="0"/>
      <p:bldP spid="49256" grpId="0"/>
      <p:bldP spid="4926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3338"/>
            <a:ext cx="91440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Oval 12"/>
          <p:cNvSpPr>
            <a:spLocks noChangeArrowheads="1"/>
          </p:cNvSpPr>
          <p:nvPr/>
        </p:nvSpPr>
        <p:spPr bwMode="auto">
          <a:xfrm>
            <a:off x="762000" y="191293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5364" name="Oval 13"/>
          <p:cNvSpPr>
            <a:spLocks noChangeArrowheads="1"/>
          </p:cNvSpPr>
          <p:nvPr/>
        </p:nvSpPr>
        <p:spPr bwMode="auto">
          <a:xfrm>
            <a:off x="1219200" y="206533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5365" name="AutoShape 15"/>
          <p:cNvSpPr>
            <a:spLocks noChangeArrowheads="1"/>
          </p:cNvSpPr>
          <p:nvPr/>
        </p:nvSpPr>
        <p:spPr bwMode="auto">
          <a:xfrm rot="1281702">
            <a:off x="654050" y="1292225"/>
            <a:ext cx="1314450" cy="8429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5366" name="Oval 17"/>
          <p:cNvSpPr>
            <a:spLocks noChangeArrowheads="1"/>
          </p:cNvSpPr>
          <p:nvPr/>
        </p:nvSpPr>
        <p:spPr bwMode="auto">
          <a:xfrm>
            <a:off x="7543800" y="237013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5367" name="Oval 18"/>
          <p:cNvSpPr>
            <a:spLocks noChangeArrowheads="1"/>
          </p:cNvSpPr>
          <p:nvPr/>
        </p:nvSpPr>
        <p:spPr bwMode="auto">
          <a:xfrm>
            <a:off x="8229600" y="237013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5368" name="Oval 19"/>
          <p:cNvSpPr>
            <a:spLocks noChangeArrowheads="1"/>
          </p:cNvSpPr>
          <p:nvPr/>
        </p:nvSpPr>
        <p:spPr bwMode="auto">
          <a:xfrm>
            <a:off x="8458200" y="2217738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15369" name="AutoShape 20"/>
          <p:cNvSpPr>
            <a:spLocks noChangeArrowheads="1"/>
          </p:cNvSpPr>
          <p:nvPr/>
        </p:nvSpPr>
        <p:spPr bwMode="auto">
          <a:xfrm>
            <a:off x="7391400" y="1608138"/>
            <a:ext cx="1314450" cy="8429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grpSp>
        <p:nvGrpSpPr>
          <p:cNvPr id="43018" name="Group 21"/>
          <p:cNvGrpSpPr>
            <a:grpSpLocks/>
          </p:cNvGrpSpPr>
          <p:nvPr/>
        </p:nvGrpSpPr>
        <p:grpSpPr bwMode="auto">
          <a:xfrm>
            <a:off x="6705600" y="1227138"/>
            <a:ext cx="1143000" cy="869950"/>
            <a:chOff x="384" y="892"/>
            <a:chExt cx="2448" cy="548"/>
          </a:xfrm>
        </p:grpSpPr>
        <p:sp>
          <p:nvSpPr>
            <p:cNvPr id="15377" name="Line 22"/>
            <p:cNvSpPr>
              <a:spLocks noChangeShapeType="1"/>
            </p:cNvSpPr>
            <p:nvPr/>
          </p:nvSpPr>
          <p:spPr bwMode="auto">
            <a:xfrm>
              <a:off x="911" y="1440"/>
              <a:ext cx="1921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>
                <a:latin typeface="+mn-ea"/>
                <a:ea typeface="+mn-ea"/>
              </a:endParaRPr>
            </a:p>
          </p:txBody>
        </p:sp>
        <p:sp>
          <p:nvSpPr>
            <p:cNvPr id="43026" name="Text Box 23"/>
            <p:cNvSpPr txBox="1">
              <a:spLocks noChangeArrowheads="1"/>
            </p:cNvSpPr>
            <p:nvPr/>
          </p:nvSpPr>
          <p:spPr bwMode="auto">
            <a:xfrm>
              <a:off x="384" y="892"/>
              <a:ext cx="7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eaLnBrk="1" hangingPunct="1"/>
              <a:r>
                <a:rPr kumimoji="1" lang="en-US" altLang="zh-CN" sz="2400" b="1" i="1">
                  <a:solidFill>
                    <a:srgbClr val="FF0000"/>
                  </a:solidFill>
                  <a:latin typeface="宋体" charset="-122"/>
                  <a:ea typeface="楷体_GB2312" pitchFamily="49" charset="-122"/>
                </a:rPr>
                <a:t>f</a:t>
              </a:r>
            </a:p>
          </p:txBody>
        </p:sp>
      </p:grpSp>
      <p:sp>
        <p:nvSpPr>
          <p:cNvPr id="50200" name="Oval 24"/>
          <p:cNvSpPr>
            <a:spLocks noChangeArrowheads="1"/>
          </p:cNvSpPr>
          <p:nvPr/>
        </p:nvSpPr>
        <p:spPr bwMode="auto">
          <a:xfrm>
            <a:off x="7848600" y="1989138"/>
            <a:ext cx="152400" cy="228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CN" altLang="en-US" sz="2400">
              <a:latin typeface="+mn-ea"/>
              <a:ea typeface="+mn-ea"/>
            </a:endParaRP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236538" y="3043238"/>
            <a:ext cx="77708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ea"/>
                <a:ea typeface="+mn-ea"/>
              </a:rPr>
              <a:t>若小车在绝对光滑的水平面运动，即阻力</a:t>
            </a:r>
            <a:r>
              <a:rPr kumimoji="1" lang="en-US" altLang="zh-CN" sz="2400" b="1" i="1" dirty="0">
                <a:solidFill>
                  <a:srgbClr val="FF0000"/>
                </a:solidFill>
                <a:latin typeface="+mn-ea"/>
                <a:ea typeface="+mn-ea"/>
              </a:rPr>
              <a:t>f </a:t>
            </a:r>
            <a:r>
              <a:rPr kumimoji="1"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=0  </a:t>
            </a: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小车将</a:t>
            </a: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304800" y="4267200"/>
            <a:ext cx="4983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先</a:t>
            </a: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实验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后</a:t>
            </a: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推理   抽象概括</a:t>
            </a:r>
            <a:r>
              <a:rPr kumimoji="1"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得出结论</a:t>
            </a:r>
          </a:p>
        </p:txBody>
      </p:sp>
      <p:sp>
        <p:nvSpPr>
          <p:cNvPr id="50203" name="Rectangle 27"/>
          <p:cNvSpPr>
            <a:spLocks noChangeArrowheads="1"/>
          </p:cNvSpPr>
          <p:nvPr/>
        </p:nvSpPr>
        <p:spPr bwMode="auto">
          <a:xfrm>
            <a:off x="1676400" y="35814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en-US" altLang="zh-CN" sz="2400" b="1" dirty="0">
                <a:solidFill>
                  <a:srgbClr val="FF0000"/>
                </a:solidFill>
                <a:latin typeface="+mn-ea"/>
                <a:ea typeface="+mn-ea"/>
              </a:rPr>
              <a:t>      </a:t>
            </a:r>
            <a:r>
              <a:rPr kumimoji="1"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永远</a:t>
            </a:r>
            <a:r>
              <a:rPr kumimoji="1" lang="zh-CN" altLang="en-US" sz="2400" b="1" dirty="0">
                <a:solidFill>
                  <a:srgbClr val="0000FF"/>
                </a:solidFill>
                <a:latin typeface="+mn-ea"/>
                <a:ea typeface="+mn-ea"/>
              </a:rPr>
              <a:t>匀速直线运动</a:t>
            </a:r>
            <a:endParaRPr kumimoji="1" lang="en-US" altLang="zh-CN" sz="24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0204" name="Rectangle 28"/>
          <p:cNvSpPr>
            <a:spLocks noChangeArrowheads="1"/>
          </p:cNvSpPr>
          <p:nvPr/>
        </p:nvSpPr>
        <p:spPr bwMode="auto">
          <a:xfrm>
            <a:off x="381000" y="4876800"/>
            <a:ext cx="2041525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zh-CN" altLang="en-US" sz="2400" b="1" dirty="0">
                <a:solidFill>
                  <a:schemeClr val="tx2"/>
                </a:solidFill>
                <a:latin typeface="+mn-ea"/>
                <a:ea typeface="+mn-ea"/>
              </a:rPr>
              <a:t>牛顿第一定律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381000" y="5410200"/>
            <a:ext cx="82296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一切物体在没有受到力的作用时，总保持静止或匀速直线运动状态。</a:t>
            </a:r>
          </a:p>
        </p:txBody>
      </p:sp>
    </p:spTree>
    <p:extLst>
      <p:ext uri="{BB962C8B-B14F-4D97-AF65-F5344CB8AC3E}">
        <p14:creationId xmlns:p14="http://schemas.microsoft.com/office/powerpoint/2010/main" val="2512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0" grpId="0" animBg="1"/>
      <p:bldP spid="50201" grpId="0"/>
      <p:bldP spid="50202" grpId="0"/>
      <p:bldP spid="50203" grpId="0"/>
      <p:bldP spid="50204" grpId="0"/>
      <p:bldP spid="5020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2219</Words>
  <Application>Microsoft Office PowerPoint</Application>
  <PresentationFormat>全屏显示(4:3)</PresentationFormat>
  <Paragraphs>201</Paragraphs>
  <Slides>23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14</cp:revision>
  <dcterms:created xsi:type="dcterms:W3CDTF">2020-04-20T03:18:26Z</dcterms:created>
  <dcterms:modified xsi:type="dcterms:W3CDTF">2020-04-22T11:42:24Z</dcterms:modified>
</cp:coreProperties>
</file>