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670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960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accent1">
                <a:tint val="66000"/>
                <a:satMod val="160000"/>
              </a:schemeClr>
            </a:gs>
            <a:gs pos="3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9.jpeg"/><Relationship Id="rId4" Type="http://schemas.openxmlformats.org/officeDocument/2006/relationships/slide" Target="slid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矩形 5121"/>
          <p:cNvSpPr>
            <a:spLocks noChangeArrowheads="1"/>
          </p:cNvSpPr>
          <p:nvPr/>
        </p:nvSpPr>
        <p:spPr bwMode="auto">
          <a:xfrm>
            <a:off x="1619250" y="2027238"/>
            <a:ext cx="59055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buFont typeface="Arial" charset="0"/>
              <a:buNone/>
            </a:pPr>
            <a:r>
              <a:rPr lang="zh-CN" altLang="en-US" sz="6000" b="1" dirty="0">
                <a:solidFill>
                  <a:srgbClr val="0070C0"/>
                </a:solidFill>
                <a:ea typeface="华文行楷" pitchFamily="2" charset="-122"/>
              </a:rPr>
              <a:t>教学课件</a:t>
            </a:r>
          </a:p>
        </p:txBody>
      </p:sp>
      <p:sp>
        <p:nvSpPr>
          <p:cNvPr id="34819" name="文本框 5122"/>
          <p:cNvSpPr txBox="1">
            <a:spLocks noChangeArrowheads="1"/>
          </p:cNvSpPr>
          <p:nvPr/>
        </p:nvSpPr>
        <p:spPr bwMode="auto">
          <a:xfrm>
            <a:off x="685800" y="2605088"/>
            <a:ext cx="7989888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buFont typeface="Arial" charset="0"/>
              <a:buNone/>
            </a:pPr>
            <a:endParaRPr lang="en-US" altLang="zh-CN" sz="6000" dirty="0">
              <a:solidFill>
                <a:srgbClr val="FFFFFF"/>
              </a:solidFill>
              <a:latin typeface="华文新魏" pitchFamily="2" charset="-122"/>
              <a:ea typeface="华文新魏" pitchFamily="2" charset="-122"/>
            </a:endParaRPr>
          </a:p>
          <a:p>
            <a:pPr algn="ctr" eaLnBrk="1" hangingPunct="1"/>
            <a:r>
              <a:rPr lang="zh-CN" altLang="en-US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物理  八年级下册  江苏科技版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 algn="ctr" eaLnBrk="1" hangingPunct="1">
              <a:buFont typeface="Arial" charset="0"/>
              <a:buNone/>
            </a:pPr>
            <a:endParaRPr lang="en-US" altLang="zh-CN" sz="4000" b="1" dirty="0">
              <a:solidFill>
                <a:srgbClr val="FFFFFF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8621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85750" y="966788"/>
            <a:ext cx="3571875" cy="461962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2400" b="1" dirty="0">
                <a:solidFill>
                  <a:srgbClr val="1F1F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影响滑动摩擦力大小因素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572125" y="1214438"/>
            <a:ext cx="2571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latin typeface="+mn-ea"/>
                <a:ea typeface="+mn-ea"/>
              </a:rPr>
              <a:t>进行实验结论 </a:t>
            </a:r>
            <a:r>
              <a:rPr lang="en-US" altLang="zh-CN" sz="2400" b="1" dirty="0">
                <a:latin typeface="+mn-ea"/>
                <a:ea typeface="+mn-ea"/>
              </a:rPr>
              <a:t>1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85750" y="1747838"/>
            <a:ext cx="4681538" cy="3109912"/>
            <a:chOff x="240" y="960"/>
            <a:chExt cx="3552" cy="2400"/>
          </a:xfrm>
        </p:grpSpPr>
        <p:pic>
          <p:nvPicPr>
            <p:cNvPr id="44056" name="Picture 5" descr="图片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4" t="9737" r="32979" b="10750"/>
            <a:stretch>
              <a:fillRect/>
            </a:stretch>
          </p:blipFill>
          <p:spPr bwMode="auto">
            <a:xfrm>
              <a:off x="240" y="960"/>
              <a:ext cx="3552" cy="2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057" name="Rectangle 6"/>
            <p:cNvSpPr>
              <a:spLocks noChangeArrowheads="1"/>
            </p:cNvSpPr>
            <p:nvPr/>
          </p:nvSpPr>
          <p:spPr bwMode="auto">
            <a:xfrm>
              <a:off x="1488" y="3120"/>
              <a:ext cx="576" cy="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aphicFrame>
        <p:nvGraphicFramePr>
          <p:cNvPr id="32775" name="Group 7"/>
          <p:cNvGraphicFramePr>
            <a:graphicFrameLocks noGrp="1"/>
          </p:cNvGraphicFramePr>
          <p:nvPr/>
        </p:nvGraphicFramePr>
        <p:xfrm>
          <a:off x="357188" y="5072063"/>
          <a:ext cx="8382000" cy="1524001"/>
        </p:xfrm>
        <a:graphic>
          <a:graphicData uri="http://schemas.openxmlformats.org/drawingml/2006/table">
            <a:tbl>
              <a:tblPr/>
              <a:tblGrid>
                <a:gridCol w="1473200"/>
                <a:gridCol w="2946400"/>
                <a:gridCol w="3962400"/>
              </a:tblGrid>
              <a:tr h="484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宋体" charset="-122"/>
                          <a:ea typeface="宋体" charset="-122"/>
                          <a:cs typeface="Times New Roman" pitchFamily="18" charset="0"/>
                        </a:rPr>
                        <a:t>次数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宋体" charset="-122"/>
                          <a:ea typeface="宋体" charset="-122"/>
                          <a:cs typeface="Times New Roman" pitchFamily="18" charset="0"/>
                        </a:rPr>
                        <a:t>接触面情况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宋体" charset="-122"/>
                          <a:ea typeface="宋体" charset="-122"/>
                          <a:cs typeface="Times New Roman" pitchFamily="18" charset="0"/>
                        </a:rPr>
                        <a:t>摩擦力</a:t>
                      </a:r>
                      <a:r>
                        <a:rPr kumimoji="0" lang="en-US" altLang="zh-C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  <a:cs typeface="Times New Roman" pitchFamily="18" charset="0"/>
                        </a:rPr>
                        <a:t>f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  <a:cs typeface="Times New Roman" pitchFamily="18" charset="0"/>
                        </a:rPr>
                        <a:t>/N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宋体" charset="-122"/>
                          <a:ea typeface="宋体" charset="-122"/>
                          <a:cs typeface="Times New Roman" pitchFamily="18" charset="0"/>
                        </a:rPr>
                        <a:t>木块与木板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宋体" charset="-122"/>
                          <a:ea typeface="宋体" charset="-122"/>
                          <a:cs typeface="Times New Roman" pitchFamily="18" charset="0"/>
                        </a:rPr>
                        <a:t>木块与毛巾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5500688" y="2214563"/>
            <a:ext cx="3048000" cy="166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结论：</a:t>
            </a:r>
            <a:r>
              <a:rPr lang="zh-CN" altLang="en-US" sz="2400" b="1" u="sng" dirty="0">
                <a:solidFill>
                  <a:srgbClr val="FF0000"/>
                </a:solidFill>
                <a:latin typeface="+mn-ea"/>
                <a:ea typeface="+mn-ea"/>
              </a:rPr>
              <a:t>当压力相同时，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接触面越粗糙，滑动摩擦力越大。</a:t>
            </a:r>
          </a:p>
        </p:txBody>
      </p:sp>
    </p:spTree>
    <p:extLst>
      <p:ext uri="{BB962C8B-B14F-4D97-AF65-F5344CB8AC3E}">
        <p14:creationId xmlns:p14="http://schemas.microsoft.com/office/powerpoint/2010/main" val="158168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9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1714500"/>
            <a:ext cx="4467225" cy="2828925"/>
            <a:chOff x="136" y="864"/>
            <a:chExt cx="3656" cy="2544"/>
          </a:xfrm>
        </p:grpSpPr>
        <p:pic>
          <p:nvPicPr>
            <p:cNvPr id="45080" name="Picture 3" descr="图片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20" r="33382" b="6335"/>
            <a:stretch>
              <a:fillRect/>
            </a:stretch>
          </p:blipFill>
          <p:spPr bwMode="auto">
            <a:xfrm>
              <a:off x="136" y="864"/>
              <a:ext cx="3656" cy="2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081" name="Rectangle 4"/>
            <p:cNvSpPr>
              <a:spLocks noChangeArrowheads="1"/>
            </p:cNvSpPr>
            <p:nvPr/>
          </p:nvSpPr>
          <p:spPr bwMode="auto">
            <a:xfrm>
              <a:off x="1248" y="3216"/>
              <a:ext cx="480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428625" y="928688"/>
            <a:ext cx="3857625" cy="461962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2400" b="1" dirty="0">
                <a:solidFill>
                  <a:srgbClr val="1F1F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影响滑动摩擦力大小因素</a:t>
            </a: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5572125" y="1285875"/>
            <a:ext cx="2500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latin typeface="+mn-ea"/>
                <a:ea typeface="+mn-ea"/>
              </a:rPr>
              <a:t>进行实验 结论 </a:t>
            </a:r>
            <a:r>
              <a:rPr lang="en-US" altLang="zh-CN" sz="2400" b="1" dirty="0">
                <a:latin typeface="+mn-ea"/>
                <a:ea typeface="+mn-ea"/>
              </a:rPr>
              <a:t>2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5572125" y="2286000"/>
            <a:ext cx="3352800" cy="166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结论：</a:t>
            </a:r>
            <a:r>
              <a:rPr lang="zh-CN" altLang="en-US" sz="2400" b="1" u="sng" dirty="0">
                <a:solidFill>
                  <a:srgbClr val="FF0000"/>
                </a:solidFill>
                <a:latin typeface="+mn-ea"/>
                <a:ea typeface="+mn-ea"/>
              </a:rPr>
              <a:t>当接触面的粗糙程度相同时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，压力越大滑动摩擦力越大。</a:t>
            </a:r>
          </a:p>
        </p:txBody>
      </p:sp>
      <p:graphicFrame>
        <p:nvGraphicFramePr>
          <p:cNvPr id="33800" name="Group 8"/>
          <p:cNvGraphicFramePr>
            <a:graphicFrameLocks noGrp="1"/>
          </p:cNvGraphicFramePr>
          <p:nvPr/>
        </p:nvGraphicFramePr>
        <p:xfrm>
          <a:off x="333375" y="4857750"/>
          <a:ext cx="8382000" cy="1524001"/>
        </p:xfrm>
        <a:graphic>
          <a:graphicData uri="http://schemas.openxmlformats.org/drawingml/2006/table">
            <a:tbl>
              <a:tblPr/>
              <a:tblGrid>
                <a:gridCol w="1473200"/>
                <a:gridCol w="2946400"/>
                <a:gridCol w="3962400"/>
              </a:tblGrid>
              <a:tr h="484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宋体" charset="-122"/>
                          <a:ea typeface="宋体" charset="-122"/>
                          <a:cs typeface="Times New Roman" pitchFamily="18" charset="0"/>
                        </a:rPr>
                        <a:t>次数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宋体" charset="-122"/>
                          <a:ea typeface="宋体" charset="-122"/>
                          <a:cs typeface="Times New Roman" pitchFamily="18" charset="0"/>
                        </a:rPr>
                        <a:t>压力大小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宋体" charset="-122"/>
                          <a:ea typeface="宋体" charset="-122"/>
                          <a:cs typeface="Times New Roman" pitchFamily="18" charset="0"/>
                        </a:rPr>
                        <a:t>摩擦力</a:t>
                      </a:r>
                      <a:r>
                        <a:rPr kumimoji="0" lang="en-US" altLang="zh-C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  <a:cs typeface="Times New Roman" pitchFamily="18" charset="0"/>
                        </a:rPr>
                        <a:t>f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  <a:cs typeface="Times New Roman" pitchFamily="18" charset="0"/>
                        </a:rPr>
                        <a:t>/N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宋体" charset="-122"/>
                          <a:ea typeface="宋体" charset="-122"/>
                          <a:cs typeface="Times New Roman" pitchFamily="18" charset="0"/>
                        </a:rPr>
                        <a:t>只有木块（小）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宋体" charset="-122"/>
                          <a:ea typeface="宋体" charset="-122"/>
                          <a:cs typeface="Times New Roman" pitchFamily="18" charset="0"/>
                        </a:rPr>
                        <a:t>加砝码（大）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556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 bldLvl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857250" y="2286000"/>
            <a:ext cx="29384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得出结论：</a:t>
            </a:r>
            <a:endParaRPr kumimoji="1" lang="en-US" altLang="zh-CN" sz="24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814388" y="3252788"/>
            <a:ext cx="7543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zh-CN" altLang="en-US" sz="2400" b="1" dirty="0">
                <a:latin typeface="+mn-ea"/>
                <a:ea typeface="+mn-ea"/>
              </a:rPr>
              <a:t>接触面粗糙程度一定时，</a:t>
            </a:r>
            <a:r>
              <a:rPr kumimoji="1"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压力</a:t>
            </a:r>
            <a:r>
              <a:rPr kumimoji="1" lang="zh-CN" altLang="en-US" sz="2400" b="1" dirty="0">
                <a:latin typeface="+mn-ea"/>
                <a:ea typeface="+mn-ea"/>
              </a:rPr>
              <a:t>越大</a:t>
            </a:r>
            <a:r>
              <a:rPr kumimoji="1" lang="en-US" altLang="zh-CN" sz="2400" b="1" dirty="0">
                <a:latin typeface="+mn-ea"/>
                <a:ea typeface="+mn-ea"/>
              </a:rPr>
              <a:t>,</a:t>
            </a:r>
            <a:r>
              <a:rPr kumimoji="1" lang="zh-CN" altLang="en-US" sz="2400" b="1" dirty="0">
                <a:latin typeface="+mn-ea"/>
                <a:ea typeface="+mn-ea"/>
              </a:rPr>
              <a:t>滑动摩擦力越大。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785813" y="4252913"/>
            <a:ext cx="670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zh-CN" altLang="en-US" sz="2400" b="1" dirty="0">
                <a:latin typeface="+mn-ea"/>
                <a:ea typeface="+mn-ea"/>
              </a:rPr>
              <a:t>压力一定时，接触面越</a:t>
            </a:r>
            <a:r>
              <a:rPr kumimoji="1"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粗糙</a:t>
            </a:r>
            <a:r>
              <a:rPr kumimoji="1" lang="zh-CN" altLang="en-US" sz="2400" b="1" dirty="0">
                <a:latin typeface="+mn-ea"/>
                <a:ea typeface="+mn-ea"/>
              </a:rPr>
              <a:t>滑动摩擦力越大。</a:t>
            </a:r>
          </a:p>
        </p:txBody>
      </p:sp>
    </p:spTree>
    <p:extLst>
      <p:ext uri="{BB962C8B-B14F-4D97-AF65-F5344CB8AC3E}">
        <p14:creationId xmlns:p14="http://schemas.microsoft.com/office/powerpoint/2010/main" val="235193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utoUpdateAnimBg="0"/>
      <p:bldP spid="35843" grpId="0" autoUpdateAnimBg="0"/>
      <p:bldP spid="3584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371475" y="1857375"/>
            <a:ext cx="8701088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</a:rPr>
              <a:t>1.</a:t>
            </a:r>
            <a:r>
              <a:rPr lang="zh-CN" altLang="en-US" sz="2400" b="1" dirty="0">
                <a:latin typeface="+mn-ea"/>
                <a:ea typeface="+mn-ea"/>
              </a:rPr>
              <a:t>物体所受的摩擦力的大小与</a:t>
            </a:r>
            <a:r>
              <a:rPr lang="en-US" altLang="zh-CN" sz="2400" b="1" dirty="0">
                <a:latin typeface="+mn-ea"/>
                <a:ea typeface="+mn-ea"/>
              </a:rPr>
              <a:t>___</a:t>
            </a:r>
            <a:r>
              <a:rPr lang="en-US" altLang="zh-CN" sz="2400" b="1" dirty="0">
                <a:latin typeface="+mn-ea"/>
                <a:ea typeface="宋体" pitchFamily="2" charset="-122"/>
              </a:rPr>
              <a:t>__</a:t>
            </a:r>
            <a:r>
              <a:rPr lang="en-US" altLang="zh-CN" sz="2400" b="1" dirty="0">
                <a:latin typeface="+mn-ea"/>
                <a:ea typeface="+mn-ea"/>
              </a:rPr>
              <a:t>_</a:t>
            </a:r>
            <a:r>
              <a:rPr lang="zh-CN" altLang="en-US" sz="2400" b="1" dirty="0">
                <a:latin typeface="+mn-ea"/>
                <a:ea typeface="+mn-ea"/>
              </a:rPr>
              <a:t>和接触面的</a:t>
            </a:r>
            <a:r>
              <a:rPr lang="en-US" altLang="zh-CN" sz="2400" b="1" dirty="0">
                <a:latin typeface="+mn-ea"/>
                <a:ea typeface="+mn-ea"/>
              </a:rPr>
              <a:t>___</a:t>
            </a:r>
            <a:r>
              <a:rPr lang="en-US" altLang="zh-CN" sz="2400" b="1" dirty="0">
                <a:latin typeface="+mn-ea"/>
                <a:ea typeface="宋体" pitchFamily="2" charset="-122"/>
              </a:rPr>
              <a:t>__</a:t>
            </a:r>
            <a:r>
              <a:rPr lang="en-US" altLang="zh-CN" sz="2400" b="1" dirty="0">
                <a:latin typeface="+mn-ea"/>
                <a:ea typeface="+mn-ea"/>
              </a:rPr>
              <a:t>____</a:t>
            </a:r>
            <a:r>
              <a:rPr lang="zh-CN" altLang="en-US" sz="2400" b="1" dirty="0">
                <a:latin typeface="+mn-ea"/>
                <a:ea typeface="+mn-ea"/>
              </a:rPr>
              <a:t>有关</a:t>
            </a:r>
            <a:r>
              <a:rPr lang="en-US" altLang="zh-CN" sz="2400" b="1" dirty="0">
                <a:latin typeface="+mn-ea"/>
                <a:ea typeface="+mn-ea"/>
              </a:rPr>
              <a:t>,</a:t>
            </a:r>
            <a:r>
              <a:rPr lang="zh-CN" altLang="en-US" sz="2400" b="1" dirty="0">
                <a:latin typeface="+mn-ea"/>
                <a:ea typeface="+mn-ea"/>
              </a:rPr>
              <a:t>一个重</a:t>
            </a:r>
            <a:r>
              <a:rPr lang="en-US" altLang="zh-CN" sz="2400" b="1" dirty="0">
                <a:latin typeface="+mn-ea"/>
                <a:ea typeface="+mn-ea"/>
              </a:rPr>
              <a:t>90 N</a:t>
            </a:r>
            <a:r>
              <a:rPr lang="zh-CN" altLang="en-US" sz="2400" b="1" dirty="0">
                <a:latin typeface="+mn-ea"/>
                <a:ea typeface="+mn-ea"/>
              </a:rPr>
              <a:t>的铁块放在水平桌面上，小红用</a:t>
            </a:r>
            <a:r>
              <a:rPr lang="en-US" altLang="zh-CN" sz="2400" b="1" dirty="0">
                <a:latin typeface="+mn-ea"/>
                <a:ea typeface="+mn-ea"/>
              </a:rPr>
              <a:t>30 N</a:t>
            </a:r>
            <a:r>
              <a:rPr lang="zh-CN" altLang="en-US" sz="2400" b="1" dirty="0">
                <a:latin typeface="+mn-ea"/>
                <a:ea typeface="+mn-ea"/>
              </a:rPr>
              <a:t>的水平拉力使它向右做匀速直线运动</a:t>
            </a:r>
            <a:r>
              <a:rPr lang="en-US" altLang="zh-CN" sz="2400" b="1" dirty="0">
                <a:latin typeface="+mn-ea"/>
                <a:ea typeface="+mn-ea"/>
              </a:rPr>
              <a:t>,</a:t>
            </a:r>
            <a:r>
              <a:rPr lang="zh-CN" altLang="en-US" sz="2400" b="1" dirty="0">
                <a:latin typeface="+mn-ea"/>
                <a:ea typeface="+mn-ea"/>
              </a:rPr>
              <a:t>铁块受到的摩擦力等于</a:t>
            </a:r>
            <a:r>
              <a:rPr lang="en-US" altLang="zh-CN" sz="2400" b="1" dirty="0">
                <a:latin typeface="+mn-ea"/>
                <a:ea typeface="+mn-ea"/>
              </a:rPr>
              <a:t>__</a:t>
            </a:r>
            <a:r>
              <a:rPr lang="en-US" altLang="zh-CN" sz="2400" b="1" dirty="0">
                <a:latin typeface="+mn-ea"/>
                <a:ea typeface="宋体" pitchFamily="2" charset="-122"/>
              </a:rPr>
              <a:t>_</a:t>
            </a:r>
            <a:r>
              <a:rPr lang="en-US" altLang="zh-CN" sz="2400" b="1" dirty="0">
                <a:latin typeface="+mn-ea"/>
                <a:ea typeface="+mn-ea"/>
              </a:rPr>
              <a:t>_N,</a:t>
            </a:r>
            <a:r>
              <a:rPr lang="zh-CN" altLang="en-US" sz="2400" b="1" dirty="0">
                <a:latin typeface="+mn-ea"/>
                <a:ea typeface="+mn-ea"/>
              </a:rPr>
              <a:t>方向向</a:t>
            </a:r>
            <a:r>
              <a:rPr lang="en-US" altLang="zh-CN" sz="2400" b="1" dirty="0">
                <a:latin typeface="+mn-ea"/>
                <a:ea typeface="+mn-ea"/>
              </a:rPr>
              <a:t>___,</a:t>
            </a:r>
            <a:r>
              <a:rPr lang="zh-CN" altLang="en-US" sz="2400" b="1" dirty="0">
                <a:latin typeface="+mn-ea"/>
                <a:ea typeface="+mn-ea"/>
              </a:rPr>
              <a:t>如果拉力变大</a:t>
            </a:r>
            <a:r>
              <a:rPr lang="en-US" altLang="zh-CN" sz="2400" b="1" dirty="0">
                <a:latin typeface="+mn-ea"/>
                <a:ea typeface="+mn-ea"/>
              </a:rPr>
              <a:t>,</a:t>
            </a:r>
            <a:r>
              <a:rPr lang="zh-CN" altLang="en-US" sz="2400" b="1" dirty="0">
                <a:latin typeface="+mn-ea"/>
                <a:ea typeface="+mn-ea"/>
              </a:rPr>
              <a:t>摩擦力</a:t>
            </a:r>
            <a:r>
              <a:rPr lang="en-US" altLang="zh-CN" sz="2400" b="1" dirty="0">
                <a:latin typeface="+mn-ea"/>
                <a:ea typeface="+mn-ea"/>
              </a:rPr>
              <a:t>_____</a:t>
            </a:r>
            <a:r>
              <a:rPr lang="zh-CN" altLang="en-US" sz="2400" b="1" dirty="0">
                <a:latin typeface="+mn-ea"/>
                <a:ea typeface="+mn-ea"/>
              </a:rPr>
              <a:t>（填“变大”、“不变”或“变小”）。     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4572000" y="1928813"/>
            <a:ext cx="857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压力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6858000" y="1928813"/>
            <a:ext cx="1428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粗糙程度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6858000" y="3038475"/>
            <a:ext cx="500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30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500063" y="3609975"/>
            <a:ext cx="428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左</a:t>
            </a:r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4000500" y="3571875"/>
            <a:ext cx="928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不变</a:t>
            </a:r>
          </a:p>
        </p:txBody>
      </p:sp>
      <p:sp>
        <p:nvSpPr>
          <p:cNvPr id="15368" name="Text Box 9"/>
          <p:cNvSpPr txBox="1">
            <a:spLocks noChangeArrowheads="1"/>
          </p:cNvSpPr>
          <p:nvPr/>
        </p:nvSpPr>
        <p:spPr bwMode="auto">
          <a:xfrm>
            <a:off x="468313" y="1052513"/>
            <a:ext cx="22320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zh-CN" altLang="en-US" sz="4000" b="1" dirty="0">
                <a:solidFill>
                  <a:srgbClr val="FF3300"/>
                </a:solidFill>
                <a:latin typeface="+mn-ea"/>
                <a:ea typeface="+mn-ea"/>
              </a:rPr>
              <a:t>牛刀小试</a:t>
            </a:r>
          </a:p>
        </p:txBody>
      </p:sp>
    </p:spTree>
    <p:extLst>
      <p:ext uri="{BB962C8B-B14F-4D97-AF65-F5344CB8AC3E}">
        <p14:creationId xmlns:p14="http://schemas.microsoft.com/office/powerpoint/2010/main" val="11675604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5" grpId="0"/>
      <p:bldP spid="56326" grpId="0"/>
      <p:bldP spid="56327" grpId="0"/>
      <p:bldP spid="56328" grpId="0"/>
      <p:bldP spid="563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000125" y="1571625"/>
            <a:ext cx="7072313" cy="5000625"/>
            <a:chOff x="240" y="1200"/>
            <a:chExt cx="5294" cy="2699"/>
          </a:xfrm>
        </p:grpSpPr>
        <p:pic>
          <p:nvPicPr>
            <p:cNvPr id="48132" name="Picture 12" descr="小提琴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200"/>
              <a:ext cx="1968" cy="1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133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925"/>
            <a:stretch>
              <a:fillRect/>
            </a:stretch>
          </p:blipFill>
          <p:spPr bwMode="auto">
            <a:xfrm>
              <a:off x="240" y="2470"/>
              <a:ext cx="2198" cy="1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134" name="Picture 2" descr="http://www.ejieju.com/Spread/webshow/2006114144823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1200"/>
              <a:ext cx="1757" cy="1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135" name="Picture 9" descr="钳口上有增大摩擦的条纹"/>
            <p:cNvPicPr>
              <a:picLocks noChangeAspect="1" noChangeArrowheads="1"/>
            </p:cNvPicPr>
            <p:nvPr/>
          </p:nvPicPr>
          <p:blipFill>
            <a:blip r:embed="rId5">
              <a:lum contrast="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682" t="25000" r="9714"/>
            <a:stretch>
              <a:fillRect/>
            </a:stretch>
          </p:blipFill>
          <p:spPr bwMode="auto">
            <a:xfrm>
              <a:off x="2179" y="2624"/>
              <a:ext cx="1660" cy="1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136" name="Picture 7" descr="Ww20"/>
            <p:cNvPicPr>
              <a:picLocks noChangeAspect="1" noChangeArrowheads="1"/>
            </p:cNvPicPr>
            <p:nvPr/>
          </p:nvPicPr>
          <p:blipFill>
            <a:blip r:embed="rId6"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1" y="1200"/>
              <a:ext cx="1853" cy="26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137" name="Picture 6"/>
            <p:cNvPicPr>
              <a:picLocks noChangeAspect="1" noChangeArrowheads="1"/>
            </p:cNvPicPr>
            <p:nvPr/>
          </p:nvPicPr>
          <p:blipFill>
            <a:blip r:embed="rId7">
              <a:lum bright="-36000" contrast="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3072"/>
              <a:ext cx="1090" cy="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87" name="TextBox 10"/>
          <p:cNvSpPr txBox="1">
            <a:spLocks noChangeArrowheads="1"/>
          </p:cNvSpPr>
          <p:nvPr/>
        </p:nvSpPr>
        <p:spPr bwMode="auto">
          <a:xfrm>
            <a:off x="2857500" y="857250"/>
            <a:ext cx="3429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4000" b="1" dirty="0">
                <a:solidFill>
                  <a:srgbClr val="FF0000"/>
                </a:solidFill>
                <a:latin typeface="+mj-ea"/>
                <a:ea typeface="+mj-ea"/>
              </a:rPr>
              <a:t>生活中的摩擦</a:t>
            </a:r>
          </a:p>
        </p:txBody>
      </p:sp>
    </p:spTree>
    <p:extLst>
      <p:ext uri="{BB962C8B-B14F-4D97-AF65-F5344CB8AC3E}">
        <p14:creationId xmlns:p14="http://schemas.microsoft.com/office/powerpoint/2010/main" val="35633065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鞋底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3643313"/>
            <a:ext cx="6821487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3" descr="200512816025257772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1143000"/>
            <a:ext cx="3146425" cy="236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 descr="传送带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143000"/>
            <a:ext cx="273367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661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气垫船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4071938"/>
            <a:ext cx="3357562" cy="243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4" descr="轴承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143000"/>
            <a:ext cx="351155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 descr="transrapid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4071938"/>
            <a:ext cx="3556000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200512816010257662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143000"/>
            <a:ext cx="3427412" cy="280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55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ChangeArrowheads="1"/>
          </p:cNvSpPr>
          <p:nvPr/>
        </p:nvSpPr>
        <p:spPr bwMode="auto">
          <a:xfrm>
            <a:off x="928688" y="1143000"/>
            <a:ext cx="633571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zh-CN" altLang="en-US" sz="2800" b="1">
                <a:solidFill>
                  <a:srgbClr val="160EBE"/>
                </a:solidFill>
                <a:latin typeface="Times New Roman" pitchFamily="18" charset="0"/>
              </a:rPr>
              <a:t>增大有益摩擦与减小有害摩擦的方法</a:t>
            </a:r>
          </a:p>
        </p:txBody>
      </p:sp>
      <p:pic>
        <p:nvPicPr>
          <p:cNvPr id="12292" name="CHIM2560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CHIMES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2858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4" name="Text Box 6"/>
          <p:cNvSpPr txBox="1">
            <a:spLocks noChangeArrowheads="1"/>
          </p:cNvSpPr>
          <p:nvPr/>
        </p:nvSpPr>
        <p:spPr bwMode="auto">
          <a:xfrm>
            <a:off x="428625" y="2000250"/>
            <a:ext cx="324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Times New Roman" pitchFamily="18" charset="0"/>
              </a:rPr>
              <a:t>增大有益摩擦的方法：</a:t>
            </a:r>
            <a:endParaRPr lang="zh-CN" altLang="en-US" sz="2400" b="1">
              <a:solidFill>
                <a:srgbClr val="160EBE"/>
              </a:solidFill>
              <a:latin typeface="Times New Roman" pitchFamily="18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14688" y="2428875"/>
            <a:ext cx="4032250" cy="1176338"/>
            <a:chOff x="-178" y="-400"/>
            <a:chExt cx="2540" cy="1274"/>
          </a:xfrm>
        </p:grpSpPr>
        <p:sp>
          <p:nvSpPr>
            <p:cNvPr id="51212" name="Text Box 9"/>
            <p:cNvSpPr txBox="1">
              <a:spLocks noChangeArrowheads="1"/>
            </p:cNvSpPr>
            <p:nvPr/>
          </p:nvSpPr>
          <p:spPr bwMode="auto">
            <a:xfrm>
              <a:off x="-178" y="-400"/>
              <a:ext cx="25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2400" b="1">
                  <a:solidFill>
                    <a:srgbClr val="160EBE"/>
                  </a:solidFill>
                  <a:latin typeface="宋体" charset="-122"/>
                </a:rPr>
                <a:t>（</a:t>
              </a:r>
              <a:r>
                <a:rPr lang="en-US" altLang="zh-CN" sz="2400" b="1">
                  <a:solidFill>
                    <a:srgbClr val="160EBE"/>
                  </a:solidFill>
                  <a:latin typeface="宋体" charset="-122"/>
                </a:rPr>
                <a:t>1</a:t>
              </a:r>
              <a:r>
                <a:rPr lang="zh-CN" altLang="en-US" sz="2400" b="1">
                  <a:solidFill>
                    <a:srgbClr val="160EBE"/>
                  </a:solidFill>
                  <a:latin typeface="宋体" charset="-122"/>
                </a:rPr>
                <a:t>）增大接触面的粗糙程度</a:t>
              </a:r>
              <a:endParaRPr lang="zh-CN" altLang="en-US" sz="2400">
                <a:solidFill>
                  <a:srgbClr val="160EBE"/>
                </a:solidFill>
                <a:latin typeface="Times New Roman" pitchFamily="18" charset="0"/>
              </a:endParaRPr>
            </a:p>
          </p:txBody>
        </p:sp>
        <p:sp>
          <p:nvSpPr>
            <p:cNvPr id="51213" name="Text Box 10"/>
            <p:cNvSpPr txBox="1">
              <a:spLocks noChangeArrowheads="1"/>
            </p:cNvSpPr>
            <p:nvPr/>
          </p:nvSpPr>
          <p:spPr bwMode="auto">
            <a:xfrm>
              <a:off x="-178" y="374"/>
              <a:ext cx="2400" cy="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2400" b="1">
                  <a:solidFill>
                    <a:srgbClr val="160EBE"/>
                  </a:solidFill>
                  <a:latin typeface="宋体" charset="-122"/>
                </a:rPr>
                <a:t>（</a:t>
              </a:r>
              <a:r>
                <a:rPr lang="en-US" altLang="zh-CN" sz="2400" b="1">
                  <a:solidFill>
                    <a:srgbClr val="160EBE"/>
                  </a:solidFill>
                  <a:latin typeface="宋体" charset="-122"/>
                </a:rPr>
                <a:t>2</a:t>
              </a:r>
              <a:r>
                <a:rPr lang="zh-CN" altLang="en-US" sz="2400" b="1">
                  <a:solidFill>
                    <a:srgbClr val="160EBE"/>
                  </a:solidFill>
                  <a:latin typeface="宋体" charset="-122"/>
                </a:rPr>
                <a:t>）增大压力</a:t>
              </a:r>
              <a:endParaRPr lang="zh-CN" altLang="en-US" sz="2400">
                <a:solidFill>
                  <a:srgbClr val="160EBE"/>
                </a:solidFill>
                <a:latin typeface="Times New Roman" pitchFamily="18" charset="0"/>
              </a:endParaRPr>
            </a:p>
          </p:txBody>
        </p:sp>
      </p:grpSp>
      <p:sp>
        <p:nvSpPr>
          <p:cNvPr id="51206" name="Text Box 11"/>
          <p:cNvSpPr txBox="1">
            <a:spLocks noChangeArrowheads="1"/>
          </p:cNvSpPr>
          <p:nvPr/>
        </p:nvSpPr>
        <p:spPr bwMode="auto">
          <a:xfrm>
            <a:off x="428625" y="3571875"/>
            <a:ext cx="324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Times New Roman" pitchFamily="18" charset="0"/>
              </a:rPr>
              <a:t>减小有害摩擦的方法：</a:t>
            </a:r>
            <a:endParaRPr lang="zh-CN" altLang="en-US" sz="2400" b="1">
              <a:solidFill>
                <a:srgbClr val="160EBE"/>
              </a:solidFill>
              <a:latin typeface="Times New Roman" pitchFamily="18" charset="0"/>
            </a:endParaRP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152775" y="4000500"/>
            <a:ext cx="5776913" cy="2500313"/>
            <a:chOff x="0" y="0"/>
            <a:chExt cx="3639" cy="1045"/>
          </a:xfrm>
        </p:grpSpPr>
        <p:sp>
          <p:nvSpPr>
            <p:cNvPr id="51208" name="Text Box 13"/>
            <p:cNvSpPr txBox="1">
              <a:spLocks noChangeArrowheads="1"/>
            </p:cNvSpPr>
            <p:nvPr/>
          </p:nvSpPr>
          <p:spPr bwMode="auto">
            <a:xfrm>
              <a:off x="23" y="0"/>
              <a:ext cx="31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2400" b="1">
                  <a:solidFill>
                    <a:srgbClr val="160EBE"/>
                  </a:solidFill>
                  <a:latin typeface="宋体" charset="-122"/>
                </a:rPr>
                <a:t>（</a:t>
              </a:r>
              <a:r>
                <a:rPr lang="en-US" altLang="zh-CN" sz="2400" b="1">
                  <a:solidFill>
                    <a:srgbClr val="160EBE"/>
                  </a:solidFill>
                  <a:latin typeface="宋体" charset="-122"/>
                </a:rPr>
                <a:t>1</a:t>
              </a:r>
              <a:r>
                <a:rPr lang="zh-CN" altLang="en-US" sz="2400" b="1">
                  <a:solidFill>
                    <a:srgbClr val="160EBE"/>
                  </a:solidFill>
                  <a:latin typeface="宋体" charset="-122"/>
                </a:rPr>
                <a:t>）减小接触面的粗糙程度</a:t>
              </a:r>
              <a:endParaRPr lang="zh-CN" altLang="en-US" sz="2400">
                <a:solidFill>
                  <a:srgbClr val="160EBE"/>
                </a:solidFill>
                <a:latin typeface="Times New Roman" pitchFamily="18" charset="0"/>
              </a:endParaRPr>
            </a:p>
          </p:txBody>
        </p:sp>
        <p:sp>
          <p:nvSpPr>
            <p:cNvPr id="51209" name="Text Box 14"/>
            <p:cNvSpPr txBox="1">
              <a:spLocks noChangeArrowheads="1"/>
            </p:cNvSpPr>
            <p:nvPr/>
          </p:nvSpPr>
          <p:spPr bwMode="auto">
            <a:xfrm>
              <a:off x="35" y="228"/>
              <a:ext cx="273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2400" b="1">
                  <a:solidFill>
                    <a:srgbClr val="160EBE"/>
                  </a:solidFill>
                  <a:latin typeface="宋体" charset="-122"/>
                </a:rPr>
                <a:t>（</a:t>
              </a:r>
              <a:r>
                <a:rPr lang="en-US" altLang="zh-CN" sz="2400" b="1">
                  <a:solidFill>
                    <a:srgbClr val="160EBE"/>
                  </a:solidFill>
                  <a:latin typeface="宋体" charset="-122"/>
                </a:rPr>
                <a:t>2</a:t>
              </a:r>
              <a:r>
                <a:rPr lang="zh-CN" altLang="en-US" sz="2400" b="1">
                  <a:solidFill>
                    <a:srgbClr val="160EBE"/>
                  </a:solidFill>
                  <a:latin typeface="宋体" charset="-122"/>
                </a:rPr>
                <a:t>）减小压力</a:t>
              </a:r>
              <a:endParaRPr lang="zh-CN" altLang="en-US" sz="2400">
                <a:solidFill>
                  <a:srgbClr val="160EBE"/>
                </a:solidFill>
                <a:latin typeface="Times New Roman" pitchFamily="18" charset="0"/>
              </a:endParaRPr>
            </a:p>
          </p:txBody>
        </p:sp>
        <p:sp>
          <p:nvSpPr>
            <p:cNvPr id="51210" name="Text Box 15"/>
            <p:cNvSpPr txBox="1">
              <a:spLocks noChangeArrowheads="1"/>
            </p:cNvSpPr>
            <p:nvPr/>
          </p:nvSpPr>
          <p:spPr bwMode="auto">
            <a:xfrm>
              <a:off x="23" y="485"/>
              <a:ext cx="35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2400" b="1">
                  <a:solidFill>
                    <a:srgbClr val="160EBE"/>
                  </a:solidFill>
                  <a:latin typeface="宋体" charset="-122"/>
                </a:rPr>
                <a:t>（</a:t>
              </a:r>
              <a:r>
                <a:rPr lang="en-US" altLang="zh-CN" sz="2400" b="1">
                  <a:solidFill>
                    <a:srgbClr val="160EBE"/>
                  </a:solidFill>
                  <a:latin typeface="宋体" charset="-122"/>
                </a:rPr>
                <a:t>3</a:t>
              </a:r>
              <a:r>
                <a:rPr lang="zh-CN" altLang="en-US" sz="2400" b="1">
                  <a:solidFill>
                    <a:srgbClr val="160EBE"/>
                  </a:solidFill>
                  <a:latin typeface="宋体" charset="-122"/>
                </a:rPr>
                <a:t>）用滚动摩擦代替滑动摩擦</a:t>
              </a:r>
              <a:endParaRPr lang="zh-CN" altLang="en-US" sz="2400">
                <a:solidFill>
                  <a:srgbClr val="160EBE"/>
                </a:solidFill>
                <a:latin typeface="Times New Roman" pitchFamily="18" charset="0"/>
              </a:endParaRPr>
            </a:p>
          </p:txBody>
        </p:sp>
        <p:sp>
          <p:nvSpPr>
            <p:cNvPr id="51211" name="Text Box 16"/>
            <p:cNvSpPr txBox="1">
              <a:spLocks noChangeArrowheads="1"/>
            </p:cNvSpPr>
            <p:nvPr/>
          </p:nvSpPr>
          <p:spPr bwMode="auto">
            <a:xfrm>
              <a:off x="0" y="757"/>
              <a:ext cx="363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2400" b="1">
                  <a:solidFill>
                    <a:srgbClr val="160EBE"/>
                  </a:solidFill>
                  <a:latin typeface="宋体" charset="-122"/>
                </a:rPr>
                <a:t>（</a:t>
              </a:r>
              <a:r>
                <a:rPr lang="en-US" altLang="zh-CN" sz="2400" b="1">
                  <a:solidFill>
                    <a:srgbClr val="160EBE"/>
                  </a:solidFill>
                  <a:latin typeface="宋体" charset="-122"/>
                </a:rPr>
                <a:t>4</a:t>
              </a:r>
              <a:r>
                <a:rPr lang="zh-CN" altLang="en-US" sz="2400" b="1">
                  <a:solidFill>
                    <a:srgbClr val="160EBE"/>
                  </a:solidFill>
                  <a:latin typeface="宋体" charset="-122"/>
                </a:rPr>
                <a:t>）使接触面彼此分开 </a:t>
              </a:r>
              <a:r>
                <a:rPr lang="zh-CN" altLang="en-US" sz="2400" b="1">
                  <a:solidFill>
                    <a:srgbClr val="FF0000"/>
                  </a:solidFill>
                  <a:latin typeface="宋体" charset="-122"/>
                </a:rPr>
                <a:t>例如加润滑剂</a:t>
              </a:r>
              <a:endParaRPr lang="zh-CN" altLang="en-US" sz="2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37527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90" fill="hold"/>
                                        <p:tgtEl>
                                          <p:spTgt spid="122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7" fill="hold" display="0" nodeType="clickEffect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292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0" y="1643063"/>
            <a:ext cx="86868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1.</a:t>
            </a:r>
            <a:r>
              <a:rPr kumimoji="1" lang="zh-CN" altLang="en-US" sz="2400" b="1" dirty="0">
                <a:latin typeface="+mn-ea"/>
                <a:ea typeface="+mn-ea"/>
              </a:rPr>
              <a:t>下列现象中哪些是为了增大摩擦，哪些是为了减小摩擦？各用的是什么方法？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42888" y="2933700"/>
            <a:ext cx="36147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A.</a:t>
            </a:r>
            <a:r>
              <a:rPr kumimoji="1" lang="zh-CN" altLang="en-US" sz="2400" b="1" dirty="0">
                <a:latin typeface="+mn-ea"/>
                <a:ea typeface="+mn-ea"/>
              </a:rPr>
              <a:t>给自行车轴承加润滑油</a:t>
            </a:r>
            <a:endParaRPr kumimoji="1" lang="en-US" altLang="zh-CN" sz="2400" b="1" dirty="0">
              <a:latin typeface="+mn-ea"/>
              <a:ea typeface="+mn-ea"/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14313" y="3505200"/>
            <a:ext cx="4414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B.</a:t>
            </a:r>
            <a:r>
              <a:rPr kumimoji="1" lang="zh-CN" altLang="en-US" sz="2400" b="1" dirty="0">
                <a:latin typeface="+mn-ea"/>
                <a:ea typeface="+mn-ea"/>
              </a:rPr>
              <a:t>举重运动员手上擦一些镁粉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219075" y="4110038"/>
            <a:ext cx="36385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C.</a:t>
            </a:r>
            <a:r>
              <a:rPr kumimoji="1" lang="zh-CN" altLang="en-US" sz="2400" b="1" dirty="0">
                <a:latin typeface="+mn-ea"/>
                <a:ea typeface="+mn-ea"/>
              </a:rPr>
              <a:t>在锁孔中放一些铅笔屑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214313" y="4718050"/>
            <a:ext cx="64293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D.</a:t>
            </a:r>
            <a:r>
              <a:rPr kumimoji="1" lang="zh-CN" altLang="en-US" sz="2400" b="1" dirty="0">
                <a:latin typeface="+mn-ea"/>
                <a:ea typeface="+mn-ea"/>
              </a:rPr>
              <a:t>遇到紧急情况，用力捏紧自行车的刹车把手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214313" y="5291138"/>
            <a:ext cx="36004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E.</a:t>
            </a:r>
            <a:r>
              <a:rPr kumimoji="1" lang="zh-CN" altLang="en-US" sz="2400" b="1" dirty="0">
                <a:latin typeface="+mn-ea"/>
                <a:ea typeface="+mn-ea"/>
              </a:rPr>
              <a:t>旅行箱的下面装有轮子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241300" y="5824538"/>
            <a:ext cx="6045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F.</a:t>
            </a:r>
            <a:r>
              <a:rPr kumimoji="1" lang="zh-CN" altLang="en-US" sz="2400" b="1" dirty="0">
                <a:latin typeface="+mn-ea"/>
                <a:ea typeface="+mn-ea"/>
              </a:rPr>
              <a:t>拔河比赛中，运动员常穿上较新的运动鞋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95250" y="935038"/>
            <a:ext cx="1905000" cy="708025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4000" b="1" dirty="0">
                <a:solidFill>
                  <a:srgbClr val="1F1F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练一练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929063" y="2967038"/>
            <a:ext cx="457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使接触面彼此分开减小摩擦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286250" y="3538538"/>
            <a:ext cx="457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增大接触面的粗糙程度增大摩擦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786188" y="4143375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减小接触面的粗糙程度减小摩擦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429375" y="4714875"/>
            <a:ext cx="2714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增大压力增大摩擦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714750" y="5286375"/>
            <a:ext cx="3286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滚动代替滑动减小摩擦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71500" y="6324600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增大接触面的粗糙程度增大摩擦</a:t>
            </a:r>
          </a:p>
        </p:txBody>
      </p:sp>
    </p:spTree>
    <p:extLst>
      <p:ext uri="{BB962C8B-B14F-4D97-AF65-F5344CB8AC3E}">
        <p14:creationId xmlns:p14="http://schemas.microsoft.com/office/powerpoint/2010/main" val="129528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4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build="p" autoUpdateAnimBg="0"/>
      <p:bldP spid="36867" grpId="0" autoUpdateAnimBg="0"/>
      <p:bldP spid="36869" grpId="0" autoUpdateAnimBg="0"/>
      <p:bldP spid="36870" grpId="0" autoUpdateAnimBg="0"/>
      <p:bldP spid="36871" grpId="0" autoUpdateAnimBg="0"/>
      <p:bldP spid="36873" grpId="0" autoUpdateAnimBg="0"/>
      <p:bldP spid="36874" grpId="0" autoUpdateAnimBg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71438" y="1357313"/>
            <a:ext cx="9001125" cy="5383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CFF"/>
              </a:gs>
              <a:gs pos="100000">
                <a:schemeClr val="bg1"/>
              </a:gs>
            </a:gsLst>
            <a:lin ang="5400000" scaled="1"/>
          </a:gradFill>
          <a:ln w="12700" cmpd="sng">
            <a:solidFill>
              <a:srgbClr val="FF99FF"/>
            </a:solidFill>
            <a:round/>
            <a:headEnd/>
            <a:tailEnd/>
          </a:ln>
          <a:effectLst>
            <a:outerShdw dist="56796" dir="3806097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319088" y="2927350"/>
            <a:ext cx="45386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二、影响滑动摩擦力大小的因素</a:t>
            </a: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5072063" y="2722563"/>
            <a:ext cx="17859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压力的大小</a:t>
            </a: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5053013" y="3221038"/>
            <a:ext cx="29479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接触面的粗糙程度</a:t>
            </a: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357188" y="3917950"/>
            <a:ext cx="30511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三、增大摩擦的方法</a:t>
            </a:r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3571875" y="3552825"/>
            <a:ext cx="16589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101850" indent="-2101850"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增大压力</a:t>
            </a:r>
          </a:p>
        </p:txBody>
      </p:sp>
      <p:sp>
        <p:nvSpPr>
          <p:cNvPr id="21513" name="Text Box 8"/>
          <p:cNvSpPr txBox="1">
            <a:spLocks noChangeArrowheads="1"/>
          </p:cNvSpPr>
          <p:nvPr/>
        </p:nvSpPr>
        <p:spPr bwMode="auto">
          <a:xfrm>
            <a:off x="3429000" y="4406900"/>
            <a:ext cx="37020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235325" indent="-3144838"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增大接触面的粗糙程度</a:t>
            </a:r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428625" y="5553075"/>
            <a:ext cx="3163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四、减小摩擦的方法</a:t>
            </a:r>
          </a:p>
        </p:txBody>
      </p:sp>
      <p:sp>
        <p:nvSpPr>
          <p:cNvPr id="21515" name="Text Box 10"/>
          <p:cNvSpPr txBox="1">
            <a:spLocks noChangeArrowheads="1"/>
          </p:cNvSpPr>
          <p:nvPr/>
        </p:nvSpPr>
        <p:spPr bwMode="auto">
          <a:xfrm>
            <a:off x="3500438" y="4826000"/>
            <a:ext cx="14890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减小压力</a:t>
            </a:r>
          </a:p>
        </p:txBody>
      </p:sp>
      <p:sp>
        <p:nvSpPr>
          <p:cNvPr id="21516" name="Text Box 11"/>
          <p:cNvSpPr txBox="1">
            <a:spLocks noChangeArrowheads="1"/>
          </p:cNvSpPr>
          <p:nvPr/>
        </p:nvSpPr>
        <p:spPr bwMode="auto">
          <a:xfrm>
            <a:off x="3500438" y="5337175"/>
            <a:ext cx="34226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减小接触面的粗糙程度</a:t>
            </a:r>
          </a:p>
        </p:txBody>
      </p:sp>
      <p:sp>
        <p:nvSpPr>
          <p:cNvPr id="21517" name="Text Box 12"/>
          <p:cNvSpPr txBox="1">
            <a:spLocks noChangeArrowheads="1"/>
          </p:cNvSpPr>
          <p:nvPr/>
        </p:nvSpPr>
        <p:spPr bwMode="auto">
          <a:xfrm>
            <a:off x="3500438" y="5794375"/>
            <a:ext cx="29876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用滚动代替滑动</a:t>
            </a:r>
          </a:p>
        </p:txBody>
      </p:sp>
      <p:sp>
        <p:nvSpPr>
          <p:cNvPr id="21518" name="Text Box 13"/>
          <p:cNvSpPr txBox="1">
            <a:spLocks noChangeArrowheads="1"/>
          </p:cNvSpPr>
          <p:nvPr/>
        </p:nvSpPr>
        <p:spPr bwMode="auto">
          <a:xfrm>
            <a:off x="3500438" y="6299200"/>
            <a:ext cx="4751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使两个接触面的摩擦面彼此离开</a:t>
            </a:r>
          </a:p>
        </p:txBody>
      </p:sp>
      <p:sp>
        <p:nvSpPr>
          <p:cNvPr id="21520" name="AutoShape 17"/>
          <p:cNvSpPr>
            <a:spLocks/>
          </p:cNvSpPr>
          <p:nvPr/>
        </p:nvSpPr>
        <p:spPr bwMode="auto">
          <a:xfrm>
            <a:off x="4786313" y="2930525"/>
            <a:ext cx="247650" cy="609600"/>
          </a:xfrm>
          <a:prstGeom prst="leftBrace">
            <a:avLst>
              <a:gd name="adj1" fmla="val 33230"/>
              <a:gd name="adj2" fmla="val 40106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zh-CN" sz="240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1521" name="AutoShape 18"/>
          <p:cNvSpPr>
            <a:spLocks/>
          </p:cNvSpPr>
          <p:nvPr/>
        </p:nvSpPr>
        <p:spPr bwMode="auto">
          <a:xfrm>
            <a:off x="3357563" y="3716338"/>
            <a:ext cx="223837" cy="917575"/>
          </a:xfrm>
          <a:prstGeom prst="leftBrace">
            <a:avLst>
              <a:gd name="adj1" fmla="val 35280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zh-CN" sz="240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1522" name="AutoShape 19"/>
          <p:cNvSpPr>
            <a:spLocks/>
          </p:cNvSpPr>
          <p:nvPr/>
        </p:nvSpPr>
        <p:spPr bwMode="auto">
          <a:xfrm>
            <a:off x="3357563" y="5000625"/>
            <a:ext cx="223837" cy="1657350"/>
          </a:xfrm>
          <a:prstGeom prst="leftBrace">
            <a:avLst>
              <a:gd name="adj1" fmla="val 63724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zh-CN" sz="2400">
              <a:latin typeface="+mn-ea"/>
              <a:ea typeface="+mn-ea"/>
            </a:endParaRPr>
          </a:p>
        </p:txBody>
      </p:sp>
      <p:sp>
        <p:nvSpPr>
          <p:cNvPr id="21523" name="Text Box 21"/>
          <p:cNvSpPr txBox="1">
            <a:spLocks noChangeArrowheads="1"/>
          </p:cNvSpPr>
          <p:nvPr/>
        </p:nvSpPr>
        <p:spPr bwMode="auto">
          <a:xfrm>
            <a:off x="1000125" y="857250"/>
            <a:ext cx="1643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课堂小结</a:t>
            </a:r>
          </a:p>
        </p:txBody>
      </p:sp>
      <p:sp>
        <p:nvSpPr>
          <p:cNvPr id="21524" name="Text Box 25"/>
          <p:cNvSpPr txBox="1">
            <a:spLocks noChangeArrowheads="1"/>
          </p:cNvSpPr>
          <p:nvPr/>
        </p:nvSpPr>
        <p:spPr bwMode="auto">
          <a:xfrm>
            <a:off x="428625" y="1214438"/>
            <a:ext cx="8215313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一、摩擦力</a:t>
            </a:r>
            <a:r>
              <a:rPr lang="zh-CN" altLang="en-US" sz="2400" b="1" dirty="0">
                <a:latin typeface="+mn-ea"/>
                <a:ea typeface="+mn-ea"/>
              </a:rPr>
              <a:t>：两个互相接触的物体</a:t>
            </a:r>
            <a:r>
              <a:rPr lang="zh-CN" altLang="zh-CN" sz="2400" b="1" dirty="0">
                <a:latin typeface="+mn-ea"/>
                <a:ea typeface="+mn-ea"/>
              </a:rPr>
              <a:t>,</a:t>
            </a:r>
            <a:r>
              <a:rPr lang="zh-CN" altLang="en-US" sz="2400" b="1" dirty="0">
                <a:latin typeface="+mn-ea"/>
                <a:ea typeface="+mn-ea"/>
              </a:rPr>
              <a:t>当它们做相对运动时，在接触面上会产生一种</a:t>
            </a:r>
            <a:r>
              <a:rPr lang="zh-CN" altLang="en-US" sz="2400" b="1" dirty="0">
                <a:solidFill>
                  <a:schemeClr val="tx2"/>
                </a:solidFill>
                <a:latin typeface="+mn-ea"/>
                <a:ea typeface="+mn-ea"/>
              </a:rPr>
              <a:t>阻碍相对运动</a:t>
            </a:r>
            <a:r>
              <a:rPr lang="zh-CN" altLang="en-US" sz="2400" b="1" dirty="0">
                <a:latin typeface="+mn-ea"/>
                <a:ea typeface="+mn-ea"/>
              </a:rPr>
              <a:t>的力，这种力就叫做摩擦力</a:t>
            </a:r>
            <a:r>
              <a:rPr lang="zh-CN" altLang="zh-CN" sz="2400" b="1" dirty="0">
                <a:latin typeface="+mn-ea"/>
                <a:ea typeface="+mn-ea"/>
              </a:rPr>
              <a:t>(</a:t>
            </a:r>
            <a:r>
              <a:rPr lang="zh-CN" altLang="zh-CN" sz="2400" b="1" i="1" dirty="0">
                <a:solidFill>
                  <a:srgbClr val="FF0000"/>
                </a:solidFill>
                <a:latin typeface="+mn-ea"/>
                <a:ea typeface="+mn-ea"/>
              </a:rPr>
              <a:t>f</a:t>
            </a:r>
            <a:r>
              <a:rPr lang="en-US" altLang="zh-CN" sz="2400" b="1" i="1" dirty="0">
                <a:solidFill>
                  <a:srgbClr val="FF0000"/>
                </a:solidFill>
                <a:latin typeface="+mn-ea"/>
                <a:ea typeface="+mn-ea"/>
              </a:rPr>
              <a:t> </a:t>
            </a:r>
            <a:r>
              <a:rPr lang="zh-CN" altLang="zh-CN" sz="2400" b="1" dirty="0">
                <a:latin typeface="+mn-ea"/>
                <a:ea typeface="+mn-ea"/>
              </a:rPr>
              <a:t>)</a:t>
            </a:r>
            <a:r>
              <a:rPr lang="zh-CN" altLang="en-US" sz="2400" b="1" dirty="0">
                <a:latin typeface="+mn-ea"/>
                <a:ea typeface="+mn-ea"/>
              </a:rPr>
              <a:t>。</a:t>
            </a:r>
          </a:p>
        </p:txBody>
      </p:sp>
      <p:pic>
        <p:nvPicPr>
          <p:cNvPr id="13333" name="CHIM259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CHIMES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857250"/>
            <a:ext cx="296863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27224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90" fill="hold"/>
                                        <p:tgtEl>
                                          <p:spTgt spid="133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 nodeType="clickEffect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3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文本框 1"/>
          <p:cNvSpPr>
            <a:spLocks noGrp="1"/>
          </p:cNvSpPr>
          <p:nvPr>
            <p:ph idx="4294967295"/>
          </p:nvPr>
        </p:nvSpPr>
        <p:spPr bwMode="auto">
          <a:xfrm>
            <a:off x="0" y="1916832"/>
            <a:ext cx="9144000" cy="175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0" algn="ctr" eaLnBrk="1" hangingPunct="1"/>
            <a:r>
              <a:rPr lang="zh-CN" altLang="en-US" sz="3600" b="1" dirty="0" smtClean="0">
                <a:latin typeface="华文新魏" pitchFamily="2" charset="-122"/>
                <a:ea typeface="华文新魏" pitchFamily="2" charset="-122"/>
              </a:rPr>
              <a:t>第八章  力 </a:t>
            </a:r>
          </a:p>
          <a:p>
            <a:pPr indent="0" algn="ctr" eaLnBrk="1" hangingPunct="1">
              <a:buNone/>
            </a:pPr>
            <a:r>
              <a:rPr lang="en-US" altLang="zh-CN" sz="60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3</a:t>
            </a:r>
            <a:r>
              <a:rPr lang="zh-CN" altLang="en-US" sz="60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、摩擦力</a:t>
            </a:r>
          </a:p>
        </p:txBody>
      </p:sp>
    </p:spTree>
    <p:extLst>
      <p:ext uri="{BB962C8B-B14F-4D97-AF65-F5344CB8AC3E}">
        <p14:creationId xmlns:p14="http://schemas.microsoft.com/office/powerpoint/2010/main" val="38716681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285875" y="1143000"/>
            <a:ext cx="178593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zh-CN" altLang="en-US" sz="4000" b="1" dirty="0">
                <a:solidFill>
                  <a:srgbClr val="160EBE"/>
                </a:solidFill>
                <a:latin typeface="+mj-ea"/>
                <a:ea typeface="+mj-ea"/>
              </a:rPr>
              <a:t>思考题</a:t>
            </a:r>
          </a:p>
        </p:txBody>
      </p:sp>
      <p:pic>
        <p:nvPicPr>
          <p:cNvPr id="14339" name="CHIM259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CHIMES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143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6" name="AutoShape 4" descr="浅色下对角线"/>
          <p:cNvSpPr>
            <a:spLocks noChangeArrowheads="1"/>
          </p:cNvSpPr>
          <p:nvPr/>
        </p:nvSpPr>
        <p:spPr bwMode="auto">
          <a:xfrm>
            <a:off x="1000125" y="1928813"/>
            <a:ext cx="7562850" cy="4429125"/>
          </a:xfrm>
          <a:prstGeom prst="roundRect">
            <a:avLst>
              <a:gd name="adj" fmla="val 16667"/>
            </a:avLst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900113" y="2420938"/>
            <a:ext cx="76327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160EBE"/>
                </a:solidFill>
                <a:latin typeface="Times New Roman" pitchFamily="18" charset="0"/>
              </a:rPr>
              <a:t>用</a:t>
            </a:r>
            <a:r>
              <a:rPr lang="zh-CN" altLang="zh-CN" sz="2400" b="1">
                <a:solidFill>
                  <a:srgbClr val="160EBE"/>
                </a:solidFill>
                <a:latin typeface="Times New Roman" pitchFamily="18" charset="0"/>
              </a:rPr>
              <a:t>5</a:t>
            </a:r>
            <a:r>
              <a:rPr lang="en-US" altLang="zh-CN" sz="2400" b="1">
                <a:solidFill>
                  <a:srgbClr val="160EBE"/>
                </a:solidFill>
                <a:latin typeface="Times New Roman" pitchFamily="18" charset="0"/>
              </a:rPr>
              <a:t> </a:t>
            </a:r>
            <a:r>
              <a:rPr lang="zh-CN" altLang="zh-CN" sz="2400" b="1">
                <a:solidFill>
                  <a:srgbClr val="160EBE"/>
                </a:solidFill>
                <a:latin typeface="Times New Roman" pitchFamily="18" charset="0"/>
              </a:rPr>
              <a:t>N</a:t>
            </a:r>
            <a:r>
              <a:rPr lang="zh-CN" altLang="en-US" sz="2400" b="1">
                <a:solidFill>
                  <a:srgbClr val="160EBE"/>
                </a:solidFill>
                <a:latin typeface="Times New Roman" pitchFamily="18" charset="0"/>
              </a:rPr>
              <a:t>的力拉一个物体在水平面上匀速运动时，请问所受的滑动摩擦力为多大？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900113" y="3789363"/>
            <a:ext cx="76327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160EBE"/>
                </a:solidFill>
                <a:latin typeface="Times New Roman" pitchFamily="18" charset="0"/>
              </a:rPr>
              <a:t>若改用</a:t>
            </a:r>
            <a:r>
              <a:rPr lang="zh-CN" altLang="zh-CN" sz="2400" b="1">
                <a:solidFill>
                  <a:srgbClr val="160EBE"/>
                </a:solidFill>
                <a:latin typeface="Times New Roman" pitchFamily="18" charset="0"/>
              </a:rPr>
              <a:t>10</a:t>
            </a:r>
            <a:r>
              <a:rPr lang="en-US" altLang="zh-CN" sz="2400" b="1">
                <a:solidFill>
                  <a:srgbClr val="160EBE"/>
                </a:solidFill>
                <a:latin typeface="Times New Roman" pitchFamily="18" charset="0"/>
              </a:rPr>
              <a:t> </a:t>
            </a:r>
            <a:r>
              <a:rPr lang="zh-CN" altLang="zh-CN" sz="2400" b="1">
                <a:solidFill>
                  <a:srgbClr val="160EBE"/>
                </a:solidFill>
                <a:latin typeface="Times New Roman" pitchFamily="18" charset="0"/>
              </a:rPr>
              <a:t>N</a:t>
            </a:r>
            <a:r>
              <a:rPr lang="zh-CN" altLang="en-US" sz="2400" b="1">
                <a:solidFill>
                  <a:srgbClr val="160EBE"/>
                </a:solidFill>
                <a:latin typeface="Times New Roman" pitchFamily="18" charset="0"/>
              </a:rPr>
              <a:t>的力来拉着在相同的水平面上运动，请问所受滑动摩擦力的大小又为多大？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900113" y="5157788"/>
            <a:ext cx="75612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160EBE"/>
                </a:solidFill>
                <a:latin typeface="Times New Roman" pitchFamily="18" charset="0"/>
              </a:rPr>
              <a:t>如果我用</a:t>
            </a:r>
            <a:r>
              <a:rPr lang="zh-CN" altLang="zh-CN" sz="2400" b="1">
                <a:solidFill>
                  <a:srgbClr val="160EBE"/>
                </a:solidFill>
                <a:latin typeface="Times New Roman" pitchFamily="18" charset="0"/>
              </a:rPr>
              <a:t>2N</a:t>
            </a:r>
            <a:r>
              <a:rPr lang="zh-CN" altLang="en-US" sz="2400" b="1">
                <a:solidFill>
                  <a:srgbClr val="160EBE"/>
                </a:solidFill>
                <a:latin typeface="Times New Roman" pitchFamily="18" charset="0"/>
              </a:rPr>
              <a:t>的力拉，但没拉动，请问还受摩擦力吗？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143375" y="3286125"/>
            <a:ext cx="100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0000"/>
                </a:solidFill>
              </a:rPr>
              <a:t>5 N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143375" y="4643438"/>
            <a:ext cx="1000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0000"/>
                </a:solidFill>
              </a:rPr>
              <a:t>5 N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14688" y="5753100"/>
            <a:ext cx="335756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受静摩擦力，为 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2 N</a:t>
            </a:r>
            <a:endParaRPr lang="zh-CN" altLang="en-US" sz="24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588034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90" fill="hold"/>
                                        <p:tgtEl>
                                          <p:spTgt spid="143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43" fill="hold" display="0" nodeType="clickEffect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39"/>
                </p:tgtEl>
              </p:cMediaNode>
            </p:audio>
          </p:childTnLst>
        </p:cTn>
      </p:par>
    </p:tnLst>
    <p:bldLst>
      <p:bldP spid="14341" grpId="0" autoUpdateAnimBg="0"/>
      <p:bldP spid="14342" grpId="0" autoUpdateAnimBg="0"/>
      <p:bldP spid="14343" grpId="0" autoUpdateAnimBg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8" descr="300000559649130129702385582_9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071563"/>
            <a:ext cx="8281988" cy="540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23440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714375" y="1285875"/>
            <a:ext cx="2151063" cy="5746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CCFF"/>
              </a:gs>
              <a:gs pos="50000">
                <a:srgbClr val="66CCFF">
                  <a:gamma/>
                  <a:tint val="0"/>
                  <a:invGamma/>
                </a:srgbClr>
              </a:gs>
              <a:gs pos="100000">
                <a:srgbClr val="66CCFF"/>
              </a:gs>
            </a:gsLst>
            <a:lin ang="5400000" scaled="1"/>
          </a:gradFill>
          <a:ln w="9525">
            <a:solidFill>
              <a:srgbClr val="66CCFF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85813" y="1357313"/>
            <a:ext cx="2230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一、摩擦力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785813" y="2428875"/>
            <a:ext cx="7345362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srgbClr val="FFFF00"/>
                </a:solidFill>
                <a:latin typeface="+mn-ea"/>
                <a:ea typeface="+mn-ea"/>
              </a:rPr>
              <a:t>    </a:t>
            </a:r>
            <a:r>
              <a:rPr lang="zh-CN" altLang="en-US" sz="2400" b="1" dirty="0">
                <a:solidFill>
                  <a:srgbClr val="003300"/>
                </a:solidFill>
                <a:latin typeface="+mn-ea"/>
                <a:ea typeface="+mn-ea"/>
              </a:rPr>
              <a:t>两个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互相接触</a:t>
            </a:r>
            <a:r>
              <a:rPr lang="zh-CN" altLang="en-US" sz="2400" b="1" dirty="0">
                <a:solidFill>
                  <a:srgbClr val="003300"/>
                </a:solidFill>
                <a:latin typeface="+mn-ea"/>
                <a:ea typeface="+mn-ea"/>
              </a:rPr>
              <a:t>的物体，当它们做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相对运动</a:t>
            </a:r>
            <a:r>
              <a:rPr lang="zh-CN" altLang="en-US" sz="2400" b="1" dirty="0">
                <a:latin typeface="+mn-ea"/>
                <a:ea typeface="+mn-ea"/>
              </a:rPr>
              <a:t>或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有相对运动的趋势</a:t>
            </a:r>
            <a:r>
              <a:rPr lang="zh-CN" altLang="en-US" sz="2400" b="1" dirty="0">
                <a:solidFill>
                  <a:srgbClr val="003300"/>
                </a:solidFill>
                <a:latin typeface="+mn-ea"/>
                <a:ea typeface="+mn-ea"/>
              </a:rPr>
              <a:t>时，在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接触面</a:t>
            </a:r>
            <a:r>
              <a:rPr lang="zh-CN" altLang="en-US" sz="2400" b="1" dirty="0">
                <a:solidFill>
                  <a:srgbClr val="003300"/>
                </a:solidFill>
                <a:latin typeface="+mn-ea"/>
                <a:ea typeface="+mn-ea"/>
              </a:rPr>
              <a:t>上会产生一种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阻碍相对运动</a:t>
            </a:r>
            <a:r>
              <a:rPr lang="zh-CN" altLang="en-US" sz="2400" b="1" dirty="0">
                <a:solidFill>
                  <a:srgbClr val="003300"/>
                </a:solidFill>
                <a:latin typeface="+mn-ea"/>
                <a:ea typeface="+mn-ea"/>
              </a:rPr>
              <a:t>的力，这种力叫做摩擦力。</a:t>
            </a:r>
            <a:endParaRPr lang="zh-CN" altLang="en-US" sz="2400" dirty="0">
              <a:solidFill>
                <a:srgbClr val="0033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52717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  <p:bldP spid="615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CHIM2467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CHIMES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7651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8915" name="Group 4"/>
          <p:cNvGrpSpPr>
            <a:grpSpLocks/>
          </p:cNvGrpSpPr>
          <p:nvPr/>
        </p:nvGrpSpPr>
        <p:grpSpPr bwMode="auto">
          <a:xfrm>
            <a:off x="571500" y="1071563"/>
            <a:ext cx="2170113" cy="720725"/>
            <a:chOff x="0" y="0"/>
            <a:chExt cx="1367" cy="454"/>
          </a:xfrm>
        </p:grpSpPr>
        <p:grpSp>
          <p:nvGrpSpPr>
            <p:cNvPr id="38921" name="Group 5"/>
            <p:cNvGrpSpPr>
              <a:grpSpLocks/>
            </p:cNvGrpSpPr>
            <p:nvPr/>
          </p:nvGrpSpPr>
          <p:grpSpPr bwMode="auto">
            <a:xfrm>
              <a:off x="87" y="0"/>
              <a:ext cx="1213" cy="454"/>
              <a:chOff x="0" y="0"/>
              <a:chExt cx="2177" cy="454"/>
            </a:xfrm>
          </p:grpSpPr>
          <p:sp>
            <p:nvSpPr>
              <p:cNvPr id="7174" name="AutoShap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177" cy="454"/>
              </a:xfrm>
              <a:prstGeom prst="roundRect">
                <a:avLst>
                  <a:gd name="adj" fmla="val 16667"/>
                </a:avLst>
              </a:prstGeom>
              <a:solidFill>
                <a:srgbClr val="009900"/>
              </a:solidFill>
              <a:ln w="9525" cmpd="sng">
                <a:solidFill>
                  <a:schemeClr val="tx1"/>
                </a:solidFill>
                <a:round/>
                <a:headEnd/>
                <a:tailEnd/>
              </a:ln>
              <a:effectLst>
                <a:outerShdw dist="71842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2" name="AutoShape 7"/>
              <p:cNvSpPr>
                <a:spLocks noChangeArrowheads="1"/>
              </p:cNvSpPr>
              <p:nvPr/>
            </p:nvSpPr>
            <p:spPr bwMode="auto">
              <a:xfrm>
                <a:off x="0" y="1"/>
                <a:ext cx="2132" cy="408"/>
              </a:xfrm>
              <a:prstGeom prst="roundRect">
                <a:avLst>
                  <a:gd name="adj" fmla="val 16667"/>
                </a:avLst>
              </a:prstGeom>
              <a:solidFill>
                <a:srgbClr val="33CC33"/>
              </a:solidFill>
              <a:ln w="9525">
                <a:solidFill>
                  <a:srgbClr val="99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7182" name="AutoShape 8"/>
              <p:cNvSpPr>
                <a:spLocks noChangeArrowheads="1"/>
              </p:cNvSpPr>
              <p:nvPr/>
            </p:nvSpPr>
            <p:spPr bwMode="auto">
              <a:xfrm rot="10800000">
                <a:off x="0" y="228"/>
                <a:ext cx="2132" cy="181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3" name="AutoShape 9"/>
              <p:cNvSpPr>
                <a:spLocks noChangeArrowheads="1"/>
              </p:cNvSpPr>
              <p:nvPr/>
            </p:nvSpPr>
            <p:spPr bwMode="auto">
              <a:xfrm>
                <a:off x="0" y="1"/>
                <a:ext cx="2132" cy="181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</p:grpSp>
        <p:sp>
          <p:nvSpPr>
            <p:cNvPr id="7179" name="Rectangle 10"/>
            <p:cNvSpPr>
              <a:spLocks noChangeArrowheads="1"/>
            </p:cNvSpPr>
            <p:nvPr/>
          </p:nvSpPr>
          <p:spPr bwMode="auto">
            <a:xfrm>
              <a:off x="0" y="38"/>
              <a:ext cx="13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zh-CN" altLang="en-US" sz="2400" b="1" dirty="0">
                  <a:solidFill>
                    <a:srgbClr val="FF0000"/>
                  </a:solidFill>
                  <a:latin typeface="+mn-ea"/>
                  <a:ea typeface="+mn-ea"/>
                </a:rPr>
                <a:t>试一试</a:t>
              </a:r>
            </a:p>
          </p:txBody>
        </p:sp>
      </p:grpSp>
      <p:sp>
        <p:nvSpPr>
          <p:cNvPr id="38916" name="AutoShape 11" descr="浅色下对角线"/>
          <p:cNvSpPr>
            <a:spLocks noChangeArrowheads="1"/>
          </p:cNvSpPr>
          <p:nvPr/>
        </p:nvSpPr>
        <p:spPr bwMode="auto">
          <a:xfrm>
            <a:off x="428625" y="2325688"/>
            <a:ext cx="7940675" cy="4103687"/>
          </a:xfrm>
          <a:prstGeom prst="roundRect">
            <a:avLst>
              <a:gd name="adj" fmla="val 16667"/>
            </a:avLst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900113" y="2349500"/>
            <a:ext cx="7326312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zh-CN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1</a:t>
            </a:r>
            <a:r>
              <a:rPr lang="zh-CN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、手平放在桌面上，用力推，使手在桌面上运动，感受有没有一个阻碍手运动的力？</a:t>
            </a:r>
            <a:endParaRPr lang="zh-CN" sz="2400" dirty="0">
              <a:latin typeface="+mn-ea"/>
              <a:ea typeface="+mn-ea"/>
            </a:endParaRP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900113" y="3716338"/>
            <a:ext cx="7272337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zh-CN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2</a:t>
            </a:r>
            <a:r>
              <a:rPr lang="zh-CN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、手平放在桌面上，用力推，保持手不动，感受有没有一个阻碍手运动的力？</a:t>
            </a:r>
          </a:p>
        </p:txBody>
      </p:sp>
      <p:pic>
        <p:nvPicPr>
          <p:cNvPr id="38919" name="Picture 14" descr="517266957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523"/>
          <a:stretch>
            <a:fillRect/>
          </a:stretch>
        </p:blipFill>
        <p:spPr bwMode="auto">
          <a:xfrm>
            <a:off x="3500438" y="1000125"/>
            <a:ext cx="3313112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971550" y="5157788"/>
            <a:ext cx="7272338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zh-CN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3</a:t>
            </a:r>
            <a:r>
              <a:rPr lang="zh-CN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、手平放在桌面上，不用力推，保持手不动，感受有没有一个阻碍手运动的力？</a:t>
            </a:r>
          </a:p>
        </p:txBody>
      </p:sp>
    </p:spTree>
    <p:extLst>
      <p:ext uri="{BB962C8B-B14F-4D97-AF65-F5344CB8AC3E}">
        <p14:creationId xmlns:p14="http://schemas.microsoft.com/office/powerpoint/2010/main" val="5791833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90" fill="hold"/>
                                        <p:tgtEl>
                                          <p:spTgt spid="71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6" fill="hold" display="0" nodeType="clickEffect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71"/>
                </p:tgtEl>
              </p:cMediaNode>
            </p:audio>
          </p:childTnLst>
        </p:cTn>
      </p:par>
    </p:tnLst>
    <p:bldLst>
      <p:bldP spid="7180" grpId="0" autoUpdateAnimBg="0"/>
      <p:bldP spid="7181" grpId="0" autoUpdateAnimBg="0"/>
      <p:bldP spid="718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CHIM2467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CHIMES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8366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827088" y="1844675"/>
            <a:ext cx="3457575" cy="5746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CCFF"/>
              </a:gs>
              <a:gs pos="50000">
                <a:srgbClr val="66CCFF">
                  <a:gamma/>
                  <a:tint val="0"/>
                  <a:invGamma/>
                </a:srgbClr>
              </a:gs>
              <a:gs pos="100000">
                <a:srgbClr val="66CCFF"/>
              </a:gs>
            </a:gsLst>
            <a:lin ang="5400000" scaled="1"/>
          </a:gradFill>
          <a:ln w="9525">
            <a:solidFill>
              <a:srgbClr val="66CCFF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900113" y="1857375"/>
            <a:ext cx="32400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二、摩擦力的种类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857250" y="2708275"/>
            <a:ext cx="3960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1.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滑动摩擦力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857250" y="3571875"/>
            <a:ext cx="3529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2.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静摩擦力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857250" y="4217988"/>
            <a:ext cx="26654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3.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滚动摩擦力</a:t>
            </a:r>
          </a:p>
        </p:txBody>
      </p:sp>
    </p:spTree>
    <p:extLst>
      <p:ext uri="{BB962C8B-B14F-4D97-AF65-F5344CB8AC3E}">
        <p14:creationId xmlns:p14="http://schemas.microsoft.com/office/powerpoint/2010/main" val="42053920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90" fill="hold"/>
                                        <p:tgtEl>
                                          <p:spTgt spid="286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6" fill="hold" display="0" nodeType="clickEffect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674"/>
                </p:tgtEl>
              </p:cMediaNode>
            </p:audio>
          </p:childTnLst>
        </p:cTn>
      </p:par>
    </p:tnLst>
    <p:bldLst>
      <p:bldP spid="28676" grpId="0" autoUpdateAnimBg="0"/>
      <p:bldP spid="286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808038" y="3338513"/>
            <a:ext cx="2592387" cy="5746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CCFF"/>
              </a:gs>
              <a:gs pos="50000">
                <a:srgbClr val="66CCFF">
                  <a:gamma/>
                  <a:tint val="0"/>
                  <a:invGamma/>
                </a:srgbClr>
              </a:gs>
              <a:gs pos="100000">
                <a:srgbClr val="66CCFF"/>
              </a:gs>
            </a:gsLst>
            <a:lin ang="5400000" scaled="1"/>
          </a:gradFill>
          <a:ln w="9525">
            <a:solidFill>
              <a:srgbClr val="66CCFF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42938" y="1214438"/>
            <a:ext cx="3024187" cy="5746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CCFF"/>
              </a:gs>
              <a:gs pos="50000">
                <a:srgbClr val="66CCFF">
                  <a:gamma/>
                  <a:tint val="0"/>
                  <a:invGamma/>
                </a:srgbClr>
              </a:gs>
              <a:gs pos="100000">
                <a:srgbClr val="66CCFF"/>
              </a:gs>
            </a:gsLst>
            <a:lin ang="5400000" scaled="1"/>
          </a:gradFill>
          <a:ln w="9525">
            <a:solidFill>
              <a:srgbClr val="66CCFF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714375" y="1970088"/>
            <a:ext cx="7512050" cy="12239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CFF"/>
              </a:gs>
              <a:gs pos="100000">
                <a:schemeClr val="bg1"/>
              </a:gs>
            </a:gsLst>
            <a:lin ang="5400000" scaled="1"/>
          </a:gradFill>
          <a:ln w="12700">
            <a:solidFill>
              <a:srgbClr val="FF99FF"/>
            </a:solidFill>
            <a:round/>
            <a:headEnd/>
            <a:tailEnd/>
          </a:ln>
          <a:effectLst>
            <a:outerShdw dist="56796" dir="3806097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808038" y="1249363"/>
            <a:ext cx="3095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>
                <a:solidFill>
                  <a:srgbClr val="CC0000"/>
                </a:solidFill>
                <a:latin typeface="+mn-ea"/>
                <a:ea typeface="+mn-ea"/>
              </a:rPr>
              <a:t>摩擦力产生的条件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08038" y="2041525"/>
            <a:ext cx="7696200" cy="962025"/>
            <a:chOff x="0" y="0"/>
            <a:chExt cx="4848" cy="606"/>
          </a:xfrm>
        </p:grpSpPr>
        <p:sp>
          <p:nvSpPr>
            <p:cNvPr id="9255" name="Text Box 9"/>
            <p:cNvSpPr txBox="1">
              <a:spLocks noChangeArrowheads="1"/>
            </p:cNvSpPr>
            <p:nvPr/>
          </p:nvSpPr>
          <p:spPr bwMode="auto">
            <a:xfrm>
              <a:off x="0" y="0"/>
              <a:ext cx="48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zh-CN" altLang="en-US" sz="2400" b="1" dirty="0">
                  <a:latin typeface="+mn-ea"/>
                  <a:ea typeface="+mn-ea"/>
                </a:rPr>
                <a:t>（</a:t>
              </a:r>
              <a:r>
                <a:rPr lang="en-US" altLang="zh-CN" sz="2400" b="1" dirty="0">
                  <a:latin typeface="+mn-ea"/>
                  <a:ea typeface="+mn-ea"/>
                </a:rPr>
                <a:t>1</a:t>
              </a:r>
              <a:r>
                <a:rPr lang="zh-CN" altLang="en-US" sz="2400" b="1" dirty="0">
                  <a:latin typeface="+mn-ea"/>
                  <a:ea typeface="+mn-ea"/>
                </a:rPr>
                <a:t>）两个物体要相互接触并挤压（有弹力）</a:t>
              </a:r>
            </a:p>
          </p:txBody>
        </p:sp>
        <p:sp>
          <p:nvSpPr>
            <p:cNvPr id="9256" name="Text Box 10"/>
            <p:cNvSpPr txBox="1">
              <a:spLocks noChangeArrowheads="1"/>
            </p:cNvSpPr>
            <p:nvPr/>
          </p:nvSpPr>
          <p:spPr bwMode="auto">
            <a:xfrm>
              <a:off x="0" y="318"/>
              <a:ext cx="4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zh-CN" altLang="en-US" sz="2400" b="1">
                  <a:solidFill>
                    <a:srgbClr val="003300"/>
                  </a:solidFill>
                  <a:latin typeface="+mn-ea"/>
                  <a:ea typeface="+mn-ea"/>
                </a:rPr>
                <a:t>（</a:t>
              </a:r>
              <a:r>
                <a:rPr lang="en-US" altLang="zh-CN" sz="2400" b="1">
                  <a:solidFill>
                    <a:srgbClr val="003300"/>
                  </a:solidFill>
                  <a:latin typeface="+mn-ea"/>
                  <a:ea typeface="+mn-ea"/>
                </a:rPr>
                <a:t>2</a:t>
              </a:r>
              <a:r>
                <a:rPr lang="zh-CN" altLang="en-US" sz="2400" b="1">
                  <a:solidFill>
                    <a:srgbClr val="003300"/>
                  </a:solidFill>
                  <a:latin typeface="+mn-ea"/>
                  <a:ea typeface="+mn-ea"/>
                </a:rPr>
                <a:t>）两物体要做</a:t>
              </a:r>
              <a:r>
                <a:rPr lang="zh-CN" altLang="en-US" sz="2400" b="1">
                  <a:latin typeface="+mn-ea"/>
                  <a:ea typeface="+mn-ea"/>
                </a:rPr>
                <a:t>相对运动或有相对运动的趋势</a:t>
              </a:r>
            </a:p>
          </p:txBody>
        </p:sp>
      </p:grpSp>
      <p:sp>
        <p:nvSpPr>
          <p:cNvPr id="8203" name="AutoShape 11"/>
          <p:cNvSpPr>
            <a:spLocks noChangeArrowheads="1"/>
          </p:cNvSpPr>
          <p:nvPr/>
        </p:nvSpPr>
        <p:spPr bwMode="auto">
          <a:xfrm>
            <a:off x="881063" y="4994275"/>
            <a:ext cx="2089150" cy="5746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CCFF"/>
              </a:gs>
              <a:gs pos="50000">
                <a:srgbClr val="66CCFF">
                  <a:gamma/>
                  <a:tint val="0"/>
                  <a:invGamma/>
                </a:srgbClr>
              </a:gs>
              <a:gs pos="100000">
                <a:srgbClr val="66CCFF"/>
              </a:gs>
            </a:gsLst>
            <a:lin ang="5400000" scaled="1"/>
          </a:gradFill>
          <a:ln w="9525">
            <a:solidFill>
              <a:srgbClr val="66CCFF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881063" y="4994275"/>
            <a:ext cx="2087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>
                <a:solidFill>
                  <a:srgbClr val="CC0000"/>
                </a:solidFill>
                <a:latin typeface="+mn-ea"/>
                <a:ea typeface="+mn-ea"/>
              </a:rPr>
              <a:t>摩擦力方向</a:t>
            </a:r>
          </a:p>
        </p:txBody>
      </p:sp>
      <p:sp>
        <p:nvSpPr>
          <p:cNvPr id="8205" name="AutoShape 13"/>
          <p:cNvSpPr>
            <a:spLocks noChangeArrowheads="1"/>
          </p:cNvSpPr>
          <p:nvPr/>
        </p:nvSpPr>
        <p:spPr bwMode="auto">
          <a:xfrm>
            <a:off x="857250" y="5786438"/>
            <a:ext cx="7512050" cy="7191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CFF"/>
              </a:gs>
              <a:gs pos="100000">
                <a:schemeClr val="bg1"/>
              </a:gs>
            </a:gsLst>
            <a:lin ang="5400000" scaled="1"/>
          </a:gradFill>
          <a:ln w="12700">
            <a:solidFill>
              <a:srgbClr val="FF99FF"/>
            </a:solidFill>
            <a:round/>
            <a:headEnd/>
            <a:tailEnd/>
          </a:ln>
          <a:effectLst>
            <a:outerShdw dist="56796" dir="3806097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881063" y="5930900"/>
            <a:ext cx="417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>
                <a:latin typeface="+mn-ea"/>
                <a:ea typeface="+mn-ea"/>
              </a:rPr>
              <a:t>跟物体的相对运动方向相反</a:t>
            </a:r>
            <a:r>
              <a:rPr lang="zh-CN" altLang="en-US" sz="2400">
                <a:latin typeface="+mn-ea"/>
                <a:ea typeface="+mn-ea"/>
              </a:rPr>
              <a:t> 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881063" y="3338513"/>
            <a:ext cx="26654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>
                <a:solidFill>
                  <a:srgbClr val="CC0000"/>
                </a:solidFill>
                <a:latin typeface="+mn-ea"/>
                <a:ea typeface="+mn-ea"/>
              </a:rPr>
              <a:t>摩擦力的作用点</a:t>
            </a: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auto">
          <a:xfrm>
            <a:off x="808038" y="3986213"/>
            <a:ext cx="7512050" cy="9350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CFF"/>
              </a:gs>
              <a:gs pos="100000">
                <a:schemeClr val="bg1"/>
              </a:gs>
            </a:gsLst>
            <a:lin ang="5400000" scaled="1"/>
          </a:gradFill>
          <a:ln w="12700">
            <a:solidFill>
              <a:srgbClr val="FF99FF"/>
            </a:solidFill>
            <a:round/>
            <a:headEnd/>
            <a:tailEnd/>
          </a:ln>
          <a:effectLst>
            <a:outerShdw dist="56796" dir="3806097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808038" y="4202113"/>
            <a:ext cx="287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>
                <a:latin typeface="+mn-ea"/>
                <a:ea typeface="+mn-ea"/>
              </a:rPr>
              <a:t>在物体的接触面上</a:t>
            </a:r>
            <a:r>
              <a:rPr lang="zh-CN" altLang="en-US" sz="2400">
                <a:latin typeface="+mn-ea"/>
                <a:ea typeface="+mn-ea"/>
              </a:rPr>
              <a:t> </a:t>
            </a:r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4913313" y="5281613"/>
            <a:ext cx="3000375" cy="1304925"/>
            <a:chOff x="0" y="0"/>
            <a:chExt cx="1890" cy="822"/>
          </a:xfrm>
        </p:grpSpPr>
        <p:sp>
          <p:nvSpPr>
            <p:cNvPr id="9233" name="Text Box 28"/>
            <p:cNvSpPr txBox="1">
              <a:spLocks noChangeArrowheads="1"/>
            </p:cNvSpPr>
            <p:nvPr/>
          </p:nvSpPr>
          <p:spPr bwMode="auto">
            <a:xfrm>
              <a:off x="0" y="495"/>
              <a:ext cx="30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400" b="1">
                  <a:latin typeface="宋体" charset="-122"/>
                </a:rPr>
                <a:t>f</a:t>
              </a:r>
            </a:p>
          </p:txBody>
        </p:sp>
        <p:grpSp>
          <p:nvGrpSpPr>
            <p:cNvPr id="40977" name="Group 29"/>
            <p:cNvGrpSpPr>
              <a:grpSpLocks/>
            </p:cNvGrpSpPr>
            <p:nvPr/>
          </p:nvGrpSpPr>
          <p:grpSpPr bwMode="auto">
            <a:xfrm>
              <a:off x="181" y="0"/>
              <a:ext cx="1709" cy="822"/>
              <a:chOff x="0" y="0"/>
              <a:chExt cx="1709" cy="822"/>
            </a:xfrm>
          </p:grpSpPr>
          <p:grpSp>
            <p:nvGrpSpPr>
              <p:cNvPr id="40978" name="Group 30"/>
              <p:cNvGrpSpPr>
                <a:grpSpLocks/>
              </p:cNvGrpSpPr>
              <p:nvPr/>
            </p:nvGrpSpPr>
            <p:grpSpPr bwMode="auto">
              <a:xfrm>
                <a:off x="136" y="0"/>
                <a:ext cx="1573" cy="822"/>
                <a:chOff x="0" y="0"/>
                <a:chExt cx="1573" cy="822"/>
              </a:xfrm>
            </p:grpSpPr>
            <p:grpSp>
              <p:nvGrpSpPr>
                <p:cNvPr id="40980" name="Group 31"/>
                <p:cNvGrpSpPr>
                  <a:grpSpLocks/>
                </p:cNvGrpSpPr>
                <p:nvPr/>
              </p:nvGrpSpPr>
              <p:grpSpPr bwMode="auto">
                <a:xfrm>
                  <a:off x="363" y="340"/>
                  <a:ext cx="705" cy="450"/>
                  <a:chOff x="0" y="0"/>
                  <a:chExt cx="705" cy="450"/>
                </a:xfrm>
              </p:grpSpPr>
              <p:sp>
                <p:nvSpPr>
                  <p:cNvPr id="9252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705" cy="385"/>
                  </a:xfrm>
                  <a:prstGeom prst="rect">
                    <a:avLst/>
                  </a:prstGeom>
                  <a:solidFill>
                    <a:schemeClr val="fol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9253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310" y="386"/>
                    <a:ext cx="32" cy="6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9254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406" y="386"/>
                    <a:ext cx="32" cy="6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</p:grpSp>
            <p:grpSp>
              <p:nvGrpSpPr>
                <p:cNvPr id="40981" name="Group 35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573" cy="822"/>
                  <a:chOff x="0" y="0"/>
                  <a:chExt cx="1573" cy="822"/>
                </a:xfrm>
              </p:grpSpPr>
              <p:sp>
                <p:nvSpPr>
                  <p:cNvPr id="9239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0" y="726"/>
                    <a:ext cx="137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9240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454" y="181"/>
                    <a:ext cx="866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hlink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9241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353" y="726"/>
                    <a:ext cx="32" cy="6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9242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577" y="726"/>
                    <a:ext cx="32" cy="6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9243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865" y="726"/>
                    <a:ext cx="64" cy="6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9244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961" y="726"/>
                    <a:ext cx="64" cy="6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9245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1090" y="726"/>
                    <a:ext cx="64" cy="6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9246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1186" y="726"/>
                    <a:ext cx="32" cy="6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9247" name="Line 44"/>
                  <p:cNvSpPr>
                    <a:spLocks noChangeShapeType="1"/>
                  </p:cNvSpPr>
                  <p:nvPr/>
                </p:nvSpPr>
                <p:spPr bwMode="auto">
                  <a:xfrm>
                    <a:off x="1282" y="726"/>
                    <a:ext cx="32" cy="6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9248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449" y="726"/>
                    <a:ext cx="64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9249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56" y="726"/>
                    <a:ext cx="64" cy="6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9250" name="Text Box 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90" y="408"/>
                    <a:ext cx="257" cy="29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ea typeface="宋体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ea typeface="宋体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ea typeface="宋体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ea typeface="宋体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ea typeface="宋体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宋体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宋体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宋体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宋体" charset="-122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zh-CN" sz="2400" b="1">
                        <a:latin typeface="宋体" charset="-122"/>
                      </a:rPr>
                      <a:t>A</a:t>
                    </a:r>
                  </a:p>
                </p:txBody>
              </p:sp>
              <p:sp>
                <p:nvSpPr>
                  <p:cNvPr id="9251" name="Text Box 4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16" y="0"/>
                    <a:ext cx="257" cy="29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ea typeface="宋体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ea typeface="宋体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ea typeface="宋体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ea typeface="宋体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ea typeface="宋体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宋体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宋体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宋体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宋体" charset="-122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zh-CN" sz="2400" b="1">
                        <a:latin typeface="宋体" charset="-122"/>
                      </a:rPr>
                      <a:t>v</a:t>
                    </a:r>
                  </a:p>
                </p:txBody>
              </p:sp>
            </p:grpSp>
          </p:grpSp>
          <p:sp>
            <p:nvSpPr>
              <p:cNvPr id="9236" name="Line 49"/>
              <p:cNvSpPr>
                <a:spLocks noChangeShapeType="1"/>
              </p:cNvSpPr>
              <p:nvPr/>
            </p:nvSpPr>
            <p:spPr bwMode="auto">
              <a:xfrm flipH="1">
                <a:off x="0" y="726"/>
                <a:ext cx="771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33893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utoUpdateAnimBg="0"/>
      <p:bldP spid="8204" grpId="0" autoUpdateAnimBg="0"/>
      <p:bldP spid="8206" grpId="0" autoUpdateAnimBg="0"/>
      <p:bldP spid="8207" grpId="0" autoUpdateAnimBg="0"/>
      <p:bldP spid="820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85750" y="2038350"/>
            <a:ext cx="861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你猜想摩擦力大小与什么有关？猜想的依据是什么？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42875" y="4060825"/>
            <a:ext cx="8786813" cy="939800"/>
            <a:chOff x="0" y="0"/>
            <a:chExt cx="4626" cy="712"/>
          </a:xfrm>
        </p:grpSpPr>
        <p:sp>
          <p:nvSpPr>
            <p:cNvPr id="31754" name="AutoShape 10"/>
            <p:cNvSpPr>
              <a:spLocks noChangeArrowheads="1"/>
            </p:cNvSpPr>
            <p:nvPr/>
          </p:nvSpPr>
          <p:spPr bwMode="auto">
            <a:xfrm>
              <a:off x="226" y="90"/>
              <a:ext cx="4400" cy="363"/>
            </a:xfrm>
            <a:prstGeom prst="roundRect">
              <a:avLst>
                <a:gd name="adj" fmla="val 16667"/>
              </a:avLst>
            </a:prstGeom>
            <a:solidFill>
              <a:srgbClr val="33CCCC"/>
            </a:solidFill>
            <a:ln w="12700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grpSp>
          <p:nvGrpSpPr>
            <p:cNvPr id="41998" name="Group 11"/>
            <p:cNvGrpSpPr>
              <a:grpSpLocks/>
            </p:cNvGrpSpPr>
            <p:nvPr/>
          </p:nvGrpSpPr>
          <p:grpSpPr bwMode="auto">
            <a:xfrm>
              <a:off x="0" y="0"/>
              <a:ext cx="4536" cy="712"/>
              <a:chOff x="0" y="0"/>
              <a:chExt cx="4536" cy="712"/>
            </a:xfrm>
          </p:grpSpPr>
          <p:sp>
            <p:nvSpPr>
              <p:cNvPr id="31756" name="AutoShape 1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82" cy="545"/>
              </a:xfrm>
              <a:prstGeom prst="diamond">
                <a:avLst/>
              </a:prstGeom>
              <a:solidFill>
                <a:srgbClr val="33CCCC"/>
              </a:solidFill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333333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10255" name="Text Box 13"/>
              <p:cNvSpPr txBox="1">
                <a:spLocks noChangeArrowheads="1"/>
              </p:cNvSpPr>
              <p:nvPr/>
            </p:nvSpPr>
            <p:spPr bwMode="auto">
              <a:xfrm>
                <a:off x="489" y="82"/>
                <a:ext cx="4047" cy="6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defRPr/>
                </a:pPr>
                <a:r>
                  <a:rPr lang="zh-CN" altLang="en-US" sz="2400" b="1" dirty="0">
                    <a:solidFill>
                      <a:srgbClr val="FF3300"/>
                    </a:solidFill>
                    <a:latin typeface="+mn-ea"/>
                    <a:ea typeface="+mn-ea"/>
                  </a:rPr>
                  <a:t> 猜测</a:t>
                </a:r>
                <a:r>
                  <a:rPr lang="en-US" altLang="zh-CN" sz="2400" b="1" dirty="0">
                    <a:solidFill>
                      <a:srgbClr val="FF3300"/>
                    </a:solidFill>
                    <a:latin typeface="+mn-ea"/>
                    <a:ea typeface="+mn-ea"/>
                  </a:rPr>
                  <a:t>1</a:t>
                </a:r>
                <a:r>
                  <a:rPr lang="zh-CN" altLang="en-US" sz="2400" b="1" dirty="0">
                    <a:solidFill>
                      <a:srgbClr val="FF3300"/>
                    </a:solidFill>
                    <a:latin typeface="+mn-ea"/>
                    <a:ea typeface="+mn-ea"/>
                  </a:rPr>
                  <a:t>：摩擦力的大小可能跟接触面的粗糙程度有关？</a:t>
                </a:r>
                <a:r>
                  <a:rPr lang="zh-CN" altLang="en-US" sz="2400" b="1" dirty="0">
                    <a:latin typeface="+mn-ea"/>
                    <a:ea typeface="+mn-ea"/>
                  </a:rPr>
                  <a:t> </a:t>
                </a:r>
              </a:p>
            </p:txBody>
          </p:sp>
          <p:sp>
            <p:nvSpPr>
              <p:cNvPr id="10256" name="Text Box 14"/>
              <p:cNvSpPr txBox="1">
                <a:spLocks noChangeArrowheads="1"/>
              </p:cNvSpPr>
              <p:nvPr/>
            </p:nvSpPr>
            <p:spPr bwMode="auto">
              <a:xfrm>
                <a:off x="138" y="78"/>
                <a:ext cx="281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/>
                <a:r>
                  <a:rPr lang="en-US" altLang="zh-CN" sz="2400">
                    <a:solidFill>
                      <a:schemeClr val="bg1"/>
                    </a:solidFill>
                    <a:latin typeface="宋体" charset="-122"/>
                  </a:rPr>
                  <a:t>1</a:t>
                </a:r>
              </a:p>
            </p:txBody>
          </p:sp>
        </p:grp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42875" y="5280025"/>
            <a:ext cx="8786813" cy="720725"/>
            <a:chOff x="0" y="0"/>
            <a:chExt cx="4796" cy="544"/>
          </a:xfrm>
        </p:grpSpPr>
        <p:sp>
          <p:nvSpPr>
            <p:cNvPr id="31760" name="AutoShape 16"/>
            <p:cNvSpPr>
              <a:spLocks noChangeArrowheads="1"/>
            </p:cNvSpPr>
            <p:nvPr/>
          </p:nvSpPr>
          <p:spPr bwMode="auto">
            <a:xfrm>
              <a:off x="363" y="91"/>
              <a:ext cx="4295" cy="363"/>
            </a:xfrm>
            <a:prstGeom prst="roundRect">
              <a:avLst>
                <a:gd name="adj" fmla="val 16667"/>
              </a:avLst>
            </a:prstGeom>
            <a:solidFill>
              <a:srgbClr val="FFCC99"/>
            </a:solidFill>
            <a:ln w="12700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grpSp>
          <p:nvGrpSpPr>
            <p:cNvPr id="41993" name="Group 17"/>
            <p:cNvGrpSpPr>
              <a:grpSpLocks/>
            </p:cNvGrpSpPr>
            <p:nvPr/>
          </p:nvGrpSpPr>
          <p:grpSpPr bwMode="auto">
            <a:xfrm>
              <a:off x="0" y="0"/>
              <a:ext cx="4796" cy="544"/>
              <a:chOff x="0" y="0"/>
              <a:chExt cx="4796" cy="544"/>
            </a:xfrm>
          </p:grpSpPr>
          <p:sp>
            <p:nvSpPr>
              <p:cNvPr id="31762" name="AutoShape 1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678" cy="544"/>
              </a:xfrm>
              <a:prstGeom prst="diamond">
                <a:avLst/>
              </a:prstGeom>
              <a:solidFill>
                <a:srgbClr val="FFCC99"/>
              </a:solidFill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333333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10250" name="Text Box 19"/>
              <p:cNvSpPr txBox="1">
                <a:spLocks noChangeArrowheads="1"/>
              </p:cNvSpPr>
              <p:nvPr/>
            </p:nvSpPr>
            <p:spPr bwMode="auto">
              <a:xfrm>
                <a:off x="681" y="108"/>
                <a:ext cx="4115" cy="3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defRPr/>
                </a:pPr>
                <a:r>
                  <a:rPr lang="zh-CN" altLang="en-US" sz="2400" b="1" dirty="0">
                    <a:solidFill>
                      <a:srgbClr val="FF3300"/>
                    </a:solidFill>
                    <a:latin typeface="+mn-ea"/>
                    <a:ea typeface="+mn-ea"/>
                  </a:rPr>
                  <a:t>猜测</a:t>
                </a:r>
                <a:r>
                  <a:rPr lang="en-US" altLang="zh-CN" sz="2400" b="1" dirty="0">
                    <a:solidFill>
                      <a:srgbClr val="FF3300"/>
                    </a:solidFill>
                    <a:latin typeface="+mn-ea"/>
                    <a:ea typeface="+mn-ea"/>
                  </a:rPr>
                  <a:t>2</a:t>
                </a:r>
                <a:r>
                  <a:rPr lang="zh-CN" altLang="en-US" sz="2400" b="1" dirty="0">
                    <a:solidFill>
                      <a:srgbClr val="FF3300"/>
                    </a:solidFill>
                    <a:latin typeface="+mn-ea"/>
                    <a:ea typeface="+mn-ea"/>
                  </a:rPr>
                  <a:t>：摩擦力的大小可能跟压力的大小有关？</a:t>
                </a:r>
                <a:r>
                  <a:rPr lang="zh-CN" altLang="en-US" sz="2400" dirty="0">
                    <a:latin typeface="+mn-ea"/>
                    <a:ea typeface="+mn-ea"/>
                  </a:rPr>
                  <a:t> </a:t>
                </a:r>
              </a:p>
            </p:txBody>
          </p:sp>
          <p:sp>
            <p:nvSpPr>
              <p:cNvPr id="10251" name="Text Box 20"/>
              <p:cNvSpPr txBox="1">
                <a:spLocks noChangeArrowheads="1"/>
              </p:cNvSpPr>
              <p:nvPr/>
            </p:nvSpPr>
            <p:spPr bwMode="auto">
              <a:xfrm>
                <a:off x="152" y="78"/>
                <a:ext cx="350" cy="3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/>
                <a:r>
                  <a:rPr lang="en-US" altLang="zh-CN" sz="2400">
                    <a:solidFill>
                      <a:schemeClr val="bg1"/>
                    </a:solidFill>
                    <a:latin typeface="宋体" charset="-122"/>
                  </a:rPr>
                  <a:t>2</a:t>
                </a:r>
              </a:p>
            </p:txBody>
          </p:sp>
        </p:grpSp>
      </p:grp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285750" y="2674938"/>
            <a:ext cx="8715375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提示：</a:t>
            </a:r>
            <a:r>
              <a:rPr lang="zh-CN" altLang="en-US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当你推箱子时，箱子越重，推起来越费力还是越省力？当你推箱子时，地面越粗糙，推起来越费力还是越省力？</a:t>
            </a:r>
          </a:p>
          <a:p>
            <a:pPr>
              <a:spcBef>
                <a:spcPct val="50000"/>
              </a:spcBef>
              <a:defRPr/>
            </a:pPr>
            <a:endParaRPr lang="zh-CN" altLang="en-US" sz="2400" dirty="0">
              <a:latin typeface="+mn-ea"/>
              <a:ea typeface="+mn-ea"/>
            </a:endParaRPr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428625" y="1143000"/>
            <a:ext cx="4929188" cy="5715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CCFF"/>
              </a:gs>
              <a:gs pos="50000">
                <a:srgbClr val="66CCFF">
                  <a:gamma/>
                  <a:tint val="0"/>
                  <a:invGamma/>
                </a:srgbClr>
              </a:gs>
              <a:gs pos="100000">
                <a:srgbClr val="66CCFF"/>
              </a:gs>
            </a:gsLst>
            <a:lin ang="5400000" scaled="1"/>
          </a:gradFill>
          <a:ln w="9525">
            <a:solidFill>
              <a:srgbClr val="66CCFF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1438" y="1181100"/>
            <a:ext cx="5643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宋体" pitchFamily="2" charset="-122"/>
              </a:rPr>
              <a:t>三、摩擦力的大小与什么因素有关</a:t>
            </a:r>
          </a:p>
        </p:txBody>
      </p:sp>
    </p:spTree>
    <p:extLst>
      <p:ext uri="{BB962C8B-B14F-4D97-AF65-F5344CB8AC3E}">
        <p14:creationId xmlns:p14="http://schemas.microsoft.com/office/powerpoint/2010/main" val="190236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  <p:bldP spid="31767" grpId="0"/>
      <p:bldP spid="1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336675"/>
            <a:ext cx="3714750" cy="44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eaLnBrk="1" hangingPunct="1"/>
            <a:r>
              <a:rPr lang="zh-CN" altLang="en-US" sz="2400" b="1" smtClean="0"/>
              <a:t>实验的要求及注意事项：</a:t>
            </a:r>
          </a:p>
        </p:txBody>
      </p:sp>
      <p:pic>
        <p:nvPicPr>
          <p:cNvPr id="10245" name="Picture 5" descr="图片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17" r="30138" b="34888"/>
          <a:stretch>
            <a:fillRect/>
          </a:stretch>
        </p:blipFill>
        <p:spPr bwMode="auto">
          <a:xfrm>
            <a:off x="785813" y="2333625"/>
            <a:ext cx="5181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14313" y="4429125"/>
            <a:ext cx="86106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用弹簧测力计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水平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拉动水平桌面上的物体，使其做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匀速直线</a:t>
            </a:r>
            <a:r>
              <a:rPr lang="zh-CN" altLang="en-US" sz="2400" b="1" dirty="0">
                <a:solidFill>
                  <a:srgbClr val="FF3300"/>
                </a:solidFill>
                <a:latin typeface="+mn-ea"/>
                <a:ea typeface="+mn-ea"/>
              </a:rPr>
              <a:t>运动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，弹簧测力计的示数等于物体滑动时受到的摩擦力的大小。</a:t>
            </a:r>
            <a:endParaRPr lang="en-US" altLang="zh-CN" sz="2400" b="1" dirty="0">
              <a:solidFill>
                <a:srgbClr val="0000FF"/>
              </a:solidFill>
              <a:latin typeface="+mn-ea"/>
              <a:ea typeface="+mn-ea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929313" y="3357563"/>
            <a:ext cx="17319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2400" b="1">
                <a:solidFill>
                  <a:srgbClr val="FF0000"/>
                </a:solidFill>
                <a:latin typeface="+mn-ea"/>
                <a:ea typeface="+mn-ea"/>
              </a:rPr>
              <a:t>控制变量法</a:t>
            </a:r>
          </a:p>
        </p:txBody>
      </p:sp>
    </p:spTree>
    <p:extLst>
      <p:ext uri="{BB962C8B-B14F-4D97-AF65-F5344CB8AC3E}">
        <p14:creationId xmlns:p14="http://schemas.microsoft.com/office/powerpoint/2010/main" val="39066890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  <p:bldP spid="1024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1407</Words>
  <Application>Microsoft Office PowerPoint</Application>
  <PresentationFormat>全屏显示(4:3)</PresentationFormat>
  <Paragraphs>109</Paragraphs>
  <Slides>20</Slides>
  <Notes>0</Notes>
  <HiddenSlides>0</HiddenSlides>
  <MMClips>5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实验的要求及注意事项：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5</cp:revision>
  <dcterms:created xsi:type="dcterms:W3CDTF">2020-04-20T03:18:26Z</dcterms:created>
  <dcterms:modified xsi:type="dcterms:W3CDTF">2020-04-22T08:09:20Z</dcterms:modified>
</cp:coreProperties>
</file>