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58"/>
  </p:notesMasterIdLst>
  <p:sldIdLst>
    <p:sldId id="434" r:id="rId3"/>
    <p:sldId id="435" r:id="rId4"/>
    <p:sldId id="512" r:id="rId5"/>
    <p:sldId id="513" r:id="rId6"/>
    <p:sldId id="436" r:id="rId7"/>
    <p:sldId id="514" r:id="rId8"/>
    <p:sldId id="463" r:id="rId9"/>
    <p:sldId id="466" r:id="rId10"/>
    <p:sldId id="500" r:id="rId11"/>
    <p:sldId id="515" r:id="rId12"/>
    <p:sldId id="507" r:id="rId13"/>
    <p:sldId id="438" r:id="rId14"/>
    <p:sldId id="439" r:id="rId15"/>
    <p:sldId id="440" r:id="rId16"/>
    <p:sldId id="467" r:id="rId17"/>
    <p:sldId id="468" r:id="rId18"/>
    <p:sldId id="469" r:id="rId19"/>
    <p:sldId id="508" r:id="rId20"/>
    <p:sldId id="441" r:id="rId21"/>
    <p:sldId id="442" r:id="rId22"/>
    <p:sldId id="443" r:id="rId23"/>
    <p:sldId id="470" r:id="rId24"/>
    <p:sldId id="471" r:id="rId25"/>
    <p:sldId id="472" r:id="rId26"/>
    <p:sldId id="509" r:id="rId27"/>
    <p:sldId id="444" r:id="rId28"/>
    <p:sldId id="502" r:id="rId29"/>
    <p:sldId id="517" r:id="rId30"/>
    <p:sldId id="516" r:id="rId31"/>
    <p:sldId id="474" r:id="rId32"/>
    <p:sldId id="475" r:id="rId33"/>
    <p:sldId id="476" r:id="rId34"/>
    <p:sldId id="477" r:id="rId35"/>
    <p:sldId id="518" r:id="rId36"/>
    <p:sldId id="510" r:id="rId37"/>
    <p:sldId id="447" r:id="rId38"/>
    <p:sldId id="448" r:id="rId39"/>
    <p:sldId id="449" r:id="rId40"/>
    <p:sldId id="483" r:id="rId41"/>
    <p:sldId id="519" r:id="rId42"/>
    <p:sldId id="484" r:id="rId43"/>
    <p:sldId id="511" r:id="rId44"/>
    <p:sldId id="450" r:id="rId45"/>
    <p:sldId id="499" r:id="rId46"/>
    <p:sldId id="451" r:id="rId47"/>
    <p:sldId id="452" r:id="rId48"/>
    <p:sldId id="520" r:id="rId49"/>
    <p:sldId id="496" r:id="rId50"/>
    <p:sldId id="497" r:id="rId51"/>
    <p:sldId id="491" r:id="rId52"/>
    <p:sldId id="521" r:id="rId53"/>
    <p:sldId id="492" r:id="rId54"/>
    <p:sldId id="493" r:id="rId55"/>
    <p:sldId id="454" r:id="rId56"/>
    <p:sldId id="459" r:id="rId57"/>
  </p:sldIdLst>
  <p:sldSz cx="9145588"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08" autoAdjust="0"/>
    <p:restoredTop sz="94660"/>
  </p:normalViewPr>
  <p:slideViewPr>
    <p:cSldViewPr snapToGrid="0">
      <p:cViewPr varScale="1">
        <p:scale>
          <a:sx n="108" d="100"/>
          <a:sy n="108" d="100"/>
        </p:scale>
        <p:origin x="-1842" y="-84"/>
      </p:cViewPr>
      <p:guideLst>
        <p:guide orient="horz" pos="2176"/>
        <p:guide pos="277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2020/4/18</a:t>
            </a:fld>
            <a:endParaRPr lang="zh-CN" altLang="en-US"/>
          </a:p>
        </p:txBody>
      </p:sp>
      <p:sp>
        <p:nvSpPr>
          <p:cNvPr id="4" name="幻灯片图像占位符 3"/>
          <p:cNvSpPr>
            <a:spLocks noGrp="1" noRot="1" noChangeAspect="1"/>
          </p:cNvSpPr>
          <p:nvPr>
            <p:ph type="sldImg" idx="2"/>
          </p:nvPr>
        </p:nvSpPr>
        <p:spPr>
          <a:xfrm>
            <a:off x="1371314" y="1143000"/>
            <a:ext cx="4115372"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490665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199" y="1122363"/>
            <a:ext cx="6859191"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199" y="3602038"/>
            <a:ext cx="6859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53AFCF4-B810-4D0B-BB23-CFD5C497DD78}" type="datetimeFigureOut">
              <a:rPr lang="zh-CN" altLang="en-US" smtClean="0"/>
              <a:t>2020/4/18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DB0D88-4ED7-4C12-AD2F-AB21A450758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53AFCF4-B810-4D0B-BB23-CFD5C497DD78}" type="datetimeFigureOut">
              <a:rPr lang="zh-CN" altLang="en-US" smtClean="0"/>
              <a:t>2020/4/18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DB0D88-4ED7-4C12-AD2F-AB21A450758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4812" y="365125"/>
            <a:ext cx="1972018"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759" y="365125"/>
            <a:ext cx="5801732"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53AFCF4-B810-4D0B-BB23-CFD5C497DD78}" type="datetimeFigureOut">
              <a:rPr lang="zh-CN" altLang="en-US" smtClean="0"/>
              <a:t>2020/4/18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DB0D88-4ED7-4C12-AD2F-AB21A450758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159" y="1122363"/>
            <a:ext cx="6858953" cy="2387600"/>
          </a:xfrm>
        </p:spPr>
        <p:txBody>
          <a:bodyPr anchor="b"/>
          <a:lstStyle>
            <a:lvl1pPr algn="ctr">
              <a:defRPr sz="4500"/>
            </a:lvl1p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159" y="3602038"/>
            <a:ext cx="6858953"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935" indent="0" algn="ctr">
              <a:buNone/>
              <a:defRPr sz="1200"/>
            </a:lvl8pPr>
            <a:lvl9pPr marL="2743835" indent="0" algn="ctr">
              <a:buNone/>
              <a:defRPr sz="1200"/>
            </a:lvl9pPr>
          </a:lstStyle>
          <a:p>
            <a:pPr fontAlgn="auto"/>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fontAlgn="auto"/>
            <a:fld id="{E34DBC0E-06DF-4452-B21C-13EF073AF063}" type="datetimeFigureOut">
              <a:rPr lang="zh-CN" altLang="en-US" strike="noStrike" noProof="1" smtClean="0">
                <a:latin typeface="+mn-lt"/>
                <a:ea typeface="+mn-ea"/>
                <a:cs typeface="+mn-cs"/>
              </a:rPr>
              <a:t>2020/4/18</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8AE5E5E4-3DB3-4B86-AECB-FF86B4A0601C}"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fontAlgn="auto"/>
            <a:fld id="{E34DBC0E-06DF-4452-B21C-13EF073AF063}" type="datetimeFigureOut">
              <a:rPr lang="zh-CN" altLang="en-US" strike="noStrike" noProof="1" smtClean="0">
                <a:latin typeface="+mn-lt"/>
                <a:ea typeface="+mn-ea"/>
                <a:cs typeface="+mn-cs"/>
              </a:rPr>
              <a:t>2020/4/18</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8AE5E5E4-3DB3-4B86-AECB-FF86B4A0601C}"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74" y="1709738"/>
            <a:ext cx="7887795" cy="2852737"/>
          </a:xfrm>
        </p:spPr>
        <p:txBody>
          <a:bodyPr anchor="b"/>
          <a:lstStyle>
            <a:lvl1pPr>
              <a:defRPr sz="4500"/>
            </a:lvl1p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974" y="4589463"/>
            <a:ext cx="7887795"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fontAlgn="auto"/>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fontAlgn="auto"/>
            <a:fld id="{E34DBC0E-06DF-4452-B21C-13EF073AF063}" type="datetimeFigureOut">
              <a:rPr lang="zh-CN" altLang="en-US" strike="noStrike" noProof="1" smtClean="0">
                <a:latin typeface="+mn-lt"/>
                <a:ea typeface="+mn-ea"/>
                <a:cs typeface="+mn-cs"/>
              </a:rPr>
              <a:t>2020/4/18</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8AE5E5E4-3DB3-4B86-AECB-FF86B4A0601C}"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737" y="1825625"/>
            <a:ext cx="3886740" cy="4351338"/>
          </a:xfrm>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793" y="1825625"/>
            <a:ext cx="3886740" cy="4351338"/>
          </a:xfrm>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fontAlgn="auto"/>
            <a:fld id="{E34DBC0E-06DF-4452-B21C-13EF073AF063}" type="datetimeFigureOut">
              <a:rPr lang="zh-CN" altLang="en-US" strike="noStrike" noProof="1" smtClean="0">
                <a:latin typeface="+mn-lt"/>
                <a:ea typeface="+mn-ea"/>
                <a:cs typeface="+mn-cs"/>
              </a:rPr>
              <a:t>2020/4/18</a:t>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8AE5E5E4-3DB3-4B86-AECB-FF86B4A0601C}"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928" y="365125"/>
            <a:ext cx="7887795" cy="1325563"/>
          </a:xfrm>
        </p:spPr>
        <p:txBody>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9928" y="1681163"/>
            <a:ext cx="386887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935" indent="0">
              <a:buNone/>
              <a:defRPr sz="1200" b="1"/>
            </a:lvl8pPr>
            <a:lvl9pPr marL="2743835" indent="0">
              <a:buNone/>
              <a:defRPr sz="1200" b="1"/>
            </a:lvl9pPr>
          </a:lstStyle>
          <a:p>
            <a:pPr lvl="0" fontAlgn="auto"/>
            <a:r>
              <a:rPr lang="zh-CN" altLang="en-US" strike="noStrike" noProof="1" smtClean="0"/>
              <a:t>单击此处编辑母版文本样式</a:t>
            </a:r>
          </a:p>
        </p:txBody>
      </p:sp>
      <p:sp>
        <p:nvSpPr>
          <p:cNvPr id="4" name="内容占位符 3"/>
          <p:cNvSpPr>
            <a:spLocks noGrp="1"/>
          </p:cNvSpPr>
          <p:nvPr>
            <p:ph sz="half" idx="2"/>
          </p:nvPr>
        </p:nvSpPr>
        <p:spPr>
          <a:xfrm>
            <a:off x="629928" y="2505075"/>
            <a:ext cx="3868878" cy="3684588"/>
          </a:xfrm>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29793" y="1681163"/>
            <a:ext cx="388793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935" indent="0">
              <a:buNone/>
              <a:defRPr sz="1200" b="1"/>
            </a:lvl8pPr>
            <a:lvl9pPr marL="2743835" indent="0">
              <a:buNone/>
              <a:defRPr sz="1200" b="1"/>
            </a:lvl9pPr>
          </a:lstStyle>
          <a:p>
            <a:pPr lvl="0" fontAlgn="auto"/>
            <a:r>
              <a:rPr lang="zh-CN" altLang="en-US" strike="noStrike" noProof="1" smtClean="0"/>
              <a:t>单击此处编辑母版文本样式</a:t>
            </a:r>
          </a:p>
        </p:txBody>
      </p:sp>
      <p:sp>
        <p:nvSpPr>
          <p:cNvPr id="6" name="内容占位符 5"/>
          <p:cNvSpPr>
            <a:spLocks noGrp="1"/>
          </p:cNvSpPr>
          <p:nvPr>
            <p:ph sz="quarter" idx="4"/>
          </p:nvPr>
        </p:nvSpPr>
        <p:spPr>
          <a:xfrm>
            <a:off x="4629793" y="2505075"/>
            <a:ext cx="3887931" cy="3684588"/>
          </a:xfrm>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fontAlgn="auto"/>
            <a:fld id="{E34DBC0E-06DF-4452-B21C-13EF073AF063}" type="datetimeFigureOut">
              <a:rPr lang="zh-CN" altLang="en-US" strike="noStrike" noProof="1" smtClean="0">
                <a:latin typeface="+mn-lt"/>
                <a:ea typeface="+mn-ea"/>
                <a:cs typeface="+mn-cs"/>
              </a:rPr>
              <a:t>2020/4/18</a:t>
            </a:fld>
            <a:endParaRPr lang="zh-CN" altLang="en-US" strike="noStrike" noProof="1"/>
          </a:p>
        </p:txBody>
      </p:sp>
      <p:sp>
        <p:nvSpPr>
          <p:cNvPr id="8" name="页脚占位符 7"/>
          <p:cNvSpPr>
            <a:spLocks noGrp="1"/>
          </p:cNvSpPr>
          <p:nvPr>
            <p:ph type="ftr" sz="quarter" idx="11"/>
          </p:nvPr>
        </p:nvSpPr>
        <p:spPr/>
        <p:txBody>
          <a:bodyPr/>
          <a:lstStyle/>
          <a:p>
            <a:pPr fontAlgn="auto"/>
            <a:endParaRPr lang="zh-CN" altLang="en-US" strike="noStrike" noProof="1"/>
          </a:p>
        </p:txBody>
      </p:sp>
      <p:sp>
        <p:nvSpPr>
          <p:cNvPr id="9" name="灯片编号占位符 8"/>
          <p:cNvSpPr>
            <a:spLocks noGrp="1"/>
          </p:cNvSpPr>
          <p:nvPr>
            <p:ph type="sldNum" sz="quarter" idx="12"/>
          </p:nvPr>
        </p:nvSpPr>
        <p:spPr/>
        <p:txBody>
          <a:bodyPr/>
          <a:lstStyle/>
          <a:p>
            <a:pPr fontAlgn="auto"/>
            <a:fld id="{8AE5E5E4-3DB3-4B86-AECB-FF86B4A0601C}"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fontAlgn="auto"/>
            <a:fld id="{E34DBC0E-06DF-4452-B21C-13EF073AF063}" type="datetimeFigureOut">
              <a:rPr lang="zh-CN" altLang="en-US" strike="noStrike" noProof="1" smtClean="0">
                <a:latin typeface="+mn-lt"/>
                <a:ea typeface="+mn-ea"/>
                <a:cs typeface="+mn-cs"/>
              </a:rPr>
              <a:t>2020/4/18</a:t>
            </a:fld>
            <a:endParaRPr lang="zh-CN" altLang="en-US" strike="noStrike" noProof="1"/>
          </a:p>
        </p:txBody>
      </p:sp>
      <p:sp>
        <p:nvSpPr>
          <p:cNvPr id="4" name="页脚占位符 3"/>
          <p:cNvSpPr>
            <a:spLocks noGrp="1"/>
          </p:cNvSpPr>
          <p:nvPr>
            <p:ph type="ftr" sz="quarter" idx="11"/>
          </p:nvPr>
        </p:nvSpPr>
        <p:spPr/>
        <p:txBody>
          <a:bodyPr/>
          <a:lstStyle/>
          <a:p>
            <a:pPr fontAlgn="auto"/>
            <a:endParaRPr lang="zh-CN" altLang="en-US" strike="noStrike" noProof="1"/>
          </a:p>
        </p:txBody>
      </p:sp>
      <p:sp>
        <p:nvSpPr>
          <p:cNvPr id="5" name="灯片编号占位符 4"/>
          <p:cNvSpPr>
            <a:spLocks noGrp="1"/>
          </p:cNvSpPr>
          <p:nvPr>
            <p:ph type="sldNum" sz="quarter" idx="12"/>
          </p:nvPr>
        </p:nvSpPr>
        <p:spPr/>
        <p:txBody>
          <a:bodyPr/>
          <a:lstStyle/>
          <a:p>
            <a:pPr fontAlgn="auto"/>
            <a:fld id="{8AE5E5E4-3DB3-4B86-AECB-FF86B4A0601C}"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fld id="{E34DBC0E-06DF-4452-B21C-13EF073AF063}" type="datetimeFigureOut">
              <a:rPr lang="zh-CN" altLang="en-US" strike="noStrike" noProof="1" smtClean="0">
                <a:latin typeface="+mn-lt"/>
                <a:ea typeface="+mn-ea"/>
                <a:cs typeface="+mn-cs"/>
              </a:rPr>
              <a:t>2020/4/18</a:t>
            </a:fld>
            <a:endParaRPr lang="zh-CN" altLang="en-US" strike="noStrike" noProof="1"/>
          </a:p>
        </p:txBody>
      </p:sp>
      <p:sp>
        <p:nvSpPr>
          <p:cNvPr id="3" name="页脚占位符 2"/>
          <p:cNvSpPr>
            <a:spLocks noGrp="1"/>
          </p:cNvSpPr>
          <p:nvPr>
            <p:ph type="ftr" sz="quarter" idx="11"/>
          </p:nvPr>
        </p:nvSpPr>
        <p:spPr/>
        <p:txBody>
          <a:bodyPr/>
          <a:lstStyle/>
          <a:p>
            <a:pPr fontAlgn="auto"/>
            <a:endParaRPr lang="zh-CN" altLang="en-US" strike="noStrike" noProof="1"/>
          </a:p>
        </p:txBody>
      </p:sp>
      <p:sp>
        <p:nvSpPr>
          <p:cNvPr id="4" name="灯片编号占位符 3"/>
          <p:cNvSpPr>
            <a:spLocks noGrp="1"/>
          </p:cNvSpPr>
          <p:nvPr>
            <p:ph type="sldNum" sz="quarter" idx="12"/>
          </p:nvPr>
        </p:nvSpPr>
        <p:spPr/>
        <p:txBody>
          <a:bodyPr/>
          <a:lstStyle/>
          <a:p>
            <a:pPr fontAlgn="auto"/>
            <a:fld id="{8AE5E5E4-3DB3-4B86-AECB-FF86B4A0601C}"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fld id="{E34DBC0E-06DF-4452-B21C-13EF073AF063}" type="datetimeFigureOut">
              <a:rPr lang="zh-CN" altLang="en-US" strike="noStrike" noProof="1" smtClean="0">
                <a:latin typeface="+mn-lt"/>
                <a:ea typeface="+mn-ea"/>
                <a:cs typeface="+mn-cs"/>
              </a:rPr>
              <a:t>2020/4/18</a:t>
            </a:fld>
            <a:endParaRPr lang="zh-CN" altLang="en-US" strike="noStrike" noProof="1"/>
          </a:p>
        </p:txBody>
      </p:sp>
      <p:sp>
        <p:nvSpPr>
          <p:cNvPr id="3" name="页脚占位符 2"/>
          <p:cNvSpPr>
            <a:spLocks noGrp="1"/>
          </p:cNvSpPr>
          <p:nvPr>
            <p:ph type="ftr" sz="quarter" idx="11"/>
          </p:nvPr>
        </p:nvSpPr>
        <p:spPr/>
        <p:txBody>
          <a:bodyPr/>
          <a:lstStyle/>
          <a:p>
            <a:pPr fontAlgn="auto"/>
            <a:endParaRPr lang="zh-CN" altLang="en-US" strike="noStrike" noProof="1"/>
          </a:p>
        </p:txBody>
      </p:sp>
      <p:sp>
        <p:nvSpPr>
          <p:cNvPr id="4" name="灯片编号占位符 3"/>
          <p:cNvSpPr>
            <a:spLocks noGrp="1"/>
          </p:cNvSpPr>
          <p:nvPr>
            <p:ph type="sldNum" sz="quarter" idx="12"/>
          </p:nvPr>
        </p:nvSpPr>
        <p:spPr/>
        <p:txBody>
          <a:bodyPr/>
          <a:lstStyle/>
          <a:p>
            <a:pPr fontAlgn="auto"/>
            <a:fld id="{8AE5E5E4-3DB3-4B86-AECB-FF86B4A0601C}"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53AFCF4-B810-4D0B-BB23-CFD5C497DD78}" type="datetimeFigureOut">
              <a:rPr lang="zh-CN" altLang="en-US" smtClean="0"/>
              <a:t>2020/4/18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DB0D88-4ED7-4C12-AD2F-AB21A450758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fld id="{E34DBC0E-06DF-4452-B21C-13EF073AF063}" type="datetimeFigureOut">
              <a:rPr lang="zh-CN" altLang="en-US" strike="noStrike" noProof="1" smtClean="0">
                <a:latin typeface="+mn-lt"/>
                <a:ea typeface="+mn-ea"/>
                <a:cs typeface="+mn-cs"/>
              </a:rPr>
              <a:t>2020/4/18</a:t>
            </a:fld>
            <a:endParaRPr lang="zh-CN" altLang="en-US" strike="noStrike" noProof="1"/>
          </a:p>
        </p:txBody>
      </p:sp>
      <p:sp>
        <p:nvSpPr>
          <p:cNvPr id="3" name="页脚占位符 2"/>
          <p:cNvSpPr>
            <a:spLocks noGrp="1"/>
          </p:cNvSpPr>
          <p:nvPr>
            <p:ph type="ftr" sz="quarter" idx="11"/>
          </p:nvPr>
        </p:nvSpPr>
        <p:spPr/>
        <p:txBody>
          <a:bodyPr/>
          <a:lstStyle/>
          <a:p>
            <a:pPr fontAlgn="auto"/>
            <a:endParaRPr lang="zh-CN" altLang="en-US" strike="noStrike" noProof="1"/>
          </a:p>
        </p:txBody>
      </p:sp>
      <p:sp>
        <p:nvSpPr>
          <p:cNvPr id="4" name="灯片编号占位符 3"/>
          <p:cNvSpPr>
            <a:spLocks noGrp="1"/>
          </p:cNvSpPr>
          <p:nvPr>
            <p:ph type="sldNum" sz="quarter" idx="12"/>
          </p:nvPr>
        </p:nvSpPr>
        <p:spPr/>
        <p:txBody>
          <a:bodyPr/>
          <a:lstStyle/>
          <a:p>
            <a:pPr fontAlgn="auto"/>
            <a:fld id="{8AE5E5E4-3DB3-4B86-AECB-FF86B4A0601C}"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fld id="{E34DBC0E-06DF-4452-B21C-13EF073AF063}" type="datetimeFigureOut">
              <a:rPr lang="zh-CN" altLang="en-US" strike="noStrike" noProof="1" smtClean="0">
                <a:latin typeface="+mn-lt"/>
                <a:ea typeface="+mn-ea"/>
                <a:cs typeface="+mn-cs"/>
              </a:rPr>
              <a:t>2020/4/18</a:t>
            </a:fld>
            <a:endParaRPr lang="zh-CN" altLang="en-US" strike="noStrike" noProof="1"/>
          </a:p>
        </p:txBody>
      </p:sp>
      <p:sp>
        <p:nvSpPr>
          <p:cNvPr id="3" name="页脚占位符 2"/>
          <p:cNvSpPr>
            <a:spLocks noGrp="1"/>
          </p:cNvSpPr>
          <p:nvPr>
            <p:ph type="ftr" sz="quarter" idx="11"/>
          </p:nvPr>
        </p:nvSpPr>
        <p:spPr/>
        <p:txBody>
          <a:bodyPr/>
          <a:lstStyle/>
          <a:p>
            <a:pPr fontAlgn="auto"/>
            <a:endParaRPr lang="zh-CN" altLang="en-US" strike="noStrike" noProof="1"/>
          </a:p>
        </p:txBody>
      </p:sp>
      <p:sp>
        <p:nvSpPr>
          <p:cNvPr id="4" name="灯片编号占位符 3"/>
          <p:cNvSpPr>
            <a:spLocks noGrp="1"/>
          </p:cNvSpPr>
          <p:nvPr>
            <p:ph type="sldNum" sz="quarter" idx="12"/>
          </p:nvPr>
        </p:nvSpPr>
        <p:spPr/>
        <p:txBody>
          <a:bodyPr/>
          <a:lstStyle/>
          <a:p>
            <a:pPr fontAlgn="auto"/>
            <a:fld id="{8AE5E5E4-3DB3-4B86-AECB-FF86B4A0601C}"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fld id="{E34DBC0E-06DF-4452-B21C-13EF073AF063}" type="datetimeFigureOut">
              <a:rPr lang="zh-CN" altLang="en-US" strike="noStrike" noProof="1" smtClean="0">
                <a:latin typeface="+mn-lt"/>
                <a:ea typeface="+mn-ea"/>
                <a:cs typeface="+mn-cs"/>
              </a:rPr>
              <a:t>2020/4/18</a:t>
            </a:fld>
            <a:endParaRPr lang="zh-CN" altLang="en-US" strike="noStrike" noProof="1"/>
          </a:p>
        </p:txBody>
      </p:sp>
      <p:sp>
        <p:nvSpPr>
          <p:cNvPr id="3" name="页脚占位符 2"/>
          <p:cNvSpPr>
            <a:spLocks noGrp="1"/>
          </p:cNvSpPr>
          <p:nvPr>
            <p:ph type="ftr" sz="quarter" idx="11"/>
          </p:nvPr>
        </p:nvSpPr>
        <p:spPr/>
        <p:txBody>
          <a:bodyPr/>
          <a:lstStyle/>
          <a:p>
            <a:pPr fontAlgn="auto"/>
            <a:endParaRPr lang="zh-CN" altLang="en-US" strike="noStrike" noProof="1"/>
          </a:p>
        </p:txBody>
      </p:sp>
      <p:sp>
        <p:nvSpPr>
          <p:cNvPr id="4" name="灯片编号占位符 3"/>
          <p:cNvSpPr>
            <a:spLocks noGrp="1"/>
          </p:cNvSpPr>
          <p:nvPr>
            <p:ph type="sldNum" sz="quarter" idx="12"/>
          </p:nvPr>
        </p:nvSpPr>
        <p:spPr/>
        <p:txBody>
          <a:bodyPr/>
          <a:lstStyle/>
          <a:p>
            <a:pPr fontAlgn="auto"/>
            <a:fld id="{8AE5E5E4-3DB3-4B86-AECB-FF86B4A0601C}"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96" y="1709738"/>
            <a:ext cx="7888069"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996" y="4589466"/>
            <a:ext cx="788806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53AFCF4-B810-4D0B-BB23-CFD5C497DD78}" type="datetimeFigureOut">
              <a:rPr lang="zh-CN" altLang="en-US" smtClean="0"/>
              <a:t>2020/4/18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DB0D88-4ED7-4C12-AD2F-AB21A450758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760" y="1825625"/>
            <a:ext cx="3886875"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954" y="1825625"/>
            <a:ext cx="3886875"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53AFCF4-B810-4D0B-BB23-CFD5C497DD78}" type="datetimeFigureOut">
              <a:rPr lang="zh-CN" altLang="en-US" smtClean="0"/>
              <a:t>2020/4/18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DB0D88-4ED7-4C12-AD2F-AB21A450758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951" y="365126"/>
            <a:ext cx="7888069" cy="1325563"/>
          </a:xfrm>
        </p:spPr>
        <p:txBody>
          <a:bodyPr/>
          <a:lstStyle/>
          <a:p>
            <a:r>
              <a:rPr lang="zh-CN" altLang="en-US"/>
              <a:t>单击此处编辑母版标题样式</a:t>
            </a:r>
          </a:p>
        </p:txBody>
      </p:sp>
      <p:sp>
        <p:nvSpPr>
          <p:cNvPr id="3" name="文本占位符 2"/>
          <p:cNvSpPr>
            <a:spLocks noGrp="1"/>
          </p:cNvSpPr>
          <p:nvPr>
            <p:ph type="body" idx="1"/>
          </p:nvPr>
        </p:nvSpPr>
        <p:spPr>
          <a:xfrm>
            <a:off x="629951" y="1681163"/>
            <a:ext cx="38690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29951" y="2505075"/>
            <a:ext cx="3869012"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954" y="1681163"/>
            <a:ext cx="38880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954" y="2505075"/>
            <a:ext cx="3888066"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53AFCF4-B810-4D0B-BB23-CFD5C497DD78}" type="datetimeFigureOut">
              <a:rPr lang="zh-CN" altLang="en-US" smtClean="0"/>
              <a:t>2020/4/18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8DB0D88-4ED7-4C12-AD2F-AB21A450758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53AFCF4-B810-4D0B-BB23-CFD5C497DD78}" type="datetimeFigureOut">
              <a:rPr lang="zh-CN" altLang="en-US" smtClean="0"/>
              <a:t>2020/4/18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8DB0D88-4ED7-4C12-AD2F-AB21A450758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53AFCF4-B810-4D0B-BB23-CFD5C497DD78}" type="datetimeFigureOut">
              <a:rPr lang="zh-CN" altLang="en-US" smtClean="0"/>
              <a:t>2020/4/18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8DB0D88-4ED7-4C12-AD2F-AB21A450758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9" name="矩形 58"/>
          <p:cNvSpPr/>
          <p:nvPr userDrawn="1"/>
        </p:nvSpPr>
        <p:spPr>
          <a:xfrm>
            <a:off x="0" y="0"/>
            <a:ext cx="9145588" cy="11315700"/>
          </a:xfrm>
          <a:prstGeom prst="rect">
            <a:avLst/>
          </a:prstGeom>
          <a:blipFill dpi="0" rotWithShape="1">
            <a:blip r:embed="rId2">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userDrawn="1"/>
        </p:nvCxnSpPr>
        <p:spPr>
          <a:xfrm>
            <a:off x="562830" y="833614"/>
            <a:ext cx="8291798"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8433172" y="240967"/>
            <a:ext cx="421456" cy="592649"/>
            <a:chOff x="4197350" y="2182813"/>
            <a:chExt cx="608013" cy="641350"/>
          </a:xfrm>
          <a:solidFill>
            <a:srgbClr val="005188"/>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00" decel="49300" fill="hold" nodeType="withEffect">
                                  <p:stCondLst>
                                    <p:cond delay="0"/>
                                  </p:stCondLst>
                                  <p:childTnLst>
                                    <p:animMotion origin="layout" path="M -2.29167E-6 -7.40741E-7 L -0.90768 -0.00162 " pathEditMode="relative" rAng="0" ptsTypes="AA">
                                      <p:cBhvr>
                                        <p:cTn id="13" dur="750" fill="hold"/>
                                        <p:tgtEl>
                                          <p:spTgt spid="1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951" y="457200"/>
            <a:ext cx="2949690"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8067" y="987426"/>
            <a:ext cx="462995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951" y="2057400"/>
            <a:ext cx="29496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53AFCF4-B810-4D0B-BB23-CFD5C497DD78}" type="datetimeFigureOut">
              <a:rPr lang="zh-CN" altLang="en-US" smtClean="0"/>
              <a:t>2020/4/18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DB0D88-4ED7-4C12-AD2F-AB21A450758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760" y="365126"/>
            <a:ext cx="7888069"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760" y="1825625"/>
            <a:ext cx="7888069"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760" y="6356353"/>
            <a:ext cx="20577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AFCF4-B810-4D0B-BB23-CFD5C497DD78}" type="datetimeFigureOut">
              <a:rPr lang="zh-CN" altLang="en-US" smtClean="0"/>
              <a:t>2020/4/18</a:t>
            </a:fld>
            <a:endParaRPr lang="zh-CN" altLang="en-US"/>
          </a:p>
        </p:txBody>
      </p:sp>
      <p:sp>
        <p:nvSpPr>
          <p:cNvPr id="5" name="页脚占位符 4"/>
          <p:cNvSpPr>
            <a:spLocks noGrp="1"/>
          </p:cNvSpPr>
          <p:nvPr>
            <p:ph type="ftr" sz="quarter" idx="3"/>
          </p:nvPr>
        </p:nvSpPr>
        <p:spPr>
          <a:xfrm>
            <a:off x="3029476" y="6356353"/>
            <a:ext cx="308663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9072" y="6356353"/>
            <a:ext cx="20577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B0D88-4ED7-4C12-AD2F-AB21A450758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628737" y="365125"/>
            <a:ext cx="7887795" cy="1325563"/>
          </a:xfrm>
          <a:prstGeom prst="rect">
            <a:avLst/>
          </a:prstGeom>
          <a:noFill/>
          <a:ln w="9525">
            <a:noFill/>
          </a:ln>
        </p:spPr>
        <p:txBody>
          <a:bodyPr lIns="91440" tIns="45720" rIns="91440" bIns="45720" anchor="ctr"/>
          <a:lstStyle/>
          <a:p>
            <a:pPr lvl="0"/>
            <a:r>
              <a:rPr lang="zh-CN" altLang="en-US"/>
              <a:t>单击此处编辑母版标题样式</a:t>
            </a:r>
          </a:p>
        </p:txBody>
      </p:sp>
      <p:sp>
        <p:nvSpPr>
          <p:cNvPr id="1027" name="文本占位符 2"/>
          <p:cNvSpPr>
            <a:spLocks noGrp="1"/>
          </p:cNvSpPr>
          <p:nvPr>
            <p:ph type="body"/>
          </p:nvPr>
        </p:nvSpPr>
        <p:spPr>
          <a:xfrm>
            <a:off x="628737" y="1825625"/>
            <a:ext cx="7887795" cy="4351338"/>
          </a:xfrm>
          <a:prstGeom prst="rect">
            <a:avLst/>
          </a:prstGeom>
          <a:noFill/>
          <a:ln w="9525">
            <a:noFill/>
          </a:ln>
        </p:spPr>
        <p:txBody>
          <a:bodyPr lIns="91440" tIns="45720" rIns="91440" bIns="45720" anchor="t"/>
          <a:lstStyle/>
          <a:p>
            <a:pPr lvl="0"/>
            <a:r>
              <a:rPr lang="zh-CN" altLang="en-US"/>
              <a:t>单击此处编辑母版文本样式</a:t>
            </a:r>
          </a:p>
          <a:p>
            <a:pPr lvl="1" indent="-22860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4" name="日期占位符 3"/>
          <p:cNvSpPr>
            <a:spLocks noGrp="1"/>
          </p:cNvSpPr>
          <p:nvPr>
            <p:ph type="dt" sz="half" idx="2"/>
          </p:nvPr>
        </p:nvSpPr>
        <p:spPr>
          <a:xfrm>
            <a:off x="628737" y="6356350"/>
            <a:ext cx="2057686"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fld id="{E34DBC0E-06DF-4452-B21C-13EF073AF063}" type="datetimeFigureOut">
              <a:rPr lang="zh-CN" altLang="en-US" strike="noStrike" noProof="1" smtClean="0">
                <a:latin typeface="+mn-lt"/>
                <a:ea typeface="+mn-ea"/>
                <a:cs typeface="+mn-cs"/>
              </a:rPr>
              <a:t>2020/4/18</a:t>
            </a:fld>
            <a:endParaRPr lang="zh-CN" altLang="en-US" strike="noStrike" noProof="1"/>
          </a:p>
        </p:txBody>
      </p:sp>
      <p:sp>
        <p:nvSpPr>
          <p:cNvPr id="5" name="页脚占位符 4"/>
          <p:cNvSpPr>
            <a:spLocks noGrp="1"/>
          </p:cNvSpPr>
          <p:nvPr>
            <p:ph type="ftr" sz="quarter" idx="3"/>
          </p:nvPr>
        </p:nvSpPr>
        <p:spPr>
          <a:xfrm>
            <a:off x="3029371" y="6356350"/>
            <a:ext cx="3086529"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6458847" y="6356350"/>
            <a:ext cx="2057686"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fld id="{8AE5E5E4-3DB3-4B86-AECB-FF86B4A0601C}" type="slidenum">
              <a:rPr lang="zh-CN" altLang="en-US" strike="noStrike" noProof="1" smtClean="0">
                <a:latin typeface="+mn-lt"/>
                <a:ea typeface="+mn-ea"/>
                <a:cs typeface="+mn-cs"/>
              </a:rPr>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file:///C:\Documents%20and%20Settings\Administrator\&#26700;&#38754;\pai\&#27491;&#25991;pai\2018XD-107.eps"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602137"/>
            <a:ext cx="4215398" cy="1474198"/>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sp>
        <p:nvSpPr>
          <p:cNvPr id="7170" name="文本框 2"/>
          <p:cNvSpPr txBox="1"/>
          <p:nvPr/>
        </p:nvSpPr>
        <p:spPr>
          <a:xfrm>
            <a:off x="244475" y="600075"/>
            <a:ext cx="6504940" cy="1014730"/>
          </a:xfrm>
          <a:prstGeom prst="rect">
            <a:avLst/>
          </a:prstGeom>
          <a:noFill/>
          <a:ln w="9525">
            <a:noFill/>
          </a:ln>
        </p:spPr>
        <p:txBody>
          <a:bodyPr wrap="square" anchor="t">
            <a:spAutoFit/>
            <a:scene3d>
              <a:camera prst="orthographicFront"/>
              <a:lightRig rig="threePt" dir="t"/>
            </a:scene3d>
          </a:bodyPr>
          <a:lstStyle/>
          <a:p>
            <a:pPr algn="ctr">
              <a:lnSpc>
                <a:spcPct val="150000"/>
              </a:lnSpc>
            </a:pPr>
            <a:r>
              <a:rPr lang="zh-CN" altLang="en-US" sz="4000" b="1"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rPr>
              <a:t>第一轮 基础过关 瞄准考点</a:t>
            </a:r>
          </a:p>
        </p:txBody>
      </p:sp>
      <p:sp>
        <p:nvSpPr>
          <p:cNvPr id="7171" name="文本框 4"/>
          <p:cNvSpPr txBox="1"/>
          <p:nvPr/>
        </p:nvSpPr>
        <p:spPr>
          <a:xfrm>
            <a:off x="4453230" y="2261047"/>
            <a:ext cx="4282082" cy="3046988"/>
          </a:xfrm>
          <a:prstGeom prst="rect">
            <a:avLst/>
          </a:prstGeom>
          <a:noFill/>
          <a:ln w="9525">
            <a:noFill/>
          </a:ln>
        </p:spPr>
        <p:txBody>
          <a:bodyPr wrap="square" anchor="t">
            <a:spAutoFit/>
            <a:scene3d>
              <a:camera prst="orthographicFront"/>
              <a:lightRig rig="threePt" dir="t"/>
            </a:scene3d>
          </a:bodyPr>
          <a:lstStyle/>
          <a:p>
            <a:pPr algn="ctr">
              <a:lnSpc>
                <a:spcPct val="150000"/>
              </a:lnSpc>
            </a:pPr>
            <a:r>
              <a:rPr lang="zh-CN" altLang="en-US" sz="3200" b="1" dirty="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rPr>
              <a:t>第二</a:t>
            </a:r>
            <a:r>
              <a:rPr lang="zh-CN" altLang="en-US" sz="3200" b="1" dirty="0" smtClean="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rPr>
              <a:t>部分  物质</a:t>
            </a:r>
            <a:r>
              <a:rPr lang="zh-CN" altLang="en-US" sz="3200" b="1" dirty="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rPr>
              <a:t>、运动和</a:t>
            </a:r>
            <a:r>
              <a:rPr lang="zh-CN" altLang="en-US" sz="3200" b="1" dirty="0" smtClean="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rPr>
              <a:t>相互作用</a:t>
            </a:r>
            <a:endParaRPr lang="en-US" altLang="zh-CN" sz="3200" b="1" dirty="0" smtClean="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endParaRPr>
          </a:p>
          <a:p>
            <a:pPr algn="ctr">
              <a:lnSpc>
                <a:spcPct val="150000"/>
              </a:lnSpc>
            </a:pPr>
            <a:r>
              <a:rPr lang="zh-CN" altLang="en-US" sz="3200" b="1" dirty="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rPr>
              <a:t>第</a:t>
            </a:r>
            <a:r>
              <a:rPr lang="en-US" altLang="zh-CN" sz="3200" b="1" dirty="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rPr>
              <a:t>6</a:t>
            </a:r>
            <a:r>
              <a:rPr lang="zh-CN" altLang="en-US" sz="3200" b="1" dirty="0" smtClean="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rPr>
              <a:t>讲   长度</a:t>
            </a:r>
            <a:r>
              <a:rPr lang="zh-CN" altLang="en-US" sz="3200" b="1" dirty="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rPr>
              <a:t>和时间的测量运动和力</a:t>
            </a:r>
          </a:p>
        </p:txBody>
      </p:sp>
      <p:grpSp>
        <p:nvGrpSpPr>
          <p:cNvPr id="7172" name="组合 5"/>
          <p:cNvGrpSpPr/>
          <p:nvPr/>
        </p:nvGrpSpPr>
        <p:grpSpPr>
          <a:xfrm>
            <a:off x="1138952" y="2371124"/>
            <a:ext cx="1936225" cy="1937416"/>
            <a:chOff x="1131485" y="2234042"/>
            <a:chExt cx="1607262" cy="1607262"/>
          </a:xfrm>
        </p:grpSpPr>
        <p:sp>
          <p:nvSpPr>
            <p:cNvPr id="7" name="椭圆 6"/>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sp>
          <p:nvSpPr>
            <p:cNvPr id="8" name="椭圆 7"/>
            <p:cNvSpPr/>
            <p:nvPr/>
          </p:nvSpPr>
          <p:spPr>
            <a:xfrm>
              <a:off x="1241020" y="2343577"/>
              <a:ext cx="1388192" cy="1388192"/>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sp>
          <p:nvSpPr>
            <p:cNvPr id="7175" name="KSO_Shape"/>
            <p:cNvSpPr/>
            <p:nvPr/>
          </p:nvSpPr>
          <p:spPr>
            <a:xfrm>
              <a:off x="1480150" y="2597150"/>
              <a:ext cx="909932" cy="881046"/>
            </a:xfrm>
            <a:custGeom>
              <a:avLst/>
              <a:gdLst/>
              <a:ahLst/>
              <a:cxnLst>
                <a:cxn ang="0">
                  <a:pos x="168510" y="73510"/>
                </a:cxn>
                <a:cxn ang="0">
                  <a:pos x="173332" y="73510"/>
                </a:cxn>
                <a:cxn ang="0">
                  <a:pos x="181294" y="88599"/>
                </a:cxn>
                <a:cxn ang="0">
                  <a:pos x="141947" y="147885"/>
                </a:cxn>
                <a:cxn ang="0">
                  <a:pos x="132685" y="152480"/>
                </a:cxn>
                <a:cxn ang="0">
                  <a:pos x="109567" y="152480"/>
                </a:cxn>
                <a:cxn ang="0">
                  <a:pos x="109567" y="171170"/>
                </a:cxn>
                <a:cxn ang="0">
                  <a:pos x="106505" y="176225"/>
                </a:cxn>
                <a:cxn ang="0">
                  <a:pos x="103673" y="176915"/>
                </a:cxn>
                <a:cxn ang="0">
                  <a:pos x="100075" y="175842"/>
                </a:cxn>
                <a:cxn ang="0">
                  <a:pos x="82086" y="163664"/>
                </a:cxn>
                <a:cxn ang="0">
                  <a:pos x="64479" y="175842"/>
                </a:cxn>
                <a:cxn ang="0">
                  <a:pos x="58049" y="176225"/>
                </a:cxn>
                <a:cxn ang="0">
                  <a:pos x="54758" y="171170"/>
                </a:cxn>
                <a:cxn ang="0">
                  <a:pos x="54758" y="124446"/>
                </a:cxn>
                <a:cxn ang="0">
                  <a:pos x="64632" y="104685"/>
                </a:cxn>
                <a:cxn ang="0">
                  <a:pos x="67771" y="103842"/>
                </a:cxn>
                <a:cxn ang="0">
                  <a:pos x="115997" y="103842"/>
                </a:cxn>
                <a:cxn ang="0">
                  <a:pos x="109414" y="128123"/>
                </a:cxn>
                <a:cxn ang="0">
                  <a:pos x="126944" y="128123"/>
                </a:cxn>
                <a:cxn ang="0">
                  <a:pos x="168510" y="73510"/>
                </a:cxn>
                <a:cxn ang="0">
                  <a:pos x="124539" y="2"/>
                </a:cxn>
                <a:cxn ang="0">
                  <a:pos x="167119" y="2806"/>
                </a:cxn>
                <a:cxn ang="0">
                  <a:pos x="174850" y="18047"/>
                </a:cxn>
                <a:cxn ang="0">
                  <a:pos x="126551" y="81080"/>
                </a:cxn>
                <a:cxn ang="0">
                  <a:pos x="117825" y="85215"/>
                </a:cxn>
                <a:cxn ang="0">
                  <a:pos x="45032" y="85215"/>
                </a:cxn>
                <a:cxn ang="0">
                  <a:pos x="23447" y="111715"/>
                </a:cxn>
                <a:cxn ang="0">
                  <a:pos x="36689" y="126956"/>
                </a:cxn>
                <a:cxn ang="0">
                  <a:pos x="42506" y="128105"/>
                </a:cxn>
                <a:cxn ang="0">
                  <a:pos x="42506" y="152460"/>
                </a:cxn>
                <a:cxn ang="0">
                  <a:pos x="1096" y="116693"/>
                </a:cxn>
                <a:cxn ang="0">
                  <a:pos x="1326" y="96474"/>
                </a:cxn>
                <a:cxn ang="0">
                  <a:pos x="55366" y="13682"/>
                </a:cxn>
                <a:cxn ang="0">
                  <a:pos x="71669" y="4645"/>
                </a:cxn>
                <a:cxn ang="0">
                  <a:pos x="124539" y="2"/>
                </a:cxn>
              </a:cxnLst>
              <a:rect l="0" t="0" r="0" b="0"/>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w="9525">
              <a:noFill/>
            </a:ln>
          </p:spPr>
          <p:txBody>
            <a:bodyPr/>
            <a:lstStyle/>
            <a:p>
              <a:endParaRPr lang="zh-CN" altLang="en-US" sz="1350"/>
            </a:p>
          </p:txBody>
        </p:sp>
      </p:grpSp>
      <p:pic>
        <p:nvPicPr>
          <p:cNvPr id="7176" name="图片 9"/>
          <p:cNvPicPr>
            <a:picLocks noChangeAspect="1"/>
          </p:cNvPicPr>
          <p:nvPr/>
        </p:nvPicPr>
        <p:blipFill>
          <a:blip r:embed="rId2" cstate="print"/>
          <a:stretch>
            <a:fillRect/>
          </a:stretch>
        </p:blipFill>
        <p:spPr>
          <a:xfrm>
            <a:off x="4745300" y="5611362"/>
            <a:ext cx="4399970" cy="1243185"/>
          </a:xfrm>
          <a:prstGeom prst="rect">
            <a:avLst/>
          </a:prstGeom>
          <a:noFill/>
          <a:ln w="9525">
            <a:noFill/>
          </a:ln>
        </p:spPr>
      </p:pic>
      <p:pic>
        <p:nvPicPr>
          <p:cNvPr id="6" name="图片 5"/>
          <p:cNvPicPr>
            <a:picLocks noChangeAspect="1"/>
          </p:cNvPicPr>
          <p:nvPr/>
        </p:nvPicPr>
        <p:blipFill rotWithShape="1">
          <a:blip r:embed="rId3" cstate="screen">
            <a:duotone>
              <a:prstClr val="black"/>
              <a:srgbClr val="005188">
                <a:tint val="45000"/>
                <a:satMod val="400000"/>
              </a:srgbClr>
            </a:duotone>
          </a:blip>
          <a:srcRect l="34511" b="16111"/>
          <a:stretch>
            <a:fillRect/>
          </a:stretch>
        </p:blipFill>
        <p:spPr>
          <a:xfrm flipV="1">
            <a:off x="6153925" y="4456241"/>
            <a:ext cx="2991664" cy="24162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dissolve">
                                      <p:cBhvr>
                                        <p:cTn id="7" dur="500"/>
                                        <p:tgtEl>
                                          <p:spTgt spid="7172"/>
                                        </p:tgtEl>
                                      </p:cBhvr>
                                    </p:animEffect>
                                  </p:childTnLst>
                                </p:cTn>
                              </p:par>
                              <p:par>
                                <p:cTn id="8" presetID="9" presetClass="entr" presetSubtype="0" fill="hold" grpId="1"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170"/>
                                        </p:tgtEl>
                                        <p:attrNameLst>
                                          <p:attrName>style.visibility</p:attrName>
                                        </p:attrNameLst>
                                      </p:cBhvr>
                                      <p:to>
                                        <p:strVal val="visible"/>
                                      </p:to>
                                    </p:set>
                                    <p:animEffect transition="in" filter="dissolve">
                                      <p:cBhvr>
                                        <p:cTn id="16" dur="500"/>
                                        <p:tgtEl>
                                          <p:spTgt spid="717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171"/>
                                        </p:tgtEl>
                                        <p:attrNameLst>
                                          <p:attrName>style.visibility</p:attrName>
                                        </p:attrNameLst>
                                      </p:cBhvr>
                                      <p:to>
                                        <p:strVal val="visible"/>
                                      </p:to>
                                    </p:set>
                                    <p:animEffect transition="in" filter="dissolve">
                                      <p:cBhvr>
                                        <p:cTn id="19"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bldLvl="0" animBg="1"/>
      <p:bldP spid="7170" grpId="0"/>
      <p:bldP spid="717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74943" y="883744"/>
            <a:ext cx="8274779" cy="3046988"/>
          </a:xfrm>
          <a:prstGeom prst="rect">
            <a:avLst/>
          </a:prstGeom>
          <a:noFill/>
        </p:spPr>
        <p:txBody>
          <a:bodyPr wrap="square" lIns="0" rIns="0" rtlCol="0">
            <a:spAutoFit/>
          </a:bodyPr>
          <a:lstStyle/>
          <a:p>
            <a:r>
              <a:rPr lang="en-US" altLang="zh-CN" sz="2400" dirty="0"/>
              <a:t>5</a:t>
            </a:r>
            <a:r>
              <a:rPr lang="zh-CN" altLang="zh-CN" sz="2400" dirty="0"/>
              <a:t>．</a:t>
            </a:r>
            <a:r>
              <a:rPr lang="en-US" altLang="zh-CN" sz="2400" dirty="0"/>
              <a:t>(2019</a:t>
            </a:r>
            <a:r>
              <a:rPr lang="zh-CN" altLang="zh-CN" sz="2400" dirty="0"/>
              <a:t>年第</a:t>
            </a:r>
            <a:r>
              <a:rPr lang="en-US" altLang="zh-CN" sz="2400" dirty="0"/>
              <a:t>2</a:t>
            </a:r>
            <a:r>
              <a:rPr lang="zh-CN" altLang="zh-CN" sz="2400" dirty="0"/>
              <a:t>题</a:t>
            </a:r>
            <a:r>
              <a:rPr lang="en-US" altLang="zh-CN" sz="2400" dirty="0"/>
              <a:t>)</a:t>
            </a:r>
            <a:r>
              <a:rPr lang="zh-CN" altLang="zh-CN" sz="2400" dirty="0"/>
              <a:t>头球</a:t>
            </a:r>
            <a:r>
              <a:rPr lang="en-US" altLang="zh-CN" sz="2400" dirty="0">
                <a:latin typeface="+mn-ea"/>
              </a:rPr>
              <a:t>(</a:t>
            </a:r>
            <a:r>
              <a:rPr lang="zh-CN" altLang="zh-CN" sz="2400" dirty="0">
                <a:latin typeface="+mn-ea"/>
              </a:rPr>
              <a:t>运动员用头碰撞飞行中的足球</a:t>
            </a:r>
            <a:r>
              <a:rPr lang="en-US" altLang="zh-CN" sz="2400" dirty="0">
                <a:latin typeface="+mn-ea"/>
              </a:rPr>
              <a:t>)</a:t>
            </a:r>
            <a:r>
              <a:rPr lang="zh-CN" altLang="zh-CN" sz="2400" dirty="0"/>
              <a:t>是足球比赛中常用的技术，下列说法正确的是</a:t>
            </a:r>
            <a:r>
              <a:rPr lang="en-US" altLang="zh-CN" sz="2400" dirty="0"/>
              <a:t>(</a:t>
            </a:r>
            <a:r>
              <a:rPr lang="zh-CN" altLang="zh-CN" sz="2400" dirty="0"/>
              <a:t>　　</a:t>
            </a:r>
            <a:r>
              <a:rPr lang="en-US" altLang="zh-CN" sz="2400" dirty="0"/>
              <a:t>)</a:t>
            </a:r>
            <a:endParaRPr lang="zh-CN" altLang="zh-CN" sz="2400" dirty="0"/>
          </a:p>
          <a:p>
            <a:r>
              <a:rPr lang="en-US" altLang="zh-CN" sz="2400" dirty="0"/>
              <a:t>A</a:t>
            </a:r>
            <a:r>
              <a:rPr lang="zh-CN" altLang="zh-CN" sz="2400" dirty="0"/>
              <a:t>．头球过程中，头对足球的力改变了足球的运动状态</a:t>
            </a:r>
          </a:p>
          <a:p>
            <a:r>
              <a:rPr lang="en-US" altLang="zh-CN" sz="2400" dirty="0"/>
              <a:t>B</a:t>
            </a:r>
            <a:r>
              <a:rPr lang="zh-CN" altLang="zh-CN" sz="2400" dirty="0"/>
              <a:t>．足球被顶飞，是因为头对足球的力大于足球对头的力</a:t>
            </a:r>
          </a:p>
          <a:p>
            <a:r>
              <a:rPr lang="en-US" altLang="zh-CN" sz="2400" dirty="0"/>
              <a:t>C</a:t>
            </a:r>
            <a:r>
              <a:rPr lang="zh-CN" altLang="zh-CN" sz="2400" dirty="0"/>
              <a:t>．头对足球的作用力消失时，足球的惯性也消失</a:t>
            </a:r>
          </a:p>
          <a:p>
            <a:r>
              <a:rPr lang="en-US" altLang="zh-CN" sz="2400" dirty="0"/>
              <a:t>D</a:t>
            </a:r>
            <a:r>
              <a:rPr lang="zh-CN" altLang="zh-CN" sz="2400" dirty="0"/>
              <a:t>．足球在空中飞行时，以运动员为参照物，足球是静止的</a:t>
            </a:r>
          </a:p>
          <a:p>
            <a:r>
              <a:rPr lang="en-US" altLang="zh-CN" sz="2400" dirty="0"/>
              <a:t>6</a:t>
            </a:r>
            <a:r>
              <a:rPr lang="zh-CN" altLang="zh-CN" sz="2400" dirty="0"/>
              <a:t>．</a:t>
            </a:r>
            <a:r>
              <a:rPr lang="en-US" altLang="zh-CN" sz="2400" dirty="0"/>
              <a:t>(2019</a:t>
            </a:r>
            <a:r>
              <a:rPr lang="zh-CN" altLang="zh-CN" sz="2400" dirty="0"/>
              <a:t>年第</a:t>
            </a:r>
            <a:r>
              <a:rPr lang="en-US" altLang="zh-CN" sz="2400" dirty="0"/>
              <a:t>16</a:t>
            </a:r>
            <a:r>
              <a:rPr lang="zh-CN" altLang="zh-CN" sz="2400" dirty="0"/>
              <a:t>题</a:t>
            </a:r>
            <a:r>
              <a:rPr lang="en-US" altLang="zh-CN" sz="2400" dirty="0"/>
              <a:t>)(1)</a:t>
            </a:r>
            <a:r>
              <a:rPr lang="zh-CN" altLang="zh-CN" sz="2400" dirty="0"/>
              <a:t>如图</a:t>
            </a:r>
            <a:r>
              <a:rPr lang="en-US" altLang="zh-CN" sz="2400" dirty="0"/>
              <a:t>6</a:t>
            </a:r>
            <a:r>
              <a:rPr lang="zh-CN" altLang="zh-CN" sz="2400" dirty="0"/>
              <a:t>－</a:t>
            </a:r>
            <a:r>
              <a:rPr lang="en-US" altLang="zh-CN" sz="2400" dirty="0"/>
              <a:t>3</a:t>
            </a:r>
            <a:r>
              <a:rPr lang="zh-CN" altLang="zh-CN" sz="2400" dirty="0"/>
              <a:t>所示，图甲中木块的长度为</a:t>
            </a:r>
            <a:r>
              <a:rPr lang="en-US" altLang="zh-CN" sz="2400" dirty="0"/>
              <a:t>________cm</a:t>
            </a:r>
            <a:r>
              <a:rPr lang="zh-CN" altLang="zh-CN" sz="2400" dirty="0"/>
              <a:t>；图乙中秒表的读数是</a:t>
            </a:r>
            <a:r>
              <a:rPr lang="en-US" altLang="zh-CN" sz="2400" dirty="0"/>
              <a:t>________s</a:t>
            </a:r>
            <a:r>
              <a:rPr lang="zh-CN" altLang="zh-CN" sz="2400" dirty="0"/>
              <a:t>。</a:t>
            </a:r>
          </a:p>
        </p:txBody>
      </p:sp>
      <p:sp>
        <p:nvSpPr>
          <p:cNvPr id="9" name="TextBox 16"/>
          <p:cNvSpPr txBox="1"/>
          <p:nvPr/>
        </p:nvSpPr>
        <p:spPr>
          <a:xfrm>
            <a:off x="5724526" y="1274239"/>
            <a:ext cx="591145" cy="461665"/>
          </a:xfrm>
          <a:prstGeom prst="rect">
            <a:avLst/>
          </a:prstGeom>
          <a:noFill/>
        </p:spPr>
        <p:txBody>
          <a:bodyPr wrap="square" rtlCol="0">
            <a:spAutoFit/>
          </a:bodyPr>
          <a:lstStyle/>
          <a:p>
            <a:pPr algn="ctr"/>
            <a:r>
              <a:rPr lang="en-US" altLang="zh-CN" sz="2400" b="1" dirty="0" smtClean="0">
                <a:solidFill>
                  <a:srgbClr val="FF0000"/>
                </a:solidFill>
                <a:ea typeface="楷体" panose="02010609060101010101" pitchFamily="49" charset="-122"/>
              </a:rPr>
              <a:t>A</a:t>
            </a:r>
            <a:endParaRPr lang="zh-CN" altLang="en-US" sz="2400" b="1" dirty="0">
              <a:solidFill>
                <a:srgbClr val="FF0000"/>
              </a:solidFill>
              <a:ea typeface="楷体" panose="02010609060101010101" pitchFamily="49" charset="-122"/>
            </a:endParaRPr>
          </a:p>
        </p:txBody>
      </p:sp>
      <p:grpSp>
        <p:nvGrpSpPr>
          <p:cNvPr id="14" name="组合 13"/>
          <p:cNvGrpSpPr/>
          <p:nvPr/>
        </p:nvGrpSpPr>
        <p:grpSpPr>
          <a:xfrm>
            <a:off x="474943" y="0"/>
            <a:ext cx="8274780" cy="769441"/>
            <a:chOff x="431463" y="178382"/>
            <a:chExt cx="8274780" cy="769441"/>
          </a:xfrm>
        </p:grpSpPr>
        <p:cxnSp>
          <p:nvCxnSpPr>
            <p:cNvPr id="15" name="直接连接符 14"/>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458177" y="178382"/>
              <a:ext cx="5518442" cy="769441"/>
              <a:chOff x="458177" y="178382"/>
              <a:chExt cx="5518442" cy="769441"/>
            </a:xfrm>
          </p:grpSpPr>
          <p:sp>
            <p:nvSpPr>
              <p:cNvPr id="17"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考情分</a:t>
                </a:r>
                <a:r>
                  <a:rPr lang="zh-CN" altLang="en-US" sz="3200" dirty="0" smtClean="0">
                    <a:solidFill>
                      <a:srgbClr val="005188"/>
                    </a:solidFill>
                    <a:latin typeface="宋体" panose="02010600030101010101" pitchFamily="2" charset="-122"/>
                    <a:ea typeface="宋体" panose="02010600030101010101" pitchFamily="2" charset="-122"/>
                  </a:rPr>
                  <a:t>析</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中考链接</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8" name="矩形 17"/>
              <p:cNvSpPr/>
              <p:nvPr/>
            </p:nvSpPr>
            <p:spPr>
              <a:xfrm>
                <a:off x="458177" y="178382"/>
                <a:ext cx="494046" cy="769441"/>
              </a:xfrm>
              <a:prstGeom prst="rect">
                <a:avLst/>
              </a:prstGeom>
              <a:noFill/>
            </p:spPr>
            <p:txBody>
              <a:bodyPr wrap="none" lIns="91440" tIns="45720" rIns="91440" bIns="45720">
                <a:spAutoFit/>
              </a:bodyPr>
              <a:lstStyle/>
              <a:p>
                <a:pPr algn="ctr"/>
                <a:r>
                  <a:rPr lang="en-US" altLang="zh-CN" sz="4400" b="1" dirty="0">
                    <a:ln w="10541" cmpd="sng">
                      <a:solidFill>
                        <a:schemeClr val="accent1">
                          <a:shade val="88000"/>
                          <a:satMod val="110000"/>
                        </a:schemeClr>
                      </a:solidFill>
                      <a:prstDash val="solid"/>
                    </a:ln>
                    <a:solidFill>
                      <a:srgbClr val="005188"/>
                    </a:solidFill>
                  </a:rPr>
                  <a:t>K</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3" name="图片 2"/>
          <p:cNvPicPr>
            <a:picLocks noChangeAspect="1"/>
          </p:cNvPicPr>
          <p:nvPr/>
        </p:nvPicPr>
        <p:blipFill>
          <a:blip r:embed="rId3"/>
          <a:stretch>
            <a:fillRect/>
          </a:stretch>
        </p:blipFill>
        <p:spPr>
          <a:xfrm>
            <a:off x="1645920" y="4045035"/>
            <a:ext cx="5477256" cy="2695715"/>
          </a:xfrm>
          <a:prstGeom prst="rect">
            <a:avLst/>
          </a:prstGeom>
        </p:spPr>
      </p:pic>
      <p:sp>
        <p:nvSpPr>
          <p:cNvPr id="13" name="TextBox 16"/>
          <p:cNvSpPr txBox="1"/>
          <p:nvPr/>
        </p:nvSpPr>
        <p:spPr>
          <a:xfrm>
            <a:off x="683134" y="3469067"/>
            <a:ext cx="779906" cy="461665"/>
          </a:xfrm>
          <a:prstGeom prst="rect">
            <a:avLst/>
          </a:prstGeom>
          <a:noFill/>
        </p:spPr>
        <p:txBody>
          <a:bodyPr wrap="square" rtlCol="0">
            <a:spAutoFit/>
          </a:bodyPr>
          <a:lstStyle/>
          <a:p>
            <a:pPr algn="ctr"/>
            <a:r>
              <a:rPr lang="en-US" altLang="zh-CN" sz="2400" b="1" dirty="0" smtClean="0">
                <a:solidFill>
                  <a:srgbClr val="FF0000"/>
                </a:solidFill>
                <a:ea typeface="楷体" panose="02010609060101010101" pitchFamily="49" charset="-122"/>
              </a:rPr>
              <a:t>1.95</a:t>
            </a:r>
            <a:endParaRPr lang="zh-CN" altLang="en-US" sz="2400" b="1" dirty="0">
              <a:solidFill>
                <a:srgbClr val="FF0000"/>
              </a:solidFill>
              <a:ea typeface="楷体" panose="02010609060101010101" pitchFamily="49" charset="-122"/>
            </a:endParaRPr>
          </a:p>
        </p:txBody>
      </p:sp>
      <p:sp>
        <p:nvSpPr>
          <p:cNvPr id="19" name="TextBox 16"/>
          <p:cNvSpPr txBox="1"/>
          <p:nvPr/>
        </p:nvSpPr>
        <p:spPr>
          <a:xfrm>
            <a:off x="5334573" y="3469066"/>
            <a:ext cx="779906" cy="461665"/>
          </a:xfrm>
          <a:prstGeom prst="rect">
            <a:avLst/>
          </a:prstGeom>
          <a:noFill/>
        </p:spPr>
        <p:txBody>
          <a:bodyPr wrap="square" rtlCol="0">
            <a:spAutoFit/>
          </a:bodyPr>
          <a:lstStyle/>
          <a:p>
            <a:pPr algn="ctr"/>
            <a:r>
              <a:rPr lang="en-US" altLang="zh-CN" sz="2400" b="1" dirty="0" smtClean="0">
                <a:solidFill>
                  <a:srgbClr val="FF0000"/>
                </a:solidFill>
                <a:ea typeface="楷体" panose="02010609060101010101" pitchFamily="49" charset="-122"/>
              </a:rPr>
              <a:t>335</a:t>
            </a:r>
            <a:endParaRPr lang="zh-CN" altLang="en-US" sz="2400" b="1" dirty="0">
              <a:solidFill>
                <a:srgbClr val="FF0000"/>
              </a:solidFill>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https://timgsa.baidu.com/timg?image&amp;quality=80&amp;size=b9999_10000&amp;sec=1543050428763&amp;di=96e9a22cdfcd2b71565e06c8a91967bb&amp;imgtype=0&amp;src=http%3A%2F%2Fwww.51pptmoban.com%2Fd%2Ffile%2F2015%2F10%2F13%2F04180d602697c3b975ec7f81ddea00af.jpg"/>
          <p:cNvPicPr>
            <a:picLocks noChangeAspect="1" noChangeArrowheads="1"/>
          </p:cNvPicPr>
          <p:nvPr/>
        </p:nvPicPr>
        <p:blipFill>
          <a:blip r:embed="rId3">
            <a:extLst>
              <a:ext uri="{28A0092B-C50C-407E-A947-70E740481C1C}">
                <a14:useLocalDpi xmlns:a14="http://schemas.microsoft.com/office/drawing/2010/main" val="0"/>
              </a:ext>
            </a:extLst>
          </a:blip>
          <a:srcRect l="50000"/>
          <a:stretch>
            <a:fillRect/>
          </a:stretch>
        </p:blipFill>
        <p:spPr bwMode="auto">
          <a:xfrm>
            <a:off x="6269038" y="2259013"/>
            <a:ext cx="2513012" cy="450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横卷形 12"/>
          <p:cNvSpPr/>
          <p:nvPr/>
        </p:nvSpPr>
        <p:spPr>
          <a:xfrm>
            <a:off x="612775" y="1514475"/>
            <a:ext cx="5724525" cy="3043238"/>
          </a:xfrm>
          <a:prstGeom prst="horizontalScroll">
            <a:avLst/>
          </a:prstGeom>
          <a:noFill/>
          <a:ln w="76200">
            <a:solidFill>
              <a:srgbClr val="005188"/>
            </a:solidFill>
            <a:prstDash val="sysDash"/>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zh-CN" altLang="en-US" sz="3200" b="1" dirty="0" smtClean="0">
                <a:solidFill>
                  <a:schemeClr val="tx1"/>
                </a:solidFill>
                <a:latin typeface="+mn-ea"/>
              </a:rPr>
              <a:t>考点一</a:t>
            </a:r>
            <a:r>
              <a:rPr lang="en-US" altLang="zh-CN" sz="3200" b="1" dirty="0" smtClean="0">
                <a:solidFill>
                  <a:schemeClr val="tx1"/>
                </a:solidFill>
                <a:latin typeface="+mn-ea"/>
              </a:rPr>
              <a:t>  </a:t>
            </a:r>
            <a:endParaRPr lang="en-US" altLang="zh-CN" sz="3200" b="1" dirty="0">
              <a:solidFill>
                <a:schemeClr val="tx1"/>
              </a:solidFill>
              <a:latin typeface="+mn-ea"/>
            </a:endParaRPr>
          </a:p>
          <a:p>
            <a:pPr algn="ctr">
              <a:defRPr/>
            </a:pPr>
            <a:r>
              <a:rPr lang="zh-CN" altLang="en-US" sz="3200" b="1" dirty="0" smtClean="0">
                <a:solidFill>
                  <a:schemeClr val="tx1"/>
                </a:solidFill>
                <a:latin typeface="+mn-ea"/>
              </a:rPr>
              <a:t>长度和时间的测量</a:t>
            </a:r>
            <a:endParaRPr lang="zh-CN" altLang="en-US" sz="3200" b="1" dirty="0">
              <a:solidFill>
                <a:schemeClr val="tx1"/>
              </a:solidFill>
              <a:latin typeface="+mn-ea"/>
            </a:endParaRPr>
          </a:p>
        </p:txBody>
      </p:sp>
      <p:grpSp>
        <p:nvGrpSpPr>
          <p:cNvPr id="16" name="组合 15"/>
          <p:cNvGrpSpPr/>
          <p:nvPr/>
        </p:nvGrpSpPr>
        <p:grpSpPr>
          <a:xfrm>
            <a:off x="474943" y="0"/>
            <a:ext cx="8274780" cy="768350"/>
            <a:chOff x="431463" y="178382"/>
            <a:chExt cx="8274780" cy="768350"/>
          </a:xfrm>
        </p:grpSpPr>
        <p:cxnSp>
          <p:nvCxnSpPr>
            <p:cNvPr id="17" name="直接连接符 16"/>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457232" y="178382"/>
              <a:ext cx="5519387" cy="768350"/>
              <a:chOff x="457232" y="178382"/>
              <a:chExt cx="5519387" cy="768350"/>
            </a:xfrm>
          </p:grpSpPr>
          <p:sp>
            <p:nvSpPr>
              <p:cNvPr id="24"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5" name="矩形 24"/>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215731" y="1090718"/>
            <a:ext cx="8745856" cy="964367"/>
          </a:xfrm>
          <a:prstGeom prst="rect">
            <a:avLst/>
          </a:prstGeom>
          <a:noFill/>
        </p:spPr>
        <p:txBody>
          <a:bodyPr wrap="square" lIns="0" rIns="0" rtlCol="0">
            <a:spAutoFit/>
          </a:bodyPr>
          <a:lstStyle/>
          <a:p>
            <a:pPr fontAlgn="auto">
              <a:lnSpc>
                <a:spcPts val="3360"/>
              </a:lnSpc>
            </a:pPr>
            <a:r>
              <a:rPr lang="zh-CN" altLang="en-US" sz="2800" dirty="0" smtClean="0">
                <a:solidFill>
                  <a:schemeClr val="tx1"/>
                </a:solidFill>
                <a:latin typeface="宋体" panose="02010600030101010101" pitchFamily="2" charset="-122"/>
                <a:ea typeface="宋体" panose="02010600030101010101" pitchFamily="2" charset="-122"/>
                <a:cs typeface="方正静蕾简体" panose="03000509000000000000" pitchFamily="65" charset="-122"/>
              </a:rPr>
              <a:t>【</a:t>
            </a:r>
            <a:r>
              <a:rPr lang="zh-CN" altLang="en-US" sz="2800" b="1" dirty="0" smtClean="0">
                <a:solidFill>
                  <a:schemeClr val="tx1"/>
                </a:solidFill>
                <a:latin typeface="宋体" panose="02010600030101010101" pitchFamily="2" charset="-122"/>
                <a:ea typeface="宋体" panose="02010600030101010101" pitchFamily="2" charset="-122"/>
                <a:cs typeface="方正静蕾简体" panose="03000509000000000000" pitchFamily="65" charset="-122"/>
              </a:rPr>
              <a:t>例1</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a:t>
            </a:r>
            <a:r>
              <a:rPr lang="en-US" altLang="zh-CN" sz="2800" dirty="0"/>
              <a:t>(2019·</a:t>
            </a:r>
            <a:r>
              <a:rPr lang="zh-CN" altLang="zh-CN" sz="2800" dirty="0"/>
              <a:t>毕节市</a:t>
            </a:r>
            <a:r>
              <a:rPr lang="en-US" altLang="zh-CN" sz="2800" dirty="0"/>
              <a:t>)</a:t>
            </a:r>
            <a:r>
              <a:rPr lang="zh-CN" altLang="zh-CN" sz="2800" dirty="0"/>
              <a:t>如图</a:t>
            </a:r>
            <a:r>
              <a:rPr lang="en-US" altLang="zh-CN" sz="2800" dirty="0"/>
              <a:t>6</a:t>
            </a:r>
            <a:r>
              <a:rPr lang="zh-CN" altLang="zh-CN" sz="2800" dirty="0"/>
              <a:t>－</a:t>
            </a:r>
            <a:r>
              <a:rPr lang="en-US" altLang="zh-CN" sz="2800" dirty="0"/>
              <a:t>4</a:t>
            </a:r>
            <a:r>
              <a:rPr lang="zh-CN" altLang="zh-CN" sz="2800" dirty="0"/>
              <a:t>所示，铅笔的长度为</a:t>
            </a:r>
            <a:r>
              <a:rPr lang="en-US" altLang="zh-CN" sz="2800" dirty="0"/>
              <a:t>________cm</a:t>
            </a:r>
            <a:r>
              <a:rPr lang="zh-CN" altLang="zh-CN" sz="2800" dirty="0"/>
              <a:t>。</a:t>
            </a:r>
            <a:endParaRPr lang="zh-CN" altLang="en-US" sz="2800" dirty="0" smtClean="0">
              <a:solidFill>
                <a:schemeClr val="tx1"/>
              </a:solidFill>
              <a:latin typeface="宋体" panose="02010600030101010101" pitchFamily="2" charset="-122"/>
              <a:ea typeface="宋体" panose="02010600030101010101" pitchFamily="2" charset="-122"/>
              <a:cs typeface="方正静蕾简体" panose="03000509000000000000" pitchFamily="65" charset="-122"/>
              <a:sym typeface="+mn-ea"/>
            </a:endParaRPr>
          </a:p>
        </p:txBody>
      </p:sp>
      <p:sp>
        <p:nvSpPr>
          <p:cNvPr id="9" name="文本框 16"/>
          <p:cNvSpPr txBox="1"/>
          <p:nvPr/>
        </p:nvSpPr>
        <p:spPr>
          <a:xfrm>
            <a:off x="259211" y="4133810"/>
            <a:ext cx="8490512" cy="181588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zh-CN" altLang="en-US" sz="2800" b="1" dirty="0">
                <a:latin typeface="宋体" panose="02010600030101010101" pitchFamily="2" charset="-122"/>
                <a:ea typeface="宋体" panose="02010600030101010101" pitchFamily="2" charset="-122"/>
              </a:rPr>
              <a:t>解析</a:t>
            </a:r>
            <a:r>
              <a:rPr lang="zh-CN" altLang="en-US" sz="2800" b="1" dirty="0" smtClean="0">
                <a:latin typeface="宋体" panose="02010600030101010101" pitchFamily="2" charset="-122"/>
                <a:ea typeface="宋体" panose="02010600030101010101" pitchFamily="2" charset="-122"/>
              </a:rPr>
              <a:t>：</a:t>
            </a:r>
            <a:r>
              <a:rPr lang="zh-CN" altLang="zh-CN" sz="2800" dirty="0"/>
              <a:t>由图知：刻度尺上</a:t>
            </a:r>
            <a:r>
              <a:rPr lang="en-US" altLang="zh-CN" sz="2800" dirty="0"/>
              <a:t>1 cm</a:t>
            </a:r>
            <a:r>
              <a:rPr lang="zh-CN" altLang="zh-CN" sz="2800" dirty="0"/>
              <a:t>之间有</a:t>
            </a:r>
            <a:r>
              <a:rPr lang="en-US" altLang="zh-CN" sz="2800" dirty="0"/>
              <a:t>10</a:t>
            </a:r>
            <a:r>
              <a:rPr lang="zh-CN" altLang="zh-CN" sz="2800" dirty="0"/>
              <a:t>个小格，所以一个小格代表</a:t>
            </a:r>
            <a:r>
              <a:rPr lang="en-US" altLang="zh-CN" sz="2800" dirty="0"/>
              <a:t>1 mm</a:t>
            </a:r>
            <a:r>
              <a:rPr lang="zh-CN" altLang="zh-CN" sz="2800" dirty="0"/>
              <a:t>，即刻度尺的分度值为</a:t>
            </a:r>
            <a:r>
              <a:rPr lang="en-US" altLang="zh-CN" sz="2800" dirty="0"/>
              <a:t>1 mm</a:t>
            </a:r>
            <a:r>
              <a:rPr lang="zh-CN" altLang="zh-CN" sz="2800" dirty="0"/>
              <a:t>；铅笔左端与</a:t>
            </a:r>
            <a:r>
              <a:rPr lang="en-US" altLang="zh-CN" sz="2800" dirty="0"/>
              <a:t>1.00 cm</a:t>
            </a:r>
            <a:r>
              <a:rPr lang="zh-CN" altLang="zh-CN" sz="2800" dirty="0"/>
              <a:t>对齐，右端与</a:t>
            </a:r>
            <a:r>
              <a:rPr lang="en-US" altLang="zh-CN" sz="2800" dirty="0"/>
              <a:t>8.50 cm</a:t>
            </a:r>
            <a:r>
              <a:rPr lang="zh-CN" altLang="zh-CN" sz="2800" dirty="0"/>
              <a:t>对齐，所以铅笔的长度为</a:t>
            </a:r>
            <a:r>
              <a:rPr lang="en-US" altLang="zh-CN" sz="2800" i="1" dirty="0"/>
              <a:t>L</a:t>
            </a:r>
            <a:r>
              <a:rPr lang="zh-CN" altLang="zh-CN" sz="2800" dirty="0"/>
              <a:t>＝</a:t>
            </a:r>
            <a:r>
              <a:rPr lang="en-US" altLang="zh-CN" sz="2800" dirty="0"/>
              <a:t>8.50 cm</a:t>
            </a:r>
            <a:r>
              <a:rPr lang="zh-CN" altLang="zh-CN" sz="2800" dirty="0"/>
              <a:t>－</a:t>
            </a:r>
            <a:r>
              <a:rPr lang="en-US" altLang="zh-CN" sz="2800" dirty="0"/>
              <a:t>1.00 cm</a:t>
            </a:r>
            <a:r>
              <a:rPr lang="zh-CN" altLang="zh-CN" sz="2800" dirty="0"/>
              <a:t>＝</a:t>
            </a:r>
            <a:r>
              <a:rPr lang="en-US" altLang="zh-CN" sz="2800" dirty="0"/>
              <a:t>7.50 cm</a:t>
            </a:r>
            <a:r>
              <a:rPr lang="zh-CN" altLang="zh-CN" sz="2800" dirty="0"/>
              <a:t>。</a:t>
            </a:r>
            <a:endParaRPr lang="zh-CN" altLang="en-US" sz="2800" dirty="0">
              <a:latin typeface="宋体" panose="02010600030101010101" pitchFamily="2" charset="-122"/>
              <a:ea typeface="宋体" panose="02010600030101010101" pitchFamily="2" charset="-122"/>
            </a:endParaRPr>
          </a:p>
        </p:txBody>
      </p:sp>
      <p:sp>
        <p:nvSpPr>
          <p:cNvPr id="10" name="TextBox 16"/>
          <p:cNvSpPr txBox="1"/>
          <p:nvPr/>
        </p:nvSpPr>
        <p:spPr>
          <a:xfrm>
            <a:off x="236544" y="1496189"/>
            <a:ext cx="1402900" cy="523220"/>
          </a:xfrm>
          <a:prstGeom prst="rect">
            <a:avLst/>
          </a:prstGeom>
          <a:noFill/>
        </p:spPr>
        <p:txBody>
          <a:bodyPr wrap="square" rtlCol="0">
            <a:spAutoFit/>
          </a:bodyPr>
          <a:lstStyle/>
          <a:p>
            <a:pPr algn="ctr"/>
            <a:r>
              <a:rPr lang="en-US" altLang="zh-CN" sz="2800" b="1" dirty="0" smtClean="0">
                <a:solidFill>
                  <a:srgbClr val="FF0000"/>
                </a:solidFill>
                <a:ea typeface="楷体" panose="02010609060101010101" pitchFamily="49" charset="-122"/>
              </a:rPr>
              <a:t>7.50</a:t>
            </a:r>
            <a:endParaRPr lang="zh-CN" altLang="en-US" sz="2800" b="1" dirty="0">
              <a:solidFill>
                <a:srgbClr val="FF0000"/>
              </a:solidFill>
              <a:ea typeface="楷体" panose="02010609060101010101" pitchFamily="49" charset="-122"/>
            </a:endParaRPr>
          </a:p>
        </p:txBody>
      </p:sp>
      <p:grpSp>
        <p:nvGrpSpPr>
          <p:cNvPr id="12" name="组合 11"/>
          <p:cNvGrpSpPr/>
          <p:nvPr/>
        </p:nvGrpSpPr>
        <p:grpSpPr>
          <a:xfrm>
            <a:off x="474943" y="0"/>
            <a:ext cx="8274780" cy="768350"/>
            <a:chOff x="431463" y="178382"/>
            <a:chExt cx="8274780" cy="768350"/>
          </a:xfrm>
        </p:grpSpPr>
        <p:cxnSp>
          <p:nvCxnSpPr>
            <p:cNvPr id="16" name="直接连接符 15"/>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457232" y="178382"/>
              <a:ext cx="5519387" cy="768350"/>
              <a:chOff x="457232" y="178382"/>
              <a:chExt cx="5519387" cy="768350"/>
            </a:xfrm>
          </p:grpSpPr>
          <p:sp>
            <p:nvSpPr>
              <p:cNvPr id="18"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典型例题</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9" name="矩形 18"/>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3" name="图片 2"/>
          <p:cNvPicPr>
            <a:picLocks noChangeAspect="1"/>
          </p:cNvPicPr>
          <p:nvPr/>
        </p:nvPicPr>
        <p:blipFill>
          <a:blip r:embed="rId3"/>
          <a:stretch>
            <a:fillRect/>
          </a:stretch>
        </p:blipFill>
        <p:spPr>
          <a:xfrm>
            <a:off x="1870821" y="1989582"/>
            <a:ext cx="4667140" cy="1824185"/>
          </a:xfrm>
          <a:prstGeom prst="rect">
            <a:avLst/>
          </a:prstGeom>
        </p:spPr>
      </p:pic>
      <p:sp>
        <p:nvSpPr>
          <p:cNvPr id="13" name="文本框 16"/>
          <p:cNvSpPr txBox="1"/>
          <p:nvPr/>
        </p:nvSpPr>
        <p:spPr>
          <a:xfrm>
            <a:off x="259211" y="4712631"/>
            <a:ext cx="8490512" cy="954107"/>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wrap="square" rtlCol="0">
            <a:spAutoFit/>
          </a:bodyPr>
          <a:lstStyle/>
          <a:p>
            <a:r>
              <a:rPr lang="zh-CN" altLang="zh-CN" sz="2800" b="1" dirty="0"/>
              <a:t>思维点拨：</a:t>
            </a:r>
            <a:r>
              <a:rPr lang="zh-CN" altLang="zh-CN" sz="2800" dirty="0"/>
              <a:t>考查刻度尺使用及读数，要注意题目要求单位。</a:t>
            </a:r>
            <a:endParaRPr lang="zh-CN" altLang="en-US" sz="2800"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9"/>
                                        </p:tgtEl>
                                        <p:attrNameLst>
                                          <p:attrName>ppt_x</p:attrName>
                                        </p:attrNameLst>
                                      </p:cBhvr>
                                      <p:tavLst>
                                        <p:tav tm="0">
                                          <p:val>
                                            <p:strVal val="ppt_x"/>
                                          </p:val>
                                        </p:tav>
                                        <p:tav tm="100000">
                                          <p:val>
                                            <p:strVal val="ppt_x"/>
                                          </p:val>
                                        </p:tav>
                                      </p:tavLst>
                                    </p:anim>
                                    <p:anim calcmode="lin" valueType="num">
                                      <p:cBhvr additive="base">
                                        <p:cTn id="17" dur="500"/>
                                        <p:tgtEl>
                                          <p:spTgt spid="9"/>
                                        </p:tgtEl>
                                        <p:attrNameLst>
                                          <p:attrName>ppt_y</p:attrName>
                                        </p:attrNameLst>
                                      </p:cBhvr>
                                      <p:tavLst>
                                        <p:tav tm="0">
                                          <p:val>
                                            <p:strVal val="ppt_y"/>
                                          </p:val>
                                        </p:tav>
                                        <p:tav tm="100000">
                                          <p:val>
                                            <p:strVal val="1+ppt_h/2"/>
                                          </p:val>
                                        </p:tav>
                                      </p:tavLst>
                                    </p:anim>
                                    <p:set>
                                      <p:cBhvr>
                                        <p:cTn id="1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00712" y="963617"/>
            <a:ext cx="8051800" cy="5262979"/>
          </a:xfrm>
          <a:prstGeom prst="rect">
            <a:avLst/>
          </a:prstGeom>
          <a:noFill/>
        </p:spPr>
        <p:txBody>
          <a:bodyPr wrap="square" lIns="0" rIns="0" rtlCol="0">
            <a:spAutoFit/>
          </a:bodyPr>
          <a:lstStyle/>
          <a:p>
            <a:pPr>
              <a:lnSpc>
                <a:spcPct val="150000"/>
              </a:lnSpc>
            </a:pPr>
            <a:r>
              <a:rPr lang="en-US" altLang="zh-CN" sz="2800" dirty="0"/>
              <a:t>1</a:t>
            </a:r>
            <a:r>
              <a:rPr lang="zh-CN" altLang="zh-CN" sz="2800" dirty="0"/>
              <a:t>．</a:t>
            </a:r>
            <a:r>
              <a:rPr lang="en-US" altLang="zh-CN" sz="2800" dirty="0"/>
              <a:t>(2019·</a:t>
            </a:r>
            <a:r>
              <a:rPr lang="zh-CN" altLang="zh-CN" sz="2800" dirty="0"/>
              <a:t>新疆维吾尔自治区</a:t>
            </a:r>
            <a:r>
              <a:rPr lang="en-US" altLang="zh-CN" sz="2800" dirty="0"/>
              <a:t>)</a:t>
            </a:r>
            <a:r>
              <a:rPr lang="zh-CN" altLang="zh-CN" sz="2800" dirty="0"/>
              <a:t>北京天安门广场升国旗时，护旗队员每一步行进的距离是</a:t>
            </a:r>
            <a:r>
              <a:rPr lang="en-US" altLang="zh-CN" sz="2800" dirty="0"/>
              <a:t>(</a:t>
            </a:r>
            <a:r>
              <a:rPr lang="zh-CN" altLang="zh-CN" sz="2800" dirty="0"/>
              <a:t>　　</a:t>
            </a:r>
            <a:r>
              <a:rPr lang="en-US" altLang="zh-CN" sz="2800" dirty="0"/>
              <a:t>)</a:t>
            </a:r>
            <a:endParaRPr lang="zh-CN" altLang="zh-CN" sz="2800" dirty="0"/>
          </a:p>
          <a:p>
            <a:pPr>
              <a:lnSpc>
                <a:spcPct val="150000"/>
              </a:lnSpc>
            </a:pPr>
            <a:r>
              <a:rPr lang="en-US" altLang="zh-CN" sz="2800" dirty="0"/>
              <a:t>A</a:t>
            </a:r>
            <a:r>
              <a:rPr lang="zh-CN" altLang="zh-CN" sz="2800" dirty="0"/>
              <a:t>．</a:t>
            </a:r>
            <a:r>
              <a:rPr lang="en-US" altLang="zh-CN" sz="2800" dirty="0"/>
              <a:t>75 mm  </a:t>
            </a:r>
            <a:r>
              <a:rPr lang="en-US" altLang="zh-CN" sz="2800" dirty="0" smtClean="0"/>
              <a:t>			B</a:t>
            </a:r>
            <a:r>
              <a:rPr lang="zh-CN" altLang="zh-CN" sz="2800" dirty="0"/>
              <a:t>．</a:t>
            </a:r>
            <a:r>
              <a:rPr lang="en-US" altLang="zh-CN" sz="2800" dirty="0"/>
              <a:t>75 cm  </a:t>
            </a:r>
            <a:endParaRPr lang="en-US" altLang="zh-CN" sz="2800" dirty="0" smtClean="0"/>
          </a:p>
          <a:p>
            <a:pPr>
              <a:lnSpc>
                <a:spcPct val="150000"/>
              </a:lnSpc>
            </a:pPr>
            <a:r>
              <a:rPr lang="en-US" altLang="zh-CN" sz="2800" dirty="0" smtClean="0"/>
              <a:t>C</a:t>
            </a:r>
            <a:r>
              <a:rPr lang="zh-CN" altLang="zh-CN" sz="2800" dirty="0"/>
              <a:t>．</a:t>
            </a:r>
            <a:r>
              <a:rPr lang="en-US" altLang="zh-CN" sz="2800" dirty="0"/>
              <a:t>75 </a:t>
            </a:r>
            <a:r>
              <a:rPr lang="en-US" altLang="zh-CN" sz="2800" dirty="0" err="1"/>
              <a:t>dm</a:t>
            </a:r>
            <a:r>
              <a:rPr lang="en-US" altLang="zh-CN" sz="2800" dirty="0"/>
              <a:t>  </a:t>
            </a:r>
            <a:r>
              <a:rPr lang="en-US" altLang="zh-CN" sz="2800" dirty="0" smtClean="0"/>
              <a:t>			D</a:t>
            </a:r>
            <a:r>
              <a:rPr lang="zh-CN" altLang="zh-CN" sz="2800" dirty="0"/>
              <a:t>．</a:t>
            </a:r>
            <a:r>
              <a:rPr lang="en-US" altLang="zh-CN" sz="2800" dirty="0"/>
              <a:t>75 m</a:t>
            </a:r>
            <a:endParaRPr lang="zh-CN" altLang="zh-CN" sz="2800" dirty="0"/>
          </a:p>
          <a:p>
            <a:pPr>
              <a:lnSpc>
                <a:spcPct val="150000"/>
              </a:lnSpc>
            </a:pPr>
            <a:r>
              <a:rPr lang="en-US" altLang="zh-CN" sz="2800" dirty="0"/>
              <a:t>2</a:t>
            </a:r>
            <a:r>
              <a:rPr lang="zh-CN" altLang="zh-CN" sz="2800" dirty="0"/>
              <a:t>．</a:t>
            </a:r>
            <a:r>
              <a:rPr lang="en-US" altLang="zh-CN" sz="2800" dirty="0"/>
              <a:t>2013</a:t>
            </a:r>
            <a:r>
              <a:rPr lang="zh-CN" altLang="zh-CN" sz="2800" dirty="0"/>
              <a:t>年</a:t>
            </a:r>
            <a:r>
              <a:rPr lang="en-US" altLang="zh-CN" sz="2800" dirty="0"/>
              <a:t>2</a:t>
            </a:r>
            <a:r>
              <a:rPr lang="zh-CN" altLang="zh-CN" sz="2800" dirty="0"/>
              <a:t>月全国科学技术名词审定委员会拟将</a:t>
            </a:r>
            <a:r>
              <a:rPr lang="en-US" altLang="zh-CN" sz="2800" dirty="0"/>
              <a:t>PM2.5</a:t>
            </a:r>
            <a:r>
              <a:rPr lang="zh-CN" altLang="zh-CN" sz="2800" dirty="0"/>
              <a:t>正式命名</a:t>
            </a:r>
            <a:r>
              <a:rPr lang="zh-CN" altLang="zh-CN" sz="2800" dirty="0">
                <a:latin typeface="+mn-ea"/>
              </a:rPr>
              <a:t>为</a:t>
            </a:r>
            <a:r>
              <a:rPr lang="en-US" altLang="zh-CN" sz="2800" dirty="0">
                <a:latin typeface="+mn-ea"/>
              </a:rPr>
              <a:t>“</a:t>
            </a:r>
            <a:r>
              <a:rPr lang="zh-CN" altLang="zh-CN" sz="2800" dirty="0">
                <a:latin typeface="+mn-ea"/>
              </a:rPr>
              <a:t>细颗粒物</a:t>
            </a:r>
            <a:r>
              <a:rPr lang="en-US" altLang="zh-CN" sz="2800" dirty="0">
                <a:latin typeface="+mn-ea"/>
              </a:rPr>
              <a:t>”</a:t>
            </a:r>
            <a:r>
              <a:rPr lang="zh-CN" altLang="zh-CN" sz="2800" dirty="0"/>
              <a:t>。细颗粒物直径小于或等于</a:t>
            </a:r>
            <a:r>
              <a:rPr lang="en-US" altLang="zh-CN" sz="2800" dirty="0"/>
              <a:t>2.5(</a:t>
            </a:r>
            <a:r>
              <a:rPr lang="zh-CN" altLang="zh-CN" sz="2800" dirty="0"/>
              <a:t>　　</a:t>
            </a:r>
            <a:r>
              <a:rPr lang="en-US" altLang="zh-CN" sz="2800" dirty="0"/>
              <a:t>)</a:t>
            </a:r>
            <a:endParaRPr lang="zh-CN" altLang="zh-CN" sz="2800" dirty="0"/>
          </a:p>
          <a:p>
            <a:pPr>
              <a:lnSpc>
                <a:spcPct val="150000"/>
              </a:lnSpc>
            </a:pPr>
            <a:r>
              <a:rPr lang="en-US" altLang="zh-CN" sz="2800" dirty="0"/>
              <a:t>A</a:t>
            </a:r>
            <a:r>
              <a:rPr lang="zh-CN" altLang="zh-CN" sz="2800" dirty="0"/>
              <a:t>．厘米　</a:t>
            </a:r>
            <a:r>
              <a:rPr lang="en-US" altLang="zh-CN" sz="2800" dirty="0"/>
              <a:t>  B</a:t>
            </a:r>
            <a:r>
              <a:rPr lang="zh-CN" altLang="zh-CN" sz="2800" dirty="0"/>
              <a:t>．分米　　</a:t>
            </a:r>
            <a:r>
              <a:rPr lang="en-US" altLang="zh-CN" sz="2800" dirty="0"/>
              <a:t>  C</a:t>
            </a:r>
            <a:r>
              <a:rPr lang="zh-CN" altLang="zh-CN" sz="2800" dirty="0"/>
              <a:t>．毫米　　</a:t>
            </a:r>
            <a:r>
              <a:rPr lang="en-US" altLang="zh-CN" sz="2800" dirty="0"/>
              <a:t>  D</a:t>
            </a:r>
            <a:r>
              <a:rPr lang="zh-CN" altLang="zh-CN" sz="2800" dirty="0"/>
              <a:t>．微米</a:t>
            </a:r>
          </a:p>
        </p:txBody>
      </p:sp>
      <p:sp>
        <p:nvSpPr>
          <p:cNvPr id="4" name="矩形 3"/>
          <p:cNvSpPr/>
          <p:nvPr/>
        </p:nvSpPr>
        <p:spPr>
          <a:xfrm>
            <a:off x="6139207" y="1750290"/>
            <a:ext cx="423514" cy="523220"/>
          </a:xfrm>
          <a:prstGeom prst="rect">
            <a:avLst/>
          </a:prstGeom>
        </p:spPr>
        <p:txBody>
          <a:bodyPr wrap="none">
            <a:spAutoFit/>
          </a:bodyPr>
          <a:lstStyle/>
          <a:p>
            <a:r>
              <a:rPr lang="en-US" altLang="zh-CN" sz="2800" b="1" dirty="0">
                <a:solidFill>
                  <a:srgbClr val="FF0000"/>
                </a:solidFill>
              </a:rPr>
              <a:t>B</a:t>
            </a:r>
            <a:endParaRPr lang="zh-CN" altLang="en-US" dirty="0"/>
          </a:p>
        </p:txBody>
      </p:sp>
      <p:sp>
        <p:nvSpPr>
          <p:cNvPr id="16" name="矩形 15"/>
          <p:cNvSpPr/>
          <p:nvPr/>
        </p:nvSpPr>
        <p:spPr>
          <a:xfrm>
            <a:off x="2625916" y="5012742"/>
            <a:ext cx="444352" cy="523220"/>
          </a:xfrm>
          <a:prstGeom prst="rect">
            <a:avLst/>
          </a:prstGeom>
        </p:spPr>
        <p:txBody>
          <a:bodyPr wrap="none">
            <a:spAutoFit/>
          </a:bodyPr>
          <a:lstStyle/>
          <a:p>
            <a:r>
              <a:rPr lang="en-US" altLang="zh-CN" sz="2800" b="1" dirty="0" smtClean="0">
                <a:solidFill>
                  <a:srgbClr val="FF0000"/>
                </a:solidFill>
              </a:rPr>
              <a:t>D</a:t>
            </a:r>
            <a:endParaRPr lang="zh-CN" altLang="en-US" dirty="0"/>
          </a:p>
        </p:txBody>
      </p:sp>
      <p:grpSp>
        <p:nvGrpSpPr>
          <p:cNvPr id="31" name="组合 30"/>
          <p:cNvGrpSpPr/>
          <p:nvPr/>
        </p:nvGrpSpPr>
        <p:grpSpPr>
          <a:xfrm>
            <a:off x="474943" y="0"/>
            <a:ext cx="8274780" cy="768350"/>
            <a:chOff x="431463" y="178382"/>
            <a:chExt cx="8274780" cy="768350"/>
          </a:xfrm>
        </p:grpSpPr>
        <p:cxnSp>
          <p:nvCxnSpPr>
            <p:cNvPr id="32" name="直接连接符 31"/>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457232" y="178382"/>
              <a:ext cx="5519387" cy="768350"/>
              <a:chOff x="457232" y="178382"/>
              <a:chExt cx="5519387" cy="768350"/>
            </a:xfrm>
          </p:grpSpPr>
          <p:sp>
            <p:nvSpPr>
              <p:cNvPr id="34"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针对训练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35" name="矩形 34"/>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74943" y="1026049"/>
            <a:ext cx="8051800" cy="954107"/>
          </a:xfrm>
          <a:prstGeom prst="rect">
            <a:avLst/>
          </a:prstGeom>
          <a:noFill/>
        </p:spPr>
        <p:txBody>
          <a:bodyPr wrap="square" lIns="0" rIns="0" rtlCol="0">
            <a:spAutoFit/>
          </a:bodyPr>
          <a:lstStyle/>
          <a:p>
            <a:r>
              <a:rPr lang="en-US" altLang="zh-CN" sz="2800" dirty="0"/>
              <a:t>3</a:t>
            </a:r>
            <a:r>
              <a:rPr lang="zh-CN" altLang="zh-CN" sz="2800" dirty="0"/>
              <a:t>．如图</a:t>
            </a:r>
            <a:r>
              <a:rPr lang="en-US" altLang="zh-CN" sz="2800" dirty="0"/>
              <a:t>6</a:t>
            </a:r>
            <a:r>
              <a:rPr lang="zh-CN" altLang="zh-CN" sz="2800" dirty="0"/>
              <a:t>－</a:t>
            </a:r>
            <a:r>
              <a:rPr lang="en-US" altLang="zh-CN" sz="2800" dirty="0"/>
              <a:t>5</a:t>
            </a:r>
            <a:r>
              <a:rPr lang="zh-CN" altLang="zh-CN" sz="2800" dirty="0"/>
              <a:t>所示，木块的长度为</a:t>
            </a:r>
            <a:r>
              <a:rPr lang="en-US" altLang="zh-CN" sz="2800" dirty="0"/>
              <a:t>__________cm</a:t>
            </a:r>
            <a:r>
              <a:rPr lang="zh-CN" altLang="zh-CN" sz="2800" dirty="0"/>
              <a:t>；秒表的读数为</a:t>
            </a:r>
            <a:r>
              <a:rPr lang="en-US" altLang="zh-CN" sz="2800" dirty="0"/>
              <a:t>__________s</a:t>
            </a:r>
            <a:r>
              <a:rPr lang="zh-CN" altLang="zh-CN" sz="2800" dirty="0"/>
              <a:t>。</a:t>
            </a:r>
          </a:p>
        </p:txBody>
      </p:sp>
      <p:grpSp>
        <p:nvGrpSpPr>
          <p:cNvPr id="23" name="组合 22"/>
          <p:cNvGrpSpPr/>
          <p:nvPr/>
        </p:nvGrpSpPr>
        <p:grpSpPr>
          <a:xfrm>
            <a:off x="474943" y="0"/>
            <a:ext cx="8274780" cy="768350"/>
            <a:chOff x="431463" y="178382"/>
            <a:chExt cx="8274780" cy="768350"/>
          </a:xfrm>
        </p:grpSpPr>
        <p:cxnSp>
          <p:nvCxnSpPr>
            <p:cNvPr id="24" name="直接连接符 23"/>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457232" y="178382"/>
              <a:ext cx="5519387" cy="768350"/>
              <a:chOff x="457232" y="178382"/>
              <a:chExt cx="5519387" cy="768350"/>
            </a:xfrm>
          </p:grpSpPr>
          <p:sp>
            <p:nvSpPr>
              <p:cNvPr id="26"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针对训练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7" name="矩形 26"/>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3" name="图片 2"/>
          <p:cNvPicPr>
            <a:picLocks noChangeAspect="1"/>
          </p:cNvPicPr>
          <p:nvPr/>
        </p:nvPicPr>
        <p:blipFill>
          <a:blip r:embed="rId3"/>
          <a:stretch>
            <a:fillRect/>
          </a:stretch>
        </p:blipFill>
        <p:spPr>
          <a:xfrm>
            <a:off x="603504" y="2271451"/>
            <a:ext cx="7336792" cy="2815545"/>
          </a:xfrm>
          <a:prstGeom prst="rect">
            <a:avLst/>
          </a:prstGeom>
        </p:spPr>
      </p:pic>
      <p:sp>
        <p:nvSpPr>
          <p:cNvPr id="13" name="矩形 12"/>
          <p:cNvSpPr/>
          <p:nvPr/>
        </p:nvSpPr>
        <p:spPr>
          <a:xfrm>
            <a:off x="6100636" y="1026049"/>
            <a:ext cx="813043" cy="523220"/>
          </a:xfrm>
          <a:prstGeom prst="rect">
            <a:avLst/>
          </a:prstGeom>
        </p:spPr>
        <p:txBody>
          <a:bodyPr wrap="none">
            <a:spAutoFit/>
          </a:bodyPr>
          <a:lstStyle/>
          <a:p>
            <a:r>
              <a:rPr lang="en-US" altLang="zh-CN" sz="2800" b="1" dirty="0" smtClean="0">
                <a:solidFill>
                  <a:srgbClr val="FF0000"/>
                </a:solidFill>
              </a:rPr>
              <a:t>2.24</a:t>
            </a:r>
            <a:endParaRPr lang="zh-CN" altLang="en-US" dirty="0"/>
          </a:p>
        </p:txBody>
      </p:sp>
      <p:sp>
        <p:nvSpPr>
          <p:cNvPr id="14" name="矩形 13"/>
          <p:cNvSpPr/>
          <p:nvPr/>
        </p:nvSpPr>
        <p:spPr>
          <a:xfrm>
            <a:off x="2982756" y="1456936"/>
            <a:ext cx="992579" cy="523220"/>
          </a:xfrm>
          <a:prstGeom prst="rect">
            <a:avLst/>
          </a:prstGeom>
        </p:spPr>
        <p:txBody>
          <a:bodyPr wrap="none">
            <a:spAutoFit/>
          </a:bodyPr>
          <a:lstStyle/>
          <a:p>
            <a:r>
              <a:rPr lang="en-US" altLang="zh-CN" sz="2800" b="1" dirty="0" smtClean="0">
                <a:solidFill>
                  <a:srgbClr val="FF0000"/>
                </a:solidFill>
              </a:rPr>
              <a:t>337.5</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00712" y="734753"/>
            <a:ext cx="8274780" cy="3529171"/>
          </a:xfrm>
          <a:prstGeom prst="rect">
            <a:avLst/>
          </a:prstGeom>
          <a:noFill/>
        </p:spPr>
        <p:txBody>
          <a:bodyPr wrap="square" lIns="0" rIns="0" rtlCol="0">
            <a:spAutoFit/>
          </a:bodyPr>
          <a:lstStyle/>
          <a:p>
            <a:pPr algn="ctr" fontAlgn="auto">
              <a:lnSpc>
                <a:spcPts val="3360"/>
              </a:lnSpc>
            </a:pPr>
            <a:endParaRPr lang="en-US" altLang="zh-CN" sz="2800" b="1" dirty="0" smtClean="0">
              <a:solidFill>
                <a:srgbClr val="005188"/>
              </a:solidFill>
              <a:latin typeface="宋体" panose="02010600030101010101" pitchFamily="2" charset="-122"/>
              <a:ea typeface="宋体" panose="02010600030101010101" pitchFamily="2" charset="-122"/>
              <a:sym typeface="+mn-ea"/>
            </a:endParaRPr>
          </a:p>
          <a:p>
            <a:pPr fontAlgn="auto">
              <a:lnSpc>
                <a:spcPts val="3860"/>
              </a:lnSpc>
            </a:pPr>
            <a:r>
              <a:rPr lang="en-US" altLang="zh-CN" sz="2800" dirty="0" smtClean="0">
                <a:cs typeface="方正静蕾简体" panose="03000509000000000000" pitchFamily="65" charset="-122"/>
              </a:rPr>
              <a:t>4</a:t>
            </a:r>
            <a:r>
              <a:rPr lang="zh-CN" altLang="en-US" sz="2800" dirty="0" smtClean="0">
                <a:latin typeface="宋体" panose="02010600030101010101" pitchFamily="2" charset="-122"/>
                <a:cs typeface="方正静蕾简体" panose="03000509000000000000" pitchFamily="65" charset="-122"/>
              </a:rPr>
              <a:t>．如</a:t>
            </a:r>
            <a:r>
              <a:rPr lang="zh-CN" altLang="en-US" sz="2800" dirty="0">
                <a:latin typeface="宋体" panose="02010600030101010101" pitchFamily="2" charset="-122"/>
                <a:cs typeface="方正静蕾简体" panose="03000509000000000000" pitchFamily="65" charset="-122"/>
              </a:rPr>
              <a:t>图</a:t>
            </a:r>
            <a:r>
              <a:rPr lang="en-US" altLang="zh-CN" sz="2800" dirty="0" smtClean="0">
                <a:cs typeface="方正静蕾简体" panose="03000509000000000000" pitchFamily="65" charset="-122"/>
              </a:rPr>
              <a:t>6-6</a:t>
            </a:r>
            <a:r>
              <a:rPr lang="zh-CN" altLang="en-US" sz="2800" dirty="0" smtClean="0">
                <a:latin typeface="宋体" panose="02010600030101010101" pitchFamily="2" charset="-122"/>
                <a:cs typeface="方正静蕾简体" panose="03000509000000000000" pitchFamily="65" charset="-122"/>
              </a:rPr>
              <a:t>是</a:t>
            </a:r>
            <a:r>
              <a:rPr lang="zh-CN" altLang="en-US" sz="2800" dirty="0">
                <a:latin typeface="宋体" panose="02010600030101010101" pitchFamily="2" charset="-122"/>
                <a:cs typeface="方正静蕾简体" panose="03000509000000000000" pitchFamily="65" charset="-122"/>
              </a:rPr>
              <a:t>用刻度尺测长度的实验，所记录的测量结果正确的是</a:t>
            </a:r>
            <a:r>
              <a:rPr lang="en-US" altLang="zh-CN" sz="2800" dirty="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  )</a:t>
            </a:r>
          </a:p>
          <a:p>
            <a:pPr fontAlgn="auto">
              <a:lnSpc>
                <a:spcPts val="3860"/>
              </a:lnSpc>
            </a:pPr>
            <a:r>
              <a:rPr lang="en-US" altLang="zh-CN" sz="2800" dirty="0">
                <a:cs typeface="方正静蕾简体" panose="03000509000000000000" pitchFamily="65" charset="-122"/>
              </a:rPr>
              <a:t>A</a:t>
            </a:r>
            <a:r>
              <a:rPr lang="zh-CN" altLang="en-US" sz="2800" dirty="0">
                <a:cs typeface="方正静蕾简体" panose="03000509000000000000" pitchFamily="65" charset="-122"/>
              </a:rPr>
              <a:t>．</a:t>
            </a:r>
            <a:r>
              <a:rPr lang="en-US" altLang="zh-CN" sz="2800" dirty="0">
                <a:cs typeface="方正静蕾简体" panose="03000509000000000000" pitchFamily="65" charset="-122"/>
              </a:rPr>
              <a:t>5.3 cm  </a:t>
            </a:r>
            <a:endParaRPr lang="en-US" altLang="zh-CN" sz="2800" dirty="0" smtClean="0">
              <a:cs typeface="方正静蕾简体" panose="03000509000000000000" pitchFamily="65" charset="-122"/>
            </a:endParaRPr>
          </a:p>
          <a:p>
            <a:pPr fontAlgn="auto">
              <a:lnSpc>
                <a:spcPts val="3860"/>
              </a:lnSpc>
            </a:pPr>
            <a:r>
              <a:rPr lang="en-US" altLang="zh-CN" sz="2800" dirty="0" smtClean="0">
                <a:cs typeface="方正静蕾简体" panose="03000509000000000000" pitchFamily="65" charset="-122"/>
              </a:rPr>
              <a:t>B</a:t>
            </a:r>
            <a:r>
              <a:rPr lang="zh-CN" altLang="en-US" sz="2800" dirty="0">
                <a:cs typeface="方正静蕾简体" panose="03000509000000000000" pitchFamily="65" charset="-122"/>
              </a:rPr>
              <a:t>．</a:t>
            </a:r>
            <a:r>
              <a:rPr lang="en-US" altLang="zh-CN" sz="2800" dirty="0">
                <a:cs typeface="方正静蕾简体" panose="03000509000000000000" pitchFamily="65" charset="-122"/>
              </a:rPr>
              <a:t>5.25 cm  </a:t>
            </a:r>
            <a:endParaRPr lang="en-US" altLang="zh-CN" sz="2800" dirty="0" smtClean="0">
              <a:cs typeface="方正静蕾简体" panose="03000509000000000000" pitchFamily="65" charset="-122"/>
            </a:endParaRPr>
          </a:p>
          <a:p>
            <a:pPr fontAlgn="auto">
              <a:lnSpc>
                <a:spcPts val="3860"/>
              </a:lnSpc>
            </a:pPr>
            <a:r>
              <a:rPr lang="en-US" altLang="zh-CN" sz="2800" dirty="0" smtClean="0">
                <a:cs typeface="方正静蕾简体" panose="03000509000000000000" pitchFamily="65" charset="-122"/>
              </a:rPr>
              <a:t>C</a:t>
            </a:r>
            <a:r>
              <a:rPr lang="zh-CN" altLang="en-US" sz="2800" dirty="0">
                <a:cs typeface="方正静蕾简体" panose="03000509000000000000" pitchFamily="65" charset="-122"/>
              </a:rPr>
              <a:t>．</a:t>
            </a:r>
            <a:r>
              <a:rPr lang="en-US" altLang="zh-CN" sz="2800" dirty="0">
                <a:cs typeface="方正静蕾简体" panose="03000509000000000000" pitchFamily="65" charset="-122"/>
              </a:rPr>
              <a:t>3.25 cm  </a:t>
            </a:r>
            <a:endParaRPr lang="en-US" altLang="zh-CN" sz="2800" dirty="0" smtClean="0">
              <a:cs typeface="方正静蕾简体" panose="03000509000000000000" pitchFamily="65" charset="-122"/>
            </a:endParaRPr>
          </a:p>
          <a:p>
            <a:pPr fontAlgn="auto">
              <a:lnSpc>
                <a:spcPts val="3860"/>
              </a:lnSpc>
            </a:pPr>
            <a:r>
              <a:rPr lang="en-US" altLang="zh-CN" sz="2800" dirty="0" smtClean="0">
                <a:cs typeface="方正静蕾简体" panose="03000509000000000000" pitchFamily="65" charset="-122"/>
              </a:rPr>
              <a:t>D</a:t>
            </a:r>
            <a:r>
              <a:rPr lang="zh-CN" altLang="en-US" sz="2800" dirty="0">
                <a:cs typeface="方正静蕾简体" panose="03000509000000000000" pitchFamily="65" charset="-122"/>
              </a:rPr>
              <a:t>．</a:t>
            </a:r>
            <a:r>
              <a:rPr lang="en-US" altLang="zh-CN" sz="2800" dirty="0">
                <a:cs typeface="方正静蕾简体" panose="03000509000000000000" pitchFamily="65" charset="-122"/>
              </a:rPr>
              <a:t>3.3 cm</a:t>
            </a:r>
            <a:endParaRPr lang="zh-CN" altLang="en-US" sz="2800" dirty="0">
              <a:cs typeface="方正静蕾简体" panose="03000509000000000000" pitchFamily="65" charset="-122"/>
            </a:endParaRPr>
          </a:p>
        </p:txBody>
      </p:sp>
      <p:sp>
        <p:nvSpPr>
          <p:cNvPr id="9" name="矩形 8"/>
          <p:cNvSpPr/>
          <p:nvPr/>
        </p:nvSpPr>
        <p:spPr>
          <a:xfrm>
            <a:off x="2824481" y="1672658"/>
            <a:ext cx="444352" cy="523220"/>
          </a:xfrm>
          <a:prstGeom prst="rect">
            <a:avLst/>
          </a:prstGeom>
        </p:spPr>
        <p:txBody>
          <a:bodyPr wrap="none">
            <a:spAutoFit/>
          </a:bodyPr>
          <a:lstStyle/>
          <a:p>
            <a:r>
              <a:rPr lang="en-US" altLang="zh-CN" sz="2800" b="1" dirty="0" smtClean="0">
                <a:solidFill>
                  <a:srgbClr val="FF0000"/>
                </a:solidFill>
                <a:latin typeface="Times New Roman" panose="02020603050405020304"/>
              </a:rPr>
              <a:t>C</a:t>
            </a:r>
            <a:endParaRPr lang="zh-CN" altLang="en-US" dirty="0"/>
          </a:p>
        </p:txBody>
      </p:sp>
      <p:grpSp>
        <p:nvGrpSpPr>
          <p:cNvPr id="10" name="组合 9"/>
          <p:cNvGrpSpPr/>
          <p:nvPr/>
        </p:nvGrpSpPr>
        <p:grpSpPr>
          <a:xfrm>
            <a:off x="474943" y="0"/>
            <a:ext cx="8274780" cy="768350"/>
            <a:chOff x="431463" y="178382"/>
            <a:chExt cx="8274780" cy="768350"/>
          </a:xfrm>
        </p:grpSpPr>
        <p:cxnSp>
          <p:nvCxnSpPr>
            <p:cNvPr id="12" name="直接连接符 11"/>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457232" y="178382"/>
              <a:ext cx="5519387" cy="768350"/>
              <a:chOff x="457232" y="178382"/>
              <a:chExt cx="5519387" cy="768350"/>
            </a:xfrm>
          </p:grpSpPr>
          <p:sp>
            <p:nvSpPr>
              <p:cNvPr id="15"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6" name="矩形 15"/>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 name="图片 1"/>
          <p:cNvPicPr>
            <a:picLocks noChangeAspect="1"/>
          </p:cNvPicPr>
          <p:nvPr/>
        </p:nvPicPr>
        <p:blipFill>
          <a:blip r:embed="rId3"/>
          <a:stretch>
            <a:fillRect/>
          </a:stretch>
        </p:blipFill>
        <p:spPr>
          <a:xfrm>
            <a:off x="2824481" y="2678372"/>
            <a:ext cx="5427249" cy="232030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31464" y="1248410"/>
            <a:ext cx="8274779" cy="2593018"/>
          </a:xfrm>
          <a:prstGeom prst="rect">
            <a:avLst/>
          </a:prstGeom>
          <a:noFill/>
        </p:spPr>
        <p:txBody>
          <a:bodyPr wrap="square" lIns="0" rIns="0" rtlCol="0">
            <a:spAutoFit/>
          </a:bodyPr>
          <a:lstStyle/>
          <a:p>
            <a:pPr fontAlgn="auto">
              <a:lnSpc>
                <a:spcPts val="3860"/>
              </a:lnSpc>
            </a:pPr>
            <a:r>
              <a:rPr lang="en-US" altLang="zh-CN" sz="2800" dirty="0" smtClean="0">
                <a:latin typeface="宋体" panose="02010600030101010101" pitchFamily="2" charset="-122"/>
                <a:cs typeface="方正静蕾简体" panose="03000509000000000000" pitchFamily="65" charset="-122"/>
              </a:rPr>
              <a:t>5</a:t>
            </a:r>
            <a:r>
              <a:rPr lang="zh-CN" altLang="en-US" sz="2800" dirty="0" smtClean="0">
                <a:latin typeface="宋体" panose="02010600030101010101" pitchFamily="2" charset="-122"/>
                <a:cs typeface="方正静蕾简体" panose="03000509000000000000" pitchFamily="65" charset="-122"/>
              </a:rPr>
              <a:t>．（</a:t>
            </a:r>
            <a:r>
              <a:rPr lang="en-US" altLang="zh-CN" sz="2800" dirty="0" smtClean="0">
                <a:latin typeface="宋体" panose="02010600030101010101" pitchFamily="2" charset="-122"/>
                <a:cs typeface="方正静蕾简体" panose="03000509000000000000" pitchFamily="65" charset="-122"/>
              </a:rPr>
              <a:t>1</a:t>
            </a:r>
            <a:r>
              <a:rPr lang="zh-CN" altLang="en-US" sz="2800" dirty="0" smtClean="0">
                <a:latin typeface="宋体" panose="02010600030101010101" pitchFamily="2" charset="-122"/>
                <a:cs typeface="方正静蕾简体" panose="03000509000000000000" pitchFamily="65" charset="-122"/>
              </a:rPr>
              <a:t>）如图</a:t>
            </a:r>
            <a:r>
              <a:rPr lang="en-US" altLang="zh-CN" sz="2800" dirty="0" smtClean="0">
                <a:latin typeface="宋体" panose="02010600030101010101" pitchFamily="2" charset="-122"/>
                <a:cs typeface="方正静蕾简体" panose="03000509000000000000" pitchFamily="65" charset="-122"/>
              </a:rPr>
              <a:t>6-7</a:t>
            </a:r>
            <a:r>
              <a:rPr lang="zh-CN" altLang="en-US" sz="2800" dirty="0" smtClean="0">
                <a:latin typeface="宋体" panose="02010600030101010101" pitchFamily="2" charset="-122"/>
                <a:cs typeface="方正静蕾简体" panose="03000509000000000000" pitchFamily="65" charset="-122"/>
              </a:rPr>
              <a:t>甲所示，用</a:t>
            </a:r>
            <a:r>
              <a:rPr lang="en-US" altLang="zh-CN" sz="2800" dirty="0" smtClean="0">
                <a:latin typeface="宋体" panose="02010600030101010101" pitchFamily="2" charset="-122"/>
                <a:cs typeface="方正静蕾简体" panose="03000509000000000000" pitchFamily="65" charset="-122"/>
              </a:rPr>
              <a:t>A</a:t>
            </a:r>
            <a:r>
              <a:rPr lang="zh-CN" altLang="en-US" sz="2800" dirty="0" smtClean="0">
                <a:latin typeface="宋体" panose="02010600030101010101" pitchFamily="2" charset="-122"/>
                <a:cs typeface="方正静蕾简体" panose="03000509000000000000" pitchFamily="65" charset="-122"/>
              </a:rPr>
              <a:t>、</a:t>
            </a:r>
            <a:r>
              <a:rPr lang="en-US" altLang="zh-CN" sz="2800" dirty="0" smtClean="0">
                <a:latin typeface="宋体" panose="02010600030101010101" pitchFamily="2" charset="-122"/>
                <a:cs typeface="方正静蕾简体" panose="03000509000000000000" pitchFamily="65" charset="-122"/>
              </a:rPr>
              <a:t>B</a:t>
            </a:r>
            <a:r>
              <a:rPr lang="zh-CN" altLang="en-US" sz="2800" dirty="0" smtClean="0">
                <a:latin typeface="宋体" panose="02010600030101010101" pitchFamily="2" charset="-122"/>
                <a:cs typeface="方正静蕾简体" panose="03000509000000000000" pitchFamily="65" charset="-122"/>
              </a:rPr>
              <a:t>两把刻度尺测同一木块的长度，就分度值而言，</a:t>
            </a:r>
            <a:r>
              <a:rPr lang="en-US" altLang="zh-CN" sz="2800" u="sng" dirty="0" smtClean="0">
                <a:latin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cs typeface="方正静蕾简体" panose="03000509000000000000" pitchFamily="65" charset="-122"/>
              </a:rPr>
              <a:t>尺精密些，此时读数为</a:t>
            </a:r>
            <a:r>
              <a:rPr lang="en-US" altLang="zh-CN" sz="2800" u="sng" dirty="0" smtClean="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cm</a:t>
            </a:r>
            <a:r>
              <a:rPr lang="zh-CN" altLang="en-US" sz="2800" dirty="0" smtClean="0">
                <a:latin typeface="宋体" panose="02010600030101010101" pitchFamily="2" charset="-122"/>
                <a:cs typeface="方正静蕾简体" panose="03000509000000000000" pitchFamily="65" charset="-122"/>
              </a:rPr>
              <a:t>；就使用方法而言，</a:t>
            </a:r>
            <a:r>
              <a:rPr lang="en-US" altLang="zh-CN" sz="2800" u="sng" dirty="0" smtClean="0">
                <a:latin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cs typeface="方正静蕾简体" panose="03000509000000000000" pitchFamily="65" charset="-122"/>
              </a:rPr>
              <a:t>尺使用不正确。</a:t>
            </a:r>
          </a:p>
          <a:p>
            <a:pPr fontAlgn="auto">
              <a:lnSpc>
                <a:spcPts val="3860"/>
              </a:lnSpc>
            </a:pPr>
            <a:r>
              <a:rPr lang="zh-CN" altLang="en-US" sz="2800" dirty="0" smtClean="0">
                <a:latin typeface="宋体" panose="02010600030101010101" pitchFamily="2" charset="-122"/>
                <a:cs typeface="方正静蕾简体" panose="03000509000000000000" pitchFamily="65" charset="-122"/>
              </a:rPr>
              <a:t>（</a:t>
            </a:r>
            <a:r>
              <a:rPr lang="en-US" altLang="zh-CN" sz="2800" dirty="0" smtClean="0">
                <a:latin typeface="宋体" panose="02010600030101010101" pitchFamily="2" charset="-122"/>
                <a:cs typeface="方正静蕾简体" panose="03000509000000000000" pitchFamily="65" charset="-122"/>
              </a:rPr>
              <a:t>2</a:t>
            </a:r>
            <a:r>
              <a:rPr lang="zh-CN" altLang="en-US" sz="2800" dirty="0" smtClean="0">
                <a:latin typeface="宋体" panose="02010600030101010101" pitchFamily="2" charset="-122"/>
                <a:cs typeface="方正静蕾简体" panose="03000509000000000000" pitchFamily="65" charset="-122"/>
              </a:rPr>
              <a:t>）如图</a:t>
            </a:r>
            <a:r>
              <a:rPr lang="en-US" altLang="zh-CN" sz="2800" dirty="0" smtClean="0">
                <a:latin typeface="宋体" panose="02010600030101010101" pitchFamily="2" charset="-122"/>
                <a:cs typeface="方正静蕾简体" panose="03000509000000000000" pitchFamily="65" charset="-122"/>
              </a:rPr>
              <a:t>6-7</a:t>
            </a:r>
            <a:r>
              <a:rPr lang="zh-CN" altLang="en-US" sz="2800" dirty="0" smtClean="0">
                <a:latin typeface="宋体" panose="02010600030101010101" pitchFamily="2" charset="-122"/>
                <a:cs typeface="方正静蕾简体" panose="03000509000000000000" pitchFamily="65" charset="-122"/>
              </a:rPr>
              <a:t>乙所示，停表的示数是</a:t>
            </a:r>
            <a:r>
              <a:rPr lang="en-US" altLang="zh-CN" sz="2800" u="sng" dirty="0" smtClean="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s</a:t>
            </a:r>
            <a:r>
              <a:rPr lang="zh-CN" altLang="en-US" sz="2800" dirty="0" smtClean="0">
                <a:latin typeface="宋体" panose="02010600030101010101" pitchFamily="2" charset="-122"/>
                <a:cs typeface="方正静蕾简体" panose="03000509000000000000" pitchFamily="65" charset="-122"/>
              </a:rPr>
              <a:t>。</a:t>
            </a:r>
            <a:endParaRPr lang="en-US" altLang="zh-CN" sz="2800" dirty="0">
              <a:latin typeface="宋体" panose="02010600030101010101" pitchFamily="2" charset="-122"/>
              <a:cs typeface="方正静蕾简体" panose="03000509000000000000" pitchFamily="65" charset="-122"/>
            </a:endParaRPr>
          </a:p>
          <a:p>
            <a:pPr fontAlgn="auto">
              <a:lnSpc>
                <a:spcPts val="3860"/>
              </a:lnSpc>
            </a:pPr>
            <a:endParaRPr lang="zh-CN" altLang="en-US" sz="2800" dirty="0">
              <a:latin typeface="宋体" panose="02010600030101010101" pitchFamily="2" charset="-122"/>
              <a:cs typeface="方正静蕾简体" panose="03000509000000000000" pitchFamily="65" charset="-122"/>
            </a:endParaRPr>
          </a:p>
        </p:txBody>
      </p:sp>
      <p:sp>
        <p:nvSpPr>
          <p:cNvPr id="9" name="矩形 8"/>
          <p:cNvSpPr/>
          <p:nvPr/>
        </p:nvSpPr>
        <p:spPr>
          <a:xfrm>
            <a:off x="5067151" y="1736797"/>
            <a:ext cx="444352" cy="523220"/>
          </a:xfrm>
          <a:prstGeom prst="rect">
            <a:avLst/>
          </a:prstGeom>
        </p:spPr>
        <p:txBody>
          <a:bodyPr wrap="none">
            <a:spAutoFit/>
          </a:bodyPr>
          <a:lstStyle/>
          <a:p>
            <a:r>
              <a:rPr lang="en-US" altLang="zh-CN" sz="2800" b="1" dirty="0">
                <a:solidFill>
                  <a:srgbClr val="FF0000"/>
                </a:solidFill>
                <a:latin typeface="Times New Roman" panose="02020603050405020304"/>
              </a:rPr>
              <a:t>A</a:t>
            </a:r>
            <a:endParaRPr lang="zh-CN" altLang="en-US" dirty="0"/>
          </a:p>
        </p:txBody>
      </p:sp>
      <p:sp>
        <p:nvSpPr>
          <p:cNvPr id="10" name="矩形 9"/>
          <p:cNvSpPr/>
          <p:nvPr/>
        </p:nvSpPr>
        <p:spPr>
          <a:xfrm>
            <a:off x="1148996" y="2169415"/>
            <a:ext cx="813043" cy="523220"/>
          </a:xfrm>
          <a:prstGeom prst="rect">
            <a:avLst/>
          </a:prstGeom>
        </p:spPr>
        <p:txBody>
          <a:bodyPr wrap="none">
            <a:spAutoFit/>
          </a:bodyPr>
          <a:lstStyle/>
          <a:p>
            <a:r>
              <a:rPr lang="en-US" altLang="zh-CN" sz="2800" b="1" dirty="0" smtClean="0">
                <a:solidFill>
                  <a:srgbClr val="FF0000"/>
                </a:solidFill>
                <a:latin typeface="Times New Roman" panose="02020603050405020304"/>
              </a:rPr>
              <a:t>2.20</a:t>
            </a:r>
            <a:endParaRPr lang="zh-CN" altLang="en-US" dirty="0"/>
          </a:p>
        </p:txBody>
      </p:sp>
      <p:sp>
        <p:nvSpPr>
          <p:cNvPr id="12" name="矩形 11"/>
          <p:cNvSpPr/>
          <p:nvPr/>
        </p:nvSpPr>
        <p:spPr>
          <a:xfrm>
            <a:off x="6247021" y="2710190"/>
            <a:ext cx="543739" cy="523220"/>
          </a:xfrm>
          <a:prstGeom prst="rect">
            <a:avLst/>
          </a:prstGeom>
        </p:spPr>
        <p:txBody>
          <a:bodyPr wrap="none">
            <a:spAutoFit/>
          </a:bodyPr>
          <a:lstStyle/>
          <a:p>
            <a:r>
              <a:rPr lang="en-US" altLang="zh-CN" sz="2800" b="1" dirty="0" smtClean="0">
                <a:solidFill>
                  <a:srgbClr val="FF0000"/>
                </a:solidFill>
                <a:latin typeface="Times New Roman" panose="02020603050405020304"/>
              </a:rPr>
              <a:t>20</a:t>
            </a:r>
            <a:endParaRPr lang="zh-CN" altLang="en-US" dirty="0"/>
          </a:p>
        </p:txBody>
      </p:sp>
      <p:grpSp>
        <p:nvGrpSpPr>
          <p:cNvPr id="14" name="组合 13"/>
          <p:cNvGrpSpPr/>
          <p:nvPr/>
        </p:nvGrpSpPr>
        <p:grpSpPr>
          <a:xfrm>
            <a:off x="474943" y="0"/>
            <a:ext cx="8274780" cy="768350"/>
            <a:chOff x="431463" y="178382"/>
            <a:chExt cx="8274780" cy="768350"/>
          </a:xfrm>
        </p:grpSpPr>
        <p:cxnSp>
          <p:nvCxnSpPr>
            <p:cNvPr id="15" name="直接连接符 14"/>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457232" y="178382"/>
              <a:ext cx="5519387" cy="768350"/>
              <a:chOff x="457232" y="178382"/>
              <a:chExt cx="5519387" cy="768350"/>
            </a:xfrm>
          </p:grpSpPr>
          <p:sp>
            <p:nvSpPr>
              <p:cNvPr id="17"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8" name="矩形 17"/>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 name="图片 1"/>
          <p:cNvPicPr>
            <a:picLocks noChangeAspect="1"/>
          </p:cNvPicPr>
          <p:nvPr/>
        </p:nvPicPr>
        <p:blipFill>
          <a:blip r:embed="rId3"/>
          <a:stretch>
            <a:fillRect/>
          </a:stretch>
        </p:blipFill>
        <p:spPr>
          <a:xfrm>
            <a:off x="1148995" y="3341343"/>
            <a:ext cx="6391463" cy="337949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31464" y="1248410"/>
            <a:ext cx="8274779" cy="3093154"/>
          </a:xfrm>
          <a:prstGeom prst="rect">
            <a:avLst/>
          </a:prstGeom>
          <a:noFill/>
        </p:spPr>
        <p:txBody>
          <a:bodyPr wrap="square" lIns="0" rIns="0" rtlCol="0">
            <a:spAutoFit/>
          </a:bodyPr>
          <a:lstStyle/>
          <a:p>
            <a:pPr fontAlgn="auto">
              <a:lnSpc>
                <a:spcPts val="3860"/>
              </a:lnSpc>
            </a:pPr>
            <a:r>
              <a:rPr lang="en-US" altLang="zh-CN" sz="2800" dirty="0">
                <a:cs typeface="方正静蕾简体" panose="03000509000000000000" pitchFamily="65" charset="-122"/>
              </a:rPr>
              <a:t>6</a:t>
            </a:r>
            <a:r>
              <a:rPr lang="zh-CN" altLang="en-US" sz="2800" dirty="0" smtClean="0">
                <a:cs typeface="方正静蕾简体" panose="03000509000000000000" pitchFamily="65" charset="-122"/>
              </a:rPr>
              <a:t>．如</a:t>
            </a:r>
            <a:r>
              <a:rPr lang="zh-CN" altLang="en-US" sz="2800" dirty="0">
                <a:cs typeface="方正静蕾简体" panose="03000509000000000000" pitchFamily="65" charset="-122"/>
              </a:rPr>
              <a:t>图</a:t>
            </a:r>
            <a:r>
              <a:rPr lang="en-US" altLang="zh-CN" sz="2800" dirty="0" smtClean="0">
                <a:cs typeface="方正静蕾简体" panose="03000509000000000000" pitchFamily="65" charset="-122"/>
              </a:rPr>
              <a:t>6-8</a:t>
            </a:r>
            <a:r>
              <a:rPr lang="zh-CN" altLang="en-US" sz="2800" dirty="0" smtClean="0">
                <a:cs typeface="方正静蕾简体" panose="03000509000000000000" pitchFamily="65" charset="-122"/>
              </a:rPr>
              <a:t>所</a:t>
            </a:r>
            <a:r>
              <a:rPr lang="zh-CN" altLang="en-US" sz="2800" dirty="0">
                <a:cs typeface="方正静蕾简体" panose="03000509000000000000" pitchFamily="65" charset="-122"/>
              </a:rPr>
              <a:t>示，在南京长江隧道口，有以下安全提示信息，请在横线上填上合适的单位。</a:t>
            </a:r>
          </a:p>
          <a:p>
            <a:pPr fontAlgn="auto">
              <a:lnSpc>
                <a:spcPts val="3860"/>
              </a:lnSpc>
            </a:pPr>
            <a:r>
              <a:rPr lang="zh-CN" altLang="en-US" sz="2800" dirty="0" smtClean="0">
                <a:cs typeface="方正静蕾简体" panose="03000509000000000000" pitchFamily="65" charset="-122"/>
              </a:rPr>
              <a:t>（</a:t>
            </a:r>
            <a:r>
              <a:rPr lang="en-US" altLang="zh-CN" sz="2800" dirty="0" smtClean="0">
                <a:cs typeface="方正静蕾简体" panose="03000509000000000000" pitchFamily="65" charset="-122"/>
              </a:rPr>
              <a:t>1</a:t>
            </a:r>
            <a:r>
              <a:rPr lang="zh-CN" altLang="en-US" sz="2800" dirty="0" smtClean="0">
                <a:cs typeface="方正静蕾简体" panose="03000509000000000000" pitchFamily="65" charset="-122"/>
              </a:rPr>
              <a:t>）限</a:t>
            </a:r>
            <a:r>
              <a:rPr lang="zh-CN" altLang="en-US" sz="2800" dirty="0">
                <a:cs typeface="方正静蕾简体" panose="03000509000000000000" pitchFamily="65" charset="-122"/>
              </a:rPr>
              <a:t>高</a:t>
            </a:r>
            <a:r>
              <a:rPr lang="en-US" altLang="zh-CN" sz="2800" dirty="0" smtClean="0">
                <a:cs typeface="方正静蕾简体" panose="03000509000000000000" pitchFamily="65" charset="-122"/>
              </a:rPr>
              <a:t>4.5</a:t>
            </a:r>
            <a:r>
              <a:rPr lang="en-US" altLang="zh-CN" sz="2800" u="sng" dirty="0" smtClean="0">
                <a:cs typeface="方正静蕾简体" panose="03000509000000000000" pitchFamily="65" charset="-122"/>
              </a:rPr>
              <a:t>         </a:t>
            </a:r>
            <a:r>
              <a:rPr lang="zh-CN" altLang="en-US" sz="2800" dirty="0" smtClean="0">
                <a:cs typeface="方正静蕾简体" panose="03000509000000000000" pitchFamily="65" charset="-122"/>
              </a:rPr>
              <a:t>；</a:t>
            </a:r>
            <a:endParaRPr lang="zh-CN" altLang="en-US" sz="2800" dirty="0">
              <a:cs typeface="方正静蕾简体" panose="03000509000000000000" pitchFamily="65" charset="-122"/>
            </a:endParaRPr>
          </a:p>
          <a:p>
            <a:pPr fontAlgn="auto">
              <a:lnSpc>
                <a:spcPts val="3860"/>
              </a:lnSpc>
            </a:pPr>
            <a:r>
              <a:rPr lang="zh-CN" altLang="en-US" sz="2800" dirty="0" smtClean="0">
                <a:cs typeface="方正静蕾简体" panose="03000509000000000000" pitchFamily="65" charset="-122"/>
              </a:rPr>
              <a:t>（</a:t>
            </a:r>
            <a:r>
              <a:rPr lang="en-US" altLang="zh-CN" sz="2800" dirty="0" smtClean="0">
                <a:cs typeface="方正静蕾简体" panose="03000509000000000000" pitchFamily="65" charset="-122"/>
              </a:rPr>
              <a:t>2</a:t>
            </a:r>
            <a:r>
              <a:rPr lang="zh-CN" altLang="en-US" sz="2800" dirty="0" smtClean="0">
                <a:cs typeface="方正静蕾简体" panose="03000509000000000000" pitchFamily="65" charset="-122"/>
              </a:rPr>
              <a:t>）限速</a:t>
            </a:r>
            <a:r>
              <a:rPr lang="en-US" altLang="zh-CN" sz="2800" dirty="0" smtClean="0">
                <a:cs typeface="方正静蕾简体" panose="03000509000000000000" pitchFamily="65" charset="-122"/>
              </a:rPr>
              <a:t>80</a:t>
            </a:r>
            <a:r>
              <a:rPr lang="en-US" altLang="zh-CN" sz="2800" u="sng" dirty="0" smtClean="0">
                <a:cs typeface="方正静蕾简体" panose="03000509000000000000" pitchFamily="65" charset="-122"/>
              </a:rPr>
              <a:t>           </a:t>
            </a:r>
            <a:r>
              <a:rPr lang="zh-CN" altLang="en-US" sz="2800" dirty="0" smtClean="0">
                <a:cs typeface="方正静蕾简体" panose="03000509000000000000" pitchFamily="65" charset="-122"/>
              </a:rPr>
              <a:t>；</a:t>
            </a:r>
            <a:endParaRPr lang="zh-CN" altLang="en-US" sz="2800" dirty="0">
              <a:cs typeface="方正静蕾简体" panose="03000509000000000000" pitchFamily="65" charset="-122"/>
            </a:endParaRPr>
          </a:p>
          <a:p>
            <a:pPr fontAlgn="auto">
              <a:lnSpc>
                <a:spcPts val="3860"/>
              </a:lnSpc>
            </a:pPr>
            <a:r>
              <a:rPr lang="zh-CN" altLang="en-US" sz="2800" dirty="0" smtClean="0">
                <a:cs typeface="方正静蕾简体" panose="03000509000000000000" pitchFamily="65" charset="-122"/>
              </a:rPr>
              <a:t>（</a:t>
            </a:r>
            <a:r>
              <a:rPr lang="en-US" altLang="zh-CN" sz="2800" dirty="0" smtClean="0">
                <a:cs typeface="方正静蕾简体" panose="03000509000000000000" pitchFamily="65" charset="-122"/>
              </a:rPr>
              <a:t>3</a:t>
            </a:r>
            <a:r>
              <a:rPr lang="zh-CN" altLang="en-US" sz="2800" dirty="0" smtClean="0">
                <a:cs typeface="方正静蕾简体" panose="03000509000000000000" pitchFamily="65" charset="-122"/>
              </a:rPr>
              <a:t>）隧道</a:t>
            </a:r>
            <a:r>
              <a:rPr lang="zh-CN" altLang="en-US" sz="2800" dirty="0">
                <a:cs typeface="方正静蕾简体" panose="03000509000000000000" pitchFamily="65" charset="-122"/>
              </a:rPr>
              <a:t>禁止</a:t>
            </a:r>
            <a:r>
              <a:rPr lang="en-US" altLang="zh-CN" sz="2800" dirty="0" smtClean="0">
                <a:cs typeface="方正静蕾简体" panose="03000509000000000000" pitchFamily="65" charset="-122"/>
              </a:rPr>
              <a:t>5</a:t>
            </a:r>
            <a:r>
              <a:rPr lang="en-US" altLang="zh-CN" sz="2800" u="sng" dirty="0" smtClean="0">
                <a:cs typeface="方正静蕾简体" panose="03000509000000000000" pitchFamily="65" charset="-122"/>
              </a:rPr>
              <a:t>           </a:t>
            </a:r>
            <a:r>
              <a:rPr lang="zh-CN" altLang="en-US" sz="2800" dirty="0" smtClean="0">
                <a:cs typeface="方正静蕾简体" panose="03000509000000000000" pitchFamily="65" charset="-122"/>
              </a:rPr>
              <a:t>以上</a:t>
            </a:r>
            <a:endParaRPr lang="en-US" altLang="zh-CN" sz="2800" dirty="0" smtClean="0">
              <a:cs typeface="方正静蕾简体" panose="03000509000000000000" pitchFamily="65" charset="-122"/>
            </a:endParaRPr>
          </a:p>
          <a:p>
            <a:pPr fontAlgn="auto">
              <a:lnSpc>
                <a:spcPts val="3860"/>
              </a:lnSpc>
            </a:pPr>
            <a:r>
              <a:rPr lang="en-US" altLang="zh-CN" sz="2800" dirty="0">
                <a:cs typeface="方正静蕾简体" panose="03000509000000000000" pitchFamily="65" charset="-122"/>
              </a:rPr>
              <a:t> </a:t>
            </a:r>
            <a:r>
              <a:rPr lang="en-US" altLang="zh-CN" sz="2800" dirty="0" smtClean="0">
                <a:cs typeface="方正静蕾简体" panose="03000509000000000000" pitchFamily="65" charset="-122"/>
              </a:rPr>
              <a:t>        </a:t>
            </a:r>
            <a:r>
              <a:rPr lang="zh-CN" altLang="en-US" sz="2800" dirty="0" smtClean="0">
                <a:cs typeface="方正静蕾简体" panose="03000509000000000000" pitchFamily="65" charset="-122"/>
              </a:rPr>
              <a:t>货车</a:t>
            </a:r>
            <a:r>
              <a:rPr lang="zh-CN" altLang="en-US" sz="2800" dirty="0">
                <a:cs typeface="方正静蕾简体" panose="03000509000000000000" pitchFamily="65" charset="-122"/>
              </a:rPr>
              <a:t>通行。</a:t>
            </a:r>
          </a:p>
        </p:txBody>
      </p:sp>
      <p:sp>
        <p:nvSpPr>
          <p:cNvPr id="9" name="矩形 8"/>
          <p:cNvSpPr/>
          <p:nvPr/>
        </p:nvSpPr>
        <p:spPr>
          <a:xfrm>
            <a:off x="2682762" y="2216677"/>
            <a:ext cx="484428" cy="523220"/>
          </a:xfrm>
          <a:prstGeom prst="rect">
            <a:avLst/>
          </a:prstGeom>
        </p:spPr>
        <p:txBody>
          <a:bodyPr wrap="none">
            <a:spAutoFit/>
          </a:bodyPr>
          <a:lstStyle/>
          <a:p>
            <a:r>
              <a:rPr lang="en-US" altLang="zh-CN" sz="2800" b="1" dirty="0">
                <a:solidFill>
                  <a:srgbClr val="FF0000"/>
                </a:solidFill>
                <a:latin typeface="Times New Roman" panose="02020603050405020304"/>
              </a:rPr>
              <a:t>m</a:t>
            </a:r>
            <a:endParaRPr lang="zh-CN" altLang="en-US" dirty="0"/>
          </a:p>
        </p:txBody>
      </p:sp>
      <p:sp>
        <p:nvSpPr>
          <p:cNvPr id="10" name="矩形 9"/>
          <p:cNvSpPr/>
          <p:nvPr/>
        </p:nvSpPr>
        <p:spPr>
          <a:xfrm>
            <a:off x="2432693" y="2755900"/>
            <a:ext cx="984565" cy="523220"/>
          </a:xfrm>
          <a:prstGeom prst="rect">
            <a:avLst/>
          </a:prstGeom>
        </p:spPr>
        <p:txBody>
          <a:bodyPr wrap="none">
            <a:spAutoFit/>
          </a:bodyPr>
          <a:lstStyle/>
          <a:p>
            <a:r>
              <a:rPr lang="en-US" altLang="zh-CN" sz="2800" b="1" dirty="0">
                <a:solidFill>
                  <a:srgbClr val="FF0000"/>
                </a:solidFill>
                <a:latin typeface="Times New Roman" panose="02020603050405020304"/>
              </a:rPr>
              <a:t>km/h</a:t>
            </a:r>
            <a:endParaRPr lang="zh-CN" altLang="en-US" dirty="0"/>
          </a:p>
        </p:txBody>
      </p:sp>
      <p:sp>
        <p:nvSpPr>
          <p:cNvPr id="12" name="矩形 11"/>
          <p:cNvSpPr/>
          <p:nvPr/>
        </p:nvSpPr>
        <p:spPr>
          <a:xfrm>
            <a:off x="3174154" y="3203955"/>
            <a:ext cx="304892" cy="523220"/>
          </a:xfrm>
          <a:prstGeom prst="rect">
            <a:avLst/>
          </a:prstGeom>
        </p:spPr>
        <p:txBody>
          <a:bodyPr wrap="none">
            <a:spAutoFit/>
          </a:bodyPr>
          <a:lstStyle/>
          <a:p>
            <a:r>
              <a:rPr lang="en-US" altLang="zh-CN" sz="2800" b="1" dirty="0">
                <a:solidFill>
                  <a:srgbClr val="FF0000"/>
                </a:solidFill>
                <a:latin typeface="Times New Roman" panose="02020603050405020304"/>
              </a:rPr>
              <a:t>t</a:t>
            </a:r>
            <a:endParaRPr lang="zh-CN" altLang="en-US" dirty="0"/>
          </a:p>
        </p:txBody>
      </p:sp>
      <p:grpSp>
        <p:nvGrpSpPr>
          <p:cNvPr id="14" name="组合 13"/>
          <p:cNvGrpSpPr/>
          <p:nvPr/>
        </p:nvGrpSpPr>
        <p:grpSpPr>
          <a:xfrm>
            <a:off x="474943" y="0"/>
            <a:ext cx="8274780" cy="768350"/>
            <a:chOff x="431463" y="178382"/>
            <a:chExt cx="8274780" cy="768350"/>
          </a:xfrm>
        </p:grpSpPr>
        <p:cxnSp>
          <p:nvCxnSpPr>
            <p:cNvPr id="15" name="直接连接符 14"/>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457232" y="178382"/>
              <a:ext cx="5519387" cy="768350"/>
              <a:chOff x="457232" y="178382"/>
              <a:chExt cx="5519387" cy="768350"/>
            </a:xfrm>
          </p:grpSpPr>
          <p:sp>
            <p:nvSpPr>
              <p:cNvPr id="17"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8" name="矩形 17"/>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 name="图片 1"/>
          <p:cNvPicPr>
            <a:picLocks noChangeAspect="1"/>
          </p:cNvPicPr>
          <p:nvPr/>
        </p:nvPicPr>
        <p:blipFill>
          <a:blip r:embed="rId3"/>
          <a:stretch>
            <a:fillRect/>
          </a:stretch>
        </p:blipFill>
        <p:spPr>
          <a:xfrm>
            <a:off x="4775377" y="2416684"/>
            <a:ext cx="3497114" cy="272974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https://timgsa.baidu.com/timg?image&amp;quality=80&amp;size=b9999_10000&amp;sec=1543050428763&amp;di=96e9a22cdfcd2b71565e06c8a91967bb&amp;imgtype=0&amp;src=http%3A%2F%2Fwww.51pptmoban.com%2Fd%2Ffile%2F2015%2F10%2F13%2F04180d602697c3b975ec7f81ddea00af.jpg"/>
          <p:cNvPicPr>
            <a:picLocks noChangeAspect="1" noChangeArrowheads="1"/>
          </p:cNvPicPr>
          <p:nvPr/>
        </p:nvPicPr>
        <p:blipFill>
          <a:blip r:embed="rId3">
            <a:extLst>
              <a:ext uri="{28A0092B-C50C-407E-A947-70E740481C1C}">
                <a14:useLocalDpi xmlns:a14="http://schemas.microsoft.com/office/drawing/2010/main" val="0"/>
              </a:ext>
            </a:extLst>
          </a:blip>
          <a:srcRect l="50000"/>
          <a:stretch>
            <a:fillRect/>
          </a:stretch>
        </p:blipFill>
        <p:spPr bwMode="auto">
          <a:xfrm>
            <a:off x="6269038" y="2259013"/>
            <a:ext cx="2513012" cy="450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横卷形 12"/>
          <p:cNvSpPr/>
          <p:nvPr/>
        </p:nvSpPr>
        <p:spPr>
          <a:xfrm>
            <a:off x="612775" y="1514475"/>
            <a:ext cx="5724525" cy="3043238"/>
          </a:xfrm>
          <a:prstGeom prst="horizontalScroll">
            <a:avLst/>
          </a:prstGeom>
          <a:noFill/>
          <a:ln w="76200">
            <a:solidFill>
              <a:srgbClr val="005188"/>
            </a:solidFill>
            <a:prstDash val="sysDash"/>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zh-CN" altLang="en-US" sz="3200" b="1" dirty="0" smtClean="0">
                <a:solidFill>
                  <a:schemeClr val="tx1"/>
                </a:solidFill>
                <a:latin typeface="+mn-ea"/>
              </a:rPr>
              <a:t>考点二</a:t>
            </a:r>
            <a:r>
              <a:rPr lang="en-US" altLang="zh-CN" sz="3200" b="1" dirty="0" smtClean="0">
                <a:solidFill>
                  <a:schemeClr val="tx1"/>
                </a:solidFill>
                <a:latin typeface="+mn-ea"/>
              </a:rPr>
              <a:t>  </a:t>
            </a:r>
            <a:endParaRPr lang="en-US" altLang="zh-CN" sz="3200" b="1" dirty="0">
              <a:solidFill>
                <a:schemeClr val="tx1"/>
              </a:solidFill>
              <a:latin typeface="+mn-ea"/>
            </a:endParaRPr>
          </a:p>
          <a:p>
            <a:pPr algn="ctr">
              <a:defRPr/>
            </a:pPr>
            <a:r>
              <a:rPr lang="zh-CN" altLang="en-US" sz="3200" b="1" dirty="0" smtClean="0">
                <a:solidFill>
                  <a:schemeClr val="tx1"/>
                </a:solidFill>
                <a:latin typeface="+mn-ea"/>
              </a:rPr>
              <a:t>机械运动及其相对性</a:t>
            </a:r>
            <a:endParaRPr lang="zh-CN" altLang="en-US" sz="3200" b="1" dirty="0">
              <a:solidFill>
                <a:schemeClr val="tx1"/>
              </a:solidFill>
              <a:latin typeface="+mn-ea"/>
            </a:endParaRPr>
          </a:p>
        </p:txBody>
      </p:sp>
      <p:grpSp>
        <p:nvGrpSpPr>
          <p:cNvPr id="16" name="组合 15"/>
          <p:cNvGrpSpPr/>
          <p:nvPr/>
        </p:nvGrpSpPr>
        <p:grpSpPr>
          <a:xfrm>
            <a:off x="474943" y="0"/>
            <a:ext cx="8274780" cy="768350"/>
            <a:chOff x="431463" y="178382"/>
            <a:chExt cx="8274780" cy="768350"/>
          </a:xfrm>
        </p:grpSpPr>
        <p:cxnSp>
          <p:nvCxnSpPr>
            <p:cNvPr id="17" name="直接连接符 16"/>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457232" y="178382"/>
              <a:ext cx="5519387" cy="768350"/>
              <a:chOff x="457232" y="178382"/>
              <a:chExt cx="5519387" cy="768350"/>
            </a:xfrm>
          </p:grpSpPr>
          <p:sp>
            <p:nvSpPr>
              <p:cNvPr id="24"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5" name="矩形 24"/>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268156" y="1006408"/>
            <a:ext cx="8601393" cy="3107690"/>
          </a:xfrm>
          <a:prstGeom prst="rect">
            <a:avLst/>
          </a:prstGeom>
          <a:noFill/>
        </p:spPr>
        <p:txBody>
          <a:bodyPr wrap="square" lIns="0" rIns="0" rtlCol="0">
            <a:spAutoFit/>
          </a:bodyPr>
          <a:lstStyle/>
          <a:p>
            <a:pPr>
              <a:lnSpc>
                <a:spcPts val="3360"/>
              </a:lnSpc>
            </a:pPr>
            <a:r>
              <a:rPr lang="zh-CN" altLang="en-US" sz="2800" dirty="0" smtClean="0">
                <a:solidFill>
                  <a:schemeClr val="tx1"/>
                </a:solidFill>
                <a:latin typeface="宋体" panose="02010600030101010101" pitchFamily="2" charset="-122"/>
                <a:ea typeface="宋体" panose="02010600030101010101" pitchFamily="2" charset="-122"/>
                <a:cs typeface="方正静蕾简体" panose="03000509000000000000" pitchFamily="65" charset="-122"/>
              </a:rPr>
              <a:t>【</a:t>
            </a:r>
            <a:r>
              <a:rPr lang="zh-CN" altLang="en-US" sz="2800" b="1" dirty="0" smtClean="0">
                <a:solidFill>
                  <a:schemeClr val="tx1"/>
                </a:solidFill>
                <a:latin typeface="宋体" panose="02010600030101010101" pitchFamily="2" charset="-122"/>
                <a:ea typeface="宋体" panose="02010600030101010101" pitchFamily="2" charset="-122"/>
                <a:cs typeface="方正静蕾简体" panose="03000509000000000000" pitchFamily="65" charset="-122"/>
              </a:rPr>
              <a:t>例</a:t>
            </a:r>
            <a:r>
              <a:rPr lang="en-US" altLang="zh-CN" sz="2800" b="1" dirty="0" smtClean="0">
                <a:solidFill>
                  <a:schemeClr val="tx1"/>
                </a:solidFill>
                <a:latin typeface="宋体" panose="02010600030101010101" pitchFamily="2" charset="-122"/>
                <a:ea typeface="宋体" panose="02010600030101010101" pitchFamily="2" charset="-122"/>
                <a:cs typeface="方正静蕾简体" panose="03000509000000000000" pitchFamily="65" charset="-122"/>
              </a:rPr>
              <a:t>2</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】“神舟飞船”与“天宫一号”成功对接后，携 </a:t>
            </a:r>
          </a:p>
          <a:p>
            <a:pPr>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手遨游太空。下列说法中正确的是</a:t>
            </a: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   )</a:t>
            </a:r>
            <a:endParaRPr lang="en-US" altLang="zh-CN" sz="2800" dirty="0">
              <a:latin typeface="宋体" panose="02010600030101010101" pitchFamily="2" charset="-122"/>
              <a:ea typeface="宋体" panose="02010600030101010101" pitchFamily="2" charset="-122"/>
              <a:cs typeface="方正静蕾简体" panose="03000509000000000000" pitchFamily="65" charset="-122"/>
            </a:endParaRPr>
          </a:p>
          <a:p>
            <a:pPr>
              <a:lnSpc>
                <a:spcPts val="3360"/>
              </a:lnSpc>
            </a:pPr>
            <a:r>
              <a:rPr lang="en-US" altLang="zh-CN" sz="2800" dirty="0">
                <a:latin typeface="宋体" panose="02010600030101010101" pitchFamily="2" charset="-122"/>
                <a:ea typeface="宋体" panose="02010600030101010101" pitchFamily="2" charset="-122"/>
                <a:cs typeface="方正静蕾简体" panose="03000509000000000000" pitchFamily="65" charset="-122"/>
              </a:rPr>
              <a:t> A</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．“神舟飞船”相对于“天宫一号”是运动的</a:t>
            </a:r>
          </a:p>
          <a:p>
            <a:pPr>
              <a:lnSpc>
                <a:spcPts val="3360"/>
              </a:lnSpc>
            </a:pPr>
            <a:r>
              <a:rPr lang="en-US" altLang="zh-CN" sz="2800" dirty="0">
                <a:latin typeface="宋体" panose="02010600030101010101" pitchFamily="2" charset="-122"/>
                <a:ea typeface="宋体" panose="02010600030101010101" pitchFamily="2" charset="-122"/>
                <a:cs typeface="方正静蕾简体" panose="03000509000000000000" pitchFamily="65" charset="-122"/>
              </a:rPr>
              <a:t> B</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．“神舟飞船”和“天宫一号”相对于地球是静止的</a:t>
            </a:r>
          </a:p>
          <a:p>
            <a:pPr>
              <a:lnSpc>
                <a:spcPts val="3360"/>
              </a:lnSpc>
            </a:pPr>
            <a:r>
              <a:rPr lang="en-US" altLang="zh-CN" sz="2800" dirty="0">
                <a:latin typeface="宋体" panose="02010600030101010101" pitchFamily="2" charset="-122"/>
                <a:ea typeface="宋体" panose="02010600030101010101" pitchFamily="2" charset="-122"/>
                <a:cs typeface="方正静蕾简体" panose="03000509000000000000" pitchFamily="65" charset="-122"/>
              </a:rPr>
              <a:t> C</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．“神舟飞船”和“天宫一号”相对于地球是运动的</a:t>
            </a:r>
          </a:p>
          <a:p>
            <a:pPr>
              <a:lnSpc>
                <a:spcPts val="3360"/>
              </a:lnSpc>
            </a:pPr>
            <a:r>
              <a:rPr lang="en-US" altLang="zh-CN" sz="2800" dirty="0">
                <a:latin typeface="宋体" panose="02010600030101010101" pitchFamily="2" charset="-122"/>
                <a:ea typeface="宋体" panose="02010600030101010101" pitchFamily="2" charset="-122"/>
                <a:cs typeface="方正静蕾简体" panose="03000509000000000000" pitchFamily="65" charset="-122"/>
              </a:rPr>
              <a:t> D</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．“神舟飞船”相对于地球是运动的，</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“天宫一号”</a:t>
            </a:r>
            <a:endParaRPr lang="en-US" altLang="zh-CN" sz="2800" dirty="0" smtClean="0">
              <a:latin typeface="宋体" panose="02010600030101010101" pitchFamily="2" charset="-122"/>
              <a:ea typeface="宋体" panose="02010600030101010101" pitchFamily="2" charset="-122"/>
              <a:cs typeface="方正静蕾简体" panose="03000509000000000000" pitchFamily="65" charset="-122"/>
            </a:endParaRPr>
          </a:p>
          <a:p>
            <a:pPr>
              <a:lnSpc>
                <a:spcPts val="3360"/>
              </a:lnSpc>
            </a:pPr>
            <a:r>
              <a:rPr lang="en-US" altLang="zh-CN" sz="2800" dirty="0">
                <a:latin typeface="宋体" panose="02010600030101010101" pitchFamily="2" charset="-122"/>
                <a:ea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相对</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于地球是静止</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的</a:t>
            </a:r>
            <a:endParaRPr lang="zh-CN" altLang="en-US" sz="2400" dirty="0" smtClean="0">
              <a:solidFill>
                <a:schemeClr val="tx1"/>
              </a:solidFill>
              <a:latin typeface="宋体" panose="02010600030101010101" pitchFamily="2" charset="-122"/>
              <a:ea typeface="宋体" panose="02010600030101010101" pitchFamily="2" charset="-122"/>
              <a:cs typeface="方正静蕾简体" panose="03000509000000000000" pitchFamily="65" charset="-122"/>
            </a:endParaRPr>
          </a:p>
        </p:txBody>
      </p:sp>
      <p:sp>
        <p:nvSpPr>
          <p:cNvPr id="6" name="TextBox 16"/>
          <p:cNvSpPr txBox="1"/>
          <p:nvPr/>
        </p:nvSpPr>
        <p:spPr>
          <a:xfrm>
            <a:off x="5713025" y="1400083"/>
            <a:ext cx="1026795" cy="521970"/>
          </a:xfrm>
          <a:prstGeom prst="rect">
            <a:avLst/>
          </a:prstGeom>
          <a:noFill/>
        </p:spPr>
        <p:txBody>
          <a:bodyPr wrap="square" rtlCol="0">
            <a:spAutoFit/>
          </a:bodyPr>
          <a:lstStyle/>
          <a:p>
            <a:pPr algn="ctr"/>
            <a:r>
              <a:rPr lang="en-US" altLang="zh-CN" sz="2800" b="1" dirty="0" smtClean="0">
                <a:solidFill>
                  <a:srgbClr val="FF0000"/>
                </a:solidFill>
                <a:ea typeface="楷体" panose="02010609060101010101" pitchFamily="49" charset="-122"/>
              </a:rPr>
              <a:t>C</a:t>
            </a:r>
            <a:endParaRPr lang="zh-CN" altLang="en-US" sz="2800" b="1" dirty="0">
              <a:solidFill>
                <a:srgbClr val="FF0000"/>
              </a:solidFill>
              <a:ea typeface="楷体" panose="02010609060101010101" pitchFamily="49" charset="-122"/>
            </a:endParaRPr>
          </a:p>
        </p:txBody>
      </p:sp>
      <p:sp>
        <p:nvSpPr>
          <p:cNvPr id="17" name="文本框 16"/>
          <p:cNvSpPr txBox="1"/>
          <p:nvPr/>
        </p:nvSpPr>
        <p:spPr>
          <a:xfrm>
            <a:off x="225292" y="4107995"/>
            <a:ext cx="8732969" cy="2677656"/>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wrap="square" rtlCol="0">
            <a:spAutoFit/>
          </a:bodyPr>
          <a:lstStyle/>
          <a:p>
            <a:r>
              <a:rPr lang="zh-CN" altLang="en-US" sz="2800" b="1" dirty="0">
                <a:latin typeface="宋体" panose="02010600030101010101" pitchFamily="2" charset="-122"/>
                <a:ea typeface="宋体" panose="02010600030101010101" pitchFamily="2" charset="-122"/>
              </a:rPr>
              <a:t>解析</a:t>
            </a:r>
            <a:r>
              <a:rPr lang="zh-CN" altLang="en-US" sz="2800" b="1" dirty="0" smtClean="0">
                <a:latin typeface="宋体" panose="02010600030101010101" pitchFamily="2" charset="-122"/>
                <a:ea typeface="宋体" panose="02010600030101010101" pitchFamily="2" charset="-122"/>
              </a:rPr>
              <a:t>：</a:t>
            </a:r>
            <a:r>
              <a:rPr lang="en-US" altLang="zh-CN" sz="2800" dirty="0">
                <a:latin typeface="+mn-ea"/>
              </a:rPr>
              <a:t>“</a:t>
            </a:r>
            <a:r>
              <a:rPr lang="zh-CN" altLang="zh-CN" sz="2800" dirty="0">
                <a:latin typeface="+mn-ea"/>
              </a:rPr>
              <a:t>神舟飞船</a:t>
            </a:r>
            <a:r>
              <a:rPr lang="en-US" altLang="zh-CN" sz="2800" dirty="0">
                <a:latin typeface="+mn-ea"/>
              </a:rPr>
              <a:t>”</a:t>
            </a:r>
            <a:r>
              <a:rPr lang="zh-CN" altLang="zh-CN" sz="2800" dirty="0">
                <a:latin typeface="+mn-ea"/>
              </a:rPr>
              <a:t>与</a:t>
            </a:r>
            <a:r>
              <a:rPr lang="en-US" altLang="zh-CN" sz="2800" dirty="0">
                <a:latin typeface="+mn-ea"/>
              </a:rPr>
              <a:t>“</a:t>
            </a:r>
            <a:r>
              <a:rPr lang="zh-CN" altLang="zh-CN" sz="2800" dirty="0">
                <a:latin typeface="+mn-ea"/>
              </a:rPr>
              <a:t>天宫一号</a:t>
            </a:r>
            <a:r>
              <a:rPr lang="en-US" altLang="zh-CN" sz="2800" dirty="0">
                <a:latin typeface="+mn-ea"/>
              </a:rPr>
              <a:t>”</a:t>
            </a:r>
            <a:r>
              <a:rPr lang="zh-CN" altLang="zh-CN" sz="2800" dirty="0">
                <a:latin typeface="+mn-ea"/>
              </a:rPr>
              <a:t>成功对接后，“神舟飞船</a:t>
            </a:r>
            <a:r>
              <a:rPr lang="en-US" altLang="zh-CN" sz="2800" dirty="0">
                <a:latin typeface="+mn-ea"/>
              </a:rPr>
              <a:t>”</a:t>
            </a:r>
            <a:r>
              <a:rPr lang="zh-CN" altLang="zh-CN" sz="2800" dirty="0">
                <a:latin typeface="+mn-ea"/>
              </a:rPr>
              <a:t>与</a:t>
            </a:r>
            <a:r>
              <a:rPr lang="en-US" altLang="zh-CN" sz="2800" dirty="0">
                <a:latin typeface="+mn-ea"/>
              </a:rPr>
              <a:t>“</a:t>
            </a:r>
            <a:r>
              <a:rPr lang="zh-CN" altLang="zh-CN" sz="2800" dirty="0">
                <a:latin typeface="+mn-ea"/>
              </a:rPr>
              <a:t>天宫一号</a:t>
            </a:r>
            <a:r>
              <a:rPr lang="en-US" altLang="zh-CN" sz="2800" dirty="0">
                <a:latin typeface="+mn-ea"/>
              </a:rPr>
              <a:t>”</a:t>
            </a:r>
            <a:r>
              <a:rPr lang="zh-CN" altLang="zh-CN" sz="2800" dirty="0">
                <a:latin typeface="+mn-ea"/>
              </a:rPr>
              <a:t>之间的相对位置不会发生变化，所以若以其中的一个为参照物，则另一个是静止的；若以地球作为参照物，“神舟飞船</a:t>
            </a:r>
            <a:r>
              <a:rPr lang="en-US" altLang="zh-CN" sz="2800" dirty="0">
                <a:latin typeface="+mn-ea"/>
              </a:rPr>
              <a:t>”</a:t>
            </a:r>
            <a:r>
              <a:rPr lang="zh-CN" altLang="zh-CN" sz="2800" dirty="0">
                <a:latin typeface="+mn-ea"/>
              </a:rPr>
              <a:t>与</a:t>
            </a:r>
            <a:r>
              <a:rPr lang="en-US" altLang="zh-CN" sz="2800" dirty="0">
                <a:latin typeface="+mn-ea"/>
              </a:rPr>
              <a:t>“</a:t>
            </a:r>
            <a:r>
              <a:rPr lang="zh-CN" altLang="zh-CN" sz="2800" dirty="0">
                <a:latin typeface="+mn-ea"/>
              </a:rPr>
              <a:t>天宫一号</a:t>
            </a:r>
            <a:r>
              <a:rPr lang="en-US" altLang="zh-CN" sz="2800" dirty="0">
                <a:latin typeface="+mn-ea"/>
              </a:rPr>
              <a:t>”</a:t>
            </a:r>
            <a:r>
              <a:rPr lang="zh-CN" altLang="zh-CN" sz="2800" dirty="0">
                <a:latin typeface="+mn-ea"/>
              </a:rPr>
              <a:t>相对于地球的位置时刻在发生变化，所以</a:t>
            </a:r>
            <a:r>
              <a:rPr lang="en-US" altLang="zh-CN" sz="2800" dirty="0">
                <a:latin typeface="+mn-ea"/>
              </a:rPr>
              <a:t>“</a:t>
            </a:r>
            <a:r>
              <a:rPr lang="zh-CN" altLang="zh-CN" sz="2800" dirty="0">
                <a:latin typeface="+mn-ea"/>
              </a:rPr>
              <a:t>神舟飞船</a:t>
            </a:r>
            <a:r>
              <a:rPr lang="en-US" altLang="zh-CN" sz="2800" dirty="0">
                <a:latin typeface="+mn-ea"/>
              </a:rPr>
              <a:t>”</a:t>
            </a:r>
            <a:r>
              <a:rPr lang="zh-CN" altLang="zh-CN" sz="2800" dirty="0">
                <a:latin typeface="+mn-ea"/>
              </a:rPr>
              <a:t>与</a:t>
            </a:r>
            <a:r>
              <a:rPr lang="en-US" altLang="zh-CN" sz="2800" dirty="0">
                <a:latin typeface="+mn-ea"/>
              </a:rPr>
              <a:t>“</a:t>
            </a:r>
            <a:r>
              <a:rPr lang="zh-CN" altLang="zh-CN" sz="2800" dirty="0">
                <a:latin typeface="+mn-ea"/>
              </a:rPr>
              <a:t>天宫一号</a:t>
            </a:r>
            <a:r>
              <a:rPr lang="en-US" altLang="zh-CN" sz="2800" dirty="0">
                <a:latin typeface="+mn-ea"/>
              </a:rPr>
              <a:t>”</a:t>
            </a:r>
            <a:r>
              <a:rPr lang="zh-CN" altLang="zh-CN" sz="2800" dirty="0">
                <a:latin typeface="+mn-ea"/>
              </a:rPr>
              <a:t>相对于地球都是运动的。</a:t>
            </a:r>
            <a:endParaRPr lang="zh-CN" altLang="en-US" sz="2800" dirty="0">
              <a:latin typeface="+mn-ea"/>
            </a:endParaRPr>
          </a:p>
        </p:txBody>
      </p:sp>
      <p:grpSp>
        <p:nvGrpSpPr>
          <p:cNvPr id="10" name="组合 9"/>
          <p:cNvGrpSpPr/>
          <p:nvPr/>
        </p:nvGrpSpPr>
        <p:grpSpPr>
          <a:xfrm>
            <a:off x="474943" y="0"/>
            <a:ext cx="8274780" cy="768350"/>
            <a:chOff x="431463" y="178382"/>
            <a:chExt cx="8274780" cy="768350"/>
          </a:xfrm>
        </p:grpSpPr>
        <p:cxnSp>
          <p:nvCxnSpPr>
            <p:cNvPr id="12" name="直接连接符 11"/>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457232" y="178382"/>
              <a:ext cx="5519387" cy="768350"/>
              <a:chOff x="457232" y="178382"/>
              <a:chExt cx="5519387" cy="768350"/>
            </a:xfrm>
          </p:grpSpPr>
          <p:sp>
            <p:nvSpPr>
              <p:cNvPr id="18"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典型例题</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9" name="矩形 18"/>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
        <p:nvSpPr>
          <p:cNvPr id="11" name="文本框 16"/>
          <p:cNvSpPr txBox="1"/>
          <p:nvPr/>
        </p:nvSpPr>
        <p:spPr>
          <a:xfrm>
            <a:off x="323596" y="4342624"/>
            <a:ext cx="8490512" cy="1930337"/>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wrap="square" rtlCol="0">
            <a:spAutoFit/>
          </a:bodyPr>
          <a:lstStyle/>
          <a:p>
            <a:pPr>
              <a:lnSpc>
                <a:spcPct val="150000"/>
              </a:lnSpc>
            </a:pPr>
            <a:r>
              <a:rPr lang="zh-CN" altLang="zh-CN" sz="2800" b="1" dirty="0"/>
              <a:t>思维点拨</a:t>
            </a:r>
            <a:r>
              <a:rPr lang="zh-CN" altLang="zh-CN" sz="2800" b="1" dirty="0" smtClean="0"/>
              <a:t>：</a:t>
            </a:r>
            <a:r>
              <a:rPr lang="zh-CN" altLang="zh-CN" sz="2800" dirty="0"/>
              <a:t>判断一个物体是否运动，要看它相对于参照物的位置是否改变，发生了变化的，则说明物体是运动的；没有发生变化的，则说明物体是静止的。</a:t>
            </a:r>
            <a:endParaRPr lang="zh-CN" altLang="en-US" sz="2800"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17"/>
                                        </p:tgtEl>
                                        <p:attrNameLst>
                                          <p:attrName>ppt_x</p:attrName>
                                        </p:attrNameLst>
                                      </p:cBhvr>
                                      <p:tavLst>
                                        <p:tav tm="0">
                                          <p:val>
                                            <p:strVal val="ppt_x"/>
                                          </p:val>
                                        </p:tav>
                                        <p:tav tm="100000">
                                          <p:val>
                                            <p:strVal val="ppt_x"/>
                                          </p:val>
                                        </p:tav>
                                      </p:tavLst>
                                    </p:anim>
                                    <p:anim calcmode="lin" valueType="num">
                                      <p:cBhvr additive="base">
                                        <p:cTn id="17" dur="500"/>
                                        <p:tgtEl>
                                          <p:spTgt spid="17"/>
                                        </p:tgtEl>
                                        <p:attrNameLst>
                                          <p:attrName>ppt_y</p:attrName>
                                        </p:attrNameLst>
                                      </p:cBhvr>
                                      <p:tavLst>
                                        <p:tav tm="0">
                                          <p:val>
                                            <p:strVal val="ppt_y"/>
                                          </p:val>
                                        </p:tav>
                                        <p:tav tm="100000">
                                          <p:val>
                                            <p:strVal val="1+ppt_h/2"/>
                                          </p:val>
                                        </p:tav>
                                      </p:tavLst>
                                    </p:anim>
                                    <p:set>
                                      <p:cBhvr>
                                        <p:cTn id="1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animBg="1"/>
      <p:bldP spid="1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50645" y="1339223"/>
          <a:ext cx="8723375" cy="5377698"/>
        </p:xfrm>
        <a:graphic>
          <a:graphicData uri="http://schemas.openxmlformats.org/drawingml/2006/table">
            <a:tbl>
              <a:tblPr firstRow="1" bandRow="1">
                <a:tableStyleId>{5940675A-B579-460E-94D1-54222C63F5DA}</a:tableStyleId>
              </a:tblPr>
              <a:tblGrid>
                <a:gridCol w="544883"/>
                <a:gridCol w="1499616"/>
                <a:gridCol w="6678876"/>
              </a:tblGrid>
              <a:tr h="489577">
                <a:tc gridSpan="2">
                  <a:txBody>
                    <a:bodyPr/>
                    <a:lstStyle/>
                    <a:p>
                      <a:pPr algn="ctr"/>
                      <a:r>
                        <a:rPr lang="zh-CN" altLang="zh-CN" sz="2600" kern="1200" dirty="0" smtClean="0">
                          <a:effectLst/>
                        </a:rPr>
                        <a:t>测量工具</a:t>
                      </a:r>
                      <a:endParaRPr lang="zh-CN" altLang="en-US" sz="2600" dirty="0"/>
                    </a:p>
                  </a:txBody>
                  <a:tcPr anchor="ctr"/>
                </a:tc>
                <a:tc hMerge="1">
                  <a:txBody>
                    <a:bodyPr/>
                    <a:lstStyle/>
                    <a:p>
                      <a:endParaRPr lang="zh-CN"/>
                    </a:p>
                  </a:txBody>
                  <a:tcPr/>
                </a:tc>
                <a:tc>
                  <a:txBody>
                    <a:bodyPr/>
                    <a:lstStyle/>
                    <a:p>
                      <a:pPr algn="ctr"/>
                      <a:r>
                        <a:rPr lang="zh-CN" altLang="zh-CN" sz="2600" kern="1200" dirty="0" smtClean="0">
                          <a:effectLst/>
                        </a:rPr>
                        <a:t>刻度尺</a:t>
                      </a:r>
                      <a:endParaRPr lang="zh-CN" altLang="en-US" sz="2600" dirty="0"/>
                    </a:p>
                  </a:txBody>
                  <a:tcPr anchor="ctr"/>
                </a:tc>
              </a:tr>
              <a:tr h="548640">
                <a:tc rowSpan="2">
                  <a:txBody>
                    <a:bodyPr/>
                    <a:lstStyle/>
                    <a:p>
                      <a:r>
                        <a:rPr lang="zh-CN" altLang="zh-CN" sz="2600" kern="1200" dirty="0" smtClean="0">
                          <a:solidFill>
                            <a:schemeClr val="tx1"/>
                          </a:solidFill>
                          <a:effectLst/>
                          <a:latin typeface="+mn-lt"/>
                          <a:ea typeface="+mn-ea"/>
                          <a:cs typeface="+mn-cs"/>
                        </a:rPr>
                        <a:t>单位</a:t>
                      </a:r>
                      <a:endParaRPr lang="en-US" altLang="zh-CN" sz="2600" dirty="0" smtClean="0"/>
                    </a:p>
                  </a:txBody>
                  <a:tcPr anchor="ctr"/>
                </a:tc>
                <a:tc>
                  <a:txBody>
                    <a:bodyPr/>
                    <a:lstStyle/>
                    <a:p>
                      <a:pPr algn="ctr">
                        <a:spcAft>
                          <a:spcPts val="0"/>
                        </a:spcAft>
                      </a:pPr>
                      <a:r>
                        <a:rPr lang="zh-CN" sz="2600" kern="100" dirty="0">
                          <a:effectLst/>
                          <a:latin typeface="Times New Roman" panose="02020603050405020304" pitchFamily="18" charset="0"/>
                          <a:ea typeface="宋体" panose="02010600030101010101" pitchFamily="2" charset="-122"/>
                          <a:cs typeface="Times New Roman" panose="02020603050405020304" pitchFamily="18" charset="0"/>
                        </a:rPr>
                        <a:t>国际单位</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tc>
                <a:tc>
                  <a:txBody>
                    <a:bodyPr/>
                    <a:lstStyle/>
                    <a:p>
                      <a:pPr algn="l">
                        <a:spcAft>
                          <a:spcPts val="0"/>
                        </a:spcAft>
                      </a:pPr>
                      <a:r>
                        <a:rPr lang="en-US" sz="2600" kern="100" dirty="0">
                          <a:effectLst/>
                          <a:latin typeface="Times New Roman" panose="02020603050405020304" pitchFamily="18" charset="0"/>
                          <a:ea typeface="宋体" panose="02010600030101010101" pitchFamily="2" charset="-122"/>
                          <a:cs typeface="Courier New" panose="02070309020205020404" pitchFamily="49" charset="0"/>
                        </a:rPr>
                        <a:t>____________</a:t>
                      </a:r>
                      <a:r>
                        <a:rPr lang="zh-CN" sz="2600" kern="100" dirty="0">
                          <a:effectLst/>
                          <a:latin typeface="Times New Roman" panose="02020603050405020304" pitchFamily="18" charset="0"/>
                          <a:ea typeface="宋体" panose="02010600030101010101" pitchFamily="2" charset="-122"/>
                          <a:cs typeface="Times New Roman" panose="02020603050405020304" pitchFamily="18" charset="0"/>
                        </a:rPr>
                        <a:t>，符号：</a:t>
                      </a:r>
                      <a:r>
                        <a:rPr lang="en-US" sz="2600" kern="100" dirty="0">
                          <a:effectLst/>
                          <a:latin typeface="Times New Roman" panose="02020603050405020304" pitchFamily="18" charset="0"/>
                          <a:ea typeface="宋体" panose="02010600030101010101" pitchFamily="2" charset="-122"/>
                          <a:cs typeface="Courier New" panose="02070309020205020404" pitchFamily="49" charset="0"/>
                        </a:rPr>
                        <a:t>____________</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tc>
              </a:tr>
              <a:tr h="772015">
                <a:tc vMerge="1">
                  <a:txBody>
                    <a:bodyPr/>
                    <a:lstStyle/>
                    <a:p>
                      <a:endParaRPr lang="zh-CN"/>
                    </a:p>
                  </a:txBody>
                  <a:tcPr>
                    <a:lnR w="12700" cap="flat" cmpd="sng" algn="ctr">
                      <a:solidFill>
                        <a:schemeClr val="tx1"/>
                      </a:solidFill>
                      <a:prstDash val="solid"/>
                      <a:round/>
                      <a:headEnd type="none" w="med" len="med"/>
                      <a:tailEnd type="none" w="med" len="med"/>
                    </a:lnR>
                  </a:tcPr>
                </a:tc>
                <a:tc>
                  <a:txBody>
                    <a:bodyPr/>
                    <a:lstStyle/>
                    <a:p>
                      <a:pPr algn="ctr">
                        <a:spcAft>
                          <a:spcPts val="0"/>
                        </a:spcAft>
                      </a:pPr>
                      <a:r>
                        <a:rPr lang="zh-CN" sz="2600" kern="100" dirty="0">
                          <a:effectLst/>
                          <a:latin typeface="Times New Roman" panose="02020603050405020304" pitchFamily="18" charset="0"/>
                          <a:ea typeface="宋体" panose="02010600030101010101" pitchFamily="2" charset="-122"/>
                          <a:cs typeface="Times New Roman" panose="02020603050405020304" pitchFamily="18" charset="0"/>
                        </a:rPr>
                        <a:t>常用单位</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tc>
                <a:tc>
                  <a:txBody>
                    <a:bodyPr/>
                    <a:lstStyle/>
                    <a:p>
                      <a:pPr algn="l">
                        <a:spcAft>
                          <a:spcPts val="0"/>
                        </a:spcAft>
                      </a:pPr>
                      <a:r>
                        <a:rPr lang="zh-CN" sz="2600" kern="100" dirty="0">
                          <a:effectLst/>
                          <a:latin typeface="Times New Roman" panose="02020603050405020304" pitchFamily="18" charset="0"/>
                          <a:ea typeface="宋体" panose="02010600030101010101" pitchFamily="2" charset="-122"/>
                          <a:cs typeface="Times New Roman" panose="02020603050405020304" pitchFamily="18" charset="0"/>
                        </a:rPr>
                        <a:t>千米</a:t>
                      </a:r>
                      <a:r>
                        <a:rPr lang="en-US" sz="2600" kern="100" dirty="0">
                          <a:effectLst/>
                          <a:latin typeface="Times New Roman" panose="02020603050405020304" pitchFamily="18" charset="0"/>
                          <a:ea typeface="宋体" panose="02010600030101010101" pitchFamily="2" charset="-122"/>
                          <a:cs typeface="Courier New" panose="02070309020205020404" pitchFamily="49" charset="0"/>
                        </a:rPr>
                        <a:t>(km)</a:t>
                      </a:r>
                      <a:r>
                        <a:rPr lang="zh-CN" sz="2600" kern="100" dirty="0">
                          <a:effectLst/>
                          <a:latin typeface="Times New Roman" panose="02020603050405020304" pitchFamily="18" charset="0"/>
                          <a:ea typeface="宋体" panose="02010600030101010101" pitchFamily="2" charset="-122"/>
                          <a:cs typeface="Times New Roman" panose="02020603050405020304" pitchFamily="18" charset="0"/>
                        </a:rPr>
                        <a:t>、分米</a:t>
                      </a:r>
                      <a:r>
                        <a:rPr lang="en-US" sz="2600" kern="100" dirty="0">
                          <a:effectLst/>
                          <a:latin typeface="Times New Roman" panose="02020603050405020304" pitchFamily="18" charset="0"/>
                          <a:ea typeface="宋体" panose="02010600030101010101" pitchFamily="2" charset="-122"/>
                          <a:cs typeface="Courier New" panose="02070309020205020404" pitchFamily="49" charset="0"/>
                        </a:rPr>
                        <a:t>(</a:t>
                      </a:r>
                      <a:r>
                        <a:rPr lang="en-US" sz="2600" kern="100" dirty="0" err="1">
                          <a:effectLst/>
                          <a:latin typeface="Times New Roman" panose="02020603050405020304" pitchFamily="18" charset="0"/>
                          <a:ea typeface="宋体" panose="02010600030101010101" pitchFamily="2" charset="-122"/>
                          <a:cs typeface="Courier New" panose="02070309020205020404" pitchFamily="49" charset="0"/>
                        </a:rPr>
                        <a:t>dm</a:t>
                      </a:r>
                      <a:r>
                        <a:rPr lang="en-US" sz="2600" kern="100" dirty="0">
                          <a:effectLst/>
                          <a:latin typeface="Times New Roman" panose="02020603050405020304" pitchFamily="18" charset="0"/>
                          <a:ea typeface="宋体" panose="02010600030101010101" pitchFamily="2" charset="-122"/>
                          <a:cs typeface="Courier New" panose="02070309020205020404" pitchFamily="49" charset="0"/>
                        </a:rPr>
                        <a:t>)</a:t>
                      </a:r>
                      <a:r>
                        <a:rPr lang="zh-CN" sz="2600" kern="100" dirty="0">
                          <a:effectLst/>
                          <a:latin typeface="Times New Roman" panose="02020603050405020304" pitchFamily="18" charset="0"/>
                          <a:ea typeface="宋体" panose="02010600030101010101" pitchFamily="2" charset="-122"/>
                          <a:cs typeface="Times New Roman" panose="02020603050405020304" pitchFamily="18" charset="0"/>
                        </a:rPr>
                        <a:t>、厘米</a:t>
                      </a:r>
                      <a:r>
                        <a:rPr lang="en-US" sz="2600" kern="100" dirty="0">
                          <a:effectLst/>
                          <a:latin typeface="Times New Roman" panose="02020603050405020304" pitchFamily="18" charset="0"/>
                          <a:ea typeface="宋体" panose="02010600030101010101" pitchFamily="2" charset="-122"/>
                          <a:cs typeface="Courier New" panose="02070309020205020404" pitchFamily="49" charset="0"/>
                        </a:rPr>
                        <a:t>(cm)</a:t>
                      </a:r>
                      <a:r>
                        <a:rPr lang="zh-CN" sz="2600" kern="100" dirty="0">
                          <a:effectLst/>
                          <a:latin typeface="Times New Roman" panose="02020603050405020304" pitchFamily="18" charset="0"/>
                          <a:ea typeface="宋体" panose="02010600030101010101" pitchFamily="2" charset="-122"/>
                          <a:cs typeface="Times New Roman" panose="02020603050405020304" pitchFamily="18" charset="0"/>
                        </a:rPr>
                        <a:t>、毫米</a:t>
                      </a:r>
                      <a:r>
                        <a:rPr lang="en-US" sz="2600" kern="100" dirty="0">
                          <a:effectLst/>
                          <a:latin typeface="Times New Roman" panose="02020603050405020304" pitchFamily="18" charset="0"/>
                          <a:ea typeface="宋体" panose="02010600030101010101" pitchFamily="2" charset="-122"/>
                          <a:cs typeface="Courier New" panose="02070309020205020404" pitchFamily="49" charset="0"/>
                        </a:rPr>
                        <a:t>(mm)</a:t>
                      </a:r>
                      <a:r>
                        <a:rPr lang="zh-CN" sz="2600" kern="100" dirty="0">
                          <a:effectLst/>
                          <a:latin typeface="Times New Roman" panose="02020603050405020304" pitchFamily="18" charset="0"/>
                          <a:ea typeface="宋体" panose="02010600030101010101" pitchFamily="2" charset="-122"/>
                          <a:cs typeface="Times New Roman" panose="02020603050405020304" pitchFamily="18" charset="0"/>
                        </a:rPr>
                        <a:t>、微米</a:t>
                      </a:r>
                      <a:r>
                        <a:rPr lang="en-US" sz="2600" kern="100" dirty="0">
                          <a:effectLst/>
                          <a:latin typeface="Times New Roman" panose="02020603050405020304" pitchFamily="18" charset="0"/>
                          <a:ea typeface="宋体" panose="02010600030101010101" pitchFamily="2" charset="-122"/>
                          <a:cs typeface="Courier New" panose="02070309020205020404" pitchFamily="49" charset="0"/>
                        </a:rPr>
                        <a:t>(</a:t>
                      </a:r>
                      <a:r>
                        <a:rPr lang="en-US" sz="2600" kern="100" dirty="0" err="1">
                          <a:effectLst/>
                          <a:latin typeface="Times New Roman" panose="02020603050405020304" pitchFamily="18" charset="0"/>
                          <a:ea typeface="宋体" panose="02010600030101010101" pitchFamily="2" charset="-122"/>
                          <a:cs typeface="Courier New" panose="02070309020205020404" pitchFamily="49" charset="0"/>
                        </a:rPr>
                        <a:t>μm</a:t>
                      </a:r>
                      <a:r>
                        <a:rPr lang="en-US" sz="2600" kern="100" dirty="0">
                          <a:effectLst/>
                          <a:latin typeface="Times New Roman" panose="02020603050405020304" pitchFamily="18" charset="0"/>
                          <a:ea typeface="宋体" panose="02010600030101010101" pitchFamily="2" charset="-122"/>
                          <a:cs typeface="Courier New" panose="02070309020205020404" pitchFamily="49" charset="0"/>
                        </a:rPr>
                        <a:t>)</a:t>
                      </a:r>
                      <a:r>
                        <a:rPr lang="zh-CN" sz="2600" kern="100" dirty="0">
                          <a:effectLst/>
                          <a:latin typeface="Times New Roman" panose="02020603050405020304" pitchFamily="18" charset="0"/>
                          <a:ea typeface="宋体" panose="02010600030101010101" pitchFamily="2" charset="-122"/>
                          <a:cs typeface="Times New Roman" panose="02020603050405020304" pitchFamily="18" charset="0"/>
                        </a:rPr>
                        <a:t>、纳米</a:t>
                      </a:r>
                      <a:r>
                        <a:rPr lang="en-US" sz="2600" kern="100" dirty="0">
                          <a:effectLst/>
                          <a:latin typeface="Times New Roman" panose="02020603050405020304" pitchFamily="18" charset="0"/>
                          <a:ea typeface="宋体" panose="02010600030101010101" pitchFamily="2" charset="-122"/>
                          <a:cs typeface="Courier New" panose="02070309020205020404" pitchFamily="49" charset="0"/>
                        </a:rPr>
                        <a:t>(nm)</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tc>
              </a:tr>
              <a:tr h="908304">
                <a:tc rowSpan="4">
                  <a:txBody>
                    <a:bodyPr/>
                    <a:lstStyle/>
                    <a:p>
                      <a:r>
                        <a:rPr lang="zh-CN" altLang="zh-CN" sz="2600" kern="1200" dirty="0" smtClean="0">
                          <a:solidFill>
                            <a:schemeClr val="tx1"/>
                          </a:solidFill>
                          <a:effectLst/>
                          <a:latin typeface="+mn-lt"/>
                          <a:ea typeface="+mn-ea"/>
                          <a:cs typeface="+mn-cs"/>
                        </a:rPr>
                        <a:t>测量方法</a:t>
                      </a:r>
                      <a:endParaRPr lang="zh-CN" altLang="en-US" sz="2600" dirty="0"/>
                    </a:p>
                  </a:txBody>
                  <a:tcPr anchor="ctr"/>
                </a:tc>
                <a:tc>
                  <a:txBody>
                    <a:bodyPr/>
                    <a:lstStyle/>
                    <a:p>
                      <a:pPr algn="ctr">
                        <a:spcAft>
                          <a:spcPts val="0"/>
                        </a:spcAft>
                      </a:pPr>
                      <a:r>
                        <a:rPr lang="zh-CN" sz="2600" kern="100" dirty="0">
                          <a:effectLst/>
                          <a:latin typeface="Times New Roman" panose="02020603050405020304" pitchFamily="18" charset="0"/>
                          <a:ea typeface="宋体" panose="02010600030101010101" pitchFamily="2" charset="-122"/>
                          <a:cs typeface="Times New Roman" panose="02020603050405020304" pitchFamily="18" charset="0"/>
                        </a:rPr>
                        <a:t>看</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tc>
                <a:tc>
                  <a:txBody>
                    <a:bodyPr/>
                    <a:lstStyle/>
                    <a:p>
                      <a:pPr algn="l">
                        <a:spcAft>
                          <a:spcPts val="0"/>
                        </a:spcAft>
                      </a:pPr>
                      <a:r>
                        <a:rPr lang="zh-CN" sz="2600" kern="100" dirty="0">
                          <a:effectLst/>
                          <a:latin typeface="Times New Roman" panose="02020603050405020304" pitchFamily="18" charset="0"/>
                          <a:ea typeface="宋体" panose="02010600030101010101" pitchFamily="2" charset="-122"/>
                          <a:cs typeface="Times New Roman" panose="02020603050405020304" pitchFamily="18" charset="0"/>
                        </a:rPr>
                        <a:t>选择刻度尺要观察它的</a:t>
                      </a:r>
                      <a:r>
                        <a:rPr lang="en-US" sz="2600" kern="100" dirty="0" smtClean="0">
                          <a:effectLst/>
                          <a:latin typeface="Times New Roman" panose="02020603050405020304" pitchFamily="18" charset="0"/>
                          <a:ea typeface="宋体" panose="02010600030101010101" pitchFamily="2" charset="-122"/>
                          <a:cs typeface="Courier New" panose="02070309020205020404" pitchFamily="49" charset="0"/>
                        </a:rPr>
                        <a:t>_</a:t>
                      </a:r>
                      <a:r>
                        <a:rPr lang="en-US" altLang="zh-CN" sz="2600" kern="100" dirty="0" smtClean="0">
                          <a:effectLst/>
                          <a:latin typeface="Times New Roman" panose="02020603050405020304" pitchFamily="18" charset="0"/>
                          <a:ea typeface="宋体" panose="02010600030101010101" pitchFamily="2" charset="-122"/>
                          <a:cs typeface="Courier New" panose="02070309020205020404" pitchFamily="49" charset="0"/>
                        </a:rPr>
                        <a:t>_________</a:t>
                      </a:r>
                      <a:r>
                        <a:rPr lang="en-US" sz="2600" kern="100" dirty="0" smtClean="0">
                          <a:effectLst/>
                          <a:latin typeface="Times New Roman" panose="02020603050405020304" pitchFamily="18" charset="0"/>
                          <a:ea typeface="宋体" panose="02010600030101010101" pitchFamily="2" charset="-122"/>
                          <a:cs typeface="Courier New" panose="02070309020205020404" pitchFamily="49" charset="0"/>
                        </a:rPr>
                        <a:t>_________</a:t>
                      </a:r>
                      <a:r>
                        <a:rPr lang="zh-CN" sz="26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600" kern="100" dirty="0">
                          <a:effectLst/>
                          <a:latin typeface="Times New Roman" panose="02020603050405020304" pitchFamily="18" charset="0"/>
                          <a:ea typeface="宋体" panose="02010600030101010101" pitchFamily="2" charset="-122"/>
                          <a:cs typeface="Courier New" panose="02070309020205020404" pitchFamily="49" charset="0"/>
                        </a:rPr>
                        <a:t>__________</a:t>
                      </a:r>
                      <a:r>
                        <a:rPr lang="zh-CN" sz="2600" kern="100" dirty="0">
                          <a:effectLst/>
                          <a:latin typeface="Times New Roman" panose="02020603050405020304" pitchFamily="18" charset="0"/>
                          <a:ea typeface="宋体" panose="02010600030101010101" pitchFamily="2" charset="-122"/>
                          <a:cs typeface="Times New Roman" panose="02020603050405020304" pitchFamily="18" charset="0"/>
                        </a:rPr>
                        <a:t>和</a:t>
                      </a:r>
                      <a:r>
                        <a:rPr lang="en-US" sz="2600" kern="100" dirty="0">
                          <a:effectLst/>
                          <a:latin typeface="Times New Roman" panose="02020603050405020304" pitchFamily="18" charset="0"/>
                          <a:ea typeface="宋体" panose="02010600030101010101" pitchFamily="2" charset="-122"/>
                          <a:cs typeface="Courier New" panose="02070309020205020404" pitchFamily="49" charset="0"/>
                        </a:rPr>
                        <a:t>__________</a:t>
                      </a:r>
                      <a:r>
                        <a:rPr lang="zh-CN" sz="26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tc>
              </a:tr>
              <a:tr h="905256">
                <a:tc vMerge="1">
                  <a:txBody>
                    <a:bodyPr/>
                    <a:lstStyle/>
                    <a:p>
                      <a:endParaRPr lang="zh-CN"/>
                    </a:p>
                  </a:txBody>
                  <a:tcPr>
                    <a:lnR w="12700" cap="flat" cmpd="sng" algn="ctr">
                      <a:solidFill>
                        <a:schemeClr val="tx1"/>
                      </a:solidFill>
                      <a:prstDash val="solid"/>
                      <a:round/>
                      <a:headEnd type="none" w="med" len="med"/>
                      <a:tailEnd type="none" w="med" len="med"/>
                    </a:lnR>
                  </a:tcPr>
                </a:tc>
                <a:tc>
                  <a:txBody>
                    <a:bodyPr/>
                    <a:lstStyle/>
                    <a:p>
                      <a:pPr algn="ctr">
                        <a:spcAft>
                          <a:spcPts val="0"/>
                        </a:spcAft>
                      </a:pPr>
                      <a:r>
                        <a:rPr lang="zh-CN" sz="2600" kern="100" dirty="0">
                          <a:effectLst/>
                          <a:latin typeface="Times New Roman" panose="02020603050405020304" pitchFamily="18" charset="0"/>
                          <a:ea typeface="宋体" panose="02010600030101010101" pitchFamily="2" charset="-122"/>
                          <a:cs typeface="Times New Roman" panose="02020603050405020304" pitchFamily="18" charset="0"/>
                        </a:rPr>
                        <a:t>放</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tc>
                <a:tc>
                  <a:txBody>
                    <a:bodyPr/>
                    <a:lstStyle/>
                    <a:p>
                      <a:pPr algn="l">
                        <a:spcAft>
                          <a:spcPts val="0"/>
                        </a:spcAft>
                      </a:pPr>
                      <a:r>
                        <a:rPr lang="zh-CN" sz="2600" kern="100" dirty="0">
                          <a:effectLst/>
                          <a:latin typeface="Times New Roman" panose="02020603050405020304" pitchFamily="18" charset="0"/>
                          <a:ea typeface="宋体" panose="02010600030101010101" pitchFamily="2" charset="-122"/>
                          <a:cs typeface="Times New Roman" panose="02020603050405020304" pitchFamily="18" charset="0"/>
                        </a:rPr>
                        <a:t>刻度尺要沿着所测直线、刻度部分要</a:t>
                      </a:r>
                      <a:r>
                        <a:rPr lang="en-US" sz="2600" kern="100" dirty="0">
                          <a:effectLst/>
                          <a:latin typeface="Times New Roman" panose="02020603050405020304" pitchFamily="18" charset="0"/>
                          <a:ea typeface="宋体" panose="02010600030101010101" pitchFamily="2" charset="-122"/>
                          <a:cs typeface="Courier New" panose="02070309020205020404" pitchFamily="49" charset="0"/>
                        </a:rPr>
                        <a:t>____________</a:t>
                      </a:r>
                      <a:r>
                        <a:rPr lang="zh-CN" sz="2600" kern="100" dirty="0">
                          <a:effectLst/>
                          <a:latin typeface="Times New Roman" panose="02020603050405020304" pitchFamily="18" charset="0"/>
                          <a:ea typeface="宋体" panose="02010600030101010101" pitchFamily="2" charset="-122"/>
                          <a:cs typeface="Times New Roman" panose="02020603050405020304" pitchFamily="18" charset="0"/>
                        </a:rPr>
                        <a:t>被测物体放置。</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tc>
              </a:tr>
              <a:tr h="1033272">
                <a:tc vMerge="1">
                  <a:txBody>
                    <a:bodyPr/>
                    <a:lstStyle/>
                    <a:p>
                      <a:endParaRPr lang="zh-CN"/>
                    </a:p>
                  </a:txBody>
                  <a:tcPr>
                    <a:lnR w="12700" cap="flat" cmpd="sng" algn="ctr">
                      <a:solidFill>
                        <a:schemeClr val="tx1"/>
                      </a:solidFill>
                      <a:prstDash val="solid"/>
                      <a:round/>
                      <a:headEnd type="none" w="med" len="med"/>
                      <a:tailEnd type="none" w="med" len="med"/>
                    </a:lnR>
                  </a:tcPr>
                </a:tc>
                <a:tc>
                  <a:txBody>
                    <a:bodyPr/>
                    <a:lstStyle/>
                    <a:p>
                      <a:pPr algn="ctr">
                        <a:spcAft>
                          <a:spcPts val="0"/>
                        </a:spcAft>
                      </a:pPr>
                      <a:r>
                        <a:rPr lang="zh-CN" sz="2600" kern="100" dirty="0">
                          <a:effectLst/>
                          <a:latin typeface="Times New Roman" panose="02020603050405020304" pitchFamily="18" charset="0"/>
                          <a:ea typeface="宋体" panose="02010600030101010101" pitchFamily="2" charset="-122"/>
                          <a:cs typeface="Times New Roman" panose="02020603050405020304" pitchFamily="18" charset="0"/>
                        </a:rPr>
                        <a:t>读</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tc>
                <a:tc>
                  <a:txBody>
                    <a:bodyPr/>
                    <a:lstStyle/>
                    <a:p>
                      <a:pPr algn="l">
                        <a:spcAft>
                          <a:spcPts val="0"/>
                        </a:spcAft>
                      </a:pPr>
                      <a:r>
                        <a:rPr lang="zh-CN" sz="2600" kern="100" dirty="0">
                          <a:effectLst/>
                          <a:latin typeface="Times New Roman" panose="02020603050405020304" pitchFamily="18" charset="0"/>
                          <a:ea typeface="宋体" panose="02010600030101010101" pitchFamily="2" charset="-122"/>
                          <a:cs typeface="Times New Roman" panose="02020603050405020304" pitchFamily="18" charset="0"/>
                        </a:rPr>
                        <a:t>读数时，视线与尺面</a:t>
                      </a:r>
                      <a:r>
                        <a:rPr lang="en-US" sz="2600" kern="100" dirty="0">
                          <a:effectLst/>
                          <a:latin typeface="Times New Roman" panose="02020603050405020304" pitchFamily="18" charset="0"/>
                          <a:ea typeface="宋体" panose="02010600030101010101" pitchFamily="2" charset="-122"/>
                          <a:cs typeface="Courier New" panose="02070309020205020404" pitchFamily="49" charset="0"/>
                        </a:rPr>
                        <a:t>________</a:t>
                      </a:r>
                      <a:r>
                        <a:rPr lang="zh-CN" sz="2600" kern="100" dirty="0">
                          <a:effectLst/>
                          <a:latin typeface="Times New Roman" panose="02020603050405020304" pitchFamily="18" charset="0"/>
                          <a:ea typeface="宋体" panose="02010600030101010101" pitchFamily="2" charset="-122"/>
                          <a:cs typeface="Times New Roman" panose="02020603050405020304" pitchFamily="18" charset="0"/>
                        </a:rPr>
                        <a:t>，估读到</a:t>
                      </a:r>
                      <a:r>
                        <a:rPr lang="en-US" sz="2600" kern="100" dirty="0">
                          <a:effectLst/>
                          <a:latin typeface="Times New Roman" panose="02020603050405020304" pitchFamily="18" charset="0"/>
                          <a:ea typeface="宋体" panose="02010600030101010101" pitchFamily="2" charset="-122"/>
                          <a:cs typeface="Courier New" panose="02070309020205020404" pitchFamily="49" charset="0"/>
                        </a:rPr>
                        <a:t>________</a:t>
                      </a:r>
                      <a:r>
                        <a:rPr lang="zh-CN" sz="2600" kern="100" dirty="0">
                          <a:effectLst/>
                          <a:latin typeface="Times New Roman" panose="02020603050405020304" pitchFamily="18" charset="0"/>
                          <a:ea typeface="宋体" panose="02010600030101010101" pitchFamily="2" charset="-122"/>
                          <a:cs typeface="Times New Roman" panose="02020603050405020304" pitchFamily="18" charset="0"/>
                        </a:rPr>
                        <a:t>的下一位</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tc>
              </a:tr>
              <a:tr h="700169">
                <a:tc vMerge="1">
                  <a:txBody>
                    <a:bodyPr/>
                    <a:lstStyle/>
                    <a:p>
                      <a:endParaRPr lang="zh-CN"/>
                    </a:p>
                  </a:txBody>
                  <a:tcPr>
                    <a:lnR w="12700" cap="flat" cmpd="sng" algn="ctr">
                      <a:solidFill>
                        <a:schemeClr val="tx1"/>
                      </a:solidFill>
                      <a:prstDash val="solid"/>
                      <a:round/>
                      <a:headEnd type="none" w="med" len="med"/>
                      <a:tailEnd type="none" w="med" len="med"/>
                    </a:lnR>
                  </a:tcPr>
                </a:tc>
                <a:tc>
                  <a:txBody>
                    <a:bodyPr/>
                    <a:lstStyle/>
                    <a:p>
                      <a:pPr algn="ctr">
                        <a:spcAft>
                          <a:spcPts val="0"/>
                        </a:spcAft>
                      </a:pPr>
                      <a:r>
                        <a:rPr lang="zh-CN" sz="2600" kern="100" dirty="0">
                          <a:effectLst/>
                          <a:latin typeface="Times New Roman" panose="02020603050405020304" pitchFamily="18" charset="0"/>
                          <a:ea typeface="宋体" panose="02010600030101010101" pitchFamily="2" charset="-122"/>
                          <a:cs typeface="Times New Roman" panose="02020603050405020304" pitchFamily="18" charset="0"/>
                        </a:rPr>
                        <a:t>记</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tc>
                <a:tc>
                  <a:txBody>
                    <a:bodyPr/>
                    <a:lstStyle/>
                    <a:p>
                      <a:pPr algn="l">
                        <a:spcAft>
                          <a:spcPts val="0"/>
                        </a:spcAft>
                      </a:pPr>
                      <a:r>
                        <a:rPr lang="zh-CN" sz="2600" kern="100" dirty="0">
                          <a:effectLst/>
                          <a:latin typeface="Times New Roman" panose="02020603050405020304" pitchFamily="18" charset="0"/>
                          <a:ea typeface="宋体" panose="02010600030101010101" pitchFamily="2" charset="-122"/>
                          <a:cs typeface="Times New Roman" panose="02020603050405020304" pitchFamily="18" charset="0"/>
                        </a:rPr>
                        <a:t>结果有数值和单位</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tc>
              </a:tr>
            </a:tbl>
          </a:graphicData>
        </a:graphic>
      </p:graphicFrame>
      <p:sp>
        <p:nvSpPr>
          <p:cNvPr id="41" name="TextBox 40"/>
          <p:cNvSpPr txBox="1"/>
          <p:nvPr/>
        </p:nvSpPr>
        <p:spPr>
          <a:xfrm>
            <a:off x="398434" y="859283"/>
            <a:ext cx="8275078" cy="479940"/>
          </a:xfrm>
          <a:prstGeom prst="rect">
            <a:avLst/>
          </a:prstGeom>
          <a:noFill/>
        </p:spPr>
        <p:txBody>
          <a:bodyPr wrap="square" lIns="0" rIns="0" rtlCol="0">
            <a:spAutoFit/>
          </a:bodyPr>
          <a:lstStyle/>
          <a:p>
            <a:pPr fontAlgn="auto">
              <a:lnSpc>
                <a:spcPts val="3360"/>
              </a:lnSpc>
            </a:pPr>
            <a:r>
              <a:rPr lang="en-US" altLang="zh-CN" sz="2800" dirty="0">
                <a:latin typeface="宋体" panose="02010600030101010101" pitchFamily="2" charset="-122"/>
                <a:ea typeface="宋体" panose="02010600030101010101" pitchFamily="2" charset="-122"/>
                <a:cs typeface="方正静蕾简体" panose="03000509000000000000" pitchFamily="65" charset="-122"/>
              </a:rPr>
              <a:t>1</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长度的测量</a:t>
            </a:r>
            <a:endParaRPr lang="zh-CN" altLang="en-US" sz="2800" dirty="0">
              <a:latin typeface="宋体" panose="02010600030101010101" pitchFamily="2" charset="-122"/>
              <a:ea typeface="宋体" panose="02010600030101010101" pitchFamily="2" charset="-122"/>
              <a:cs typeface="方正静蕾简体" panose="03000509000000000000" pitchFamily="65" charset="-122"/>
            </a:endParaRPr>
          </a:p>
        </p:txBody>
      </p:sp>
      <p:sp>
        <p:nvSpPr>
          <p:cNvPr id="17" name="TextBox 16"/>
          <p:cNvSpPr txBox="1"/>
          <p:nvPr/>
        </p:nvSpPr>
        <p:spPr>
          <a:xfrm>
            <a:off x="2659547" y="1819163"/>
            <a:ext cx="1311393"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米</a:t>
            </a:r>
          </a:p>
        </p:txBody>
      </p:sp>
      <p:grpSp>
        <p:nvGrpSpPr>
          <p:cNvPr id="16" name="组合 15"/>
          <p:cNvGrpSpPr/>
          <p:nvPr/>
        </p:nvGrpSpPr>
        <p:grpSpPr>
          <a:xfrm>
            <a:off x="474943" y="0"/>
            <a:ext cx="8274780" cy="768350"/>
            <a:chOff x="431463" y="178382"/>
            <a:chExt cx="8274780" cy="768350"/>
          </a:xfrm>
        </p:grpSpPr>
        <p:cxnSp>
          <p:nvCxnSpPr>
            <p:cNvPr id="18" name="直接连接符 17"/>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457232" y="178382"/>
              <a:ext cx="5519387" cy="768350"/>
              <a:chOff x="457232" y="178382"/>
              <a:chExt cx="5519387" cy="768350"/>
            </a:xfrm>
          </p:grpSpPr>
          <p:sp>
            <p:nvSpPr>
              <p:cNvPr id="20"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smtClean="0">
                    <a:solidFill>
                      <a:srgbClr val="005188"/>
                    </a:solidFill>
                    <a:latin typeface="宋体" panose="02010600030101010101" pitchFamily="2" charset="-122"/>
                    <a:ea typeface="宋体" panose="02010600030101010101" pitchFamily="2" charset="-122"/>
                  </a:rPr>
                  <a:t>必备知识</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1" name="矩形 20"/>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
        <p:nvSpPr>
          <p:cNvPr id="14" name="TextBox 16"/>
          <p:cNvSpPr txBox="1"/>
          <p:nvPr/>
        </p:nvSpPr>
        <p:spPr>
          <a:xfrm>
            <a:off x="6020099" y="1787751"/>
            <a:ext cx="1311393" cy="523220"/>
          </a:xfrm>
          <a:prstGeom prst="rect">
            <a:avLst/>
          </a:prstGeom>
          <a:noFill/>
        </p:spPr>
        <p:txBody>
          <a:bodyPr wrap="square" rtlCol="0">
            <a:spAutoFit/>
          </a:bodyPr>
          <a:lstStyle/>
          <a:p>
            <a:pPr algn="ctr"/>
            <a:r>
              <a:rPr lang="en-US" altLang="zh-CN" sz="2800" b="1" dirty="0" smtClean="0">
                <a:solidFill>
                  <a:srgbClr val="FF0000"/>
                </a:solidFill>
                <a:ea typeface="楷体" panose="02010609060101010101" pitchFamily="49" charset="-122"/>
              </a:rPr>
              <a:t>m</a:t>
            </a:r>
            <a:endParaRPr lang="zh-CN" altLang="en-US" sz="2800" b="1" dirty="0">
              <a:solidFill>
                <a:srgbClr val="FF0000"/>
              </a:solidFill>
              <a:ea typeface="楷体" panose="02010609060101010101" pitchFamily="49" charset="-122"/>
            </a:endParaRPr>
          </a:p>
        </p:txBody>
      </p:sp>
      <p:sp>
        <p:nvSpPr>
          <p:cNvPr id="15" name="TextBox 16"/>
          <p:cNvSpPr txBox="1"/>
          <p:nvPr/>
        </p:nvSpPr>
        <p:spPr>
          <a:xfrm>
            <a:off x="5505318" y="3161993"/>
            <a:ext cx="3468702" cy="523220"/>
          </a:xfrm>
          <a:prstGeom prst="rect">
            <a:avLst/>
          </a:prstGeom>
          <a:noFill/>
        </p:spPr>
        <p:txBody>
          <a:bodyPr wrap="square" rtlCol="0">
            <a:spAutoFit/>
          </a:bodyPr>
          <a:lstStyle/>
          <a:p>
            <a:pPr algn="ctr"/>
            <a:r>
              <a:rPr lang="zh-CN" altLang="en-US" sz="2800" b="1" dirty="0" smtClean="0">
                <a:solidFill>
                  <a:srgbClr val="FF0000"/>
                </a:solidFill>
                <a:latin typeface="楷体" panose="02010609060101010101" pitchFamily="49" charset="-122"/>
                <a:ea typeface="楷体" panose="02010609060101010101" pitchFamily="49" charset="-122"/>
              </a:rPr>
              <a:t>零刻度线是否磨损</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22" name="TextBox 16"/>
          <p:cNvSpPr txBox="1"/>
          <p:nvPr/>
        </p:nvSpPr>
        <p:spPr>
          <a:xfrm>
            <a:off x="2491907" y="3504852"/>
            <a:ext cx="1311393" cy="523220"/>
          </a:xfrm>
          <a:prstGeom prst="rect">
            <a:avLst/>
          </a:prstGeom>
          <a:noFill/>
        </p:spPr>
        <p:txBody>
          <a:bodyPr wrap="square" rtlCol="0">
            <a:spAutoFit/>
          </a:bodyPr>
          <a:lstStyle/>
          <a:p>
            <a:pPr algn="ctr"/>
            <a:r>
              <a:rPr lang="zh-CN" altLang="en-US" sz="2800" b="1" dirty="0" smtClean="0">
                <a:solidFill>
                  <a:srgbClr val="FF0000"/>
                </a:solidFill>
                <a:latin typeface="楷体" panose="02010609060101010101" pitchFamily="49" charset="-122"/>
                <a:ea typeface="楷体" panose="02010609060101010101" pitchFamily="49" charset="-122"/>
              </a:rPr>
              <a:t>量程</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23" name="TextBox 16"/>
          <p:cNvSpPr txBox="1"/>
          <p:nvPr/>
        </p:nvSpPr>
        <p:spPr>
          <a:xfrm>
            <a:off x="4535973" y="3504852"/>
            <a:ext cx="1311393"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分度值</a:t>
            </a:r>
          </a:p>
        </p:txBody>
      </p:sp>
      <p:sp>
        <p:nvSpPr>
          <p:cNvPr id="27" name="TextBox 16"/>
          <p:cNvSpPr txBox="1"/>
          <p:nvPr/>
        </p:nvSpPr>
        <p:spPr>
          <a:xfrm>
            <a:off x="2659546" y="4434939"/>
            <a:ext cx="1311393"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紧贴</a:t>
            </a:r>
          </a:p>
        </p:txBody>
      </p:sp>
      <p:sp>
        <p:nvSpPr>
          <p:cNvPr id="28" name="TextBox 16"/>
          <p:cNvSpPr txBox="1"/>
          <p:nvPr/>
        </p:nvSpPr>
        <p:spPr>
          <a:xfrm>
            <a:off x="5296067" y="5003232"/>
            <a:ext cx="1311393"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垂直</a:t>
            </a:r>
          </a:p>
        </p:txBody>
      </p:sp>
      <p:sp>
        <p:nvSpPr>
          <p:cNvPr id="29" name="TextBox 16"/>
          <p:cNvSpPr txBox="1"/>
          <p:nvPr/>
        </p:nvSpPr>
        <p:spPr>
          <a:xfrm>
            <a:off x="2369987" y="5438099"/>
            <a:ext cx="1311393"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准确值</a:t>
            </a: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down)">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down)">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4" grpId="0"/>
      <p:bldP spid="15" grpId="0"/>
      <p:bldP spid="22" grpId="0"/>
      <p:bldP spid="23" grpId="0"/>
      <p:bldP spid="27" grpId="0"/>
      <p:bldP spid="28"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57232" y="1464635"/>
            <a:ext cx="8107017" cy="3888244"/>
          </a:xfrm>
          <a:prstGeom prst="rect">
            <a:avLst/>
          </a:prstGeom>
          <a:noFill/>
        </p:spPr>
        <p:txBody>
          <a:bodyPr wrap="square" lIns="0" rIns="0" rtlCol="0">
            <a:spAutoFit/>
          </a:bodyPr>
          <a:lstStyle/>
          <a:p>
            <a:pPr>
              <a:lnSpc>
                <a:spcPts val="3660"/>
              </a:lnSpc>
            </a:pPr>
            <a:r>
              <a:rPr lang="en-US" altLang="zh-CN" sz="2800" dirty="0" smtClean="0">
                <a:latin typeface="宋体" panose="02010600030101010101" pitchFamily="2" charset="-122"/>
                <a:cs typeface="方正静蕾简体" panose="03000509000000000000" pitchFamily="65" charset="-122"/>
              </a:rPr>
              <a:t>1</a:t>
            </a:r>
            <a:r>
              <a:rPr lang="zh-CN" altLang="en-US" sz="2800" dirty="0" smtClean="0">
                <a:latin typeface="宋体" panose="02010600030101010101" pitchFamily="2" charset="-122"/>
                <a:cs typeface="方正静蕾简体" panose="03000509000000000000" pitchFamily="65" charset="-122"/>
              </a:rPr>
              <a:t>．鲁迅</a:t>
            </a:r>
            <a:r>
              <a:rPr lang="zh-CN" altLang="en-US" sz="2800" dirty="0">
                <a:latin typeface="宋体" panose="02010600030101010101" pitchFamily="2" charset="-122"/>
                <a:cs typeface="方正静蕾简体" panose="03000509000000000000" pitchFamily="65" charset="-122"/>
              </a:rPr>
              <a:t>的</a:t>
            </a:r>
            <a:r>
              <a:rPr lang="en-US" altLang="zh-CN" sz="2800" dirty="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社戏</a:t>
            </a:r>
            <a:r>
              <a:rPr lang="en-US" altLang="zh-CN" sz="2800" dirty="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中有这样的描写：“淡黑的起伏的连山，仿佛是踊跃的铁的兽脊似的，都远远地向船尾跑去了</a:t>
            </a:r>
            <a:r>
              <a:rPr lang="en-US" altLang="zh-CN" sz="2800" dirty="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其中“山</a:t>
            </a:r>
            <a:r>
              <a:rPr lang="en-US" altLang="zh-CN" sz="2800" dirty="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向船尾跑去了”所选的参照物是</a:t>
            </a:r>
            <a:r>
              <a:rPr lang="en-US" altLang="zh-CN" sz="2800" dirty="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  </a:t>
            </a:r>
            <a:r>
              <a:rPr lang="en-US" altLang="zh-CN" sz="2800" dirty="0">
                <a:latin typeface="宋体" panose="02010600030101010101" pitchFamily="2" charset="-122"/>
                <a:cs typeface="方正静蕾简体" panose="03000509000000000000" pitchFamily="65" charset="-122"/>
              </a:rPr>
              <a:t>)</a:t>
            </a:r>
          </a:p>
          <a:p>
            <a:pPr>
              <a:lnSpc>
                <a:spcPts val="3660"/>
              </a:lnSpc>
            </a:pPr>
            <a:r>
              <a:rPr lang="en-US" altLang="zh-CN" sz="2800" dirty="0">
                <a:cs typeface="方正静蕾简体" panose="03000509000000000000" pitchFamily="65" charset="-122"/>
              </a:rPr>
              <a:t>A</a:t>
            </a:r>
            <a:r>
              <a:rPr lang="zh-CN" altLang="en-US" sz="2800" dirty="0">
                <a:cs typeface="方正静蕾简体" panose="03000509000000000000" pitchFamily="65" charset="-122"/>
              </a:rPr>
              <a:t>．山  </a:t>
            </a:r>
            <a:endParaRPr lang="en-US" altLang="zh-CN" sz="2800" dirty="0" smtClean="0">
              <a:cs typeface="方正静蕾简体" panose="03000509000000000000" pitchFamily="65" charset="-122"/>
            </a:endParaRPr>
          </a:p>
          <a:p>
            <a:pPr>
              <a:lnSpc>
                <a:spcPts val="3660"/>
              </a:lnSpc>
            </a:pPr>
            <a:r>
              <a:rPr lang="en-US" altLang="zh-CN" sz="2800" dirty="0" smtClean="0">
                <a:cs typeface="方正静蕾简体" panose="03000509000000000000" pitchFamily="65" charset="-122"/>
              </a:rPr>
              <a:t>B</a:t>
            </a:r>
            <a:r>
              <a:rPr lang="zh-CN" altLang="en-US" sz="2800" dirty="0" smtClean="0">
                <a:cs typeface="方正静蕾简体" panose="03000509000000000000" pitchFamily="65" charset="-122"/>
              </a:rPr>
              <a:t>．船  </a:t>
            </a:r>
            <a:endParaRPr lang="en-US" altLang="zh-CN" sz="2800" dirty="0" smtClean="0">
              <a:cs typeface="方正静蕾简体" panose="03000509000000000000" pitchFamily="65" charset="-122"/>
            </a:endParaRPr>
          </a:p>
          <a:p>
            <a:pPr>
              <a:lnSpc>
                <a:spcPts val="3660"/>
              </a:lnSpc>
            </a:pPr>
            <a:r>
              <a:rPr lang="en-US" altLang="zh-CN" sz="2800" dirty="0" smtClean="0">
                <a:cs typeface="方正静蕾简体" panose="03000509000000000000" pitchFamily="65" charset="-122"/>
              </a:rPr>
              <a:t>C</a:t>
            </a:r>
            <a:r>
              <a:rPr lang="zh-CN" altLang="en-US" sz="2800" dirty="0" smtClean="0">
                <a:cs typeface="方正静蕾简体" panose="03000509000000000000" pitchFamily="65" charset="-122"/>
              </a:rPr>
              <a:t>．流水  </a:t>
            </a:r>
            <a:endParaRPr lang="en-US" altLang="zh-CN" sz="2800" dirty="0" smtClean="0">
              <a:cs typeface="方正静蕾简体" panose="03000509000000000000" pitchFamily="65" charset="-122"/>
            </a:endParaRPr>
          </a:p>
          <a:p>
            <a:pPr>
              <a:lnSpc>
                <a:spcPts val="3660"/>
              </a:lnSpc>
            </a:pPr>
            <a:r>
              <a:rPr lang="en-US" altLang="zh-CN" sz="2800" dirty="0" smtClean="0">
                <a:cs typeface="方正静蕾简体" panose="03000509000000000000" pitchFamily="65" charset="-122"/>
              </a:rPr>
              <a:t>D</a:t>
            </a:r>
            <a:r>
              <a:rPr lang="zh-CN" altLang="en-US" sz="2800" dirty="0" smtClean="0">
                <a:cs typeface="方正静蕾简体" panose="03000509000000000000" pitchFamily="65" charset="-122"/>
              </a:rPr>
              <a:t>．河岸</a:t>
            </a:r>
            <a:endParaRPr lang="zh-CN" altLang="en-US" sz="2800" dirty="0">
              <a:cs typeface="方正静蕾简体" panose="03000509000000000000" pitchFamily="65" charset="-122"/>
            </a:endParaRPr>
          </a:p>
        </p:txBody>
      </p:sp>
      <p:sp>
        <p:nvSpPr>
          <p:cNvPr id="4" name="矩形 3"/>
          <p:cNvSpPr/>
          <p:nvPr/>
        </p:nvSpPr>
        <p:spPr>
          <a:xfrm>
            <a:off x="2832636" y="2885537"/>
            <a:ext cx="423514" cy="523220"/>
          </a:xfrm>
          <a:prstGeom prst="rect">
            <a:avLst/>
          </a:prstGeom>
        </p:spPr>
        <p:txBody>
          <a:bodyPr wrap="none">
            <a:spAutoFit/>
          </a:bodyPr>
          <a:lstStyle/>
          <a:p>
            <a:r>
              <a:rPr lang="en-US" altLang="zh-CN" sz="2800" b="1" dirty="0" smtClean="0">
                <a:solidFill>
                  <a:srgbClr val="FF0000"/>
                </a:solidFill>
                <a:latin typeface="Times New Roman" panose="02020603050405020304"/>
                <a:ea typeface="楷体" panose="02010609060101010101" pitchFamily="49" charset="-122"/>
              </a:rPr>
              <a:t>B</a:t>
            </a:r>
            <a:endParaRPr lang="zh-CN" altLang="en-US" dirty="0">
              <a:ea typeface="楷体" panose="02010609060101010101" pitchFamily="49" charset="-122"/>
            </a:endParaRPr>
          </a:p>
        </p:txBody>
      </p:sp>
      <p:grpSp>
        <p:nvGrpSpPr>
          <p:cNvPr id="9" name="组合 8"/>
          <p:cNvGrpSpPr/>
          <p:nvPr/>
        </p:nvGrpSpPr>
        <p:grpSpPr>
          <a:xfrm>
            <a:off x="474943" y="0"/>
            <a:ext cx="8274780" cy="768350"/>
            <a:chOff x="431463" y="178382"/>
            <a:chExt cx="8274780" cy="768350"/>
          </a:xfrm>
        </p:grpSpPr>
        <p:cxnSp>
          <p:nvCxnSpPr>
            <p:cNvPr id="10" name="直接连接符 9"/>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457232" y="178382"/>
              <a:ext cx="5519387" cy="768350"/>
              <a:chOff x="457232" y="178382"/>
              <a:chExt cx="5519387" cy="768350"/>
            </a:xfrm>
          </p:grpSpPr>
          <p:sp>
            <p:nvSpPr>
              <p:cNvPr id="16"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针对训练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7" name="矩形 16"/>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42277" y="930021"/>
            <a:ext cx="8327390" cy="3970318"/>
          </a:xfrm>
          <a:prstGeom prst="rect">
            <a:avLst/>
          </a:prstGeom>
          <a:noFill/>
        </p:spPr>
        <p:txBody>
          <a:bodyPr wrap="square" lIns="0" rIns="0" rtlCol="0">
            <a:spAutoFit/>
          </a:bodyPr>
          <a:lstStyle/>
          <a:p>
            <a:r>
              <a:rPr lang="en-US" altLang="zh-CN" sz="2800" dirty="0"/>
              <a:t>2</a:t>
            </a:r>
            <a:r>
              <a:rPr lang="zh-CN" altLang="zh-CN" sz="2800" dirty="0"/>
              <a:t>．</a:t>
            </a:r>
            <a:r>
              <a:rPr lang="en-US" altLang="zh-CN" sz="2800" dirty="0"/>
              <a:t>(2019·</a:t>
            </a:r>
            <a:r>
              <a:rPr lang="zh-CN" altLang="zh-CN" sz="2800" dirty="0"/>
              <a:t>北京市</a:t>
            </a:r>
            <a:r>
              <a:rPr lang="en-US" altLang="zh-CN" sz="2800" dirty="0"/>
              <a:t>)2019</a:t>
            </a:r>
            <a:r>
              <a:rPr lang="zh-CN" altLang="zh-CN" sz="2800" dirty="0"/>
              <a:t>年</a:t>
            </a:r>
            <a:r>
              <a:rPr lang="en-US" altLang="zh-CN" sz="2800" dirty="0"/>
              <a:t>1</a:t>
            </a:r>
            <a:r>
              <a:rPr lang="zh-CN" altLang="zh-CN" sz="2800" dirty="0"/>
              <a:t>月</a:t>
            </a:r>
            <a:r>
              <a:rPr lang="en-US" altLang="zh-CN" sz="2800" dirty="0"/>
              <a:t>3</a:t>
            </a:r>
            <a:r>
              <a:rPr lang="zh-CN" altLang="zh-CN" sz="2800" dirty="0"/>
              <a:t>日，</a:t>
            </a:r>
            <a:r>
              <a:rPr lang="zh-CN" altLang="zh-CN" sz="2800" dirty="0">
                <a:latin typeface="+mn-ea"/>
              </a:rPr>
              <a:t>“玉兔二号</a:t>
            </a:r>
            <a:r>
              <a:rPr lang="en-US" altLang="zh-CN" sz="2800" dirty="0">
                <a:latin typeface="+mn-ea"/>
              </a:rPr>
              <a:t>”</a:t>
            </a:r>
            <a:r>
              <a:rPr lang="zh-CN" altLang="zh-CN" sz="2800" dirty="0">
                <a:latin typeface="+mn-ea"/>
              </a:rPr>
              <a:t>从</a:t>
            </a:r>
            <a:r>
              <a:rPr lang="zh-CN" altLang="zh-CN" sz="2800" dirty="0"/>
              <a:t>停稳在月球表面的</a:t>
            </a:r>
            <a:r>
              <a:rPr lang="en-US" altLang="zh-CN" sz="2800" dirty="0">
                <a:latin typeface="+mn-ea"/>
              </a:rPr>
              <a:t>“</a:t>
            </a:r>
            <a:r>
              <a:rPr lang="zh-CN" altLang="zh-CN" sz="2800" dirty="0">
                <a:latin typeface="+mn-ea"/>
              </a:rPr>
              <a:t>嫦娥四号</a:t>
            </a:r>
            <a:r>
              <a:rPr lang="en-US" altLang="zh-CN" sz="2800" dirty="0">
                <a:latin typeface="+mn-ea"/>
              </a:rPr>
              <a:t>”</a:t>
            </a:r>
            <a:r>
              <a:rPr lang="zh-CN" altLang="zh-CN" sz="2800" dirty="0">
                <a:latin typeface="+mn-ea"/>
              </a:rPr>
              <a:t>上</a:t>
            </a:r>
            <a:r>
              <a:rPr lang="zh-CN" altLang="zh-CN" sz="2800" dirty="0"/>
              <a:t>沿轨道缓缓下行，到达月球表面，如图</a:t>
            </a:r>
            <a:r>
              <a:rPr lang="en-US" altLang="zh-CN" sz="2800" dirty="0"/>
              <a:t>6</a:t>
            </a:r>
            <a:r>
              <a:rPr lang="zh-CN" altLang="zh-CN" sz="2800" dirty="0"/>
              <a:t>－</a:t>
            </a:r>
            <a:r>
              <a:rPr lang="en-US" altLang="zh-CN" sz="2800" dirty="0"/>
              <a:t>9</a:t>
            </a:r>
            <a:r>
              <a:rPr lang="zh-CN" altLang="zh-CN" sz="2800" dirty="0"/>
              <a:t>所示。关于“玉兔二号”下行的过程，下列说法中正确的是</a:t>
            </a:r>
            <a:r>
              <a:rPr lang="en-US" altLang="zh-CN" sz="2800" dirty="0"/>
              <a:t>(</a:t>
            </a:r>
            <a:r>
              <a:rPr lang="zh-CN" altLang="zh-CN" sz="2800" dirty="0"/>
              <a:t>　　</a:t>
            </a:r>
            <a:r>
              <a:rPr lang="en-US" altLang="zh-CN" sz="2800" dirty="0"/>
              <a:t>)</a:t>
            </a:r>
            <a:endParaRPr lang="zh-CN" altLang="zh-CN" sz="2800" dirty="0"/>
          </a:p>
          <a:p>
            <a:r>
              <a:rPr lang="en-US" altLang="zh-CN" sz="2800" dirty="0"/>
              <a:t>A</a:t>
            </a:r>
            <a:r>
              <a:rPr lang="zh-CN" altLang="zh-CN" sz="2800" dirty="0"/>
              <a:t>．若以月球表面为参照物，</a:t>
            </a:r>
            <a:r>
              <a:rPr lang="zh-CN" altLang="zh-CN" sz="2800" dirty="0">
                <a:latin typeface="+mn-ea"/>
              </a:rPr>
              <a:t>“嫦娥四号</a:t>
            </a:r>
            <a:r>
              <a:rPr lang="en-US" altLang="zh-CN" sz="2800" dirty="0">
                <a:latin typeface="+mn-ea"/>
              </a:rPr>
              <a:t>”</a:t>
            </a:r>
            <a:r>
              <a:rPr lang="zh-CN" altLang="zh-CN" sz="2800" dirty="0">
                <a:latin typeface="+mn-ea"/>
              </a:rPr>
              <a:t>是运动</a:t>
            </a:r>
            <a:r>
              <a:rPr lang="zh-CN" altLang="zh-CN" sz="2800" dirty="0"/>
              <a:t>的</a:t>
            </a:r>
          </a:p>
          <a:p>
            <a:r>
              <a:rPr lang="en-US" altLang="zh-CN" sz="2800" dirty="0"/>
              <a:t>B</a:t>
            </a:r>
            <a:r>
              <a:rPr lang="zh-CN" altLang="zh-CN" sz="2800" dirty="0"/>
              <a:t>．若以月球表面为参照物，</a:t>
            </a:r>
            <a:r>
              <a:rPr lang="zh-CN" altLang="zh-CN" sz="2800" dirty="0">
                <a:latin typeface="+mn-ea"/>
              </a:rPr>
              <a:t>“玉兔二号</a:t>
            </a:r>
            <a:r>
              <a:rPr lang="en-US" altLang="zh-CN" sz="2800" dirty="0">
                <a:latin typeface="+mn-ea"/>
              </a:rPr>
              <a:t>”</a:t>
            </a:r>
            <a:r>
              <a:rPr lang="zh-CN" altLang="zh-CN" sz="2800" dirty="0">
                <a:latin typeface="+mn-ea"/>
              </a:rPr>
              <a:t>是</a:t>
            </a:r>
            <a:r>
              <a:rPr lang="zh-CN" altLang="zh-CN" sz="2800" dirty="0"/>
              <a:t>静止的</a:t>
            </a:r>
          </a:p>
          <a:p>
            <a:r>
              <a:rPr lang="en-US" altLang="zh-CN" sz="2800" dirty="0"/>
              <a:t>C</a:t>
            </a:r>
            <a:r>
              <a:rPr lang="zh-CN" altLang="zh-CN" sz="2800" dirty="0"/>
              <a:t>．若以轨道为参照物，</a:t>
            </a:r>
            <a:r>
              <a:rPr lang="zh-CN" altLang="zh-CN" sz="2800" dirty="0">
                <a:latin typeface="+mn-ea"/>
              </a:rPr>
              <a:t>“玉兔二号</a:t>
            </a:r>
            <a:r>
              <a:rPr lang="en-US" altLang="zh-CN" sz="2800" dirty="0">
                <a:latin typeface="+mn-ea"/>
              </a:rPr>
              <a:t>”</a:t>
            </a:r>
            <a:r>
              <a:rPr lang="zh-CN" altLang="zh-CN" sz="2800" dirty="0">
                <a:latin typeface="+mn-ea"/>
              </a:rPr>
              <a:t>是</a:t>
            </a:r>
            <a:r>
              <a:rPr lang="zh-CN" altLang="zh-CN" sz="2800" dirty="0"/>
              <a:t>运动的</a:t>
            </a:r>
          </a:p>
          <a:p>
            <a:r>
              <a:rPr lang="en-US" altLang="zh-CN" sz="2800" dirty="0"/>
              <a:t>D</a:t>
            </a:r>
            <a:r>
              <a:rPr lang="zh-CN" altLang="zh-CN" sz="2800" dirty="0"/>
              <a:t>．若</a:t>
            </a:r>
            <a:r>
              <a:rPr lang="zh-CN" altLang="zh-CN" sz="2800" dirty="0">
                <a:latin typeface="+mn-ea"/>
              </a:rPr>
              <a:t>以</a:t>
            </a:r>
            <a:r>
              <a:rPr lang="en-US" altLang="zh-CN" sz="2800" dirty="0">
                <a:latin typeface="+mn-ea"/>
              </a:rPr>
              <a:t>“</a:t>
            </a:r>
            <a:r>
              <a:rPr lang="zh-CN" altLang="zh-CN" sz="2800" dirty="0">
                <a:latin typeface="+mn-ea"/>
              </a:rPr>
              <a:t>嫦娥四号</a:t>
            </a:r>
            <a:r>
              <a:rPr lang="en-US" altLang="zh-CN" sz="2800" dirty="0">
                <a:latin typeface="+mn-ea"/>
              </a:rPr>
              <a:t>”</a:t>
            </a:r>
            <a:r>
              <a:rPr lang="zh-CN" altLang="zh-CN" sz="2800" dirty="0">
                <a:latin typeface="+mn-ea"/>
              </a:rPr>
              <a:t>为</a:t>
            </a:r>
            <a:r>
              <a:rPr lang="zh-CN" altLang="zh-CN" sz="2800" dirty="0"/>
              <a:t>参照物</a:t>
            </a:r>
            <a:r>
              <a:rPr lang="zh-CN" altLang="zh-CN" sz="2800" dirty="0" smtClean="0"/>
              <a:t>，</a:t>
            </a:r>
            <a:endParaRPr lang="en-US" altLang="zh-CN" sz="2800" dirty="0" smtClean="0"/>
          </a:p>
          <a:p>
            <a:r>
              <a:rPr lang="zh-CN" altLang="zh-CN" sz="2800" dirty="0" smtClean="0">
                <a:latin typeface="+mn-ea"/>
              </a:rPr>
              <a:t>“玉兔二号</a:t>
            </a:r>
            <a:r>
              <a:rPr lang="en-US" altLang="zh-CN" sz="2800" dirty="0" smtClean="0">
                <a:latin typeface="+mn-ea"/>
              </a:rPr>
              <a:t>”</a:t>
            </a:r>
            <a:r>
              <a:rPr lang="zh-CN" altLang="zh-CN" sz="2800" dirty="0">
                <a:latin typeface="+mn-ea"/>
              </a:rPr>
              <a:t>是</a:t>
            </a:r>
            <a:r>
              <a:rPr lang="zh-CN" altLang="zh-CN" sz="2800" dirty="0"/>
              <a:t>静止的</a:t>
            </a:r>
          </a:p>
        </p:txBody>
      </p:sp>
      <p:sp>
        <p:nvSpPr>
          <p:cNvPr id="4" name="矩形 3"/>
          <p:cNvSpPr/>
          <p:nvPr/>
        </p:nvSpPr>
        <p:spPr>
          <a:xfrm>
            <a:off x="5234602" y="2238922"/>
            <a:ext cx="444352" cy="523220"/>
          </a:xfrm>
          <a:prstGeom prst="rect">
            <a:avLst/>
          </a:prstGeom>
        </p:spPr>
        <p:txBody>
          <a:bodyPr wrap="none">
            <a:spAutoFit/>
          </a:bodyPr>
          <a:lstStyle/>
          <a:p>
            <a:r>
              <a:rPr lang="en-US" altLang="zh-CN" sz="2800" b="1" dirty="0">
                <a:solidFill>
                  <a:srgbClr val="FF0000"/>
                </a:solidFill>
                <a:latin typeface="Times New Roman" panose="02020603050405020304"/>
                <a:ea typeface="楷体" panose="02010609060101010101" pitchFamily="49" charset="-122"/>
              </a:rPr>
              <a:t>C</a:t>
            </a:r>
            <a:endParaRPr lang="zh-CN" altLang="en-US" dirty="0">
              <a:ea typeface="楷体" panose="02010609060101010101" pitchFamily="49" charset="-122"/>
            </a:endParaRPr>
          </a:p>
        </p:txBody>
      </p:sp>
      <p:grpSp>
        <p:nvGrpSpPr>
          <p:cNvPr id="12" name="组合 11"/>
          <p:cNvGrpSpPr/>
          <p:nvPr/>
        </p:nvGrpSpPr>
        <p:grpSpPr>
          <a:xfrm>
            <a:off x="474943" y="0"/>
            <a:ext cx="8274780" cy="768350"/>
            <a:chOff x="431463" y="178382"/>
            <a:chExt cx="8274780" cy="768350"/>
          </a:xfrm>
        </p:grpSpPr>
        <p:cxnSp>
          <p:nvCxnSpPr>
            <p:cNvPr id="16" name="直接连接符 15"/>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457232" y="178382"/>
              <a:ext cx="5519387" cy="768350"/>
              <a:chOff x="457232" y="178382"/>
              <a:chExt cx="5519387" cy="768350"/>
            </a:xfrm>
          </p:grpSpPr>
          <p:sp>
            <p:nvSpPr>
              <p:cNvPr id="18"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针对训练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9" name="矩形 18"/>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3" name="图片 2"/>
          <p:cNvPicPr>
            <a:picLocks noChangeAspect="1"/>
          </p:cNvPicPr>
          <p:nvPr/>
        </p:nvPicPr>
        <p:blipFill>
          <a:blip r:embed="rId3"/>
          <a:stretch>
            <a:fillRect/>
          </a:stretch>
        </p:blipFill>
        <p:spPr>
          <a:xfrm>
            <a:off x="5375313" y="4071042"/>
            <a:ext cx="3294354" cy="255855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31462" y="1248410"/>
            <a:ext cx="8274780" cy="4093428"/>
          </a:xfrm>
          <a:prstGeom prst="rect">
            <a:avLst/>
          </a:prstGeom>
          <a:noFill/>
        </p:spPr>
        <p:txBody>
          <a:bodyPr wrap="square" lIns="0" rIns="0" rtlCol="0">
            <a:spAutoFit/>
          </a:bodyPr>
          <a:lstStyle/>
          <a:p>
            <a:pPr fontAlgn="auto">
              <a:lnSpc>
                <a:spcPts val="3860"/>
              </a:lnSpc>
            </a:pPr>
            <a:r>
              <a:rPr lang="en-US" altLang="zh-CN" sz="2800" dirty="0" smtClean="0">
                <a:latin typeface="宋体" panose="02010600030101010101" pitchFamily="2" charset="-122"/>
                <a:cs typeface="方正静蕾简体" panose="03000509000000000000" pitchFamily="65" charset="-122"/>
              </a:rPr>
              <a:t>3</a:t>
            </a:r>
            <a:r>
              <a:rPr lang="zh-CN" altLang="en-US" sz="2800" dirty="0" smtClean="0">
                <a:latin typeface="宋体" panose="02010600030101010101" pitchFamily="2" charset="-122"/>
                <a:cs typeface="方正静蕾简体" panose="03000509000000000000" pitchFamily="65" charset="-122"/>
              </a:rPr>
              <a:t>．大</a:t>
            </a:r>
            <a:r>
              <a:rPr lang="zh-CN" altLang="en-US" sz="2800" dirty="0">
                <a:latin typeface="宋体" panose="02010600030101010101" pitchFamily="2" charset="-122"/>
                <a:cs typeface="方正静蕾简体" panose="03000509000000000000" pitchFamily="65" charset="-122"/>
              </a:rPr>
              <a:t>游轮向东匀速直线行驶，小金面朝游轮前进方向，在游轮上的</a:t>
            </a:r>
            <a:r>
              <a:rPr lang="en-US" altLang="zh-CN" sz="2800" i="1" dirty="0">
                <a:latin typeface="宋体" panose="02010600030101010101" pitchFamily="2" charset="-122"/>
                <a:cs typeface="方正静蕾简体" panose="03000509000000000000" pitchFamily="65" charset="-122"/>
              </a:rPr>
              <a:t>A</a:t>
            </a:r>
            <a:r>
              <a:rPr lang="zh-CN" altLang="en-US" sz="2800" dirty="0">
                <a:latin typeface="宋体" panose="02010600030101010101" pitchFamily="2" charset="-122"/>
                <a:cs typeface="方正静蕾简体" panose="03000509000000000000" pitchFamily="65" charset="-122"/>
              </a:rPr>
              <a:t>位置竖直向上起跳，落下时的位置在</a:t>
            </a:r>
            <a:r>
              <a:rPr lang="en-US" altLang="zh-CN" sz="2800" dirty="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不计空气阻力</a:t>
            </a:r>
            <a:r>
              <a:rPr lang="en-US" altLang="zh-CN" sz="2800" dirty="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  </a:t>
            </a:r>
            <a:r>
              <a:rPr lang="en-US" altLang="zh-CN" sz="2800" dirty="0">
                <a:latin typeface="宋体" panose="02010600030101010101" pitchFamily="2" charset="-122"/>
                <a:cs typeface="方正静蕾简体" panose="03000509000000000000" pitchFamily="65" charset="-122"/>
              </a:rPr>
              <a:t>)</a:t>
            </a:r>
          </a:p>
          <a:p>
            <a:pPr fontAlgn="auto">
              <a:lnSpc>
                <a:spcPts val="3860"/>
              </a:lnSpc>
            </a:pPr>
            <a:r>
              <a:rPr lang="en-US" altLang="zh-CN" sz="2800" dirty="0">
                <a:latin typeface="宋体" panose="02010600030101010101" pitchFamily="2" charset="-122"/>
                <a:cs typeface="方正静蕾简体" panose="03000509000000000000" pitchFamily="65" charset="-122"/>
              </a:rPr>
              <a:t>A</a:t>
            </a:r>
            <a:r>
              <a:rPr lang="zh-CN" altLang="en-US" sz="2800" dirty="0">
                <a:latin typeface="宋体" panose="02010600030101010101" pitchFamily="2" charset="-122"/>
                <a:cs typeface="方正静蕾简体" panose="03000509000000000000" pitchFamily="65" charset="-122"/>
              </a:rPr>
              <a:t>．</a:t>
            </a:r>
            <a:r>
              <a:rPr lang="en-US" altLang="zh-CN" sz="2800" i="1" dirty="0">
                <a:latin typeface="宋体" panose="02010600030101010101" pitchFamily="2" charset="-122"/>
                <a:cs typeface="方正静蕾简体" panose="03000509000000000000" pitchFamily="65" charset="-122"/>
              </a:rPr>
              <a:t>A</a:t>
            </a:r>
            <a:r>
              <a:rPr lang="zh-CN" altLang="en-US" sz="2800" dirty="0">
                <a:latin typeface="宋体" panose="02010600030101010101" pitchFamily="2" charset="-122"/>
                <a:cs typeface="方正静蕾简体" panose="03000509000000000000" pitchFamily="65" charset="-122"/>
              </a:rPr>
              <a:t>位置的东侧  </a:t>
            </a:r>
            <a:endParaRPr lang="en-US" altLang="zh-CN" sz="2800" dirty="0" smtClean="0">
              <a:latin typeface="宋体" panose="02010600030101010101" pitchFamily="2" charset="-122"/>
              <a:cs typeface="方正静蕾简体" panose="03000509000000000000" pitchFamily="65" charset="-122"/>
            </a:endParaRPr>
          </a:p>
          <a:p>
            <a:pPr fontAlgn="auto">
              <a:lnSpc>
                <a:spcPts val="3860"/>
              </a:lnSpc>
            </a:pPr>
            <a:r>
              <a:rPr lang="en-US" altLang="zh-CN" sz="2800" dirty="0" smtClean="0">
                <a:latin typeface="宋体" panose="02010600030101010101" pitchFamily="2" charset="-122"/>
                <a:cs typeface="方正静蕾简体" panose="03000509000000000000" pitchFamily="65" charset="-122"/>
              </a:rPr>
              <a:t>B</a:t>
            </a:r>
            <a:r>
              <a:rPr lang="zh-CN" altLang="en-US" sz="2800" dirty="0">
                <a:latin typeface="宋体" panose="02010600030101010101" pitchFamily="2" charset="-122"/>
                <a:cs typeface="方正静蕾简体" panose="03000509000000000000" pitchFamily="65" charset="-122"/>
              </a:rPr>
              <a:t>．</a:t>
            </a:r>
            <a:r>
              <a:rPr lang="en-US" altLang="zh-CN" sz="2800" i="1" dirty="0">
                <a:latin typeface="宋体" panose="02010600030101010101" pitchFamily="2" charset="-122"/>
                <a:cs typeface="方正静蕾简体" panose="03000509000000000000" pitchFamily="65" charset="-122"/>
              </a:rPr>
              <a:t>A</a:t>
            </a:r>
            <a:r>
              <a:rPr lang="zh-CN" altLang="en-US" sz="2800" dirty="0">
                <a:latin typeface="宋体" panose="02010600030101010101" pitchFamily="2" charset="-122"/>
                <a:cs typeface="方正静蕾简体" panose="03000509000000000000" pitchFamily="65" charset="-122"/>
              </a:rPr>
              <a:t>位置的西侧</a:t>
            </a:r>
          </a:p>
          <a:p>
            <a:pPr fontAlgn="auto">
              <a:lnSpc>
                <a:spcPts val="3860"/>
              </a:lnSpc>
            </a:pPr>
            <a:r>
              <a:rPr lang="en-US" altLang="zh-CN" sz="2800" dirty="0">
                <a:latin typeface="宋体" panose="02010600030101010101" pitchFamily="2" charset="-122"/>
                <a:cs typeface="方正静蕾简体" panose="03000509000000000000" pitchFamily="65" charset="-122"/>
              </a:rPr>
              <a:t>C</a:t>
            </a:r>
            <a:r>
              <a:rPr lang="zh-CN" altLang="en-US" sz="2800" dirty="0">
                <a:latin typeface="宋体" panose="02010600030101010101" pitchFamily="2" charset="-122"/>
                <a:cs typeface="方正静蕾简体" panose="03000509000000000000" pitchFamily="65" charset="-122"/>
              </a:rPr>
              <a:t>．</a:t>
            </a:r>
            <a:r>
              <a:rPr lang="en-US" altLang="zh-CN" sz="2800" i="1" dirty="0">
                <a:latin typeface="宋体" panose="02010600030101010101" pitchFamily="2" charset="-122"/>
                <a:cs typeface="方正静蕾简体" panose="03000509000000000000" pitchFamily="65" charset="-122"/>
              </a:rPr>
              <a:t>A</a:t>
            </a:r>
            <a:r>
              <a:rPr lang="zh-CN" altLang="en-US" sz="2800" dirty="0">
                <a:latin typeface="宋体" panose="02010600030101010101" pitchFamily="2" charset="-122"/>
                <a:cs typeface="方正静蕾简体" panose="03000509000000000000" pitchFamily="65" charset="-122"/>
              </a:rPr>
              <a:t>位置  </a:t>
            </a:r>
            <a:endParaRPr lang="en-US" altLang="zh-CN" sz="2800" dirty="0" smtClean="0">
              <a:latin typeface="宋体" panose="02010600030101010101" pitchFamily="2" charset="-122"/>
              <a:cs typeface="方正静蕾简体" panose="03000509000000000000" pitchFamily="65" charset="-122"/>
            </a:endParaRPr>
          </a:p>
          <a:p>
            <a:pPr fontAlgn="auto">
              <a:lnSpc>
                <a:spcPts val="3860"/>
              </a:lnSpc>
            </a:pPr>
            <a:r>
              <a:rPr lang="en-US" altLang="zh-CN" sz="2800" dirty="0" smtClean="0">
                <a:latin typeface="宋体" panose="02010600030101010101" pitchFamily="2" charset="-122"/>
                <a:cs typeface="方正静蕾简体" panose="03000509000000000000" pitchFamily="65" charset="-122"/>
              </a:rPr>
              <a:t>D</a:t>
            </a:r>
            <a:r>
              <a:rPr lang="zh-CN" altLang="en-US" sz="2800" dirty="0">
                <a:latin typeface="宋体" panose="02010600030101010101" pitchFamily="2" charset="-122"/>
                <a:cs typeface="方正静蕾简体" panose="03000509000000000000" pitchFamily="65" charset="-122"/>
              </a:rPr>
              <a:t>．以上三种情况都有可能</a:t>
            </a:r>
          </a:p>
          <a:p>
            <a:pPr fontAlgn="auto">
              <a:lnSpc>
                <a:spcPts val="3860"/>
              </a:lnSpc>
            </a:pPr>
            <a:endParaRPr lang="zh-CN" altLang="en-US" sz="2800" dirty="0">
              <a:latin typeface="宋体" panose="02010600030101010101" pitchFamily="2" charset="-122"/>
              <a:cs typeface="方正静蕾简体" panose="03000509000000000000" pitchFamily="65" charset="-122"/>
            </a:endParaRPr>
          </a:p>
        </p:txBody>
      </p:sp>
      <p:sp>
        <p:nvSpPr>
          <p:cNvPr id="9" name="矩形 8"/>
          <p:cNvSpPr/>
          <p:nvPr/>
        </p:nvSpPr>
        <p:spPr>
          <a:xfrm>
            <a:off x="3479046" y="2249450"/>
            <a:ext cx="444352" cy="523220"/>
          </a:xfrm>
          <a:prstGeom prst="rect">
            <a:avLst/>
          </a:prstGeom>
        </p:spPr>
        <p:txBody>
          <a:bodyPr wrap="none">
            <a:spAutoFit/>
          </a:bodyPr>
          <a:lstStyle/>
          <a:p>
            <a:r>
              <a:rPr lang="en-US" altLang="zh-CN" sz="2800" b="1" dirty="0" smtClean="0">
                <a:solidFill>
                  <a:srgbClr val="FF0000"/>
                </a:solidFill>
                <a:latin typeface="Times New Roman" panose="02020603050405020304"/>
              </a:rPr>
              <a:t>C</a:t>
            </a:r>
            <a:endParaRPr lang="zh-CN" altLang="en-US" dirty="0"/>
          </a:p>
        </p:txBody>
      </p:sp>
      <p:grpSp>
        <p:nvGrpSpPr>
          <p:cNvPr id="10" name="组合 9"/>
          <p:cNvGrpSpPr/>
          <p:nvPr/>
        </p:nvGrpSpPr>
        <p:grpSpPr>
          <a:xfrm>
            <a:off x="474943" y="0"/>
            <a:ext cx="8274780" cy="768350"/>
            <a:chOff x="431463" y="178382"/>
            <a:chExt cx="8274780" cy="768350"/>
          </a:xfrm>
        </p:grpSpPr>
        <p:cxnSp>
          <p:nvCxnSpPr>
            <p:cNvPr id="12" name="直接连接符 11"/>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457232" y="178382"/>
              <a:ext cx="5519387" cy="768350"/>
              <a:chOff x="457232" y="178382"/>
              <a:chExt cx="5519387" cy="768350"/>
            </a:xfrm>
          </p:grpSpPr>
          <p:sp>
            <p:nvSpPr>
              <p:cNvPr id="15"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6" name="矩形 15"/>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31464" y="1041938"/>
            <a:ext cx="8274779" cy="4832092"/>
          </a:xfrm>
          <a:prstGeom prst="rect">
            <a:avLst/>
          </a:prstGeom>
          <a:noFill/>
        </p:spPr>
        <p:txBody>
          <a:bodyPr wrap="square" lIns="0" rIns="0" rtlCol="0">
            <a:spAutoFit/>
          </a:bodyPr>
          <a:lstStyle/>
          <a:p>
            <a:pPr fontAlgn="auto"/>
            <a:r>
              <a:rPr lang="en-US" altLang="zh-CN" sz="2800" dirty="0" smtClean="0">
                <a:latin typeface="宋体" panose="02010600030101010101" pitchFamily="2" charset="-122"/>
                <a:cs typeface="方正静蕾简体" panose="03000509000000000000" pitchFamily="65" charset="-122"/>
              </a:rPr>
              <a:t>4</a:t>
            </a:r>
            <a:r>
              <a:rPr lang="zh-CN" altLang="en-US" sz="2800" dirty="0" smtClean="0">
                <a:latin typeface="宋体" panose="02010600030101010101" pitchFamily="2" charset="-122"/>
                <a:cs typeface="方正静蕾简体" panose="03000509000000000000" pitchFamily="65" charset="-122"/>
              </a:rPr>
              <a:t>．（</a:t>
            </a:r>
            <a:r>
              <a:rPr lang="en-US" altLang="zh-CN" sz="2800" dirty="0" smtClean="0">
                <a:latin typeface="宋体" panose="02010600030101010101" pitchFamily="2" charset="-122"/>
                <a:cs typeface="方正静蕾简体" panose="03000509000000000000" pitchFamily="65" charset="-122"/>
              </a:rPr>
              <a:t>2017·</a:t>
            </a:r>
            <a:r>
              <a:rPr lang="zh-CN" altLang="en-US" sz="2800" dirty="0" smtClean="0">
                <a:latin typeface="宋体" panose="02010600030101010101" pitchFamily="2" charset="-122"/>
                <a:cs typeface="方正静蕾简体" panose="03000509000000000000" pitchFamily="65" charset="-122"/>
              </a:rPr>
              <a:t>广州市）图</a:t>
            </a:r>
            <a:r>
              <a:rPr lang="en-US" altLang="zh-CN" sz="2800" dirty="0" smtClean="0">
                <a:latin typeface="宋体" panose="02010600030101010101" pitchFamily="2" charset="-122"/>
                <a:cs typeface="方正静蕾简体" panose="03000509000000000000" pitchFamily="65" charset="-122"/>
              </a:rPr>
              <a:t>6-10</a:t>
            </a:r>
            <a:r>
              <a:rPr lang="zh-CN" altLang="en-US" sz="2800" dirty="0" smtClean="0">
                <a:latin typeface="宋体" panose="02010600030101010101" pitchFamily="2" charset="-122"/>
                <a:cs typeface="方正静蕾简体" panose="03000509000000000000" pitchFamily="65" charset="-122"/>
              </a:rPr>
              <a:t>中小球相对于水平桌面静止。小红通过观察，作出如下判断，正确的是（</a:t>
            </a:r>
            <a:r>
              <a:rPr lang="en-US" altLang="zh-CN" sz="2800" dirty="0" smtClean="0">
                <a:latin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cs typeface="方正静蕾简体" panose="03000509000000000000" pitchFamily="65" charset="-122"/>
              </a:rPr>
              <a:t>）</a:t>
            </a:r>
          </a:p>
          <a:p>
            <a:pPr fontAlgn="auto"/>
            <a:r>
              <a:rPr lang="en-US" altLang="zh-CN" sz="2800" dirty="0" smtClean="0">
                <a:cs typeface="方正静蕾简体" panose="03000509000000000000" pitchFamily="65" charset="-122"/>
              </a:rPr>
              <a:t>A</a:t>
            </a:r>
            <a:r>
              <a:rPr lang="zh-CN" altLang="en-US" sz="2800" dirty="0" smtClean="0">
                <a:cs typeface="方正静蕾简体" panose="03000509000000000000" pitchFamily="65" charset="-122"/>
              </a:rPr>
              <a:t>．窗外</a:t>
            </a:r>
            <a:r>
              <a:rPr lang="zh-CN" altLang="en-US" sz="2800" dirty="0" smtClean="0">
                <a:latin typeface="宋体" panose="02010600030101010101" pitchFamily="2" charset="-122"/>
                <a:cs typeface="方正静蕾简体" panose="03000509000000000000" pitchFamily="65" charset="-122"/>
              </a:rPr>
              <a:t>另一列车相对她不动，则她坐的车一定是相对地静止的</a:t>
            </a:r>
          </a:p>
          <a:p>
            <a:pPr fontAlgn="auto"/>
            <a:r>
              <a:rPr lang="en-US" altLang="zh-CN" sz="2800" dirty="0" smtClean="0">
                <a:cs typeface="方正静蕾简体" panose="03000509000000000000" pitchFamily="65" charset="-122"/>
              </a:rPr>
              <a:t>B</a:t>
            </a:r>
            <a:r>
              <a:rPr lang="zh-CN" altLang="en-US" sz="2800" dirty="0" smtClean="0">
                <a:cs typeface="方正静蕾简体" panose="03000509000000000000" pitchFamily="65" charset="-122"/>
              </a:rPr>
              <a:t>．窗外</a:t>
            </a:r>
            <a:r>
              <a:rPr lang="zh-CN" altLang="en-US" sz="2800" dirty="0" smtClean="0">
                <a:latin typeface="宋体" panose="02010600030101010101" pitchFamily="2" charset="-122"/>
                <a:cs typeface="方正静蕾简体" panose="03000509000000000000" pitchFamily="65" charset="-122"/>
              </a:rPr>
              <a:t>另一列车相对她向东行驶，</a:t>
            </a:r>
            <a:endParaRPr lang="en-US" altLang="zh-CN" sz="2800" dirty="0" smtClean="0">
              <a:latin typeface="宋体" panose="02010600030101010101" pitchFamily="2" charset="-122"/>
              <a:cs typeface="方正静蕾简体" panose="03000509000000000000" pitchFamily="65" charset="-122"/>
            </a:endParaRPr>
          </a:p>
          <a:p>
            <a:pPr fontAlgn="auto"/>
            <a:r>
              <a:rPr lang="zh-CN" altLang="en-US" sz="2800" dirty="0" smtClean="0">
                <a:latin typeface="宋体" panose="02010600030101010101" pitchFamily="2" charset="-122"/>
                <a:cs typeface="方正静蕾简体" panose="03000509000000000000" pitchFamily="65" charset="-122"/>
              </a:rPr>
              <a:t>则她坐的车一定相对地向西行驶</a:t>
            </a:r>
          </a:p>
          <a:p>
            <a:pPr fontAlgn="auto"/>
            <a:r>
              <a:rPr lang="en-US" altLang="zh-CN" sz="2800" dirty="0" smtClean="0">
                <a:cs typeface="方正静蕾简体" panose="03000509000000000000" pitchFamily="65" charset="-122"/>
              </a:rPr>
              <a:t>C</a:t>
            </a:r>
            <a:r>
              <a:rPr lang="zh-CN" altLang="en-US" sz="2800" dirty="0" smtClean="0">
                <a:cs typeface="方正静蕾简体" panose="03000509000000000000" pitchFamily="65" charset="-122"/>
              </a:rPr>
              <a:t>．小球</a:t>
            </a:r>
            <a:r>
              <a:rPr lang="zh-CN" altLang="en-US" sz="2800" dirty="0" smtClean="0">
                <a:latin typeface="宋体" panose="02010600030101010101" pitchFamily="2" charset="-122"/>
                <a:cs typeface="方正静蕾简体" panose="03000509000000000000" pitchFamily="65" charset="-122"/>
              </a:rPr>
              <a:t>突然“自动”向东滚动，</a:t>
            </a:r>
            <a:endParaRPr lang="en-US" altLang="zh-CN" sz="2800" dirty="0" smtClean="0">
              <a:latin typeface="宋体" panose="02010600030101010101" pitchFamily="2" charset="-122"/>
              <a:cs typeface="方正静蕾简体" panose="03000509000000000000" pitchFamily="65" charset="-122"/>
            </a:endParaRPr>
          </a:p>
          <a:p>
            <a:pPr fontAlgn="auto"/>
            <a:r>
              <a:rPr lang="zh-CN" altLang="en-US" sz="2800" dirty="0" smtClean="0">
                <a:latin typeface="宋体" panose="02010600030101010101" pitchFamily="2" charset="-122"/>
                <a:cs typeface="方正静蕾简体" panose="03000509000000000000" pitchFamily="65" charset="-122"/>
              </a:rPr>
              <a:t>则她坐的车一定向西启动</a:t>
            </a:r>
          </a:p>
          <a:p>
            <a:pPr fontAlgn="auto"/>
            <a:r>
              <a:rPr lang="en-US" altLang="zh-CN" sz="2800" dirty="0" smtClean="0">
                <a:cs typeface="方正静蕾简体" panose="03000509000000000000" pitchFamily="65" charset="-122"/>
              </a:rPr>
              <a:t>D</a:t>
            </a:r>
            <a:r>
              <a:rPr lang="zh-CN" altLang="en-US" sz="2800" dirty="0" smtClean="0">
                <a:cs typeface="方正静蕾简体" panose="03000509000000000000" pitchFamily="65" charset="-122"/>
              </a:rPr>
              <a:t>．小球</a:t>
            </a:r>
            <a:r>
              <a:rPr lang="zh-CN" altLang="en-US" sz="2800" dirty="0" smtClean="0">
                <a:latin typeface="宋体" panose="02010600030101010101" pitchFamily="2" charset="-122"/>
                <a:cs typeface="方正静蕾简体" panose="03000509000000000000" pitchFamily="65" charset="-122"/>
              </a:rPr>
              <a:t>突然“自动”滚动，则她</a:t>
            </a:r>
            <a:endParaRPr lang="en-US" altLang="zh-CN" sz="2800" dirty="0" smtClean="0">
              <a:latin typeface="宋体" panose="02010600030101010101" pitchFamily="2" charset="-122"/>
              <a:cs typeface="方正静蕾简体" panose="03000509000000000000" pitchFamily="65" charset="-122"/>
            </a:endParaRPr>
          </a:p>
          <a:p>
            <a:pPr fontAlgn="auto"/>
            <a:r>
              <a:rPr lang="zh-CN" altLang="en-US" sz="2800" dirty="0" smtClean="0">
                <a:latin typeface="宋体" panose="02010600030101010101" pitchFamily="2" charset="-122"/>
                <a:cs typeface="方正静蕾简体" panose="03000509000000000000" pitchFamily="65" charset="-122"/>
              </a:rPr>
              <a:t>坐的车运动状态一定发生了改变</a:t>
            </a:r>
            <a:endParaRPr lang="zh-CN" altLang="en-US" sz="2800" dirty="0">
              <a:latin typeface="宋体" panose="02010600030101010101" pitchFamily="2" charset="-122"/>
              <a:cs typeface="方正静蕾简体" panose="03000509000000000000" pitchFamily="65" charset="-122"/>
            </a:endParaRPr>
          </a:p>
        </p:txBody>
      </p:sp>
      <p:grpSp>
        <p:nvGrpSpPr>
          <p:cNvPr id="9" name="组合 8"/>
          <p:cNvGrpSpPr/>
          <p:nvPr/>
        </p:nvGrpSpPr>
        <p:grpSpPr>
          <a:xfrm>
            <a:off x="474943" y="0"/>
            <a:ext cx="8274780" cy="768350"/>
            <a:chOff x="431463" y="178382"/>
            <a:chExt cx="8274780" cy="768350"/>
          </a:xfrm>
        </p:grpSpPr>
        <p:cxnSp>
          <p:nvCxnSpPr>
            <p:cNvPr id="10" name="直接连接符 9"/>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457232" y="178382"/>
              <a:ext cx="5519387" cy="768350"/>
              <a:chOff x="457232" y="178382"/>
              <a:chExt cx="5519387" cy="768350"/>
            </a:xfrm>
          </p:grpSpPr>
          <p:sp>
            <p:nvSpPr>
              <p:cNvPr id="14"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5" name="矩形 14"/>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 name="图片 1"/>
          <p:cNvPicPr>
            <a:picLocks noChangeAspect="1"/>
          </p:cNvPicPr>
          <p:nvPr/>
        </p:nvPicPr>
        <p:blipFill>
          <a:blip r:embed="rId3"/>
          <a:stretch>
            <a:fillRect/>
          </a:stretch>
        </p:blipFill>
        <p:spPr>
          <a:xfrm>
            <a:off x="5827920" y="2962656"/>
            <a:ext cx="3119313" cy="3544991"/>
          </a:xfrm>
          <a:prstGeom prst="rect">
            <a:avLst/>
          </a:prstGeom>
        </p:spPr>
      </p:pic>
      <p:sp>
        <p:nvSpPr>
          <p:cNvPr id="11" name="矩形 10"/>
          <p:cNvSpPr/>
          <p:nvPr/>
        </p:nvSpPr>
        <p:spPr>
          <a:xfrm>
            <a:off x="854718" y="1920266"/>
            <a:ext cx="444352" cy="523220"/>
          </a:xfrm>
          <a:prstGeom prst="rect">
            <a:avLst/>
          </a:prstGeom>
        </p:spPr>
        <p:txBody>
          <a:bodyPr wrap="none">
            <a:spAutoFit/>
          </a:bodyPr>
          <a:lstStyle/>
          <a:p>
            <a:r>
              <a:rPr lang="en-US" altLang="zh-CN" sz="2800" b="1" dirty="0">
                <a:solidFill>
                  <a:srgbClr val="FF0000"/>
                </a:solidFill>
                <a:latin typeface="Times New Roman" panose="02020603050405020304"/>
              </a:rPr>
              <a:t>D</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608109" y="963617"/>
            <a:ext cx="8008448" cy="2595839"/>
          </a:xfrm>
          <a:prstGeom prst="rect">
            <a:avLst/>
          </a:prstGeom>
          <a:noFill/>
        </p:spPr>
        <p:txBody>
          <a:bodyPr wrap="square" lIns="0" rIns="0" rtlCol="0">
            <a:spAutoFit/>
          </a:bodyPr>
          <a:lstStyle/>
          <a:p>
            <a:pPr fontAlgn="auto">
              <a:lnSpc>
                <a:spcPct val="150000"/>
              </a:lnSpc>
            </a:pPr>
            <a:r>
              <a:rPr lang="en-US" altLang="zh-CN" sz="2800" dirty="0"/>
              <a:t>5</a:t>
            </a:r>
            <a:r>
              <a:rPr lang="zh-CN" altLang="zh-CN" sz="2800" dirty="0"/>
              <a:t>．</a:t>
            </a:r>
            <a:r>
              <a:rPr lang="en-US" altLang="zh-CN" sz="2800" dirty="0"/>
              <a:t>(2019·</a:t>
            </a:r>
            <a:r>
              <a:rPr lang="zh-CN" altLang="zh-CN" sz="2800" dirty="0"/>
              <a:t>武威市</a:t>
            </a:r>
            <a:r>
              <a:rPr lang="en-US" altLang="zh-CN" sz="2800" dirty="0"/>
              <a:t>)</a:t>
            </a:r>
            <a:r>
              <a:rPr lang="zh-CN" altLang="zh-CN" sz="2800" dirty="0"/>
              <a:t>改革开放</a:t>
            </a:r>
            <a:r>
              <a:rPr lang="en-US" altLang="zh-CN" sz="2800" dirty="0"/>
              <a:t>40</a:t>
            </a:r>
            <a:r>
              <a:rPr lang="zh-CN" altLang="zh-CN" sz="2800" dirty="0"/>
              <a:t>年以来，中国高铁已然成为一张有重量</a:t>
            </a:r>
            <a:r>
              <a:rPr lang="zh-CN" altLang="zh-CN" sz="2800" dirty="0">
                <a:latin typeface="+mn-ea"/>
              </a:rPr>
              <a:t>的</a:t>
            </a:r>
            <a:r>
              <a:rPr lang="en-US" altLang="zh-CN" sz="2800" dirty="0">
                <a:latin typeface="+mn-ea"/>
              </a:rPr>
              <a:t>“</a:t>
            </a:r>
            <a:r>
              <a:rPr lang="zh-CN" altLang="zh-CN" sz="2800" dirty="0">
                <a:latin typeface="+mn-ea"/>
              </a:rPr>
              <a:t>中国名片</a:t>
            </a:r>
            <a:r>
              <a:rPr lang="en-US" altLang="zh-CN" sz="2800" dirty="0">
                <a:latin typeface="+mn-ea"/>
              </a:rPr>
              <a:t>”</a:t>
            </a:r>
            <a:r>
              <a:rPr lang="zh-CN" altLang="zh-CN" sz="2800" dirty="0">
                <a:latin typeface="+mn-ea"/>
              </a:rPr>
              <a:t>。小明</a:t>
            </a:r>
            <a:r>
              <a:rPr lang="zh-CN" altLang="zh-CN" sz="2800" dirty="0"/>
              <a:t>乘坐高铁时看到路旁的树木疾速向后退去，这是以</a:t>
            </a:r>
            <a:r>
              <a:rPr lang="en-US" altLang="zh-CN" sz="2800" dirty="0"/>
              <a:t>________</a:t>
            </a:r>
            <a:r>
              <a:rPr lang="zh-CN" altLang="zh-CN" sz="2800" dirty="0"/>
              <a:t>为参照物。若列车时速为</a:t>
            </a:r>
            <a:r>
              <a:rPr lang="en-US" altLang="zh-CN" sz="2800" dirty="0"/>
              <a:t>180 km/h</a:t>
            </a:r>
            <a:r>
              <a:rPr lang="zh-CN" altLang="zh-CN" sz="2800" dirty="0"/>
              <a:t>，合</a:t>
            </a:r>
            <a:r>
              <a:rPr lang="en-US" altLang="zh-CN" sz="2800" dirty="0"/>
              <a:t>__________m/s</a:t>
            </a:r>
            <a:r>
              <a:rPr lang="zh-CN" altLang="zh-CN" sz="2800" dirty="0"/>
              <a:t>。</a:t>
            </a:r>
            <a:endParaRPr lang="zh-CN" altLang="en-US" sz="2800" dirty="0">
              <a:latin typeface="宋体" panose="02010600030101010101" pitchFamily="2" charset="-122"/>
              <a:cs typeface="方正静蕾简体" panose="03000509000000000000" pitchFamily="65" charset="-122"/>
            </a:endParaRPr>
          </a:p>
        </p:txBody>
      </p:sp>
      <p:grpSp>
        <p:nvGrpSpPr>
          <p:cNvPr id="12" name="组合 11"/>
          <p:cNvGrpSpPr/>
          <p:nvPr/>
        </p:nvGrpSpPr>
        <p:grpSpPr>
          <a:xfrm>
            <a:off x="474943" y="0"/>
            <a:ext cx="8274780" cy="768350"/>
            <a:chOff x="431463" y="178382"/>
            <a:chExt cx="8274780" cy="768350"/>
          </a:xfrm>
        </p:grpSpPr>
        <p:cxnSp>
          <p:nvCxnSpPr>
            <p:cNvPr id="14" name="直接连接符 13"/>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457232" y="178382"/>
              <a:ext cx="5519387" cy="768350"/>
              <a:chOff x="457232" y="178382"/>
              <a:chExt cx="5519387" cy="768350"/>
            </a:xfrm>
          </p:grpSpPr>
          <p:sp>
            <p:nvSpPr>
              <p:cNvPr id="16"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7" name="矩形 16"/>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
        <p:nvSpPr>
          <p:cNvPr id="11" name="矩形 10"/>
          <p:cNvSpPr/>
          <p:nvPr/>
        </p:nvSpPr>
        <p:spPr>
          <a:xfrm>
            <a:off x="6889758" y="2340890"/>
            <a:ext cx="906017" cy="523220"/>
          </a:xfrm>
          <a:prstGeom prst="rect">
            <a:avLst/>
          </a:prstGeom>
        </p:spPr>
        <p:txBody>
          <a:bodyPr wrap="none">
            <a:spAutoFit/>
          </a:bodyPr>
          <a:lstStyle/>
          <a:p>
            <a:r>
              <a:rPr lang="zh-CN" altLang="en-US" sz="2800" b="1" dirty="0">
                <a:solidFill>
                  <a:srgbClr val="FF0000"/>
                </a:solidFill>
                <a:latin typeface="楷体" panose="02010609060101010101" pitchFamily="49" charset="-122"/>
                <a:ea typeface="楷体" panose="02010609060101010101" pitchFamily="49" charset="-122"/>
              </a:rPr>
              <a:t>车厢</a:t>
            </a:r>
            <a:endParaRPr lang="zh-CN" altLang="en-US" dirty="0">
              <a:latin typeface="楷体" panose="02010609060101010101" pitchFamily="49" charset="-122"/>
              <a:ea typeface="楷体" panose="02010609060101010101" pitchFamily="49" charset="-122"/>
            </a:endParaRPr>
          </a:p>
        </p:txBody>
      </p:sp>
      <p:sp>
        <p:nvSpPr>
          <p:cNvPr id="13" name="矩形 12"/>
          <p:cNvSpPr/>
          <p:nvPr/>
        </p:nvSpPr>
        <p:spPr>
          <a:xfrm>
            <a:off x="6795821" y="3036236"/>
            <a:ext cx="546945" cy="523220"/>
          </a:xfrm>
          <a:prstGeom prst="rect">
            <a:avLst/>
          </a:prstGeom>
        </p:spPr>
        <p:txBody>
          <a:bodyPr wrap="none">
            <a:spAutoFit/>
          </a:bodyPr>
          <a:lstStyle/>
          <a:p>
            <a:r>
              <a:rPr lang="en-US" altLang="zh-CN" sz="2800" b="1" dirty="0" smtClean="0">
                <a:solidFill>
                  <a:srgbClr val="FF0000"/>
                </a:solidFill>
                <a:ea typeface="楷体" panose="02010609060101010101" pitchFamily="49" charset="-122"/>
              </a:rPr>
              <a:t>50</a:t>
            </a:r>
            <a:endParaRPr lang="zh-CN" altLang="en-US" dirty="0">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https://timgsa.baidu.com/timg?image&amp;quality=80&amp;size=b9999_10000&amp;sec=1543050428763&amp;di=96e9a22cdfcd2b71565e06c8a91967bb&amp;imgtype=0&amp;src=http%3A%2F%2Fwww.51pptmoban.com%2Fd%2Ffile%2F2015%2F10%2F13%2F04180d602697c3b975ec7f81ddea00af.jpg"/>
          <p:cNvPicPr>
            <a:picLocks noChangeAspect="1" noChangeArrowheads="1"/>
          </p:cNvPicPr>
          <p:nvPr/>
        </p:nvPicPr>
        <p:blipFill>
          <a:blip r:embed="rId3">
            <a:extLst>
              <a:ext uri="{28A0092B-C50C-407E-A947-70E740481C1C}">
                <a14:useLocalDpi xmlns:a14="http://schemas.microsoft.com/office/drawing/2010/main" val="0"/>
              </a:ext>
            </a:extLst>
          </a:blip>
          <a:srcRect l="50000"/>
          <a:stretch>
            <a:fillRect/>
          </a:stretch>
        </p:blipFill>
        <p:spPr bwMode="auto">
          <a:xfrm>
            <a:off x="6269038" y="2259013"/>
            <a:ext cx="2513012" cy="450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横卷形 12"/>
          <p:cNvSpPr/>
          <p:nvPr/>
        </p:nvSpPr>
        <p:spPr>
          <a:xfrm>
            <a:off x="612775" y="1514475"/>
            <a:ext cx="5724525" cy="3043238"/>
          </a:xfrm>
          <a:prstGeom prst="horizontalScroll">
            <a:avLst/>
          </a:prstGeom>
          <a:noFill/>
          <a:ln w="76200">
            <a:solidFill>
              <a:srgbClr val="005188"/>
            </a:solidFill>
            <a:prstDash val="sysDash"/>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zh-CN" altLang="en-US" sz="3200" b="1" dirty="0" smtClean="0">
                <a:solidFill>
                  <a:schemeClr val="tx1"/>
                </a:solidFill>
                <a:latin typeface="+mn-ea"/>
              </a:rPr>
              <a:t>考点三</a:t>
            </a:r>
            <a:r>
              <a:rPr lang="en-US" altLang="zh-CN" sz="3200" b="1" dirty="0" smtClean="0">
                <a:solidFill>
                  <a:schemeClr val="tx1"/>
                </a:solidFill>
                <a:latin typeface="+mn-ea"/>
              </a:rPr>
              <a:t>  </a:t>
            </a:r>
            <a:endParaRPr lang="en-US" altLang="zh-CN" sz="3200" b="1" dirty="0">
              <a:solidFill>
                <a:schemeClr val="tx1"/>
              </a:solidFill>
              <a:latin typeface="+mn-ea"/>
            </a:endParaRPr>
          </a:p>
          <a:p>
            <a:pPr algn="ctr">
              <a:defRPr/>
            </a:pPr>
            <a:r>
              <a:rPr lang="zh-CN" altLang="en-US" sz="3200" b="1" dirty="0" smtClean="0">
                <a:solidFill>
                  <a:schemeClr val="tx1"/>
                </a:solidFill>
                <a:latin typeface="+mn-ea"/>
              </a:rPr>
              <a:t>速度的描述；速度简单计算；测物体运动速度</a:t>
            </a:r>
            <a:endParaRPr lang="zh-CN" altLang="en-US" sz="3200" b="1" dirty="0">
              <a:solidFill>
                <a:schemeClr val="tx1"/>
              </a:solidFill>
              <a:latin typeface="+mn-ea"/>
            </a:endParaRPr>
          </a:p>
        </p:txBody>
      </p:sp>
      <p:grpSp>
        <p:nvGrpSpPr>
          <p:cNvPr id="16" name="组合 15"/>
          <p:cNvGrpSpPr/>
          <p:nvPr/>
        </p:nvGrpSpPr>
        <p:grpSpPr>
          <a:xfrm>
            <a:off x="474943" y="0"/>
            <a:ext cx="8274780" cy="768350"/>
            <a:chOff x="431463" y="178382"/>
            <a:chExt cx="8274780" cy="768350"/>
          </a:xfrm>
        </p:grpSpPr>
        <p:cxnSp>
          <p:nvCxnSpPr>
            <p:cNvPr id="17" name="直接连接符 16"/>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457232" y="178382"/>
              <a:ext cx="5519387" cy="768350"/>
              <a:chOff x="457232" y="178382"/>
              <a:chExt cx="5519387" cy="768350"/>
            </a:xfrm>
          </p:grpSpPr>
          <p:sp>
            <p:nvSpPr>
              <p:cNvPr id="24"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5" name="矩形 24"/>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5616357" y="1760070"/>
            <a:ext cx="3372195" cy="1621134"/>
          </a:xfrm>
          <a:prstGeom prst="rect">
            <a:avLst/>
          </a:prstGeom>
        </p:spPr>
      </p:pic>
      <p:sp>
        <p:nvSpPr>
          <p:cNvPr id="41" name="TextBox 40"/>
          <p:cNvSpPr txBox="1"/>
          <p:nvPr/>
        </p:nvSpPr>
        <p:spPr>
          <a:xfrm>
            <a:off x="383855" y="992766"/>
            <a:ext cx="8292465" cy="3413755"/>
          </a:xfrm>
          <a:prstGeom prst="rect">
            <a:avLst/>
          </a:prstGeom>
          <a:noFill/>
        </p:spPr>
        <p:txBody>
          <a:bodyPr wrap="square" lIns="0" rIns="0" rtlCol="0">
            <a:spAutoFit/>
          </a:bodyPr>
          <a:lstStyle/>
          <a:p>
            <a:pPr>
              <a:lnSpc>
                <a:spcPts val="3660"/>
              </a:lnSpc>
            </a:pPr>
            <a:r>
              <a:rPr lang="zh-CN" altLang="en-US" sz="2800" dirty="0" smtClean="0">
                <a:solidFill>
                  <a:schemeClr val="tx1"/>
                </a:solidFill>
                <a:latin typeface="宋体" panose="02010600030101010101" pitchFamily="2" charset="-122"/>
                <a:ea typeface="宋体" panose="02010600030101010101" pitchFamily="2" charset="-122"/>
                <a:cs typeface="方正静蕾简体" panose="03000509000000000000" pitchFamily="65" charset="-122"/>
              </a:rPr>
              <a:t>【</a:t>
            </a:r>
            <a:r>
              <a:rPr lang="zh-CN" altLang="en-US" sz="2800" b="1" dirty="0" smtClean="0">
                <a:solidFill>
                  <a:schemeClr val="tx1"/>
                </a:solidFill>
                <a:latin typeface="宋体" panose="02010600030101010101" pitchFamily="2" charset="-122"/>
                <a:ea typeface="宋体" panose="02010600030101010101" pitchFamily="2" charset="-122"/>
                <a:cs typeface="方正静蕾简体" panose="03000509000000000000" pitchFamily="65" charset="-122"/>
              </a:rPr>
              <a:t>例</a:t>
            </a:r>
            <a:r>
              <a:rPr lang="en-US" altLang="zh-CN" sz="2800" b="1" dirty="0" smtClean="0">
                <a:solidFill>
                  <a:schemeClr val="tx1"/>
                </a:solidFill>
                <a:latin typeface="宋体" panose="02010600030101010101" pitchFamily="2" charset="-122"/>
                <a:ea typeface="宋体" panose="02010600030101010101" pitchFamily="2" charset="-122"/>
                <a:cs typeface="方正静蕾简体" panose="03000509000000000000" pitchFamily="65" charset="-122"/>
              </a:rPr>
              <a:t>3</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】百米赛跑过程中的某时刻甲、乙两运动员位 </a:t>
            </a:r>
          </a:p>
          <a:p>
            <a:pPr>
              <a:lnSpc>
                <a:spcPts val="36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置的示意图如图</a:t>
            </a: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6-11</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所</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示。</a:t>
            </a:r>
          </a:p>
          <a:p>
            <a:pPr>
              <a:lnSpc>
                <a:spcPts val="3660"/>
              </a:lnSpc>
            </a:pP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a:t>
            </a: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1</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）两运动员中</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a:t>
            </a:r>
            <a:r>
              <a:rPr lang="zh-CN" altLang="en-US" sz="2800" u="sng" dirty="0" smtClean="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的</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速度较快</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a:t>
            </a:r>
            <a:endParaRPr lang="en-US" altLang="zh-CN" sz="2800" dirty="0" smtClean="0">
              <a:latin typeface="宋体" panose="02010600030101010101" pitchFamily="2" charset="-122"/>
              <a:ea typeface="宋体" panose="02010600030101010101" pitchFamily="2" charset="-122"/>
              <a:cs typeface="方正静蕾简体" panose="03000509000000000000" pitchFamily="65" charset="-122"/>
            </a:endParaRPr>
          </a:p>
          <a:p>
            <a:pPr>
              <a:lnSpc>
                <a:spcPts val="3660"/>
              </a:lnSpc>
            </a:pP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 因为</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在相等的时间内该</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运动员</a:t>
            </a:r>
            <a:endParaRPr lang="en-US" altLang="zh-CN" sz="2800" dirty="0" smtClean="0">
              <a:latin typeface="宋体" panose="02010600030101010101" pitchFamily="2" charset="-122"/>
              <a:ea typeface="宋体" panose="02010600030101010101" pitchFamily="2" charset="-122"/>
              <a:cs typeface="方正静蕾简体" panose="03000509000000000000" pitchFamily="65" charset="-122"/>
            </a:endParaRPr>
          </a:p>
          <a:p>
            <a:pPr>
              <a:lnSpc>
                <a:spcPts val="3660"/>
              </a:lnSpc>
            </a:pPr>
            <a:r>
              <a:rPr lang="en-US" altLang="zh-CN" sz="2800" u="sng" dirty="0">
                <a:latin typeface="宋体" panose="02010600030101010101" pitchFamily="2" charset="-122"/>
                <a:ea typeface="宋体" panose="02010600030101010101" pitchFamily="2" charset="-122"/>
                <a:cs typeface="方正静蕾简体" panose="03000509000000000000" pitchFamily="65" charset="-122"/>
              </a:rPr>
              <a:t> </a:t>
            </a:r>
            <a:r>
              <a:rPr lang="en-US" altLang="zh-CN" sz="2800" u="sng" dirty="0" smtClean="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较大</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a:t>
            </a:r>
          </a:p>
          <a:p>
            <a:pPr>
              <a:lnSpc>
                <a:spcPts val="36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a:t>
            </a:r>
            <a:r>
              <a:rPr lang="en-US" altLang="zh-CN" sz="2800" dirty="0">
                <a:latin typeface="宋体" panose="02010600030101010101" pitchFamily="2" charset="-122"/>
                <a:ea typeface="宋体" panose="02010600030101010101" pitchFamily="2" charset="-122"/>
                <a:cs typeface="方正静蕾简体" panose="03000509000000000000" pitchFamily="65" charset="-122"/>
              </a:rPr>
              <a:t>2</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）乙运动员的成绩是</a:t>
            </a:r>
            <a:r>
              <a:rPr lang="en-US" altLang="zh-CN" sz="2800" dirty="0">
                <a:latin typeface="宋体" panose="02010600030101010101" pitchFamily="2" charset="-122"/>
                <a:ea typeface="宋体" panose="02010600030101010101" pitchFamily="2" charset="-122"/>
                <a:cs typeface="方正静蕾简体" panose="03000509000000000000" pitchFamily="65" charset="-122"/>
              </a:rPr>
              <a:t>10 s</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，他的</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平均速度</a:t>
            </a:r>
            <a:endParaRPr lang="en-US" altLang="zh-CN" sz="2800" dirty="0" smtClean="0">
              <a:latin typeface="宋体" panose="02010600030101010101" pitchFamily="2" charset="-122"/>
              <a:ea typeface="宋体" panose="02010600030101010101" pitchFamily="2" charset="-122"/>
              <a:cs typeface="方正静蕾简体" panose="03000509000000000000" pitchFamily="65" charset="-122"/>
            </a:endParaRPr>
          </a:p>
          <a:p>
            <a:pPr>
              <a:lnSpc>
                <a:spcPts val="3660"/>
              </a:lnSpc>
            </a:pP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 是</a:t>
            </a:r>
            <a:r>
              <a:rPr lang="zh-CN" altLang="en-US" sz="2800" u="sng" dirty="0" smtClean="0">
                <a:latin typeface="宋体" panose="02010600030101010101" pitchFamily="2" charset="-122"/>
                <a:ea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m</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a:t>
            </a:r>
            <a:r>
              <a:rPr lang="en-US" altLang="zh-CN" sz="2800" dirty="0">
                <a:latin typeface="宋体" panose="02010600030101010101" pitchFamily="2" charset="-122"/>
                <a:ea typeface="宋体" panose="02010600030101010101" pitchFamily="2" charset="-122"/>
                <a:cs typeface="方正静蕾简体" panose="03000509000000000000" pitchFamily="65" charset="-122"/>
              </a:rPr>
              <a:t>s</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a:t>
            </a:r>
            <a:endParaRPr lang="zh-CN" altLang="en-US" sz="2800" dirty="0" smtClean="0">
              <a:solidFill>
                <a:schemeClr val="tx1"/>
              </a:solidFill>
              <a:latin typeface="宋体" panose="02010600030101010101" pitchFamily="2" charset="-122"/>
              <a:ea typeface="宋体" panose="02010600030101010101" pitchFamily="2" charset="-122"/>
              <a:cs typeface="方正静蕾简体" panose="03000509000000000000" pitchFamily="65" charset="-122"/>
            </a:endParaRPr>
          </a:p>
        </p:txBody>
      </p:sp>
      <mc:AlternateContent xmlns:mc="http://schemas.openxmlformats.org/markup-compatibility/2006" xmlns:a14="http://schemas.microsoft.com/office/drawing/2010/main">
        <mc:Choice Requires="a14">
          <p:sp>
            <p:nvSpPr>
              <p:cNvPr id="17" name="文本框 16"/>
              <p:cNvSpPr txBox="1"/>
              <p:nvPr/>
            </p:nvSpPr>
            <p:spPr>
              <a:xfrm>
                <a:off x="353692" y="4526582"/>
                <a:ext cx="8352790" cy="155901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fontAlgn="auto">
                  <a:lnSpc>
                    <a:spcPts val="3660"/>
                  </a:lnSpc>
                </a:pPr>
                <a:r>
                  <a:rPr lang="zh-CN" altLang="en-US" sz="2800" b="1" dirty="0" smtClean="0">
                    <a:latin typeface="宋体" panose="02010600030101010101" pitchFamily="2" charset="-122"/>
                    <a:ea typeface="宋体" panose="02010600030101010101" pitchFamily="2" charset="-122"/>
                  </a:rPr>
                  <a:t>解析：</a:t>
                </a:r>
                <a:r>
                  <a:rPr lang="zh-CN" altLang="en-US" sz="2800" dirty="0">
                    <a:latin typeface="宋体" panose="02010600030101010101" pitchFamily="2" charset="-122"/>
                    <a:ea typeface="宋体" panose="02010600030101010101" pitchFamily="2" charset="-122"/>
                  </a:rPr>
                  <a:t>因甲、乙两人运动时间相同，乙在甲的前方，通过的路程大，所以速度大。根据</a:t>
                </a:r>
                <a:r>
                  <a:rPr lang="en-US" altLang="zh-CN" sz="2800" i="1" dirty="0" smtClean="0">
                    <a:latin typeface="宋体" panose="02010600030101010101" pitchFamily="2" charset="-122"/>
                    <a:ea typeface="宋体" panose="02010600030101010101" pitchFamily="2" charset="-122"/>
                  </a:rPr>
                  <a:t>v</a:t>
                </a:r>
                <a:r>
                  <a:rPr lang="en-US" altLang="zh-CN" sz="2800" dirty="0" smtClean="0">
                    <a:latin typeface="宋体" panose="02010600030101010101" pitchFamily="2" charset="-122"/>
                    <a:ea typeface="宋体" panose="02010600030101010101" pitchFamily="2" charset="-122"/>
                  </a:rPr>
                  <a:t>=</a:t>
                </a:r>
                <a14:m>
                  <m:oMath xmlns:m="http://schemas.openxmlformats.org/officeDocument/2006/math">
                    <m:f>
                      <m:fPr>
                        <m:ctrlPr>
                          <a:rPr lang="en-US" altLang="zh-CN" sz="2800" i="1" smtClean="0">
                            <a:latin typeface="Cambria Math"/>
                            <a:ea typeface="宋体" panose="02010600030101010101" pitchFamily="2" charset="-122"/>
                          </a:rPr>
                        </m:ctrlPr>
                      </m:fPr>
                      <m:num>
                        <m:r>
                          <a:rPr lang="en-US" altLang="zh-CN" sz="2800" b="0" i="1" smtClean="0">
                            <a:latin typeface="Cambria Math"/>
                            <a:ea typeface="宋体" panose="02010600030101010101" pitchFamily="2" charset="-122"/>
                          </a:rPr>
                          <m:t>𝑠</m:t>
                        </m:r>
                      </m:num>
                      <m:den>
                        <m:r>
                          <a:rPr lang="en-US" altLang="zh-CN" sz="2800" b="0" i="1" smtClean="0">
                            <a:latin typeface="Cambria Math"/>
                            <a:ea typeface="宋体" panose="02010600030101010101" pitchFamily="2" charset="-122"/>
                          </a:rPr>
                          <m:t>𝑡</m:t>
                        </m:r>
                      </m:den>
                    </m:f>
                  </m:oMath>
                </a14:m>
                <a:r>
                  <a:rPr lang="zh-CN" altLang="en-US" sz="2800" dirty="0">
                    <a:latin typeface="宋体" panose="02010600030101010101" pitchFamily="2" charset="-122"/>
                    <a:ea typeface="宋体" panose="02010600030101010101" pitchFamily="2" charset="-122"/>
                  </a:rPr>
                  <a:t>可知，乙的平均速度</a:t>
                </a:r>
                <a:r>
                  <a:rPr lang="en-US" altLang="zh-CN" sz="2800" i="1" dirty="0">
                    <a:latin typeface="宋体" panose="02010600030101010101" pitchFamily="2" charset="-122"/>
                    <a:ea typeface="宋体" panose="02010600030101010101" pitchFamily="2" charset="-122"/>
                  </a:rPr>
                  <a:t>v</a:t>
                </a:r>
                <a:r>
                  <a:rPr lang="en-US" altLang="zh-CN" sz="2800" dirty="0">
                    <a:latin typeface="宋体" panose="02010600030101010101" pitchFamily="2" charset="-122"/>
                    <a:ea typeface="宋体" panose="02010600030101010101" pitchFamily="2" charset="-122"/>
                  </a:rPr>
                  <a:t>=</a:t>
                </a:r>
                <a14:m>
                  <m:oMath xmlns:m="http://schemas.openxmlformats.org/officeDocument/2006/math">
                    <m:f>
                      <m:fPr>
                        <m:ctrlPr>
                          <a:rPr lang="en-US" altLang="zh-CN" sz="2800" i="1" dirty="0" smtClean="0">
                            <a:latin typeface="Cambria Math"/>
                            <a:ea typeface="宋体" panose="02010600030101010101" pitchFamily="2" charset="-122"/>
                          </a:rPr>
                        </m:ctrlPr>
                      </m:fPr>
                      <m:num>
                        <m:r>
                          <a:rPr lang="en-US" altLang="zh-CN" sz="2800" b="0" i="1" dirty="0" smtClean="0">
                            <a:latin typeface="Cambria Math"/>
                            <a:ea typeface="宋体" panose="02010600030101010101" pitchFamily="2" charset="-122"/>
                          </a:rPr>
                          <m:t>𝑠</m:t>
                        </m:r>
                      </m:num>
                      <m:den>
                        <m:r>
                          <a:rPr lang="en-US" altLang="zh-CN" sz="2800" b="0" i="1" dirty="0" smtClean="0">
                            <a:latin typeface="Cambria Math"/>
                            <a:ea typeface="宋体" panose="02010600030101010101" pitchFamily="2" charset="-122"/>
                          </a:rPr>
                          <m:t>𝑡</m:t>
                        </m:r>
                      </m:den>
                    </m:f>
                  </m:oMath>
                </a14:m>
                <a:r>
                  <a:rPr lang="en-US" altLang="zh-CN" sz="2800" dirty="0">
                    <a:latin typeface="宋体" panose="02010600030101010101" pitchFamily="2" charset="-122"/>
                    <a:ea typeface="宋体" panose="02010600030101010101" pitchFamily="2" charset="-122"/>
                  </a:rPr>
                  <a:t>=</a:t>
                </a:r>
                <a14:m>
                  <m:oMath xmlns:m="http://schemas.openxmlformats.org/officeDocument/2006/math">
                    <m:f>
                      <m:fPr>
                        <m:ctrlPr>
                          <a:rPr lang="en-US" altLang="zh-CN" sz="2800" i="1" dirty="0" smtClean="0">
                            <a:latin typeface="Cambria Math"/>
                            <a:ea typeface="宋体" panose="02010600030101010101" pitchFamily="2" charset="-122"/>
                          </a:rPr>
                        </m:ctrlPr>
                      </m:fPr>
                      <m:num>
                        <m:r>
                          <a:rPr lang="en-US" altLang="zh-CN" sz="2800" b="0" i="1" dirty="0" smtClean="0">
                            <a:latin typeface="Cambria Math"/>
                            <a:ea typeface="宋体" panose="02010600030101010101" pitchFamily="2" charset="-122"/>
                          </a:rPr>
                          <m:t>100 </m:t>
                        </m:r>
                        <m:r>
                          <m:rPr>
                            <m:sty m:val="p"/>
                          </m:rPr>
                          <a:rPr lang="en-US" altLang="zh-CN" sz="2800" b="0" i="0" dirty="0" smtClean="0">
                            <a:latin typeface="Cambria Math"/>
                            <a:ea typeface="宋体" panose="02010600030101010101" pitchFamily="2" charset="-122"/>
                          </a:rPr>
                          <m:t>m</m:t>
                        </m:r>
                      </m:num>
                      <m:den>
                        <m:r>
                          <a:rPr lang="en-US" altLang="zh-CN" sz="2800" b="0" i="1" dirty="0" smtClean="0">
                            <a:latin typeface="Cambria Math"/>
                            <a:ea typeface="宋体" panose="02010600030101010101" pitchFamily="2" charset="-122"/>
                          </a:rPr>
                          <m:t>10 </m:t>
                        </m:r>
                        <m:r>
                          <m:rPr>
                            <m:sty m:val="p"/>
                          </m:rPr>
                          <a:rPr lang="en-US" altLang="zh-CN" sz="2800" b="0" i="0" dirty="0" smtClean="0">
                            <a:latin typeface="Cambria Math"/>
                            <a:ea typeface="宋体" panose="02010600030101010101" pitchFamily="2" charset="-122"/>
                          </a:rPr>
                          <m:t>s</m:t>
                        </m:r>
                      </m:den>
                    </m:f>
                  </m:oMath>
                </a14:m>
                <a:r>
                  <a:rPr lang="en-US" altLang="zh-CN" sz="2800" dirty="0" smtClean="0">
                    <a:latin typeface="宋体" panose="02010600030101010101" pitchFamily="2" charset="-122"/>
                    <a:ea typeface="宋体" panose="02010600030101010101" pitchFamily="2" charset="-122"/>
                  </a:rPr>
                  <a:t>=10 </a:t>
                </a:r>
                <a:r>
                  <a:rPr lang="en-US" altLang="zh-CN" sz="2800" dirty="0">
                    <a:latin typeface="宋体" panose="02010600030101010101" pitchFamily="2" charset="-122"/>
                    <a:ea typeface="宋体" panose="02010600030101010101" pitchFamily="2" charset="-122"/>
                  </a:rPr>
                  <a:t>m/s</a:t>
                </a:r>
                <a:r>
                  <a:rPr lang="zh-CN" altLang="en-US" sz="2800" dirty="0" smtClean="0">
                    <a:latin typeface="宋体" panose="02010600030101010101" pitchFamily="2" charset="-122"/>
                    <a:ea typeface="宋体" panose="02010600030101010101" pitchFamily="2" charset="-122"/>
                  </a:rPr>
                  <a:t>。</a:t>
                </a:r>
                <a:endParaRPr lang="zh-CN" altLang="en-US" sz="2800" dirty="0">
                  <a:latin typeface="宋体" panose="02010600030101010101" pitchFamily="2" charset="-122"/>
                  <a:ea typeface="宋体" panose="02010600030101010101" pitchFamily="2" charset="-122"/>
                </a:endParaRPr>
              </a:p>
            </p:txBody>
          </p:sp>
        </mc:Choice>
        <mc:Fallback xmlns="">
          <p:sp>
            <p:nvSpPr>
              <p:cNvPr id="17" name="文本框 16"/>
              <p:cNvSpPr txBox="1">
                <a:spLocks noRot="1" noChangeAspect="1" noMove="1" noResize="1" noEditPoints="1" noAdjustHandles="1" noChangeArrowheads="1" noChangeShapeType="1" noTextEdit="1"/>
              </p:cNvSpPr>
              <p:nvPr/>
            </p:nvSpPr>
            <p:spPr>
              <a:xfrm>
                <a:off x="353692" y="4526582"/>
                <a:ext cx="8352790" cy="1559017"/>
              </a:xfrm>
              <a:prstGeom prst="rect">
                <a:avLst/>
              </a:prstGeom>
              <a:blipFill rotWithShape="0">
                <a:blip r:embed="rId4"/>
                <a:stretch>
                  <a:fillRect l="-1460" t="-5098" r="-1679" b="-1961"/>
                </a:stretch>
              </a:blipFill>
            </p:spPr>
            <p:txBody>
              <a:bodyPr/>
              <a:lstStyle/>
              <a:p>
                <a:r>
                  <a:rPr lang="zh-CN" altLang="en-US">
                    <a:noFill/>
                  </a:rPr>
                  <a:t> </a:t>
                </a:r>
                <a:endParaRPr lang="zh-CN" altLang="en-US">
                  <a:noFill/>
                </a:endParaRPr>
              </a:p>
            </p:txBody>
          </p:sp>
        </mc:Fallback>
      </mc:AlternateContent>
      <p:sp>
        <p:nvSpPr>
          <p:cNvPr id="12" name="TextBox 11"/>
          <p:cNvSpPr txBox="1"/>
          <p:nvPr/>
        </p:nvSpPr>
        <p:spPr>
          <a:xfrm>
            <a:off x="2991013" y="1892336"/>
            <a:ext cx="1311393" cy="523220"/>
          </a:xfrm>
          <a:prstGeom prst="rect">
            <a:avLst/>
          </a:prstGeom>
          <a:noFill/>
        </p:spPr>
        <p:txBody>
          <a:bodyPr wrap="square" rtlCol="0">
            <a:spAutoFit/>
          </a:bodyPr>
          <a:lstStyle/>
          <a:p>
            <a:pPr algn="ctr"/>
            <a:r>
              <a:rPr lang="zh-CN" altLang="en-US" sz="2800" b="1" dirty="0" smtClean="0">
                <a:solidFill>
                  <a:srgbClr val="FF0000"/>
                </a:solidFill>
                <a:latin typeface="楷体" panose="02010609060101010101" pitchFamily="49" charset="-122"/>
                <a:ea typeface="楷体" panose="02010609060101010101" pitchFamily="49" charset="-122"/>
              </a:rPr>
              <a:t>乙</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16" name="TextBox 15"/>
          <p:cNvSpPr txBox="1"/>
          <p:nvPr/>
        </p:nvSpPr>
        <p:spPr>
          <a:xfrm>
            <a:off x="187926" y="2825164"/>
            <a:ext cx="2414425" cy="523220"/>
          </a:xfrm>
          <a:prstGeom prst="rect">
            <a:avLst/>
          </a:prstGeom>
          <a:noFill/>
        </p:spPr>
        <p:txBody>
          <a:bodyPr wrap="square" rtlCol="0">
            <a:spAutoFit/>
          </a:bodyPr>
          <a:lstStyle/>
          <a:p>
            <a:pPr algn="ctr"/>
            <a:r>
              <a:rPr lang="zh-CN" altLang="en-US" sz="2800" b="1" dirty="0" smtClean="0">
                <a:solidFill>
                  <a:srgbClr val="FF0000"/>
                </a:solidFill>
                <a:latin typeface="楷体" panose="02010609060101010101" pitchFamily="49" charset="-122"/>
                <a:ea typeface="楷体" panose="02010609060101010101" pitchFamily="49" charset="-122"/>
              </a:rPr>
              <a:t>通过的路程</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18" name="TextBox 17"/>
          <p:cNvSpPr txBox="1"/>
          <p:nvPr/>
        </p:nvSpPr>
        <p:spPr>
          <a:xfrm>
            <a:off x="748679" y="3795021"/>
            <a:ext cx="890862" cy="523220"/>
          </a:xfrm>
          <a:prstGeom prst="rect">
            <a:avLst/>
          </a:prstGeom>
          <a:noFill/>
        </p:spPr>
        <p:txBody>
          <a:bodyPr wrap="square" rtlCol="0">
            <a:spAutoFit/>
          </a:bodyPr>
          <a:lstStyle/>
          <a:p>
            <a:pPr algn="ctr"/>
            <a:r>
              <a:rPr lang="en-US" altLang="zh-CN" sz="2800" b="1" dirty="0" smtClean="0">
                <a:solidFill>
                  <a:srgbClr val="FF0000"/>
                </a:solidFill>
                <a:ea typeface="楷体" panose="02010609060101010101" pitchFamily="49" charset="-122"/>
              </a:rPr>
              <a:t>10</a:t>
            </a:r>
            <a:endParaRPr lang="zh-CN" altLang="en-US" sz="2800" b="1" dirty="0">
              <a:solidFill>
                <a:srgbClr val="FF0000"/>
              </a:solidFill>
              <a:ea typeface="楷体" panose="02010609060101010101" pitchFamily="49" charset="-122"/>
            </a:endParaRPr>
          </a:p>
        </p:txBody>
      </p:sp>
      <p:grpSp>
        <p:nvGrpSpPr>
          <p:cNvPr id="19" name="组合 18"/>
          <p:cNvGrpSpPr/>
          <p:nvPr/>
        </p:nvGrpSpPr>
        <p:grpSpPr>
          <a:xfrm>
            <a:off x="474943" y="0"/>
            <a:ext cx="8274780" cy="768350"/>
            <a:chOff x="431463" y="178382"/>
            <a:chExt cx="8274780" cy="768350"/>
          </a:xfrm>
        </p:grpSpPr>
        <p:cxnSp>
          <p:nvCxnSpPr>
            <p:cNvPr id="20" name="直接连接符 19"/>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457232" y="178382"/>
              <a:ext cx="5519387" cy="768350"/>
              <a:chOff x="457232" y="178382"/>
              <a:chExt cx="5519387" cy="768350"/>
            </a:xfrm>
          </p:grpSpPr>
          <p:sp>
            <p:nvSpPr>
              <p:cNvPr id="22"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典型例题</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3" name="矩形 22"/>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
        <p:nvSpPr>
          <p:cNvPr id="14" name="文本框 16"/>
          <p:cNvSpPr txBox="1"/>
          <p:nvPr/>
        </p:nvSpPr>
        <p:spPr>
          <a:xfrm>
            <a:off x="323596" y="4342624"/>
            <a:ext cx="8490512" cy="138499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wrap="square" rtlCol="0">
            <a:spAutoFit/>
          </a:bodyPr>
          <a:lstStyle/>
          <a:p>
            <a:pPr>
              <a:lnSpc>
                <a:spcPct val="150000"/>
              </a:lnSpc>
            </a:pPr>
            <a:r>
              <a:rPr lang="zh-CN" altLang="zh-CN" sz="2800" b="1" dirty="0"/>
              <a:t>思维点拨</a:t>
            </a:r>
            <a:r>
              <a:rPr lang="zh-CN" altLang="zh-CN" sz="2800" b="1" dirty="0" smtClean="0"/>
              <a:t>：</a:t>
            </a:r>
            <a:r>
              <a:rPr lang="zh-CN" altLang="zh-CN" sz="2800" dirty="0"/>
              <a:t>匀速直线运动求速度或常见的变速运动求平均速度都是通过速度</a:t>
            </a:r>
            <a:r>
              <a:rPr lang="zh-CN" altLang="zh-CN" sz="2800" dirty="0" smtClean="0"/>
              <a:t>公式</a:t>
            </a:r>
            <a:r>
              <a:rPr lang="en-US" altLang="zh-CN" sz="2800" i="1" dirty="0" smtClean="0"/>
              <a:t>v</a:t>
            </a:r>
            <a:r>
              <a:rPr lang="en-US" altLang="zh-CN" sz="2800" dirty="0" smtClean="0"/>
              <a:t>=</a:t>
            </a:r>
            <a:r>
              <a:rPr lang="en-US" altLang="zh-CN" sz="2800" i="1" dirty="0" smtClean="0"/>
              <a:t>s</a:t>
            </a:r>
            <a:r>
              <a:rPr lang="en-US" altLang="zh-CN" sz="2800" dirty="0" smtClean="0"/>
              <a:t>/</a:t>
            </a:r>
            <a:r>
              <a:rPr lang="en-US" altLang="zh-CN" sz="2800" i="1" dirty="0" smtClean="0"/>
              <a:t>t</a:t>
            </a:r>
            <a:r>
              <a:rPr lang="zh-CN" altLang="zh-CN" sz="2800" dirty="0" smtClean="0"/>
              <a:t>求</a:t>
            </a:r>
            <a:r>
              <a:rPr lang="zh-CN" altLang="zh-CN" sz="2800" dirty="0"/>
              <a:t>出</a:t>
            </a:r>
            <a:r>
              <a:rPr lang="zh-CN" altLang="zh-CN" sz="2800" dirty="0" smtClean="0"/>
              <a:t>。</a:t>
            </a:r>
            <a:endParaRPr lang="zh-CN" altLang="en-US" sz="2800"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1" nodeType="clickEffect">
                                  <p:stCondLst>
                                    <p:cond delay="0"/>
                                  </p:stCondLst>
                                  <p:childTnLst>
                                    <p:anim calcmode="lin" valueType="num">
                                      <p:cBhvr additive="base">
                                        <p:cTn id="26" dur="500"/>
                                        <p:tgtEl>
                                          <p:spTgt spid="17"/>
                                        </p:tgtEl>
                                        <p:attrNameLst>
                                          <p:attrName>ppt_x</p:attrName>
                                        </p:attrNameLst>
                                      </p:cBhvr>
                                      <p:tavLst>
                                        <p:tav tm="0">
                                          <p:val>
                                            <p:strVal val="ppt_x"/>
                                          </p:val>
                                        </p:tav>
                                        <p:tav tm="100000">
                                          <p:val>
                                            <p:strVal val="ppt_x"/>
                                          </p:val>
                                        </p:tav>
                                      </p:tavLst>
                                    </p:anim>
                                    <p:anim calcmode="lin" valueType="num">
                                      <p:cBhvr additive="base">
                                        <p:cTn id="27" dur="500"/>
                                        <p:tgtEl>
                                          <p:spTgt spid="17"/>
                                        </p:tgtEl>
                                        <p:attrNameLst>
                                          <p:attrName>ppt_y</p:attrName>
                                        </p:attrNameLst>
                                      </p:cBhvr>
                                      <p:tavLst>
                                        <p:tav tm="0">
                                          <p:val>
                                            <p:strVal val="ppt_y"/>
                                          </p:val>
                                        </p:tav>
                                        <p:tav tm="100000">
                                          <p:val>
                                            <p:strVal val="1+ppt_h/2"/>
                                          </p:val>
                                        </p:tav>
                                      </p:tavLst>
                                    </p:anim>
                                    <p:set>
                                      <p:cBhvr>
                                        <p:cTn id="2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2" grpId="0"/>
      <p:bldP spid="16"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31462" y="1248410"/>
            <a:ext cx="8274780" cy="6109365"/>
          </a:xfrm>
          <a:prstGeom prst="rect">
            <a:avLst/>
          </a:prstGeom>
          <a:noFill/>
        </p:spPr>
        <p:txBody>
          <a:bodyPr wrap="square" lIns="0" rIns="0" rtlCol="0">
            <a:spAutoFit/>
          </a:bodyPr>
          <a:lstStyle/>
          <a:p>
            <a:pPr fontAlgn="auto">
              <a:lnSpc>
                <a:spcPts val="3860"/>
              </a:lnSpc>
            </a:pPr>
            <a:r>
              <a:rPr lang="en-US" altLang="zh-CN" sz="2800" dirty="0" smtClean="0">
                <a:cs typeface="方正静蕾简体" panose="03000509000000000000" pitchFamily="65" charset="-122"/>
              </a:rPr>
              <a:t>1</a:t>
            </a:r>
            <a:r>
              <a:rPr lang="zh-CN" altLang="en-US" sz="2800" dirty="0" smtClean="0">
                <a:cs typeface="方正静蕾简体" panose="03000509000000000000" pitchFamily="65" charset="-122"/>
              </a:rPr>
              <a:t>．下列描述物体运动快慢的成语中，与物理学描述运动快慢的方法相近的是</a:t>
            </a:r>
            <a:r>
              <a:rPr lang="en-US" altLang="zh-CN" sz="2800" dirty="0"/>
              <a:t>(</a:t>
            </a:r>
            <a:r>
              <a:rPr lang="zh-CN" altLang="zh-CN" sz="2800" dirty="0"/>
              <a:t>　　</a:t>
            </a:r>
            <a:r>
              <a:rPr lang="en-US" altLang="zh-CN" sz="2800" dirty="0"/>
              <a:t>)</a:t>
            </a:r>
            <a:endParaRPr lang="zh-CN" altLang="en-US" sz="2800" dirty="0" smtClean="0">
              <a:cs typeface="方正静蕾简体" panose="03000509000000000000" pitchFamily="65" charset="-122"/>
            </a:endParaRPr>
          </a:p>
          <a:p>
            <a:pPr fontAlgn="auto">
              <a:lnSpc>
                <a:spcPts val="3860"/>
              </a:lnSpc>
            </a:pPr>
            <a:r>
              <a:rPr lang="en-US" altLang="zh-CN" sz="2800" dirty="0" smtClean="0">
                <a:cs typeface="方正静蕾简体" panose="03000509000000000000" pitchFamily="65" charset="-122"/>
              </a:rPr>
              <a:t>A</a:t>
            </a:r>
            <a:r>
              <a:rPr lang="zh-CN" altLang="en-US" sz="2800" dirty="0" smtClean="0">
                <a:cs typeface="方正静蕾简体" panose="03000509000000000000" pitchFamily="65" charset="-122"/>
              </a:rPr>
              <a:t>．一日千里           </a:t>
            </a:r>
            <a:r>
              <a:rPr lang="en-US" altLang="zh-CN" sz="2800" dirty="0" smtClean="0">
                <a:cs typeface="方正静蕾简体" panose="03000509000000000000" pitchFamily="65" charset="-122"/>
              </a:rPr>
              <a:t>B.</a:t>
            </a:r>
            <a:r>
              <a:rPr lang="zh-CN" altLang="en-US" sz="2800" dirty="0" smtClean="0">
                <a:cs typeface="方正静蕾简体" panose="03000509000000000000" pitchFamily="65" charset="-122"/>
              </a:rPr>
              <a:t>大步流星</a:t>
            </a:r>
            <a:endParaRPr lang="en-US" altLang="zh-CN" sz="2800" dirty="0" smtClean="0">
              <a:cs typeface="方正静蕾简体" panose="03000509000000000000" pitchFamily="65" charset="-122"/>
            </a:endParaRPr>
          </a:p>
          <a:p>
            <a:pPr fontAlgn="auto">
              <a:lnSpc>
                <a:spcPts val="3860"/>
              </a:lnSpc>
            </a:pPr>
            <a:r>
              <a:rPr lang="en-US" altLang="zh-CN" sz="2800" dirty="0" smtClean="0">
                <a:cs typeface="方正静蕾简体" panose="03000509000000000000" pitchFamily="65" charset="-122"/>
              </a:rPr>
              <a:t>C.</a:t>
            </a:r>
            <a:r>
              <a:rPr lang="zh-CN" altLang="en-US" sz="2800" dirty="0" smtClean="0">
                <a:cs typeface="方正静蕾简体" panose="03000509000000000000" pitchFamily="65" charset="-122"/>
              </a:rPr>
              <a:t>风驰电掣            </a:t>
            </a:r>
            <a:r>
              <a:rPr lang="en-US" altLang="zh-CN" sz="2800" dirty="0" smtClean="0">
                <a:cs typeface="方正静蕾简体" panose="03000509000000000000" pitchFamily="65" charset="-122"/>
              </a:rPr>
              <a:t>D.</a:t>
            </a:r>
            <a:r>
              <a:rPr lang="zh-CN" altLang="en-US" sz="2800" dirty="0" smtClean="0">
                <a:cs typeface="方正静蕾简体" panose="03000509000000000000" pitchFamily="65" charset="-122"/>
              </a:rPr>
              <a:t>迅雷不及掩耳</a:t>
            </a:r>
            <a:endParaRPr lang="en-US" altLang="zh-CN" sz="2800" dirty="0" smtClean="0">
              <a:cs typeface="方正静蕾简体" panose="03000509000000000000" pitchFamily="65" charset="-122"/>
            </a:endParaRPr>
          </a:p>
          <a:p>
            <a:r>
              <a:rPr lang="en-US" altLang="zh-CN" sz="2800" dirty="0"/>
              <a:t>2</a:t>
            </a:r>
            <a:r>
              <a:rPr lang="zh-CN" altLang="zh-CN" sz="2800" dirty="0"/>
              <a:t>．</a:t>
            </a:r>
            <a:r>
              <a:rPr lang="en-US" altLang="zh-CN" sz="2800" dirty="0"/>
              <a:t>(2019·</a:t>
            </a:r>
            <a:r>
              <a:rPr lang="zh-CN" altLang="zh-CN" sz="2800" dirty="0"/>
              <a:t>株洲市</a:t>
            </a:r>
            <a:r>
              <a:rPr lang="en-US" altLang="zh-CN" sz="2800" dirty="0"/>
              <a:t>)</a:t>
            </a:r>
            <a:r>
              <a:rPr lang="zh-CN" altLang="zh-CN" sz="2800" dirty="0"/>
              <a:t>如图</a:t>
            </a:r>
            <a:r>
              <a:rPr lang="en-US" altLang="zh-CN" sz="2800" dirty="0"/>
              <a:t>6</a:t>
            </a:r>
            <a:r>
              <a:rPr lang="zh-CN" altLang="zh-CN" sz="2800" dirty="0"/>
              <a:t>－</a:t>
            </a:r>
            <a:r>
              <a:rPr lang="en-US" altLang="zh-CN" sz="2800" dirty="0"/>
              <a:t>12</a:t>
            </a:r>
            <a:r>
              <a:rPr lang="zh-CN" altLang="zh-CN" sz="2800" dirty="0"/>
              <a:t>为某高速公路上区间测速的警示牌。根据这块警示牌，</a:t>
            </a:r>
            <a:r>
              <a:rPr lang="zh-CN" altLang="zh-CN" sz="2800" dirty="0" smtClean="0"/>
              <a:t>小汽</a:t>
            </a:r>
            <a:endParaRPr lang="en-US" altLang="zh-CN" sz="2800" dirty="0" smtClean="0"/>
          </a:p>
          <a:p>
            <a:r>
              <a:rPr lang="zh-CN" altLang="zh-CN" sz="2800" dirty="0" smtClean="0"/>
              <a:t>车</a:t>
            </a:r>
            <a:r>
              <a:rPr lang="zh-CN" altLang="zh-CN" sz="2800" dirty="0"/>
              <a:t>通过这个区间的时间</a:t>
            </a:r>
            <a:r>
              <a:rPr lang="en-US" altLang="zh-CN" sz="2800" dirty="0"/>
              <a:t>(</a:t>
            </a:r>
            <a:r>
              <a:rPr lang="zh-CN" altLang="zh-CN" sz="2800" dirty="0"/>
              <a:t>　　</a:t>
            </a:r>
            <a:r>
              <a:rPr lang="en-US" altLang="zh-CN" sz="2800" dirty="0"/>
              <a:t>)</a:t>
            </a:r>
            <a:endParaRPr lang="zh-CN" altLang="zh-CN" sz="2800" dirty="0"/>
          </a:p>
          <a:p>
            <a:r>
              <a:rPr lang="en-US" altLang="zh-CN" sz="2800" dirty="0"/>
              <a:t>A</a:t>
            </a:r>
            <a:r>
              <a:rPr lang="zh-CN" altLang="zh-CN" sz="2800" dirty="0"/>
              <a:t>．不应超过</a:t>
            </a:r>
            <a:r>
              <a:rPr lang="en-US" altLang="zh-CN" sz="2800" dirty="0"/>
              <a:t>10 min</a:t>
            </a:r>
            <a:endParaRPr lang="zh-CN" altLang="zh-CN" sz="2800" dirty="0"/>
          </a:p>
          <a:p>
            <a:r>
              <a:rPr lang="en-US" altLang="zh-CN" sz="2800" dirty="0"/>
              <a:t>B</a:t>
            </a:r>
            <a:r>
              <a:rPr lang="zh-CN" altLang="zh-CN" sz="2800" dirty="0"/>
              <a:t>．不应超过</a:t>
            </a:r>
            <a:r>
              <a:rPr lang="en-US" altLang="zh-CN" sz="2800" dirty="0"/>
              <a:t>6 min</a:t>
            </a:r>
            <a:endParaRPr lang="zh-CN" altLang="zh-CN" sz="2800" dirty="0"/>
          </a:p>
          <a:p>
            <a:r>
              <a:rPr lang="en-US" altLang="zh-CN" sz="2800" dirty="0"/>
              <a:t>C</a:t>
            </a:r>
            <a:r>
              <a:rPr lang="zh-CN" altLang="zh-CN" sz="2800" dirty="0"/>
              <a:t>．不应短于</a:t>
            </a:r>
            <a:r>
              <a:rPr lang="en-US" altLang="zh-CN" sz="2800" dirty="0"/>
              <a:t>10 min</a:t>
            </a:r>
            <a:endParaRPr lang="zh-CN" altLang="zh-CN" sz="2800" dirty="0"/>
          </a:p>
          <a:p>
            <a:r>
              <a:rPr lang="en-US" altLang="zh-CN" sz="2800" dirty="0"/>
              <a:t>D</a:t>
            </a:r>
            <a:r>
              <a:rPr lang="zh-CN" altLang="zh-CN" sz="2800" dirty="0"/>
              <a:t>．不应短于</a:t>
            </a:r>
            <a:r>
              <a:rPr lang="en-US" altLang="zh-CN" sz="2800" dirty="0"/>
              <a:t>6 min</a:t>
            </a:r>
            <a:endParaRPr lang="zh-CN" altLang="zh-CN" sz="2800" dirty="0"/>
          </a:p>
          <a:p>
            <a:pPr fontAlgn="auto">
              <a:lnSpc>
                <a:spcPts val="3860"/>
              </a:lnSpc>
            </a:pPr>
            <a:endParaRPr lang="en-US" altLang="zh-CN" sz="2800" dirty="0">
              <a:cs typeface="方正静蕾简体" panose="03000509000000000000" pitchFamily="65" charset="-122"/>
            </a:endParaRPr>
          </a:p>
          <a:p>
            <a:pPr fontAlgn="auto">
              <a:lnSpc>
                <a:spcPts val="3860"/>
              </a:lnSpc>
            </a:pPr>
            <a:endParaRPr lang="zh-CN" altLang="en-US" sz="2800" dirty="0">
              <a:cs typeface="方正静蕾简体" panose="03000509000000000000" pitchFamily="65" charset="-122"/>
            </a:endParaRPr>
          </a:p>
        </p:txBody>
      </p:sp>
      <p:sp>
        <p:nvSpPr>
          <p:cNvPr id="9" name="矩形 8"/>
          <p:cNvSpPr/>
          <p:nvPr/>
        </p:nvSpPr>
        <p:spPr>
          <a:xfrm>
            <a:off x="4732239" y="1782101"/>
            <a:ext cx="444352" cy="523220"/>
          </a:xfrm>
          <a:prstGeom prst="rect">
            <a:avLst/>
          </a:prstGeom>
        </p:spPr>
        <p:txBody>
          <a:bodyPr wrap="none">
            <a:spAutoFit/>
          </a:bodyPr>
          <a:lstStyle/>
          <a:p>
            <a:r>
              <a:rPr lang="en-US" altLang="zh-CN" sz="2800" b="1" dirty="0">
                <a:solidFill>
                  <a:srgbClr val="FF0000"/>
                </a:solidFill>
                <a:latin typeface="Times New Roman" panose="02020603050405020304"/>
              </a:rPr>
              <a:t>A</a:t>
            </a:r>
            <a:endParaRPr lang="zh-CN" altLang="en-US" dirty="0"/>
          </a:p>
        </p:txBody>
      </p:sp>
      <p:sp>
        <p:nvSpPr>
          <p:cNvPr id="12" name="矩形 11"/>
          <p:cNvSpPr/>
          <p:nvPr/>
        </p:nvSpPr>
        <p:spPr>
          <a:xfrm>
            <a:off x="4287887" y="4136140"/>
            <a:ext cx="444352" cy="523220"/>
          </a:xfrm>
          <a:prstGeom prst="rect">
            <a:avLst/>
          </a:prstGeom>
        </p:spPr>
        <p:txBody>
          <a:bodyPr wrap="none">
            <a:spAutoFit/>
          </a:bodyPr>
          <a:lstStyle/>
          <a:p>
            <a:r>
              <a:rPr lang="en-US" altLang="zh-CN" sz="2800" b="1" dirty="0" smtClean="0">
                <a:solidFill>
                  <a:srgbClr val="FF0000"/>
                </a:solidFill>
                <a:latin typeface="Times New Roman" panose="02020603050405020304"/>
              </a:rPr>
              <a:t>C</a:t>
            </a:r>
            <a:endParaRPr lang="zh-CN" altLang="en-US" dirty="0"/>
          </a:p>
        </p:txBody>
      </p:sp>
      <p:grpSp>
        <p:nvGrpSpPr>
          <p:cNvPr id="14" name="组合 13"/>
          <p:cNvGrpSpPr/>
          <p:nvPr/>
        </p:nvGrpSpPr>
        <p:grpSpPr>
          <a:xfrm>
            <a:off x="474943" y="0"/>
            <a:ext cx="8274780" cy="768350"/>
            <a:chOff x="431463" y="178382"/>
            <a:chExt cx="8274780" cy="768350"/>
          </a:xfrm>
        </p:grpSpPr>
        <p:cxnSp>
          <p:nvCxnSpPr>
            <p:cNvPr id="15" name="直接连接符 14"/>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457232" y="178382"/>
              <a:ext cx="5519387" cy="768350"/>
              <a:chOff x="457232" y="178382"/>
              <a:chExt cx="5519387" cy="768350"/>
            </a:xfrm>
          </p:grpSpPr>
          <p:sp>
            <p:nvSpPr>
              <p:cNvPr id="17"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针对训练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8" name="矩形 17"/>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 name="图片 1"/>
          <p:cNvPicPr>
            <a:picLocks noChangeAspect="1"/>
          </p:cNvPicPr>
          <p:nvPr/>
        </p:nvPicPr>
        <p:blipFill>
          <a:blip r:embed="rId3"/>
          <a:stretch>
            <a:fillRect/>
          </a:stretch>
        </p:blipFill>
        <p:spPr>
          <a:xfrm>
            <a:off x="5954166" y="3735816"/>
            <a:ext cx="2971749" cy="30474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31462" y="994272"/>
            <a:ext cx="8274780" cy="2593018"/>
          </a:xfrm>
          <a:prstGeom prst="rect">
            <a:avLst/>
          </a:prstGeom>
          <a:noFill/>
        </p:spPr>
        <p:txBody>
          <a:bodyPr wrap="square" lIns="0" rIns="0" rtlCol="0">
            <a:spAutoFit/>
          </a:bodyPr>
          <a:lstStyle/>
          <a:p>
            <a:pPr fontAlgn="auto">
              <a:lnSpc>
                <a:spcPts val="3860"/>
              </a:lnSpc>
            </a:pPr>
            <a:r>
              <a:rPr lang="en-US" altLang="zh-CN" sz="2800" dirty="0" smtClean="0">
                <a:latin typeface="宋体" panose="02010600030101010101" pitchFamily="2" charset="-122"/>
                <a:cs typeface="方正静蕾简体" panose="03000509000000000000" pitchFamily="65" charset="-122"/>
              </a:rPr>
              <a:t>3</a:t>
            </a:r>
            <a:r>
              <a:rPr lang="zh-CN" altLang="en-US" sz="2800" dirty="0" smtClean="0">
                <a:latin typeface="宋体" panose="02010600030101010101" pitchFamily="2" charset="-122"/>
                <a:cs typeface="方正静蕾简体" panose="03000509000000000000" pitchFamily="65" charset="-122"/>
              </a:rPr>
              <a:t>．用图象可以表示物体的运动规律</a:t>
            </a:r>
            <a:r>
              <a:rPr lang="en-US" altLang="zh-CN" sz="2800" dirty="0" smtClean="0">
                <a:latin typeface="宋体" panose="02010600030101010101" pitchFamily="2" charset="-122"/>
                <a:cs typeface="方正静蕾简体" panose="03000509000000000000" pitchFamily="65" charset="-122"/>
              </a:rPr>
              <a:t>,</a:t>
            </a:r>
            <a:r>
              <a:rPr lang="zh-CN" altLang="en-US" sz="2800" dirty="0" smtClean="0">
                <a:latin typeface="宋体" panose="02010600030101010101" pitchFamily="2" charset="-122"/>
                <a:cs typeface="方正静蕾简体" panose="03000509000000000000" pitchFamily="65" charset="-122"/>
              </a:rPr>
              <a:t>在图</a:t>
            </a:r>
            <a:r>
              <a:rPr lang="en-US" altLang="zh-CN" sz="2800" dirty="0" smtClean="0">
                <a:latin typeface="宋体" panose="02010600030101010101" pitchFamily="2" charset="-122"/>
                <a:cs typeface="方正静蕾简体" panose="03000509000000000000" pitchFamily="65" charset="-122"/>
              </a:rPr>
              <a:t>6-15</a:t>
            </a:r>
            <a:r>
              <a:rPr lang="zh-CN" altLang="en-US" sz="2800" dirty="0" smtClean="0">
                <a:latin typeface="宋体" panose="02010600030101010101" pitchFamily="2" charset="-122"/>
                <a:cs typeface="方正静蕾简体" panose="03000509000000000000" pitchFamily="65" charset="-122"/>
              </a:rPr>
              <a:t>中用来表示匀速直线运动的是（</a:t>
            </a:r>
            <a:r>
              <a:rPr lang="en-US" altLang="zh-CN" sz="2800" dirty="0" smtClean="0">
                <a:latin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cs typeface="方正静蕾简体" panose="03000509000000000000" pitchFamily="65" charset="-122"/>
              </a:rPr>
              <a:t>）</a:t>
            </a:r>
            <a:endParaRPr lang="en-US" altLang="zh-CN" sz="2800" dirty="0" smtClean="0">
              <a:latin typeface="宋体" panose="02010600030101010101" pitchFamily="2" charset="-122"/>
              <a:cs typeface="方正静蕾简体" panose="03000509000000000000" pitchFamily="65" charset="-122"/>
            </a:endParaRPr>
          </a:p>
          <a:p>
            <a:pPr fontAlgn="auto">
              <a:lnSpc>
                <a:spcPts val="3860"/>
              </a:lnSpc>
            </a:pPr>
            <a:endParaRPr lang="en-US" altLang="zh-CN" sz="2800" dirty="0">
              <a:latin typeface="宋体" panose="02010600030101010101" pitchFamily="2" charset="-122"/>
              <a:cs typeface="方正静蕾简体" panose="03000509000000000000" pitchFamily="65" charset="-122"/>
            </a:endParaRPr>
          </a:p>
          <a:p>
            <a:pPr fontAlgn="auto">
              <a:lnSpc>
                <a:spcPts val="3860"/>
              </a:lnSpc>
            </a:pPr>
            <a:endParaRPr lang="en-US" altLang="zh-CN" sz="2800" dirty="0" smtClean="0">
              <a:latin typeface="宋体" panose="02010600030101010101" pitchFamily="2" charset="-122"/>
              <a:cs typeface="方正静蕾简体" panose="03000509000000000000" pitchFamily="65" charset="-122"/>
            </a:endParaRPr>
          </a:p>
          <a:p>
            <a:pPr fontAlgn="auto">
              <a:lnSpc>
                <a:spcPts val="3860"/>
              </a:lnSpc>
            </a:pPr>
            <a:endParaRPr lang="en-US" altLang="zh-CN" sz="2800" dirty="0">
              <a:latin typeface="宋体" panose="02010600030101010101" pitchFamily="2" charset="-122"/>
              <a:cs typeface="方正静蕾简体" panose="03000509000000000000" pitchFamily="65" charset="-122"/>
            </a:endParaRPr>
          </a:p>
        </p:txBody>
      </p:sp>
      <p:sp>
        <p:nvSpPr>
          <p:cNvPr id="12" name="矩形 11"/>
          <p:cNvSpPr/>
          <p:nvPr/>
        </p:nvSpPr>
        <p:spPr>
          <a:xfrm>
            <a:off x="4346676" y="1508781"/>
            <a:ext cx="444352" cy="523220"/>
          </a:xfrm>
          <a:prstGeom prst="rect">
            <a:avLst/>
          </a:prstGeom>
        </p:spPr>
        <p:txBody>
          <a:bodyPr wrap="none">
            <a:spAutoFit/>
          </a:bodyPr>
          <a:lstStyle/>
          <a:p>
            <a:r>
              <a:rPr lang="en-US" altLang="zh-CN" sz="2800" b="1" dirty="0" smtClean="0">
                <a:solidFill>
                  <a:srgbClr val="FF0000"/>
                </a:solidFill>
                <a:latin typeface="Times New Roman" panose="02020603050405020304"/>
              </a:rPr>
              <a:t>C</a:t>
            </a:r>
            <a:endParaRPr lang="zh-CN" altLang="en-US" dirty="0"/>
          </a:p>
        </p:txBody>
      </p:sp>
      <p:grpSp>
        <p:nvGrpSpPr>
          <p:cNvPr id="14" name="组合 13"/>
          <p:cNvGrpSpPr/>
          <p:nvPr/>
        </p:nvGrpSpPr>
        <p:grpSpPr>
          <a:xfrm>
            <a:off x="474943" y="0"/>
            <a:ext cx="8274780" cy="768350"/>
            <a:chOff x="431463" y="178382"/>
            <a:chExt cx="8274780" cy="768350"/>
          </a:xfrm>
        </p:grpSpPr>
        <p:cxnSp>
          <p:nvCxnSpPr>
            <p:cNvPr id="15" name="直接连接符 14"/>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457232" y="178382"/>
              <a:ext cx="5519387" cy="768350"/>
              <a:chOff x="457232" y="178382"/>
              <a:chExt cx="5519387" cy="768350"/>
            </a:xfrm>
          </p:grpSpPr>
          <p:sp>
            <p:nvSpPr>
              <p:cNvPr id="17"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针对训练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8" name="矩形 17"/>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 name="图片 1"/>
          <p:cNvPicPr>
            <a:picLocks noChangeAspect="1"/>
          </p:cNvPicPr>
          <p:nvPr/>
        </p:nvPicPr>
        <p:blipFill>
          <a:blip r:embed="rId3"/>
          <a:stretch>
            <a:fillRect/>
          </a:stretch>
        </p:blipFill>
        <p:spPr>
          <a:xfrm>
            <a:off x="329625" y="2144962"/>
            <a:ext cx="8138865" cy="156223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85742" y="734753"/>
            <a:ext cx="8274780" cy="7409721"/>
          </a:xfrm>
          <a:prstGeom prst="rect">
            <a:avLst/>
          </a:prstGeom>
          <a:noFill/>
        </p:spPr>
        <p:txBody>
          <a:bodyPr wrap="square" lIns="0" rIns="0" rtlCol="0">
            <a:spAutoFit/>
          </a:bodyPr>
          <a:lstStyle/>
          <a:p>
            <a:pPr>
              <a:lnSpc>
                <a:spcPct val="150000"/>
              </a:lnSpc>
            </a:pPr>
            <a:r>
              <a:rPr lang="en-US" altLang="zh-CN" sz="2800" dirty="0" smtClean="0"/>
              <a:t>4</a:t>
            </a:r>
            <a:r>
              <a:rPr lang="zh-CN" altLang="zh-CN" sz="2800" dirty="0"/>
              <a:t>．</a:t>
            </a:r>
            <a:r>
              <a:rPr lang="en-US" altLang="zh-CN" sz="2800" dirty="0"/>
              <a:t>(2019·</a:t>
            </a:r>
            <a:r>
              <a:rPr lang="zh-CN" altLang="zh-CN" sz="2800" dirty="0"/>
              <a:t>大庆市</a:t>
            </a:r>
            <a:r>
              <a:rPr lang="en-US" altLang="zh-CN" sz="2800" dirty="0"/>
              <a:t>)</a:t>
            </a:r>
            <a:r>
              <a:rPr lang="zh-CN" altLang="zh-CN" sz="2800" dirty="0"/>
              <a:t>在一年一度的</a:t>
            </a:r>
            <a:r>
              <a:rPr lang="zh-CN" altLang="zh-CN" sz="2800" dirty="0">
                <a:latin typeface="+mn-ea"/>
              </a:rPr>
              <a:t>大庆市</a:t>
            </a:r>
            <a:r>
              <a:rPr lang="en-US" altLang="zh-CN" sz="2800" dirty="0">
                <a:latin typeface="+mn-ea"/>
              </a:rPr>
              <a:t>“</a:t>
            </a:r>
            <a:r>
              <a:rPr lang="zh-CN" altLang="zh-CN" sz="2800" dirty="0">
                <a:latin typeface="+mn-ea"/>
              </a:rPr>
              <a:t>黎明湖端午龙舟赛</a:t>
            </a:r>
            <a:r>
              <a:rPr lang="en-US" altLang="zh-CN" sz="2800" dirty="0">
                <a:latin typeface="+mn-ea"/>
              </a:rPr>
              <a:t>”</a:t>
            </a:r>
            <a:r>
              <a:rPr lang="zh-CN" altLang="zh-CN" sz="2800" dirty="0">
                <a:latin typeface="+mn-ea"/>
              </a:rPr>
              <a:t>中，有人</a:t>
            </a:r>
            <a:r>
              <a:rPr lang="zh-CN" altLang="zh-CN" sz="2800" dirty="0"/>
              <a:t>对某组在平行赛道上比赛的甲、乙两队龙舟的速度与时间关系进行了仔细研究，得出了甲、乙的速度与时间关系图象如图</a:t>
            </a:r>
            <a:r>
              <a:rPr lang="en-US" altLang="zh-CN" sz="2800" dirty="0"/>
              <a:t>6</a:t>
            </a:r>
            <a:r>
              <a:rPr lang="zh-CN" altLang="zh-CN" sz="2800" dirty="0"/>
              <a:t>－</a:t>
            </a:r>
            <a:r>
              <a:rPr lang="en-US" altLang="zh-CN" sz="2800" dirty="0"/>
              <a:t>14</a:t>
            </a:r>
            <a:r>
              <a:rPr lang="zh-CN" altLang="zh-CN" sz="2800" dirty="0"/>
              <a:t>。根据图象可知，下列说法正确的是</a:t>
            </a:r>
            <a:r>
              <a:rPr lang="en-US" altLang="zh-CN" sz="2800" dirty="0"/>
              <a:t>(</a:t>
            </a:r>
            <a:r>
              <a:rPr lang="zh-CN" altLang="zh-CN" sz="2800" dirty="0"/>
              <a:t>　　</a:t>
            </a:r>
            <a:r>
              <a:rPr lang="en-US" altLang="zh-CN" sz="2800" dirty="0"/>
              <a:t>)</a:t>
            </a:r>
            <a:endParaRPr lang="zh-CN" altLang="zh-CN" sz="2800" dirty="0"/>
          </a:p>
          <a:p>
            <a:pPr>
              <a:lnSpc>
                <a:spcPct val="150000"/>
              </a:lnSpc>
            </a:pPr>
            <a:r>
              <a:rPr lang="en-US" altLang="zh-CN" sz="2800" dirty="0"/>
              <a:t>A</a:t>
            </a:r>
            <a:r>
              <a:rPr lang="zh-CN" altLang="zh-CN" sz="2800" dirty="0"/>
              <a:t>．</a:t>
            </a:r>
            <a:r>
              <a:rPr lang="en-US" altLang="zh-CN" sz="2800" dirty="0"/>
              <a:t>0</a:t>
            </a:r>
            <a:r>
              <a:rPr lang="zh-CN" altLang="zh-CN" sz="2800" dirty="0"/>
              <a:t>～</a:t>
            </a:r>
            <a:r>
              <a:rPr lang="en-US" altLang="zh-CN" sz="2800" i="1" dirty="0"/>
              <a:t>t</a:t>
            </a:r>
            <a:r>
              <a:rPr lang="en-US" altLang="zh-CN" sz="2800" baseline="-25000" dirty="0"/>
              <a:t>1</a:t>
            </a:r>
            <a:r>
              <a:rPr lang="zh-CN" altLang="zh-CN" sz="2800" dirty="0"/>
              <a:t>时刻两队所走距离相等</a:t>
            </a:r>
            <a:r>
              <a:rPr lang="en-US" altLang="zh-CN" sz="2800" dirty="0"/>
              <a:t>  </a:t>
            </a:r>
            <a:endParaRPr lang="en-US" altLang="zh-CN" sz="2800" dirty="0" smtClean="0"/>
          </a:p>
          <a:p>
            <a:pPr>
              <a:lnSpc>
                <a:spcPct val="150000"/>
              </a:lnSpc>
            </a:pPr>
            <a:r>
              <a:rPr lang="en-US" altLang="zh-CN" sz="2800" dirty="0" smtClean="0"/>
              <a:t>B</a:t>
            </a:r>
            <a:r>
              <a:rPr lang="zh-CN" altLang="zh-CN" sz="2800" dirty="0"/>
              <a:t>．</a:t>
            </a:r>
            <a:r>
              <a:rPr lang="en-US" altLang="zh-CN" sz="2800" i="1" dirty="0"/>
              <a:t>t</a:t>
            </a:r>
            <a:r>
              <a:rPr lang="en-US" altLang="zh-CN" sz="2800" baseline="-25000" dirty="0"/>
              <a:t>1</a:t>
            </a:r>
            <a:r>
              <a:rPr lang="zh-CN" altLang="zh-CN" sz="2800" dirty="0"/>
              <a:t>时刻甲队比乙队运动的快</a:t>
            </a:r>
          </a:p>
          <a:p>
            <a:pPr>
              <a:lnSpc>
                <a:spcPct val="150000"/>
              </a:lnSpc>
            </a:pPr>
            <a:r>
              <a:rPr lang="en-US" altLang="zh-CN" sz="2800" dirty="0"/>
              <a:t>C</a:t>
            </a:r>
            <a:r>
              <a:rPr lang="zh-CN" altLang="zh-CN" sz="2800" dirty="0"/>
              <a:t>．</a:t>
            </a:r>
            <a:r>
              <a:rPr lang="en-US" altLang="zh-CN" sz="2800" i="1" dirty="0"/>
              <a:t>t</a:t>
            </a:r>
            <a:r>
              <a:rPr lang="en-US" altLang="zh-CN" sz="2800" baseline="-25000" dirty="0"/>
              <a:t>1</a:t>
            </a:r>
            <a:r>
              <a:rPr lang="zh-CN" altLang="zh-CN" sz="2800" dirty="0"/>
              <a:t>时刻甲队超过乙队</a:t>
            </a:r>
            <a:r>
              <a:rPr lang="en-US" altLang="zh-CN" sz="2800" dirty="0"/>
              <a:t>  </a:t>
            </a:r>
            <a:endParaRPr lang="en-US" altLang="zh-CN" sz="2800" dirty="0" smtClean="0"/>
          </a:p>
          <a:p>
            <a:pPr>
              <a:lnSpc>
                <a:spcPct val="150000"/>
              </a:lnSpc>
            </a:pPr>
            <a:r>
              <a:rPr lang="en-US" altLang="zh-CN" sz="2800" dirty="0" smtClean="0"/>
              <a:t>D</a:t>
            </a:r>
            <a:r>
              <a:rPr lang="zh-CN" altLang="zh-CN" sz="2800" dirty="0"/>
              <a:t>．</a:t>
            </a:r>
            <a:r>
              <a:rPr lang="en-US" altLang="zh-CN" sz="2800" i="1" dirty="0"/>
              <a:t>t</a:t>
            </a:r>
            <a:r>
              <a:rPr lang="en-US" altLang="zh-CN" sz="2800" baseline="-25000" dirty="0"/>
              <a:t>1</a:t>
            </a:r>
            <a:r>
              <a:rPr lang="zh-CN" altLang="zh-CN" sz="2800" dirty="0"/>
              <a:t>时刻甲乙两队速度相等</a:t>
            </a:r>
          </a:p>
          <a:p>
            <a:pPr fontAlgn="auto">
              <a:lnSpc>
                <a:spcPts val="3860"/>
              </a:lnSpc>
            </a:pPr>
            <a:endParaRPr lang="en-US" altLang="zh-CN" sz="2800" dirty="0" smtClean="0">
              <a:latin typeface="宋体" panose="02010600030101010101" pitchFamily="2" charset="-122"/>
              <a:cs typeface="方正静蕾简体" panose="03000509000000000000" pitchFamily="65" charset="-122"/>
            </a:endParaRPr>
          </a:p>
          <a:p>
            <a:pPr fontAlgn="auto">
              <a:lnSpc>
                <a:spcPts val="3860"/>
              </a:lnSpc>
            </a:pPr>
            <a:endParaRPr lang="en-US" altLang="zh-CN" sz="2800" dirty="0">
              <a:latin typeface="宋体" panose="02010600030101010101" pitchFamily="2" charset="-122"/>
              <a:cs typeface="方正静蕾简体" panose="03000509000000000000" pitchFamily="65" charset="-122"/>
            </a:endParaRPr>
          </a:p>
          <a:p>
            <a:pPr fontAlgn="auto">
              <a:lnSpc>
                <a:spcPts val="3860"/>
              </a:lnSpc>
            </a:pPr>
            <a:endParaRPr lang="zh-CN" altLang="en-US" sz="2800" dirty="0">
              <a:latin typeface="宋体" panose="02010600030101010101" pitchFamily="2" charset="-122"/>
              <a:cs typeface="方正静蕾简体" panose="03000509000000000000" pitchFamily="65" charset="-122"/>
            </a:endParaRPr>
          </a:p>
        </p:txBody>
      </p:sp>
      <p:sp>
        <p:nvSpPr>
          <p:cNvPr id="12" name="矩形 11"/>
          <p:cNvSpPr/>
          <p:nvPr/>
        </p:nvSpPr>
        <p:spPr>
          <a:xfrm>
            <a:off x="4523132" y="3459516"/>
            <a:ext cx="444352" cy="523220"/>
          </a:xfrm>
          <a:prstGeom prst="rect">
            <a:avLst/>
          </a:prstGeom>
        </p:spPr>
        <p:txBody>
          <a:bodyPr wrap="none">
            <a:spAutoFit/>
          </a:bodyPr>
          <a:lstStyle/>
          <a:p>
            <a:r>
              <a:rPr lang="en-US" altLang="zh-CN" sz="2800" b="1" dirty="0">
                <a:solidFill>
                  <a:srgbClr val="FF0000"/>
                </a:solidFill>
                <a:latin typeface="Times New Roman" panose="02020603050405020304"/>
              </a:rPr>
              <a:t>D</a:t>
            </a:r>
            <a:endParaRPr lang="zh-CN" altLang="en-US" dirty="0"/>
          </a:p>
        </p:txBody>
      </p:sp>
      <p:grpSp>
        <p:nvGrpSpPr>
          <p:cNvPr id="14" name="组合 13"/>
          <p:cNvGrpSpPr/>
          <p:nvPr/>
        </p:nvGrpSpPr>
        <p:grpSpPr>
          <a:xfrm>
            <a:off x="474943" y="0"/>
            <a:ext cx="8274780" cy="768350"/>
            <a:chOff x="431463" y="178382"/>
            <a:chExt cx="8274780" cy="768350"/>
          </a:xfrm>
        </p:grpSpPr>
        <p:cxnSp>
          <p:nvCxnSpPr>
            <p:cNvPr id="15" name="直接连接符 14"/>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457232" y="178382"/>
              <a:ext cx="5519387" cy="768350"/>
              <a:chOff x="457232" y="178382"/>
              <a:chExt cx="5519387" cy="768350"/>
            </a:xfrm>
          </p:grpSpPr>
          <p:sp>
            <p:nvSpPr>
              <p:cNvPr id="17"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针对训练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8" name="矩形 17"/>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3" name="图片 2"/>
          <p:cNvPicPr>
            <a:picLocks noChangeAspect="1"/>
          </p:cNvPicPr>
          <p:nvPr/>
        </p:nvPicPr>
        <p:blipFill>
          <a:blip r:embed="rId3"/>
          <a:stretch>
            <a:fillRect/>
          </a:stretch>
        </p:blipFill>
        <p:spPr>
          <a:xfrm>
            <a:off x="5434284" y="3611880"/>
            <a:ext cx="3453684" cy="309145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98434" y="859283"/>
            <a:ext cx="8275078" cy="528350"/>
          </a:xfrm>
          <a:prstGeom prst="rect">
            <a:avLst/>
          </a:prstGeom>
          <a:noFill/>
        </p:spPr>
        <p:txBody>
          <a:bodyPr wrap="square" lIns="0" rIns="0" rtlCol="0">
            <a:spAutoFit/>
          </a:bodyPr>
          <a:lstStyle/>
          <a:p>
            <a:pPr fontAlgn="auto">
              <a:lnSpc>
                <a:spcPts val="3360"/>
              </a:lnSpc>
            </a:pP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2</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时间</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的测量</a:t>
            </a:r>
            <a:endParaRPr lang="zh-CN" altLang="en-US" sz="2800" dirty="0">
              <a:latin typeface="宋体" panose="02010600030101010101" pitchFamily="2" charset="-122"/>
              <a:ea typeface="宋体" panose="02010600030101010101" pitchFamily="2" charset="-122"/>
              <a:cs typeface="方正静蕾简体" panose="03000509000000000000" pitchFamily="65" charset="-122"/>
            </a:endParaRPr>
          </a:p>
        </p:txBody>
      </p:sp>
      <p:grpSp>
        <p:nvGrpSpPr>
          <p:cNvPr id="16" name="组合 15"/>
          <p:cNvGrpSpPr/>
          <p:nvPr/>
        </p:nvGrpSpPr>
        <p:grpSpPr>
          <a:xfrm>
            <a:off x="474943" y="0"/>
            <a:ext cx="8274780" cy="768350"/>
            <a:chOff x="431463" y="178382"/>
            <a:chExt cx="8274780" cy="768350"/>
          </a:xfrm>
        </p:grpSpPr>
        <p:cxnSp>
          <p:nvCxnSpPr>
            <p:cNvPr id="18" name="直接连接符 17"/>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457232" y="178382"/>
              <a:ext cx="5519387" cy="768350"/>
              <a:chOff x="457232" y="178382"/>
              <a:chExt cx="5519387" cy="768350"/>
            </a:xfrm>
          </p:grpSpPr>
          <p:sp>
            <p:nvSpPr>
              <p:cNvPr id="20"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smtClean="0">
                    <a:solidFill>
                      <a:srgbClr val="005188"/>
                    </a:solidFill>
                    <a:latin typeface="宋体" panose="02010600030101010101" pitchFamily="2" charset="-122"/>
                    <a:ea typeface="宋体" panose="02010600030101010101" pitchFamily="2" charset="-122"/>
                  </a:rPr>
                  <a:t>必备知识</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1" name="矩形 20"/>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graphicFrame>
        <p:nvGraphicFramePr>
          <p:cNvPr id="3" name="表格 2"/>
          <p:cNvGraphicFramePr>
            <a:graphicFrameLocks noGrp="1"/>
          </p:cNvGraphicFramePr>
          <p:nvPr/>
        </p:nvGraphicFramePr>
        <p:xfrm>
          <a:off x="155448" y="1512161"/>
          <a:ext cx="8805672" cy="2712366"/>
        </p:xfrm>
        <a:graphic>
          <a:graphicData uri="http://schemas.openxmlformats.org/drawingml/2006/table">
            <a:tbl>
              <a:tblPr firstRow="1" bandRow="1">
                <a:tableStyleId>{5940675A-B579-460E-94D1-54222C63F5DA}</a:tableStyleId>
              </a:tblPr>
              <a:tblGrid>
                <a:gridCol w="639441"/>
                <a:gridCol w="1655703"/>
                <a:gridCol w="6510528"/>
              </a:tblGrid>
              <a:tr h="904122">
                <a:tc gridSpan="2">
                  <a:txBody>
                    <a:bodyPr/>
                    <a:lstStyle/>
                    <a:p>
                      <a:pPr algn="ctr"/>
                      <a:r>
                        <a:rPr lang="zh-CN" altLang="zh-CN" sz="2800" kern="1200" dirty="0" smtClean="0">
                          <a:solidFill>
                            <a:schemeClr val="tx1"/>
                          </a:solidFill>
                          <a:effectLst/>
                          <a:latin typeface="+mn-lt"/>
                          <a:ea typeface="+mn-ea"/>
                          <a:cs typeface="+mn-cs"/>
                        </a:rPr>
                        <a:t>测量工具</a:t>
                      </a:r>
                      <a:endParaRPr lang="zh-CN" altLang="en-US" sz="2800" dirty="0"/>
                    </a:p>
                  </a:txBody>
                  <a:tcPr anchor="ctr"/>
                </a:tc>
                <a:tc hMerge="1">
                  <a:txBody>
                    <a:bodyPr/>
                    <a:lstStyle/>
                    <a:p>
                      <a:endParaRPr lang="zh-CN"/>
                    </a:p>
                  </a:txBody>
                  <a:tcPr/>
                </a:tc>
                <a:tc>
                  <a:txBody>
                    <a:bodyPr/>
                    <a:lstStyle/>
                    <a:p>
                      <a:pPr algn="ctr"/>
                      <a:r>
                        <a:rPr lang="zh-CN" altLang="zh-CN" sz="2800" kern="1200" dirty="0" smtClean="0">
                          <a:solidFill>
                            <a:schemeClr val="tx1"/>
                          </a:solidFill>
                          <a:effectLst/>
                          <a:latin typeface="+mn-lt"/>
                          <a:ea typeface="+mn-ea"/>
                          <a:cs typeface="+mn-cs"/>
                        </a:rPr>
                        <a:t>秒表</a:t>
                      </a:r>
                      <a:endParaRPr lang="zh-CN" altLang="en-US" sz="2800" dirty="0"/>
                    </a:p>
                  </a:txBody>
                  <a:tcPr anchor="ctr"/>
                </a:tc>
              </a:tr>
              <a:tr h="904122">
                <a:tc rowSpan="2">
                  <a:txBody>
                    <a:bodyPr/>
                    <a:lstStyle/>
                    <a:p>
                      <a:pPr algn="ctr"/>
                      <a:r>
                        <a:rPr lang="zh-CN" altLang="zh-CN" sz="2800" kern="1200" dirty="0" smtClean="0">
                          <a:solidFill>
                            <a:schemeClr val="tx1"/>
                          </a:solidFill>
                          <a:effectLst/>
                          <a:latin typeface="+mn-lt"/>
                          <a:ea typeface="+mn-ea"/>
                          <a:cs typeface="+mn-cs"/>
                        </a:rPr>
                        <a:t>单位</a:t>
                      </a:r>
                      <a:endParaRPr lang="zh-CN" altLang="en-US" sz="2800" dirty="0"/>
                    </a:p>
                  </a:txBody>
                  <a:tcPr anchor="ctr"/>
                </a:tc>
                <a:tc>
                  <a:txBody>
                    <a:bodyPr/>
                    <a:lstStyle/>
                    <a:p>
                      <a:pPr algn="ctr">
                        <a:spcAft>
                          <a:spcPts val="0"/>
                        </a:spcAft>
                      </a:pPr>
                      <a:r>
                        <a:rPr lang="zh-CN" sz="2800" kern="100" dirty="0">
                          <a:effectLst/>
                          <a:latin typeface="Times New Roman" panose="02020603050405020304" pitchFamily="18" charset="0"/>
                          <a:ea typeface="宋体" panose="02010600030101010101" pitchFamily="2" charset="-122"/>
                          <a:cs typeface="Times New Roman" panose="02020603050405020304" pitchFamily="18" charset="0"/>
                        </a:rPr>
                        <a:t>国际单位</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tc>
                <a:tc>
                  <a:txBody>
                    <a:bodyPr/>
                    <a:lstStyle/>
                    <a:p>
                      <a:pPr algn="ctr">
                        <a:spcAft>
                          <a:spcPts val="0"/>
                        </a:spcAft>
                      </a:pPr>
                      <a:r>
                        <a:rPr lang="en-US" sz="2800" kern="100" dirty="0">
                          <a:effectLst/>
                          <a:latin typeface="Times New Roman" panose="02020603050405020304" pitchFamily="18" charset="0"/>
                          <a:ea typeface="宋体" panose="02010600030101010101" pitchFamily="2" charset="-122"/>
                          <a:cs typeface="Courier New" panose="02070309020205020404" pitchFamily="49" charset="0"/>
                        </a:rPr>
                        <a:t>__________</a:t>
                      </a:r>
                      <a:r>
                        <a:rPr lang="zh-CN" sz="2800" kern="100" dirty="0">
                          <a:effectLst/>
                          <a:latin typeface="Times New Roman" panose="02020603050405020304" pitchFamily="18" charset="0"/>
                          <a:ea typeface="宋体" panose="02010600030101010101" pitchFamily="2" charset="-122"/>
                          <a:cs typeface="Times New Roman" panose="02020603050405020304" pitchFamily="18" charset="0"/>
                        </a:rPr>
                        <a:t>，符号：</a:t>
                      </a:r>
                      <a:r>
                        <a:rPr lang="en-US" sz="2800" kern="100" dirty="0">
                          <a:effectLst/>
                          <a:latin typeface="Times New Roman" panose="02020603050405020304" pitchFamily="18" charset="0"/>
                          <a:ea typeface="宋体" panose="02010600030101010101" pitchFamily="2" charset="-122"/>
                          <a:cs typeface="Courier New" panose="02070309020205020404" pitchFamily="49" charset="0"/>
                        </a:rPr>
                        <a:t>__________</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tc>
              </a:tr>
              <a:tr h="904122">
                <a:tc vMerge="1">
                  <a:txBody>
                    <a:bodyPr/>
                    <a:lstStyle/>
                    <a:p>
                      <a:endParaRPr lang="zh-CN"/>
                    </a:p>
                  </a:txBody>
                  <a:tcPr/>
                </a:tc>
                <a:tc>
                  <a:txBody>
                    <a:bodyPr/>
                    <a:lstStyle/>
                    <a:p>
                      <a:pPr algn="ctr">
                        <a:spcAft>
                          <a:spcPts val="0"/>
                        </a:spcAft>
                      </a:pPr>
                      <a:r>
                        <a:rPr lang="zh-CN" sz="2800" kern="100" dirty="0">
                          <a:effectLst/>
                          <a:latin typeface="Times New Roman" panose="02020603050405020304" pitchFamily="18" charset="0"/>
                          <a:ea typeface="宋体" panose="02010600030101010101" pitchFamily="2" charset="-122"/>
                          <a:cs typeface="Times New Roman" panose="02020603050405020304" pitchFamily="18" charset="0"/>
                        </a:rPr>
                        <a:t>常用单位</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tc>
                <a:tc>
                  <a:txBody>
                    <a:bodyPr/>
                    <a:lstStyle/>
                    <a:p>
                      <a:pPr algn="ctr">
                        <a:spcAft>
                          <a:spcPts val="0"/>
                        </a:spcAft>
                      </a:pPr>
                      <a:r>
                        <a:rPr lang="zh-CN" sz="2800" kern="100" dirty="0">
                          <a:effectLst/>
                          <a:latin typeface="Times New Roman" panose="02020603050405020304" pitchFamily="18" charset="0"/>
                          <a:ea typeface="宋体" panose="02010600030101010101" pitchFamily="2" charset="-122"/>
                          <a:cs typeface="Times New Roman" panose="02020603050405020304" pitchFamily="18" charset="0"/>
                        </a:rPr>
                        <a:t>时</a:t>
                      </a:r>
                      <a:r>
                        <a:rPr lang="en-US" sz="2800" kern="100" dirty="0">
                          <a:effectLst/>
                          <a:latin typeface="Times New Roman" panose="02020603050405020304" pitchFamily="18" charset="0"/>
                          <a:ea typeface="宋体" panose="02010600030101010101" pitchFamily="2" charset="-122"/>
                          <a:cs typeface="Courier New" panose="02070309020205020404" pitchFamily="49" charset="0"/>
                        </a:rPr>
                        <a:t>(h)</a:t>
                      </a:r>
                      <a:r>
                        <a:rPr lang="zh-CN" sz="2800" kern="100" dirty="0">
                          <a:effectLst/>
                          <a:latin typeface="Times New Roman" panose="02020603050405020304" pitchFamily="18" charset="0"/>
                          <a:ea typeface="宋体" panose="02010600030101010101" pitchFamily="2" charset="-122"/>
                          <a:cs typeface="Times New Roman" panose="02020603050405020304" pitchFamily="18" charset="0"/>
                        </a:rPr>
                        <a:t>、分</a:t>
                      </a:r>
                      <a:r>
                        <a:rPr lang="en-US" sz="2800" kern="100" dirty="0">
                          <a:effectLst/>
                          <a:latin typeface="Times New Roman" panose="02020603050405020304" pitchFamily="18" charset="0"/>
                          <a:ea typeface="宋体" panose="02010600030101010101" pitchFamily="2" charset="-122"/>
                          <a:cs typeface="Courier New" panose="02070309020205020404" pitchFamily="49" charset="0"/>
                        </a:rPr>
                        <a:t>(min)</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tc>
              </a:tr>
            </a:tbl>
          </a:graphicData>
        </a:graphic>
      </p:graphicFrame>
      <p:sp>
        <p:nvSpPr>
          <p:cNvPr id="24" name="TextBox 16"/>
          <p:cNvSpPr txBox="1"/>
          <p:nvPr/>
        </p:nvSpPr>
        <p:spPr>
          <a:xfrm>
            <a:off x="3381923" y="2541539"/>
            <a:ext cx="1311393" cy="523220"/>
          </a:xfrm>
          <a:prstGeom prst="rect">
            <a:avLst/>
          </a:prstGeom>
          <a:noFill/>
        </p:spPr>
        <p:txBody>
          <a:bodyPr wrap="square" rtlCol="0">
            <a:spAutoFit/>
          </a:bodyPr>
          <a:lstStyle/>
          <a:p>
            <a:pPr algn="ctr"/>
            <a:r>
              <a:rPr lang="zh-CN" altLang="en-US" sz="2800" b="1" dirty="0" smtClean="0">
                <a:solidFill>
                  <a:srgbClr val="FF0000"/>
                </a:solidFill>
                <a:latin typeface="楷体" panose="02010609060101010101" pitchFamily="49" charset="-122"/>
                <a:ea typeface="楷体" panose="02010609060101010101" pitchFamily="49" charset="-122"/>
              </a:rPr>
              <a:t>秒</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25" name="TextBox 16"/>
          <p:cNvSpPr txBox="1"/>
          <p:nvPr/>
        </p:nvSpPr>
        <p:spPr>
          <a:xfrm>
            <a:off x="6608398" y="2541539"/>
            <a:ext cx="1311393" cy="523220"/>
          </a:xfrm>
          <a:prstGeom prst="rect">
            <a:avLst/>
          </a:prstGeom>
          <a:noFill/>
        </p:spPr>
        <p:txBody>
          <a:bodyPr wrap="square" rtlCol="0">
            <a:spAutoFit/>
          </a:bodyPr>
          <a:lstStyle/>
          <a:p>
            <a:pPr algn="ctr"/>
            <a:r>
              <a:rPr lang="en-US" altLang="zh-CN" sz="2800" b="1" dirty="0">
                <a:solidFill>
                  <a:srgbClr val="FF0000"/>
                </a:solidFill>
                <a:ea typeface="楷体" panose="02010609060101010101" pitchFamily="49" charset="-122"/>
              </a:rPr>
              <a:t>s</a:t>
            </a:r>
            <a:endParaRPr lang="zh-CN" altLang="en-US" sz="2800" b="1" dirty="0">
              <a:solidFill>
                <a:srgbClr val="FF0000"/>
              </a:solidFill>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180742" y="953443"/>
            <a:ext cx="9199232" cy="3593291"/>
          </a:xfrm>
          <a:prstGeom prst="rect">
            <a:avLst/>
          </a:prstGeom>
          <a:noFill/>
        </p:spPr>
        <p:txBody>
          <a:bodyPr wrap="square" lIns="0" rIns="0" rtlCol="0">
            <a:spAutoFit/>
          </a:bodyPr>
          <a:lstStyle/>
          <a:p>
            <a:pPr fontAlgn="auto">
              <a:lnSpc>
                <a:spcPts val="3860"/>
              </a:lnSpc>
            </a:pPr>
            <a:r>
              <a:rPr lang="en-US" altLang="zh-CN" sz="2800" dirty="0" smtClean="0">
                <a:latin typeface="宋体" panose="02010600030101010101" pitchFamily="2" charset="-122"/>
                <a:cs typeface="方正静蕾简体" panose="03000509000000000000" pitchFamily="65" charset="-122"/>
              </a:rPr>
              <a:t>5</a:t>
            </a:r>
            <a:r>
              <a:rPr lang="zh-CN" altLang="en-US" sz="2800" dirty="0" smtClean="0">
                <a:latin typeface="宋体" panose="02010600030101010101" pitchFamily="2" charset="-122"/>
                <a:cs typeface="方正静蕾简体" panose="03000509000000000000" pitchFamily="65" charset="-122"/>
              </a:rPr>
              <a:t>．</a:t>
            </a:r>
            <a:r>
              <a:rPr lang="en-US" altLang="zh-CN" sz="2800" dirty="0">
                <a:latin typeface="宋体" panose="02010600030101010101" pitchFamily="2" charset="-122"/>
                <a:cs typeface="方正静蕾简体" panose="03000509000000000000" pitchFamily="65" charset="-122"/>
              </a:rPr>
              <a:t>(2018·</a:t>
            </a:r>
            <a:r>
              <a:rPr lang="zh-CN" altLang="en-US" sz="2800" dirty="0">
                <a:latin typeface="宋体" panose="02010600030101010101" pitchFamily="2" charset="-122"/>
                <a:cs typeface="方正静蕾简体" panose="03000509000000000000" pitchFamily="65" charset="-122"/>
              </a:rPr>
              <a:t>潍坊市</a:t>
            </a:r>
            <a:r>
              <a:rPr lang="en-US" altLang="zh-CN" sz="2800" dirty="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质量相同的甲、乙两物体，分别在竖直向上的拉力作用下，从同一位置同时向上运动，两物体运动</a:t>
            </a:r>
            <a:r>
              <a:rPr lang="zh-CN" altLang="en-US" sz="2800" dirty="0">
                <a:cs typeface="方正静蕾简体" panose="03000509000000000000" pitchFamily="65" charset="-122"/>
              </a:rPr>
              <a:t>的</a:t>
            </a:r>
            <a:r>
              <a:rPr lang="en-US" altLang="zh-CN" sz="2800" dirty="0" smtClean="0">
                <a:cs typeface="方正静蕾简体" panose="03000509000000000000" pitchFamily="65" charset="-122"/>
              </a:rPr>
              <a:t>s-t</a:t>
            </a:r>
            <a:r>
              <a:rPr lang="zh-CN" altLang="en-US" sz="2800" dirty="0">
                <a:cs typeface="方正静蕾简体" panose="03000509000000000000" pitchFamily="65" charset="-122"/>
              </a:rPr>
              <a:t>图象如图</a:t>
            </a:r>
            <a:r>
              <a:rPr lang="en-US" altLang="zh-CN" sz="2800" dirty="0" smtClean="0">
                <a:cs typeface="方正静蕾简体" panose="03000509000000000000" pitchFamily="65" charset="-122"/>
              </a:rPr>
              <a:t>6-15</a:t>
            </a:r>
            <a:r>
              <a:rPr lang="zh-CN" altLang="en-US" sz="2800" dirty="0" smtClean="0">
                <a:cs typeface="方正静蕾简体" panose="03000509000000000000" pitchFamily="65" charset="-122"/>
              </a:rPr>
              <a:t>所</a:t>
            </a:r>
            <a:r>
              <a:rPr lang="zh-CN" altLang="en-US" sz="2800" dirty="0">
                <a:latin typeface="宋体" panose="02010600030101010101" pitchFamily="2" charset="-122"/>
                <a:cs typeface="方正静蕾简体" panose="03000509000000000000" pitchFamily="65" charset="-122"/>
              </a:rPr>
              <a:t>示，下列判断正确的是</a:t>
            </a:r>
            <a:r>
              <a:rPr lang="en-US" altLang="zh-CN" sz="2800" dirty="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  </a:t>
            </a:r>
            <a:r>
              <a:rPr lang="en-US" altLang="zh-CN" sz="2800" dirty="0">
                <a:latin typeface="宋体" panose="02010600030101010101" pitchFamily="2" charset="-122"/>
                <a:cs typeface="方正静蕾简体" panose="03000509000000000000" pitchFamily="65" charset="-122"/>
              </a:rPr>
              <a:t>)</a:t>
            </a:r>
          </a:p>
          <a:p>
            <a:pPr fontAlgn="auto">
              <a:lnSpc>
                <a:spcPts val="3860"/>
              </a:lnSpc>
            </a:pPr>
            <a:r>
              <a:rPr lang="en-US" altLang="zh-CN" sz="2800" dirty="0">
                <a:cs typeface="方正静蕾简体" panose="03000509000000000000" pitchFamily="65" charset="-122"/>
              </a:rPr>
              <a:t>A</a:t>
            </a:r>
            <a:r>
              <a:rPr lang="zh-CN" altLang="en-US" sz="2800" dirty="0">
                <a:cs typeface="方正静蕾简体" panose="03000509000000000000" pitchFamily="65" charset="-122"/>
              </a:rPr>
              <a:t>．第</a:t>
            </a:r>
            <a:r>
              <a:rPr lang="en-US" altLang="zh-CN" sz="2800" dirty="0">
                <a:cs typeface="方正静蕾简体" panose="03000509000000000000" pitchFamily="65" charset="-122"/>
              </a:rPr>
              <a:t>4 s</a:t>
            </a:r>
            <a:r>
              <a:rPr lang="zh-CN" altLang="en-US" sz="2800" dirty="0">
                <a:cs typeface="方正静蕾简体" panose="03000509000000000000" pitchFamily="65" charset="-122"/>
              </a:rPr>
              <a:t>时两者相距</a:t>
            </a:r>
            <a:r>
              <a:rPr lang="en-US" altLang="zh-CN" sz="2800" dirty="0">
                <a:cs typeface="方正静蕾简体" panose="03000509000000000000" pitchFamily="65" charset="-122"/>
              </a:rPr>
              <a:t>16 m  </a:t>
            </a:r>
            <a:endParaRPr lang="en-US" altLang="zh-CN" sz="2800" dirty="0" smtClean="0">
              <a:cs typeface="方正静蕾简体" panose="03000509000000000000" pitchFamily="65" charset="-122"/>
            </a:endParaRPr>
          </a:p>
          <a:p>
            <a:pPr fontAlgn="auto">
              <a:lnSpc>
                <a:spcPts val="3860"/>
              </a:lnSpc>
            </a:pPr>
            <a:r>
              <a:rPr lang="en-US" altLang="zh-CN" sz="2800" dirty="0" smtClean="0">
                <a:cs typeface="方正静蕾简体" panose="03000509000000000000" pitchFamily="65" charset="-122"/>
              </a:rPr>
              <a:t>B</a:t>
            </a:r>
            <a:r>
              <a:rPr lang="zh-CN" altLang="en-US" sz="2800" dirty="0">
                <a:cs typeface="方正静蕾简体" panose="03000509000000000000" pitchFamily="65" charset="-122"/>
              </a:rPr>
              <a:t>．甲受到的拉力比乙大</a:t>
            </a:r>
          </a:p>
          <a:p>
            <a:pPr fontAlgn="auto">
              <a:lnSpc>
                <a:spcPts val="3860"/>
              </a:lnSpc>
            </a:pPr>
            <a:r>
              <a:rPr lang="en-US" altLang="zh-CN" sz="2800" dirty="0">
                <a:cs typeface="方正静蕾简体" panose="03000509000000000000" pitchFamily="65" charset="-122"/>
              </a:rPr>
              <a:t>C</a:t>
            </a:r>
            <a:r>
              <a:rPr lang="zh-CN" altLang="en-US" sz="2800" dirty="0">
                <a:cs typeface="方正静蕾简体" panose="03000509000000000000" pitchFamily="65" charset="-122"/>
              </a:rPr>
              <a:t>．甲做速度为</a:t>
            </a:r>
            <a:r>
              <a:rPr lang="en-US" altLang="zh-CN" sz="2800" dirty="0">
                <a:cs typeface="方正静蕾简体" panose="03000509000000000000" pitchFamily="65" charset="-122"/>
              </a:rPr>
              <a:t>4 m/s</a:t>
            </a:r>
            <a:r>
              <a:rPr lang="zh-CN" altLang="en-US" sz="2800" dirty="0">
                <a:cs typeface="方正静蕾简体" panose="03000509000000000000" pitchFamily="65" charset="-122"/>
              </a:rPr>
              <a:t>的匀速运动  </a:t>
            </a:r>
            <a:endParaRPr lang="en-US" altLang="zh-CN" sz="2800" dirty="0" smtClean="0">
              <a:cs typeface="方正静蕾简体" panose="03000509000000000000" pitchFamily="65" charset="-122"/>
            </a:endParaRPr>
          </a:p>
          <a:p>
            <a:pPr fontAlgn="auto">
              <a:lnSpc>
                <a:spcPts val="3860"/>
              </a:lnSpc>
            </a:pPr>
            <a:r>
              <a:rPr lang="en-US" altLang="zh-CN" sz="2800" dirty="0" smtClean="0">
                <a:cs typeface="方正静蕾简体" panose="03000509000000000000" pitchFamily="65" charset="-122"/>
              </a:rPr>
              <a:t>D</a:t>
            </a:r>
            <a:r>
              <a:rPr lang="zh-CN" altLang="en-US" sz="2800" dirty="0">
                <a:cs typeface="方正静蕾简体" panose="03000509000000000000" pitchFamily="65" charset="-122"/>
              </a:rPr>
              <a:t>．以甲为参照物乙竖直向下运动</a:t>
            </a:r>
          </a:p>
        </p:txBody>
      </p:sp>
      <p:sp>
        <p:nvSpPr>
          <p:cNvPr id="9" name="矩形 8"/>
          <p:cNvSpPr/>
          <p:nvPr/>
        </p:nvSpPr>
        <p:spPr>
          <a:xfrm>
            <a:off x="7443008" y="1959505"/>
            <a:ext cx="476393" cy="541683"/>
          </a:xfrm>
          <a:prstGeom prst="rect">
            <a:avLst/>
          </a:prstGeom>
        </p:spPr>
        <p:txBody>
          <a:bodyPr wrap="square">
            <a:spAutoFit/>
          </a:bodyPr>
          <a:lstStyle/>
          <a:p>
            <a:r>
              <a:rPr lang="en-US" altLang="zh-CN" sz="2800" b="1" dirty="0">
                <a:solidFill>
                  <a:srgbClr val="FF0000"/>
                </a:solidFill>
                <a:latin typeface="Times New Roman" panose="02020603050405020304"/>
              </a:rPr>
              <a:t>D</a:t>
            </a:r>
            <a:endParaRPr lang="zh-CN" altLang="en-US" dirty="0"/>
          </a:p>
        </p:txBody>
      </p:sp>
      <p:grpSp>
        <p:nvGrpSpPr>
          <p:cNvPr id="10" name="组合 9"/>
          <p:cNvGrpSpPr/>
          <p:nvPr/>
        </p:nvGrpSpPr>
        <p:grpSpPr>
          <a:xfrm>
            <a:off x="474943" y="0"/>
            <a:ext cx="8274780" cy="768350"/>
            <a:chOff x="431463" y="178382"/>
            <a:chExt cx="8274780" cy="768350"/>
          </a:xfrm>
        </p:grpSpPr>
        <p:cxnSp>
          <p:nvCxnSpPr>
            <p:cNvPr id="12" name="直接连接符 11"/>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457232" y="178382"/>
              <a:ext cx="5519387" cy="768350"/>
              <a:chOff x="457232" y="178382"/>
              <a:chExt cx="5519387" cy="768350"/>
            </a:xfrm>
          </p:grpSpPr>
          <p:sp>
            <p:nvSpPr>
              <p:cNvPr id="15"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6" name="矩形 15"/>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 name="图片 1"/>
          <p:cNvPicPr>
            <a:picLocks noChangeAspect="1"/>
          </p:cNvPicPr>
          <p:nvPr/>
        </p:nvPicPr>
        <p:blipFill>
          <a:blip r:embed="rId3"/>
          <a:stretch>
            <a:fillRect/>
          </a:stretch>
        </p:blipFill>
        <p:spPr>
          <a:xfrm>
            <a:off x="5426149" y="2828000"/>
            <a:ext cx="3196643" cy="328494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74943" y="882653"/>
            <a:ext cx="8274779" cy="5693866"/>
          </a:xfrm>
          <a:prstGeom prst="rect">
            <a:avLst/>
          </a:prstGeom>
          <a:noFill/>
        </p:spPr>
        <p:txBody>
          <a:bodyPr wrap="square" lIns="0" rIns="0" rtlCol="0">
            <a:spAutoFit/>
          </a:bodyPr>
          <a:lstStyle/>
          <a:p>
            <a:r>
              <a:rPr lang="en-US" altLang="zh-CN" sz="2800" dirty="0"/>
              <a:t>6</a:t>
            </a:r>
            <a:r>
              <a:rPr lang="zh-CN" altLang="zh-CN" sz="2800" dirty="0"/>
              <a:t>．</a:t>
            </a:r>
            <a:r>
              <a:rPr lang="en-US" altLang="zh-CN" sz="2800" dirty="0"/>
              <a:t>(2016·</a:t>
            </a:r>
            <a:r>
              <a:rPr lang="zh-CN" altLang="zh-CN" sz="2800" dirty="0"/>
              <a:t>兰州市</a:t>
            </a:r>
            <a:r>
              <a:rPr lang="en-US" altLang="zh-CN" sz="2800" dirty="0"/>
              <a:t>)</a:t>
            </a:r>
            <a:r>
              <a:rPr lang="zh-CN" altLang="zh-CN" sz="2800" dirty="0"/>
              <a:t>如图</a:t>
            </a:r>
            <a:r>
              <a:rPr lang="en-US" altLang="zh-CN" sz="2800" dirty="0"/>
              <a:t>6</a:t>
            </a:r>
            <a:r>
              <a:rPr lang="zh-CN" altLang="zh-CN" sz="2800" dirty="0"/>
              <a:t>－</a:t>
            </a:r>
            <a:r>
              <a:rPr lang="en-US" altLang="zh-CN" sz="2800" dirty="0"/>
              <a:t>16</a:t>
            </a:r>
            <a:r>
              <a:rPr lang="zh-CN" altLang="zh-CN" sz="2800" dirty="0"/>
              <a:t>是某物体的</a:t>
            </a:r>
            <a:r>
              <a:rPr lang="en-US" altLang="zh-CN" sz="2800" i="1" dirty="0"/>
              <a:t>s</a:t>
            </a:r>
            <a:r>
              <a:rPr lang="zh-CN" altLang="zh-CN" sz="2800" dirty="0"/>
              <a:t>－</a:t>
            </a:r>
            <a:r>
              <a:rPr lang="en-US" altLang="zh-CN" sz="2800" i="1" dirty="0"/>
              <a:t>t</a:t>
            </a:r>
            <a:r>
              <a:rPr lang="zh-CN" altLang="zh-CN" sz="2800" dirty="0"/>
              <a:t>图象，由图象可知前</a:t>
            </a:r>
            <a:r>
              <a:rPr lang="en-US" altLang="zh-CN" sz="2800" dirty="0"/>
              <a:t>5 s</a:t>
            </a:r>
            <a:r>
              <a:rPr lang="zh-CN" altLang="zh-CN" sz="2800" dirty="0"/>
              <a:t>内物体通过的路程是</a:t>
            </a:r>
            <a:r>
              <a:rPr lang="en-US" altLang="zh-CN" sz="2800" dirty="0" smtClean="0"/>
              <a:t>__</a:t>
            </a:r>
            <a:r>
              <a:rPr lang="en-US" altLang="zh-CN" sz="2800" dirty="0"/>
              <a:t>_</a:t>
            </a:r>
            <a:r>
              <a:rPr lang="en-US" altLang="zh-CN" sz="2800" dirty="0" smtClean="0"/>
              <a:t>___</a:t>
            </a:r>
            <a:r>
              <a:rPr lang="en-US" altLang="zh-CN" sz="2800" dirty="0"/>
              <a:t>m</a:t>
            </a:r>
            <a:r>
              <a:rPr lang="zh-CN" altLang="zh-CN" sz="2800" dirty="0"/>
              <a:t>，在</a:t>
            </a:r>
            <a:r>
              <a:rPr lang="en-US" altLang="zh-CN" sz="2800" dirty="0"/>
              <a:t>5</a:t>
            </a:r>
            <a:r>
              <a:rPr lang="zh-CN" altLang="zh-CN" sz="2800" dirty="0"/>
              <a:t>～</a:t>
            </a:r>
            <a:r>
              <a:rPr lang="en-US" altLang="zh-CN" sz="2800" dirty="0"/>
              <a:t>15 s</a:t>
            </a:r>
            <a:r>
              <a:rPr lang="zh-CN" altLang="zh-CN" sz="2800" dirty="0"/>
              <a:t>内物体运动的速度是</a:t>
            </a:r>
            <a:r>
              <a:rPr lang="en-US" altLang="zh-CN" sz="2800" dirty="0" smtClean="0"/>
              <a:t>__</a:t>
            </a:r>
            <a:r>
              <a:rPr lang="en-US" altLang="zh-CN" sz="2800" dirty="0"/>
              <a:t>_</a:t>
            </a:r>
            <a:r>
              <a:rPr lang="en-US" altLang="zh-CN" sz="2800" dirty="0" smtClean="0"/>
              <a:t>___</a:t>
            </a:r>
            <a:r>
              <a:rPr lang="en-US" altLang="zh-CN" sz="2800" dirty="0"/>
              <a:t>m/s</a:t>
            </a:r>
            <a:r>
              <a:rPr lang="zh-CN" altLang="zh-CN" sz="2800" dirty="0" smtClean="0"/>
              <a:t>。</a:t>
            </a:r>
            <a:endParaRPr lang="en-US" altLang="zh-CN" sz="2800" dirty="0" smtClean="0"/>
          </a:p>
          <a:p>
            <a:endParaRPr lang="en-US" altLang="zh-CN" sz="2800" dirty="0"/>
          </a:p>
          <a:p>
            <a:endParaRPr lang="en-US" altLang="zh-CN" sz="2800" dirty="0" smtClean="0"/>
          </a:p>
          <a:p>
            <a:endParaRPr lang="en-US" altLang="zh-CN" sz="2800" dirty="0"/>
          </a:p>
          <a:p>
            <a:endParaRPr lang="en-US" altLang="zh-CN" sz="2800" dirty="0" smtClean="0"/>
          </a:p>
          <a:p>
            <a:endParaRPr lang="en-US" altLang="zh-CN" sz="2800" dirty="0"/>
          </a:p>
          <a:p>
            <a:endParaRPr lang="zh-CN" altLang="zh-CN" sz="2800" dirty="0"/>
          </a:p>
          <a:p>
            <a:r>
              <a:rPr lang="en-US" altLang="zh-CN" sz="2800" dirty="0"/>
              <a:t>7</a:t>
            </a:r>
            <a:r>
              <a:rPr lang="zh-CN" altLang="zh-CN" sz="2800" dirty="0"/>
              <a:t>．</a:t>
            </a:r>
            <a:r>
              <a:rPr lang="en-US" altLang="zh-CN" sz="2800" dirty="0"/>
              <a:t>(2019·</a:t>
            </a:r>
            <a:r>
              <a:rPr lang="zh-CN" altLang="zh-CN" sz="2800" dirty="0"/>
              <a:t>泰州市</a:t>
            </a:r>
            <a:r>
              <a:rPr lang="en-US" altLang="zh-CN" sz="2800" dirty="0"/>
              <a:t>)</a:t>
            </a:r>
            <a:r>
              <a:rPr lang="zh-CN" altLang="zh-CN" sz="2800" dirty="0"/>
              <a:t>如图</a:t>
            </a:r>
            <a:r>
              <a:rPr lang="en-US" altLang="zh-CN" sz="2800" dirty="0"/>
              <a:t>6</a:t>
            </a:r>
            <a:r>
              <a:rPr lang="zh-CN" altLang="zh-CN" sz="2800" dirty="0"/>
              <a:t>－</a:t>
            </a:r>
            <a:r>
              <a:rPr lang="en-US" altLang="zh-CN" sz="2800" dirty="0"/>
              <a:t>17</a:t>
            </a:r>
            <a:r>
              <a:rPr lang="zh-CN" altLang="zh-CN" sz="2800" dirty="0"/>
              <a:t>所示为小明用手机</a:t>
            </a:r>
            <a:r>
              <a:rPr lang="en-US" altLang="zh-CN" sz="2800" dirty="0"/>
              <a:t>APP</a:t>
            </a:r>
            <a:r>
              <a:rPr lang="zh-CN" altLang="zh-CN" sz="2800" dirty="0"/>
              <a:t>软件记录自己某一次跑步的数据截图，分析该图可知：他本次跑步时间为</a:t>
            </a:r>
            <a:r>
              <a:rPr lang="en-US" altLang="zh-CN" sz="2800" dirty="0"/>
              <a:t>________min</a:t>
            </a:r>
            <a:r>
              <a:rPr lang="zh-CN" altLang="zh-CN" sz="2800" dirty="0"/>
              <a:t>，通过的路程为</a:t>
            </a:r>
            <a:r>
              <a:rPr lang="en-US" altLang="zh-CN" sz="2800" dirty="0"/>
              <a:t>________km</a:t>
            </a:r>
            <a:r>
              <a:rPr lang="zh-CN" altLang="zh-CN" sz="2800" dirty="0"/>
              <a:t>，每跑一步的平均长度为</a:t>
            </a:r>
            <a:r>
              <a:rPr lang="en-US" altLang="zh-CN" sz="2800" dirty="0"/>
              <a:t>________m</a:t>
            </a:r>
            <a:r>
              <a:rPr lang="zh-CN" altLang="zh-CN" sz="2800" dirty="0"/>
              <a:t>。</a:t>
            </a:r>
          </a:p>
        </p:txBody>
      </p:sp>
      <p:sp>
        <p:nvSpPr>
          <p:cNvPr id="14" name="矩形 13"/>
          <p:cNvSpPr/>
          <p:nvPr/>
        </p:nvSpPr>
        <p:spPr>
          <a:xfrm>
            <a:off x="6194339" y="1314491"/>
            <a:ext cx="365806" cy="523220"/>
          </a:xfrm>
          <a:prstGeom prst="rect">
            <a:avLst/>
          </a:prstGeom>
        </p:spPr>
        <p:txBody>
          <a:bodyPr wrap="none">
            <a:spAutoFit/>
          </a:bodyPr>
          <a:lstStyle/>
          <a:p>
            <a:pPr algn="l"/>
            <a:r>
              <a:rPr lang="en-US" altLang="zh-CN" sz="2800" b="1" dirty="0" smtClean="0">
                <a:solidFill>
                  <a:srgbClr val="FF0000"/>
                </a:solidFill>
                <a:ea typeface="楷体" panose="02010609060101010101" pitchFamily="49" charset="-122"/>
                <a:sym typeface="+mn-ea"/>
              </a:rPr>
              <a:t>0</a:t>
            </a:r>
            <a:endParaRPr lang="zh-CN" altLang="en-US" sz="2800" b="1" dirty="0">
              <a:solidFill>
                <a:srgbClr val="FF0000"/>
              </a:solidFill>
              <a:ea typeface="楷体" panose="02010609060101010101" pitchFamily="49" charset="-122"/>
              <a:sym typeface="+mn-ea"/>
            </a:endParaRPr>
          </a:p>
        </p:txBody>
      </p:sp>
      <p:sp>
        <p:nvSpPr>
          <p:cNvPr id="15" name="矩形 14"/>
          <p:cNvSpPr/>
          <p:nvPr/>
        </p:nvSpPr>
        <p:spPr>
          <a:xfrm>
            <a:off x="4355412" y="1757556"/>
            <a:ext cx="633507" cy="523220"/>
          </a:xfrm>
          <a:prstGeom prst="rect">
            <a:avLst/>
          </a:prstGeom>
        </p:spPr>
        <p:txBody>
          <a:bodyPr wrap="none">
            <a:spAutoFit/>
          </a:bodyPr>
          <a:lstStyle/>
          <a:p>
            <a:pPr algn="l"/>
            <a:r>
              <a:rPr lang="en-US" altLang="zh-CN" sz="2800" b="1" dirty="0" smtClean="0">
                <a:solidFill>
                  <a:srgbClr val="FF0000"/>
                </a:solidFill>
                <a:ea typeface="楷体" panose="02010609060101010101" pitchFamily="49" charset="-122"/>
                <a:sym typeface="+mn-ea"/>
              </a:rPr>
              <a:t>0.4</a:t>
            </a:r>
            <a:endParaRPr lang="zh-CN" altLang="en-US" sz="2800" b="1" dirty="0">
              <a:solidFill>
                <a:srgbClr val="FF0000"/>
              </a:solidFill>
              <a:ea typeface="楷体" panose="02010609060101010101" pitchFamily="49" charset="-122"/>
              <a:sym typeface="+mn-ea"/>
            </a:endParaRPr>
          </a:p>
        </p:txBody>
      </p:sp>
      <p:grpSp>
        <p:nvGrpSpPr>
          <p:cNvPr id="16" name="组合 15"/>
          <p:cNvGrpSpPr/>
          <p:nvPr/>
        </p:nvGrpSpPr>
        <p:grpSpPr>
          <a:xfrm>
            <a:off x="474943" y="0"/>
            <a:ext cx="8274780" cy="768350"/>
            <a:chOff x="431463" y="178382"/>
            <a:chExt cx="8274780" cy="768350"/>
          </a:xfrm>
        </p:grpSpPr>
        <p:cxnSp>
          <p:nvCxnSpPr>
            <p:cNvPr id="17" name="直接连接符 16"/>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457232" y="178382"/>
              <a:ext cx="5519387" cy="768350"/>
              <a:chOff x="457232" y="178382"/>
              <a:chExt cx="5519387" cy="768350"/>
            </a:xfrm>
          </p:grpSpPr>
          <p:sp>
            <p:nvSpPr>
              <p:cNvPr id="19"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0" name="矩形 19"/>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 name="图片 1"/>
          <p:cNvPicPr>
            <a:picLocks noChangeAspect="1"/>
          </p:cNvPicPr>
          <p:nvPr/>
        </p:nvPicPr>
        <p:blipFill>
          <a:blip r:embed="rId3"/>
          <a:stretch>
            <a:fillRect/>
          </a:stretch>
        </p:blipFill>
        <p:spPr>
          <a:xfrm>
            <a:off x="658368" y="2338885"/>
            <a:ext cx="7388352" cy="2332697"/>
          </a:xfrm>
          <a:prstGeom prst="rect">
            <a:avLst/>
          </a:prstGeom>
        </p:spPr>
      </p:pic>
      <p:sp>
        <p:nvSpPr>
          <p:cNvPr id="21" name="矩形 20"/>
          <p:cNvSpPr/>
          <p:nvPr/>
        </p:nvSpPr>
        <p:spPr>
          <a:xfrm>
            <a:off x="3694979" y="5535971"/>
            <a:ext cx="543739" cy="523220"/>
          </a:xfrm>
          <a:prstGeom prst="rect">
            <a:avLst/>
          </a:prstGeom>
        </p:spPr>
        <p:txBody>
          <a:bodyPr wrap="none">
            <a:spAutoFit/>
          </a:bodyPr>
          <a:lstStyle/>
          <a:p>
            <a:pPr algn="l"/>
            <a:r>
              <a:rPr lang="en-US" altLang="zh-CN" sz="2800" b="1" dirty="0" smtClean="0">
                <a:solidFill>
                  <a:srgbClr val="FF0000"/>
                </a:solidFill>
                <a:ea typeface="楷体" panose="02010609060101010101" pitchFamily="49" charset="-122"/>
                <a:sym typeface="+mn-ea"/>
              </a:rPr>
              <a:t>15</a:t>
            </a:r>
            <a:endParaRPr lang="zh-CN" altLang="en-US" sz="2800" b="1" dirty="0">
              <a:solidFill>
                <a:srgbClr val="FF0000"/>
              </a:solidFill>
              <a:ea typeface="楷体" panose="02010609060101010101" pitchFamily="49" charset="-122"/>
              <a:sym typeface="+mn-ea"/>
            </a:endParaRPr>
          </a:p>
        </p:txBody>
      </p:sp>
      <p:sp>
        <p:nvSpPr>
          <p:cNvPr id="22" name="矩形 21"/>
          <p:cNvSpPr/>
          <p:nvPr/>
        </p:nvSpPr>
        <p:spPr>
          <a:xfrm>
            <a:off x="658368" y="5962691"/>
            <a:ext cx="992579" cy="523220"/>
          </a:xfrm>
          <a:prstGeom prst="rect">
            <a:avLst/>
          </a:prstGeom>
        </p:spPr>
        <p:txBody>
          <a:bodyPr wrap="none">
            <a:spAutoFit/>
          </a:bodyPr>
          <a:lstStyle/>
          <a:p>
            <a:pPr algn="l"/>
            <a:r>
              <a:rPr lang="en-US" altLang="zh-CN" sz="2800" b="1" dirty="0" smtClean="0">
                <a:solidFill>
                  <a:srgbClr val="FF0000"/>
                </a:solidFill>
                <a:ea typeface="楷体" panose="02010609060101010101" pitchFamily="49" charset="-122"/>
                <a:sym typeface="+mn-ea"/>
              </a:rPr>
              <a:t>2.025</a:t>
            </a:r>
            <a:endParaRPr lang="zh-CN" altLang="en-US" sz="2800" b="1" dirty="0">
              <a:solidFill>
                <a:srgbClr val="FF0000"/>
              </a:solidFill>
              <a:ea typeface="楷体" panose="02010609060101010101" pitchFamily="49" charset="-122"/>
              <a:sym typeface="+mn-ea"/>
            </a:endParaRPr>
          </a:p>
        </p:txBody>
      </p:sp>
      <p:sp>
        <p:nvSpPr>
          <p:cNvPr id="23" name="矩形 22"/>
          <p:cNvSpPr/>
          <p:nvPr/>
        </p:nvSpPr>
        <p:spPr>
          <a:xfrm>
            <a:off x="6700307" y="5962691"/>
            <a:ext cx="633507" cy="523220"/>
          </a:xfrm>
          <a:prstGeom prst="rect">
            <a:avLst/>
          </a:prstGeom>
        </p:spPr>
        <p:txBody>
          <a:bodyPr wrap="none">
            <a:spAutoFit/>
          </a:bodyPr>
          <a:lstStyle/>
          <a:p>
            <a:pPr algn="l"/>
            <a:r>
              <a:rPr lang="en-US" altLang="zh-CN" sz="2800" b="1" dirty="0" smtClean="0">
                <a:solidFill>
                  <a:srgbClr val="FF0000"/>
                </a:solidFill>
                <a:ea typeface="楷体" panose="02010609060101010101" pitchFamily="49" charset="-122"/>
                <a:sym typeface="+mn-ea"/>
              </a:rPr>
              <a:t>0.9</a:t>
            </a:r>
            <a:endParaRPr lang="zh-CN" altLang="en-US" sz="2800" b="1" dirty="0">
              <a:solidFill>
                <a:srgbClr val="FF0000"/>
              </a:solidFill>
              <a:ea typeface="楷体" panose="02010609060101010101" pitchFamily="49" charset="-122"/>
              <a:sym typeface="+mn-ea"/>
            </a:endParaRP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1" grpId="0"/>
      <p:bldP spid="22" grpId="0"/>
      <p:bldP spid="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74943" y="1030552"/>
            <a:ext cx="8274779" cy="2528577"/>
          </a:xfrm>
          <a:prstGeom prst="rect">
            <a:avLst/>
          </a:prstGeom>
          <a:noFill/>
        </p:spPr>
        <p:txBody>
          <a:bodyPr wrap="square" lIns="0" rIns="0" rtlCol="0">
            <a:spAutoFit/>
          </a:bodyPr>
          <a:lstStyle/>
          <a:p>
            <a:pPr fontAlgn="auto">
              <a:lnSpc>
                <a:spcPts val="3860"/>
              </a:lnSpc>
            </a:pPr>
            <a:r>
              <a:rPr lang="en-US" altLang="zh-CN" sz="2800" dirty="0" smtClean="0">
                <a:latin typeface="宋体" panose="02010600030101010101" pitchFamily="2" charset="-122"/>
                <a:cs typeface="方正静蕾简体" panose="03000509000000000000" pitchFamily="65" charset="-122"/>
              </a:rPr>
              <a:t>8</a:t>
            </a:r>
            <a:r>
              <a:rPr lang="zh-CN" altLang="en-US" sz="2800" dirty="0" smtClean="0">
                <a:latin typeface="宋体" panose="02010600030101010101" pitchFamily="2" charset="-122"/>
                <a:cs typeface="方正静蕾简体" panose="03000509000000000000" pitchFamily="65" charset="-122"/>
              </a:rPr>
              <a:t>．某物理兴趣小组利用带有刻度尺的斜面、小车和数字钟做“测量小车的平均速度”的实验，如图</a:t>
            </a:r>
            <a:r>
              <a:rPr lang="en-US" altLang="zh-CN" sz="2800" dirty="0" smtClean="0">
                <a:latin typeface="宋体" panose="02010600030101010101" pitchFamily="2" charset="-122"/>
                <a:cs typeface="方正静蕾简体" panose="03000509000000000000" pitchFamily="65" charset="-122"/>
              </a:rPr>
              <a:t>6-18</a:t>
            </a:r>
            <a:r>
              <a:rPr lang="zh-CN" altLang="en-US" sz="2800" dirty="0" smtClean="0">
                <a:latin typeface="宋体" panose="02010600030101010101" pitchFamily="2" charset="-122"/>
                <a:cs typeface="方正静蕾简体" panose="03000509000000000000" pitchFamily="65" charset="-122"/>
              </a:rPr>
              <a:t>所示，图中显示的是他们测量过程中的小车在甲、乙、丙三个位置及其对应时间的情形，显示时间的格式是“时：分：秒”。</a:t>
            </a:r>
            <a:endParaRPr lang="en-US" altLang="zh-CN" sz="2800" dirty="0" smtClean="0">
              <a:latin typeface="宋体" panose="02010600030101010101" pitchFamily="2" charset="-122"/>
              <a:cs typeface="方正静蕾简体" panose="03000509000000000000" pitchFamily="65" charset="-122"/>
            </a:endParaRPr>
          </a:p>
        </p:txBody>
      </p:sp>
      <p:grpSp>
        <p:nvGrpSpPr>
          <p:cNvPr id="9" name="组合 8"/>
          <p:cNvGrpSpPr/>
          <p:nvPr/>
        </p:nvGrpSpPr>
        <p:grpSpPr>
          <a:xfrm>
            <a:off x="474943" y="0"/>
            <a:ext cx="8274780" cy="768350"/>
            <a:chOff x="431463" y="178382"/>
            <a:chExt cx="8274780" cy="768350"/>
          </a:xfrm>
        </p:grpSpPr>
        <p:cxnSp>
          <p:nvCxnSpPr>
            <p:cNvPr id="10" name="直接连接符 9"/>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457232" y="178382"/>
              <a:ext cx="5519387" cy="768350"/>
              <a:chOff x="457232" y="178382"/>
              <a:chExt cx="5519387" cy="768350"/>
            </a:xfrm>
          </p:grpSpPr>
          <p:sp>
            <p:nvSpPr>
              <p:cNvPr id="14"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5" name="矩形 14"/>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 name="图片 1"/>
          <p:cNvPicPr>
            <a:picLocks noChangeAspect="1"/>
          </p:cNvPicPr>
          <p:nvPr/>
        </p:nvPicPr>
        <p:blipFill>
          <a:blip r:embed="rId3"/>
          <a:stretch>
            <a:fillRect/>
          </a:stretch>
        </p:blipFill>
        <p:spPr>
          <a:xfrm>
            <a:off x="748679" y="3559129"/>
            <a:ext cx="7415784" cy="255187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281622" y="3481906"/>
            <a:ext cx="8274779" cy="3593291"/>
          </a:xfrm>
          <a:prstGeom prst="rect">
            <a:avLst/>
          </a:prstGeom>
          <a:noFill/>
        </p:spPr>
        <p:txBody>
          <a:bodyPr wrap="square" lIns="0" rIns="0" rtlCol="0">
            <a:spAutoFit/>
          </a:bodyPr>
          <a:lstStyle/>
          <a:p>
            <a:pPr fontAlgn="auto">
              <a:lnSpc>
                <a:spcPts val="3860"/>
              </a:lnSpc>
            </a:pPr>
            <a:r>
              <a:rPr lang="zh-CN" altLang="en-US" sz="2800" dirty="0" smtClean="0">
                <a:latin typeface="宋体" panose="02010600030101010101" pitchFamily="2" charset="-122"/>
                <a:cs typeface="方正静蕾简体" panose="03000509000000000000" pitchFamily="65" charset="-122"/>
              </a:rPr>
              <a:t>（</a:t>
            </a:r>
            <a:r>
              <a:rPr lang="en-US" altLang="zh-CN" sz="2800" dirty="0" smtClean="0">
                <a:latin typeface="宋体" panose="02010600030101010101" pitchFamily="2" charset="-122"/>
                <a:cs typeface="方正静蕾简体" panose="03000509000000000000" pitchFamily="65" charset="-122"/>
              </a:rPr>
              <a:t>1</a:t>
            </a:r>
            <a:r>
              <a:rPr lang="zh-CN" altLang="en-US" sz="2800" dirty="0" smtClean="0">
                <a:latin typeface="宋体" panose="02010600030101010101" pitchFamily="2" charset="-122"/>
                <a:cs typeface="方正静蕾简体" panose="03000509000000000000" pitchFamily="65" charset="-122"/>
              </a:rPr>
              <a:t>）请你根据图示完成下表。</a:t>
            </a:r>
            <a:endParaRPr lang="en-US" altLang="zh-CN" sz="2800" dirty="0" smtClean="0">
              <a:latin typeface="宋体" panose="02010600030101010101" pitchFamily="2" charset="-122"/>
              <a:cs typeface="方正静蕾简体" panose="03000509000000000000" pitchFamily="65" charset="-122"/>
            </a:endParaRPr>
          </a:p>
          <a:p>
            <a:pPr fontAlgn="auto">
              <a:lnSpc>
                <a:spcPts val="3860"/>
              </a:lnSpc>
            </a:pPr>
            <a:endParaRPr lang="en-US" altLang="zh-CN" sz="2800" dirty="0" smtClean="0">
              <a:latin typeface="宋体" panose="02010600030101010101" pitchFamily="2" charset="-122"/>
              <a:cs typeface="方正静蕾简体" panose="03000509000000000000" pitchFamily="65" charset="-122"/>
            </a:endParaRPr>
          </a:p>
          <a:p>
            <a:pPr fontAlgn="auto">
              <a:lnSpc>
                <a:spcPts val="3860"/>
              </a:lnSpc>
            </a:pPr>
            <a:endParaRPr lang="en-US" altLang="zh-CN" sz="2800" dirty="0" smtClean="0">
              <a:latin typeface="宋体" panose="02010600030101010101" pitchFamily="2" charset="-122"/>
              <a:cs typeface="方正静蕾简体" panose="03000509000000000000" pitchFamily="65" charset="-122"/>
            </a:endParaRPr>
          </a:p>
          <a:p>
            <a:pPr fontAlgn="auto">
              <a:lnSpc>
                <a:spcPts val="3860"/>
              </a:lnSpc>
            </a:pPr>
            <a:endParaRPr lang="en-US" altLang="zh-CN" sz="2800" dirty="0" smtClean="0">
              <a:latin typeface="宋体" panose="02010600030101010101" pitchFamily="2" charset="-122"/>
              <a:cs typeface="方正静蕾简体" panose="03000509000000000000" pitchFamily="65" charset="-122"/>
            </a:endParaRPr>
          </a:p>
          <a:p>
            <a:pPr fontAlgn="auto">
              <a:lnSpc>
                <a:spcPts val="3860"/>
              </a:lnSpc>
            </a:pPr>
            <a:endParaRPr lang="en-US" altLang="zh-CN" sz="2800" dirty="0" smtClean="0">
              <a:latin typeface="宋体" panose="02010600030101010101" pitchFamily="2" charset="-122"/>
              <a:cs typeface="方正静蕾简体" panose="03000509000000000000" pitchFamily="65" charset="-122"/>
            </a:endParaRPr>
          </a:p>
          <a:p>
            <a:pPr fontAlgn="auto">
              <a:lnSpc>
                <a:spcPts val="3860"/>
              </a:lnSpc>
            </a:pPr>
            <a:endParaRPr lang="en-US" altLang="zh-CN" sz="2800" dirty="0" smtClean="0">
              <a:latin typeface="宋体" panose="02010600030101010101" pitchFamily="2" charset="-122"/>
              <a:cs typeface="方正静蕾简体" panose="03000509000000000000" pitchFamily="65" charset="-122"/>
            </a:endParaRPr>
          </a:p>
          <a:p>
            <a:pPr fontAlgn="auto">
              <a:lnSpc>
                <a:spcPts val="3860"/>
              </a:lnSpc>
            </a:pPr>
            <a:endParaRPr lang="en-US" altLang="zh-CN" sz="2800" dirty="0" smtClean="0">
              <a:latin typeface="宋体" panose="02010600030101010101" pitchFamily="2" charset="-122"/>
              <a:cs typeface="方正静蕾简体" panose="03000509000000000000" pitchFamily="65" charset="-122"/>
            </a:endParaRPr>
          </a:p>
        </p:txBody>
      </p:sp>
      <p:graphicFrame>
        <p:nvGraphicFramePr>
          <p:cNvPr id="12" name="表格 11"/>
          <p:cNvGraphicFramePr>
            <a:graphicFrameLocks noGrp="1"/>
          </p:cNvGraphicFramePr>
          <p:nvPr/>
        </p:nvGraphicFramePr>
        <p:xfrm>
          <a:off x="559332" y="4238303"/>
          <a:ext cx="8071021" cy="2222985"/>
        </p:xfrm>
        <a:graphic>
          <a:graphicData uri="http://schemas.openxmlformats.org/drawingml/2006/table">
            <a:tbl>
              <a:tblPr firstRow="1" bandRow="1">
                <a:tableStyleId>{5940675A-B579-460E-94D1-54222C63F5DA}</a:tableStyleId>
              </a:tblPr>
              <a:tblGrid>
                <a:gridCol w="1831192"/>
                <a:gridCol w="2079943"/>
                <a:gridCol w="2079943"/>
                <a:gridCol w="2079943"/>
              </a:tblGrid>
              <a:tr h="466675">
                <a:tc>
                  <a:txBody>
                    <a:bodyPr/>
                    <a:lstStyle/>
                    <a:p>
                      <a:pPr algn="ctr"/>
                      <a:r>
                        <a:rPr lang="zh-CN" altLang="en-US" sz="2400" dirty="0" smtClean="0"/>
                        <a:t>路段</a:t>
                      </a:r>
                      <a:endParaRPr lang="zh-CN" altLang="en-US" sz="2400" dirty="0"/>
                    </a:p>
                  </a:txBody>
                  <a:tcPr anchor="ctr">
                    <a:solidFill>
                      <a:schemeClr val="accent1">
                        <a:lumMod val="60000"/>
                        <a:lumOff val="40000"/>
                      </a:schemeClr>
                    </a:solidFill>
                  </a:tcPr>
                </a:tc>
                <a:tc>
                  <a:txBody>
                    <a:bodyPr/>
                    <a:lstStyle/>
                    <a:p>
                      <a:pPr algn="ctr"/>
                      <a:r>
                        <a:rPr lang="zh-CN" altLang="en-US" sz="2400" dirty="0" smtClean="0"/>
                        <a:t>小车由甲至乙</a:t>
                      </a:r>
                      <a:endParaRPr lang="zh-CN" altLang="en-US" sz="2400" dirty="0"/>
                    </a:p>
                  </a:txBody>
                  <a:tcPr anchor="ctr"/>
                </a:tc>
                <a:tc>
                  <a:txBody>
                    <a:bodyPr/>
                    <a:lstStyle/>
                    <a:p>
                      <a:pPr algn="ctr"/>
                      <a:r>
                        <a:rPr lang="zh-CN" altLang="en-US" sz="2400" dirty="0" smtClean="0"/>
                        <a:t>小车由乙至丙</a:t>
                      </a:r>
                      <a:endParaRPr lang="zh-CN" altLang="en-US" sz="2400" dirty="0"/>
                    </a:p>
                  </a:txBody>
                  <a:tcPr anchor="ctr"/>
                </a:tc>
                <a:tc>
                  <a:txBody>
                    <a:bodyPr/>
                    <a:lstStyle/>
                    <a:p>
                      <a:pPr algn="ctr"/>
                      <a:r>
                        <a:rPr lang="zh-CN" altLang="en-US" sz="2400" dirty="0" smtClean="0"/>
                        <a:t>小车由甲至丙</a:t>
                      </a:r>
                      <a:endParaRPr lang="zh-CN" altLang="en-US" sz="2400" dirty="0"/>
                    </a:p>
                  </a:txBody>
                  <a:tcPr anchor="ctr"/>
                </a:tc>
              </a:tr>
              <a:tr h="466675">
                <a:tc>
                  <a:txBody>
                    <a:bodyPr/>
                    <a:lstStyle/>
                    <a:p>
                      <a:pPr algn="ctr"/>
                      <a:r>
                        <a:rPr lang="zh-CN" altLang="en-US" sz="2400" dirty="0" smtClean="0"/>
                        <a:t>路程</a:t>
                      </a:r>
                      <a:r>
                        <a:rPr lang="en-US" altLang="zh-CN" sz="2400" dirty="0" smtClean="0"/>
                        <a:t>s/cm</a:t>
                      </a:r>
                      <a:endParaRPr lang="zh-CN" altLang="en-US" sz="2400" dirty="0"/>
                    </a:p>
                  </a:txBody>
                  <a:tcPr anchor="ctr">
                    <a:solidFill>
                      <a:schemeClr val="accent1">
                        <a:lumMod val="60000"/>
                        <a:lumOff val="40000"/>
                      </a:schemeClr>
                    </a:solidFill>
                  </a:tcPr>
                </a:tc>
                <a:tc>
                  <a:txBody>
                    <a:bodyPr/>
                    <a:lstStyle/>
                    <a:p>
                      <a:pPr algn="ctr"/>
                      <a:r>
                        <a:rPr lang="en-US" altLang="zh-CN" sz="2400" dirty="0" smtClean="0"/>
                        <a:t>26</a:t>
                      </a:r>
                      <a:endParaRPr lang="zh-CN" altLang="en-US" sz="2400" dirty="0"/>
                    </a:p>
                  </a:txBody>
                  <a:tcPr anchor="ctr"/>
                </a:tc>
                <a:tc>
                  <a:txBody>
                    <a:bodyPr/>
                    <a:lstStyle/>
                    <a:p>
                      <a:pPr algn="ctr"/>
                      <a:endParaRPr lang="zh-CN" altLang="en-US" sz="2400" dirty="0"/>
                    </a:p>
                  </a:txBody>
                  <a:tcPr anchor="ctr"/>
                </a:tc>
                <a:tc>
                  <a:txBody>
                    <a:bodyPr/>
                    <a:lstStyle/>
                    <a:p>
                      <a:pPr algn="ctr"/>
                      <a:endParaRPr lang="zh-CN" altLang="en-US" sz="2400" dirty="0"/>
                    </a:p>
                  </a:txBody>
                  <a:tcPr anchor="ctr"/>
                </a:tc>
              </a:tr>
              <a:tr h="466675">
                <a:tc>
                  <a:txBody>
                    <a:bodyPr/>
                    <a:lstStyle/>
                    <a:p>
                      <a:pPr algn="ctr"/>
                      <a:r>
                        <a:rPr lang="zh-CN" altLang="en-US" sz="2400" dirty="0" smtClean="0"/>
                        <a:t>时间</a:t>
                      </a:r>
                      <a:r>
                        <a:rPr lang="en-US" altLang="zh-CN" sz="2400" dirty="0" smtClean="0"/>
                        <a:t>t/s</a:t>
                      </a:r>
                      <a:endParaRPr lang="zh-CN" altLang="en-US" sz="2400" dirty="0"/>
                    </a:p>
                  </a:txBody>
                  <a:tcPr anchor="ctr">
                    <a:solidFill>
                      <a:schemeClr val="accent1">
                        <a:lumMod val="60000"/>
                        <a:lumOff val="40000"/>
                      </a:schemeClr>
                    </a:solidFill>
                  </a:tcPr>
                </a:tc>
                <a:tc>
                  <a:txBody>
                    <a:bodyPr/>
                    <a:lstStyle/>
                    <a:p>
                      <a:pPr algn="ctr"/>
                      <a:endParaRPr lang="zh-CN" altLang="en-US" sz="2400" u="sng" dirty="0"/>
                    </a:p>
                  </a:txBody>
                  <a:tcPr anchor="ctr"/>
                </a:tc>
                <a:tc>
                  <a:txBody>
                    <a:bodyPr/>
                    <a:lstStyle/>
                    <a:p>
                      <a:pPr algn="ctr"/>
                      <a:r>
                        <a:rPr lang="en-US" altLang="zh-CN" sz="2400" dirty="0" smtClean="0"/>
                        <a:t>4</a:t>
                      </a:r>
                      <a:endParaRPr lang="zh-CN" altLang="en-US" sz="2400" dirty="0"/>
                    </a:p>
                  </a:txBody>
                  <a:tcPr anchor="ctr"/>
                </a:tc>
                <a:tc>
                  <a:txBody>
                    <a:bodyPr/>
                    <a:lstStyle/>
                    <a:p>
                      <a:pPr algn="ctr"/>
                      <a:endParaRPr lang="zh-CN" altLang="en-US" sz="2400" dirty="0"/>
                    </a:p>
                  </a:txBody>
                  <a:tcPr anchor="ctr"/>
                </a:tc>
              </a:tr>
              <a:tr h="816682">
                <a:tc>
                  <a:txBody>
                    <a:bodyPr/>
                    <a:lstStyle/>
                    <a:p>
                      <a:pPr algn="ctr"/>
                      <a:r>
                        <a:rPr lang="zh-CN" altLang="en-US" sz="2400" dirty="0" smtClean="0"/>
                        <a:t>平均速度</a:t>
                      </a:r>
                      <a:r>
                        <a:rPr lang="en-US" altLang="zh-CN" sz="2400" dirty="0" smtClean="0"/>
                        <a:t>v/(cm·s</a:t>
                      </a:r>
                      <a:r>
                        <a:rPr lang="en-US" altLang="zh-CN" sz="2400" baseline="30000" dirty="0" smtClean="0"/>
                        <a:t>-1</a:t>
                      </a:r>
                      <a:r>
                        <a:rPr lang="zh-CN" altLang="en-US" sz="2400" dirty="0" smtClean="0"/>
                        <a:t>）</a:t>
                      </a:r>
                      <a:endParaRPr lang="zh-CN" altLang="en-US" sz="2400" dirty="0"/>
                    </a:p>
                  </a:txBody>
                  <a:tcPr anchor="ctr">
                    <a:solidFill>
                      <a:schemeClr val="accent1">
                        <a:lumMod val="60000"/>
                        <a:lumOff val="40000"/>
                      </a:schemeClr>
                    </a:solidFill>
                  </a:tcPr>
                </a:tc>
                <a:tc>
                  <a:txBody>
                    <a:bodyPr/>
                    <a:lstStyle/>
                    <a:p>
                      <a:pPr algn="ctr"/>
                      <a:endParaRPr lang="zh-CN" altLang="en-US" sz="2400" dirty="0"/>
                    </a:p>
                  </a:txBody>
                  <a:tcPr anchor="ctr"/>
                </a:tc>
                <a:tc>
                  <a:txBody>
                    <a:bodyPr/>
                    <a:lstStyle/>
                    <a:p>
                      <a:pPr algn="ctr"/>
                      <a:endParaRPr lang="zh-CN" altLang="en-US" sz="2400" dirty="0"/>
                    </a:p>
                  </a:txBody>
                  <a:tcPr anchor="ctr"/>
                </a:tc>
                <a:tc>
                  <a:txBody>
                    <a:bodyPr/>
                    <a:lstStyle/>
                    <a:p>
                      <a:pPr algn="ctr"/>
                      <a:r>
                        <a:rPr lang="en-US" altLang="zh-CN" sz="2400" dirty="0" smtClean="0"/>
                        <a:t>15</a:t>
                      </a:r>
                      <a:endParaRPr lang="zh-CN" altLang="en-US" sz="2400" dirty="0"/>
                    </a:p>
                  </a:txBody>
                  <a:tcPr anchor="ctr"/>
                </a:tc>
              </a:tr>
            </a:tbl>
          </a:graphicData>
        </a:graphic>
      </p:graphicFrame>
      <p:sp>
        <p:nvSpPr>
          <p:cNvPr id="14" name="矩形 13"/>
          <p:cNvSpPr/>
          <p:nvPr/>
        </p:nvSpPr>
        <p:spPr>
          <a:xfrm>
            <a:off x="3250739" y="5150163"/>
            <a:ext cx="364202" cy="523220"/>
          </a:xfrm>
          <a:prstGeom prst="rect">
            <a:avLst/>
          </a:prstGeom>
        </p:spPr>
        <p:txBody>
          <a:bodyPr wrap="none">
            <a:spAutoFit/>
          </a:bodyPr>
          <a:lstStyle/>
          <a:p>
            <a:r>
              <a:rPr lang="en-US" altLang="zh-CN" sz="2800" b="1" dirty="0" smtClean="0">
                <a:solidFill>
                  <a:srgbClr val="FF0000"/>
                </a:solidFill>
                <a:latin typeface="Times New Roman" panose="02020603050405020304"/>
              </a:rPr>
              <a:t>2</a:t>
            </a:r>
            <a:endParaRPr lang="zh-CN" altLang="en-US" dirty="0"/>
          </a:p>
        </p:txBody>
      </p:sp>
      <p:sp>
        <p:nvSpPr>
          <p:cNvPr id="15" name="矩形 14"/>
          <p:cNvSpPr/>
          <p:nvPr/>
        </p:nvSpPr>
        <p:spPr>
          <a:xfrm>
            <a:off x="3162249" y="5754847"/>
            <a:ext cx="543739" cy="523220"/>
          </a:xfrm>
          <a:prstGeom prst="rect">
            <a:avLst/>
          </a:prstGeom>
        </p:spPr>
        <p:txBody>
          <a:bodyPr wrap="none">
            <a:spAutoFit/>
          </a:bodyPr>
          <a:lstStyle/>
          <a:p>
            <a:r>
              <a:rPr lang="en-US" altLang="zh-CN" sz="2800" b="1" dirty="0" smtClean="0">
                <a:solidFill>
                  <a:srgbClr val="FF0000"/>
                </a:solidFill>
                <a:latin typeface="Times New Roman" panose="02020603050405020304"/>
              </a:rPr>
              <a:t>13</a:t>
            </a:r>
            <a:endParaRPr lang="zh-CN" altLang="en-US" dirty="0"/>
          </a:p>
        </p:txBody>
      </p:sp>
      <p:sp>
        <p:nvSpPr>
          <p:cNvPr id="16" name="矩形 15"/>
          <p:cNvSpPr/>
          <p:nvPr/>
        </p:nvSpPr>
        <p:spPr>
          <a:xfrm>
            <a:off x="5225817" y="4678348"/>
            <a:ext cx="543739" cy="523220"/>
          </a:xfrm>
          <a:prstGeom prst="rect">
            <a:avLst/>
          </a:prstGeom>
        </p:spPr>
        <p:txBody>
          <a:bodyPr wrap="none">
            <a:spAutoFit/>
          </a:bodyPr>
          <a:lstStyle/>
          <a:p>
            <a:r>
              <a:rPr lang="en-US" altLang="zh-CN" sz="2800" b="1" dirty="0" smtClean="0">
                <a:solidFill>
                  <a:srgbClr val="FF0000"/>
                </a:solidFill>
                <a:latin typeface="Times New Roman" panose="02020603050405020304"/>
              </a:rPr>
              <a:t>64</a:t>
            </a:r>
            <a:endParaRPr lang="zh-CN" altLang="en-US" dirty="0"/>
          </a:p>
        </p:txBody>
      </p:sp>
      <p:sp>
        <p:nvSpPr>
          <p:cNvPr id="17" name="矩形 16"/>
          <p:cNvSpPr/>
          <p:nvPr/>
        </p:nvSpPr>
        <p:spPr>
          <a:xfrm>
            <a:off x="5255314" y="5799225"/>
            <a:ext cx="543739" cy="523220"/>
          </a:xfrm>
          <a:prstGeom prst="rect">
            <a:avLst/>
          </a:prstGeom>
        </p:spPr>
        <p:txBody>
          <a:bodyPr wrap="none">
            <a:spAutoFit/>
          </a:bodyPr>
          <a:lstStyle/>
          <a:p>
            <a:r>
              <a:rPr lang="en-US" altLang="zh-CN" sz="2800" b="1" dirty="0" smtClean="0">
                <a:solidFill>
                  <a:srgbClr val="FF0000"/>
                </a:solidFill>
                <a:latin typeface="Times New Roman" panose="02020603050405020304"/>
              </a:rPr>
              <a:t>16</a:t>
            </a:r>
            <a:endParaRPr lang="zh-CN" altLang="en-US" dirty="0"/>
          </a:p>
        </p:txBody>
      </p:sp>
      <p:sp>
        <p:nvSpPr>
          <p:cNvPr id="18" name="矩形 17"/>
          <p:cNvSpPr/>
          <p:nvPr/>
        </p:nvSpPr>
        <p:spPr>
          <a:xfrm>
            <a:off x="7334907" y="4678348"/>
            <a:ext cx="543739" cy="523220"/>
          </a:xfrm>
          <a:prstGeom prst="rect">
            <a:avLst/>
          </a:prstGeom>
        </p:spPr>
        <p:txBody>
          <a:bodyPr wrap="none">
            <a:spAutoFit/>
          </a:bodyPr>
          <a:lstStyle/>
          <a:p>
            <a:r>
              <a:rPr lang="en-US" altLang="zh-CN" sz="2800" b="1" dirty="0" smtClean="0">
                <a:solidFill>
                  <a:srgbClr val="FF0000"/>
                </a:solidFill>
                <a:latin typeface="Times New Roman" panose="02020603050405020304"/>
              </a:rPr>
              <a:t>90</a:t>
            </a:r>
            <a:endParaRPr lang="zh-CN" altLang="en-US" dirty="0"/>
          </a:p>
        </p:txBody>
      </p:sp>
      <p:sp>
        <p:nvSpPr>
          <p:cNvPr id="19" name="矩形 18"/>
          <p:cNvSpPr/>
          <p:nvPr/>
        </p:nvSpPr>
        <p:spPr>
          <a:xfrm>
            <a:off x="7424676" y="5135548"/>
            <a:ext cx="364202" cy="523220"/>
          </a:xfrm>
          <a:prstGeom prst="rect">
            <a:avLst/>
          </a:prstGeom>
        </p:spPr>
        <p:txBody>
          <a:bodyPr wrap="none">
            <a:spAutoFit/>
          </a:bodyPr>
          <a:lstStyle/>
          <a:p>
            <a:r>
              <a:rPr lang="en-US" altLang="zh-CN" sz="2800" b="1" dirty="0" smtClean="0">
                <a:solidFill>
                  <a:srgbClr val="FF0000"/>
                </a:solidFill>
                <a:latin typeface="Times New Roman" panose="02020603050405020304"/>
              </a:rPr>
              <a:t>6</a:t>
            </a:r>
            <a:endParaRPr lang="zh-CN" altLang="en-US" dirty="0"/>
          </a:p>
        </p:txBody>
      </p:sp>
      <p:grpSp>
        <p:nvGrpSpPr>
          <p:cNvPr id="21" name="组合 20"/>
          <p:cNvGrpSpPr/>
          <p:nvPr/>
        </p:nvGrpSpPr>
        <p:grpSpPr>
          <a:xfrm>
            <a:off x="474943" y="0"/>
            <a:ext cx="8274780" cy="768350"/>
            <a:chOff x="431463" y="178382"/>
            <a:chExt cx="8274780" cy="768350"/>
          </a:xfrm>
        </p:grpSpPr>
        <p:cxnSp>
          <p:nvCxnSpPr>
            <p:cNvPr id="22" name="直接连接符 21"/>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457232" y="178382"/>
              <a:ext cx="5519387" cy="768350"/>
              <a:chOff x="457232" y="178382"/>
              <a:chExt cx="5519387" cy="768350"/>
            </a:xfrm>
          </p:grpSpPr>
          <p:sp>
            <p:nvSpPr>
              <p:cNvPr id="24"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5" name="矩形 24"/>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6" name="图片 25"/>
          <p:cNvPicPr>
            <a:picLocks noChangeAspect="1"/>
          </p:cNvPicPr>
          <p:nvPr/>
        </p:nvPicPr>
        <p:blipFill>
          <a:blip r:embed="rId3"/>
          <a:stretch>
            <a:fillRect/>
          </a:stretch>
        </p:blipFill>
        <p:spPr>
          <a:xfrm>
            <a:off x="748679" y="979531"/>
            <a:ext cx="7415784" cy="255187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46214" y="1086178"/>
            <a:ext cx="8274779" cy="5593839"/>
          </a:xfrm>
          <a:prstGeom prst="rect">
            <a:avLst/>
          </a:prstGeom>
          <a:noFill/>
        </p:spPr>
        <p:txBody>
          <a:bodyPr wrap="square" lIns="0" rIns="0" rtlCol="0">
            <a:spAutoFit/>
          </a:bodyPr>
          <a:lstStyle/>
          <a:p>
            <a:pPr fontAlgn="auto">
              <a:lnSpc>
                <a:spcPts val="3860"/>
              </a:lnSpc>
            </a:pPr>
            <a:endParaRPr lang="en-US" altLang="zh-CN" sz="2800" dirty="0" smtClean="0">
              <a:latin typeface="宋体" panose="02010600030101010101" pitchFamily="2" charset="-122"/>
              <a:cs typeface="方正静蕾简体" panose="03000509000000000000" pitchFamily="65" charset="-122"/>
            </a:endParaRPr>
          </a:p>
          <a:p>
            <a:pPr fontAlgn="auto">
              <a:lnSpc>
                <a:spcPts val="3860"/>
              </a:lnSpc>
            </a:pPr>
            <a:endParaRPr lang="en-US" altLang="zh-CN" sz="2800" dirty="0" smtClean="0">
              <a:latin typeface="宋体" panose="02010600030101010101" pitchFamily="2" charset="-122"/>
              <a:cs typeface="方正静蕾简体" panose="03000509000000000000" pitchFamily="65" charset="-122"/>
            </a:endParaRPr>
          </a:p>
          <a:p>
            <a:pPr fontAlgn="auto">
              <a:lnSpc>
                <a:spcPts val="3860"/>
              </a:lnSpc>
            </a:pPr>
            <a:endParaRPr lang="en-US" altLang="zh-CN" sz="2800" dirty="0" smtClean="0">
              <a:latin typeface="宋体" panose="02010600030101010101" pitchFamily="2" charset="-122"/>
              <a:cs typeface="方正静蕾简体" panose="03000509000000000000" pitchFamily="65" charset="-122"/>
            </a:endParaRPr>
          </a:p>
          <a:p>
            <a:pPr fontAlgn="auto">
              <a:lnSpc>
                <a:spcPts val="3860"/>
              </a:lnSpc>
            </a:pPr>
            <a:endParaRPr lang="en-US" altLang="zh-CN" sz="2800" dirty="0" smtClean="0">
              <a:latin typeface="宋体" panose="02010600030101010101" pitchFamily="2" charset="-122"/>
              <a:cs typeface="方正静蕾简体" panose="03000509000000000000" pitchFamily="65" charset="-122"/>
            </a:endParaRPr>
          </a:p>
          <a:p>
            <a:pPr fontAlgn="auto">
              <a:lnSpc>
                <a:spcPts val="3860"/>
              </a:lnSpc>
            </a:pPr>
            <a:endParaRPr lang="en-US" altLang="zh-CN" sz="2800" dirty="0" smtClean="0">
              <a:latin typeface="宋体" panose="02010600030101010101" pitchFamily="2" charset="-122"/>
              <a:cs typeface="方正静蕾简体" panose="03000509000000000000" pitchFamily="65" charset="-122"/>
            </a:endParaRPr>
          </a:p>
          <a:p>
            <a:pPr fontAlgn="auto">
              <a:lnSpc>
                <a:spcPts val="3860"/>
              </a:lnSpc>
            </a:pPr>
            <a:endParaRPr lang="en-US" altLang="zh-CN" sz="2800" dirty="0" smtClean="0">
              <a:latin typeface="宋体" panose="02010600030101010101" pitchFamily="2" charset="-122"/>
              <a:cs typeface="方正静蕾简体" panose="03000509000000000000" pitchFamily="65" charset="-122"/>
            </a:endParaRPr>
          </a:p>
          <a:p>
            <a:pPr fontAlgn="auto">
              <a:lnSpc>
                <a:spcPts val="3860"/>
              </a:lnSpc>
            </a:pPr>
            <a:endParaRPr lang="en-US" altLang="zh-CN" sz="2800" dirty="0" smtClean="0">
              <a:latin typeface="宋体" panose="02010600030101010101" pitchFamily="2" charset="-122"/>
              <a:cs typeface="方正静蕾简体" panose="03000509000000000000" pitchFamily="65" charset="-122"/>
            </a:endParaRPr>
          </a:p>
          <a:p>
            <a:pPr fontAlgn="auto">
              <a:lnSpc>
                <a:spcPts val="3860"/>
              </a:lnSpc>
            </a:pPr>
            <a:r>
              <a:rPr lang="zh-CN" altLang="en-US" sz="2800" dirty="0" smtClean="0">
                <a:latin typeface="宋体" panose="02010600030101010101" pitchFamily="2" charset="-122"/>
                <a:cs typeface="方正静蕾简体" panose="03000509000000000000" pitchFamily="65" charset="-122"/>
              </a:rPr>
              <a:t>（</a:t>
            </a:r>
            <a:r>
              <a:rPr lang="en-US" altLang="zh-CN" sz="2800" dirty="0" smtClean="0">
                <a:latin typeface="宋体" panose="02010600030101010101" pitchFamily="2" charset="-122"/>
                <a:cs typeface="方正静蕾简体" panose="03000509000000000000" pitchFamily="65" charset="-122"/>
              </a:rPr>
              <a:t>2</a:t>
            </a:r>
            <a:r>
              <a:rPr lang="zh-CN" altLang="en-US" sz="2800" dirty="0" smtClean="0">
                <a:latin typeface="宋体" panose="02010600030101010101" pitchFamily="2" charset="-122"/>
                <a:cs typeface="方正静蕾简体" panose="03000509000000000000" pitchFamily="65" charset="-122"/>
              </a:rPr>
              <a:t>）分析表中的数据，小车全程是做匀速运动吗？为什么？</a:t>
            </a:r>
          </a:p>
          <a:p>
            <a:pPr fontAlgn="auto">
              <a:lnSpc>
                <a:spcPts val="3860"/>
              </a:lnSpc>
            </a:pPr>
            <a:r>
              <a:rPr lang="zh-CN" altLang="en-US" sz="2800" dirty="0" smtClean="0">
                <a:latin typeface="宋体" panose="02010600030101010101" pitchFamily="2" charset="-122"/>
                <a:cs typeface="方正静蕾简体" panose="03000509000000000000" pitchFamily="65" charset="-122"/>
              </a:rPr>
              <a:t>答：</a:t>
            </a:r>
            <a:r>
              <a:rPr lang="zh-CN" altLang="en-US" sz="2800" u="sng" dirty="0" smtClean="0">
                <a:latin typeface="宋体" panose="02010600030101010101" pitchFamily="2" charset="-122"/>
                <a:cs typeface="方正静蕾简体" panose="03000509000000000000" pitchFamily="65" charset="-122"/>
              </a:rPr>
              <a:t>                                         </a:t>
            </a:r>
            <a:r>
              <a:rPr lang="zh-CN" altLang="en-US" sz="2800" dirty="0" smtClean="0">
                <a:solidFill>
                  <a:schemeClr val="bg1"/>
                </a:solidFill>
                <a:latin typeface="宋体" panose="02010600030101010101" pitchFamily="2" charset="-122"/>
                <a:cs typeface="方正静蕾简体" panose="03000509000000000000" pitchFamily="65" charset="-122"/>
              </a:rPr>
              <a:t>。</a:t>
            </a:r>
            <a:endParaRPr lang="en-US" altLang="zh-CN" sz="2800" dirty="0" smtClean="0">
              <a:solidFill>
                <a:schemeClr val="bg1"/>
              </a:solidFill>
              <a:latin typeface="宋体" panose="02010600030101010101" pitchFamily="2" charset="-122"/>
              <a:cs typeface="方正静蕾简体" panose="03000509000000000000" pitchFamily="65" charset="-122"/>
            </a:endParaRPr>
          </a:p>
          <a:p>
            <a:pPr fontAlgn="auto">
              <a:lnSpc>
                <a:spcPts val="3860"/>
              </a:lnSpc>
            </a:pPr>
            <a:r>
              <a:rPr lang="zh-CN" altLang="en-US" sz="2800" u="sng" dirty="0" smtClean="0">
                <a:latin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cs typeface="方正静蕾简体" panose="03000509000000000000" pitchFamily="65" charset="-122"/>
              </a:rPr>
              <a:t>。</a:t>
            </a:r>
            <a:endParaRPr lang="zh-CN" altLang="en-US" sz="2800" dirty="0">
              <a:latin typeface="宋体" panose="02010600030101010101" pitchFamily="2" charset="-122"/>
              <a:cs typeface="方正静蕾简体" panose="03000509000000000000" pitchFamily="65" charset="-122"/>
            </a:endParaRPr>
          </a:p>
        </p:txBody>
      </p:sp>
      <p:sp>
        <p:nvSpPr>
          <p:cNvPr id="20" name="矩形 19"/>
          <p:cNvSpPr/>
          <p:nvPr/>
        </p:nvSpPr>
        <p:spPr>
          <a:xfrm>
            <a:off x="1036090" y="5484359"/>
            <a:ext cx="7758855" cy="954107"/>
          </a:xfrm>
          <a:prstGeom prst="rect">
            <a:avLst/>
          </a:prstGeom>
        </p:spPr>
        <p:txBody>
          <a:bodyPr wrap="none">
            <a:spAutoFit/>
          </a:bodyPr>
          <a:lstStyle/>
          <a:p>
            <a:pPr algn="l"/>
            <a:r>
              <a:rPr lang="zh-CN" altLang="en-US" sz="2800" b="1" dirty="0" smtClean="0">
                <a:solidFill>
                  <a:srgbClr val="FF0000"/>
                </a:solidFill>
                <a:latin typeface="楷体" panose="02010609060101010101" pitchFamily="49" charset="-122"/>
                <a:ea typeface="楷体" panose="02010609060101010101" pitchFamily="49" charset="-122"/>
                <a:sym typeface="+mn-ea"/>
              </a:rPr>
              <a:t>不是，分析表中数据可知小车前段路程运动慢，</a:t>
            </a:r>
            <a:endParaRPr lang="en-US" altLang="zh-CN" sz="2800" b="1" dirty="0" smtClean="0">
              <a:solidFill>
                <a:srgbClr val="FF0000"/>
              </a:solidFill>
              <a:latin typeface="楷体" panose="02010609060101010101" pitchFamily="49" charset="-122"/>
              <a:ea typeface="楷体" panose="02010609060101010101" pitchFamily="49" charset="-122"/>
              <a:sym typeface="+mn-ea"/>
            </a:endParaRPr>
          </a:p>
          <a:p>
            <a:pPr algn="l"/>
            <a:r>
              <a:rPr lang="zh-CN" altLang="en-US" sz="2800" b="1" dirty="0" smtClean="0">
                <a:solidFill>
                  <a:srgbClr val="FF0000"/>
                </a:solidFill>
                <a:latin typeface="楷体" panose="02010609060101010101" pitchFamily="49" charset="-122"/>
                <a:ea typeface="楷体" panose="02010609060101010101" pitchFamily="49" charset="-122"/>
                <a:sym typeface="+mn-ea"/>
              </a:rPr>
              <a:t>后段路程运动快 </a:t>
            </a:r>
            <a:endParaRPr lang="zh-CN" altLang="en-US" sz="2800" b="1" dirty="0">
              <a:solidFill>
                <a:srgbClr val="FF0000"/>
              </a:solidFill>
              <a:latin typeface="楷体" panose="02010609060101010101" pitchFamily="49" charset="-122"/>
              <a:ea typeface="楷体" panose="02010609060101010101" pitchFamily="49" charset="-122"/>
              <a:sym typeface="+mn-ea"/>
            </a:endParaRPr>
          </a:p>
        </p:txBody>
      </p:sp>
      <p:grpSp>
        <p:nvGrpSpPr>
          <p:cNvPr id="21" name="组合 20"/>
          <p:cNvGrpSpPr/>
          <p:nvPr/>
        </p:nvGrpSpPr>
        <p:grpSpPr>
          <a:xfrm>
            <a:off x="474943" y="0"/>
            <a:ext cx="8274780" cy="768350"/>
            <a:chOff x="431463" y="178382"/>
            <a:chExt cx="8274780" cy="768350"/>
          </a:xfrm>
        </p:grpSpPr>
        <p:cxnSp>
          <p:nvCxnSpPr>
            <p:cNvPr id="22" name="直接连接符 21"/>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457232" y="178382"/>
              <a:ext cx="5519387" cy="768350"/>
              <a:chOff x="457232" y="178382"/>
              <a:chExt cx="5519387" cy="768350"/>
            </a:xfrm>
          </p:grpSpPr>
          <p:sp>
            <p:nvSpPr>
              <p:cNvPr id="24"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5" name="矩形 24"/>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6" name="图片 25"/>
          <p:cNvPicPr>
            <a:picLocks noChangeAspect="1"/>
          </p:cNvPicPr>
          <p:nvPr/>
        </p:nvPicPr>
        <p:blipFill>
          <a:blip r:embed="rId3"/>
          <a:stretch>
            <a:fillRect/>
          </a:stretch>
        </p:blipFill>
        <p:spPr>
          <a:xfrm>
            <a:off x="748679" y="1638351"/>
            <a:ext cx="7415784" cy="255187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https://timgsa.baidu.com/timg?image&amp;quality=80&amp;size=b9999_10000&amp;sec=1543050428763&amp;di=96e9a22cdfcd2b71565e06c8a91967bb&amp;imgtype=0&amp;src=http%3A%2F%2Fwww.51pptmoban.com%2Fd%2Ffile%2F2015%2F10%2F13%2F04180d602697c3b975ec7f81ddea00af.jpg"/>
          <p:cNvPicPr>
            <a:picLocks noChangeAspect="1" noChangeArrowheads="1"/>
          </p:cNvPicPr>
          <p:nvPr/>
        </p:nvPicPr>
        <p:blipFill>
          <a:blip r:embed="rId3">
            <a:extLst>
              <a:ext uri="{28A0092B-C50C-407E-A947-70E740481C1C}">
                <a14:useLocalDpi xmlns:a14="http://schemas.microsoft.com/office/drawing/2010/main" val="0"/>
              </a:ext>
            </a:extLst>
          </a:blip>
          <a:srcRect l="50000"/>
          <a:stretch>
            <a:fillRect/>
          </a:stretch>
        </p:blipFill>
        <p:spPr bwMode="auto">
          <a:xfrm>
            <a:off x="6269038" y="2259013"/>
            <a:ext cx="2513012" cy="450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横卷形 12"/>
          <p:cNvSpPr/>
          <p:nvPr/>
        </p:nvSpPr>
        <p:spPr>
          <a:xfrm>
            <a:off x="612775" y="1514475"/>
            <a:ext cx="5724525" cy="3043238"/>
          </a:xfrm>
          <a:prstGeom prst="horizontalScroll">
            <a:avLst/>
          </a:prstGeom>
          <a:noFill/>
          <a:ln w="76200">
            <a:solidFill>
              <a:srgbClr val="005188"/>
            </a:solidFill>
            <a:prstDash val="sysDash"/>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zh-CN" altLang="en-US" sz="3200" b="1" dirty="0" smtClean="0">
                <a:solidFill>
                  <a:schemeClr val="tx1"/>
                </a:solidFill>
                <a:latin typeface="+mn-ea"/>
              </a:rPr>
              <a:t>考点四</a:t>
            </a:r>
            <a:r>
              <a:rPr lang="en-US" altLang="zh-CN" sz="3200" b="1" dirty="0" smtClean="0">
                <a:solidFill>
                  <a:schemeClr val="tx1"/>
                </a:solidFill>
                <a:latin typeface="+mn-ea"/>
              </a:rPr>
              <a:t>  </a:t>
            </a:r>
            <a:endParaRPr lang="en-US" altLang="zh-CN" sz="3200" b="1" dirty="0">
              <a:solidFill>
                <a:schemeClr val="tx1"/>
              </a:solidFill>
              <a:latin typeface="+mn-ea"/>
            </a:endParaRPr>
          </a:p>
          <a:p>
            <a:pPr algn="ctr">
              <a:defRPr/>
            </a:pPr>
            <a:r>
              <a:rPr lang="zh-CN" altLang="en-US" sz="3200" b="1" dirty="0" smtClean="0">
                <a:solidFill>
                  <a:schemeClr val="tx1"/>
                </a:solidFill>
                <a:latin typeface="+mn-ea"/>
              </a:rPr>
              <a:t>牛顿第一定律；惯性</a:t>
            </a:r>
            <a:endParaRPr lang="zh-CN" altLang="en-US" sz="3200" b="1" dirty="0">
              <a:solidFill>
                <a:schemeClr val="tx1"/>
              </a:solidFill>
              <a:latin typeface="+mn-ea"/>
            </a:endParaRPr>
          </a:p>
        </p:txBody>
      </p:sp>
      <p:grpSp>
        <p:nvGrpSpPr>
          <p:cNvPr id="16" name="组合 15"/>
          <p:cNvGrpSpPr/>
          <p:nvPr/>
        </p:nvGrpSpPr>
        <p:grpSpPr>
          <a:xfrm>
            <a:off x="474943" y="0"/>
            <a:ext cx="8274780" cy="768350"/>
            <a:chOff x="431463" y="178382"/>
            <a:chExt cx="8274780" cy="768350"/>
          </a:xfrm>
        </p:grpSpPr>
        <p:cxnSp>
          <p:nvCxnSpPr>
            <p:cNvPr id="17" name="直接连接符 16"/>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457232" y="178382"/>
              <a:ext cx="5519387" cy="768350"/>
              <a:chOff x="457232" y="178382"/>
              <a:chExt cx="5519387" cy="768350"/>
            </a:xfrm>
          </p:grpSpPr>
          <p:sp>
            <p:nvSpPr>
              <p:cNvPr id="24"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5" name="矩形 24"/>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83856" y="882653"/>
            <a:ext cx="8292465" cy="2939266"/>
          </a:xfrm>
          <a:prstGeom prst="rect">
            <a:avLst/>
          </a:prstGeom>
          <a:noFill/>
        </p:spPr>
        <p:txBody>
          <a:bodyPr wrap="square" lIns="0" rIns="0" rtlCol="0">
            <a:spAutoFit/>
          </a:bodyPr>
          <a:lstStyle/>
          <a:p>
            <a:pPr>
              <a:lnSpc>
                <a:spcPts val="3660"/>
              </a:lnSpc>
            </a:pPr>
            <a:r>
              <a:rPr lang="zh-CN" altLang="en-US" sz="2800" dirty="0" smtClean="0">
                <a:solidFill>
                  <a:schemeClr val="tx1"/>
                </a:solidFill>
                <a:latin typeface="宋体" panose="02010600030101010101" pitchFamily="2" charset="-122"/>
                <a:ea typeface="宋体" panose="02010600030101010101" pitchFamily="2" charset="-122"/>
                <a:cs typeface="方正静蕾简体" panose="03000509000000000000" pitchFamily="65" charset="-122"/>
              </a:rPr>
              <a:t>【</a:t>
            </a:r>
            <a:r>
              <a:rPr lang="zh-CN" altLang="en-US" sz="2800" b="1" dirty="0" smtClean="0">
                <a:solidFill>
                  <a:schemeClr val="tx1"/>
                </a:solidFill>
                <a:latin typeface="宋体" panose="02010600030101010101" pitchFamily="2" charset="-122"/>
                <a:ea typeface="宋体" panose="02010600030101010101" pitchFamily="2" charset="-122"/>
                <a:cs typeface="方正静蕾简体" panose="03000509000000000000" pitchFamily="65" charset="-122"/>
              </a:rPr>
              <a:t>例</a:t>
            </a:r>
            <a:r>
              <a:rPr lang="en-US" altLang="zh-CN" sz="2800" b="1" dirty="0" smtClean="0">
                <a:solidFill>
                  <a:schemeClr val="tx1"/>
                </a:solidFill>
                <a:latin typeface="宋体" panose="02010600030101010101" pitchFamily="2" charset="-122"/>
                <a:ea typeface="宋体" panose="02010600030101010101" pitchFamily="2" charset="-122"/>
                <a:cs typeface="方正静蕾简体" panose="03000509000000000000" pitchFamily="65" charset="-122"/>
              </a:rPr>
              <a:t>4</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如</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图</a:t>
            </a: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6-19</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所</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示，下列与汽车有关的说法中正 </a:t>
            </a:r>
          </a:p>
          <a:p>
            <a:pPr>
              <a:lnSpc>
                <a:spcPts val="36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确的是</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   ）</a:t>
            </a:r>
            <a:endParaRPr lang="zh-CN" altLang="en-US" sz="2800" dirty="0">
              <a:latin typeface="宋体" panose="02010600030101010101" pitchFamily="2" charset="-122"/>
              <a:ea typeface="宋体" panose="02010600030101010101" pitchFamily="2" charset="-122"/>
              <a:cs typeface="方正静蕾简体" panose="03000509000000000000" pitchFamily="65" charset="-122"/>
            </a:endParaRPr>
          </a:p>
          <a:p>
            <a:pPr>
              <a:lnSpc>
                <a:spcPts val="3660"/>
              </a:lnSpc>
            </a:pPr>
            <a:r>
              <a:rPr lang="en-US" altLang="zh-CN" sz="2800" dirty="0">
                <a:latin typeface="宋体" panose="02010600030101010101" pitchFamily="2" charset="-122"/>
                <a:ea typeface="宋体" panose="02010600030101010101" pitchFamily="2" charset="-122"/>
                <a:cs typeface="方正静蕾简体" panose="03000509000000000000" pitchFamily="65" charset="-122"/>
              </a:rPr>
              <a:t> A</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．匀速直线运动的汽车没有惯性 </a:t>
            </a:r>
          </a:p>
          <a:p>
            <a:pPr>
              <a:lnSpc>
                <a:spcPts val="3660"/>
              </a:lnSpc>
            </a:pPr>
            <a:r>
              <a:rPr lang="en-US" altLang="zh-CN" sz="2800" dirty="0">
                <a:latin typeface="宋体" panose="02010600030101010101" pitchFamily="2" charset="-122"/>
                <a:ea typeface="宋体" panose="02010600030101010101" pitchFamily="2" charset="-122"/>
                <a:cs typeface="方正静蕾简体" panose="03000509000000000000" pitchFamily="65" charset="-122"/>
              </a:rPr>
              <a:t> B</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．静止的汽车没有惯性</a:t>
            </a:r>
          </a:p>
          <a:p>
            <a:pPr>
              <a:lnSpc>
                <a:spcPts val="3660"/>
              </a:lnSpc>
            </a:pPr>
            <a:r>
              <a:rPr lang="en-US" altLang="zh-CN" sz="2800" dirty="0">
                <a:latin typeface="宋体" panose="02010600030101010101" pitchFamily="2" charset="-122"/>
                <a:ea typeface="宋体" panose="02010600030101010101" pitchFamily="2" charset="-122"/>
                <a:cs typeface="方正静蕾简体" panose="03000509000000000000" pitchFamily="65" charset="-122"/>
              </a:rPr>
              <a:t> C</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．汽车只有在刹车时才具有惯性</a:t>
            </a:r>
          </a:p>
          <a:p>
            <a:pPr>
              <a:lnSpc>
                <a:spcPts val="3660"/>
              </a:lnSpc>
            </a:pPr>
            <a:r>
              <a:rPr lang="en-US" altLang="zh-CN" sz="2800" dirty="0">
                <a:latin typeface="宋体" panose="02010600030101010101" pitchFamily="2" charset="-122"/>
                <a:ea typeface="宋体" panose="02010600030101010101" pitchFamily="2" charset="-122"/>
                <a:cs typeface="方正静蕾简体" panose="03000509000000000000" pitchFamily="65" charset="-122"/>
              </a:rPr>
              <a:t> D</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．汽车在各种运动状态下都具有惯性</a:t>
            </a:r>
            <a:endParaRPr lang="zh-CN" altLang="en-US" sz="2400" dirty="0" smtClean="0">
              <a:solidFill>
                <a:schemeClr val="tx1"/>
              </a:solidFill>
              <a:latin typeface="宋体" panose="02010600030101010101" pitchFamily="2" charset="-122"/>
              <a:ea typeface="宋体" panose="02010600030101010101" pitchFamily="2" charset="-122"/>
              <a:cs typeface="方正静蕾简体" panose="03000509000000000000" pitchFamily="65" charset="-122"/>
            </a:endParaRPr>
          </a:p>
        </p:txBody>
      </p:sp>
      <p:sp>
        <p:nvSpPr>
          <p:cNvPr id="17" name="文本框 16"/>
          <p:cNvSpPr txBox="1"/>
          <p:nvPr/>
        </p:nvSpPr>
        <p:spPr>
          <a:xfrm>
            <a:off x="383856" y="3954540"/>
            <a:ext cx="8352790" cy="104131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fontAlgn="auto">
              <a:lnSpc>
                <a:spcPts val="3660"/>
              </a:lnSpc>
            </a:pPr>
            <a:r>
              <a:rPr lang="zh-CN" altLang="en-US" sz="2800" b="1" dirty="0">
                <a:latin typeface="宋体" panose="02010600030101010101" pitchFamily="2" charset="-122"/>
                <a:ea typeface="宋体" panose="02010600030101010101" pitchFamily="2" charset="-122"/>
              </a:rPr>
              <a:t>解析</a:t>
            </a:r>
            <a:r>
              <a:rPr lang="zh-CN" altLang="en-US" sz="2800" b="1" dirty="0" smtClean="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不管这个物体是运动的还是静止的，不管其是否受到力的作用，它都具有惯性</a:t>
            </a:r>
            <a:r>
              <a:rPr lang="zh-CN" altLang="en-US" sz="2800" dirty="0" smtClean="0">
                <a:latin typeface="宋体" panose="02010600030101010101" pitchFamily="2" charset="-122"/>
                <a:ea typeface="宋体" panose="02010600030101010101" pitchFamily="2" charset="-122"/>
              </a:rPr>
              <a:t>。</a:t>
            </a:r>
            <a:endParaRPr lang="zh-CN" altLang="en-US" sz="2800" dirty="0">
              <a:latin typeface="宋体" panose="02010600030101010101" pitchFamily="2" charset="-122"/>
              <a:ea typeface="宋体" panose="02010600030101010101" pitchFamily="2" charset="-122"/>
            </a:endParaRPr>
          </a:p>
        </p:txBody>
      </p:sp>
      <p:sp>
        <p:nvSpPr>
          <p:cNvPr id="5" name="矩形 4"/>
          <p:cNvSpPr/>
          <p:nvPr/>
        </p:nvSpPr>
        <p:spPr>
          <a:xfrm>
            <a:off x="2006302" y="1325563"/>
            <a:ext cx="479984" cy="523220"/>
          </a:xfrm>
          <a:prstGeom prst="rect">
            <a:avLst/>
          </a:prstGeom>
        </p:spPr>
        <p:txBody>
          <a:bodyPr wrap="square">
            <a:spAutoFit/>
          </a:bodyPr>
          <a:lstStyle/>
          <a:p>
            <a:pPr algn="l"/>
            <a:r>
              <a:rPr lang="en-US" altLang="zh-CN" sz="2800" b="1" dirty="0">
                <a:solidFill>
                  <a:srgbClr val="FF0000"/>
                </a:solidFill>
                <a:ea typeface="楷体" panose="02010609060101010101" pitchFamily="49" charset="-122"/>
                <a:sym typeface="+mn-ea"/>
              </a:rPr>
              <a:t>D</a:t>
            </a:r>
            <a:endParaRPr lang="zh-CN" altLang="en-US" sz="2800" b="1" dirty="0">
              <a:solidFill>
                <a:srgbClr val="FF0000"/>
              </a:solidFill>
              <a:ea typeface="楷体" panose="02010609060101010101" pitchFamily="49" charset="-122"/>
            </a:endParaRPr>
          </a:p>
        </p:txBody>
      </p:sp>
      <p:grpSp>
        <p:nvGrpSpPr>
          <p:cNvPr id="2" name="组合 1"/>
          <p:cNvGrpSpPr/>
          <p:nvPr/>
        </p:nvGrpSpPr>
        <p:grpSpPr>
          <a:xfrm>
            <a:off x="6146165" y="1474515"/>
            <a:ext cx="2769235" cy="1620520"/>
            <a:chOff x="862013" y="1828800"/>
            <a:chExt cx="7419975" cy="4200524"/>
          </a:xfrm>
        </p:grpSpPr>
        <p:pic>
          <p:nvPicPr>
            <p:cNvPr id="717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013" y="1828800"/>
              <a:ext cx="741997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2013" y="5029199"/>
              <a:ext cx="741997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矩形 2"/>
          <p:cNvSpPr/>
          <p:nvPr/>
        </p:nvSpPr>
        <p:spPr>
          <a:xfrm>
            <a:off x="6976784" y="3095035"/>
            <a:ext cx="1107996" cy="461665"/>
          </a:xfrm>
          <a:prstGeom prst="rect">
            <a:avLst/>
          </a:prstGeom>
        </p:spPr>
        <p:txBody>
          <a:bodyPr wrap="none">
            <a:spAutoFit/>
          </a:bodyPr>
          <a:lstStyle/>
          <a:p>
            <a:r>
              <a:rPr lang="zh-CN" altLang="en-US" sz="2400" dirty="0">
                <a:latin typeface="宋体" panose="02010600030101010101" pitchFamily="2" charset="-122"/>
                <a:ea typeface="宋体" panose="02010600030101010101" pitchFamily="2" charset="-122"/>
                <a:cs typeface="方正静蕾简体" panose="03000509000000000000" pitchFamily="65" charset="-122"/>
              </a:rPr>
              <a:t>图</a:t>
            </a:r>
            <a:r>
              <a:rPr lang="en-US" altLang="zh-CN" sz="2400" dirty="0" smtClean="0">
                <a:latin typeface="宋体" panose="02010600030101010101" pitchFamily="2" charset="-122"/>
                <a:ea typeface="宋体" panose="02010600030101010101" pitchFamily="2" charset="-122"/>
                <a:cs typeface="方正静蕾简体" panose="03000509000000000000" pitchFamily="65" charset="-122"/>
              </a:rPr>
              <a:t>6-19</a:t>
            </a:r>
            <a:endParaRPr lang="zh-CN" altLang="en-US" sz="2400" dirty="0"/>
          </a:p>
        </p:txBody>
      </p:sp>
      <p:grpSp>
        <p:nvGrpSpPr>
          <p:cNvPr id="16" name="组合 15"/>
          <p:cNvGrpSpPr/>
          <p:nvPr/>
        </p:nvGrpSpPr>
        <p:grpSpPr>
          <a:xfrm>
            <a:off x="474943" y="0"/>
            <a:ext cx="8274780" cy="768350"/>
            <a:chOff x="431463" y="178382"/>
            <a:chExt cx="8274780" cy="768350"/>
          </a:xfrm>
        </p:grpSpPr>
        <p:cxnSp>
          <p:nvCxnSpPr>
            <p:cNvPr id="18" name="直接连接符 17"/>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457232" y="178382"/>
              <a:ext cx="5519387" cy="768350"/>
              <a:chOff x="457232" y="178382"/>
              <a:chExt cx="5519387" cy="768350"/>
            </a:xfrm>
          </p:grpSpPr>
          <p:sp>
            <p:nvSpPr>
              <p:cNvPr id="20"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典型例题</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1" name="矩形 20"/>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
        <p:nvSpPr>
          <p:cNvPr id="14" name="文本框 13"/>
          <p:cNvSpPr txBox="1"/>
          <p:nvPr/>
        </p:nvSpPr>
        <p:spPr>
          <a:xfrm>
            <a:off x="435938" y="5334700"/>
            <a:ext cx="8352790" cy="1041311"/>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wrap="square" rtlCol="0">
            <a:spAutoFit/>
          </a:bodyPr>
          <a:lstStyle/>
          <a:p>
            <a:pPr fontAlgn="auto">
              <a:lnSpc>
                <a:spcPts val="3660"/>
              </a:lnSpc>
            </a:pPr>
            <a:r>
              <a:rPr lang="zh-CN" altLang="en-US" sz="2800" b="1" dirty="0">
                <a:latin typeface="宋体" panose="02010600030101010101" pitchFamily="2" charset="-122"/>
                <a:ea typeface="宋体" panose="02010600030101010101" pitchFamily="2" charset="-122"/>
              </a:rPr>
              <a:t>解析</a:t>
            </a:r>
            <a:r>
              <a:rPr lang="zh-CN" altLang="en-US" sz="2800" b="1" dirty="0" smtClean="0">
                <a:latin typeface="宋体" panose="02010600030101010101" pitchFamily="2" charset="-122"/>
                <a:ea typeface="宋体" panose="02010600030101010101" pitchFamily="2" charset="-122"/>
              </a:rPr>
              <a:t>：</a:t>
            </a:r>
            <a:r>
              <a:rPr lang="zh-CN" altLang="zh-CN" sz="2800" dirty="0"/>
              <a:t>惯性是物体的一种属性，一切物体都具有惯性。</a:t>
            </a:r>
            <a:endParaRPr lang="zh-CN" altLang="en-US" sz="2800"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74943" y="734753"/>
            <a:ext cx="8274780" cy="5909310"/>
          </a:xfrm>
          <a:prstGeom prst="rect">
            <a:avLst/>
          </a:prstGeom>
          <a:noFill/>
        </p:spPr>
        <p:txBody>
          <a:bodyPr wrap="square" lIns="0" rIns="0" rtlCol="0">
            <a:spAutoFit/>
          </a:bodyPr>
          <a:lstStyle/>
          <a:p>
            <a:pPr>
              <a:lnSpc>
                <a:spcPct val="150000"/>
              </a:lnSpc>
            </a:pPr>
            <a:r>
              <a:rPr lang="en-US" altLang="zh-CN" sz="2800" dirty="0"/>
              <a:t>1</a:t>
            </a:r>
            <a:r>
              <a:rPr lang="zh-CN" altLang="zh-CN" sz="2800" dirty="0"/>
              <a:t>．下列交通提示用语与惯性无关的是</a:t>
            </a:r>
            <a:r>
              <a:rPr lang="en-US" altLang="zh-CN" sz="2800" dirty="0"/>
              <a:t>(</a:t>
            </a:r>
            <a:r>
              <a:rPr lang="zh-CN" altLang="zh-CN" sz="2800" dirty="0"/>
              <a:t>　　</a:t>
            </a:r>
            <a:r>
              <a:rPr lang="en-US" altLang="zh-CN" sz="2800" dirty="0"/>
              <a:t>)</a:t>
            </a:r>
            <a:endParaRPr lang="zh-CN" altLang="zh-CN" sz="2800" dirty="0"/>
          </a:p>
          <a:p>
            <a:pPr>
              <a:lnSpc>
                <a:spcPct val="150000"/>
              </a:lnSpc>
            </a:pPr>
            <a:r>
              <a:rPr lang="en-US" altLang="zh-CN" sz="2800" dirty="0"/>
              <a:t>A</a:t>
            </a:r>
            <a:r>
              <a:rPr lang="zh-CN" altLang="zh-CN" sz="2800" dirty="0"/>
              <a:t>．车辆转弯，请坐好扶稳　</a:t>
            </a:r>
            <a:r>
              <a:rPr lang="en-US" altLang="zh-CN" sz="2800" dirty="0"/>
              <a:t>  </a:t>
            </a:r>
            <a:endParaRPr lang="en-US" altLang="zh-CN" sz="2800" dirty="0" smtClean="0"/>
          </a:p>
          <a:p>
            <a:pPr>
              <a:lnSpc>
                <a:spcPct val="150000"/>
              </a:lnSpc>
            </a:pPr>
            <a:r>
              <a:rPr lang="en-US" altLang="zh-CN" sz="2800" dirty="0" smtClean="0"/>
              <a:t>B</a:t>
            </a:r>
            <a:r>
              <a:rPr lang="zh-CN" altLang="zh-CN" sz="2800" dirty="0"/>
              <a:t>．雨天路滑，请减速慢行</a:t>
            </a:r>
          </a:p>
          <a:p>
            <a:pPr>
              <a:lnSpc>
                <a:spcPct val="150000"/>
              </a:lnSpc>
            </a:pPr>
            <a:r>
              <a:rPr lang="en-US" altLang="zh-CN" sz="2800" dirty="0"/>
              <a:t>C</a:t>
            </a:r>
            <a:r>
              <a:rPr lang="zh-CN" altLang="zh-CN" sz="2800" dirty="0"/>
              <a:t>．保持车距　</a:t>
            </a:r>
            <a:r>
              <a:rPr lang="en-US" altLang="zh-CN" sz="2800" dirty="0"/>
              <a:t>  </a:t>
            </a:r>
            <a:r>
              <a:rPr lang="en-US" altLang="zh-CN" sz="2800" dirty="0" smtClean="0"/>
              <a:t>		D</a:t>
            </a:r>
            <a:r>
              <a:rPr lang="zh-CN" altLang="zh-CN" sz="2800" dirty="0"/>
              <a:t>．靠右</a:t>
            </a:r>
            <a:r>
              <a:rPr lang="zh-CN" altLang="zh-CN" sz="2800" dirty="0" smtClean="0"/>
              <a:t>行驶</a:t>
            </a:r>
            <a:endParaRPr lang="en-US" altLang="zh-CN" sz="2800" dirty="0" smtClean="0"/>
          </a:p>
          <a:p>
            <a:pPr>
              <a:lnSpc>
                <a:spcPct val="150000"/>
              </a:lnSpc>
            </a:pPr>
            <a:endParaRPr lang="zh-CN" altLang="zh-CN" sz="2800" dirty="0"/>
          </a:p>
          <a:p>
            <a:pPr>
              <a:lnSpc>
                <a:spcPct val="150000"/>
              </a:lnSpc>
            </a:pPr>
            <a:r>
              <a:rPr lang="en-US" altLang="zh-CN" sz="2800" dirty="0"/>
              <a:t>2</a:t>
            </a:r>
            <a:r>
              <a:rPr lang="zh-CN" altLang="zh-CN" sz="2800" dirty="0"/>
              <a:t>．</a:t>
            </a:r>
            <a:r>
              <a:rPr lang="en-US" altLang="zh-CN" sz="2800" dirty="0"/>
              <a:t>(2019·</a:t>
            </a:r>
            <a:r>
              <a:rPr lang="zh-CN" altLang="zh-CN" sz="2800" dirty="0"/>
              <a:t>广西壮族自治区</a:t>
            </a:r>
            <a:r>
              <a:rPr lang="en-US" altLang="zh-CN" sz="2800" dirty="0"/>
              <a:t>)</a:t>
            </a:r>
            <a:r>
              <a:rPr lang="zh-CN" altLang="zh-CN" sz="2800" dirty="0"/>
              <a:t>下列现象中，属于利用惯性的是</a:t>
            </a:r>
            <a:r>
              <a:rPr lang="en-US" altLang="zh-CN" sz="2800" dirty="0"/>
              <a:t>(</a:t>
            </a:r>
            <a:r>
              <a:rPr lang="zh-CN" altLang="zh-CN" sz="2800" dirty="0"/>
              <a:t>　　</a:t>
            </a:r>
            <a:r>
              <a:rPr lang="en-US" altLang="zh-CN" sz="2800" dirty="0"/>
              <a:t>)</a:t>
            </a:r>
            <a:endParaRPr lang="zh-CN" altLang="zh-CN" sz="2800" dirty="0"/>
          </a:p>
          <a:p>
            <a:pPr>
              <a:lnSpc>
                <a:spcPct val="150000"/>
              </a:lnSpc>
            </a:pPr>
            <a:r>
              <a:rPr lang="en-US" altLang="zh-CN" sz="2800" dirty="0"/>
              <a:t>A</a:t>
            </a:r>
            <a:r>
              <a:rPr lang="zh-CN" altLang="zh-CN" sz="2800" dirty="0"/>
              <a:t>．坐汽车时要系好安全带</a:t>
            </a:r>
            <a:r>
              <a:rPr lang="en-US" altLang="zh-CN" sz="2800" dirty="0"/>
              <a:t>  B</a:t>
            </a:r>
            <a:r>
              <a:rPr lang="zh-CN" altLang="zh-CN" sz="2800" dirty="0"/>
              <a:t>．跳远运动员快速助跑</a:t>
            </a:r>
          </a:p>
          <a:p>
            <a:pPr>
              <a:lnSpc>
                <a:spcPct val="150000"/>
              </a:lnSpc>
            </a:pPr>
            <a:r>
              <a:rPr lang="en-US" altLang="zh-CN" sz="2800" dirty="0"/>
              <a:t>C</a:t>
            </a:r>
            <a:r>
              <a:rPr lang="zh-CN" altLang="zh-CN" sz="2800" dirty="0"/>
              <a:t>．行车时要注意保持车距</a:t>
            </a:r>
            <a:r>
              <a:rPr lang="en-US" altLang="zh-CN" sz="2800" dirty="0"/>
              <a:t>  D</a:t>
            </a:r>
            <a:r>
              <a:rPr lang="zh-CN" altLang="zh-CN" sz="2800" dirty="0"/>
              <a:t>．学校路段需减速慢行</a:t>
            </a:r>
          </a:p>
        </p:txBody>
      </p:sp>
      <p:sp>
        <p:nvSpPr>
          <p:cNvPr id="16" name="矩形 15"/>
          <p:cNvSpPr/>
          <p:nvPr/>
        </p:nvSpPr>
        <p:spPr>
          <a:xfrm>
            <a:off x="6586294" y="930021"/>
            <a:ext cx="444352" cy="523220"/>
          </a:xfrm>
          <a:prstGeom prst="rect">
            <a:avLst/>
          </a:prstGeom>
        </p:spPr>
        <p:txBody>
          <a:bodyPr wrap="none">
            <a:spAutoFit/>
          </a:bodyPr>
          <a:lstStyle/>
          <a:p>
            <a:r>
              <a:rPr lang="en-US" altLang="zh-CN" sz="2800" b="1" dirty="0" smtClean="0">
                <a:solidFill>
                  <a:srgbClr val="FF0000"/>
                </a:solidFill>
                <a:latin typeface="Times New Roman" panose="02020603050405020304"/>
              </a:rPr>
              <a:t>D</a:t>
            </a:r>
            <a:endParaRPr lang="zh-CN" altLang="en-US" dirty="0"/>
          </a:p>
        </p:txBody>
      </p:sp>
      <p:grpSp>
        <p:nvGrpSpPr>
          <p:cNvPr id="10" name="组合 9"/>
          <p:cNvGrpSpPr/>
          <p:nvPr/>
        </p:nvGrpSpPr>
        <p:grpSpPr>
          <a:xfrm>
            <a:off x="474943" y="0"/>
            <a:ext cx="8274780" cy="768350"/>
            <a:chOff x="431463" y="178382"/>
            <a:chExt cx="8274780" cy="768350"/>
          </a:xfrm>
        </p:grpSpPr>
        <p:cxnSp>
          <p:nvCxnSpPr>
            <p:cNvPr id="12" name="直接连接符 11"/>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457232" y="178382"/>
              <a:ext cx="5519387" cy="768350"/>
              <a:chOff x="457232" y="178382"/>
              <a:chExt cx="5519387" cy="768350"/>
            </a:xfrm>
          </p:grpSpPr>
          <p:sp>
            <p:nvSpPr>
              <p:cNvPr id="18"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针对训练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9" name="矩形 18"/>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
        <p:nvSpPr>
          <p:cNvPr id="11" name="矩形 10"/>
          <p:cNvSpPr/>
          <p:nvPr/>
        </p:nvSpPr>
        <p:spPr>
          <a:xfrm>
            <a:off x="1755214" y="4758309"/>
            <a:ext cx="423514" cy="523220"/>
          </a:xfrm>
          <a:prstGeom prst="rect">
            <a:avLst/>
          </a:prstGeom>
        </p:spPr>
        <p:txBody>
          <a:bodyPr wrap="none">
            <a:spAutoFit/>
          </a:bodyPr>
          <a:lstStyle/>
          <a:p>
            <a:r>
              <a:rPr lang="en-US" altLang="zh-CN" sz="2800" b="1" dirty="0">
                <a:solidFill>
                  <a:srgbClr val="FF0000"/>
                </a:solidFill>
                <a:latin typeface="Times New Roman" panose="02020603050405020304"/>
              </a:rPr>
              <a:t>B</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81765" y="963617"/>
            <a:ext cx="8461135" cy="5262979"/>
          </a:xfrm>
          <a:prstGeom prst="rect">
            <a:avLst/>
          </a:prstGeom>
          <a:noFill/>
        </p:spPr>
        <p:txBody>
          <a:bodyPr wrap="square" lIns="0" rIns="0" rtlCol="0">
            <a:spAutoFit/>
          </a:bodyPr>
          <a:lstStyle/>
          <a:p>
            <a:r>
              <a:rPr lang="en-US" altLang="zh-CN" sz="2800" dirty="0"/>
              <a:t>3</a:t>
            </a:r>
            <a:r>
              <a:rPr lang="zh-CN" altLang="zh-CN" sz="2800" dirty="0"/>
              <a:t>．</a:t>
            </a:r>
            <a:r>
              <a:rPr lang="en-US" altLang="zh-CN" sz="2800" dirty="0"/>
              <a:t>(2019·</a:t>
            </a:r>
            <a:r>
              <a:rPr lang="zh-CN" altLang="zh-CN" sz="2800" dirty="0"/>
              <a:t>攀枝花市</a:t>
            </a:r>
            <a:r>
              <a:rPr lang="en-US" altLang="zh-CN" sz="2800" dirty="0"/>
              <a:t>)</a:t>
            </a:r>
            <a:r>
              <a:rPr lang="zh-CN" altLang="zh-CN" sz="2800" dirty="0"/>
              <a:t>下列哪位学者首先通过实验分析得出：物体的运动并不需要力来维持，运动的物体之所以会停下来是因为受到了阻力</a:t>
            </a:r>
            <a:r>
              <a:rPr lang="en-US" altLang="zh-CN" sz="2800" dirty="0"/>
              <a:t>(</a:t>
            </a:r>
            <a:r>
              <a:rPr lang="zh-CN" altLang="zh-CN" sz="2800" dirty="0"/>
              <a:t>　　</a:t>
            </a:r>
            <a:r>
              <a:rPr lang="en-US" altLang="zh-CN" sz="2800" dirty="0"/>
              <a:t>)</a:t>
            </a:r>
            <a:endParaRPr lang="zh-CN" altLang="zh-CN" sz="2800" dirty="0"/>
          </a:p>
          <a:p>
            <a:r>
              <a:rPr lang="en-US" altLang="zh-CN" sz="2800" dirty="0"/>
              <a:t>A</a:t>
            </a:r>
            <a:r>
              <a:rPr lang="zh-CN" altLang="zh-CN" sz="2800" dirty="0"/>
              <a:t>．伽利略</a:t>
            </a:r>
            <a:r>
              <a:rPr lang="en-US" altLang="zh-CN" sz="2800" dirty="0"/>
              <a:t>  B</a:t>
            </a:r>
            <a:r>
              <a:rPr lang="zh-CN" altLang="zh-CN" sz="2800" dirty="0"/>
              <a:t>．亚里士多德</a:t>
            </a:r>
            <a:r>
              <a:rPr lang="en-US" altLang="zh-CN" sz="2800" dirty="0"/>
              <a:t>  C</a:t>
            </a:r>
            <a:r>
              <a:rPr lang="zh-CN" altLang="zh-CN" sz="2800" dirty="0"/>
              <a:t>．阿基米德</a:t>
            </a:r>
            <a:r>
              <a:rPr lang="en-US" altLang="zh-CN" sz="2800" dirty="0"/>
              <a:t>  D</a:t>
            </a:r>
            <a:r>
              <a:rPr lang="zh-CN" altLang="zh-CN" sz="2800" dirty="0"/>
              <a:t>．帕斯卡</a:t>
            </a:r>
          </a:p>
          <a:p>
            <a:r>
              <a:rPr lang="en-US" altLang="zh-CN" sz="2800" dirty="0"/>
              <a:t>4</a:t>
            </a:r>
            <a:r>
              <a:rPr lang="zh-CN" altLang="zh-CN" sz="2800" dirty="0"/>
              <a:t>．</a:t>
            </a:r>
            <a:r>
              <a:rPr lang="en-US" altLang="zh-CN" sz="2800" dirty="0"/>
              <a:t>(2019·</a:t>
            </a:r>
            <a:r>
              <a:rPr lang="zh-CN" altLang="zh-CN" sz="2800" dirty="0"/>
              <a:t>宿迁市</a:t>
            </a:r>
            <a:r>
              <a:rPr lang="en-US" altLang="zh-CN" sz="2800" dirty="0"/>
              <a:t>)</a:t>
            </a:r>
            <a:r>
              <a:rPr lang="zh-CN" altLang="zh-CN" sz="2800" dirty="0"/>
              <a:t>下列关于力和运动的说法，正确的是</a:t>
            </a:r>
            <a:r>
              <a:rPr lang="en-US" altLang="zh-CN" sz="2800" dirty="0"/>
              <a:t>(</a:t>
            </a:r>
            <a:r>
              <a:rPr lang="zh-CN" altLang="zh-CN" sz="2800" dirty="0"/>
              <a:t>　　</a:t>
            </a:r>
            <a:r>
              <a:rPr lang="en-US" altLang="zh-CN" sz="2800" dirty="0"/>
              <a:t>)</a:t>
            </a:r>
            <a:endParaRPr lang="zh-CN" altLang="zh-CN" sz="2800" dirty="0"/>
          </a:p>
          <a:p>
            <a:r>
              <a:rPr lang="en-US" altLang="zh-CN" sz="2800" dirty="0"/>
              <a:t>A</a:t>
            </a:r>
            <a:r>
              <a:rPr lang="zh-CN" altLang="zh-CN" sz="2800" dirty="0"/>
              <a:t>．物体运动状态发生改变，一定受到力的作用</a:t>
            </a:r>
          </a:p>
          <a:p>
            <a:r>
              <a:rPr lang="en-US" altLang="zh-CN" sz="2800" dirty="0"/>
              <a:t>B</a:t>
            </a:r>
            <a:r>
              <a:rPr lang="zh-CN" altLang="zh-CN" sz="2800" dirty="0"/>
              <a:t>．行驶的汽车急刹车时，乘客会出现向后倾的现象</a:t>
            </a:r>
          </a:p>
          <a:p>
            <a:r>
              <a:rPr lang="en-US" altLang="zh-CN" sz="2800" dirty="0"/>
              <a:t>C</a:t>
            </a:r>
            <a:r>
              <a:rPr lang="zh-CN" altLang="zh-CN" sz="2800" dirty="0"/>
              <a:t>．用力推桌子，桌子静止不动，因为推力小于摩擦阻力</a:t>
            </a:r>
          </a:p>
          <a:p>
            <a:r>
              <a:rPr lang="en-US" altLang="zh-CN" sz="2800" dirty="0"/>
              <a:t>D</a:t>
            </a:r>
            <a:r>
              <a:rPr lang="zh-CN" altLang="zh-CN" sz="2800" dirty="0"/>
              <a:t>．踢出去的足球能在空中飞行，是因为足球没有受到力的作用</a:t>
            </a:r>
          </a:p>
        </p:txBody>
      </p:sp>
      <p:sp>
        <p:nvSpPr>
          <p:cNvPr id="16" name="矩形 15"/>
          <p:cNvSpPr/>
          <p:nvPr/>
        </p:nvSpPr>
        <p:spPr>
          <a:xfrm>
            <a:off x="5224065" y="1863216"/>
            <a:ext cx="417724" cy="523220"/>
          </a:xfrm>
          <a:prstGeom prst="rect">
            <a:avLst/>
          </a:prstGeom>
        </p:spPr>
        <p:txBody>
          <a:bodyPr wrap="square">
            <a:spAutoFit/>
          </a:bodyPr>
          <a:lstStyle/>
          <a:p>
            <a:r>
              <a:rPr lang="en-US" altLang="zh-CN" sz="2800" b="1" dirty="0">
                <a:solidFill>
                  <a:srgbClr val="FF0000"/>
                </a:solidFill>
                <a:latin typeface="Times New Roman" panose="02020603050405020304"/>
              </a:rPr>
              <a:t>A</a:t>
            </a:r>
            <a:endParaRPr lang="zh-CN" altLang="en-US" dirty="0"/>
          </a:p>
        </p:txBody>
      </p:sp>
      <p:grpSp>
        <p:nvGrpSpPr>
          <p:cNvPr id="10" name="组合 9"/>
          <p:cNvGrpSpPr/>
          <p:nvPr/>
        </p:nvGrpSpPr>
        <p:grpSpPr>
          <a:xfrm>
            <a:off x="474943" y="0"/>
            <a:ext cx="8274780" cy="768350"/>
            <a:chOff x="431463" y="178382"/>
            <a:chExt cx="8274780" cy="768350"/>
          </a:xfrm>
        </p:grpSpPr>
        <p:cxnSp>
          <p:nvCxnSpPr>
            <p:cNvPr id="12" name="直接连接符 11"/>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457232" y="178382"/>
              <a:ext cx="5519387" cy="768350"/>
              <a:chOff x="457232" y="178382"/>
              <a:chExt cx="5519387" cy="768350"/>
            </a:xfrm>
          </p:grpSpPr>
          <p:sp>
            <p:nvSpPr>
              <p:cNvPr id="18"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针对训练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9" name="矩形 18"/>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
        <p:nvSpPr>
          <p:cNvPr id="11" name="矩形 10"/>
          <p:cNvSpPr/>
          <p:nvPr/>
        </p:nvSpPr>
        <p:spPr>
          <a:xfrm>
            <a:off x="578923" y="3186048"/>
            <a:ext cx="417724" cy="523220"/>
          </a:xfrm>
          <a:prstGeom prst="rect">
            <a:avLst/>
          </a:prstGeom>
        </p:spPr>
        <p:txBody>
          <a:bodyPr wrap="square">
            <a:spAutoFit/>
          </a:bodyPr>
          <a:lstStyle/>
          <a:p>
            <a:r>
              <a:rPr lang="en-US" altLang="zh-CN" sz="2800" b="1" dirty="0">
                <a:solidFill>
                  <a:srgbClr val="FF0000"/>
                </a:solidFill>
                <a:latin typeface="Times New Roman" panose="02020603050405020304"/>
              </a:rPr>
              <a:t>A</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31464" y="1248410"/>
            <a:ext cx="8274779" cy="5093702"/>
          </a:xfrm>
          <a:prstGeom prst="rect">
            <a:avLst/>
          </a:prstGeom>
          <a:noFill/>
        </p:spPr>
        <p:txBody>
          <a:bodyPr wrap="square" lIns="0" rIns="0" rtlCol="0">
            <a:spAutoFit/>
          </a:bodyPr>
          <a:lstStyle/>
          <a:p>
            <a:pPr fontAlgn="auto">
              <a:lnSpc>
                <a:spcPts val="3860"/>
              </a:lnSpc>
            </a:pPr>
            <a:r>
              <a:rPr lang="en-US" altLang="zh-CN" sz="2800" dirty="0" smtClean="0">
                <a:latin typeface="宋体" panose="02010600030101010101" pitchFamily="2" charset="-122"/>
                <a:cs typeface="方正静蕾简体" panose="03000509000000000000" pitchFamily="65" charset="-122"/>
              </a:rPr>
              <a:t>5. </a:t>
            </a:r>
            <a:r>
              <a:rPr lang="zh-CN" altLang="en-US" sz="2800" dirty="0" smtClean="0">
                <a:latin typeface="宋体" panose="02010600030101010101" pitchFamily="2" charset="-122"/>
                <a:cs typeface="方正静蕾简体" panose="03000509000000000000" pitchFamily="65" charset="-122"/>
              </a:rPr>
              <a:t>公交驾驶员进行驾驶技能比赛时，可通过“一杯水”来考验驾驶员的行车技术。将一杯水静置在公交车的置物台上（如图</a:t>
            </a:r>
            <a:r>
              <a:rPr lang="en-US" altLang="zh-CN" sz="2800" dirty="0" smtClean="0">
                <a:latin typeface="宋体" panose="02010600030101010101" pitchFamily="2" charset="-122"/>
                <a:cs typeface="方正静蕾简体" panose="03000509000000000000" pitchFamily="65" charset="-122"/>
              </a:rPr>
              <a:t>6-25</a:t>
            </a:r>
            <a:r>
              <a:rPr lang="zh-CN" altLang="en-US" sz="2800" dirty="0" smtClean="0">
                <a:latin typeface="宋体" panose="02010600030101010101" pitchFamily="2" charset="-122"/>
                <a:cs typeface="方正静蕾简体" panose="03000509000000000000" pitchFamily="65" charset="-122"/>
              </a:rPr>
              <a:t>），司机突然刹车时，杯中水可能发生的情况是（ </a:t>
            </a:r>
            <a:r>
              <a:rPr lang="en-US" altLang="zh-CN" sz="2800" dirty="0" smtClean="0">
                <a:latin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cs typeface="方正静蕾简体" panose="03000509000000000000" pitchFamily="65" charset="-122"/>
              </a:rPr>
              <a:t>）</a:t>
            </a:r>
            <a:endParaRPr lang="en-US" altLang="zh-CN" sz="2800" dirty="0" smtClean="0">
              <a:latin typeface="宋体" panose="02010600030101010101" pitchFamily="2" charset="-122"/>
              <a:cs typeface="方正静蕾简体" panose="03000509000000000000" pitchFamily="65" charset="-122"/>
            </a:endParaRPr>
          </a:p>
          <a:p>
            <a:pPr fontAlgn="auto">
              <a:lnSpc>
                <a:spcPts val="3860"/>
              </a:lnSpc>
            </a:pPr>
            <a:endParaRPr lang="zh-CN" altLang="en-US" sz="2800" dirty="0" smtClean="0">
              <a:latin typeface="宋体" panose="02010600030101010101" pitchFamily="2" charset="-122"/>
              <a:cs typeface="方正静蕾简体" panose="03000509000000000000" pitchFamily="65" charset="-122"/>
            </a:endParaRPr>
          </a:p>
          <a:p>
            <a:pPr fontAlgn="auto">
              <a:lnSpc>
                <a:spcPts val="3860"/>
              </a:lnSpc>
            </a:pPr>
            <a:r>
              <a:rPr lang="en-US" altLang="zh-CN" sz="2800" dirty="0" smtClean="0">
                <a:latin typeface="宋体" panose="02010600030101010101" pitchFamily="2" charset="-122"/>
                <a:cs typeface="方正静蕾简体" panose="03000509000000000000" pitchFamily="65" charset="-122"/>
              </a:rPr>
              <a:t>A</a:t>
            </a:r>
            <a:r>
              <a:rPr lang="zh-CN" altLang="en-US" sz="2800" dirty="0" smtClean="0">
                <a:latin typeface="宋体" panose="02010600030101010101" pitchFamily="2" charset="-122"/>
                <a:cs typeface="方正静蕾简体" panose="03000509000000000000" pitchFamily="65" charset="-122"/>
              </a:rPr>
              <a:t>．仍保持水平</a:t>
            </a:r>
            <a:endParaRPr lang="en-US" altLang="zh-CN" sz="2800" dirty="0" smtClean="0">
              <a:latin typeface="宋体" panose="02010600030101010101" pitchFamily="2" charset="-122"/>
              <a:cs typeface="方正静蕾简体" panose="03000509000000000000" pitchFamily="65" charset="-122"/>
            </a:endParaRPr>
          </a:p>
          <a:p>
            <a:pPr fontAlgn="auto">
              <a:lnSpc>
                <a:spcPts val="3860"/>
              </a:lnSpc>
            </a:pPr>
            <a:r>
              <a:rPr lang="en-US" altLang="zh-CN" sz="2800" dirty="0" smtClean="0">
                <a:latin typeface="宋体" panose="02010600030101010101" pitchFamily="2" charset="-122"/>
                <a:cs typeface="方正静蕾简体" panose="03000509000000000000" pitchFamily="65" charset="-122"/>
              </a:rPr>
              <a:t>B</a:t>
            </a:r>
            <a:r>
              <a:rPr lang="zh-CN" altLang="en-US" sz="2800" dirty="0" smtClean="0">
                <a:latin typeface="宋体" panose="02010600030101010101" pitchFamily="2" charset="-122"/>
                <a:cs typeface="方正静蕾简体" panose="03000509000000000000" pitchFamily="65" charset="-122"/>
              </a:rPr>
              <a:t>．将向前溢出</a:t>
            </a:r>
          </a:p>
          <a:p>
            <a:pPr fontAlgn="auto">
              <a:lnSpc>
                <a:spcPts val="3860"/>
              </a:lnSpc>
            </a:pPr>
            <a:r>
              <a:rPr lang="en-US" altLang="zh-CN" sz="2800" dirty="0" smtClean="0">
                <a:latin typeface="宋体" panose="02010600030101010101" pitchFamily="2" charset="-122"/>
                <a:cs typeface="方正静蕾简体" panose="03000509000000000000" pitchFamily="65" charset="-122"/>
              </a:rPr>
              <a:t>C</a:t>
            </a:r>
            <a:r>
              <a:rPr lang="zh-CN" altLang="en-US" sz="2800" dirty="0" smtClean="0">
                <a:latin typeface="宋体" panose="02010600030101010101" pitchFamily="2" charset="-122"/>
                <a:cs typeface="方正静蕾简体" panose="03000509000000000000" pitchFamily="65" charset="-122"/>
              </a:rPr>
              <a:t>．将向后溢出</a:t>
            </a:r>
            <a:endParaRPr lang="en-US" altLang="zh-CN" sz="2800" dirty="0" smtClean="0">
              <a:latin typeface="宋体" panose="02010600030101010101" pitchFamily="2" charset="-122"/>
              <a:cs typeface="方正静蕾简体" panose="03000509000000000000" pitchFamily="65" charset="-122"/>
            </a:endParaRPr>
          </a:p>
          <a:p>
            <a:pPr fontAlgn="auto">
              <a:lnSpc>
                <a:spcPts val="3860"/>
              </a:lnSpc>
            </a:pPr>
            <a:r>
              <a:rPr lang="en-US" altLang="zh-CN" sz="2800" dirty="0" smtClean="0">
                <a:latin typeface="宋体" panose="02010600030101010101" pitchFamily="2" charset="-122"/>
                <a:cs typeface="方正静蕾简体" panose="03000509000000000000" pitchFamily="65" charset="-122"/>
              </a:rPr>
              <a:t>D</a:t>
            </a:r>
            <a:r>
              <a:rPr lang="zh-CN" altLang="en-US" sz="2800" dirty="0" smtClean="0">
                <a:latin typeface="宋体" panose="02010600030101010101" pitchFamily="2" charset="-122"/>
                <a:cs typeface="方正静蕾简体" panose="03000509000000000000" pitchFamily="65" charset="-122"/>
              </a:rPr>
              <a:t>．会溢出，但不能确定溢出方向</a:t>
            </a:r>
            <a:endParaRPr lang="en-US" altLang="zh-CN" sz="2800" dirty="0">
              <a:latin typeface="宋体" panose="02010600030101010101" pitchFamily="2" charset="-122"/>
              <a:cs typeface="方正静蕾简体" panose="03000509000000000000" pitchFamily="65" charset="-122"/>
            </a:endParaRPr>
          </a:p>
          <a:p>
            <a:pPr fontAlgn="auto">
              <a:lnSpc>
                <a:spcPts val="3860"/>
              </a:lnSpc>
            </a:pPr>
            <a:endParaRPr lang="zh-CN" altLang="en-US" sz="2800" dirty="0">
              <a:latin typeface="宋体" panose="02010600030101010101" pitchFamily="2" charset="-122"/>
              <a:cs typeface="方正静蕾简体" panose="03000509000000000000" pitchFamily="65" charset="-122"/>
            </a:endParaRPr>
          </a:p>
        </p:txBody>
      </p:sp>
      <p:sp>
        <p:nvSpPr>
          <p:cNvPr id="9" name="矩形 8"/>
          <p:cNvSpPr/>
          <p:nvPr/>
        </p:nvSpPr>
        <p:spPr>
          <a:xfrm>
            <a:off x="3938174" y="2776412"/>
            <a:ext cx="423514" cy="523220"/>
          </a:xfrm>
          <a:prstGeom prst="rect">
            <a:avLst/>
          </a:prstGeom>
        </p:spPr>
        <p:txBody>
          <a:bodyPr wrap="none">
            <a:spAutoFit/>
          </a:bodyPr>
          <a:lstStyle/>
          <a:p>
            <a:r>
              <a:rPr lang="en-US" altLang="zh-CN" sz="2800" b="1" dirty="0">
                <a:solidFill>
                  <a:srgbClr val="FF0000"/>
                </a:solidFill>
                <a:latin typeface="Times New Roman" panose="02020603050405020304"/>
              </a:rPr>
              <a:t>B</a:t>
            </a:r>
            <a:endParaRPr lang="zh-CN" altLang="en-US" dirty="0"/>
          </a:p>
        </p:txBody>
      </p:sp>
      <p:grpSp>
        <p:nvGrpSpPr>
          <p:cNvPr id="10" name="组合 9"/>
          <p:cNvGrpSpPr/>
          <p:nvPr/>
        </p:nvGrpSpPr>
        <p:grpSpPr>
          <a:xfrm>
            <a:off x="474943" y="0"/>
            <a:ext cx="8274780" cy="768350"/>
            <a:chOff x="431463" y="178382"/>
            <a:chExt cx="8274780" cy="768350"/>
          </a:xfrm>
        </p:grpSpPr>
        <p:cxnSp>
          <p:nvCxnSpPr>
            <p:cNvPr id="12" name="直接连接符 11"/>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457232" y="178382"/>
              <a:ext cx="5519387" cy="768350"/>
              <a:chOff x="457232" y="178382"/>
              <a:chExt cx="5519387" cy="768350"/>
            </a:xfrm>
          </p:grpSpPr>
          <p:sp>
            <p:nvSpPr>
              <p:cNvPr id="15"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6" name="矩形 15"/>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 name="图片 1"/>
          <p:cNvPicPr>
            <a:picLocks noChangeAspect="1"/>
          </p:cNvPicPr>
          <p:nvPr/>
        </p:nvPicPr>
        <p:blipFill>
          <a:blip r:embed="rId3"/>
          <a:stretch>
            <a:fillRect/>
          </a:stretch>
        </p:blipFill>
        <p:spPr>
          <a:xfrm>
            <a:off x="6020099" y="3425838"/>
            <a:ext cx="2484335" cy="262150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98434" y="859283"/>
            <a:ext cx="8275078" cy="5181162"/>
          </a:xfrm>
          <a:prstGeom prst="rect">
            <a:avLst/>
          </a:prstGeom>
          <a:noFill/>
        </p:spPr>
        <p:txBody>
          <a:bodyPr wrap="square" lIns="0" rIns="0" rtlCol="0">
            <a:spAutoFit/>
          </a:bodyPr>
          <a:lstStyle/>
          <a:p>
            <a:pPr>
              <a:lnSpc>
                <a:spcPct val="150000"/>
              </a:lnSpc>
            </a:pPr>
            <a:r>
              <a:rPr lang="en-US" altLang="zh-CN" sz="2800" dirty="0"/>
              <a:t>3.</a:t>
            </a:r>
            <a:r>
              <a:rPr lang="zh-CN" altLang="zh-CN" sz="2800" dirty="0"/>
              <a:t>误差</a:t>
            </a:r>
          </a:p>
          <a:p>
            <a:pPr>
              <a:lnSpc>
                <a:spcPct val="150000"/>
              </a:lnSpc>
            </a:pPr>
            <a:r>
              <a:rPr lang="en-US" altLang="zh-CN" sz="2800" dirty="0"/>
              <a:t>(1)</a:t>
            </a:r>
            <a:r>
              <a:rPr lang="zh-CN" altLang="zh-CN" sz="2800" dirty="0"/>
              <a:t>定义：测量值与</a:t>
            </a:r>
            <a:r>
              <a:rPr lang="en-US" altLang="zh-CN" sz="2800" dirty="0"/>
              <a:t>____________</a:t>
            </a:r>
            <a:r>
              <a:rPr lang="zh-CN" altLang="zh-CN" sz="2800" dirty="0"/>
              <a:t>之间的差异。</a:t>
            </a:r>
          </a:p>
          <a:p>
            <a:pPr>
              <a:lnSpc>
                <a:spcPct val="150000"/>
              </a:lnSpc>
            </a:pPr>
            <a:r>
              <a:rPr lang="en-US" altLang="zh-CN" sz="2800" dirty="0"/>
              <a:t>(2)</a:t>
            </a:r>
            <a:r>
              <a:rPr lang="zh-CN" altLang="zh-CN" sz="2800" dirty="0"/>
              <a:t>减小误差方法：</a:t>
            </a:r>
          </a:p>
          <a:p>
            <a:pPr>
              <a:lnSpc>
                <a:spcPct val="150000"/>
              </a:lnSpc>
            </a:pPr>
            <a:r>
              <a:rPr lang="zh-CN" altLang="zh-CN" sz="2800" dirty="0"/>
              <a:t>①选用精密的测量仪器；</a:t>
            </a:r>
          </a:p>
          <a:p>
            <a:pPr>
              <a:lnSpc>
                <a:spcPct val="150000"/>
              </a:lnSpc>
            </a:pPr>
            <a:r>
              <a:rPr lang="zh-CN" altLang="zh-CN" sz="2800" dirty="0"/>
              <a:t>②改进测量方法；</a:t>
            </a:r>
          </a:p>
          <a:p>
            <a:pPr>
              <a:lnSpc>
                <a:spcPct val="150000"/>
              </a:lnSpc>
            </a:pPr>
            <a:r>
              <a:rPr lang="zh-CN" altLang="zh-CN" sz="2800" dirty="0"/>
              <a:t>③多次测量求</a:t>
            </a:r>
            <a:r>
              <a:rPr lang="en-US" altLang="zh-CN" sz="2800" dirty="0"/>
              <a:t>______________</a:t>
            </a:r>
            <a:r>
              <a:rPr lang="zh-CN" altLang="zh-CN" sz="2800" dirty="0"/>
              <a:t>。</a:t>
            </a:r>
          </a:p>
          <a:p>
            <a:pPr>
              <a:lnSpc>
                <a:spcPct val="150000"/>
              </a:lnSpc>
            </a:pPr>
            <a:r>
              <a:rPr lang="zh-CN" altLang="zh-CN" sz="2800" dirty="0"/>
              <a:t>注意：误差不是错误，错误可以避免，误差不能避免，但可以减小。</a:t>
            </a:r>
          </a:p>
        </p:txBody>
      </p:sp>
      <p:grpSp>
        <p:nvGrpSpPr>
          <p:cNvPr id="16" name="组合 15"/>
          <p:cNvGrpSpPr/>
          <p:nvPr/>
        </p:nvGrpSpPr>
        <p:grpSpPr>
          <a:xfrm>
            <a:off x="474943" y="0"/>
            <a:ext cx="8274780" cy="768350"/>
            <a:chOff x="431463" y="178382"/>
            <a:chExt cx="8274780" cy="768350"/>
          </a:xfrm>
        </p:grpSpPr>
        <p:cxnSp>
          <p:nvCxnSpPr>
            <p:cNvPr id="18" name="直接连接符 17"/>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457232" y="178382"/>
              <a:ext cx="5519387" cy="768350"/>
              <a:chOff x="457232" y="178382"/>
              <a:chExt cx="5519387" cy="768350"/>
            </a:xfrm>
          </p:grpSpPr>
          <p:sp>
            <p:nvSpPr>
              <p:cNvPr id="20"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smtClean="0">
                    <a:solidFill>
                      <a:srgbClr val="005188"/>
                    </a:solidFill>
                    <a:latin typeface="宋体" panose="02010600030101010101" pitchFamily="2" charset="-122"/>
                    <a:ea typeface="宋体" panose="02010600030101010101" pitchFamily="2" charset="-122"/>
                  </a:rPr>
                  <a:t>必备知识</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1" name="矩形 20"/>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
        <p:nvSpPr>
          <p:cNvPr id="24" name="TextBox 16"/>
          <p:cNvSpPr txBox="1"/>
          <p:nvPr/>
        </p:nvSpPr>
        <p:spPr>
          <a:xfrm>
            <a:off x="3712010" y="1594021"/>
            <a:ext cx="1311393"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真实值</a:t>
            </a:r>
          </a:p>
        </p:txBody>
      </p:sp>
      <p:sp>
        <p:nvSpPr>
          <p:cNvPr id="11" name="TextBox 16"/>
          <p:cNvSpPr txBox="1"/>
          <p:nvPr/>
        </p:nvSpPr>
        <p:spPr>
          <a:xfrm>
            <a:off x="3123746" y="4133005"/>
            <a:ext cx="1311393"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平均</a:t>
            </a:r>
            <a:r>
              <a:rPr lang="zh-CN" altLang="en-US" sz="2800" b="1" dirty="0" smtClean="0">
                <a:solidFill>
                  <a:srgbClr val="FF0000"/>
                </a:solidFill>
                <a:latin typeface="楷体" panose="02010609060101010101" pitchFamily="49" charset="-122"/>
                <a:ea typeface="楷体" panose="02010609060101010101" pitchFamily="49" charset="-122"/>
              </a:rPr>
              <a:t>值</a:t>
            </a:r>
            <a:endParaRPr lang="zh-CN" altLang="en-US" sz="2800" b="1" dirty="0">
              <a:solidFill>
                <a:srgbClr val="FF0000"/>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74943" y="792372"/>
            <a:ext cx="8274779" cy="6001643"/>
          </a:xfrm>
          <a:prstGeom prst="rect">
            <a:avLst/>
          </a:prstGeom>
          <a:noFill/>
        </p:spPr>
        <p:txBody>
          <a:bodyPr wrap="square" lIns="0" rIns="0" rtlCol="0">
            <a:spAutoFit/>
          </a:bodyPr>
          <a:lstStyle/>
          <a:p>
            <a:r>
              <a:rPr lang="en-US" altLang="zh-CN" sz="2400" dirty="0"/>
              <a:t>6</a:t>
            </a:r>
            <a:r>
              <a:rPr lang="zh-CN" altLang="zh-CN" sz="2400" dirty="0"/>
              <a:t>．</a:t>
            </a:r>
            <a:r>
              <a:rPr lang="en-US" altLang="zh-CN" sz="2400" dirty="0"/>
              <a:t>(2019·</a:t>
            </a:r>
            <a:r>
              <a:rPr lang="zh-CN" altLang="zh-CN" sz="2400" dirty="0"/>
              <a:t>常德市</a:t>
            </a:r>
            <a:r>
              <a:rPr lang="en-US" altLang="zh-CN" sz="2400" dirty="0"/>
              <a:t>)</a:t>
            </a:r>
            <a:r>
              <a:rPr lang="zh-CN" altLang="zh-CN" sz="2400" dirty="0"/>
              <a:t>若小球由如图</a:t>
            </a:r>
            <a:r>
              <a:rPr lang="en-US" altLang="zh-CN" sz="2400" dirty="0"/>
              <a:t>6</a:t>
            </a:r>
            <a:r>
              <a:rPr lang="zh-CN" altLang="zh-CN" sz="2400" dirty="0"/>
              <a:t>－</a:t>
            </a:r>
            <a:r>
              <a:rPr lang="en-US" altLang="zh-CN" sz="2400" dirty="0"/>
              <a:t>21</a:t>
            </a:r>
            <a:r>
              <a:rPr lang="zh-CN" altLang="zh-CN" sz="2400" dirty="0"/>
              <a:t>所示位置向右摆动到最低点时绳子断裂，假设此时所有外力均消失，此后小球的运动情况是</a:t>
            </a:r>
            <a:r>
              <a:rPr lang="en-US" altLang="zh-CN" sz="2400" dirty="0"/>
              <a:t>(</a:t>
            </a:r>
            <a:r>
              <a:rPr lang="zh-CN" altLang="zh-CN" sz="2400" dirty="0"/>
              <a:t>　　</a:t>
            </a:r>
            <a:r>
              <a:rPr lang="en-US" altLang="zh-CN" sz="2400" dirty="0"/>
              <a:t>)</a:t>
            </a:r>
            <a:endParaRPr lang="zh-CN" altLang="zh-CN" sz="2400" dirty="0"/>
          </a:p>
          <a:p>
            <a:r>
              <a:rPr lang="en-US" altLang="zh-CN" sz="2400" dirty="0"/>
              <a:t>A</a:t>
            </a:r>
            <a:r>
              <a:rPr lang="zh-CN" altLang="zh-CN" sz="2400" dirty="0"/>
              <a:t>．匀速直线下落</a:t>
            </a:r>
            <a:r>
              <a:rPr lang="en-US" altLang="zh-CN" sz="2400" dirty="0"/>
              <a:t>  </a:t>
            </a:r>
            <a:r>
              <a:rPr lang="en-US" altLang="zh-CN" sz="2400" dirty="0" smtClean="0"/>
              <a:t>			B</a:t>
            </a:r>
            <a:r>
              <a:rPr lang="zh-CN" altLang="zh-CN" sz="2400" dirty="0"/>
              <a:t>．匀速直线上升</a:t>
            </a:r>
            <a:r>
              <a:rPr lang="en-US" altLang="zh-CN" sz="2400" dirty="0"/>
              <a:t>  </a:t>
            </a:r>
            <a:endParaRPr lang="en-US" altLang="zh-CN" sz="2400" dirty="0" smtClean="0"/>
          </a:p>
          <a:p>
            <a:r>
              <a:rPr lang="en-US" altLang="zh-CN" sz="2400" dirty="0" smtClean="0"/>
              <a:t>C</a:t>
            </a:r>
            <a:r>
              <a:rPr lang="zh-CN" altLang="zh-CN" sz="2400" dirty="0"/>
              <a:t>．静止</a:t>
            </a:r>
            <a:r>
              <a:rPr lang="en-US" altLang="zh-CN" sz="2400" dirty="0"/>
              <a:t>  </a:t>
            </a:r>
            <a:r>
              <a:rPr lang="en-US" altLang="zh-CN" sz="2400" dirty="0" smtClean="0"/>
              <a:t>				D</a:t>
            </a:r>
            <a:r>
              <a:rPr lang="zh-CN" altLang="zh-CN" sz="2400" dirty="0"/>
              <a:t>．水平向右</a:t>
            </a:r>
            <a:r>
              <a:rPr lang="zh-CN" altLang="zh-CN" sz="2400" dirty="0" smtClean="0"/>
              <a:t>匀速直线运动</a:t>
            </a:r>
            <a:endParaRPr lang="en-US" altLang="zh-CN" sz="2400" dirty="0" smtClean="0"/>
          </a:p>
          <a:p>
            <a:endParaRPr lang="en-US" altLang="zh-CN" sz="2400" dirty="0"/>
          </a:p>
          <a:p>
            <a:endParaRPr lang="en-US" altLang="zh-CN" sz="2400" dirty="0" smtClean="0"/>
          </a:p>
          <a:p>
            <a:endParaRPr lang="en-US" altLang="zh-CN" sz="2400" dirty="0"/>
          </a:p>
          <a:p>
            <a:endParaRPr lang="en-US" altLang="zh-CN" sz="2400" dirty="0" smtClean="0"/>
          </a:p>
          <a:p>
            <a:endParaRPr lang="zh-CN" altLang="zh-CN" sz="2400" dirty="0"/>
          </a:p>
          <a:p>
            <a:r>
              <a:rPr lang="en-US" altLang="zh-CN" sz="2400" dirty="0"/>
              <a:t>7</a:t>
            </a:r>
            <a:r>
              <a:rPr lang="zh-CN" altLang="zh-CN" sz="2400" dirty="0"/>
              <a:t>．</a:t>
            </a:r>
            <a:r>
              <a:rPr lang="en-US" altLang="zh-CN" sz="2400" dirty="0"/>
              <a:t>(2019·</a:t>
            </a:r>
            <a:r>
              <a:rPr lang="zh-CN" altLang="zh-CN" sz="2400" dirty="0"/>
              <a:t>广州市</a:t>
            </a:r>
            <a:r>
              <a:rPr lang="en-US" altLang="zh-CN" sz="2400" dirty="0"/>
              <a:t>)</a:t>
            </a:r>
            <a:r>
              <a:rPr lang="zh-CN" altLang="zh-CN" sz="2400" dirty="0"/>
              <a:t>静止在水平地面上的密闭装置内部如图</a:t>
            </a:r>
            <a:r>
              <a:rPr lang="en-US" altLang="zh-CN" sz="2400" dirty="0"/>
              <a:t>6</a:t>
            </a:r>
            <a:r>
              <a:rPr lang="zh-CN" altLang="zh-CN" sz="2400" dirty="0"/>
              <a:t>－</a:t>
            </a:r>
            <a:r>
              <a:rPr lang="en-US" altLang="zh-CN" sz="2400" dirty="0"/>
              <a:t>22</a:t>
            </a:r>
            <a:r>
              <a:rPr lang="zh-CN" altLang="zh-CN" sz="2400" dirty="0"/>
              <a:t>甲所示，装置内部固定着一根竖直的杆，杆顶有一小球，忽略杆和球间的摩擦。由于装置开始沿某一水平方向做直线运动，小球从杆上落下，刚离开杆时的俯视图如图</a:t>
            </a:r>
            <a:r>
              <a:rPr lang="en-US" altLang="zh-CN" sz="2400" dirty="0"/>
              <a:t>6</a:t>
            </a:r>
            <a:r>
              <a:rPr lang="zh-CN" altLang="zh-CN" sz="2400" dirty="0"/>
              <a:t>－</a:t>
            </a:r>
            <a:r>
              <a:rPr lang="en-US" altLang="zh-CN" sz="2400" dirty="0"/>
              <a:t>22</a:t>
            </a:r>
            <a:r>
              <a:rPr lang="zh-CN" altLang="zh-CN" sz="2400" dirty="0"/>
              <a:t>乙所示，请由此判断装置是向哪个方向运动</a:t>
            </a:r>
            <a:r>
              <a:rPr lang="en-US" altLang="zh-CN" sz="2400" dirty="0"/>
              <a:t>(</a:t>
            </a:r>
            <a:r>
              <a:rPr lang="zh-CN" altLang="zh-CN" sz="2400" dirty="0"/>
              <a:t>　　</a:t>
            </a:r>
            <a:r>
              <a:rPr lang="en-US" altLang="zh-CN" sz="2400" dirty="0"/>
              <a:t>)</a:t>
            </a:r>
            <a:endParaRPr lang="zh-CN" altLang="zh-CN" sz="2400" dirty="0"/>
          </a:p>
          <a:p>
            <a:r>
              <a:rPr lang="en-US" altLang="zh-CN" sz="2400" dirty="0"/>
              <a:t>A</a:t>
            </a:r>
            <a:r>
              <a:rPr lang="zh-CN" altLang="zh-CN" sz="2400" dirty="0"/>
              <a:t>．东</a:t>
            </a:r>
            <a:r>
              <a:rPr lang="en-US" altLang="zh-CN" sz="2400" dirty="0"/>
              <a:t>  </a:t>
            </a:r>
            <a:r>
              <a:rPr lang="en-US" altLang="zh-CN" sz="2400" dirty="0" smtClean="0"/>
              <a:t>	B</a:t>
            </a:r>
            <a:r>
              <a:rPr lang="zh-CN" altLang="zh-CN" sz="2400" dirty="0"/>
              <a:t>．南</a:t>
            </a:r>
            <a:r>
              <a:rPr lang="en-US" altLang="zh-CN" sz="2400" dirty="0"/>
              <a:t>  </a:t>
            </a:r>
            <a:r>
              <a:rPr lang="en-US" altLang="zh-CN" sz="2400" dirty="0" smtClean="0"/>
              <a:t>	C</a:t>
            </a:r>
            <a:r>
              <a:rPr lang="zh-CN" altLang="zh-CN" sz="2400" dirty="0"/>
              <a:t>．西</a:t>
            </a:r>
            <a:r>
              <a:rPr lang="en-US" altLang="zh-CN" sz="2400" dirty="0"/>
              <a:t>  </a:t>
            </a:r>
            <a:r>
              <a:rPr lang="en-US" altLang="zh-CN" sz="2400" dirty="0" smtClean="0"/>
              <a:t>	D</a:t>
            </a:r>
            <a:r>
              <a:rPr lang="zh-CN" altLang="zh-CN" sz="2400" dirty="0"/>
              <a:t>．北</a:t>
            </a:r>
          </a:p>
        </p:txBody>
      </p:sp>
      <p:sp>
        <p:nvSpPr>
          <p:cNvPr id="9" name="矩形 8"/>
          <p:cNvSpPr/>
          <p:nvPr/>
        </p:nvSpPr>
        <p:spPr>
          <a:xfrm>
            <a:off x="1222406" y="1469507"/>
            <a:ext cx="444352" cy="523220"/>
          </a:xfrm>
          <a:prstGeom prst="rect">
            <a:avLst/>
          </a:prstGeom>
        </p:spPr>
        <p:txBody>
          <a:bodyPr wrap="none">
            <a:spAutoFit/>
          </a:bodyPr>
          <a:lstStyle/>
          <a:p>
            <a:r>
              <a:rPr lang="en-US" altLang="zh-CN" sz="2800" b="1" dirty="0">
                <a:solidFill>
                  <a:srgbClr val="FF0000"/>
                </a:solidFill>
                <a:latin typeface="Times New Roman" panose="02020603050405020304"/>
              </a:rPr>
              <a:t>D</a:t>
            </a:r>
            <a:endParaRPr lang="zh-CN" altLang="en-US" dirty="0"/>
          </a:p>
        </p:txBody>
      </p:sp>
      <p:grpSp>
        <p:nvGrpSpPr>
          <p:cNvPr id="10" name="组合 9"/>
          <p:cNvGrpSpPr/>
          <p:nvPr/>
        </p:nvGrpSpPr>
        <p:grpSpPr>
          <a:xfrm>
            <a:off x="474943" y="0"/>
            <a:ext cx="8274780" cy="768350"/>
            <a:chOff x="431463" y="178382"/>
            <a:chExt cx="8274780" cy="768350"/>
          </a:xfrm>
        </p:grpSpPr>
        <p:cxnSp>
          <p:nvCxnSpPr>
            <p:cNvPr id="12" name="直接连接符 11"/>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457232" y="178382"/>
              <a:ext cx="5519387" cy="768350"/>
              <a:chOff x="457232" y="178382"/>
              <a:chExt cx="5519387" cy="768350"/>
            </a:xfrm>
          </p:grpSpPr>
          <p:sp>
            <p:nvSpPr>
              <p:cNvPr id="15"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6" name="矩形 15"/>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3" name="图片 2"/>
          <p:cNvPicPr>
            <a:picLocks noChangeAspect="1"/>
          </p:cNvPicPr>
          <p:nvPr/>
        </p:nvPicPr>
        <p:blipFill>
          <a:blip r:embed="rId3"/>
          <a:stretch>
            <a:fillRect/>
          </a:stretch>
        </p:blipFill>
        <p:spPr>
          <a:xfrm>
            <a:off x="2276856" y="2739197"/>
            <a:ext cx="4261104" cy="1683152"/>
          </a:xfrm>
          <a:prstGeom prst="rect">
            <a:avLst/>
          </a:prstGeom>
        </p:spPr>
      </p:pic>
      <p:sp>
        <p:nvSpPr>
          <p:cNvPr id="11" name="矩形 10"/>
          <p:cNvSpPr/>
          <p:nvPr/>
        </p:nvSpPr>
        <p:spPr>
          <a:xfrm>
            <a:off x="4913534" y="5956163"/>
            <a:ext cx="423514" cy="523220"/>
          </a:xfrm>
          <a:prstGeom prst="rect">
            <a:avLst/>
          </a:prstGeom>
        </p:spPr>
        <p:txBody>
          <a:bodyPr wrap="none">
            <a:spAutoFit/>
          </a:bodyPr>
          <a:lstStyle/>
          <a:p>
            <a:r>
              <a:rPr lang="en-US" altLang="zh-CN" sz="2800" b="1" dirty="0">
                <a:solidFill>
                  <a:srgbClr val="FF0000"/>
                </a:solidFill>
                <a:latin typeface="Times New Roman" panose="02020603050405020304"/>
              </a:rPr>
              <a:t>B</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31464" y="946732"/>
            <a:ext cx="8274779" cy="3093154"/>
          </a:xfrm>
          <a:prstGeom prst="rect">
            <a:avLst/>
          </a:prstGeom>
          <a:noFill/>
        </p:spPr>
        <p:txBody>
          <a:bodyPr wrap="square" lIns="0" rIns="0" rtlCol="0">
            <a:spAutoFit/>
          </a:bodyPr>
          <a:lstStyle/>
          <a:p>
            <a:pPr fontAlgn="auto">
              <a:lnSpc>
                <a:spcPts val="3860"/>
              </a:lnSpc>
            </a:pPr>
            <a:r>
              <a:rPr lang="en-US" altLang="zh-CN" sz="2800" dirty="0">
                <a:latin typeface="宋体" panose="02010600030101010101" pitchFamily="2" charset="-122"/>
                <a:cs typeface="方正静蕾简体" panose="03000509000000000000" pitchFamily="65" charset="-122"/>
              </a:rPr>
              <a:t>8</a:t>
            </a:r>
            <a:r>
              <a:rPr lang="zh-CN" altLang="en-US" sz="2800" dirty="0" smtClean="0">
                <a:latin typeface="宋体" panose="02010600030101010101" pitchFamily="2" charset="-122"/>
                <a:cs typeface="方正静蕾简体" panose="03000509000000000000" pitchFamily="65" charset="-122"/>
              </a:rPr>
              <a:t>．如</a:t>
            </a:r>
            <a:r>
              <a:rPr lang="zh-CN" altLang="en-US" sz="2800" dirty="0">
                <a:latin typeface="宋体" panose="02010600030101010101" pitchFamily="2" charset="-122"/>
                <a:cs typeface="方正静蕾简体" panose="03000509000000000000" pitchFamily="65" charset="-122"/>
              </a:rPr>
              <a:t>图</a:t>
            </a:r>
            <a:r>
              <a:rPr lang="en-US" altLang="zh-CN" sz="2800" dirty="0" smtClean="0">
                <a:latin typeface="宋体" panose="02010600030101010101" pitchFamily="2" charset="-122"/>
                <a:cs typeface="方正静蕾简体" panose="03000509000000000000" pitchFamily="65" charset="-122"/>
              </a:rPr>
              <a:t>6-22</a:t>
            </a:r>
            <a:r>
              <a:rPr lang="zh-CN" altLang="en-US" sz="2800" dirty="0" smtClean="0">
                <a:latin typeface="宋体" panose="02010600030101010101" pitchFamily="2" charset="-122"/>
                <a:cs typeface="方正静蕾简体" panose="03000509000000000000" pitchFamily="65" charset="-122"/>
              </a:rPr>
              <a:t>所</a:t>
            </a:r>
            <a:r>
              <a:rPr lang="zh-CN" altLang="en-US" sz="2800" dirty="0">
                <a:latin typeface="宋体" panose="02010600030101010101" pitchFamily="2" charset="-122"/>
                <a:cs typeface="方正静蕾简体" panose="03000509000000000000" pitchFamily="65" charset="-122"/>
              </a:rPr>
              <a:t>示，两个质量不相等的实心铁球甲和乙</a:t>
            </a:r>
            <a:r>
              <a:rPr lang="en-US" altLang="zh-CN" sz="2800" dirty="0">
                <a:latin typeface="宋体" panose="02010600030101010101" pitchFamily="2" charset="-122"/>
                <a:cs typeface="方正静蕾简体" panose="03000509000000000000" pitchFamily="65" charset="-122"/>
              </a:rPr>
              <a:t>(</a:t>
            </a:r>
            <a:r>
              <a:rPr lang="en-US" altLang="zh-CN" sz="2800" i="1" dirty="0">
                <a:cs typeface="方正静蕾简体" panose="03000509000000000000" pitchFamily="65" charset="-122"/>
              </a:rPr>
              <a:t>m</a:t>
            </a:r>
            <a:r>
              <a:rPr lang="zh-CN" altLang="en-US" sz="2800" baseline="-25000" dirty="0">
                <a:cs typeface="方正静蕾简体" panose="03000509000000000000" pitchFamily="65" charset="-122"/>
              </a:rPr>
              <a:t>甲</a:t>
            </a:r>
            <a:r>
              <a:rPr lang="zh-CN" altLang="en-US" sz="2800" dirty="0">
                <a:cs typeface="方正静蕾简体" panose="03000509000000000000" pitchFamily="65" charset="-122"/>
              </a:rPr>
              <a:t>＞</a:t>
            </a:r>
            <a:r>
              <a:rPr lang="en-US" altLang="zh-CN" sz="2800" i="1" dirty="0">
                <a:cs typeface="方正静蕾简体" panose="03000509000000000000" pitchFamily="65" charset="-122"/>
              </a:rPr>
              <a:t>m</a:t>
            </a:r>
            <a:r>
              <a:rPr lang="zh-CN" altLang="en-US" sz="2800" baseline="-25000" dirty="0">
                <a:cs typeface="方正静蕾简体" panose="03000509000000000000" pitchFamily="65" charset="-122"/>
              </a:rPr>
              <a:t>乙</a:t>
            </a:r>
            <a:r>
              <a:rPr lang="en-US" altLang="zh-CN" sz="2800" dirty="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相距</a:t>
            </a:r>
            <a:r>
              <a:rPr lang="en-US" altLang="zh-CN" sz="2800" i="1" dirty="0">
                <a:cs typeface="方正静蕾简体" panose="03000509000000000000" pitchFamily="65" charset="-122"/>
              </a:rPr>
              <a:t>s</a:t>
            </a:r>
            <a:r>
              <a:rPr lang="zh-CN" altLang="en-US" sz="2800" dirty="0">
                <a:latin typeface="宋体" panose="02010600030101010101" pitchFamily="2" charset="-122"/>
                <a:cs typeface="方正静蕾简体" panose="03000509000000000000" pitchFamily="65" charset="-122"/>
              </a:rPr>
              <a:t>，在无限长的光滑水平面上以相同的速度向右运动</a:t>
            </a:r>
            <a:r>
              <a:rPr lang="en-US" altLang="zh-CN" sz="2800" dirty="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空气阻力不计</a:t>
            </a:r>
            <a:r>
              <a:rPr lang="en-US" altLang="zh-CN" sz="2800" dirty="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。则</a:t>
            </a:r>
            <a:r>
              <a:rPr lang="en-US" altLang="zh-CN" sz="2800" dirty="0" smtClean="0">
                <a:latin typeface="宋体" panose="02010600030101010101" pitchFamily="2" charset="-122"/>
                <a:cs typeface="方正静蕾简体" panose="03000509000000000000" pitchFamily="65" charset="-122"/>
              </a:rPr>
              <a:t>____(</a:t>
            </a:r>
            <a:r>
              <a:rPr lang="zh-CN" altLang="en-US" sz="2800" dirty="0">
                <a:latin typeface="宋体" panose="02010600030101010101" pitchFamily="2" charset="-122"/>
                <a:cs typeface="方正静蕾简体" panose="03000509000000000000" pitchFamily="65" charset="-122"/>
              </a:rPr>
              <a:t>选填“甲”或“乙”</a:t>
            </a:r>
            <a:r>
              <a:rPr lang="en-US" altLang="zh-CN" sz="2800" dirty="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球的动能大，</a:t>
            </a:r>
            <a:r>
              <a:rPr lang="en-US" altLang="zh-CN" sz="2800" dirty="0" smtClean="0">
                <a:latin typeface="宋体" panose="02010600030101010101" pitchFamily="2" charset="-122"/>
                <a:cs typeface="方正静蕾简体" panose="03000509000000000000" pitchFamily="65" charset="-122"/>
              </a:rPr>
              <a:t>____(</a:t>
            </a:r>
            <a:r>
              <a:rPr lang="zh-CN" altLang="en-US" sz="2800" dirty="0">
                <a:latin typeface="宋体" panose="02010600030101010101" pitchFamily="2" charset="-122"/>
                <a:cs typeface="方正静蕾简体" panose="03000509000000000000" pitchFamily="65" charset="-122"/>
              </a:rPr>
              <a:t>选填“甲”或“乙”</a:t>
            </a:r>
            <a:r>
              <a:rPr lang="en-US" altLang="zh-CN" sz="2800" dirty="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球的惯性大。随着时间的延长，甲</a:t>
            </a:r>
            <a:r>
              <a:rPr lang="zh-CN" altLang="en-US" sz="2800" dirty="0" smtClean="0">
                <a:latin typeface="宋体" panose="02010600030101010101" pitchFamily="2" charset="-122"/>
                <a:cs typeface="方正静蕾简体" panose="03000509000000000000" pitchFamily="65" charset="-122"/>
              </a:rPr>
              <a:t>球</a:t>
            </a:r>
            <a:r>
              <a:rPr lang="zh-CN" altLang="en-US" sz="2800" u="sng" dirty="0" smtClean="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选填“可能”或“不可能”</a:t>
            </a:r>
            <a:r>
              <a:rPr lang="en-US" altLang="zh-CN" sz="2800" dirty="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撞上乙球。</a:t>
            </a:r>
          </a:p>
        </p:txBody>
      </p:sp>
      <p:sp>
        <p:nvSpPr>
          <p:cNvPr id="9" name="矩形 8"/>
          <p:cNvSpPr/>
          <p:nvPr/>
        </p:nvSpPr>
        <p:spPr>
          <a:xfrm>
            <a:off x="6177380" y="1871984"/>
            <a:ext cx="545342" cy="523220"/>
          </a:xfrm>
          <a:prstGeom prst="rect">
            <a:avLst/>
          </a:prstGeom>
        </p:spPr>
        <p:txBody>
          <a:bodyPr wrap="none">
            <a:spAutoFit/>
          </a:bodyPr>
          <a:lstStyle/>
          <a:p>
            <a:r>
              <a:rPr lang="zh-CN" altLang="en-US" sz="2800" b="1" dirty="0">
                <a:solidFill>
                  <a:srgbClr val="FF0000"/>
                </a:solidFill>
                <a:latin typeface="楷体" panose="02010609060101010101" pitchFamily="49" charset="-122"/>
                <a:ea typeface="楷体" panose="02010609060101010101" pitchFamily="49" charset="-122"/>
                <a:sym typeface="+mn-ea"/>
              </a:rPr>
              <a:t>甲</a:t>
            </a:r>
          </a:p>
        </p:txBody>
      </p:sp>
      <p:sp>
        <p:nvSpPr>
          <p:cNvPr id="10" name="矩形 9"/>
          <p:cNvSpPr/>
          <p:nvPr/>
        </p:nvSpPr>
        <p:spPr>
          <a:xfrm>
            <a:off x="4296182" y="2395204"/>
            <a:ext cx="545342" cy="523220"/>
          </a:xfrm>
          <a:prstGeom prst="rect">
            <a:avLst/>
          </a:prstGeom>
        </p:spPr>
        <p:txBody>
          <a:bodyPr wrap="none">
            <a:spAutoFit/>
          </a:bodyPr>
          <a:lstStyle/>
          <a:p>
            <a:r>
              <a:rPr lang="zh-CN" altLang="en-US" sz="2800" b="1" dirty="0">
                <a:solidFill>
                  <a:srgbClr val="FF0000"/>
                </a:solidFill>
                <a:latin typeface="楷体" panose="02010609060101010101" pitchFamily="49" charset="-122"/>
                <a:ea typeface="楷体" panose="02010609060101010101" pitchFamily="49" charset="-122"/>
                <a:sym typeface="+mn-ea"/>
              </a:rPr>
              <a:t>甲</a:t>
            </a:r>
          </a:p>
        </p:txBody>
      </p:sp>
      <p:sp>
        <p:nvSpPr>
          <p:cNvPr id="12" name="矩形 11"/>
          <p:cNvSpPr/>
          <p:nvPr/>
        </p:nvSpPr>
        <p:spPr>
          <a:xfrm>
            <a:off x="6020099" y="2864497"/>
            <a:ext cx="1266693" cy="523220"/>
          </a:xfrm>
          <a:prstGeom prst="rect">
            <a:avLst/>
          </a:prstGeom>
        </p:spPr>
        <p:txBody>
          <a:bodyPr wrap="none">
            <a:spAutoFit/>
          </a:bodyPr>
          <a:lstStyle/>
          <a:p>
            <a:r>
              <a:rPr lang="zh-CN" altLang="en-US" sz="2800" b="1" dirty="0">
                <a:solidFill>
                  <a:srgbClr val="FF0000"/>
                </a:solidFill>
                <a:latin typeface="楷体" panose="02010609060101010101" pitchFamily="49" charset="-122"/>
                <a:ea typeface="楷体" panose="02010609060101010101" pitchFamily="49" charset="-122"/>
                <a:sym typeface="+mn-ea"/>
              </a:rPr>
              <a:t>不可能</a:t>
            </a:r>
          </a:p>
        </p:txBody>
      </p:sp>
      <p:grpSp>
        <p:nvGrpSpPr>
          <p:cNvPr id="14" name="组合 13"/>
          <p:cNvGrpSpPr/>
          <p:nvPr/>
        </p:nvGrpSpPr>
        <p:grpSpPr>
          <a:xfrm>
            <a:off x="474943" y="0"/>
            <a:ext cx="8274780" cy="768350"/>
            <a:chOff x="431463" y="178382"/>
            <a:chExt cx="8274780" cy="768350"/>
          </a:xfrm>
        </p:grpSpPr>
        <p:cxnSp>
          <p:nvCxnSpPr>
            <p:cNvPr id="15" name="直接连接符 14"/>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457232" y="178382"/>
              <a:ext cx="5519387" cy="768350"/>
              <a:chOff x="457232" y="178382"/>
              <a:chExt cx="5519387" cy="768350"/>
            </a:xfrm>
          </p:grpSpPr>
          <p:sp>
            <p:nvSpPr>
              <p:cNvPr id="17"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8" name="矩形 17"/>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 name="图片 1"/>
          <p:cNvPicPr>
            <a:picLocks noChangeAspect="1"/>
          </p:cNvPicPr>
          <p:nvPr/>
        </p:nvPicPr>
        <p:blipFill>
          <a:blip r:embed="rId3"/>
          <a:stretch>
            <a:fillRect/>
          </a:stretch>
        </p:blipFill>
        <p:spPr>
          <a:xfrm>
            <a:off x="1327044" y="4029416"/>
            <a:ext cx="6000672" cy="255213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https://timgsa.baidu.com/timg?image&amp;quality=80&amp;size=b9999_10000&amp;sec=1543050428763&amp;di=96e9a22cdfcd2b71565e06c8a91967bb&amp;imgtype=0&amp;src=http%3A%2F%2Fwww.51pptmoban.com%2Fd%2Ffile%2F2015%2F10%2F13%2F04180d602697c3b975ec7f81ddea00af.jpg"/>
          <p:cNvPicPr>
            <a:picLocks noChangeAspect="1" noChangeArrowheads="1"/>
          </p:cNvPicPr>
          <p:nvPr/>
        </p:nvPicPr>
        <p:blipFill>
          <a:blip r:embed="rId3">
            <a:extLst>
              <a:ext uri="{28A0092B-C50C-407E-A947-70E740481C1C}">
                <a14:useLocalDpi xmlns:a14="http://schemas.microsoft.com/office/drawing/2010/main" val="0"/>
              </a:ext>
            </a:extLst>
          </a:blip>
          <a:srcRect l="50000"/>
          <a:stretch>
            <a:fillRect/>
          </a:stretch>
        </p:blipFill>
        <p:spPr bwMode="auto">
          <a:xfrm>
            <a:off x="6269038" y="2259013"/>
            <a:ext cx="2513012" cy="450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横卷形 12"/>
          <p:cNvSpPr/>
          <p:nvPr/>
        </p:nvSpPr>
        <p:spPr>
          <a:xfrm>
            <a:off x="612775" y="1514475"/>
            <a:ext cx="5724525" cy="3043238"/>
          </a:xfrm>
          <a:prstGeom prst="horizontalScroll">
            <a:avLst/>
          </a:prstGeom>
          <a:noFill/>
          <a:ln w="76200">
            <a:solidFill>
              <a:srgbClr val="005188"/>
            </a:solidFill>
            <a:prstDash val="sysDash"/>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zh-CN" altLang="en-US" sz="3200" b="1" dirty="0" smtClean="0">
                <a:solidFill>
                  <a:schemeClr val="tx1"/>
                </a:solidFill>
                <a:latin typeface="+mn-ea"/>
              </a:rPr>
              <a:t>考点五</a:t>
            </a:r>
            <a:r>
              <a:rPr lang="en-US" altLang="zh-CN" sz="3200" b="1" dirty="0" smtClean="0">
                <a:solidFill>
                  <a:schemeClr val="tx1"/>
                </a:solidFill>
                <a:latin typeface="+mn-ea"/>
              </a:rPr>
              <a:t>  </a:t>
            </a:r>
            <a:endParaRPr lang="en-US" altLang="zh-CN" sz="3200" b="1" dirty="0">
              <a:solidFill>
                <a:schemeClr val="tx1"/>
              </a:solidFill>
              <a:latin typeface="+mn-ea"/>
            </a:endParaRPr>
          </a:p>
          <a:p>
            <a:pPr algn="ctr">
              <a:defRPr/>
            </a:pPr>
            <a:r>
              <a:rPr lang="zh-CN" altLang="en-US" sz="3200" b="1" dirty="0" smtClean="0">
                <a:solidFill>
                  <a:schemeClr val="tx1"/>
                </a:solidFill>
                <a:latin typeface="+mn-ea"/>
              </a:rPr>
              <a:t>二力平衡的条件；物体运动状态变化的原因</a:t>
            </a:r>
            <a:endParaRPr lang="zh-CN" altLang="en-US" sz="3200" b="1" dirty="0">
              <a:solidFill>
                <a:schemeClr val="tx1"/>
              </a:solidFill>
              <a:latin typeface="+mn-ea"/>
            </a:endParaRPr>
          </a:p>
        </p:txBody>
      </p:sp>
      <p:grpSp>
        <p:nvGrpSpPr>
          <p:cNvPr id="16" name="组合 15"/>
          <p:cNvGrpSpPr/>
          <p:nvPr/>
        </p:nvGrpSpPr>
        <p:grpSpPr>
          <a:xfrm>
            <a:off x="474943" y="0"/>
            <a:ext cx="8274780" cy="768350"/>
            <a:chOff x="431463" y="178382"/>
            <a:chExt cx="8274780" cy="768350"/>
          </a:xfrm>
        </p:grpSpPr>
        <p:cxnSp>
          <p:nvCxnSpPr>
            <p:cNvPr id="17" name="直接连接符 16"/>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457232" y="178382"/>
              <a:ext cx="5519387" cy="768350"/>
              <a:chOff x="457232" y="178382"/>
              <a:chExt cx="5519387" cy="768350"/>
            </a:xfrm>
          </p:grpSpPr>
          <p:sp>
            <p:nvSpPr>
              <p:cNvPr id="24"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5" name="矩形 24"/>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09711" y="979669"/>
            <a:ext cx="8518283" cy="4444807"/>
          </a:xfrm>
          <a:prstGeom prst="rect">
            <a:avLst/>
          </a:prstGeom>
          <a:noFill/>
        </p:spPr>
        <p:txBody>
          <a:bodyPr wrap="square" lIns="0" rIns="0" rtlCol="0">
            <a:spAutoFit/>
          </a:bodyPr>
          <a:lstStyle/>
          <a:p>
            <a:r>
              <a:rPr lang="zh-CN" altLang="en-US" sz="2800" dirty="0" smtClean="0">
                <a:solidFill>
                  <a:schemeClr val="tx1"/>
                </a:solidFill>
                <a:latin typeface="宋体" panose="02010600030101010101" pitchFamily="2" charset="-122"/>
                <a:ea typeface="宋体" panose="02010600030101010101" pitchFamily="2" charset="-122"/>
                <a:cs typeface="方正静蕾简体" panose="03000509000000000000" pitchFamily="65" charset="-122"/>
              </a:rPr>
              <a:t>【</a:t>
            </a:r>
            <a:r>
              <a:rPr lang="zh-CN" altLang="en-US" sz="2800" b="1" dirty="0" smtClean="0">
                <a:solidFill>
                  <a:schemeClr val="tx1"/>
                </a:solidFill>
                <a:latin typeface="宋体" panose="02010600030101010101" pitchFamily="2" charset="-122"/>
                <a:ea typeface="宋体" panose="02010600030101010101" pitchFamily="2" charset="-122"/>
                <a:cs typeface="方正静蕾简体" panose="03000509000000000000" pitchFamily="65" charset="-122"/>
              </a:rPr>
              <a:t>例</a:t>
            </a:r>
            <a:r>
              <a:rPr lang="en-US" altLang="zh-CN" sz="2800" b="1" dirty="0" smtClean="0">
                <a:solidFill>
                  <a:schemeClr val="tx1"/>
                </a:solidFill>
                <a:latin typeface="宋体" panose="02010600030101010101" pitchFamily="2" charset="-122"/>
                <a:ea typeface="宋体" panose="02010600030101010101" pitchFamily="2" charset="-122"/>
                <a:cs typeface="方正静蕾简体" panose="03000509000000000000" pitchFamily="65" charset="-122"/>
              </a:rPr>
              <a:t>5</a:t>
            </a:r>
            <a:r>
              <a:rPr lang="zh-CN" altLang="en-US" sz="2800" dirty="0">
                <a:latin typeface="宋体" panose="02010600030101010101" pitchFamily="2" charset="-122"/>
                <a:cs typeface="方正静蕾简体" panose="03000509000000000000" pitchFamily="65" charset="-122"/>
              </a:rPr>
              <a:t>】如图</a:t>
            </a:r>
            <a:r>
              <a:rPr lang="en-US" altLang="zh-CN" sz="2800" dirty="0" smtClean="0">
                <a:latin typeface="宋体" panose="02010600030101010101" pitchFamily="2" charset="-122"/>
                <a:cs typeface="方正静蕾简体" panose="03000509000000000000" pitchFamily="65" charset="-122"/>
              </a:rPr>
              <a:t>6-24</a:t>
            </a:r>
            <a:r>
              <a:rPr lang="zh-CN" altLang="en-US" sz="2800" dirty="0" smtClean="0">
                <a:latin typeface="宋体" panose="02010600030101010101" pitchFamily="2" charset="-122"/>
                <a:cs typeface="方正静蕾简体" panose="03000509000000000000" pitchFamily="65" charset="-122"/>
              </a:rPr>
              <a:t>所</a:t>
            </a:r>
            <a:r>
              <a:rPr lang="zh-CN" altLang="en-US" sz="2800" dirty="0">
                <a:latin typeface="宋体" panose="02010600030101010101" pitchFamily="2" charset="-122"/>
                <a:cs typeface="方正静蕾简体" panose="03000509000000000000" pitchFamily="65" charset="-122"/>
              </a:rPr>
              <a:t>示，一铁块吸附在竖直放置的足够长的磁性平板上，在竖直向上拉力</a:t>
            </a:r>
            <a:r>
              <a:rPr lang="en-US" altLang="zh-CN" sz="2800" dirty="0">
                <a:latin typeface="宋体" panose="02010600030101010101" pitchFamily="2" charset="-122"/>
                <a:cs typeface="方正静蕾简体" panose="03000509000000000000" pitchFamily="65" charset="-122"/>
              </a:rPr>
              <a:t>F</a:t>
            </a:r>
            <a:r>
              <a:rPr lang="zh-CN" altLang="en-US" sz="2800" dirty="0">
                <a:latin typeface="宋体" panose="02010600030101010101" pitchFamily="2" charset="-122"/>
                <a:cs typeface="方正静蕾简体" panose="03000509000000000000" pitchFamily="65" charset="-122"/>
              </a:rPr>
              <a:t>的作用下，铁块竖直向上做匀速直线运动。下列说法正确的是</a:t>
            </a:r>
            <a:r>
              <a:rPr lang="en-US" altLang="zh-CN" sz="2800" dirty="0">
                <a:latin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a:t>
            </a:r>
          </a:p>
          <a:p>
            <a:r>
              <a:rPr lang="en-US" altLang="zh-CN" sz="2800" dirty="0">
                <a:cs typeface="方正静蕾简体" panose="03000509000000000000" pitchFamily="65" charset="-122"/>
              </a:rPr>
              <a:t>A</a:t>
            </a:r>
            <a:r>
              <a:rPr lang="zh-CN" altLang="en-US" sz="2800" dirty="0">
                <a:cs typeface="方正静蕾简体" panose="03000509000000000000" pitchFamily="65" charset="-122"/>
              </a:rPr>
              <a:t>．磁性平板对铁块的吸引力和铁块对磁性平板</a:t>
            </a:r>
            <a:r>
              <a:rPr lang="zh-CN" altLang="en-US" sz="2800" dirty="0" smtClean="0">
                <a:cs typeface="方正静蕾简体" panose="03000509000000000000" pitchFamily="65" charset="-122"/>
              </a:rPr>
              <a:t>的吸引力</a:t>
            </a:r>
            <a:r>
              <a:rPr lang="zh-CN" altLang="en-US" sz="2800" dirty="0">
                <a:cs typeface="方正静蕾简体" panose="03000509000000000000" pitchFamily="65" charset="-122"/>
              </a:rPr>
              <a:t>是一对平衡力</a:t>
            </a:r>
          </a:p>
          <a:p>
            <a:r>
              <a:rPr lang="en-US" altLang="zh-CN" sz="2800" dirty="0">
                <a:cs typeface="方正静蕾简体" panose="03000509000000000000" pitchFamily="65" charset="-122"/>
              </a:rPr>
              <a:t>B</a:t>
            </a:r>
            <a:r>
              <a:rPr lang="zh-CN" altLang="en-US" sz="2800" dirty="0">
                <a:cs typeface="方正静蕾简体" panose="03000509000000000000" pitchFamily="65" charset="-122"/>
              </a:rPr>
              <a:t>．拉力和重力是一对相互作用力</a:t>
            </a:r>
          </a:p>
          <a:p>
            <a:r>
              <a:rPr lang="en-US" altLang="zh-CN" sz="2800" dirty="0">
                <a:cs typeface="方正静蕾简体" panose="03000509000000000000" pitchFamily="65" charset="-122"/>
              </a:rPr>
              <a:t>C</a:t>
            </a:r>
            <a:r>
              <a:rPr lang="zh-CN" altLang="en-US" sz="2800" dirty="0">
                <a:cs typeface="方正静蕾简体" panose="03000509000000000000" pitchFamily="65" charset="-122"/>
              </a:rPr>
              <a:t>．若一切力突然消失，铁块会一直向上</a:t>
            </a:r>
            <a:r>
              <a:rPr lang="zh-CN" altLang="en-US" sz="2800" dirty="0" smtClean="0">
                <a:cs typeface="方正静蕾简体" panose="03000509000000000000" pitchFamily="65" charset="-122"/>
              </a:rPr>
              <a:t>做</a:t>
            </a:r>
            <a:endParaRPr lang="en-US" altLang="zh-CN" sz="2800" dirty="0" smtClean="0">
              <a:cs typeface="方正静蕾简体" panose="03000509000000000000" pitchFamily="65" charset="-122"/>
            </a:endParaRPr>
          </a:p>
          <a:p>
            <a:r>
              <a:rPr lang="zh-CN" altLang="en-US" sz="2800" dirty="0" smtClean="0">
                <a:cs typeface="方正静蕾简体" panose="03000509000000000000" pitchFamily="65" charset="-122"/>
              </a:rPr>
              <a:t>匀速直线运动</a:t>
            </a:r>
            <a:endParaRPr lang="zh-CN" altLang="en-US" sz="2800" dirty="0">
              <a:cs typeface="方正静蕾简体" panose="03000509000000000000" pitchFamily="65" charset="-122"/>
            </a:endParaRPr>
          </a:p>
          <a:p>
            <a:r>
              <a:rPr lang="en-US" altLang="zh-CN" sz="2800" dirty="0">
                <a:cs typeface="方正静蕾简体" panose="03000509000000000000" pitchFamily="65" charset="-122"/>
              </a:rPr>
              <a:t>D</a:t>
            </a:r>
            <a:r>
              <a:rPr lang="zh-CN" altLang="en-US" sz="2800" dirty="0">
                <a:cs typeface="方正静蕾简体" panose="03000509000000000000" pitchFamily="65" charset="-122"/>
              </a:rPr>
              <a:t>．铁块受到</a:t>
            </a:r>
            <a:r>
              <a:rPr lang="zh-CN" altLang="en-US" sz="2800" dirty="0">
                <a:latin typeface="宋体" panose="02010600030101010101" pitchFamily="2" charset="-122"/>
                <a:cs typeface="方正静蕾简体" panose="03000509000000000000" pitchFamily="65" charset="-122"/>
              </a:rPr>
              <a:t>的滑动摩擦力方向竖直向上</a:t>
            </a:r>
          </a:p>
          <a:p>
            <a:pPr>
              <a:lnSpc>
                <a:spcPts val="3660"/>
              </a:lnSpc>
            </a:pPr>
            <a:endParaRPr lang="zh-CN" altLang="en-US" sz="2800" dirty="0" smtClean="0">
              <a:solidFill>
                <a:schemeClr val="tx1"/>
              </a:solidFill>
              <a:latin typeface="宋体" panose="02010600030101010101" pitchFamily="2" charset="-122"/>
              <a:ea typeface="宋体" panose="02010600030101010101" pitchFamily="2" charset="-122"/>
              <a:cs typeface="方正静蕾简体" panose="03000509000000000000" pitchFamily="65" charset="-122"/>
            </a:endParaRPr>
          </a:p>
        </p:txBody>
      </p:sp>
      <p:sp>
        <p:nvSpPr>
          <p:cNvPr id="4" name="矩形 3"/>
          <p:cNvSpPr/>
          <p:nvPr/>
        </p:nvSpPr>
        <p:spPr>
          <a:xfrm>
            <a:off x="7437839" y="4833455"/>
            <a:ext cx="1107996" cy="461665"/>
          </a:xfrm>
          <a:prstGeom prst="rect">
            <a:avLst/>
          </a:prstGeom>
        </p:spPr>
        <p:txBody>
          <a:bodyPr wrap="none">
            <a:spAutoFit/>
          </a:bodyPr>
          <a:lstStyle/>
          <a:p>
            <a:r>
              <a:rPr lang="zh-CN" altLang="en-US" sz="2400" dirty="0">
                <a:latin typeface="宋体" panose="02010600030101010101" pitchFamily="2" charset="-122"/>
                <a:ea typeface="宋体" panose="02010600030101010101" pitchFamily="2" charset="-122"/>
                <a:cs typeface="方正静蕾简体" panose="03000509000000000000" pitchFamily="65" charset="-122"/>
              </a:rPr>
              <a:t>图</a:t>
            </a:r>
            <a:r>
              <a:rPr lang="en-US" altLang="zh-CN" sz="2400" dirty="0" smtClean="0">
                <a:latin typeface="宋体" panose="02010600030101010101" pitchFamily="2" charset="-122"/>
                <a:ea typeface="宋体" panose="02010600030101010101" pitchFamily="2" charset="-122"/>
                <a:cs typeface="方正静蕾简体" panose="03000509000000000000" pitchFamily="65" charset="-122"/>
              </a:rPr>
              <a:t>6-24</a:t>
            </a:r>
            <a:endParaRPr lang="zh-CN" altLang="en-US" sz="2400" dirty="0"/>
          </a:p>
        </p:txBody>
      </p:sp>
      <p:pic>
        <p:nvPicPr>
          <p:cNvPr id="2050" name="Picture 2" descr="C:\Documents and Settings\Administrator\桌面\pai\正文pai\2018XD-107.ep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437839" y="2695945"/>
            <a:ext cx="1390155" cy="2195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组合 9"/>
          <p:cNvGrpSpPr/>
          <p:nvPr/>
        </p:nvGrpSpPr>
        <p:grpSpPr>
          <a:xfrm>
            <a:off x="474943" y="0"/>
            <a:ext cx="8274780" cy="768350"/>
            <a:chOff x="431463" y="178382"/>
            <a:chExt cx="8274780" cy="768350"/>
          </a:xfrm>
        </p:grpSpPr>
        <p:cxnSp>
          <p:nvCxnSpPr>
            <p:cNvPr id="12" name="直接连接符 11"/>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457232" y="178382"/>
              <a:ext cx="5519387" cy="768350"/>
              <a:chOff x="457232" y="178382"/>
              <a:chExt cx="5519387" cy="768350"/>
            </a:xfrm>
          </p:grpSpPr>
          <p:sp>
            <p:nvSpPr>
              <p:cNvPr id="17"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典型例题</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8" name="矩形 17"/>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
        <p:nvSpPr>
          <p:cNvPr id="11" name="文本框 10"/>
          <p:cNvSpPr txBox="1"/>
          <p:nvPr/>
        </p:nvSpPr>
        <p:spPr>
          <a:xfrm>
            <a:off x="309710" y="1013265"/>
            <a:ext cx="8596545" cy="531171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fontAlgn="auto">
              <a:lnSpc>
                <a:spcPts val="3660"/>
              </a:lnSpc>
            </a:pPr>
            <a:r>
              <a:rPr lang="zh-CN" altLang="en-US" sz="2800" b="1" dirty="0">
                <a:latin typeface="宋体" panose="02010600030101010101" pitchFamily="2" charset="-122"/>
                <a:ea typeface="宋体" panose="02010600030101010101" pitchFamily="2" charset="-122"/>
              </a:rPr>
              <a:t>解析</a:t>
            </a:r>
            <a:r>
              <a:rPr lang="zh-CN" altLang="en-US" sz="2800" b="1" dirty="0" smtClean="0">
                <a:latin typeface="宋体" panose="02010600030101010101" pitchFamily="2" charset="-122"/>
                <a:ea typeface="宋体" panose="02010600030101010101" pitchFamily="2" charset="-122"/>
              </a:rPr>
              <a:t>：</a:t>
            </a:r>
            <a:r>
              <a:rPr lang="en-US" altLang="zh-CN" sz="2800" dirty="0"/>
              <a:t>A.</a:t>
            </a:r>
            <a:r>
              <a:rPr lang="zh-CN" altLang="zh-CN" sz="2800" dirty="0"/>
              <a:t>磁性平板对铁块的吸引力和铁块对磁性平板的吸引力是分别作用在不同物体上的两个力，所以不是一对平衡力；</a:t>
            </a:r>
            <a:r>
              <a:rPr lang="en-US" altLang="zh-CN" sz="2800" dirty="0"/>
              <a:t>B.</a:t>
            </a:r>
            <a:r>
              <a:rPr lang="zh-CN" altLang="zh-CN" sz="2800" dirty="0"/>
              <a:t>拉力和重力是作用在同一个物体上的两个力，所以不是一对相互作用力；</a:t>
            </a:r>
            <a:r>
              <a:rPr lang="en-US" altLang="zh-CN" sz="2800" dirty="0"/>
              <a:t>C.</a:t>
            </a:r>
            <a:r>
              <a:rPr lang="zh-CN" altLang="zh-CN" sz="2800" dirty="0"/>
              <a:t>根据牛顿第一定律可知，物体不受外力作用时，原来静止的物体将永远保持静止状态，原来运动的物体将永远做匀速直线运动，速度的大小和方向都不改变；铁块原来是向上运动的，当一切外力突然消失，铁块仍然保持原来的运动状态，所以铁块将一直向上做匀速直线运动；</a:t>
            </a:r>
            <a:r>
              <a:rPr lang="en-US" altLang="zh-CN" sz="2800" dirty="0"/>
              <a:t>D.</a:t>
            </a:r>
            <a:r>
              <a:rPr lang="zh-CN" altLang="zh-CN" sz="2800" dirty="0"/>
              <a:t>铁块竖直向上运动，所以受到的滑动摩擦力方向竖直向下。</a:t>
            </a:r>
            <a:endParaRPr lang="zh-CN" altLang="en-US" sz="2800" dirty="0">
              <a:latin typeface="宋体" panose="02010600030101010101" pitchFamily="2" charset="-122"/>
              <a:ea typeface="宋体" panose="02010600030101010101" pitchFamily="2" charset="-122"/>
            </a:endParaRPr>
          </a:p>
        </p:txBody>
      </p:sp>
      <p:sp>
        <p:nvSpPr>
          <p:cNvPr id="13" name="矩形 12"/>
          <p:cNvSpPr/>
          <p:nvPr/>
        </p:nvSpPr>
        <p:spPr>
          <a:xfrm>
            <a:off x="7437839" y="1841960"/>
            <a:ext cx="417724" cy="523220"/>
          </a:xfrm>
          <a:prstGeom prst="rect">
            <a:avLst/>
          </a:prstGeom>
        </p:spPr>
        <p:txBody>
          <a:bodyPr wrap="square">
            <a:spAutoFit/>
          </a:bodyPr>
          <a:lstStyle/>
          <a:p>
            <a:r>
              <a:rPr lang="en-US" altLang="zh-CN" sz="2800" b="1" dirty="0" smtClean="0">
                <a:solidFill>
                  <a:srgbClr val="FF0000"/>
                </a:solidFill>
                <a:latin typeface="Times New Roman" panose="02020603050405020304"/>
              </a:rPr>
              <a:t>C</a:t>
            </a:r>
            <a:endParaRPr lang="zh-CN" altLang="en-US" dirty="0"/>
          </a:p>
        </p:txBody>
      </p:sp>
      <p:sp>
        <p:nvSpPr>
          <p:cNvPr id="14" name="文本框 13"/>
          <p:cNvSpPr txBox="1"/>
          <p:nvPr/>
        </p:nvSpPr>
        <p:spPr>
          <a:xfrm>
            <a:off x="309711" y="4833455"/>
            <a:ext cx="7128128" cy="193899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wrap="square" rtlCol="0">
            <a:spAutoFit/>
          </a:bodyPr>
          <a:lstStyle/>
          <a:p>
            <a:pPr fontAlgn="auto"/>
            <a:r>
              <a:rPr lang="zh-CN" altLang="en-US" sz="2400" b="1" dirty="0">
                <a:latin typeface="宋体" panose="02010600030101010101" pitchFamily="2" charset="-122"/>
                <a:ea typeface="宋体" panose="02010600030101010101" pitchFamily="2" charset="-122"/>
              </a:rPr>
              <a:t>解析</a:t>
            </a:r>
            <a:r>
              <a:rPr lang="zh-CN" altLang="en-US" sz="2400" b="1" dirty="0" smtClean="0">
                <a:latin typeface="宋体" panose="02010600030101010101" pitchFamily="2" charset="-122"/>
                <a:ea typeface="宋体" panose="02010600030101010101" pitchFamily="2" charset="-122"/>
              </a:rPr>
              <a:t>：</a:t>
            </a:r>
            <a:r>
              <a:rPr lang="zh-CN" altLang="zh-CN" sz="2400" dirty="0"/>
              <a:t>此题考查了对物体的受力分析及平衡力与相互作用力的区别，同时考查牛顿第一定律和摩擦力的方向。关键是正确理解平衡力和相互作用力的区别：平衡力是作用在同一物体上的两个力；相互作用力是作用在两个物体上的力。</a:t>
            </a:r>
            <a:endParaRPr lang="zh-CN" altLang="en-US" sz="2400"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31462" y="1248410"/>
            <a:ext cx="8714126" cy="2028761"/>
          </a:xfrm>
          <a:prstGeom prst="rect">
            <a:avLst/>
          </a:prstGeom>
          <a:noFill/>
        </p:spPr>
        <p:txBody>
          <a:bodyPr wrap="square" lIns="0" rIns="0" rtlCol="0">
            <a:spAutoFit/>
          </a:bodyPr>
          <a:lstStyle/>
          <a:p>
            <a:pPr algn="ctr" fontAlgn="auto">
              <a:lnSpc>
                <a:spcPts val="3360"/>
              </a:lnSpc>
            </a:pPr>
            <a:endParaRPr lang="en-US" altLang="zh-CN" sz="2800" b="1" dirty="0" smtClean="0">
              <a:solidFill>
                <a:srgbClr val="005188"/>
              </a:solidFill>
              <a:latin typeface="宋体" panose="02010600030101010101" pitchFamily="2" charset="-122"/>
              <a:ea typeface="宋体" panose="02010600030101010101" pitchFamily="2" charset="-122"/>
              <a:sym typeface="+mn-ea"/>
            </a:endParaRPr>
          </a:p>
          <a:p>
            <a:pPr fontAlgn="auto">
              <a:lnSpc>
                <a:spcPts val="3860"/>
              </a:lnSpc>
            </a:pPr>
            <a:r>
              <a:rPr lang="en-US" altLang="zh-CN" sz="2800" dirty="0" smtClean="0">
                <a:latin typeface="宋体" panose="02010600030101010101" pitchFamily="2" charset="-122"/>
                <a:cs typeface="方正静蕾简体" panose="03000509000000000000" pitchFamily="65" charset="-122"/>
              </a:rPr>
              <a:t>1</a:t>
            </a:r>
            <a:r>
              <a:rPr lang="zh-CN" altLang="en-US" sz="2800" dirty="0" smtClean="0">
                <a:latin typeface="宋体" panose="02010600030101010101" pitchFamily="2" charset="-122"/>
                <a:cs typeface="方正静蕾简体" panose="03000509000000000000" pitchFamily="65" charset="-122"/>
              </a:rPr>
              <a:t>．如图</a:t>
            </a:r>
            <a:r>
              <a:rPr lang="en-US" altLang="zh-CN" sz="2800" dirty="0" smtClean="0">
                <a:latin typeface="宋体" panose="02010600030101010101" pitchFamily="2" charset="-122"/>
                <a:cs typeface="方正静蕾简体" panose="03000509000000000000" pitchFamily="65" charset="-122"/>
              </a:rPr>
              <a:t>6-25</a:t>
            </a:r>
            <a:r>
              <a:rPr lang="zh-CN" altLang="en-US" sz="2800" dirty="0" smtClean="0">
                <a:latin typeface="宋体" panose="02010600030101010101" pitchFamily="2" charset="-122"/>
                <a:cs typeface="方正静蕾简体" panose="03000509000000000000" pitchFamily="65" charset="-122"/>
              </a:rPr>
              <a:t>所示四种情形中，属于二力平衡的是（ </a:t>
            </a:r>
            <a:r>
              <a:rPr lang="en-US" altLang="zh-CN" sz="2800" dirty="0" smtClean="0">
                <a:latin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cs typeface="方正静蕾简体" panose="03000509000000000000" pitchFamily="65" charset="-122"/>
              </a:rPr>
              <a:t>）</a:t>
            </a:r>
            <a:endParaRPr lang="en-US" altLang="zh-CN" sz="2800" dirty="0">
              <a:latin typeface="宋体" panose="02010600030101010101" pitchFamily="2" charset="-122"/>
              <a:cs typeface="方正静蕾简体" panose="03000509000000000000" pitchFamily="65" charset="-122"/>
            </a:endParaRPr>
          </a:p>
          <a:p>
            <a:pPr fontAlgn="auto">
              <a:lnSpc>
                <a:spcPts val="3860"/>
              </a:lnSpc>
            </a:pPr>
            <a:endParaRPr lang="en-US" altLang="zh-CN" sz="2800" dirty="0" smtClean="0">
              <a:latin typeface="宋体" panose="02010600030101010101" pitchFamily="2" charset="-122"/>
              <a:cs typeface="方正静蕾简体" panose="03000509000000000000" pitchFamily="65" charset="-122"/>
            </a:endParaRPr>
          </a:p>
          <a:p>
            <a:pPr fontAlgn="auto">
              <a:lnSpc>
                <a:spcPts val="3860"/>
              </a:lnSpc>
            </a:pPr>
            <a:endParaRPr lang="zh-CN" altLang="en-US" sz="2800" dirty="0">
              <a:latin typeface="宋体" panose="02010600030101010101" pitchFamily="2" charset="-122"/>
              <a:cs typeface="方正静蕾简体" panose="03000509000000000000" pitchFamily="65" charset="-122"/>
            </a:endParaRPr>
          </a:p>
        </p:txBody>
      </p:sp>
      <p:pic>
        <p:nvPicPr>
          <p:cNvPr id="6147" name="Picture 3"/>
          <p:cNvPicPr>
            <a:picLocks noChangeAspect="1" noChangeArrowheads="1"/>
          </p:cNvPicPr>
          <p:nvPr/>
        </p:nvPicPr>
        <p:blipFill>
          <a:blip r:embed="rId3"/>
          <a:srcRect/>
          <a:stretch>
            <a:fillRect/>
          </a:stretch>
        </p:blipFill>
        <p:spPr bwMode="auto">
          <a:xfrm>
            <a:off x="1663493" y="2238068"/>
            <a:ext cx="6062449" cy="1699752"/>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1942487" y="3937510"/>
            <a:ext cx="5983570" cy="1696373"/>
          </a:xfrm>
          <a:prstGeom prst="rect">
            <a:avLst/>
          </a:prstGeom>
          <a:noFill/>
          <a:ln w="9525">
            <a:noFill/>
            <a:miter lim="800000"/>
            <a:headEnd/>
            <a:tailEnd/>
          </a:ln>
          <a:effectLst/>
        </p:spPr>
      </p:pic>
      <p:sp>
        <p:nvSpPr>
          <p:cNvPr id="12" name="矩形 11"/>
          <p:cNvSpPr/>
          <p:nvPr/>
        </p:nvSpPr>
        <p:spPr>
          <a:xfrm>
            <a:off x="8410179" y="1670282"/>
            <a:ext cx="423514" cy="523220"/>
          </a:xfrm>
          <a:prstGeom prst="rect">
            <a:avLst/>
          </a:prstGeom>
        </p:spPr>
        <p:txBody>
          <a:bodyPr wrap="none">
            <a:spAutoFit/>
          </a:bodyPr>
          <a:lstStyle/>
          <a:p>
            <a:r>
              <a:rPr lang="en-US" altLang="zh-CN" sz="2800" b="1" dirty="0">
                <a:solidFill>
                  <a:srgbClr val="FF0000"/>
                </a:solidFill>
                <a:latin typeface="Times New Roman" panose="02020603050405020304"/>
              </a:rPr>
              <a:t>B</a:t>
            </a:r>
            <a:endParaRPr lang="zh-CN" altLang="en-US" dirty="0"/>
          </a:p>
        </p:txBody>
      </p:sp>
      <p:grpSp>
        <p:nvGrpSpPr>
          <p:cNvPr id="11" name="组合 10"/>
          <p:cNvGrpSpPr/>
          <p:nvPr/>
        </p:nvGrpSpPr>
        <p:grpSpPr>
          <a:xfrm>
            <a:off x="474943" y="0"/>
            <a:ext cx="8274780" cy="768350"/>
            <a:chOff x="431463" y="178382"/>
            <a:chExt cx="8274780" cy="768350"/>
          </a:xfrm>
        </p:grpSpPr>
        <p:cxnSp>
          <p:nvCxnSpPr>
            <p:cNvPr id="13" name="直接连接符 12"/>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457232" y="178382"/>
              <a:ext cx="5519387" cy="768350"/>
              <a:chOff x="457232" y="178382"/>
              <a:chExt cx="5519387" cy="768350"/>
            </a:xfrm>
          </p:grpSpPr>
          <p:sp>
            <p:nvSpPr>
              <p:cNvPr id="20"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针对训练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1" name="矩形 20"/>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86860" y="930021"/>
            <a:ext cx="9000496" cy="2900794"/>
          </a:xfrm>
          <a:prstGeom prst="rect">
            <a:avLst/>
          </a:prstGeom>
          <a:noFill/>
        </p:spPr>
        <p:txBody>
          <a:bodyPr wrap="square" lIns="0" rIns="0" rtlCol="0">
            <a:spAutoFit/>
          </a:bodyPr>
          <a:lstStyle/>
          <a:p>
            <a:pPr algn="ctr" fontAlgn="auto">
              <a:lnSpc>
                <a:spcPts val="3360"/>
              </a:lnSpc>
            </a:pPr>
            <a:endParaRPr lang="en-US" altLang="zh-CN" sz="2800" b="1" dirty="0" smtClean="0">
              <a:solidFill>
                <a:srgbClr val="005188"/>
              </a:solidFill>
              <a:latin typeface="宋体" panose="02010600030101010101" pitchFamily="2" charset="-122"/>
              <a:ea typeface="宋体" panose="02010600030101010101" pitchFamily="2" charset="-122"/>
              <a:sym typeface="+mn-ea"/>
            </a:endParaRPr>
          </a:p>
          <a:p>
            <a:pPr>
              <a:lnSpc>
                <a:spcPts val="3660"/>
              </a:lnSpc>
            </a:pPr>
            <a:r>
              <a:rPr lang="en-US" altLang="zh-CN" sz="2800" dirty="0" smtClean="0">
                <a:latin typeface="宋体" panose="02010600030101010101" pitchFamily="2" charset="-122"/>
                <a:cs typeface="方正静蕾简体" panose="03000509000000000000" pitchFamily="65" charset="-122"/>
              </a:rPr>
              <a:t>2</a:t>
            </a:r>
            <a:r>
              <a:rPr lang="zh-CN" altLang="en-US" sz="2800" dirty="0" smtClean="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在下列事例中，受平衡力作用的物体是</a:t>
            </a:r>
            <a:r>
              <a:rPr lang="en-US" altLang="zh-CN" sz="2800" dirty="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  </a:t>
            </a:r>
            <a:r>
              <a:rPr lang="en-US" altLang="zh-CN" sz="2800" dirty="0">
                <a:latin typeface="宋体" panose="02010600030101010101" pitchFamily="2" charset="-122"/>
                <a:cs typeface="方正静蕾简体" panose="03000509000000000000" pitchFamily="65" charset="-122"/>
              </a:rPr>
              <a:t>)</a:t>
            </a:r>
          </a:p>
          <a:p>
            <a:pPr>
              <a:lnSpc>
                <a:spcPts val="3660"/>
              </a:lnSpc>
            </a:pPr>
            <a:r>
              <a:rPr lang="en-US" altLang="zh-CN" sz="2800" dirty="0" smtClean="0">
                <a:latin typeface="宋体" panose="02010600030101010101" pitchFamily="2" charset="-122"/>
                <a:cs typeface="方正静蕾简体" panose="03000509000000000000" pitchFamily="65" charset="-122"/>
              </a:rPr>
              <a:t>   A</a:t>
            </a:r>
            <a:r>
              <a:rPr lang="zh-CN" altLang="en-US" sz="2800" dirty="0">
                <a:latin typeface="宋体" panose="02010600030101010101" pitchFamily="2" charset="-122"/>
                <a:cs typeface="方正静蕾简体" panose="03000509000000000000" pitchFamily="65" charset="-122"/>
              </a:rPr>
              <a:t>．正在圆形轨道上运动的过山车　  </a:t>
            </a:r>
            <a:endParaRPr lang="en-US" altLang="zh-CN" sz="2800" dirty="0" smtClean="0">
              <a:latin typeface="宋体" panose="02010600030101010101" pitchFamily="2" charset="-122"/>
              <a:cs typeface="方正静蕾简体" panose="03000509000000000000" pitchFamily="65" charset="-122"/>
            </a:endParaRPr>
          </a:p>
          <a:p>
            <a:pPr>
              <a:lnSpc>
                <a:spcPts val="3660"/>
              </a:lnSpc>
            </a:pPr>
            <a:r>
              <a:rPr lang="en-US" altLang="zh-CN" sz="2800" dirty="0" smtClean="0">
                <a:latin typeface="宋体" panose="02010600030101010101" pitchFamily="2" charset="-122"/>
                <a:cs typeface="方正静蕾简体" panose="03000509000000000000" pitchFamily="65" charset="-122"/>
              </a:rPr>
              <a:t>   B</a:t>
            </a:r>
            <a:r>
              <a:rPr lang="zh-CN" altLang="en-US" sz="2800" dirty="0">
                <a:latin typeface="宋体" panose="02010600030101010101" pitchFamily="2" charset="-122"/>
                <a:cs typeface="方正静蕾简体" panose="03000509000000000000" pitchFamily="65" charset="-122"/>
              </a:rPr>
              <a:t>．腾空而起加速上升的火箭</a:t>
            </a:r>
          </a:p>
          <a:p>
            <a:pPr>
              <a:lnSpc>
                <a:spcPts val="3660"/>
              </a:lnSpc>
            </a:pPr>
            <a:r>
              <a:rPr lang="en-US" altLang="zh-CN" sz="2800" dirty="0" smtClean="0">
                <a:latin typeface="宋体" panose="02010600030101010101" pitchFamily="2" charset="-122"/>
                <a:cs typeface="方正静蕾简体" panose="03000509000000000000" pitchFamily="65" charset="-122"/>
              </a:rPr>
              <a:t>   C</a:t>
            </a:r>
            <a:r>
              <a:rPr lang="zh-CN" altLang="en-US" sz="2800" dirty="0">
                <a:latin typeface="宋体" panose="02010600030101010101" pitchFamily="2" charset="-122"/>
                <a:cs typeface="方正静蕾简体" panose="03000509000000000000" pitchFamily="65" charset="-122"/>
              </a:rPr>
              <a:t>．减速进站的火车　  </a:t>
            </a:r>
            <a:endParaRPr lang="en-US" altLang="zh-CN" sz="2800" dirty="0" smtClean="0">
              <a:latin typeface="宋体" panose="02010600030101010101" pitchFamily="2" charset="-122"/>
              <a:cs typeface="方正静蕾简体" panose="03000509000000000000" pitchFamily="65" charset="-122"/>
            </a:endParaRPr>
          </a:p>
          <a:p>
            <a:pPr>
              <a:lnSpc>
                <a:spcPts val="3660"/>
              </a:lnSpc>
            </a:pPr>
            <a:r>
              <a:rPr lang="en-US" altLang="zh-CN" sz="2800" dirty="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  D</a:t>
            </a:r>
            <a:r>
              <a:rPr lang="zh-CN" altLang="en-US" sz="2800" dirty="0">
                <a:latin typeface="宋体" panose="02010600030101010101" pitchFamily="2" charset="-122"/>
                <a:cs typeface="方正静蕾简体" panose="03000509000000000000" pitchFamily="65" charset="-122"/>
              </a:rPr>
              <a:t>．正在匀速上升的</a:t>
            </a:r>
            <a:r>
              <a:rPr lang="zh-CN" altLang="en-US" sz="2800" dirty="0" smtClean="0">
                <a:latin typeface="宋体" panose="02010600030101010101" pitchFamily="2" charset="-122"/>
                <a:cs typeface="方正静蕾简体" panose="03000509000000000000" pitchFamily="65" charset="-122"/>
              </a:rPr>
              <a:t>电梯</a:t>
            </a:r>
            <a:endParaRPr lang="zh-CN" altLang="en-US" sz="2800" dirty="0">
              <a:latin typeface="宋体" panose="02010600030101010101" pitchFamily="2" charset="-122"/>
              <a:cs typeface="方正静蕾简体" panose="03000509000000000000" pitchFamily="65" charset="-122"/>
            </a:endParaRPr>
          </a:p>
        </p:txBody>
      </p:sp>
      <p:sp>
        <p:nvSpPr>
          <p:cNvPr id="9" name="矩形 8"/>
          <p:cNvSpPr/>
          <p:nvPr/>
        </p:nvSpPr>
        <p:spPr>
          <a:xfrm>
            <a:off x="7387866" y="1379355"/>
            <a:ext cx="444352" cy="523220"/>
          </a:xfrm>
          <a:prstGeom prst="rect">
            <a:avLst/>
          </a:prstGeom>
        </p:spPr>
        <p:txBody>
          <a:bodyPr wrap="none">
            <a:spAutoFit/>
          </a:bodyPr>
          <a:lstStyle/>
          <a:p>
            <a:r>
              <a:rPr lang="en-US" altLang="zh-CN" sz="2800" b="1" dirty="0" smtClean="0">
                <a:solidFill>
                  <a:srgbClr val="FF0000"/>
                </a:solidFill>
                <a:latin typeface="Times New Roman" panose="02020603050405020304"/>
              </a:rPr>
              <a:t>D</a:t>
            </a:r>
            <a:endParaRPr lang="zh-CN" altLang="en-US" dirty="0"/>
          </a:p>
        </p:txBody>
      </p:sp>
      <p:grpSp>
        <p:nvGrpSpPr>
          <p:cNvPr id="10" name="组合 9"/>
          <p:cNvGrpSpPr/>
          <p:nvPr/>
        </p:nvGrpSpPr>
        <p:grpSpPr>
          <a:xfrm>
            <a:off x="474943" y="0"/>
            <a:ext cx="8274780" cy="768350"/>
            <a:chOff x="431463" y="178382"/>
            <a:chExt cx="8274780" cy="768350"/>
          </a:xfrm>
        </p:grpSpPr>
        <p:cxnSp>
          <p:nvCxnSpPr>
            <p:cNvPr id="12" name="直接连接符 11"/>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457232" y="178382"/>
              <a:ext cx="5519387" cy="768350"/>
              <a:chOff x="457232" y="178382"/>
              <a:chExt cx="5519387" cy="768350"/>
            </a:xfrm>
          </p:grpSpPr>
          <p:sp>
            <p:nvSpPr>
              <p:cNvPr id="17"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针对训练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8" name="矩形 17"/>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64555" y="1022391"/>
            <a:ext cx="8008595" cy="4616648"/>
          </a:xfrm>
          <a:prstGeom prst="rect">
            <a:avLst/>
          </a:prstGeom>
          <a:noFill/>
        </p:spPr>
        <p:txBody>
          <a:bodyPr wrap="square" lIns="0" rIns="0" rtlCol="0">
            <a:spAutoFit/>
          </a:bodyPr>
          <a:lstStyle/>
          <a:p>
            <a:pPr>
              <a:lnSpc>
                <a:spcPct val="150000"/>
              </a:lnSpc>
            </a:pPr>
            <a:r>
              <a:rPr lang="en-US" altLang="zh-CN" sz="2800" dirty="0"/>
              <a:t>3</a:t>
            </a:r>
            <a:r>
              <a:rPr lang="zh-CN" altLang="zh-CN" sz="2800" dirty="0"/>
              <a:t>．</a:t>
            </a:r>
            <a:r>
              <a:rPr lang="en-US" altLang="zh-CN" sz="2800" dirty="0"/>
              <a:t>(2019·</a:t>
            </a:r>
            <a:r>
              <a:rPr lang="zh-CN" altLang="zh-CN" sz="2800" dirty="0"/>
              <a:t>济宁市</a:t>
            </a:r>
            <a:r>
              <a:rPr lang="en-US" altLang="zh-CN" sz="2800" dirty="0"/>
              <a:t>)</a:t>
            </a:r>
            <a:r>
              <a:rPr lang="zh-CN" altLang="zh-CN" sz="2800" dirty="0"/>
              <a:t>如图</a:t>
            </a:r>
            <a:r>
              <a:rPr lang="en-US" altLang="zh-CN" sz="2800" dirty="0"/>
              <a:t>6</a:t>
            </a:r>
            <a:r>
              <a:rPr lang="zh-CN" altLang="zh-CN" sz="2800" dirty="0"/>
              <a:t>－</a:t>
            </a:r>
            <a:r>
              <a:rPr lang="en-US" altLang="zh-CN" sz="2800" dirty="0"/>
              <a:t>26</a:t>
            </a:r>
            <a:r>
              <a:rPr lang="zh-CN" altLang="zh-CN" sz="2800" dirty="0"/>
              <a:t>所示，用力</a:t>
            </a:r>
            <a:r>
              <a:rPr lang="en-US" altLang="zh-CN" sz="2800" i="1" dirty="0"/>
              <a:t>F</a:t>
            </a:r>
            <a:r>
              <a:rPr lang="zh-CN" altLang="zh-CN" sz="2800" dirty="0"/>
              <a:t>把木块压在竖直墙面上，木块静止。以下说法正确的是</a:t>
            </a:r>
            <a:r>
              <a:rPr lang="en-US" altLang="zh-CN" sz="2800" dirty="0"/>
              <a:t>(</a:t>
            </a:r>
            <a:r>
              <a:rPr lang="zh-CN" altLang="zh-CN" sz="2800" dirty="0"/>
              <a:t>　　</a:t>
            </a:r>
            <a:r>
              <a:rPr lang="en-US" altLang="zh-CN" sz="2800" dirty="0"/>
              <a:t>)</a:t>
            </a:r>
            <a:endParaRPr lang="zh-CN" altLang="zh-CN" sz="2800" dirty="0"/>
          </a:p>
          <a:p>
            <a:pPr>
              <a:lnSpc>
                <a:spcPct val="150000"/>
              </a:lnSpc>
            </a:pPr>
            <a:r>
              <a:rPr lang="en-US" altLang="zh-CN" sz="2800" dirty="0"/>
              <a:t>A</a:t>
            </a:r>
            <a:r>
              <a:rPr lang="zh-CN" altLang="zh-CN" sz="2800" dirty="0"/>
              <a:t>．木块只受重力、压力和摩擦力</a:t>
            </a:r>
            <a:r>
              <a:rPr lang="en-US" altLang="zh-CN" sz="2800" dirty="0"/>
              <a:t>  </a:t>
            </a:r>
            <a:endParaRPr lang="en-US" altLang="zh-CN" sz="2800" dirty="0" smtClean="0"/>
          </a:p>
          <a:p>
            <a:pPr>
              <a:lnSpc>
                <a:spcPct val="150000"/>
              </a:lnSpc>
            </a:pPr>
            <a:r>
              <a:rPr lang="en-US" altLang="zh-CN" sz="2800" dirty="0" smtClean="0"/>
              <a:t>B</a:t>
            </a:r>
            <a:r>
              <a:rPr lang="zh-CN" altLang="zh-CN" sz="2800" dirty="0"/>
              <a:t>．木块受到的摩擦力随</a:t>
            </a:r>
            <a:r>
              <a:rPr lang="en-US" altLang="zh-CN" sz="2800" i="1" dirty="0"/>
              <a:t>F</a:t>
            </a:r>
            <a:r>
              <a:rPr lang="zh-CN" altLang="zh-CN" sz="2800" dirty="0"/>
              <a:t>增大而增大</a:t>
            </a:r>
          </a:p>
          <a:p>
            <a:pPr>
              <a:lnSpc>
                <a:spcPct val="150000"/>
              </a:lnSpc>
            </a:pPr>
            <a:r>
              <a:rPr lang="en-US" altLang="zh-CN" sz="2800" dirty="0"/>
              <a:t>C</a:t>
            </a:r>
            <a:r>
              <a:rPr lang="zh-CN" altLang="zh-CN" sz="2800" dirty="0"/>
              <a:t>．木块对墙面的压强随</a:t>
            </a:r>
            <a:r>
              <a:rPr lang="en-US" altLang="zh-CN" sz="2800" i="1" dirty="0"/>
              <a:t>F</a:t>
            </a:r>
            <a:r>
              <a:rPr lang="zh-CN" altLang="zh-CN" sz="2800" dirty="0"/>
              <a:t>增大而增大</a:t>
            </a:r>
            <a:r>
              <a:rPr lang="en-US" altLang="zh-CN" sz="2800" dirty="0"/>
              <a:t>  </a:t>
            </a:r>
            <a:endParaRPr lang="en-US" altLang="zh-CN" sz="2800" dirty="0" smtClean="0"/>
          </a:p>
          <a:p>
            <a:pPr>
              <a:lnSpc>
                <a:spcPct val="150000"/>
              </a:lnSpc>
            </a:pPr>
            <a:r>
              <a:rPr lang="en-US" altLang="zh-CN" sz="2800" dirty="0" smtClean="0"/>
              <a:t>D</a:t>
            </a:r>
            <a:r>
              <a:rPr lang="zh-CN" altLang="zh-CN" sz="2800" dirty="0"/>
              <a:t>．木块受到的重力和压力是一对</a:t>
            </a:r>
            <a:r>
              <a:rPr lang="zh-CN" altLang="zh-CN" sz="2800" dirty="0" smtClean="0"/>
              <a:t>平衡</a:t>
            </a:r>
            <a:endParaRPr lang="en-US" altLang="zh-CN" sz="2800" dirty="0" smtClean="0"/>
          </a:p>
          <a:p>
            <a:pPr>
              <a:lnSpc>
                <a:spcPct val="150000"/>
              </a:lnSpc>
            </a:pPr>
            <a:r>
              <a:rPr lang="en-US" altLang="zh-CN" sz="2800" dirty="0"/>
              <a:t> </a:t>
            </a:r>
            <a:r>
              <a:rPr lang="en-US" altLang="zh-CN" sz="2800" dirty="0" smtClean="0"/>
              <a:t>    </a:t>
            </a:r>
            <a:r>
              <a:rPr lang="zh-CN" altLang="zh-CN" sz="2800" dirty="0" smtClean="0"/>
              <a:t>力</a:t>
            </a:r>
            <a:endParaRPr lang="zh-CN" altLang="zh-CN" sz="2800" dirty="0"/>
          </a:p>
        </p:txBody>
      </p:sp>
      <p:sp>
        <p:nvSpPr>
          <p:cNvPr id="17" name="矩形 16"/>
          <p:cNvSpPr/>
          <p:nvPr/>
        </p:nvSpPr>
        <p:spPr>
          <a:xfrm>
            <a:off x="7892860" y="1869682"/>
            <a:ext cx="444352" cy="523220"/>
          </a:xfrm>
          <a:prstGeom prst="rect">
            <a:avLst/>
          </a:prstGeom>
        </p:spPr>
        <p:txBody>
          <a:bodyPr wrap="none">
            <a:spAutoFit/>
          </a:bodyPr>
          <a:lstStyle/>
          <a:p>
            <a:r>
              <a:rPr lang="en-US" altLang="zh-CN" sz="2800" b="1" dirty="0">
                <a:solidFill>
                  <a:srgbClr val="FF0000"/>
                </a:solidFill>
                <a:latin typeface="Times New Roman" panose="02020603050405020304"/>
                <a:ea typeface="楷体" panose="02010609060101010101" pitchFamily="49" charset="-122"/>
              </a:rPr>
              <a:t>C</a:t>
            </a:r>
            <a:endParaRPr lang="zh-CN" altLang="en-US" dirty="0">
              <a:ea typeface="楷体" panose="02010609060101010101" pitchFamily="49" charset="-122"/>
            </a:endParaRPr>
          </a:p>
        </p:txBody>
      </p:sp>
      <p:grpSp>
        <p:nvGrpSpPr>
          <p:cNvPr id="9" name="组合 8"/>
          <p:cNvGrpSpPr/>
          <p:nvPr/>
        </p:nvGrpSpPr>
        <p:grpSpPr>
          <a:xfrm>
            <a:off x="474943" y="0"/>
            <a:ext cx="8274780" cy="768350"/>
            <a:chOff x="431463" y="178382"/>
            <a:chExt cx="8274780" cy="768350"/>
          </a:xfrm>
        </p:grpSpPr>
        <p:cxnSp>
          <p:nvCxnSpPr>
            <p:cNvPr id="10" name="直接连接符 9"/>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457232" y="178382"/>
              <a:ext cx="5519387" cy="768350"/>
              <a:chOff x="457232" y="178382"/>
              <a:chExt cx="5519387" cy="768350"/>
            </a:xfrm>
          </p:grpSpPr>
          <p:sp>
            <p:nvSpPr>
              <p:cNvPr id="16"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针对训练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8" name="矩形 17"/>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 name="图片 1"/>
          <p:cNvPicPr>
            <a:picLocks noChangeAspect="1"/>
          </p:cNvPicPr>
          <p:nvPr/>
        </p:nvPicPr>
        <p:blipFill>
          <a:blip r:embed="rId3"/>
          <a:stretch>
            <a:fillRect/>
          </a:stretch>
        </p:blipFill>
        <p:spPr>
          <a:xfrm>
            <a:off x="6645269" y="2633471"/>
            <a:ext cx="2217286" cy="350774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64555" y="1022391"/>
            <a:ext cx="8008595" cy="4401205"/>
          </a:xfrm>
          <a:prstGeom prst="rect">
            <a:avLst/>
          </a:prstGeom>
          <a:noFill/>
        </p:spPr>
        <p:txBody>
          <a:bodyPr wrap="square" lIns="0" rIns="0" rtlCol="0">
            <a:spAutoFit/>
          </a:bodyPr>
          <a:lstStyle/>
          <a:p>
            <a:r>
              <a:rPr lang="en-US" altLang="zh-CN" sz="2800" dirty="0" smtClean="0"/>
              <a:t>4</a:t>
            </a:r>
            <a:r>
              <a:rPr lang="zh-CN" altLang="zh-CN" sz="2800" dirty="0"/>
              <a:t>．如图</a:t>
            </a:r>
            <a:r>
              <a:rPr lang="en-US" altLang="zh-CN" sz="2800" dirty="0"/>
              <a:t>6</a:t>
            </a:r>
            <a:r>
              <a:rPr lang="zh-CN" altLang="zh-CN" sz="2800" dirty="0"/>
              <a:t>－</a:t>
            </a:r>
            <a:r>
              <a:rPr lang="en-US" altLang="zh-CN" sz="2800" dirty="0"/>
              <a:t>27</a:t>
            </a:r>
            <a:r>
              <a:rPr lang="zh-CN" altLang="zh-CN" sz="2800" dirty="0"/>
              <a:t>，一小铁块沿斜面向下滑动，下列涉及的物理知识描述正确的是</a:t>
            </a:r>
            <a:r>
              <a:rPr lang="en-US" altLang="zh-CN" sz="2800" dirty="0"/>
              <a:t>( </a:t>
            </a:r>
            <a:r>
              <a:rPr lang="en-US" altLang="zh-CN" sz="2800" dirty="0" smtClean="0"/>
              <a:t>     </a:t>
            </a:r>
            <a:r>
              <a:rPr lang="en-US" altLang="zh-CN" sz="2800" dirty="0"/>
              <a:t>)</a:t>
            </a:r>
            <a:endParaRPr lang="zh-CN" altLang="zh-CN" sz="2800" dirty="0"/>
          </a:p>
          <a:p>
            <a:r>
              <a:rPr lang="en-US" altLang="zh-CN" sz="2800" dirty="0"/>
              <a:t>A</a:t>
            </a:r>
            <a:r>
              <a:rPr lang="zh-CN" altLang="zh-CN" sz="2800" dirty="0"/>
              <a:t>．铁块从斜面滑下的速度越来越快，说明铁块惯性在变大</a:t>
            </a:r>
          </a:p>
          <a:p>
            <a:r>
              <a:rPr lang="en-US" altLang="zh-CN" sz="2800" dirty="0"/>
              <a:t>B</a:t>
            </a:r>
            <a:r>
              <a:rPr lang="zh-CN" altLang="zh-CN" sz="2800" dirty="0"/>
              <a:t>．铁块所受重力与斜面对铁块的支持力是一对平衡力</a:t>
            </a:r>
          </a:p>
          <a:p>
            <a:r>
              <a:rPr lang="en-US" altLang="zh-CN" sz="2800" dirty="0"/>
              <a:t>C</a:t>
            </a:r>
            <a:r>
              <a:rPr lang="zh-CN" altLang="zh-CN" sz="2800" dirty="0"/>
              <a:t>．铁块受到斜面摩擦力的</a:t>
            </a:r>
            <a:r>
              <a:rPr lang="zh-CN" altLang="zh-CN" sz="2800" dirty="0" smtClean="0"/>
              <a:t>方</a:t>
            </a:r>
            <a:endParaRPr lang="en-US" altLang="zh-CN" sz="2800" dirty="0" smtClean="0"/>
          </a:p>
          <a:p>
            <a:r>
              <a:rPr lang="zh-CN" altLang="zh-CN" sz="2800" dirty="0" smtClean="0"/>
              <a:t>向</a:t>
            </a:r>
            <a:r>
              <a:rPr lang="zh-CN" altLang="zh-CN" sz="2800" dirty="0"/>
              <a:t>沿斜面向上</a:t>
            </a:r>
          </a:p>
          <a:p>
            <a:r>
              <a:rPr lang="en-US" altLang="zh-CN" sz="2800" dirty="0"/>
              <a:t>D</a:t>
            </a:r>
            <a:r>
              <a:rPr lang="zh-CN" altLang="zh-CN" sz="2800" dirty="0"/>
              <a:t>．铁块相对于斜面始终是</a:t>
            </a:r>
            <a:r>
              <a:rPr lang="zh-CN" altLang="zh-CN" sz="2800" dirty="0" smtClean="0"/>
              <a:t>静</a:t>
            </a:r>
            <a:endParaRPr lang="en-US" altLang="zh-CN" sz="2800" dirty="0" smtClean="0"/>
          </a:p>
          <a:p>
            <a:r>
              <a:rPr lang="zh-CN" altLang="zh-CN" sz="2800" dirty="0" smtClean="0"/>
              <a:t>止</a:t>
            </a:r>
            <a:r>
              <a:rPr lang="zh-CN" altLang="zh-CN" sz="2800" dirty="0"/>
              <a:t>的</a:t>
            </a:r>
            <a:endParaRPr lang="zh-CN" altLang="en-US" sz="2800" dirty="0">
              <a:latin typeface="宋体" panose="02010600030101010101" pitchFamily="2" charset="-122"/>
              <a:cs typeface="方正静蕾简体" panose="03000509000000000000" pitchFamily="65" charset="-122"/>
            </a:endParaRPr>
          </a:p>
        </p:txBody>
      </p:sp>
      <p:grpSp>
        <p:nvGrpSpPr>
          <p:cNvPr id="9" name="组合 8"/>
          <p:cNvGrpSpPr/>
          <p:nvPr/>
        </p:nvGrpSpPr>
        <p:grpSpPr>
          <a:xfrm>
            <a:off x="474943" y="0"/>
            <a:ext cx="8274780" cy="768350"/>
            <a:chOff x="431463" y="178382"/>
            <a:chExt cx="8274780" cy="768350"/>
          </a:xfrm>
        </p:grpSpPr>
        <p:cxnSp>
          <p:nvCxnSpPr>
            <p:cNvPr id="10" name="直接连接符 9"/>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457232" y="178382"/>
              <a:ext cx="5519387" cy="768350"/>
              <a:chOff x="457232" y="178382"/>
              <a:chExt cx="5519387" cy="768350"/>
            </a:xfrm>
          </p:grpSpPr>
          <p:sp>
            <p:nvSpPr>
              <p:cNvPr id="16"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针对训练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8" name="矩形 17"/>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 name="图片 1"/>
          <p:cNvPicPr>
            <a:picLocks noChangeAspect="1"/>
          </p:cNvPicPr>
          <p:nvPr/>
        </p:nvPicPr>
        <p:blipFill>
          <a:blip r:embed="rId3"/>
          <a:stretch>
            <a:fillRect/>
          </a:stretch>
        </p:blipFill>
        <p:spPr>
          <a:xfrm>
            <a:off x="5238573" y="3483162"/>
            <a:ext cx="3722548" cy="3205854"/>
          </a:xfrm>
          <a:prstGeom prst="rect">
            <a:avLst/>
          </a:prstGeom>
        </p:spPr>
      </p:pic>
      <p:sp>
        <p:nvSpPr>
          <p:cNvPr id="11" name="矩形 10"/>
          <p:cNvSpPr/>
          <p:nvPr/>
        </p:nvSpPr>
        <p:spPr>
          <a:xfrm>
            <a:off x="5016397" y="1469507"/>
            <a:ext cx="444352" cy="523220"/>
          </a:xfrm>
          <a:prstGeom prst="rect">
            <a:avLst/>
          </a:prstGeom>
        </p:spPr>
        <p:txBody>
          <a:bodyPr wrap="none">
            <a:spAutoFit/>
          </a:bodyPr>
          <a:lstStyle/>
          <a:p>
            <a:r>
              <a:rPr lang="en-US" altLang="zh-CN" sz="2800" b="1" dirty="0">
                <a:solidFill>
                  <a:srgbClr val="FF0000"/>
                </a:solidFill>
                <a:latin typeface="Times New Roman" panose="02020603050405020304"/>
                <a:ea typeface="楷体" panose="02010609060101010101" pitchFamily="49" charset="-122"/>
              </a:rPr>
              <a:t>C</a:t>
            </a:r>
            <a:endParaRPr lang="zh-CN" altLang="en-US" dirty="0">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31464" y="982939"/>
            <a:ext cx="8274779" cy="5593839"/>
          </a:xfrm>
          <a:prstGeom prst="rect">
            <a:avLst/>
          </a:prstGeom>
          <a:noFill/>
        </p:spPr>
        <p:txBody>
          <a:bodyPr wrap="square" lIns="0" rIns="0" rtlCol="0">
            <a:spAutoFit/>
          </a:bodyPr>
          <a:lstStyle/>
          <a:p>
            <a:pPr fontAlgn="auto">
              <a:lnSpc>
                <a:spcPts val="3860"/>
              </a:lnSpc>
            </a:pPr>
            <a:r>
              <a:rPr lang="en-US" altLang="zh-CN" sz="2800" dirty="0" smtClean="0">
                <a:latin typeface="宋体" panose="02010600030101010101" pitchFamily="2" charset="-122"/>
                <a:cs typeface="方正静蕾简体" panose="03000509000000000000" pitchFamily="65" charset="-122"/>
              </a:rPr>
              <a:t>5</a:t>
            </a:r>
            <a:r>
              <a:rPr lang="zh-CN" altLang="en-US" sz="2800" dirty="0" smtClean="0">
                <a:latin typeface="宋体" panose="02010600030101010101" pitchFamily="2" charset="-122"/>
                <a:cs typeface="方正静蕾简体" panose="03000509000000000000" pitchFamily="65" charset="-122"/>
              </a:rPr>
              <a:t>．（</a:t>
            </a:r>
            <a:r>
              <a:rPr lang="en-US" altLang="zh-CN" sz="2800" dirty="0" smtClean="0">
                <a:latin typeface="宋体" panose="02010600030101010101" pitchFamily="2" charset="-122"/>
                <a:cs typeface="方正静蕾简体" panose="03000509000000000000" pitchFamily="65" charset="-122"/>
              </a:rPr>
              <a:t>2016·</a:t>
            </a:r>
            <a:r>
              <a:rPr lang="zh-CN" altLang="en-US" sz="2800" dirty="0" smtClean="0">
                <a:latin typeface="宋体" panose="02010600030101010101" pitchFamily="2" charset="-122"/>
                <a:cs typeface="方正静蕾简体" panose="03000509000000000000" pitchFamily="65" charset="-122"/>
              </a:rPr>
              <a:t>苏州市</a:t>
            </a:r>
            <a:r>
              <a:rPr lang="en-US" altLang="zh-CN" sz="2800" dirty="0" smtClean="0">
                <a:latin typeface="宋体" panose="02010600030101010101" pitchFamily="2" charset="-122"/>
                <a:cs typeface="方正静蕾简体" panose="03000509000000000000" pitchFamily="65" charset="-122"/>
              </a:rPr>
              <a:t>)</a:t>
            </a:r>
            <a:r>
              <a:rPr lang="zh-CN" altLang="en-US" sz="2800" dirty="0" smtClean="0">
                <a:latin typeface="宋体" panose="02010600030101010101" pitchFamily="2" charset="-122"/>
                <a:cs typeface="方正静蕾简体" panose="03000509000000000000" pitchFamily="65" charset="-122"/>
              </a:rPr>
              <a:t>如图</a:t>
            </a:r>
            <a:r>
              <a:rPr lang="en-US" altLang="zh-CN" sz="2800" dirty="0" smtClean="0">
                <a:latin typeface="宋体" panose="02010600030101010101" pitchFamily="2" charset="-122"/>
                <a:cs typeface="方正静蕾简体" panose="03000509000000000000" pitchFamily="65" charset="-122"/>
              </a:rPr>
              <a:t>6-28</a:t>
            </a:r>
            <a:r>
              <a:rPr lang="zh-CN" altLang="en-US" sz="2800" dirty="0" smtClean="0">
                <a:latin typeface="宋体" panose="02010600030101010101" pitchFamily="2" charset="-122"/>
                <a:cs typeface="方正静蕾简体" panose="03000509000000000000" pitchFamily="65" charset="-122"/>
              </a:rPr>
              <a:t>所示，木块置于小车上，在水平拉力</a:t>
            </a:r>
            <a:r>
              <a:rPr lang="en-US" altLang="zh-CN" sz="2800" dirty="0" smtClean="0">
                <a:latin typeface="宋体" panose="02010600030101010101" pitchFamily="2" charset="-122"/>
                <a:cs typeface="方正静蕾简体" panose="03000509000000000000" pitchFamily="65" charset="-122"/>
              </a:rPr>
              <a:t>F</a:t>
            </a:r>
            <a:r>
              <a:rPr lang="zh-CN" altLang="en-US" sz="2800" dirty="0" smtClean="0">
                <a:latin typeface="宋体" panose="02010600030101010101" pitchFamily="2" charset="-122"/>
                <a:cs typeface="方正静蕾简体" panose="03000509000000000000" pitchFamily="65" charset="-122"/>
              </a:rPr>
              <a:t>作用下，小车和木块一起以速度</a:t>
            </a:r>
            <a:r>
              <a:rPr lang="en-US" altLang="zh-CN" sz="2800" dirty="0" smtClean="0">
                <a:latin typeface="宋体" panose="02010600030101010101" pitchFamily="2" charset="-122"/>
                <a:cs typeface="方正静蕾简体" panose="03000509000000000000" pitchFamily="65" charset="-122"/>
              </a:rPr>
              <a:t>v</a:t>
            </a:r>
            <a:r>
              <a:rPr lang="zh-CN" altLang="en-US" sz="2800" dirty="0" smtClean="0">
                <a:latin typeface="宋体" panose="02010600030101010101" pitchFamily="2" charset="-122"/>
                <a:cs typeface="方正静蕾简体" panose="03000509000000000000" pitchFamily="65" charset="-122"/>
              </a:rPr>
              <a:t>沿水平地面向右做匀速直线运动（不计空气阻力）。以下三组力属于平衡力的是（  </a:t>
            </a:r>
            <a:r>
              <a:rPr lang="en-US" altLang="zh-CN" sz="2800" dirty="0" smtClean="0">
                <a:latin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cs typeface="方正静蕾简体" panose="03000509000000000000" pitchFamily="65" charset="-122"/>
              </a:rPr>
              <a:t>）</a:t>
            </a:r>
          </a:p>
          <a:p>
            <a:pPr fontAlgn="auto">
              <a:lnSpc>
                <a:spcPts val="3860"/>
              </a:lnSpc>
            </a:pPr>
            <a:r>
              <a:rPr lang="en-US" altLang="zh-CN" sz="2800" dirty="0" smtClean="0">
                <a:latin typeface="宋体" panose="02010600030101010101" pitchFamily="2" charset="-122"/>
                <a:cs typeface="方正静蕾简体" panose="03000509000000000000" pitchFamily="65" charset="-122"/>
              </a:rPr>
              <a:t>①</a:t>
            </a:r>
            <a:r>
              <a:rPr lang="zh-CN" altLang="en-US" sz="2800" dirty="0" smtClean="0">
                <a:latin typeface="宋体" panose="02010600030101010101" pitchFamily="2" charset="-122"/>
                <a:cs typeface="方正静蕾简体" panose="03000509000000000000" pitchFamily="65" charset="-122"/>
              </a:rPr>
              <a:t>地面对小车的支持力与木块对小车的压力②小车对木块的摩擦力与木块受到的水平拉力③地面对小车的摩擦力与木块对小车的摩擦力</a:t>
            </a:r>
          </a:p>
          <a:p>
            <a:pPr fontAlgn="auto">
              <a:lnSpc>
                <a:spcPts val="3860"/>
              </a:lnSpc>
            </a:pPr>
            <a:r>
              <a:rPr lang="en-US" altLang="zh-CN" sz="2800" dirty="0" smtClean="0">
                <a:latin typeface="宋体" panose="02010600030101010101" pitchFamily="2" charset="-122"/>
                <a:cs typeface="方正静蕾简体" panose="03000509000000000000" pitchFamily="65" charset="-122"/>
              </a:rPr>
              <a:t>A</a:t>
            </a:r>
            <a:r>
              <a:rPr lang="zh-CN" altLang="en-US" sz="2800" dirty="0" smtClean="0">
                <a:latin typeface="宋体" panose="02010600030101010101" pitchFamily="2" charset="-122"/>
                <a:cs typeface="方正静蕾简体" panose="03000509000000000000" pitchFamily="65" charset="-122"/>
              </a:rPr>
              <a:t>．仅①</a:t>
            </a:r>
            <a:endParaRPr lang="en-US" altLang="zh-CN" sz="2800" dirty="0" smtClean="0">
              <a:latin typeface="宋体" panose="02010600030101010101" pitchFamily="2" charset="-122"/>
              <a:cs typeface="方正静蕾简体" panose="03000509000000000000" pitchFamily="65" charset="-122"/>
            </a:endParaRPr>
          </a:p>
          <a:p>
            <a:pPr fontAlgn="auto">
              <a:lnSpc>
                <a:spcPts val="3860"/>
              </a:lnSpc>
            </a:pPr>
            <a:r>
              <a:rPr lang="en-US" altLang="zh-CN" sz="2800" dirty="0" smtClean="0">
                <a:latin typeface="宋体" panose="02010600030101010101" pitchFamily="2" charset="-122"/>
                <a:cs typeface="方正静蕾简体" panose="03000509000000000000" pitchFamily="65" charset="-122"/>
              </a:rPr>
              <a:t>B. ②③</a:t>
            </a:r>
          </a:p>
          <a:p>
            <a:pPr fontAlgn="auto">
              <a:lnSpc>
                <a:spcPts val="3860"/>
              </a:lnSpc>
            </a:pPr>
            <a:r>
              <a:rPr lang="en-US" altLang="zh-CN" sz="2800" dirty="0" smtClean="0">
                <a:latin typeface="宋体" panose="02010600030101010101" pitchFamily="2" charset="-122"/>
                <a:cs typeface="方正静蕾简体" panose="03000509000000000000" pitchFamily="65" charset="-122"/>
              </a:rPr>
              <a:t>C</a:t>
            </a:r>
            <a:r>
              <a:rPr lang="zh-CN" altLang="en-US" sz="2800" dirty="0" smtClean="0">
                <a:latin typeface="宋体" panose="02010600030101010101" pitchFamily="2" charset="-122"/>
                <a:cs typeface="方正静蕾简体" panose="03000509000000000000" pitchFamily="65" charset="-122"/>
              </a:rPr>
              <a:t>．仅②</a:t>
            </a:r>
            <a:endParaRPr lang="en-US" altLang="zh-CN" sz="2800" dirty="0" smtClean="0">
              <a:latin typeface="宋体" panose="02010600030101010101" pitchFamily="2" charset="-122"/>
              <a:cs typeface="方正静蕾简体" panose="03000509000000000000" pitchFamily="65" charset="-122"/>
            </a:endParaRPr>
          </a:p>
          <a:p>
            <a:pPr fontAlgn="auto">
              <a:lnSpc>
                <a:spcPts val="3860"/>
              </a:lnSpc>
            </a:pPr>
            <a:r>
              <a:rPr lang="en-US" altLang="zh-CN" sz="2800" dirty="0" smtClean="0">
                <a:latin typeface="宋体" panose="02010600030101010101" pitchFamily="2" charset="-122"/>
                <a:cs typeface="方正静蕾简体" panose="03000509000000000000" pitchFamily="65" charset="-122"/>
              </a:rPr>
              <a:t>D</a:t>
            </a:r>
            <a:r>
              <a:rPr lang="zh-CN" altLang="en-US" sz="2800" dirty="0" smtClean="0">
                <a:latin typeface="宋体" panose="02010600030101010101" pitchFamily="2" charset="-122"/>
                <a:cs typeface="方正静蕾简体" panose="03000509000000000000" pitchFamily="65" charset="-122"/>
              </a:rPr>
              <a:t>．①②③</a:t>
            </a:r>
            <a:endParaRPr lang="zh-CN" altLang="en-US" sz="2800" dirty="0">
              <a:latin typeface="宋体" panose="02010600030101010101" pitchFamily="2" charset="-122"/>
              <a:cs typeface="方正静蕾简体" panose="03000509000000000000" pitchFamily="65" charset="-122"/>
            </a:endParaRPr>
          </a:p>
        </p:txBody>
      </p:sp>
      <p:sp>
        <p:nvSpPr>
          <p:cNvPr id="9" name="矩形 8"/>
          <p:cNvSpPr/>
          <p:nvPr/>
        </p:nvSpPr>
        <p:spPr>
          <a:xfrm>
            <a:off x="4015160" y="2466695"/>
            <a:ext cx="423514" cy="523220"/>
          </a:xfrm>
          <a:prstGeom prst="rect">
            <a:avLst/>
          </a:prstGeom>
        </p:spPr>
        <p:txBody>
          <a:bodyPr wrap="none">
            <a:spAutoFit/>
          </a:bodyPr>
          <a:lstStyle/>
          <a:p>
            <a:r>
              <a:rPr lang="en-US" altLang="zh-CN" sz="2800" b="1" dirty="0">
                <a:solidFill>
                  <a:srgbClr val="FF0000"/>
                </a:solidFill>
                <a:latin typeface="Times New Roman" panose="02020603050405020304"/>
              </a:rPr>
              <a:t>B</a:t>
            </a:r>
            <a:endParaRPr lang="zh-CN" altLang="en-US" dirty="0"/>
          </a:p>
        </p:txBody>
      </p:sp>
      <p:grpSp>
        <p:nvGrpSpPr>
          <p:cNvPr id="10" name="组合 9"/>
          <p:cNvGrpSpPr/>
          <p:nvPr/>
        </p:nvGrpSpPr>
        <p:grpSpPr>
          <a:xfrm>
            <a:off x="474943" y="0"/>
            <a:ext cx="8274780" cy="768350"/>
            <a:chOff x="431463" y="178382"/>
            <a:chExt cx="8274780" cy="768350"/>
          </a:xfrm>
        </p:grpSpPr>
        <p:cxnSp>
          <p:nvCxnSpPr>
            <p:cNvPr id="12" name="直接连接符 11"/>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457232" y="178382"/>
              <a:ext cx="5519387" cy="768350"/>
              <a:chOff x="457232" y="178382"/>
              <a:chExt cx="5519387" cy="768350"/>
            </a:xfrm>
          </p:grpSpPr>
          <p:sp>
            <p:nvSpPr>
              <p:cNvPr id="15"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6" name="矩形 15"/>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 name="图片 1"/>
          <p:cNvPicPr>
            <a:picLocks noChangeAspect="1"/>
          </p:cNvPicPr>
          <p:nvPr/>
        </p:nvPicPr>
        <p:blipFill>
          <a:blip r:embed="rId3"/>
          <a:stretch>
            <a:fillRect/>
          </a:stretch>
        </p:blipFill>
        <p:spPr>
          <a:xfrm>
            <a:off x="5147010" y="4217428"/>
            <a:ext cx="3484926" cy="203345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04032" y="768350"/>
            <a:ext cx="8274779" cy="6001643"/>
          </a:xfrm>
          <a:prstGeom prst="rect">
            <a:avLst/>
          </a:prstGeom>
          <a:noFill/>
        </p:spPr>
        <p:txBody>
          <a:bodyPr wrap="square" lIns="0" rIns="0" rtlCol="0">
            <a:spAutoFit/>
          </a:bodyPr>
          <a:lstStyle/>
          <a:p>
            <a:r>
              <a:rPr lang="en-US" altLang="zh-CN" sz="2400" dirty="0"/>
              <a:t>6</a:t>
            </a:r>
            <a:r>
              <a:rPr lang="zh-CN" altLang="zh-CN" sz="2400" dirty="0"/>
              <a:t>．如图</a:t>
            </a:r>
            <a:r>
              <a:rPr lang="en-US" altLang="zh-CN" sz="2400" dirty="0"/>
              <a:t>6</a:t>
            </a:r>
            <a:r>
              <a:rPr lang="zh-CN" altLang="zh-CN" sz="2400" dirty="0"/>
              <a:t>－</a:t>
            </a:r>
            <a:r>
              <a:rPr lang="en-US" altLang="zh-CN" sz="2400" dirty="0"/>
              <a:t>29</a:t>
            </a:r>
            <a:r>
              <a:rPr lang="zh-CN" altLang="zh-CN" sz="2400" dirty="0"/>
              <a:t>所示，</a:t>
            </a:r>
            <a:r>
              <a:rPr lang="en-US" altLang="zh-CN" sz="2400" i="1" dirty="0"/>
              <a:t>A</a:t>
            </a:r>
            <a:r>
              <a:rPr lang="zh-CN" altLang="zh-CN" sz="2400" dirty="0"/>
              <a:t>、</a:t>
            </a:r>
            <a:r>
              <a:rPr lang="en-US" altLang="zh-CN" sz="2400" i="1" dirty="0"/>
              <a:t>B</a:t>
            </a:r>
            <a:r>
              <a:rPr lang="zh-CN" altLang="zh-CN" sz="2400" dirty="0"/>
              <a:t>两物块叠放在水平桌面上保持静止。图中分别给出了</a:t>
            </a:r>
            <a:r>
              <a:rPr lang="en-US" altLang="zh-CN" sz="2400" i="1" dirty="0"/>
              <a:t>A</a:t>
            </a:r>
            <a:r>
              <a:rPr lang="zh-CN" altLang="zh-CN" sz="2400" dirty="0"/>
              <a:t>、</a:t>
            </a:r>
            <a:r>
              <a:rPr lang="en-US" altLang="zh-CN" sz="2400" i="1" dirty="0"/>
              <a:t>B</a:t>
            </a:r>
            <a:r>
              <a:rPr lang="zh-CN" altLang="zh-CN" sz="2400" dirty="0"/>
              <a:t>的受力示意图。下列说法正确的是</a:t>
            </a:r>
            <a:r>
              <a:rPr lang="en-US" altLang="zh-CN" sz="2400" dirty="0"/>
              <a:t>(</a:t>
            </a:r>
            <a:r>
              <a:rPr lang="zh-CN" altLang="zh-CN" sz="2400" dirty="0"/>
              <a:t>　　</a:t>
            </a:r>
            <a:r>
              <a:rPr lang="en-US" altLang="zh-CN" sz="2400" dirty="0"/>
              <a:t>)</a:t>
            </a:r>
            <a:endParaRPr lang="zh-CN" altLang="zh-CN" sz="2400" dirty="0"/>
          </a:p>
          <a:p>
            <a:r>
              <a:rPr lang="en-US" altLang="zh-CN" sz="2400" dirty="0"/>
              <a:t>A</a:t>
            </a:r>
            <a:r>
              <a:rPr lang="zh-CN" altLang="zh-CN" sz="2400" dirty="0"/>
              <a:t>．</a:t>
            </a:r>
            <a:r>
              <a:rPr lang="en-US" altLang="zh-CN" sz="2400" i="1" dirty="0"/>
              <a:t>F</a:t>
            </a:r>
            <a:r>
              <a:rPr lang="en-US" altLang="zh-CN" sz="2400" baseline="-25000" dirty="0"/>
              <a:t>2</a:t>
            </a:r>
            <a:r>
              <a:rPr lang="zh-CN" altLang="zh-CN" sz="2400" dirty="0"/>
              <a:t>与</a:t>
            </a:r>
            <a:r>
              <a:rPr lang="en-US" altLang="zh-CN" sz="2400" i="1" dirty="0"/>
              <a:t>G</a:t>
            </a:r>
            <a:r>
              <a:rPr lang="en-US" altLang="zh-CN" sz="2400" i="1" baseline="-25000" dirty="0"/>
              <a:t>A</a:t>
            </a:r>
            <a:r>
              <a:rPr lang="zh-CN" altLang="zh-CN" sz="2400" dirty="0"/>
              <a:t>、</a:t>
            </a:r>
            <a:r>
              <a:rPr lang="en-US" altLang="zh-CN" sz="2400" i="1" dirty="0"/>
              <a:t>F</a:t>
            </a:r>
            <a:r>
              <a:rPr lang="en-US" altLang="zh-CN" sz="2400" baseline="-25000" dirty="0"/>
              <a:t>1</a:t>
            </a:r>
            <a:r>
              <a:rPr lang="zh-CN" altLang="zh-CN" sz="2400" dirty="0"/>
              <a:t>两个力的合力是一对作用力与反作用力</a:t>
            </a:r>
            <a:r>
              <a:rPr lang="en-US" altLang="zh-CN" sz="2400" dirty="0"/>
              <a:t>  </a:t>
            </a:r>
            <a:r>
              <a:rPr lang="zh-CN" altLang="zh-CN" sz="2400" dirty="0"/>
              <a:t>　</a:t>
            </a:r>
            <a:endParaRPr lang="en-US" altLang="zh-CN" sz="2400" dirty="0" smtClean="0"/>
          </a:p>
          <a:p>
            <a:r>
              <a:rPr lang="en-US" altLang="zh-CN" sz="2400" dirty="0" smtClean="0"/>
              <a:t>B</a:t>
            </a:r>
            <a:r>
              <a:rPr lang="zh-CN" altLang="zh-CN" sz="2400" dirty="0"/>
              <a:t>．</a:t>
            </a:r>
            <a:r>
              <a:rPr lang="en-US" altLang="zh-CN" sz="2400" i="1" dirty="0"/>
              <a:t>F</a:t>
            </a:r>
            <a:r>
              <a:rPr lang="en-US" altLang="zh-CN" sz="2400" baseline="-25000" dirty="0"/>
              <a:t>1</a:t>
            </a:r>
            <a:r>
              <a:rPr lang="zh-CN" altLang="zh-CN" sz="2400" dirty="0"/>
              <a:t>与</a:t>
            </a:r>
            <a:r>
              <a:rPr lang="en-US" altLang="zh-CN" sz="2400" i="1" dirty="0"/>
              <a:t>F</a:t>
            </a:r>
            <a:r>
              <a:rPr lang="en-US" altLang="zh-CN" sz="2400" baseline="-25000" dirty="0"/>
              <a:t>3</a:t>
            </a:r>
            <a:r>
              <a:rPr lang="zh-CN" altLang="zh-CN" sz="2400" dirty="0"/>
              <a:t>是一对作用力与反作用力</a:t>
            </a:r>
          </a:p>
          <a:p>
            <a:r>
              <a:rPr lang="en-US" altLang="zh-CN" sz="2400" dirty="0"/>
              <a:t>C</a:t>
            </a:r>
            <a:r>
              <a:rPr lang="zh-CN" altLang="zh-CN" sz="2400" dirty="0"/>
              <a:t>．</a:t>
            </a:r>
            <a:r>
              <a:rPr lang="en-US" altLang="zh-CN" sz="2400" i="1" dirty="0"/>
              <a:t>G</a:t>
            </a:r>
            <a:r>
              <a:rPr lang="en-US" altLang="zh-CN" sz="2400" i="1" baseline="-25000" dirty="0"/>
              <a:t>A</a:t>
            </a:r>
            <a:r>
              <a:rPr lang="zh-CN" altLang="zh-CN" sz="2400" dirty="0"/>
              <a:t>与</a:t>
            </a:r>
            <a:r>
              <a:rPr lang="en-US" altLang="zh-CN" sz="2400" i="1" dirty="0"/>
              <a:t>F</a:t>
            </a:r>
            <a:r>
              <a:rPr lang="en-US" altLang="zh-CN" sz="2400" baseline="-25000" dirty="0"/>
              <a:t>2</a:t>
            </a:r>
            <a:r>
              <a:rPr lang="zh-CN" altLang="zh-CN" sz="2400" dirty="0"/>
              <a:t>是一对平衡力</a:t>
            </a:r>
            <a:r>
              <a:rPr lang="en-US" altLang="zh-CN" sz="2400" dirty="0"/>
              <a:t>  </a:t>
            </a:r>
            <a:r>
              <a:rPr lang="zh-CN" altLang="zh-CN" sz="2400" dirty="0"/>
              <a:t>　</a:t>
            </a:r>
            <a:endParaRPr lang="en-US" altLang="zh-CN" sz="2400" dirty="0" smtClean="0"/>
          </a:p>
          <a:p>
            <a:r>
              <a:rPr lang="en-US" altLang="zh-CN" sz="2400" dirty="0" smtClean="0"/>
              <a:t>D</a:t>
            </a:r>
            <a:r>
              <a:rPr lang="zh-CN" altLang="zh-CN" sz="2400" dirty="0"/>
              <a:t>．</a:t>
            </a:r>
            <a:r>
              <a:rPr lang="en-US" altLang="zh-CN" sz="2400" i="1" dirty="0"/>
              <a:t>F</a:t>
            </a:r>
            <a:r>
              <a:rPr lang="en-US" altLang="zh-CN" sz="2400" baseline="-25000" dirty="0"/>
              <a:t>2</a:t>
            </a:r>
            <a:r>
              <a:rPr lang="zh-CN" altLang="zh-CN" sz="2400" dirty="0"/>
              <a:t>与</a:t>
            </a:r>
            <a:r>
              <a:rPr lang="en-US" altLang="zh-CN" sz="2400" i="1" dirty="0"/>
              <a:t>F</a:t>
            </a:r>
            <a:r>
              <a:rPr lang="en-US" altLang="zh-CN" sz="2400" baseline="-25000" dirty="0"/>
              <a:t>1</a:t>
            </a:r>
            <a:r>
              <a:rPr lang="zh-CN" altLang="zh-CN" sz="2400" dirty="0"/>
              <a:t>是一对平衡</a:t>
            </a:r>
            <a:r>
              <a:rPr lang="zh-CN" altLang="zh-CN" sz="2400" dirty="0" smtClean="0"/>
              <a:t>力</a:t>
            </a:r>
            <a:endParaRPr lang="en-US" altLang="zh-CN" sz="2400" dirty="0" smtClean="0"/>
          </a:p>
          <a:p>
            <a:endParaRPr lang="en-US" altLang="zh-CN" sz="2400" dirty="0"/>
          </a:p>
          <a:p>
            <a:endParaRPr lang="en-US" altLang="zh-CN" sz="2400" dirty="0" smtClean="0"/>
          </a:p>
          <a:p>
            <a:endParaRPr lang="en-US" altLang="zh-CN" sz="2400" dirty="0" smtClean="0"/>
          </a:p>
          <a:p>
            <a:endParaRPr lang="en-US" altLang="zh-CN" sz="2400" dirty="0"/>
          </a:p>
          <a:p>
            <a:endParaRPr lang="en-US" altLang="zh-CN" sz="2400" dirty="0" smtClean="0"/>
          </a:p>
          <a:p>
            <a:endParaRPr lang="en-US" altLang="zh-CN" sz="2400" dirty="0"/>
          </a:p>
          <a:p>
            <a:endParaRPr lang="zh-CN" altLang="zh-CN" sz="2400" dirty="0"/>
          </a:p>
          <a:p>
            <a:r>
              <a:rPr lang="en-US" altLang="zh-CN" sz="2400" dirty="0"/>
              <a:t>7</a:t>
            </a:r>
            <a:r>
              <a:rPr lang="zh-CN" altLang="zh-CN" sz="2400" dirty="0"/>
              <a:t>．如图</a:t>
            </a:r>
            <a:r>
              <a:rPr lang="en-US" altLang="zh-CN" sz="2400" dirty="0"/>
              <a:t>6</a:t>
            </a:r>
            <a:r>
              <a:rPr lang="zh-CN" altLang="zh-CN" sz="2400" dirty="0"/>
              <a:t>－</a:t>
            </a:r>
            <a:r>
              <a:rPr lang="en-US" altLang="zh-CN" sz="2400" dirty="0"/>
              <a:t>30</a:t>
            </a:r>
            <a:r>
              <a:rPr lang="zh-CN" altLang="zh-CN" sz="2400" dirty="0"/>
              <a:t>中物块甲和乙处于静止状态。已知甲重</a:t>
            </a:r>
            <a:r>
              <a:rPr lang="en-US" altLang="zh-CN" sz="2400" dirty="0"/>
              <a:t>12 N</a:t>
            </a:r>
            <a:r>
              <a:rPr lang="zh-CN" altLang="zh-CN" sz="2400" dirty="0"/>
              <a:t>，乙重</a:t>
            </a:r>
            <a:r>
              <a:rPr lang="en-US" altLang="zh-CN" sz="2400" dirty="0"/>
              <a:t>8 N</a:t>
            </a:r>
            <a:r>
              <a:rPr lang="zh-CN" altLang="zh-CN" sz="2400" dirty="0"/>
              <a:t>，不计绳重及一切摩擦，则甲受到地面的支持力为</a:t>
            </a:r>
            <a:r>
              <a:rPr lang="en-US" altLang="zh-CN" sz="2400" dirty="0"/>
              <a:t>________N</a:t>
            </a:r>
            <a:r>
              <a:rPr lang="zh-CN" altLang="zh-CN" sz="2400" dirty="0"/>
              <a:t>。</a:t>
            </a:r>
            <a:endParaRPr lang="zh-CN" altLang="en-US" sz="2400" dirty="0">
              <a:latin typeface="宋体" panose="02010600030101010101" pitchFamily="2" charset="-122"/>
              <a:cs typeface="方正静蕾简体" panose="03000509000000000000" pitchFamily="65" charset="-122"/>
            </a:endParaRPr>
          </a:p>
        </p:txBody>
      </p:sp>
      <p:sp>
        <p:nvSpPr>
          <p:cNvPr id="9" name="矩形 8"/>
          <p:cNvSpPr/>
          <p:nvPr/>
        </p:nvSpPr>
        <p:spPr>
          <a:xfrm>
            <a:off x="7995941" y="1137435"/>
            <a:ext cx="423514" cy="523220"/>
          </a:xfrm>
          <a:prstGeom prst="rect">
            <a:avLst/>
          </a:prstGeom>
        </p:spPr>
        <p:txBody>
          <a:bodyPr wrap="none">
            <a:spAutoFit/>
          </a:bodyPr>
          <a:lstStyle/>
          <a:p>
            <a:r>
              <a:rPr lang="en-US" altLang="zh-CN" sz="2800" b="1" dirty="0">
                <a:solidFill>
                  <a:srgbClr val="FF0000"/>
                </a:solidFill>
                <a:latin typeface="Times New Roman" panose="02020603050405020304"/>
              </a:rPr>
              <a:t>B</a:t>
            </a:r>
            <a:endParaRPr lang="zh-CN" altLang="en-US" dirty="0"/>
          </a:p>
        </p:txBody>
      </p:sp>
      <p:grpSp>
        <p:nvGrpSpPr>
          <p:cNvPr id="10" name="组合 9"/>
          <p:cNvGrpSpPr/>
          <p:nvPr/>
        </p:nvGrpSpPr>
        <p:grpSpPr>
          <a:xfrm>
            <a:off x="474943" y="0"/>
            <a:ext cx="8274780" cy="768350"/>
            <a:chOff x="431463" y="178382"/>
            <a:chExt cx="8274780" cy="768350"/>
          </a:xfrm>
        </p:grpSpPr>
        <p:cxnSp>
          <p:nvCxnSpPr>
            <p:cNvPr id="12" name="直接连接符 11"/>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457232" y="178382"/>
              <a:ext cx="5519387" cy="768350"/>
              <a:chOff x="457232" y="178382"/>
              <a:chExt cx="5519387" cy="768350"/>
            </a:xfrm>
          </p:grpSpPr>
          <p:sp>
            <p:nvSpPr>
              <p:cNvPr id="15"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6" name="矩形 15"/>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 name="图片 1"/>
          <p:cNvPicPr>
            <a:picLocks noChangeAspect="1"/>
          </p:cNvPicPr>
          <p:nvPr/>
        </p:nvPicPr>
        <p:blipFill>
          <a:blip r:embed="rId3"/>
          <a:stretch>
            <a:fillRect/>
          </a:stretch>
        </p:blipFill>
        <p:spPr>
          <a:xfrm>
            <a:off x="249487" y="3070377"/>
            <a:ext cx="3794607" cy="2214855"/>
          </a:xfrm>
          <a:prstGeom prst="rect">
            <a:avLst/>
          </a:prstGeom>
        </p:spPr>
      </p:pic>
      <p:pic>
        <p:nvPicPr>
          <p:cNvPr id="3" name="图片 2"/>
          <p:cNvPicPr>
            <a:picLocks noChangeAspect="1"/>
          </p:cNvPicPr>
          <p:nvPr/>
        </p:nvPicPr>
        <p:blipFill>
          <a:blip r:embed="rId4"/>
          <a:stretch>
            <a:fillRect/>
          </a:stretch>
        </p:blipFill>
        <p:spPr>
          <a:xfrm>
            <a:off x="4300126" y="2852928"/>
            <a:ext cx="3606181" cy="2597786"/>
          </a:xfrm>
          <a:prstGeom prst="rect">
            <a:avLst/>
          </a:prstGeom>
        </p:spPr>
      </p:pic>
      <p:sp>
        <p:nvSpPr>
          <p:cNvPr id="13" name="矩形 12"/>
          <p:cNvSpPr/>
          <p:nvPr/>
        </p:nvSpPr>
        <p:spPr>
          <a:xfrm>
            <a:off x="814546" y="6181875"/>
            <a:ext cx="364202" cy="523220"/>
          </a:xfrm>
          <a:prstGeom prst="rect">
            <a:avLst/>
          </a:prstGeom>
        </p:spPr>
        <p:txBody>
          <a:bodyPr wrap="none">
            <a:spAutoFit/>
          </a:bodyPr>
          <a:lstStyle/>
          <a:p>
            <a:r>
              <a:rPr lang="en-US" altLang="zh-CN" sz="2800" b="1" dirty="0" smtClean="0">
                <a:solidFill>
                  <a:srgbClr val="FF0000"/>
                </a:solidFill>
                <a:latin typeface="Times New Roman" panose="02020603050405020304"/>
              </a:rPr>
              <a:t>4</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84169" y="946732"/>
            <a:ext cx="8300406" cy="3785652"/>
          </a:xfrm>
          <a:prstGeom prst="rect">
            <a:avLst/>
          </a:prstGeom>
          <a:noFill/>
        </p:spPr>
        <p:txBody>
          <a:bodyPr wrap="square" lIns="0" rIns="0" rtlCol="0">
            <a:spAutoFit/>
          </a:bodyPr>
          <a:lstStyle/>
          <a:p>
            <a:r>
              <a:rPr lang="en-US" altLang="zh-CN" sz="2400" dirty="0"/>
              <a:t>4</a:t>
            </a:r>
            <a:r>
              <a:rPr lang="zh-CN" altLang="zh-CN" sz="2400" dirty="0"/>
              <a:t>．运动的描述</a:t>
            </a:r>
          </a:p>
          <a:p>
            <a:r>
              <a:rPr lang="en-US" altLang="zh-CN" sz="2400" dirty="0"/>
              <a:t>(1)</a:t>
            </a:r>
            <a:r>
              <a:rPr lang="zh-CN" altLang="zh-CN" sz="2400" dirty="0"/>
              <a:t>机械运动：一个物体相对于另一个物体</a:t>
            </a:r>
            <a:r>
              <a:rPr lang="en-US" altLang="zh-CN" sz="2400" dirty="0"/>
              <a:t>________</a:t>
            </a:r>
            <a:r>
              <a:rPr lang="zh-CN" altLang="zh-CN" sz="2400" dirty="0"/>
              <a:t>的运动。</a:t>
            </a:r>
          </a:p>
          <a:p>
            <a:r>
              <a:rPr lang="en-US" altLang="zh-CN" sz="2400" dirty="0"/>
              <a:t>(2)</a:t>
            </a:r>
            <a:r>
              <a:rPr lang="zh-CN" altLang="zh-CN" sz="2400" dirty="0"/>
              <a:t>运动相对性：参照物选择不同，物体是运动还是静止描述就</a:t>
            </a:r>
            <a:r>
              <a:rPr lang="en-US" altLang="zh-CN" sz="2400" dirty="0"/>
              <a:t>____________</a:t>
            </a:r>
            <a:r>
              <a:rPr lang="zh-CN" altLang="zh-CN" sz="2400" dirty="0"/>
              <a:t>。</a:t>
            </a:r>
          </a:p>
          <a:p>
            <a:r>
              <a:rPr lang="en-US" altLang="zh-CN" sz="2400" dirty="0"/>
              <a:t>(3)</a:t>
            </a:r>
            <a:r>
              <a:rPr lang="zh-CN" altLang="zh-CN" sz="2400" dirty="0"/>
              <a:t>速度：</a:t>
            </a:r>
          </a:p>
          <a:p>
            <a:r>
              <a:rPr lang="zh-CN" altLang="zh-CN" sz="2400" dirty="0"/>
              <a:t>①概念：</a:t>
            </a:r>
            <a:r>
              <a:rPr lang="en-US" altLang="zh-CN" sz="2400" dirty="0"/>
              <a:t>____________</a:t>
            </a:r>
            <a:r>
              <a:rPr lang="zh-CN" altLang="zh-CN" sz="2400" dirty="0"/>
              <a:t>的路程。表示物体运动的快慢。</a:t>
            </a:r>
          </a:p>
          <a:p>
            <a:r>
              <a:rPr lang="zh-CN" altLang="zh-CN" sz="2400" dirty="0"/>
              <a:t>②公式：</a:t>
            </a:r>
            <a:r>
              <a:rPr lang="en-US" altLang="zh-CN" sz="2400" dirty="0"/>
              <a:t>____________</a:t>
            </a:r>
            <a:r>
              <a:rPr lang="zh-CN" altLang="zh-CN" sz="2400" dirty="0"/>
              <a:t>；单位：</a:t>
            </a:r>
            <a:r>
              <a:rPr lang="en-US" altLang="zh-CN" sz="2400" dirty="0"/>
              <a:t>m/s</a:t>
            </a:r>
            <a:r>
              <a:rPr lang="zh-CN" altLang="zh-CN" sz="2400" dirty="0"/>
              <a:t>或</a:t>
            </a:r>
            <a:r>
              <a:rPr lang="en-US" altLang="zh-CN" sz="2400" dirty="0"/>
              <a:t>km/h</a:t>
            </a:r>
            <a:endParaRPr lang="zh-CN" altLang="zh-CN" sz="2400" dirty="0"/>
          </a:p>
          <a:p>
            <a:r>
              <a:rPr lang="zh-CN" altLang="zh-CN" sz="2400" dirty="0"/>
              <a:t>③匀速直线运动：速度的</a:t>
            </a:r>
            <a:r>
              <a:rPr lang="en-US" altLang="zh-CN" sz="2400" dirty="0"/>
              <a:t>____________</a:t>
            </a:r>
            <a:r>
              <a:rPr lang="zh-CN" altLang="zh-CN" sz="2400" dirty="0"/>
              <a:t>和</a:t>
            </a:r>
            <a:r>
              <a:rPr lang="en-US" altLang="zh-CN" sz="2400" dirty="0"/>
              <a:t>____________</a:t>
            </a:r>
            <a:r>
              <a:rPr lang="zh-CN" altLang="zh-CN" sz="2400" dirty="0"/>
              <a:t>不变的直线运动。</a:t>
            </a:r>
          </a:p>
          <a:p>
            <a:r>
              <a:rPr lang="en-US" altLang="zh-CN" sz="2400" dirty="0"/>
              <a:t>(4)</a:t>
            </a:r>
            <a:r>
              <a:rPr lang="zh-CN" altLang="zh-CN" sz="2400" dirty="0"/>
              <a:t>匀速直线运动</a:t>
            </a:r>
            <a:r>
              <a:rPr lang="en-US" altLang="zh-CN" sz="2400" i="1" dirty="0"/>
              <a:t>s</a:t>
            </a:r>
            <a:r>
              <a:rPr lang="zh-CN" altLang="zh-CN" sz="2400" dirty="0"/>
              <a:t>－</a:t>
            </a:r>
            <a:r>
              <a:rPr lang="en-US" altLang="zh-CN" sz="2400" i="1" dirty="0"/>
              <a:t>t</a:t>
            </a:r>
            <a:r>
              <a:rPr lang="zh-CN" altLang="zh-CN" sz="2400" dirty="0"/>
              <a:t>和</a:t>
            </a:r>
            <a:r>
              <a:rPr lang="en-US" altLang="zh-CN" sz="2400" i="1" dirty="0"/>
              <a:t>v</a:t>
            </a:r>
            <a:r>
              <a:rPr lang="zh-CN" altLang="zh-CN" sz="2400" dirty="0"/>
              <a:t>－</a:t>
            </a:r>
            <a:r>
              <a:rPr lang="en-US" altLang="zh-CN" sz="2400" i="1" dirty="0"/>
              <a:t>t</a:t>
            </a:r>
            <a:r>
              <a:rPr lang="zh-CN" altLang="zh-CN" sz="2400" dirty="0"/>
              <a:t>图象。</a:t>
            </a:r>
          </a:p>
        </p:txBody>
      </p:sp>
      <mc:AlternateContent xmlns:mc="http://schemas.openxmlformats.org/markup-compatibility/2006" xmlns:a14="http://schemas.microsoft.com/office/drawing/2010/main">
        <mc:Choice Requires="a14">
          <p:sp>
            <p:nvSpPr>
              <p:cNvPr id="12" name="TextBox 11"/>
              <p:cNvSpPr txBox="1"/>
              <p:nvPr/>
            </p:nvSpPr>
            <p:spPr>
              <a:xfrm>
                <a:off x="1897876" y="2983518"/>
                <a:ext cx="1126275" cy="83638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CN" sz="2800" b="1" i="1" smtClean="0">
                          <a:solidFill>
                            <a:srgbClr val="FF0000"/>
                          </a:solidFill>
                          <a:latin typeface="Cambria Math" panose="02040503050406030204" pitchFamily="18" charset="0"/>
                          <a:ea typeface="楷体" panose="02010609060101010101" pitchFamily="49" charset="-122"/>
                        </a:rPr>
                        <m:t>𝒗</m:t>
                      </m:r>
                      <m:r>
                        <a:rPr lang="en-US" altLang="zh-CN" sz="2800" b="1" i="1" smtClean="0">
                          <a:solidFill>
                            <a:srgbClr val="FF0000"/>
                          </a:solidFill>
                          <a:latin typeface="Cambria Math" panose="02040503050406030204" pitchFamily="18" charset="0"/>
                          <a:ea typeface="楷体" panose="02010609060101010101" pitchFamily="49" charset="-122"/>
                        </a:rPr>
                        <m:t>=</m:t>
                      </m:r>
                      <m:f>
                        <m:fPr>
                          <m:ctrlPr>
                            <a:rPr lang="en-US" altLang="zh-CN" sz="2800" b="1" i="1" smtClean="0">
                              <a:solidFill>
                                <a:srgbClr val="FF0000"/>
                              </a:solidFill>
                              <a:latin typeface="Cambria Math"/>
                              <a:ea typeface="楷体" panose="02010609060101010101" pitchFamily="49" charset="-122"/>
                            </a:rPr>
                          </m:ctrlPr>
                        </m:fPr>
                        <m:num>
                          <m:r>
                            <a:rPr lang="en-US" altLang="zh-CN" sz="2800" b="1" i="1" smtClean="0">
                              <a:solidFill>
                                <a:srgbClr val="FF0000"/>
                              </a:solidFill>
                              <a:latin typeface="Cambria Math"/>
                              <a:ea typeface="楷体" panose="02010609060101010101" pitchFamily="49" charset="-122"/>
                            </a:rPr>
                            <m:t>𝒔</m:t>
                          </m:r>
                        </m:num>
                        <m:den>
                          <m:r>
                            <a:rPr lang="en-US" altLang="zh-CN" sz="2800" b="1" i="1" smtClean="0">
                              <a:solidFill>
                                <a:srgbClr val="FF0000"/>
                              </a:solidFill>
                              <a:latin typeface="Cambria Math"/>
                              <a:ea typeface="楷体" panose="02010609060101010101" pitchFamily="49" charset="-122"/>
                            </a:rPr>
                            <m:t>𝒕</m:t>
                          </m:r>
                        </m:den>
                      </m:f>
                    </m:oMath>
                  </m:oMathPara>
                </a14:m>
                <a:endParaRPr lang="zh-CN" altLang="en-US" sz="2800" b="1" dirty="0">
                  <a:solidFill>
                    <a:srgbClr val="FF0000"/>
                  </a:solidFill>
                  <a:latin typeface="楷体" panose="02010609060101010101" pitchFamily="49" charset="-122"/>
                  <a:ea typeface="楷体" panose="02010609060101010101" pitchFamily="49" charset="-122"/>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897876" y="2983518"/>
                <a:ext cx="1126275" cy="836383"/>
              </a:xfrm>
              <a:prstGeom prst="rect">
                <a:avLst/>
              </a:prstGeom>
              <a:blipFill rotWithShape="0">
                <a:blip r:embed="rId3"/>
                <a:stretch>
                  <a:fillRect/>
                </a:stretch>
              </a:blipFill>
            </p:spPr>
            <p:txBody>
              <a:bodyPr/>
              <a:lstStyle/>
              <a:p>
                <a:r>
                  <a:rPr lang="zh-CN" altLang="en-US">
                    <a:noFill/>
                  </a:rPr>
                  <a:t> </a:t>
                </a:r>
                <a:endParaRPr lang="zh-CN" altLang="en-US">
                  <a:noFill/>
                </a:endParaRPr>
              </a:p>
            </p:txBody>
          </p:sp>
        </mc:Fallback>
      </mc:AlternateContent>
      <p:sp>
        <p:nvSpPr>
          <p:cNvPr id="16" name="TextBox 15"/>
          <p:cNvSpPr txBox="1"/>
          <p:nvPr/>
        </p:nvSpPr>
        <p:spPr>
          <a:xfrm>
            <a:off x="5645630" y="1274239"/>
            <a:ext cx="1715290" cy="461665"/>
          </a:xfrm>
          <a:prstGeom prst="rect">
            <a:avLst/>
          </a:prstGeom>
          <a:noFill/>
        </p:spPr>
        <p:txBody>
          <a:bodyPr wrap="square" rtlCol="0">
            <a:spAutoFit/>
          </a:bodyPr>
          <a:lstStyle/>
          <a:p>
            <a:pPr algn="ctr"/>
            <a:r>
              <a:rPr lang="zh-CN" altLang="en-US" sz="2400" b="1" dirty="0">
                <a:solidFill>
                  <a:srgbClr val="FF0000"/>
                </a:solidFill>
                <a:latin typeface="楷体" panose="02010609060101010101" pitchFamily="49" charset="-122"/>
                <a:ea typeface="楷体" panose="02010609060101010101" pitchFamily="49" charset="-122"/>
              </a:rPr>
              <a:t>位置变化</a:t>
            </a:r>
          </a:p>
        </p:txBody>
      </p:sp>
      <p:grpSp>
        <p:nvGrpSpPr>
          <p:cNvPr id="21" name="组合 20"/>
          <p:cNvGrpSpPr/>
          <p:nvPr/>
        </p:nvGrpSpPr>
        <p:grpSpPr>
          <a:xfrm>
            <a:off x="474943" y="0"/>
            <a:ext cx="8274780" cy="768350"/>
            <a:chOff x="431463" y="178382"/>
            <a:chExt cx="8274780" cy="768350"/>
          </a:xfrm>
        </p:grpSpPr>
        <p:cxnSp>
          <p:nvCxnSpPr>
            <p:cNvPr id="22" name="直接连接符 21"/>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457232" y="178382"/>
              <a:ext cx="5519387" cy="768350"/>
              <a:chOff x="457232" y="178382"/>
              <a:chExt cx="5519387" cy="768350"/>
            </a:xfrm>
          </p:grpSpPr>
          <p:sp>
            <p:nvSpPr>
              <p:cNvPr id="24"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smtClean="0">
                    <a:solidFill>
                      <a:srgbClr val="005188"/>
                    </a:solidFill>
                    <a:latin typeface="宋体" panose="02010600030101010101" pitchFamily="2" charset="-122"/>
                    <a:ea typeface="宋体" panose="02010600030101010101" pitchFamily="2" charset="-122"/>
                  </a:rPr>
                  <a:t>必备知识</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5" name="矩形 24"/>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
        <p:nvSpPr>
          <p:cNvPr id="15" name="TextBox 15"/>
          <p:cNvSpPr txBox="1"/>
          <p:nvPr/>
        </p:nvSpPr>
        <p:spPr>
          <a:xfrm>
            <a:off x="474943" y="2022674"/>
            <a:ext cx="1715290" cy="461665"/>
          </a:xfrm>
          <a:prstGeom prst="rect">
            <a:avLst/>
          </a:prstGeom>
          <a:noFill/>
        </p:spPr>
        <p:txBody>
          <a:bodyPr wrap="square" rtlCol="0">
            <a:spAutoFit/>
          </a:bodyPr>
          <a:lstStyle/>
          <a:p>
            <a:pPr algn="ctr"/>
            <a:r>
              <a:rPr lang="zh-CN" altLang="en-US" sz="2400" b="1" dirty="0" smtClean="0">
                <a:solidFill>
                  <a:srgbClr val="FF0000"/>
                </a:solidFill>
                <a:latin typeface="楷体" panose="02010609060101010101" pitchFamily="49" charset="-122"/>
                <a:ea typeface="楷体" panose="02010609060101010101" pitchFamily="49" charset="-122"/>
              </a:rPr>
              <a:t>可能不同</a:t>
            </a:r>
            <a:endParaRPr lang="zh-CN" altLang="en-US" sz="2400" b="1" dirty="0">
              <a:solidFill>
                <a:srgbClr val="FF0000"/>
              </a:solidFill>
              <a:latin typeface="楷体" panose="02010609060101010101" pitchFamily="49" charset="-122"/>
              <a:ea typeface="楷体" panose="02010609060101010101" pitchFamily="49" charset="-122"/>
            </a:endParaRPr>
          </a:p>
        </p:txBody>
      </p:sp>
      <p:sp>
        <p:nvSpPr>
          <p:cNvPr id="26" name="TextBox 15"/>
          <p:cNvSpPr txBox="1"/>
          <p:nvPr/>
        </p:nvSpPr>
        <p:spPr>
          <a:xfrm>
            <a:off x="1442982" y="2761663"/>
            <a:ext cx="2036064" cy="461665"/>
          </a:xfrm>
          <a:prstGeom prst="rect">
            <a:avLst/>
          </a:prstGeom>
          <a:noFill/>
        </p:spPr>
        <p:txBody>
          <a:bodyPr wrap="square" rtlCol="0">
            <a:spAutoFit/>
          </a:bodyPr>
          <a:lstStyle/>
          <a:p>
            <a:pPr algn="ctr"/>
            <a:r>
              <a:rPr lang="zh-CN" altLang="en-US" sz="2400" b="1" dirty="0" smtClean="0">
                <a:solidFill>
                  <a:srgbClr val="FF0000"/>
                </a:solidFill>
                <a:latin typeface="楷体" panose="02010609060101010101" pitchFamily="49" charset="-122"/>
                <a:ea typeface="楷体" panose="02010609060101010101" pitchFamily="49" charset="-122"/>
              </a:rPr>
              <a:t>单位时间通过</a:t>
            </a:r>
            <a:endParaRPr lang="zh-CN" altLang="en-US" sz="2400" b="1" dirty="0">
              <a:solidFill>
                <a:srgbClr val="FF0000"/>
              </a:solidFill>
              <a:latin typeface="楷体" panose="02010609060101010101" pitchFamily="49" charset="-122"/>
              <a:ea typeface="楷体" panose="02010609060101010101" pitchFamily="49" charset="-122"/>
            </a:endParaRPr>
          </a:p>
        </p:txBody>
      </p:sp>
      <p:sp>
        <p:nvSpPr>
          <p:cNvPr id="28" name="TextBox 15"/>
          <p:cNvSpPr txBox="1"/>
          <p:nvPr/>
        </p:nvSpPr>
        <p:spPr>
          <a:xfrm>
            <a:off x="3676727" y="3491810"/>
            <a:ext cx="1715290" cy="461665"/>
          </a:xfrm>
          <a:prstGeom prst="rect">
            <a:avLst/>
          </a:prstGeom>
          <a:noFill/>
        </p:spPr>
        <p:txBody>
          <a:bodyPr wrap="square" rtlCol="0">
            <a:spAutoFit/>
          </a:bodyPr>
          <a:lstStyle/>
          <a:p>
            <a:pPr algn="ctr"/>
            <a:r>
              <a:rPr lang="zh-CN" altLang="en-US" sz="2400" b="1" dirty="0">
                <a:solidFill>
                  <a:srgbClr val="FF0000"/>
                </a:solidFill>
                <a:latin typeface="楷体" panose="02010609060101010101" pitchFamily="49" charset="-122"/>
                <a:ea typeface="楷体" panose="02010609060101010101" pitchFamily="49" charset="-122"/>
              </a:rPr>
              <a:t>大小</a:t>
            </a:r>
          </a:p>
        </p:txBody>
      </p:sp>
      <p:sp>
        <p:nvSpPr>
          <p:cNvPr id="29" name="TextBox 15"/>
          <p:cNvSpPr txBox="1"/>
          <p:nvPr/>
        </p:nvSpPr>
        <p:spPr>
          <a:xfrm>
            <a:off x="5868239" y="3491810"/>
            <a:ext cx="1715290" cy="461665"/>
          </a:xfrm>
          <a:prstGeom prst="rect">
            <a:avLst/>
          </a:prstGeom>
          <a:noFill/>
        </p:spPr>
        <p:txBody>
          <a:bodyPr wrap="square" rtlCol="0">
            <a:spAutoFit/>
          </a:bodyPr>
          <a:lstStyle/>
          <a:p>
            <a:pPr algn="ctr"/>
            <a:r>
              <a:rPr lang="zh-CN" altLang="en-US" sz="2400" b="1" dirty="0">
                <a:solidFill>
                  <a:srgbClr val="FF0000"/>
                </a:solidFill>
                <a:latin typeface="楷体" panose="02010609060101010101" pitchFamily="49" charset="-122"/>
                <a:ea typeface="楷体" panose="02010609060101010101" pitchFamily="49" charset="-122"/>
              </a:rPr>
              <a:t>方向</a:t>
            </a:r>
          </a:p>
        </p:txBody>
      </p:sp>
      <p:pic>
        <p:nvPicPr>
          <p:cNvPr id="2" name="图片 1"/>
          <p:cNvPicPr>
            <a:picLocks noChangeAspect="1"/>
          </p:cNvPicPr>
          <p:nvPr/>
        </p:nvPicPr>
        <p:blipFill>
          <a:blip r:embed="rId4"/>
          <a:stretch>
            <a:fillRect/>
          </a:stretch>
        </p:blipFill>
        <p:spPr>
          <a:xfrm>
            <a:off x="1630675" y="4756056"/>
            <a:ext cx="2648717" cy="1987516"/>
          </a:xfrm>
          <a:prstGeom prst="rect">
            <a:avLst/>
          </a:prstGeom>
        </p:spPr>
      </p:pic>
      <p:pic>
        <p:nvPicPr>
          <p:cNvPr id="3" name="图片 2"/>
          <p:cNvPicPr>
            <a:picLocks noChangeAspect="1"/>
          </p:cNvPicPr>
          <p:nvPr/>
        </p:nvPicPr>
        <p:blipFill>
          <a:blip r:embed="rId5"/>
          <a:stretch>
            <a:fillRect/>
          </a:stretch>
        </p:blipFill>
        <p:spPr>
          <a:xfrm>
            <a:off x="4910329" y="4675190"/>
            <a:ext cx="2761488" cy="206838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6" grpId="0"/>
      <p:bldP spid="15" grpId="0"/>
      <p:bldP spid="26" grpId="0"/>
      <p:bldP spid="28"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31463" y="946732"/>
            <a:ext cx="8274779" cy="3093154"/>
          </a:xfrm>
          <a:prstGeom prst="rect">
            <a:avLst/>
          </a:prstGeom>
          <a:noFill/>
        </p:spPr>
        <p:txBody>
          <a:bodyPr wrap="square" lIns="0" rIns="0" rtlCol="0">
            <a:spAutoFit/>
          </a:bodyPr>
          <a:lstStyle/>
          <a:p>
            <a:pPr fontAlgn="auto">
              <a:lnSpc>
                <a:spcPts val="3860"/>
              </a:lnSpc>
            </a:pPr>
            <a:r>
              <a:rPr lang="en-US" altLang="zh-CN" sz="2800" dirty="0" smtClean="0">
                <a:latin typeface="宋体" panose="02010600030101010101" pitchFamily="2" charset="-122"/>
                <a:cs typeface="方正静蕾简体" panose="03000509000000000000" pitchFamily="65" charset="-122"/>
              </a:rPr>
              <a:t>8</a:t>
            </a:r>
            <a:r>
              <a:rPr lang="zh-CN" altLang="en-US" sz="2800" dirty="0" smtClean="0">
                <a:latin typeface="宋体" panose="02010600030101010101" pitchFamily="2" charset="-122"/>
                <a:cs typeface="方正静蕾简体" panose="03000509000000000000" pitchFamily="65" charset="-122"/>
              </a:rPr>
              <a:t>．物</a:t>
            </a:r>
            <a:r>
              <a:rPr lang="zh-CN" altLang="en-US" sz="2800" dirty="0">
                <a:latin typeface="宋体" panose="02010600030101010101" pitchFamily="2" charset="-122"/>
                <a:cs typeface="方正静蕾简体" panose="03000509000000000000" pitchFamily="65" charset="-122"/>
              </a:rPr>
              <a:t>块</a:t>
            </a:r>
            <a:r>
              <a:rPr lang="en-US" altLang="zh-CN" sz="2800" dirty="0">
                <a:latin typeface="宋体" panose="02010600030101010101" pitchFamily="2" charset="-122"/>
                <a:cs typeface="方正静蕾简体" panose="03000509000000000000" pitchFamily="65" charset="-122"/>
              </a:rPr>
              <a:t>A</a:t>
            </a:r>
            <a:r>
              <a:rPr lang="zh-CN" altLang="en-US" sz="2800" dirty="0">
                <a:latin typeface="宋体" panose="02010600030101010101" pitchFamily="2" charset="-122"/>
                <a:cs typeface="方正静蕾简体" panose="03000509000000000000" pitchFamily="65" charset="-122"/>
              </a:rPr>
              <a:t>静止在粗糙程度均匀的水平桌面上，如图</a:t>
            </a:r>
            <a:r>
              <a:rPr lang="en-US" altLang="zh-CN" sz="2800" dirty="0" smtClean="0">
                <a:latin typeface="宋体" panose="02010600030101010101" pitchFamily="2" charset="-122"/>
                <a:cs typeface="方正静蕾简体" panose="03000509000000000000" pitchFamily="65" charset="-122"/>
              </a:rPr>
              <a:t>6-31</a:t>
            </a:r>
            <a:r>
              <a:rPr lang="zh-CN" altLang="en-US" sz="2800" dirty="0">
                <a:latin typeface="宋体" panose="02010600030101010101" pitchFamily="2" charset="-122"/>
                <a:cs typeface="方正静蕾简体" panose="03000509000000000000" pitchFamily="65" charset="-122"/>
              </a:rPr>
              <a:t>甲所示，物块</a:t>
            </a:r>
            <a:r>
              <a:rPr lang="en-US" altLang="zh-CN" sz="2800" dirty="0">
                <a:latin typeface="宋体" panose="02010600030101010101" pitchFamily="2" charset="-122"/>
                <a:cs typeface="方正静蕾简体" panose="03000509000000000000" pitchFamily="65" charset="-122"/>
              </a:rPr>
              <a:t>A</a:t>
            </a:r>
            <a:r>
              <a:rPr lang="zh-CN" altLang="en-US" sz="2800" dirty="0">
                <a:latin typeface="宋体" panose="02010600030101010101" pitchFamily="2" charset="-122"/>
                <a:cs typeface="方正静蕾简体" panose="03000509000000000000" pitchFamily="65" charset="-122"/>
              </a:rPr>
              <a:t>受到水平拉力</a:t>
            </a:r>
            <a:r>
              <a:rPr lang="en-US" altLang="zh-CN" sz="2800" dirty="0">
                <a:latin typeface="宋体" panose="02010600030101010101" pitchFamily="2" charset="-122"/>
                <a:cs typeface="方正静蕾简体" panose="03000509000000000000" pitchFamily="65" charset="-122"/>
              </a:rPr>
              <a:t>F</a:t>
            </a:r>
            <a:r>
              <a:rPr lang="zh-CN" altLang="en-US" sz="2800" dirty="0">
                <a:latin typeface="宋体" panose="02010600030101010101" pitchFamily="2" charset="-122"/>
                <a:cs typeface="方正静蕾简体" panose="03000509000000000000" pitchFamily="65" charset="-122"/>
              </a:rPr>
              <a:t>的作用，拉力</a:t>
            </a:r>
            <a:r>
              <a:rPr lang="en-US" altLang="zh-CN" sz="2800" dirty="0">
                <a:latin typeface="宋体" panose="02010600030101010101" pitchFamily="2" charset="-122"/>
                <a:cs typeface="方正静蕾简体" panose="03000509000000000000" pitchFamily="65" charset="-122"/>
              </a:rPr>
              <a:t>F</a:t>
            </a:r>
            <a:r>
              <a:rPr lang="zh-CN" altLang="en-US" sz="2800" dirty="0">
                <a:latin typeface="宋体" panose="02010600030101010101" pitchFamily="2" charset="-122"/>
                <a:cs typeface="方正静蕾简体" panose="03000509000000000000" pitchFamily="65" charset="-122"/>
              </a:rPr>
              <a:t>随时间</a:t>
            </a:r>
            <a:r>
              <a:rPr lang="en-US" altLang="zh-CN" sz="2800" dirty="0">
                <a:latin typeface="宋体" panose="02010600030101010101" pitchFamily="2" charset="-122"/>
                <a:cs typeface="方正静蕾简体" panose="03000509000000000000" pitchFamily="65" charset="-122"/>
              </a:rPr>
              <a:t>t</a:t>
            </a:r>
            <a:r>
              <a:rPr lang="zh-CN" altLang="en-US" sz="2800" dirty="0">
                <a:latin typeface="宋体" panose="02010600030101010101" pitchFamily="2" charset="-122"/>
                <a:cs typeface="方正静蕾简体" panose="03000509000000000000" pitchFamily="65" charset="-122"/>
              </a:rPr>
              <a:t>变化关系如图</a:t>
            </a:r>
            <a:r>
              <a:rPr lang="en-US" altLang="zh-CN" sz="2800" dirty="0" smtClean="0">
                <a:latin typeface="宋体" panose="02010600030101010101" pitchFamily="2" charset="-122"/>
                <a:cs typeface="方正静蕾简体" panose="03000509000000000000" pitchFamily="65" charset="-122"/>
              </a:rPr>
              <a:t>6-31</a:t>
            </a:r>
            <a:r>
              <a:rPr lang="zh-CN" altLang="en-US" sz="2800" dirty="0">
                <a:latin typeface="宋体" panose="02010600030101010101" pitchFamily="2" charset="-122"/>
                <a:cs typeface="方正静蕾简体" panose="03000509000000000000" pitchFamily="65" charset="-122"/>
              </a:rPr>
              <a:t>乙所示。小萍从</a:t>
            </a:r>
            <a:r>
              <a:rPr lang="en-US" altLang="zh-CN" sz="2800" dirty="0">
                <a:latin typeface="宋体" panose="02010600030101010101" pitchFamily="2" charset="-122"/>
                <a:cs typeface="方正静蕾简体" panose="03000509000000000000" pitchFamily="65" charset="-122"/>
              </a:rPr>
              <a:t>t</a:t>
            </a:r>
            <a:r>
              <a:rPr lang="zh-CN" altLang="en-US" sz="2800" dirty="0">
                <a:latin typeface="宋体" panose="02010600030101010101" pitchFamily="2" charset="-122"/>
                <a:cs typeface="方正静蕾简体" panose="03000509000000000000" pitchFamily="65" charset="-122"/>
              </a:rPr>
              <a:t>＝</a:t>
            </a:r>
            <a:r>
              <a:rPr lang="en-US" altLang="zh-CN" sz="2800" dirty="0">
                <a:latin typeface="宋体" panose="02010600030101010101" pitchFamily="2" charset="-122"/>
                <a:cs typeface="方正静蕾简体" panose="03000509000000000000" pitchFamily="65" charset="-122"/>
              </a:rPr>
              <a:t>0</a:t>
            </a:r>
            <a:r>
              <a:rPr lang="zh-CN" altLang="en-US" sz="2800" dirty="0">
                <a:latin typeface="宋体" panose="02010600030101010101" pitchFamily="2" charset="-122"/>
                <a:cs typeface="方正静蕾简体" panose="03000509000000000000" pitchFamily="65" charset="-122"/>
              </a:rPr>
              <a:t>开始，每隔</a:t>
            </a:r>
            <a:r>
              <a:rPr lang="en-US" altLang="zh-CN" sz="2800" dirty="0">
                <a:latin typeface="宋体" panose="02010600030101010101" pitchFamily="2" charset="-122"/>
                <a:cs typeface="方正静蕾简体" panose="03000509000000000000" pitchFamily="65" charset="-122"/>
              </a:rPr>
              <a:t>2 s</a:t>
            </a:r>
            <a:r>
              <a:rPr lang="zh-CN" altLang="en-US" sz="2800" dirty="0">
                <a:latin typeface="宋体" panose="02010600030101010101" pitchFamily="2" charset="-122"/>
                <a:cs typeface="方正静蕾简体" panose="03000509000000000000" pitchFamily="65" charset="-122"/>
              </a:rPr>
              <a:t>记录一次物块</a:t>
            </a:r>
            <a:r>
              <a:rPr lang="en-US" altLang="zh-CN" sz="2800" dirty="0">
                <a:latin typeface="宋体" panose="02010600030101010101" pitchFamily="2" charset="-122"/>
                <a:cs typeface="方正静蕾简体" panose="03000509000000000000" pitchFamily="65" charset="-122"/>
              </a:rPr>
              <a:t>A</a:t>
            </a:r>
            <a:r>
              <a:rPr lang="zh-CN" altLang="en-US" sz="2800" dirty="0">
                <a:latin typeface="宋体" panose="02010600030101010101" pitchFamily="2" charset="-122"/>
                <a:cs typeface="方正静蕾简体" panose="03000509000000000000" pitchFamily="65" charset="-122"/>
              </a:rPr>
              <a:t>的位置</a:t>
            </a:r>
            <a:r>
              <a:rPr lang="en-US" altLang="zh-CN" sz="2800" dirty="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用“</a:t>
            </a:r>
            <a:r>
              <a:rPr lang="en-US" altLang="zh-CN" sz="2800" dirty="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表示物块</a:t>
            </a:r>
            <a:r>
              <a:rPr lang="en-US" altLang="zh-CN" sz="2800" dirty="0">
                <a:latin typeface="宋体" panose="02010600030101010101" pitchFamily="2" charset="-122"/>
                <a:cs typeface="方正静蕾简体" panose="03000509000000000000" pitchFamily="65" charset="-122"/>
              </a:rPr>
              <a:t>A)</a:t>
            </a:r>
            <a:r>
              <a:rPr lang="zh-CN" altLang="en-US" sz="2800" dirty="0">
                <a:latin typeface="宋体" panose="02010600030101010101" pitchFamily="2" charset="-122"/>
                <a:cs typeface="方正静蕾简体" panose="03000509000000000000" pitchFamily="65" charset="-122"/>
              </a:rPr>
              <a:t>，如图</a:t>
            </a:r>
            <a:r>
              <a:rPr lang="en-US" altLang="zh-CN" sz="2800" dirty="0">
                <a:latin typeface="宋体" panose="02010600030101010101" pitchFamily="2" charset="-122"/>
                <a:cs typeface="方正静蕾简体" panose="03000509000000000000" pitchFamily="65" charset="-122"/>
              </a:rPr>
              <a:t>6</a:t>
            </a:r>
            <a:r>
              <a:rPr lang="zh-CN" altLang="en-US" sz="2800" dirty="0">
                <a:latin typeface="宋体" panose="02010600030101010101" pitchFamily="2" charset="-122"/>
                <a:cs typeface="方正静蕾简体" panose="03000509000000000000" pitchFamily="65" charset="-122"/>
              </a:rPr>
              <a:t>－</a:t>
            </a:r>
            <a:r>
              <a:rPr lang="en-US" altLang="zh-CN" sz="2800" dirty="0">
                <a:latin typeface="宋体" panose="02010600030101010101" pitchFamily="2" charset="-122"/>
                <a:cs typeface="方正静蕾简体" panose="03000509000000000000" pitchFamily="65" charset="-122"/>
              </a:rPr>
              <a:t>31</a:t>
            </a:r>
            <a:r>
              <a:rPr lang="zh-CN" altLang="en-US" sz="2800" dirty="0">
                <a:latin typeface="宋体" panose="02010600030101010101" pitchFamily="2" charset="-122"/>
                <a:cs typeface="方正静蕾简体" panose="03000509000000000000" pitchFamily="65" charset="-122"/>
              </a:rPr>
              <a:t>丙所示，</a:t>
            </a:r>
            <a:r>
              <a:rPr lang="en-US" altLang="zh-CN" sz="2800" dirty="0">
                <a:latin typeface="宋体" panose="02010600030101010101" pitchFamily="2" charset="-122"/>
                <a:cs typeface="方正静蕾简体" panose="03000509000000000000" pitchFamily="65" charset="-122"/>
              </a:rPr>
              <a:t>6 s</a:t>
            </a:r>
            <a:r>
              <a:rPr lang="zh-CN" altLang="en-US" sz="2800" dirty="0">
                <a:latin typeface="宋体" panose="02010600030101010101" pitchFamily="2" charset="-122"/>
                <a:cs typeface="方正静蕾简体" panose="03000509000000000000" pitchFamily="65" charset="-122"/>
              </a:rPr>
              <a:t>～</a:t>
            </a:r>
            <a:r>
              <a:rPr lang="en-US" altLang="zh-CN" sz="2800" dirty="0">
                <a:latin typeface="宋体" panose="02010600030101010101" pitchFamily="2" charset="-122"/>
                <a:cs typeface="方正静蕾简体" panose="03000509000000000000" pitchFamily="65" charset="-122"/>
              </a:rPr>
              <a:t>12 s</a:t>
            </a:r>
            <a:r>
              <a:rPr lang="zh-CN" altLang="en-US" sz="2800" dirty="0">
                <a:latin typeface="宋体" panose="02010600030101010101" pitchFamily="2" charset="-122"/>
                <a:cs typeface="方正静蕾简体" panose="03000509000000000000" pitchFamily="65" charset="-122"/>
              </a:rPr>
              <a:t>内物块所受的摩擦力</a:t>
            </a:r>
            <a:r>
              <a:rPr lang="zh-CN" altLang="en-US" sz="2800" dirty="0" smtClean="0">
                <a:latin typeface="宋体" panose="02010600030101010101" pitchFamily="2" charset="-122"/>
                <a:cs typeface="方正静蕾简体" panose="03000509000000000000" pitchFamily="65" charset="-122"/>
              </a:rPr>
              <a:t>为</a:t>
            </a:r>
            <a:endParaRPr lang="en-US" altLang="zh-CN" sz="2800" dirty="0" smtClean="0">
              <a:latin typeface="宋体" panose="02010600030101010101" pitchFamily="2" charset="-122"/>
              <a:cs typeface="方正静蕾简体" panose="03000509000000000000" pitchFamily="65" charset="-122"/>
            </a:endParaRPr>
          </a:p>
          <a:p>
            <a:pPr fontAlgn="auto">
              <a:lnSpc>
                <a:spcPts val="3860"/>
              </a:lnSpc>
            </a:pPr>
            <a:r>
              <a:rPr lang="en-US" altLang="zh-CN" sz="2800" u="sng" dirty="0" smtClean="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N</a:t>
            </a:r>
            <a:r>
              <a:rPr lang="zh-CN" altLang="en-US" sz="2800" dirty="0">
                <a:latin typeface="宋体" panose="02010600030101010101" pitchFamily="2" charset="-122"/>
                <a:cs typeface="方正静蕾简体" panose="03000509000000000000" pitchFamily="65" charset="-122"/>
              </a:rPr>
              <a:t>，</a:t>
            </a:r>
            <a:r>
              <a:rPr lang="en-US" altLang="zh-CN" sz="2800" dirty="0">
                <a:latin typeface="宋体" panose="02010600030101010101" pitchFamily="2" charset="-122"/>
                <a:cs typeface="方正静蕾简体" panose="03000509000000000000" pitchFamily="65" charset="-122"/>
              </a:rPr>
              <a:t>10 s</a:t>
            </a:r>
            <a:r>
              <a:rPr lang="zh-CN" altLang="en-US" sz="2800" dirty="0">
                <a:latin typeface="宋体" panose="02010600030101010101" pitchFamily="2" charset="-122"/>
                <a:cs typeface="方正静蕾简体" panose="03000509000000000000" pitchFamily="65" charset="-122"/>
              </a:rPr>
              <a:t>～</a:t>
            </a:r>
            <a:r>
              <a:rPr lang="en-US" altLang="zh-CN" sz="2800" dirty="0">
                <a:latin typeface="宋体" panose="02010600030101010101" pitchFamily="2" charset="-122"/>
                <a:cs typeface="方正静蕾简体" panose="03000509000000000000" pitchFamily="65" charset="-122"/>
              </a:rPr>
              <a:t>14 s</a:t>
            </a:r>
            <a:r>
              <a:rPr lang="zh-CN" altLang="en-US" sz="2800" dirty="0">
                <a:latin typeface="宋体" panose="02010600030101010101" pitchFamily="2" charset="-122"/>
                <a:cs typeface="方正静蕾简体" panose="03000509000000000000" pitchFamily="65" charset="-122"/>
              </a:rPr>
              <a:t>内物块的平均速度</a:t>
            </a:r>
            <a:r>
              <a:rPr lang="zh-CN" altLang="en-US" sz="2800" dirty="0" smtClean="0">
                <a:latin typeface="宋体" panose="02010600030101010101" pitchFamily="2" charset="-122"/>
                <a:cs typeface="方正静蕾简体" panose="03000509000000000000" pitchFamily="65" charset="-122"/>
              </a:rPr>
              <a:t>为</a:t>
            </a:r>
            <a:r>
              <a:rPr lang="en-US" altLang="zh-CN" sz="2800" u="sng" dirty="0" smtClean="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cm/s</a:t>
            </a:r>
            <a:r>
              <a:rPr lang="zh-CN" altLang="en-US" sz="2800" dirty="0">
                <a:latin typeface="宋体" panose="02010600030101010101" pitchFamily="2" charset="-122"/>
                <a:cs typeface="方正静蕾简体" panose="03000509000000000000" pitchFamily="65" charset="-122"/>
              </a:rPr>
              <a:t>。</a:t>
            </a:r>
          </a:p>
        </p:txBody>
      </p:sp>
      <p:sp>
        <p:nvSpPr>
          <p:cNvPr id="9" name="矩形 8"/>
          <p:cNvSpPr/>
          <p:nvPr/>
        </p:nvSpPr>
        <p:spPr>
          <a:xfrm>
            <a:off x="474943" y="3404592"/>
            <a:ext cx="364202" cy="523220"/>
          </a:xfrm>
          <a:prstGeom prst="rect">
            <a:avLst/>
          </a:prstGeom>
        </p:spPr>
        <p:txBody>
          <a:bodyPr wrap="none">
            <a:spAutoFit/>
          </a:bodyPr>
          <a:lstStyle/>
          <a:p>
            <a:r>
              <a:rPr lang="en-US" altLang="zh-CN" sz="2800" b="1" dirty="0">
                <a:solidFill>
                  <a:srgbClr val="FF0000"/>
                </a:solidFill>
                <a:latin typeface="Times New Roman" panose="02020603050405020304"/>
              </a:rPr>
              <a:t>6</a:t>
            </a:r>
            <a:endParaRPr lang="zh-CN" altLang="en-US" dirty="0"/>
          </a:p>
        </p:txBody>
      </p:sp>
      <p:sp>
        <p:nvSpPr>
          <p:cNvPr id="10" name="矩形 9"/>
          <p:cNvSpPr/>
          <p:nvPr/>
        </p:nvSpPr>
        <p:spPr>
          <a:xfrm>
            <a:off x="6612978" y="3404592"/>
            <a:ext cx="633507" cy="523220"/>
          </a:xfrm>
          <a:prstGeom prst="rect">
            <a:avLst/>
          </a:prstGeom>
        </p:spPr>
        <p:txBody>
          <a:bodyPr wrap="none">
            <a:spAutoFit/>
          </a:bodyPr>
          <a:lstStyle/>
          <a:p>
            <a:r>
              <a:rPr lang="en-US" altLang="zh-CN" sz="2800" b="1" dirty="0">
                <a:solidFill>
                  <a:srgbClr val="FF0000"/>
                </a:solidFill>
                <a:latin typeface="Times New Roman" panose="02020603050405020304"/>
              </a:rPr>
              <a:t>5.5</a:t>
            </a:r>
            <a:endParaRPr lang="zh-CN" altLang="en-US" dirty="0"/>
          </a:p>
        </p:txBody>
      </p:sp>
      <p:grpSp>
        <p:nvGrpSpPr>
          <p:cNvPr id="12" name="组合 11"/>
          <p:cNvGrpSpPr/>
          <p:nvPr/>
        </p:nvGrpSpPr>
        <p:grpSpPr>
          <a:xfrm>
            <a:off x="474943" y="0"/>
            <a:ext cx="8274780" cy="768350"/>
            <a:chOff x="431463" y="178382"/>
            <a:chExt cx="8274780" cy="768350"/>
          </a:xfrm>
        </p:grpSpPr>
        <p:cxnSp>
          <p:nvCxnSpPr>
            <p:cNvPr id="14" name="直接连接符 13"/>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457232" y="178382"/>
              <a:ext cx="5519387" cy="768350"/>
              <a:chOff x="457232" y="178382"/>
              <a:chExt cx="5519387" cy="768350"/>
            </a:xfrm>
          </p:grpSpPr>
          <p:sp>
            <p:nvSpPr>
              <p:cNvPr id="16"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7" name="矩形 16"/>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 name="图片 1"/>
          <p:cNvPicPr>
            <a:picLocks noChangeAspect="1"/>
          </p:cNvPicPr>
          <p:nvPr/>
        </p:nvPicPr>
        <p:blipFill>
          <a:blip r:embed="rId3"/>
          <a:stretch>
            <a:fillRect/>
          </a:stretch>
        </p:blipFill>
        <p:spPr>
          <a:xfrm>
            <a:off x="178938" y="4251864"/>
            <a:ext cx="8753665" cy="17838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31463" y="946732"/>
            <a:ext cx="8274779" cy="5693866"/>
          </a:xfrm>
          <a:prstGeom prst="rect">
            <a:avLst/>
          </a:prstGeom>
          <a:noFill/>
        </p:spPr>
        <p:txBody>
          <a:bodyPr wrap="square" lIns="0" rIns="0" rtlCol="0">
            <a:spAutoFit/>
          </a:bodyPr>
          <a:lstStyle/>
          <a:p>
            <a:r>
              <a:rPr lang="en-US" altLang="zh-CN" sz="2800" dirty="0"/>
              <a:t>9</a:t>
            </a:r>
            <a:r>
              <a:rPr lang="zh-CN" altLang="zh-CN" sz="2800" dirty="0"/>
              <a:t>．</a:t>
            </a:r>
            <a:r>
              <a:rPr lang="en-US" altLang="zh-CN" sz="2800" dirty="0"/>
              <a:t>(2019·</a:t>
            </a:r>
            <a:r>
              <a:rPr lang="zh-CN" altLang="zh-CN" sz="2800" dirty="0"/>
              <a:t>内江市</a:t>
            </a:r>
            <a:r>
              <a:rPr lang="en-US" altLang="zh-CN" sz="2800" dirty="0"/>
              <a:t>)</a:t>
            </a:r>
            <a:r>
              <a:rPr lang="zh-CN" altLang="zh-CN" sz="2800" dirty="0"/>
              <a:t>如图</a:t>
            </a:r>
            <a:r>
              <a:rPr lang="en-US" altLang="zh-CN" sz="2800" dirty="0"/>
              <a:t>6</a:t>
            </a:r>
            <a:r>
              <a:rPr lang="zh-CN" altLang="zh-CN" sz="2800" dirty="0"/>
              <a:t>－</a:t>
            </a:r>
            <a:r>
              <a:rPr lang="en-US" altLang="zh-CN" sz="2800" dirty="0"/>
              <a:t>32</a:t>
            </a:r>
            <a:r>
              <a:rPr lang="zh-CN" altLang="zh-CN" sz="2800" dirty="0"/>
              <a:t>所示，是探究</a:t>
            </a:r>
            <a:r>
              <a:rPr lang="en-US" altLang="zh-CN" sz="2800" dirty="0">
                <a:latin typeface="+mn-ea"/>
              </a:rPr>
              <a:t>“</a:t>
            </a:r>
            <a:r>
              <a:rPr lang="zh-CN" altLang="zh-CN" sz="2800" dirty="0">
                <a:latin typeface="+mn-ea"/>
              </a:rPr>
              <a:t>二力平衡条件</a:t>
            </a:r>
            <a:r>
              <a:rPr lang="en-US" altLang="zh-CN" sz="2800" dirty="0">
                <a:latin typeface="+mn-ea"/>
              </a:rPr>
              <a:t>”</a:t>
            </a:r>
            <a:r>
              <a:rPr lang="zh-CN" altLang="zh-CN" sz="2800" dirty="0">
                <a:latin typeface="+mn-ea"/>
              </a:rPr>
              <a:t>的实验装置图</a:t>
            </a:r>
            <a:r>
              <a:rPr lang="zh-CN" altLang="zh-CN" sz="2800" dirty="0"/>
              <a:t>。</a:t>
            </a:r>
          </a:p>
          <a:p>
            <a:r>
              <a:rPr lang="en-US" altLang="zh-CN" sz="2800" dirty="0"/>
              <a:t> (1)</a:t>
            </a:r>
            <a:r>
              <a:rPr lang="zh-CN" altLang="zh-CN" sz="2800" dirty="0"/>
              <a:t>实验时使用小车而不使用木块，是因为小车与桌面间的</a:t>
            </a:r>
            <a:r>
              <a:rPr lang="en-US" altLang="zh-CN" sz="2800" dirty="0"/>
              <a:t>________</a:t>
            </a:r>
            <a:r>
              <a:rPr lang="zh-CN" altLang="zh-CN" sz="2800" dirty="0"/>
              <a:t>更小，从而减小对实验结果的影响。</a:t>
            </a:r>
          </a:p>
          <a:p>
            <a:r>
              <a:rPr lang="en-US" altLang="zh-CN" sz="2800" dirty="0"/>
              <a:t>(2)</a:t>
            </a:r>
            <a:r>
              <a:rPr lang="zh-CN" altLang="zh-CN" sz="2800" dirty="0"/>
              <a:t>在实验开始时，由于粗心只在左盘中放入砝码，小车立即向左运动，在运动过程中，左盘中砝码的重力势能将</a:t>
            </a:r>
            <a:r>
              <a:rPr lang="en-US" altLang="zh-CN" sz="2800" dirty="0"/>
              <a:t>________(</a:t>
            </a:r>
            <a:r>
              <a:rPr lang="zh-CN" altLang="zh-CN" sz="2800" dirty="0"/>
              <a:t>选填</a:t>
            </a:r>
            <a:r>
              <a:rPr lang="en-US" altLang="zh-CN" sz="2800" dirty="0">
                <a:latin typeface="+mn-ea"/>
              </a:rPr>
              <a:t>“</a:t>
            </a:r>
            <a:r>
              <a:rPr lang="zh-CN" altLang="zh-CN" sz="2800" dirty="0">
                <a:latin typeface="+mn-ea"/>
              </a:rPr>
              <a:t>变大</a:t>
            </a:r>
            <a:r>
              <a:rPr lang="en-US" altLang="zh-CN" sz="2800" dirty="0">
                <a:latin typeface="+mn-ea"/>
              </a:rPr>
              <a:t>”“</a:t>
            </a:r>
            <a:r>
              <a:rPr lang="zh-CN" altLang="zh-CN" sz="2800" dirty="0">
                <a:latin typeface="+mn-ea"/>
              </a:rPr>
              <a:t>变小</a:t>
            </a:r>
            <a:r>
              <a:rPr lang="en-US" altLang="zh-CN" sz="2800" dirty="0">
                <a:latin typeface="+mn-ea"/>
              </a:rPr>
              <a:t>”</a:t>
            </a:r>
            <a:r>
              <a:rPr lang="zh-CN" altLang="zh-CN" sz="2800" dirty="0">
                <a:latin typeface="+mn-ea"/>
              </a:rPr>
              <a:t>或</a:t>
            </a:r>
            <a:r>
              <a:rPr lang="en-US" altLang="zh-CN" sz="2800" dirty="0">
                <a:latin typeface="+mn-ea"/>
              </a:rPr>
              <a:t>“</a:t>
            </a:r>
            <a:r>
              <a:rPr lang="zh-CN" altLang="zh-CN" sz="2800" dirty="0">
                <a:latin typeface="+mn-ea"/>
              </a:rPr>
              <a:t>不变</a:t>
            </a:r>
            <a:r>
              <a:rPr lang="en-US" altLang="zh-CN" sz="2800" dirty="0">
                <a:latin typeface="+mn-ea"/>
              </a:rPr>
              <a:t>”</a:t>
            </a:r>
            <a:r>
              <a:rPr lang="zh-CN" altLang="zh-CN" sz="2800" dirty="0"/>
              <a:t>，下同</a:t>
            </a:r>
            <a:r>
              <a:rPr lang="en-US" altLang="zh-CN" sz="2800" dirty="0"/>
              <a:t>)</a:t>
            </a:r>
            <a:r>
              <a:rPr lang="zh-CN" altLang="zh-CN" sz="2800" dirty="0"/>
              <a:t>，动能将</a:t>
            </a:r>
            <a:r>
              <a:rPr lang="en-US" altLang="zh-CN" sz="2800" dirty="0"/>
              <a:t>________</a:t>
            </a:r>
            <a:r>
              <a:rPr lang="zh-CN" altLang="zh-CN" sz="2800" dirty="0"/>
              <a:t>。</a:t>
            </a:r>
          </a:p>
          <a:p>
            <a:r>
              <a:rPr lang="en-US" altLang="zh-CN" sz="2800" dirty="0"/>
              <a:t>(3)</a:t>
            </a:r>
            <a:r>
              <a:rPr lang="zh-CN" altLang="zh-CN" sz="2800" dirty="0"/>
              <a:t>当两个盘中分别放上</a:t>
            </a:r>
            <a:r>
              <a:rPr lang="zh-CN" altLang="zh-CN" sz="2800" dirty="0" smtClean="0"/>
              <a:t>两</a:t>
            </a:r>
            <a:endParaRPr lang="en-US" altLang="zh-CN" sz="2800" dirty="0" smtClean="0"/>
          </a:p>
          <a:p>
            <a:r>
              <a:rPr lang="zh-CN" altLang="zh-CN" sz="2800" dirty="0" smtClean="0"/>
              <a:t>个</a:t>
            </a:r>
            <a:r>
              <a:rPr lang="zh-CN" altLang="zh-CN" sz="2800" dirty="0"/>
              <a:t>相同的砝码后，小车</a:t>
            </a:r>
            <a:r>
              <a:rPr lang="zh-CN" altLang="zh-CN" sz="2800" dirty="0" smtClean="0"/>
              <a:t>静</a:t>
            </a:r>
            <a:endParaRPr lang="en-US" altLang="zh-CN" sz="2800" dirty="0" smtClean="0"/>
          </a:p>
          <a:p>
            <a:r>
              <a:rPr lang="zh-CN" altLang="zh-CN" sz="2800" dirty="0" smtClean="0"/>
              <a:t>止</a:t>
            </a:r>
            <a:r>
              <a:rPr lang="zh-CN" altLang="zh-CN" sz="2800" dirty="0"/>
              <a:t>在桌面上，这说明二</a:t>
            </a:r>
            <a:r>
              <a:rPr lang="zh-CN" altLang="zh-CN" sz="2800" dirty="0" smtClean="0"/>
              <a:t>力</a:t>
            </a:r>
            <a:endParaRPr lang="en-US" altLang="zh-CN" sz="2800" dirty="0" smtClean="0"/>
          </a:p>
          <a:p>
            <a:r>
              <a:rPr lang="zh-CN" altLang="zh-CN" sz="2800" dirty="0" smtClean="0"/>
              <a:t>平衡</a:t>
            </a:r>
            <a:r>
              <a:rPr lang="zh-CN" altLang="zh-CN" sz="2800" dirty="0"/>
              <a:t>时，两个力的</a:t>
            </a:r>
            <a:r>
              <a:rPr lang="zh-CN" altLang="zh-CN" sz="2800" dirty="0" smtClean="0"/>
              <a:t>大小</a:t>
            </a:r>
            <a:endParaRPr lang="en-US" altLang="zh-CN" sz="2800" dirty="0" smtClean="0"/>
          </a:p>
          <a:p>
            <a:r>
              <a:rPr lang="en-US" altLang="zh-CN" sz="2800" dirty="0" smtClean="0"/>
              <a:t>________</a:t>
            </a:r>
            <a:r>
              <a:rPr lang="zh-CN" altLang="zh-CN" sz="2800" dirty="0"/>
              <a:t>。</a:t>
            </a:r>
          </a:p>
        </p:txBody>
      </p:sp>
      <p:sp>
        <p:nvSpPr>
          <p:cNvPr id="9" name="矩形 8"/>
          <p:cNvSpPr/>
          <p:nvPr/>
        </p:nvSpPr>
        <p:spPr>
          <a:xfrm>
            <a:off x="1608799" y="2214881"/>
            <a:ext cx="1266693" cy="523220"/>
          </a:xfrm>
          <a:prstGeom prst="rect">
            <a:avLst/>
          </a:prstGeom>
        </p:spPr>
        <p:txBody>
          <a:bodyPr wrap="none">
            <a:spAutoFit/>
          </a:bodyPr>
          <a:lstStyle/>
          <a:p>
            <a:r>
              <a:rPr lang="zh-CN" altLang="en-US" sz="2800" b="1" dirty="0">
                <a:solidFill>
                  <a:srgbClr val="FF0000"/>
                </a:solidFill>
                <a:latin typeface="楷体" panose="02010609060101010101" pitchFamily="49" charset="-122"/>
                <a:ea typeface="楷体" panose="02010609060101010101" pitchFamily="49" charset="-122"/>
              </a:rPr>
              <a:t>摩擦力</a:t>
            </a:r>
            <a:endParaRPr lang="zh-CN" altLang="en-US" dirty="0">
              <a:latin typeface="楷体" panose="02010609060101010101" pitchFamily="49" charset="-122"/>
              <a:ea typeface="楷体" panose="02010609060101010101" pitchFamily="49" charset="-122"/>
            </a:endParaRPr>
          </a:p>
        </p:txBody>
      </p:sp>
      <p:grpSp>
        <p:nvGrpSpPr>
          <p:cNvPr id="12" name="组合 11"/>
          <p:cNvGrpSpPr/>
          <p:nvPr/>
        </p:nvGrpSpPr>
        <p:grpSpPr>
          <a:xfrm>
            <a:off x="474943" y="0"/>
            <a:ext cx="8274780" cy="768350"/>
            <a:chOff x="431463" y="178382"/>
            <a:chExt cx="8274780" cy="768350"/>
          </a:xfrm>
        </p:grpSpPr>
        <p:cxnSp>
          <p:nvCxnSpPr>
            <p:cNvPr id="14" name="直接连接符 13"/>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457232" y="178382"/>
              <a:ext cx="5519387" cy="768350"/>
              <a:chOff x="457232" y="178382"/>
              <a:chExt cx="5519387" cy="768350"/>
            </a:xfrm>
          </p:grpSpPr>
          <p:sp>
            <p:nvSpPr>
              <p:cNvPr id="16"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7" name="矩形 16"/>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3" name="图片 2"/>
          <p:cNvPicPr>
            <a:picLocks noChangeAspect="1"/>
          </p:cNvPicPr>
          <p:nvPr/>
        </p:nvPicPr>
        <p:blipFill>
          <a:blip r:embed="rId3"/>
          <a:stretch>
            <a:fillRect/>
          </a:stretch>
        </p:blipFill>
        <p:spPr>
          <a:xfrm>
            <a:off x="4405392" y="4050791"/>
            <a:ext cx="4649438" cy="2699319"/>
          </a:xfrm>
          <a:prstGeom prst="rect">
            <a:avLst/>
          </a:prstGeom>
        </p:spPr>
      </p:pic>
      <p:sp>
        <p:nvSpPr>
          <p:cNvPr id="13" name="矩形 12"/>
          <p:cNvSpPr/>
          <p:nvPr/>
        </p:nvSpPr>
        <p:spPr>
          <a:xfrm>
            <a:off x="1697191" y="3483030"/>
            <a:ext cx="906017" cy="523220"/>
          </a:xfrm>
          <a:prstGeom prst="rect">
            <a:avLst/>
          </a:prstGeom>
        </p:spPr>
        <p:txBody>
          <a:bodyPr wrap="none">
            <a:spAutoFit/>
          </a:bodyPr>
          <a:lstStyle/>
          <a:p>
            <a:r>
              <a:rPr lang="zh-CN" altLang="en-US" sz="2800" b="1" dirty="0">
                <a:solidFill>
                  <a:srgbClr val="FF0000"/>
                </a:solidFill>
                <a:latin typeface="楷体" panose="02010609060101010101" pitchFamily="49" charset="-122"/>
                <a:ea typeface="楷体" panose="02010609060101010101" pitchFamily="49" charset="-122"/>
              </a:rPr>
              <a:t>变小</a:t>
            </a:r>
            <a:endParaRPr lang="zh-CN" altLang="en-US" dirty="0">
              <a:latin typeface="楷体" panose="02010609060101010101" pitchFamily="49" charset="-122"/>
              <a:ea typeface="楷体" panose="02010609060101010101" pitchFamily="49" charset="-122"/>
            </a:endParaRPr>
          </a:p>
        </p:txBody>
      </p:sp>
      <p:sp>
        <p:nvSpPr>
          <p:cNvPr id="18" name="矩形 17"/>
          <p:cNvSpPr/>
          <p:nvPr/>
        </p:nvSpPr>
        <p:spPr>
          <a:xfrm>
            <a:off x="3150787" y="3909750"/>
            <a:ext cx="906017" cy="523220"/>
          </a:xfrm>
          <a:prstGeom prst="rect">
            <a:avLst/>
          </a:prstGeom>
        </p:spPr>
        <p:txBody>
          <a:bodyPr wrap="none">
            <a:spAutoFit/>
          </a:bodyPr>
          <a:lstStyle/>
          <a:p>
            <a:r>
              <a:rPr lang="zh-CN" altLang="en-US" sz="2800" b="1" dirty="0">
                <a:solidFill>
                  <a:srgbClr val="FF0000"/>
                </a:solidFill>
                <a:latin typeface="楷体" panose="02010609060101010101" pitchFamily="49" charset="-122"/>
                <a:ea typeface="楷体" panose="02010609060101010101" pitchFamily="49" charset="-122"/>
              </a:rPr>
              <a:t>变大</a:t>
            </a:r>
            <a:endParaRPr lang="zh-CN" altLang="en-US" dirty="0">
              <a:latin typeface="楷体" panose="02010609060101010101" pitchFamily="49" charset="-122"/>
              <a:ea typeface="楷体" panose="02010609060101010101" pitchFamily="49" charset="-122"/>
            </a:endParaRPr>
          </a:p>
        </p:txBody>
      </p:sp>
      <p:sp>
        <p:nvSpPr>
          <p:cNvPr id="19" name="矩形 18"/>
          <p:cNvSpPr/>
          <p:nvPr/>
        </p:nvSpPr>
        <p:spPr>
          <a:xfrm>
            <a:off x="739099" y="5985438"/>
            <a:ext cx="906017" cy="523220"/>
          </a:xfrm>
          <a:prstGeom prst="rect">
            <a:avLst/>
          </a:prstGeom>
        </p:spPr>
        <p:txBody>
          <a:bodyPr wrap="none">
            <a:spAutoFit/>
          </a:bodyPr>
          <a:lstStyle/>
          <a:p>
            <a:r>
              <a:rPr lang="zh-CN" altLang="en-US" sz="2800" b="1" dirty="0">
                <a:solidFill>
                  <a:srgbClr val="FF0000"/>
                </a:solidFill>
                <a:latin typeface="楷体" panose="02010609060101010101" pitchFamily="49" charset="-122"/>
                <a:ea typeface="楷体" panose="02010609060101010101" pitchFamily="49" charset="-122"/>
              </a:rPr>
              <a:t>相等</a:t>
            </a:r>
            <a:endParaRPr lang="zh-CN" altLang="en-US"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8" grpId="0"/>
      <p:bldP spid="1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31464" y="1248410"/>
            <a:ext cx="8274779" cy="5093702"/>
          </a:xfrm>
          <a:prstGeom prst="rect">
            <a:avLst/>
          </a:prstGeom>
          <a:noFill/>
        </p:spPr>
        <p:txBody>
          <a:bodyPr wrap="square" lIns="0" rIns="0" rtlCol="0">
            <a:spAutoFit/>
          </a:bodyPr>
          <a:lstStyle/>
          <a:p>
            <a:pPr fontAlgn="auto">
              <a:lnSpc>
                <a:spcPts val="3860"/>
              </a:lnSpc>
            </a:pPr>
            <a:r>
              <a:rPr lang="en-US" altLang="zh-CN" sz="2800" dirty="0" smtClean="0">
                <a:latin typeface="宋体" panose="02010600030101010101" pitchFamily="2" charset="-122"/>
                <a:cs typeface="方正静蕾简体" panose="03000509000000000000" pitchFamily="65" charset="-122"/>
              </a:rPr>
              <a:t>10</a:t>
            </a:r>
            <a:r>
              <a:rPr lang="zh-CN" altLang="en-US" sz="2800" dirty="0" smtClean="0">
                <a:latin typeface="宋体" panose="02010600030101010101" pitchFamily="2" charset="-122"/>
                <a:cs typeface="方正静蕾简体" panose="03000509000000000000" pitchFamily="65" charset="-122"/>
              </a:rPr>
              <a:t>．用如图</a:t>
            </a:r>
            <a:r>
              <a:rPr lang="en-US" altLang="zh-CN" sz="2800" dirty="0" smtClean="0">
                <a:latin typeface="宋体" panose="02010600030101010101" pitchFamily="2" charset="-122"/>
                <a:cs typeface="方正静蕾简体" panose="03000509000000000000" pitchFamily="65" charset="-122"/>
              </a:rPr>
              <a:t>6-33</a:t>
            </a:r>
            <a:r>
              <a:rPr lang="zh-CN" altLang="en-US" sz="2800" dirty="0" smtClean="0">
                <a:latin typeface="宋体" panose="02010600030101010101" pitchFamily="2" charset="-122"/>
                <a:cs typeface="方正静蕾简体" panose="03000509000000000000" pitchFamily="65" charset="-122"/>
              </a:rPr>
              <a:t>所示的实验装置研究“运动和力”的关系。</a:t>
            </a:r>
            <a:endParaRPr lang="en-US" altLang="zh-CN" sz="2800" dirty="0">
              <a:latin typeface="宋体" panose="02010600030101010101" pitchFamily="2" charset="-122"/>
              <a:cs typeface="方正静蕾简体" panose="03000509000000000000" pitchFamily="65" charset="-122"/>
            </a:endParaRPr>
          </a:p>
          <a:p>
            <a:pPr fontAlgn="auto">
              <a:lnSpc>
                <a:spcPts val="3860"/>
              </a:lnSpc>
            </a:pPr>
            <a:endParaRPr lang="en-US" altLang="zh-CN" sz="2800" dirty="0" smtClean="0">
              <a:latin typeface="宋体" panose="02010600030101010101" pitchFamily="2" charset="-122"/>
              <a:cs typeface="方正静蕾简体" panose="03000509000000000000" pitchFamily="65" charset="-122"/>
            </a:endParaRPr>
          </a:p>
          <a:p>
            <a:pPr fontAlgn="auto">
              <a:lnSpc>
                <a:spcPts val="3860"/>
              </a:lnSpc>
            </a:pPr>
            <a:endParaRPr lang="en-US" altLang="zh-CN" sz="2800" dirty="0" smtClean="0">
              <a:latin typeface="宋体" panose="02010600030101010101" pitchFamily="2" charset="-122"/>
              <a:cs typeface="方正静蕾简体" panose="03000509000000000000" pitchFamily="65" charset="-122"/>
            </a:endParaRPr>
          </a:p>
          <a:p>
            <a:pPr fontAlgn="auto">
              <a:lnSpc>
                <a:spcPts val="3860"/>
              </a:lnSpc>
            </a:pPr>
            <a:endParaRPr lang="en-US" altLang="zh-CN" sz="2800" dirty="0" smtClean="0">
              <a:latin typeface="宋体" panose="02010600030101010101" pitchFamily="2" charset="-122"/>
              <a:cs typeface="方正静蕾简体" panose="03000509000000000000" pitchFamily="65" charset="-122"/>
            </a:endParaRPr>
          </a:p>
          <a:p>
            <a:pPr fontAlgn="auto">
              <a:lnSpc>
                <a:spcPts val="3860"/>
              </a:lnSpc>
            </a:pPr>
            <a:endParaRPr lang="en-US" altLang="zh-CN" sz="2800" dirty="0" smtClean="0">
              <a:latin typeface="宋体" panose="02010600030101010101" pitchFamily="2" charset="-122"/>
              <a:cs typeface="方正静蕾简体" panose="03000509000000000000" pitchFamily="65" charset="-122"/>
            </a:endParaRPr>
          </a:p>
          <a:p>
            <a:pPr fontAlgn="auto">
              <a:lnSpc>
                <a:spcPts val="3860"/>
              </a:lnSpc>
            </a:pPr>
            <a:r>
              <a:rPr lang="en-US" altLang="zh-CN" sz="2800" dirty="0" smtClean="0">
                <a:latin typeface="宋体" panose="02010600030101010101" pitchFamily="2" charset="-122"/>
                <a:cs typeface="方正静蕾简体" panose="03000509000000000000" pitchFamily="65" charset="-122"/>
              </a:rPr>
              <a:t>(1)</a:t>
            </a:r>
            <a:r>
              <a:rPr lang="zh-CN" altLang="en-US" sz="2800" dirty="0" smtClean="0">
                <a:latin typeface="宋体" panose="02010600030101010101" pitchFamily="2" charset="-122"/>
                <a:cs typeface="方正静蕾简体" panose="03000509000000000000" pitchFamily="65" charset="-122"/>
              </a:rPr>
              <a:t>让小车从斜面上滑下后沿水平面运动，是为了使小车在竖直方向上受到的</a:t>
            </a:r>
            <a:r>
              <a:rPr lang="zh-CN" altLang="en-US" sz="2800" u="sng" dirty="0" smtClean="0">
                <a:latin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cs typeface="方正静蕾简体" panose="03000509000000000000" pitchFamily="65" charset="-122"/>
              </a:rPr>
              <a:t>力和</a:t>
            </a:r>
            <a:r>
              <a:rPr lang="zh-CN" altLang="en-US" sz="2800" u="sng" dirty="0" smtClean="0">
                <a:latin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cs typeface="方正静蕾简体" panose="03000509000000000000" pitchFamily="65" charset="-122"/>
              </a:rPr>
              <a:t>力相平衡，其作用效果相互抵消，相当于小车只受水平方向上的摩擦力。</a:t>
            </a:r>
            <a:endParaRPr lang="zh-CN" altLang="en-US" sz="2800" dirty="0">
              <a:latin typeface="宋体" panose="02010600030101010101" pitchFamily="2" charset="-122"/>
              <a:cs typeface="方正静蕾简体" panose="03000509000000000000" pitchFamily="65" charset="-122"/>
            </a:endParaRPr>
          </a:p>
        </p:txBody>
      </p:sp>
      <p:sp>
        <p:nvSpPr>
          <p:cNvPr id="9" name="矩形 8"/>
          <p:cNvSpPr/>
          <p:nvPr/>
        </p:nvSpPr>
        <p:spPr>
          <a:xfrm>
            <a:off x="4359839" y="4621873"/>
            <a:ext cx="545342" cy="523220"/>
          </a:xfrm>
          <a:prstGeom prst="rect">
            <a:avLst/>
          </a:prstGeom>
        </p:spPr>
        <p:txBody>
          <a:bodyPr wrap="none">
            <a:spAutoFit/>
          </a:bodyPr>
          <a:lstStyle/>
          <a:p>
            <a:pPr algn="l"/>
            <a:r>
              <a:rPr lang="zh-CN" altLang="en-US" sz="2800" b="1" dirty="0" smtClean="0">
                <a:solidFill>
                  <a:srgbClr val="FF0000"/>
                </a:solidFill>
                <a:latin typeface="楷体" panose="02010609060101010101" pitchFamily="49" charset="-122"/>
                <a:ea typeface="楷体" panose="02010609060101010101" pitchFamily="49" charset="-122"/>
                <a:sym typeface="+mn-ea"/>
              </a:rPr>
              <a:t>重</a:t>
            </a:r>
            <a:endParaRPr lang="zh-CN" altLang="en-US" sz="2800" b="1" dirty="0">
              <a:solidFill>
                <a:srgbClr val="FF0000"/>
              </a:solidFill>
              <a:latin typeface="楷体" panose="02010609060101010101" pitchFamily="49" charset="-122"/>
              <a:ea typeface="楷体" panose="02010609060101010101" pitchFamily="49" charset="-122"/>
              <a:sym typeface="+mn-ea"/>
            </a:endParaRPr>
          </a:p>
        </p:txBody>
      </p:sp>
      <p:sp>
        <p:nvSpPr>
          <p:cNvPr id="10" name="矩形 9"/>
          <p:cNvSpPr/>
          <p:nvPr/>
        </p:nvSpPr>
        <p:spPr>
          <a:xfrm>
            <a:off x="5567090" y="4636622"/>
            <a:ext cx="906017" cy="523220"/>
          </a:xfrm>
          <a:prstGeom prst="rect">
            <a:avLst/>
          </a:prstGeom>
        </p:spPr>
        <p:txBody>
          <a:bodyPr wrap="none">
            <a:spAutoFit/>
          </a:bodyPr>
          <a:lstStyle/>
          <a:p>
            <a:pPr algn="l"/>
            <a:r>
              <a:rPr lang="zh-CN" altLang="en-US" sz="2800" b="1" dirty="0" smtClean="0">
                <a:solidFill>
                  <a:srgbClr val="FF0000"/>
                </a:solidFill>
                <a:latin typeface="楷体" panose="02010609060101010101" pitchFamily="49" charset="-122"/>
                <a:ea typeface="楷体" panose="02010609060101010101" pitchFamily="49" charset="-122"/>
                <a:sym typeface="+mn-ea"/>
              </a:rPr>
              <a:t>支持</a:t>
            </a:r>
            <a:endParaRPr lang="zh-CN" altLang="en-US" sz="2800" b="1" dirty="0">
              <a:solidFill>
                <a:srgbClr val="FF0000"/>
              </a:solidFill>
              <a:latin typeface="楷体" panose="02010609060101010101" pitchFamily="49" charset="-122"/>
              <a:ea typeface="楷体" panose="02010609060101010101" pitchFamily="49" charset="-122"/>
              <a:sym typeface="+mn-ea"/>
            </a:endParaRPr>
          </a:p>
        </p:txBody>
      </p:sp>
      <p:grpSp>
        <p:nvGrpSpPr>
          <p:cNvPr id="12" name="组合 11"/>
          <p:cNvGrpSpPr/>
          <p:nvPr/>
        </p:nvGrpSpPr>
        <p:grpSpPr>
          <a:xfrm>
            <a:off x="474943" y="0"/>
            <a:ext cx="8274780" cy="768350"/>
            <a:chOff x="431463" y="178382"/>
            <a:chExt cx="8274780" cy="768350"/>
          </a:xfrm>
        </p:grpSpPr>
        <p:cxnSp>
          <p:nvCxnSpPr>
            <p:cNvPr id="14" name="直接连接符 13"/>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457232" y="178382"/>
              <a:ext cx="5519387" cy="768350"/>
              <a:chOff x="457232" y="178382"/>
              <a:chExt cx="5519387" cy="768350"/>
            </a:xfrm>
          </p:grpSpPr>
          <p:sp>
            <p:nvSpPr>
              <p:cNvPr id="16"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7" name="矩形 16"/>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 name="图片 1"/>
          <p:cNvPicPr>
            <a:picLocks noChangeAspect="1"/>
          </p:cNvPicPr>
          <p:nvPr/>
        </p:nvPicPr>
        <p:blipFill>
          <a:blip r:embed="rId3"/>
          <a:stretch>
            <a:fillRect/>
          </a:stretch>
        </p:blipFill>
        <p:spPr>
          <a:xfrm>
            <a:off x="408333" y="2447363"/>
            <a:ext cx="8321040" cy="148033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31464" y="1248410"/>
            <a:ext cx="8274779" cy="4593565"/>
          </a:xfrm>
          <a:prstGeom prst="rect">
            <a:avLst/>
          </a:prstGeom>
          <a:noFill/>
        </p:spPr>
        <p:txBody>
          <a:bodyPr wrap="square" lIns="0" rIns="0" rtlCol="0">
            <a:spAutoFit/>
          </a:bodyPr>
          <a:lstStyle/>
          <a:p>
            <a:pPr fontAlgn="auto">
              <a:lnSpc>
                <a:spcPts val="3860"/>
              </a:lnSpc>
            </a:pPr>
            <a:r>
              <a:rPr lang="zh-CN" altLang="en-US" sz="2800" dirty="0" smtClean="0">
                <a:latin typeface="宋体" panose="02010600030101010101" pitchFamily="2" charset="-122"/>
                <a:cs typeface="方正静蕾简体" panose="03000509000000000000" pitchFamily="65" charset="-122"/>
              </a:rPr>
              <a:t>（</a:t>
            </a:r>
            <a:r>
              <a:rPr lang="en-US" altLang="zh-CN" sz="2800" dirty="0" smtClean="0">
                <a:latin typeface="宋体" panose="02010600030101010101" pitchFamily="2" charset="-122"/>
                <a:cs typeface="方正静蕾简体" panose="03000509000000000000" pitchFamily="65" charset="-122"/>
              </a:rPr>
              <a:t>2</a:t>
            </a:r>
            <a:r>
              <a:rPr lang="zh-CN" altLang="en-US" sz="2800" dirty="0" smtClean="0">
                <a:latin typeface="宋体" panose="02010600030101010101" pitchFamily="2" charset="-122"/>
                <a:cs typeface="方正静蕾简体" panose="03000509000000000000" pitchFamily="65" charset="-122"/>
              </a:rPr>
              <a:t>）每次都让小车从同一个斜面的同一高度由静止开始滑下，是为了使小车滑到斜面底端时具有相同的</a:t>
            </a:r>
            <a:r>
              <a:rPr lang="zh-CN" altLang="en-US" sz="2800" u="sng" dirty="0" smtClean="0">
                <a:latin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cs typeface="方正静蕾简体" panose="03000509000000000000" pitchFamily="65" charset="-122"/>
              </a:rPr>
              <a:t>。</a:t>
            </a:r>
          </a:p>
          <a:p>
            <a:pPr fontAlgn="auto">
              <a:lnSpc>
                <a:spcPts val="3860"/>
              </a:lnSpc>
            </a:pPr>
            <a:r>
              <a:rPr lang="zh-CN" altLang="en-US" sz="2800" dirty="0" smtClean="0">
                <a:latin typeface="宋体" panose="02010600030101010101" pitchFamily="2" charset="-122"/>
                <a:cs typeface="方正静蕾简体" panose="03000509000000000000" pitchFamily="65" charset="-122"/>
              </a:rPr>
              <a:t>（</a:t>
            </a:r>
            <a:r>
              <a:rPr lang="en-US" altLang="zh-CN" sz="2800" dirty="0" smtClean="0">
                <a:latin typeface="宋体" panose="02010600030101010101" pitchFamily="2" charset="-122"/>
                <a:cs typeface="方正静蕾简体" panose="03000509000000000000" pitchFamily="65" charset="-122"/>
              </a:rPr>
              <a:t>3</a:t>
            </a:r>
            <a:r>
              <a:rPr lang="zh-CN" altLang="en-US" sz="2800" dirty="0" smtClean="0">
                <a:latin typeface="宋体" panose="02010600030101010101" pitchFamily="2" charset="-122"/>
                <a:cs typeface="方正静蕾简体" panose="03000509000000000000" pitchFamily="65" charset="-122"/>
              </a:rPr>
              <a:t>）比较图中小车在不同表面滑行的最大距离，可以得出：在初速度相同的条件下，水平面越光滑，小车受到的摩擦力越</a:t>
            </a:r>
            <a:r>
              <a:rPr lang="zh-CN" altLang="en-US" sz="2800" u="sng" dirty="0" smtClean="0">
                <a:latin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cs typeface="方正静蕾简体" panose="03000509000000000000" pitchFamily="65" charset="-122"/>
              </a:rPr>
              <a:t>，速度减小得越</a:t>
            </a:r>
            <a:r>
              <a:rPr lang="zh-CN" altLang="en-US" sz="2800" u="sng" dirty="0" smtClean="0">
                <a:latin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cs typeface="方正静蕾简体" panose="03000509000000000000" pitchFamily="65" charset="-122"/>
              </a:rPr>
              <a:t>。</a:t>
            </a:r>
          </a:p>
          <a:p>
            <a:pPr fontAlgn="auto">
              <a:lnSpc>
                <a:spcPts val="3860"/>
              </a:lnSpc>
            </a:pPr>
            <a:r>
              <a:rPr lang="zh-CN" altLang="en-US" sz="2800" dirty="0" smtClean="0">
                <a:latin typeface="宋体" panose="02010600030101010101" pitchFamily="2" charset="-122"/>
                <a:cs typeface="方正静蕾简体" panose="03000509000000000000" pitchFamily="65" charset="-122"/>
              </a:rPr>
              <a:t>（</a:t>
            </a:r>
            <a:r>
              <a:rPr lang="en-US" altLang="zh-CN" sz="2800" dirty="0" smtClean="0">
                <a:latin typeface="宋体" panose="02010600030101010101" pitchFamily="2" charset="-122"/>
                <a:cs typeface="方正静蕾简体" panose="03000509000000000000" pitchFamily="65" charset="-122"/>
              </a:rPr>
              <a:t>4</a:t>
            </a:r>
            <a:r>
              <a:rPr lang="zh-CN" altLang="en-US" sz="2800" dirty="0" smtClean="0">
                <a:latin typeface="宋体" panose="02010600030101010101" pitchFamily="2" charset="-122"/>
                <a:cs typeface="方正静蕾简体" panose="03000509000000000000" pitchFamily="65" charset="-122"/>
              </a:rPr>
              <a:t>）在此实验的基础上进行合理的推理，可以得到：运动物体不受外力时，它将</a:t>
            </a:r>
            <a:r>
              <a:rPr lang="zh-CN" altLang="en-US" sz="2800" u="sng" dirty="0" smtClean="0">
                <a:latin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cs typeface="方正静蕾简体" panose="03000509000000000000" pitchFamily="65" charset="-122"/>
              </a:rPr>
              <a:t>。</a:t>
            </a:r>
            <a:endParaRPr lang="en-US" altLang="zh-CN" sz="2800" dirty="0">
              <a:latin typeface="宋体" panose="02010600030101010101" pitchFamily="2" charset="-122"/>
              <a:cs typeface="方正静蕾简体" panose="03000509000000000000" pitchFamily="65" charset="-122"/>
            </a:endParaRPr>
          </a:p>
          <a:p>
            <a:pPr fontAlgn="auto">
              <a:lnSpc>
                <a:spcPts val="3860"/>
              </a:lnSpc>
            </a:pPr>
            <a:endParaRPr lang="zh-CN" altLang="en-US" sz="2800" dirty="0">
              <a:latin typeface="宋体" panose="02010600030101010101" pitchFamily="2" charset="-122"/>
              <a:cs typeface="方正静蕾简体" panose="03000509000000000000" pitchFamily="65" charset="-122"/>
            </a:endParaRPr>
          </a:p>
        </p:txBody>
      </p:sp>
      <p:sp>
        <p:nvSpPr>
          <p:cNvPr id="9" name="矩形 8"/>
          <p:cNvSpPr/>
          <p:nvPr/>
        </p:nvSpPr>
        <p:spPr>
          <a:xfrm>
            <a:off x="859111" y="2195469"/>
            <a:ext cx="906017" cy="523220"/>
          </a:xfrm>
          <a:prstGeom prst="rect">
            <a:avLst/>
          </a:prstGeom>
        </p:spPr>
        <p:txBody>
          <a:bodyPr wrap="none">
            <a:spAutoFit/>
          </a:bodyPr>
          <a:lstStyle/>
          <a:p>
            <a:pPr algn="l"/>
            <a:r>
              <a:rPr lang="zh-CN" altLang="en-US" sz="2800" b="1" dirty="0" smtClean="0">
                <a:solidFill>
                  <a:srgbClr val="FF0000"/>
                </a:solidFill>
                <a:latin typeface="楷体" panose="02010609060101010101" pitchFamily="49" charset="-122"/>
                <a:ea typeface="楷体" panose="02010609060101010101" pitchFamily="49" charset="-122"/>
                <a:sym typeface="+mn-ea"/>
              </a:rPr>
              <a:t>速度</a:t>
            </a:r>
            <a:endParaRPr lang="zh-CN" altLang="en-US" sz="2800" b="1" dirty="0">
              <a:solidFill>
                <a:srgbClr val="FF0000"/>
              </a:solidFill>
              <a:latin typeface="楷体" panose="02010609060101010101" pitchFamily="49" charset="-122"/>
              <a:ea typeface="楷体" panose="02010609060101010101" pitchFamily="49" charset="-122"/>
              <a:sym typeface="+mn-ea"/>
            </a:endParaRPr>
          </a:p>
        </p:txBody>
      </p:sp>
      <p:sp>
        <p:nvSpPr>
          <p:cNvPr id="10" name="矩形 9"/>
          <p:cNvSpPr/>
          <p:nvPr/>
        </p:nvSpPr>
        <p:spPr>
          <a:xfrm>
            <a:off x="3218853" y="3699805"/>
            <a:ext cx="545342" cy="523220"/>
          </a:xfrm>
          <a:prstGeom prst="rect">
            <a:avLst/>
          </a:prstGeom>
        </p:spPr>
        <p:txBody>
          <a:bodyPr wrap="none">
            <a:spAutoFit/>
          </a:bodyPr>
          <a:lstStyle/>
          <a:p>
            <a:pPr algn="l"/>
            <a:r>
              <a:rPr lang="zh-CN" altLang="en-US" sz="2800" b="1" dirty="0" smtClean="0">
                <a:solidFill>
                  <a:srgbClr val="FF0000"/>
                </a:solidFill>
                <a:latin typeface="楷体" panose="02010609060101010101" pitchFamily="49" charset="-122"/>
                <a:ea typeface="楷体" panose="02010609060101010101" pitchFamily="49" charset="-122"/>
                <a:sym typeface="+mn-ea"/>
              </a:rPr>
              <a:t>小</a:t>
            </a:r>
            <a:endParaRPr lang="zh-CN" altLang="en-US" sz="2800" b="1" dirty="0">
              <a:solidFill>
                <a:srgbClr val="FF0000"/>
              </a:solidFill>
              <a:latin typeface="楷体" panose="02010609060101010101" pitchFamily="49" charset="-122"/>
              <a:ea typeface="楷体" panose="02010609060101010101" pitchFamily="49" charset="-122"/>
              <a:sym typeface="+mn-ea"/>
            </a:endParaRPr>
          </a:p>
        </p:txBody>
      </p:sp>
      <p:sp>
        <p:nvSpPr>
          <p:cNvPr id="12" name="矩形 11"/>
          <p:cNvSpPr/>
          <p:nvPr/>
        </p:nvSpPr>
        <p:spPr>
          <a:xfrm>
            <a:off x="6301266" y="3699804"/>
            <a:ext cx="545342" cy="523220"/>
          </a:xfrm>
          <a:prstGeom prst="rect">
            <a:avLst/>
          </a:prstGeom>
        </p:spPr>
        <p:txBody>
          <a:bodyPr wrap="none">
            <a:spAutoFit/>
          </a:bodyPr>
          <a:lstStyle/>
          <a:p>
            <a:pPr algn="l"/>
            <a:r>
              <a:rPr lang="zh-CN" altLang="en-US" sz="2800" b="1" dirty="0" smtClean="0">
                <a:solidFill>
                  <a:srgbClr val="FF0000"/>
                </a:solidFill>
                <a:latin typeface="楷体" panose="02010609060101010101" pitchFamily="49" charset="-122"/>
                <a:ea typeface="楷体" panose="02010609060101010101" pitchFamily="49" charset="-122"/>
                <a:sym typeface="+mn-ea"/>
              </a:rPr>
              <a:t>慢</a:t>
            </a:r>
            <a:endParaRPr lang="zh-CN" altLang="en-US" sz="2800" b="1" dirty="0">
              <a:solidFill>
                <a:srgbClr val="FF0000"/>
              </a:solidFill>
              <a:latin typeface="楷体" panose="02010609060101010101" pitchFamily="49" charset="-122"/>
              <a:ea typeface="楷体" panose="02010609060101010101" pitchFamily="49" charset="-122"/>
              <a:sym typeface="+mn-ea"/>
            </a:endParaRPr>
          </a:p>
        </p:txBody>
      </p:sp>
      <p:sp>
        <p:nvSpPr>
          <p:cNvPr id="14" name="矩形 13"/>
          <p:cNvSpPr/>
          <p:nvPr/>
        </p:nvSpPr>
        <p:spPr>
          <a:xfrm>
            <a:off x="4805226" y="4717443"/>
            <a:ext cx="3070071" cy="523220"/>
          </a:xfrm>
          <a:prstGeom prst="rect">
            <a:avLst/>
          </a:prstGeom>
        </p:spPr>
        <p:txBody>
          <a:bodyPr wrap="none">
            <a:spAutoFit/>
          </a:bodyPr>
          <a:lstStyle/>
          <a:p>
            <a:pPr algn="l"/>
            <a:r>
              <a:rPr lang="zh-CN" altLang="en-US" sz="2800" b="1" dirty="0" smtClean="0">
                <a:solidFill>
                  <a:srgbClr val="FF0000"/>
                </a:solidFill>
                <a:latin typeface="楷体" panose="02010609060101010101" pitchFamily="49" charset="-122"/>
                <a:ea typeface="楷体" panose="02010609060101010101" pitchFamily="49" charset="-122"/>
                <a:sym typeface="+mn-ea"/>
              </a:rPr>
              <a:t>保持匀速直线运动</a:t>
            </a:r>
            <a:endParaRPr lang="zh-CN" altLang="en-US" sz="2800" b="1" dirty="0">
              <a:solidFill>
                <a:srgbClr val="FF0000"/>
              </a:solidFill>
              <a:latin typeface="楷体" panose="02010609060101010101" pitchFamily="49" charset="-122"/>
              <a:ea typeface="楷体" panose="02010609060101010101" pitchFamily="49" charset="-122"/>
              <a:sym typeface="+mn-ea"/>
            </a:endParaRPr>
          </a:p>
        </p:txBody>
      </p:sp>
      <p:grpSp>
        <p:nvGrpSpPr>
          <p:cNvPr id="15" name="组合 14"/>
          <p:cNvGrpSpPr/>
          <p:nvPr/>
        </p:nvGrpSpPr>
        <p:grpSpPr>
          <a:xfrm>
            <a:off x="474943" y="0"/>
            <a:ext cx="8274780" cy="768350"/>
            <a:chOff x="431463" y="178382"/>
            <a:chExt cx="8274780" cy="768350"/>
          </a:xfrm>
        </p:grpSpPr>
        <p:cxnSp>
          <p:nvCxnSpPr>
            <p:cNvPr id="16" name="直接连接符 15"/>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457232" y="178382"/>
              <a:ext cx="5519387" cy="768350"/>
              <a:chOff x="457232" y="178382"/>
              <a:chExt cx="5519387" cy="768350"/>
            </a:xfrm>
          </p:grpSpPr>
          <p:sp>
            <p:nvSpPr>
              <p:cNvPr id="18"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9" name="矩形 18"/>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431463" y="178382"/>
            <a:ext cx="8274780" cy="768350"/>
            <a:chOff x="431463" y="178382"/>
            <a:chExt cx="8274780" cy="768350"/>
          </a:xfrm>
        </p:grpSpPr>
        <p:cxnSp>
          <p:nvCxnSpPr>
            <p:cNvPr id="11" name="直接连接符 10"/>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461043" y="178382"/>
              <a:ext cx="2487106" cy="768350"/>
              <a:chOff x="461043" y="178382"/>
              <a:chExt cx="2487106" cy="768350"/>
            </a:xfrm>
          </p:grpSpPr>
          <p:sp>
            <p:nvSpPr>
              <p:cNvPr id="8" name="文本占位符 2"/>
              <p:cNvSpPr txBox="1"/>
              <p:nvPr/>
            </p:nvSpPr>
            <p:spPr>
              <a:xfrm>
                <a:off x="894514" y="292685"/>
                <a:ext cx="205363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考点回顾</a:t>
                </a:r>
              </a:p>
            </p:txBody>
          </p:sp>
          <p:sp>
            <p:nvSpPr>
              <p:cNvPr id="13" name="矩形 12"/>
              <p:cNvSpPr/>
              <p:nvPr/>
            </p:nvSpPr>
            <p:spPr>
              <a:xfrm>
                <a:off x="461043" y="178382"/>
                <a:ext cx="48831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K</a:t>
                </a:r>
              </a:p>
            </p:txBody>
          </p:sp>
        </p:grpSp>
      </p:grpSp>
      <p:sp>
        <p:nvSpPr>
          <p:cNvPr id="41" name="TextBox 40"/>
          <p:cNvSpPr txBox="1"/>
          <p:nvPr/>
        </p:nvSpPr>
        <p:spPr>
          <a:xfrm>
            <a:off x="377825" y="1285875"/>
            <a:ext cx="8328025" cy="4401205"/>
          </a:xfrm>
          <a:prstGeom prst="rect">
            <a:avLst/>
          </a:prstGeom>
          <a:noFill/>
        </p:spPr>
        <p:txBody>
          <a:bodyPr wrap="square" lIns="0" rIns="0" rtlCol="0">
            <a:spAutoFit/>
          </a:bodyPr>
          <a:lstStyle/>
          <a:p>
            <a:r>
              <a:rPr lang="en-US" altLang="zh-CN" sz="2800" dirty="0" smtClean="0">
                <a:latin typeface="+mn-ea"/>
              </a:rPr>
              <a:t>    </a:t>
            </a:r>
            <a:r>
              <a:rPr lang="zh-CN" altLang="zh-CN" sz="2800" dirty="0" smtClean="0">
                <a:latin typeface="+mn-ea"/>
              </a:rPr>
              <a:t>本</a:t>
            </a:r>
            <a:r>
              <a:rPr lang="zh-CN" altLang="zh-CN" sz="2800" dirty="0">
                <a:latin typeface="+mn-ea"/>
              </a:rPr>
              <a:t>讲操作要求的考点：</a:t>
            </a:r>
            <a:r>
              <a:rPr lang="zh-CN" altLang="zh-CN" sz="2800" u="sng" dirty="0">
                <a:latin typeface="+mn-ea"/>
              </a:rPr>
              <a:t>时间和长度的测量</a:t>
            </a:r>
            <a:r>
              <a:rPr lang="zh-CN" altLang="zh-CN" sz="2800" dirty="0">
                <a:latin typeface="+mn-ea"/>
              </a:rPr>
              <a:t>；</a:t>
            </a:r>
            <a:r>
              <a:rPr lang="zh-CN" altLang="zh-CN" sz="2800" u="sng" dirty="0">
                <a:latin typeface="+mn-ea"/>
              </a:rPr>
              <a:t>测物体运动速度</a:t>
            </a:r>
            <a:r>
              <a:rPr lang="zh-CN" altLang="zh-CN" sz="2800" dirty="0">
                <a:latin typeface="+mn-ea"/>
              </a:rPr>
              <a:t>。理解要求的考点：</a:t>
            </a:r>
            <a:r>
              <a:rPr lang="zh-CN" altLang="zh-CN" sz="2800" u="sng" dirty="0">
                <a:latin typeface="+mn-ea"/>
              </a:rPr>
              <a:t>机械运动及其相对性</a:t>
            </a:r>
            <a:r>
              <a:rPr lang="zh-CN" altLang="zh-CN" sz="2800" dirty="0">
                <a:latin typeface="+mn-ea"/>
              </a:rPr>
              <a:t>；</a:t>
            </a:r>
            <a:r>
              <a:rPr lang="zh-CN" altLang="zh-CN" sz="2800" u="sng" dirty="0">
                <a:latin typeface="+mn-ea"/>
              </a:rPr>
              <a:t>速度公式的简单计算</a:t>
            </a:r>
            <a:r>
              <a:rPr lang="zh-CN" altLang="zh-CN" sz="2800" dirty="0">
                <a:latin typeface="+mn-ea"/>
              </a:rPr>
              <a:t>；</a:t>
            </a:r>
            <a:r>
              <a:rPr lang="zh-CN" altLang="zh-CN" sz="2800" u="sng" dirty="0">
                <a:latin typeface="+mn-ea"/>
              </a:rPr>
              <a:t>惯性</a:t>
            </a:r>
            <a:r>
              <a:rPr lang="zh-CN" altLang="zh-CN" sz="2800" dirty="0">
                <a:latin typeface="+mn-ea"/>
              </a:rPr>
              <a:t>。认识要求的考点：时间、长度的粗略估测；速度的描述；力的作用效果；物体运动状态变化的原因；牛顿第一定律；二力平衡。近三年中考题型以选择题、填空题、实验题为主，其中</a:t>
            </a:r>
            <a:r>
              <a:rPr lang="zh-CN" altLang="zh-CN" sz="2800" u="sng" dirty="0">
                <a:latin typeface="+mn-ea"/>
              </a:rPr>
              <a:t>刻度尺使用</a:t>
            </a:r>
            <a:r>
              <a:rPr lang="zh-CN" altLang="zh-CN" sz="2800" dirty="0">
                <a:latin typeface="+mn-ea"/>
              </a:rPr>
              <a:t>、</a:t>
            </a:r>
            <a:r>
              <a:rPr lang="zh-CN" altLang="zh-CN" sz="2800" u="sng" dirty="0">
                <a:latin typeface="+mn-ea"/>
              </a:rPr>
              <a:t>运动相对性</a:t>
            </a:r>
            <a:r>
              <a:rPr lang="zh-CN" altLang="zh-CN" sz="2800" dirty="0">
                <a:latin typeface="+mn-ea"/>
              </a:rPr>
              <a:t>、</a:t>
            </a:r>
            <a:r>
              <a:rPr lang="zh-CN" altLang="zh-CN" sz="2800" u="sng" dirty="0">
                <a:latin typeface="+mn-ea"/>
              </a:rPr>
              <a:t>惯性</a:t>
            </a:r>
            <a:r>
              <a:rPr lang="zh-CN" altLang="zh-CN" sz="2800" dirty="0">
                <a:latin typeface="+mn-ea"/>
              </a:rPr>
              <a:t>、</a:t>
            </a:r>
            <a:r>
              <a:rPr lang="zh-CN" altLang="zh-CN" sz="2800" u="sng" dirty="0">
                <a:latin typeface="+mn-ea"/>
              </a:rPr>
              <a:t>二力平衡</a:t>
            </a:r>
            <a:r>
              <a:rPr lang="zh-CN" altLang="zh-CN" sz="2800" dirty="0">
                <a:latin typeface="+mn-ea"/>
              </a:rPr>
              <a:t>、</a:t>
            </a:r>
            <a:r>
              <a:rPr lang="zh-CN" altLang="zh-CN" sz="2800" u="sng" dirty="0">
                <a:latin typeface="+mn-ea"/>
              </a:rPr>
              <a:t>速度基础计算</a:t>
            </a:r>
            <a:r>
              <a:rPr lang="zh-CN" altLang="zh-CN" sz="2800" dirty="0">
                <a:latin typeface="+mn-ea"/>
              </a:rPr>
              <a:t>为每年必考知识点。本讲分值大约是</a:t>
            </a:r>
            <a:r>
              <a:rPr lang="en-US" altLang="zh-CN" sz="2800" dirty="0">
                <a:latin typeface="+mn-ea"/>
              </a:rPr>
              <a:t>5</a:t>
            </a:r>
            <a:r>
              <a:rPr lang="zh-CN" altLang="zh-CN" sz="2800" dirty="0">
                <a:latin typeface="+mn-ea"/>
              </a:rPr>
              <a:t>～</a:t>
            </a:r>
            <a:r>
              <a:rPr lang="en-US" altLang="zh-CN" sz="2800" dirty="0">
                <a:latin typeface="+mn-ea"/>
              </a:rPr>
              <a:t>8</a:t>
            </a:r>
            <a:r>
              <a:rPr lang="zh-CN" altLang="zh-CN" sz="2800" dirty="0">
                <a:latin typeface="+mn-ea"/>
              </a:rPr>
              <a:t>分。</a:t>
            </a:r>
            <a:r>
              <a:rPr lang="en-US" altLang="zh-CN" sz="2800" dirty="0" smtClean="0">
                <a:latin typeface="+mn-ea"/>
              </a:rPr>
              <a:t>2020</a:t>
            </a:r>
            <a:r>
              <a:rPr lang="zh-CN" altLang="zh-CN" sz="2800" dirty="0" smtClean="0">
                <a:latin typeface="+mn-ea"/>
              </a:rPr>
              <a:t>年</a:t>
            </a:r>
            <a:r>
              <a:rPr lang="zh-CN" altLang="zh-CN" sz="2800" dirty="0">
                <a:latin typeface="+mn-ea"/>
              </a:rPr>
              <a:t>预测：</a:t>
            </a:r>
            <a:r>
              <a:rPr lang="zh-CN" altLang="zh-CN" sz="2800" u="sng" dirty="0">
                <a:latin typeface="+mn-ea"/>
              </a:rPr>
              <a:t>刻度尺</a:t>
            </a:r>
            <a:r>
              <a:rPr lang="zh-CN" altLang="zh-CN" sz="2800" dirty="0" smtClean="0">
                <a:latin typeface="+mn-ea"/>
              </a:rPr>
              <a:t>；</a:t>
            </a:r>
            <a:r>
              <a:rPr lang="zh-CN" altLang="en-US" sz="2800" u="sng" dirty="0" smtClean="0">
                <a:latin typeface="+mn-ea"/>
              </a:rPr>
              <a:t>参照物</a:t>
            </a:r>
            <a:r>
              <a:rPr lang="zh-CN" altLang="en-US" sz="2800" dirty="0" smtClean="0">
                <a:latin typeface="+mn-ea"/>
              </a:rPr>
              <a:t>；</a:t>
            </a:r>
            <a:r>
              <a:rPr lang="zh-CN" altLang="zh-CN" sz="2800" u="sng" dirty="0" smtClean="0">
                <a:latin typeface="+mn-ea"/>
              </a:rPr>
              <a:t>惯性</a:t>
            </a:r>
            <a:r>
              <a:rPr lang="zh-CN" altLang="zh-CN" sz="2800" dirty="0">
                <a:latin typeface="+mn-ea"/>
              </a:rPr>
              <a:t>；</a:t>
            </a:r>
            <a:r>
              <a:rPr lang="zh-CN" altLang="zh-CN" sz="2800" u="sng" dirty="0">
                <a:latin typeface="+mn-ea"/>
              </a:rPr>
              <a:t>二力平衡</a:t>
            </a:r>
            <a:r>
              <a:rPr lang="zh-CN" altLang="zh-CN" sz="2800" dirty="0">
                <a:latin typeface="+mn-ea"/>
              </a:rPr>
              <a:t>；</a:t>
            </a:r>
            <a:r>
              <a:rPr lang="zh-CN" altLang="zh-CN" sz="2800" u="sng" dirty="0">
                <a:latin typeface="+mn-ea"/>
              </a:rPr>
              <a:t>速度计算及图象</a:t>
            </a:r>
            <a:r>
              <a:rPr lang="zh-CN" altLang="zh-CN" sz="2800" dirty="0">
                <a:latin typeface="+mn-ea"/>
              </a:rPr>
              <a:t>。</a:t>
            </a: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400">
        <p:dissolve/>
      </p:transition>
    </mc:Choice>
    <mc:Fallback xmlns="">
      <p:transition>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84169" y="946732"/>
            <a:ext cx="8300406" cy="5729774"/>
          </a:xfrm>
          <a:prstGeom prst="rect">
            <a:avLst/>
          </a:prstGeom>
          <a:noFill/>
        </p:spPr>
        <p:txBody>
          <a:bodyPr wrap="square" lIns="0" rIns="0" rtlCol="0">
            <a:spAutoFit/>
          </a:bodyPr>
          <a:lstStyle/>
          <a:p>
            <a:pPr fontAlgn="auto">
              <a:lnSpc>
                <a:spcPts val="3360"/>
              </a:lnSpc>
            </a:pP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3</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．牛顿第一定律、惯性</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a:t>
            </a:r>
            <a:r>
              <a:rPr lang="en-US" altLang="zh-CN" sz="2800" dirty="0">
                <a:latin typeface="宋体" panose="02010600030101010101" pitchFamily="2" charset="-122"/>
                <a:ea typeface="宋体" panose="02010600030101010101" pitchFamily="2" charset="-122"/>
                <a:cs typeface="方正静蕾简体" panose="03000509000000000000" pitchFamily="65" charset="-122"/>
              </a:rPr>
              <a:t>1</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）牛顿第一定律：一切物体在没有受到力的作</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用时，总</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保持</a:t>
            </a:r>
            <a:r>
              <a:rPr lang="zh-CN" altLang="en-US" sz="2800" u="sng" dirty="0" smtClean="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状态或</a:t>
            </a:r>
            <a:r>
              <a:rPr lang="zh-CN" altLang="en-US" sz="2800" u="sng" dirty="0" smtClean="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状态</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 </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（惯性定律）</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a:t>
            </a:r>
            <a:r>
              <a:rPr lang="en-US" altLang="zh-CN" sz="2800" dirty="0">
                <a:latin typeface="宋体" panose="02010600030101010101" pitchFamily="2" charset="-122"/>
                <a:ea typeface="宋体" panose="02010600030101010101" pitchFamily="2" charset="-122"/>
                <a:cs typeface="方正静蕾简体" panose="03000509000000000000" pitchFamily="65" charset="-122"/>
              </a:rPr>
              <a:t>2</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）惯性：任何物体</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在</a:t>
            </a:r>
            <a:r>
              <a:rPr lang="zh-CN" altLang="en-US" sz="2800" u="sng" dirty="0" smtClean="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都</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具有惯性。</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惯性只</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跟</a:t>
            </a:r>
            <a:r>
              <a:rPr lang="zh-CN" altLang="en-US" sz="2800" u="sng" dirty="0" smtClean="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有关</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a:t>
            </a:r>
            <a:r>
              <a:rPr lang="en-US" altLang="zh-CN" sz="2800" dirty="0">
                <a:latin typeface="宋体" panose="02010600030101010101" pitchFamily="2" charset="-122"/>
                <a:ea typeface="宋体" panose="02010600030101010101" pitchFamily="2" charset="-122"/>
                <a:cs typeface="方正静蕾简体" panose="03000509000000000000" pitchFamily="65" charset="-122"/>
              </a:rPr>
              <a:t>3</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）力</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是</a:t>
            </a:r>
            <a:r>
              <a:rPr lang="zh-CN" altLang="en-US" sz="2800" u="sng" dirty="0" smtClean="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的</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原因</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a:t>
            </a:r>
            <a:endParaRPr lang="en-US" altLang="zh-CN" sz="2800" dirty="0" smtClean="0">
              <a:latin typeface="宋体" panose="02010600030101010101" pitchFamily="2" charset="-122"/>
              <a:ea typeface="宋体" panose="02010600030101010101" pitchFamily="2" charset="-122"/>
              <a:cs typeface="方正静蕾简体" panose="03000509000000000000" pitchFamily="65" charset="-122"/>
            </a:endParaRPr>
          </a:p>
          <a:p>
            <a:r>
              <a:rPr lang="en-US" altLang="zh-CN" sz="2800" dirty="0">
                <a:latin typeface="+mn-ea"/>
              </a:rPr>
              <a:t>6</a:t>
            </a:r>
            <a:r>
              <a:rPr lang="zh-CN" altLang="zh-CN" sz="2800" dirty="0">
                <a:latin typeface="+mn-ea"/>
              </a:rPr>
              <a:t>．二力平衡：</a:t>
            </a:r>
          </a:p>
          <a:p>
            <a:r>
              <a:rPr lang="en-US" altLang="zh-CN" sz="2800" dirty="0" smtClean="0">
                <a:latin typeface="+mn-ea"/>
              </a:rPr>
              <a:t>  </a:t>
            </a:r>
            <a:r>
              <a:rPr lang="zh-CN" altLang="en-US" sz="2800" dirty="0" smtClean="0">
                <a:latin typeface="+mn-ea"/>
              </a:rPr>
              <a:t>（</a:t>
            </a:r>
            <a:r>
              <a:rPr lang="en-US" altLang="zh-CN" sz="2800" dirty="0" smtClean="0">
                <a:latin typeface="+mn-ea"/>
              </a:rPr>
              <a:t>1</a:t>
            </a:r>
            <a:r>
              <a:rPr lang="zh-CN" altLang="en-US" sz="2800" dirty="0" smtClean="0">
                <a:latin typeface="+mn-ea"/>
              </a:rPr>
              <a:t>）</a:t>
            </a:r>
            <a:r>
              <a:rPr lang="zh-CN" altLang="zh-CN" sz="2800" dirty="0" smtClean="0">
                <a:latin typeface="+mn-ea"/>
              </a:rPr>
              <a:t>二</a:t>
            </a:r>
            <a:r>
              <a:rPr lang="zh-CN" altLang="zh-CN" sz="2800" dirty="0">
                <a:latin typeface="+mn-ea"/>
              </a:rPr>
              <a:t>力平衡：一个物体在两个力作用下，</a:t>
            </a:r>
            <a:r>
              <a:rPr lang="zh-CN" altLang="zh-CN" sz="2800" dirty="0" smtClean="0">
                <a:latin typeface="+mn-ea"/>
              </a:rPr>
              <a:t>如果</a:t>
            </a:r>
            <a:endParaRPr lang="en-US" altLang="zh-CN" sz="2800" dirty="0" smtClean="0">
              <a:latin typeface="+mn-ea"/>
            </a:endParaRPr>
          </a:p>
          <a:p>
            <a:r>
              <a:rPr lang="en-US" altLang="zh-CN" sz="2800" dirty="0">
                <a:latin typeface="+mn-ea"/>
              </a:rPr>
              <a:t> </a:t>
            </a:r>
            <a:r>
              <a:rPr lang="en-US" altLang="zh-CN" sz="2800" dirty="0" smtClean="0">
                <a:latin typeface="+mn-ea"/>
              </a:rPr>
              <a:t>  </a:t>
            </a:r>
            <a:r>
              <a:rPr lang="zh-CN" altLang="zh-CN" sz="2800" dirty="0" smtClean="0">
                <a:latin typeface="+mn-ea"/>
              </a:rPr>
              <a:t>保持</a:t>
            </a:r>
            <a:r>
              <a:rPr lang="en-US" altLang="zh-CN" sz="2800" dirty="0">
                <a:latin typeface="+mn-ea"/>
              </a:rPr>
              <a:t>____________</a:t>
            </a:r>
            <a:r>
              <a:rPr lang="zh-CN" altLang="zh-CN" sz="2800" dirty="0">
                <a:latin typeface="+mn-ea"/>
              </a:rPr>
              <a:t>或</a:t>
            </a:r>
            <a:r>
              <a:rPr lang="en-US" altLang="zh-CN" sz="2800" dirty="0" smtClean="0">
                <a:latin typeface="+mn-ea"/>
              </a:rPr>
              <a:t>__________</a:t>
            </a:r>
            <a:r>
              <a:rPr lang="en-US" altLang="zh-CN" sz="2800" dirty="0">
                <a:latin typeface="+mn-ea"/>
              </a:rPr>
              <a:t>__</a:t>
            </a:r>
            <a:r>
              <a:rPr lang="en-US" altLang="zh-CN" sz="2800" dirty="0" smtClean="0">
                <a:latin typeface="+mn-ea"/>
              </a:rPr>
              <a:t>__</a:t>
            </a:r>
            <a:r>
              <a:rPr lang="zh-CN" altLang="zh-CN" sz="2800" dirty="0">
                <a:latin typeface="+mn-ea"/>
              </a:rPr>
              <a:t>状态。</a:t>
            </a:r>
          </a:p>
          <a:p>
            <a:r>
              <a:rPr lang="zh-CN" altLang="en-US" sz="2800" dirty="0" smtClean="0">
                <a:latin typeface="+mn-ea"/>
              </a:rPr>
              <a:t>  （</a:t>
            </a:r>
            <a:r>
              <a:rPr lang="en-US" altLang="zh-CN" sz="2800" dirty="0" smtClean="0">
                <a:latin typeface="+mn-ea"/>
              </a:rPr>
              <a:t>2</a:t>
            </a:r>
            <a:r>
              <a:rPr lang="zh-CN" altLang="en-US" sz="2800" dirty="0" smtClean="0">
                <a:latin typeface="+mn-ea"/>
              </a:rPr>
              <a:t>）</a:t>
            </a:r>
            <a:r>
              <a:rPr lang="zh-CN" altLang="zh-CN" sz="2800" dirty="0" smtClean="0">
                <a:latin typeface="+mn-ea"/>
              </a:rPr>
              <a:t>平衡条件</a:t>
            </a:r>
            <a:r>
              <a:rPr lang="zh-CN" altLang="zh-CN" sz="2800" dirty="0">
                <a:latin typeface="+mn-ea"/>
              </a:rPr>
              <a:t>：两个力作用在</a:t>
            </a:r>
            <a:r>
              <a:rPr lang="en-US" altLang="zh-CN" sz="2800" dirty="0">
                <a:latin typeface="+mn-ea"/>
              </a:rPr>
              <a:t>____________</a:t>
            </a:r>
            <a:r>
              <a:rPr lang="zh-CN" altLang="zh-CN" sz="2800" dirty="0" smtClean="0">
                <a:latin typeface="+mn-ea"/>
              </a:rPr>
              <a:t>物体</a:t>
            </a:r>
            <a:endParaRPr lang="en-US" altLang="zh-CN" sz="2800" dirty="0" smtClean="0">
              <a:latin typeface="+mn-ea"/>
            </a:endParaRPr>
          </a:p>
          <a:p>
            <a:r>
              <a:rPr lang="en-US" altLang="zh-CN" sz="2800" dirty="0">
                <a:latin typeface="+mn-ea"/>
              </a:rPr>
              <a:t> </a:t>
            </a:r>
            <a:r>
              <a:rPr lang="en-US" altLang="zh-CN" sz="2800" dirty="0" smtClean="0">
                <a:latin typeface="+mn-ea"/>
              </a:rPr>
              <a:t>  </a:t>
            </a:r>
            <a:r>
              <a:rPr lang="zh-CN" altLang="zh-CN" sz="2800" dirty="0" smtClean="0">
                <a:latin typeface="+mn-ea"/>
              </a:rPr>
              <a:t>上</a:t>
            </a:r>
            <a:r>
              <a:rPr lang="zh-CN" altLang="zh-CN" sz="2800" dirty="0">
                <a:latin typeface="+mn-ea"/>
              </a:rPr>
              <a:t>，大小</a:t>
            </a:r>
            <a:r>
              <a:rPr lang="en-US" altLang="zh-CN" sz="2800" dirty="0">
                <a:latin typeface="+mn-ea"/>
              </a:rPr>
              <a:t>____________</a:t>
            </a:r>
            <a:r>
              <a:rPr lang="zh-CN" altLang="zh-CN" sz="2800" dirty="0">
                <a:latin typeface="+mn-ea"/>
              </a:rPr>
              <a:t>，方向</a:t>
            </a:r>
            <a:r>
              <a:rPr lang="en-US" altLang="zh-CN" sz="2800" dirty="0">
                <a:latin typeface="+mn-ea"/>
              </a:rPr>
              <a:t>____________</a:t>
            </a:r>
            <a:r>
              <a:rPr lang="zh-CN" altLang="zh-CN" sz="2800" dirty="0">
                <a:latin typeface="+mn-ea"/>
              </a:rPr>
              <a:t>，</a:t>
            </a:r>
            <a:r>
              <a:rPr lang="zh-CN" altLang="zh-CN" sz="2800" dirty="0" smtClean="0">
                <a:latin typeface="+mn-ea"/>
              </a:rPr>
              <a:t>并</a:t>
            </a:r>
            <a:endParaRPr lang="en-US" altLang="zh-CN" sz="2800" dirty="0" smtClean="0">
              <a:latin typeface="+mn-ea"/>
            </a:endParaRPr>
          </a:p>
          <a:p>
            <a:r>
              <a:rPr lang="en-US" altLang="zh-CN" sz="2800" dirty="0">
                <a:latin typeface="+mn-ea"/>
              </a:rPr>
              <a:t> </a:t>
            </a:r>
            <a:r>
              <a:rPr lang="en-US" altLang="zh-CN" sz="2800" dirty="0" smtClean="0">
                <a:latin typeface="+mn-ea"/>
              </a:rPr>
              <a:t>  </a:t>
            </a:r>
            <a:r>
              <a:rPr lang="zh-CN" altLang="zh-CN" sz="2800" dirty="0" smtClean="0">
                <a:latin typeface="+mn-ea"/>
              </a:rPr>
              <a:t>且</a:t>
            </a:r>
            <a:r>
              <a:rPr lang="zh-CN" altLang="zh-CN" sz="2800" dirty="0">
                <a:latin typeface="+mn-ea"/>
              </a:rPr>
              <a:t>作用在</a:t>
            </a:r>
            <a:r>
              <a:rPr lang="en-US" altLang="zh-CN" sz="2800" dirty="0">
                <a:latin typeface="+mn-ea"/>
              </a:rPr>
              <a:t>________________</a:t>
            </a:r>
            <a:r>
              <a:rPr lang="zh-CN" altLang="zh-CN" sz="2800" dirty="0">
                <a:latin typeface="+mn-ea"/>
              </a:rPr>
              <a:t>上</a:t>
            </a:r>
            <a:r>
              <a:rPr lang="zh-CN" altLang="zh-CN" sz="2800" dirty="0" smtClean="0">
                <a:latin typeface="+mn-ea"/>
              </a:rPr>
              <a:t>。</a:t>
            </a:r>
            <a:endParaRPr lang="zh-CN" altLang="zh-CN" sz="2800" dirty="0">
              <a:latin typeface="+mn-ea"/>
            </a:endParaRPr>
          </a:p>
        </p:txBody>
      </p:sp>
      <p:sp>
        <p:nvSpPr>
          <p:cNvPr id="16" name="TextBox 15"/>
          <p:cNvSpPr txBox="1"/>
          <p:nvPr/>
        </p:nvSpPr>
        <p:spPr>
          <a:xfrm>
            <a:off x="2823349" y="1798763"/>
            <a:ext cx="1311393" cy="523220"/>
          </a:xfrm>
          <a:prstGeom prst="rect">
            <a:avLst/>
          </a:prstGeom>
          <a:noFill/>
        </p:spPr>
        <p:txBody>
          <a:bodyPr wrap="square" rtlCol="0">
            <a:spAutoFit/>
          </a:bodyPr>
          <a:lstStyle/>
          <a:p>
            <a:pPr algn="ctr"/>
            <a:r>
              <a:rPr lang="zh-CN" altLang="en-US" sz="2800" b="1" dirty="0" smtClean="0">
                <a:solidFill>
                  <a:srgbClr val="FF0000"/>
                </a:solidFill>
                <a:latin typeface="楷体" panose="02010609060101010101" pitchFamily="49" charset="-122"/>
                <a:ea typeface="楷体" panose="02010609060101010101" pitchFamily="49" charset="-122"/>
              </a:rPr>
              <a:t>静止</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17" name="TextBox 16"/>
          <p:cNvSpPr txBox="1"/>
          <p:nvPr/>
        </p:nvSpPr>
        <p:spPr>
          <a:xfrm>
            <a:off x="4460516" y="1683147"/>
            <a:ext cx="3424647" cy="523220"/>
          </a:xfrm>
          <a:prstGeom prst="rect">
            <a:avLst/>
          </a:prstGeom>
          <a:noFill/>
        </p:spPr>
        <p:txBody>
          <a:bodyPr wrap="square" rtlCol="0">
            <a:spAutoFit/>
          </a:bodyPr>
          <a:lstStyle/>
          <a:p>
            <a:pPr algn="ctr"/>
            <a:r>
              <a:rPr lang="zh-CN" altLang="en-US" sz="2800" b="1" dirty="0" smtClean="0">
                <a:solidFill>
                  <a:srgbClr val="FF0000"/>
                </a:solidFill>
                <a:latin typeface="楷体" panose="02010609060101010101" pitchFamily="49" charset="-122"/>
                <a:ea typeface="楷体" panose="02010609060101010101" pitchFamily="49" charset="-122"/>
              </a:rPr>
              <a:t>匀速直线运动</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18" name="TextBox 17"/>
          <p:cNvSpPr txBox="1"/>
          <p:nvPr/>
        </p:nvSpPr>
        <p:spPr>
          <a:xfrm>
            <a:off x="4294641" y="2550250"/>
            <a:ext cx="2238784" cy="523220"/>
          </a:xfrm>
          <a:prstGeom prst="rect">
            <a:avLst/>
          </a:prstGeom>
          <a:noFill/>
        </p:spPr>
        <p:txBody>
          <a:bodyPr wrap="square" rtlCol="0">
            <a:spAutoFit/>
          </a:bodyPr>
          <a:lstStyle/>
          <a:p>
            <a:pPr algn="ctr"/>
            <a:r>
              <a:rPr lang="zh-CN" altLang="en-US" sz="2800" b="1" dirty="0" smtClean="0">
                <a:solidFill>
                  <a:srgbClr val="FF0000"/>
                </a:solidFill>
                <a:latin typeface="楷体" panose="02010609060101010101" pitchFamily="49" charset="-122"/>
                <a:ea typeface="楷体" panose="02010609060101010101" pitchFamily="49" charset="-122"/>
              </a:rPr>
              <a:t>任何状态下</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19" name="TextBox 18"/>
          <p:cNvSpPr txBox="1"/>
          <p:nvPr/>
        </p:nvSpPr>
        <p:spPr>
          <a:xfrm>
            <a:off x="2121764" y="2987742"/>
            <a:ext cx="1311393" cy="523220"/>
          </a:xfrm>
          <a:prstGeom prst="rect">
            <a:avLst/>
          </a:prstGeom>
          <a:noFill/>
        </p:spPr>
        <p:txBody>
          <a:bodyPr wrap="square" rtlCol="0">
            <a:spAutoFit/>
          </a:bodyPr>
          <a:lstStyle/>
          <a:p>
            <a:pPr algn="ctr"/>
            <a:r>
              <a:rPr lang="zh-CN" altLang="en-US" sz="2800" b="1" dirty="0" smtClean="0">
                <a:solidFill>
                  <a:srgbClr val="FF0000"/>
                </a:solidFill>
                <a:latin typeface="楷体" panose="02010609060101010101" pitchFamily="49" charset="-122"/>
                <a:ea typeface="楷体" panose="02010609060101010101" pitchFamily="49" charset="-122"/>
              </a:rPr>
              <a:t>质量</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20" name="TextBox 19"/>
          <p:cNvSpPr txBox="1"/>
          <p:nvPr/>
        </p:nvSpPr>
        <p:spPr>
          <a:xfrm>
            <a:off x="1808272" y="3408029"/>
            <a:ext cx="4060454" cy="523220"/>
          </a:xfrm>
          <a:prstGeom prst="rect">
            <a:avLst/>
          </a:prstGeom>
          <a:noFill/>
        </p:spPr>
        <p:txBody>
          <a:bodyPr wrap="square" rtlCol="0">
            <a:spAutoFit/>
          </a:bodyPr>
          <a:lstStyle/>
          <a:p>
            <a:pPr algn="ctr"/>
            <a:r>
              <a:rPr lang="zh-CN" altLang="en-US" sz="2800" b="1" dirty="0" smtClean="0">
                <a:solidFill>
                  <a:srgbClr val="FF0000"/>
                </a:solidFill>
                <a:latin typeface="楷体" panose="02010609060101010101" pitchFamily="49" charset="-122"/>
                <a:ea typeface="楷体" panose="02010609060101010101" pitchFamily="49" charset="-122"/>
              </a:rPr>
              <a:t>改变</a:t>
            </a:r>
            <a:r>
              <a:rPr lang="zh-CN" altLang="en-US" sz="2800" b="1" dirty="0">
                <a:solidFill>
                  <a:srgbClr val="FF0000"/>
                </a:solidFill>
                <a:latin typeface="楷体" panose="02010609060101010101" pitchFamily="49" charset="-122"/>
                <a:ea typeface="楷体" panose="02010609060101010101" pitchFamily="49" charset="-122"/>
              </a:rPr>
              <a:t>物体运动状态</a:t>
            </a:r>
          </a:p>
        </p:txBody>
      </p:sp>
      <p:grpSp>
        <p:nvGrpSpPr>
          <p:cNvPr id="21" name="组合 20"/>
          <p:cNvGrpSpPr/>
          <p:nvPr/>
        </p:nvGrpSpPr>
        <p:grpSpPr>
          <a:xfrm>
            <a:off x="474943" y="0"/>
            <a:ext cx="8274780" cy="768350"/>
            <a:chOff x="431463" y="178382"/>
            <a:chExt cx="8274780" cy="768350"/>
          </a:xfrm>
        </p:grpSpPr>
        <p:cxnSp>
          <p:nvCxnSpPr>
            <p:cNvPr id="22" name="直接连接符 21"/>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457232" y="178382"/>
              <a:ext cx="5519387" cy="768350"/>
              <a:chOff x="457232" y="178382"/>
              <a:chExt cx="5519387" cy="768350"/>
            </a:xfrm>
          </p:grpSpPr>
          <p:sp>
            <p:nvSpPr>
              <p:cNvPr id="24"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smtClean="0">
                    <a:solidFill>
                      <a:srgbClr val="005188"/>
                    </a:solidFill>
                    <a:latin typeface="宋体" panose="02010600030101010101" pitchFamily="2" charset="-122"/>
                    <a:ea typeface="宋体" panose="02010600030101010101" pitchFamily="2" charset="-122"/>
                  </a:rPr>
                  <a:t>必备知识</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5" name="矩形 24"/>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
        <p:nvSpPr>
          <p:cNvPr id="14" name="TextBox 18"/>
          <p:cNvSpPr txBox="1"/>
          <p:nvPr/>
        </p:nvSpPr>
        <p:spPr>
          <a:xfrm>
            <a:off x="1963720" y="4793392"/>
            <a:ext cx="1311393"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静止</a:t>
            </a:r>
          </a:p>
        </p:txBody>
      </p:sp>
      <p:sp>
        <p:nvSpPr>
          <p:cNvPr id="15" name="TextBox 18"/>
          <p:cNvSpPr txBox="1"/>
          <p:nvPr/>
        </p:nvSpPr>
        <p:spPr>
          <a:xfrm>
            <a:off x="4087300" y="4783280"/>
            <a:ext cx="2531392" cy="523220"/>
          </a:xfrm>
          <a:prstGeom prst="rect">
            <a:avLst/>
          </a:prstGeom>
          <a:noFill/>
        </p:spPr>
        <p:txBody>
          <a:bodyPr wrap="square" rtlCol="0">
            <a:spAutoFit/>
          </a:bodyPr>
          <a:lstStyle/>
          <a:p>
            <a:pPr algn="ctr"/>
            <a:r>
              <a:rPr lang="zh-CN" altLang="en-US" sz="2800" b="1" dirty="0" smtClean="0">
                <a:solidFill>
                  <a:srgbClr val="FF0000"/>
                </a:solidFill>
                <a:latin typeface="楷体" panose="02010609060101010101" pitchFamily="49" charset="-122"/>
                <a:ea typeface="楷体" panose="02010609060101010101" pitchFamily="49" charset="-122"/>
              </a:rPr>
              <a:t>匀速直线运动</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26" name="TextBox 18"/>
          <p:cNvSpPr txBox="1"/>
          <p:nvPr/>
        </p:nvSpPr>
        <p:spPr>
          <a:xfrm>
            <a:off x="5962995" y="5223272"/>
            <a:ext cx="1311393"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同一</a:t>
            </a:r>
          </a:p>
        </p:txBody>
      </p:sp>
      <p:sp>
        <p:nvSpPr>
          <p:cNvPr id="27" name="TextBox 18"/>
          <p:cNvSpPr txBox="1"/>
          <p:nvPr/>
        </p:nvSpPr>
        <p:spPr>
          <a:xfrm>
            <a:off x="2777460" y="5635311"/>
            <a:ext cx="1311393"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相等</a:t>
            </a:r>
          </a:p>
        </p:txBody>
      </p:sp>
      <p:sp>
        <p:nvSpPr>
          <p:cNvPr id="28" name="TextBox 18"/>
          <p:cNvSpPr txBox="1"/>
          <p:nvPr/>
        </p:nvSpPr>
        <p:spPr>
          <a:xfrm>
            <a:off x="5962994" y="5658568"/>
            <a:ext cx="1311393"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相反</a:t>
            </a:r>
          </a:p>
        </p:txBody>
      </p:sp>
      <p:sp>
        <p:nvSpPr>
          <p:cNvPr id="29" name="TextBox 18"/>
          <p:cNvSpPr txBox="1"/>
          <p:nvPr/>
        </p:nvSpPr>
        <p:spPr>
          <a:xfrm>
            <a:off x="2256812" y="6101820"/>
            <a:ext cx="2966271"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同一直线</a:t>
            </a: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down)">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14" grpId="0"/>
      <p:bldP spid="15" grpId="0"/>
      <p:bldP spid="26"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31464" y="1248410"/>
            <a:ext cx="8274779" cy="4593565"/>
          </a:xfrm>
          <a:prstGeom prst="rect">
            <a:avLst/>
          </a:prstGeom>
          <a:noFill/>
        </p:spPr>
        <p:txBody>
          <a:bodyPr wrap="square" lIns="0" rIns="0" rtlCol="0">
            <a:spAutoFit/>
          </a:bodyPr>
          <a:lstStyle/>
          <a:p>
            <a:pPr fontAlgn="auto">
              <a:lnSpc>
                <a:spcPts val="3860"/>
              </a:lnSpc>
            </a:pPr>
            <a:r>
              <a:rPr lang="en-US" altLang="zh-CN" sz="2800" dirty="0">
                <a:latin typeface="宋体" panose="02010600030101010101" pitchFamily="2" charset="-122"/>
                <a:cs typeface="方正静蕾简体" panose="03000509000000000000" pitchFamily="65" charset="-122"/>
              </a:rPr>
              <a:t>3</a:t>
            </a:r>
            <a:r>
              <a:rPr lang="zh-CN" altLang="en-US" sz="2800" dirty="0">
                <a:latin typeface="宋体" panose="02010600030101010101" pitchFamily="2" charset="-122"/>
                <a:cs typeface="方正静蕾简体" panose="03000509000000000000" pitchFamily="65" charset="-122"/>
              </a:rPr>
              <a:t>．</a:t>
            </a:r>
            <a:r>
              <a:rPr lang="en-US" altLang="zh-CN" sz="2800" dirty="0">
                <a:latin typeface="宋体" panose="02010600030101010101" pitchFamily="2" charset="-122"/>
                <a:cs typeface="方正静蕾简体" panose="03000509000000000000" pitchFamily="65" charset="-122"/>
              </a:rPr>
              <a:t>(2017</a:t>
            </a:r>
            <a:r>
              <a:rPr lang="zh-CN" altLang="en-US" sz="2800" dirty="0">
                <a:latin typeface="宋体" panose="02010600030101010101" pitchFamily="2" charset="-122"/>
                <a:cs typeface="方正静蕾简体" panose="03000509000000000000" pitchFamily="65" charset="-122"/>
              </a:rPr>
              <a:t>年第</a:t>
            </a:r>
            <a:r>
              <a:rPr lang="en-US" altLang="zh-CN" sz="2800" dirty="0">
                <a:latin typeface="宋体" panose="02010600030101010101" pitchFamily="2" charset="-122"/>
                <a:cs typeface="方正静蕾简体" panose="03000509000000000000" pitchFamily="65" charset="-122"/>
              </a:rPr>
              <a:t>4</a:t>
            </a:r>
            <a:r>
              <a:rPr lang="zh-CN" altLang="en-US" sz="2800" dirty="0">
                <a:latin typeface="宋体" panose="02010600030101010101" pitchFamily="2" charset="-122"/>
                <a:cs typeface="方正静蕾简体" panose="03000509000000000000" pitchFamily="65" charset="-122"/>
              </a:rPr>
              <a:t>题</a:t>
            </a:r>
            <a:r>
              <a:rPr lang="en-US" altLang="zh-CN" sz="2800" dirty="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如图</a:t>
            </a:r>
            <a:r>
              <a:rPr lang="en-US" altLang="zh-CN" sz="2800" dirty="0" smtClean="0">
                <a:latin typeface="宋体" panose="02010600030101010101" pitchFamily="2" charset="-122"/>
                <a:cs typeface="方正静蕾简体" panose="03000509000000000000" pitchFamily="65" charset="-122"/>
              </a:rPr>
              <a:t>6-1</a:t>
            </a:r>
            <a:r>
              <a:rPr lang="zh-CN" altLang="en-US" sz="2800" dirty="0" smtClean="0">
                <a:latin typeface="宋体" panose="02010600030101010101" pitchFamily="2" charset="-122"/>
                <a:cs typeface="方正静蕾简体" panose="03000509000000000000" pitchFamily="65" charset="-122"/>
              </a:rPr>
              <a:t>所</a:t>
            </a:r>
            <a:r>
              <a:rPr lang="zh-CN" altLang="en-US" sz="2800" dirty="0">
                <a:latin typeface="宋体" panose="02010600030101010101" pitchFamily="2" charset="-122"/>
                <a:cs typeface="方正静蕾简体" panose="03000509000000000000" pitchFamily="65" charset="-122"/>
              </a:rPr>
              <a:t>示，小花想搬起一块石头，下列说法正确的是</a:t>
            </a:r>
            <a:r>
              <a:rPr lang="en-US" altLang="zh-CN" sz="2800" dirty="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  )</a:t>
            </a:r>
          </a:p>
          <a:p>
            <a:pPr fontAlgn="auto">
              <a:lnSpc>
                <a:spcPts val="3860"/>
              </a:lnSpc>
            </a:pPr>
            <a:r>
              <a:rPr lang="en-US" altLang="zh-CN" sz="2800" dirty="0">
                <a:latin typeface="宋体" panose="02010600030101010101" pitchFamily="2" charset="-122"/>
                <a:cs typeface="方正静蕾简体" panose="03000509000000000000" pitchFamily="65" charset="-122"/>
              </a:rPr>
              <a:t>A</a:t>
            </a:r>
            <a:r>
              <a:rPr lang="zh-CN" altLang="en-US" sz="2800" dirty="0">
                <a:latin typeface="宋体" panose="02010600030101010101" pitchFamily="2" charset="-122"/>
                <a:cs typeface="方正静蕾简体" panose="03000509000000000000" pitchFamily="65" charset="-122"/>
              </a:rPr>
              <a:t>．若石头没被搬动，以地面为参照物，它是静止的</a:t>
            </a:r>
          </a:p>
          <a:p>
            <a:pPr fontAlgn="auto">
              <a:lnSpc>
                <a:spcPts val="3860"/>
              </a:lnSpc>
            </a:pPr>
            <a:r>
              <a:rPr lang="en-US" altLang="zh-CN" sz="2800" dirty="0">
                <a:latin typeface="宋体" panose="02010600030101010101" pitchFamily="2" charset="-122"/>
                <a:cs typeface="方正静蕾简体" panose="03000509000000000000" pitchFamily="65" charset="-122"/>
              </a:rPr>
              <a:t>B</a:t>
            </a:r>
            <a:r>
              <a:rPr lang="zh-CN" altLang="en-US" sz="2800" dirty="0">
                <a:latin typeface="宋体" panose="02010600030101010101" pitchFamily="2" charset="-122"/>
                <a:cs typeface="方正静蕾简体" panose="03000509000000000000" pitchFamily="65" charset="-122"/>
              </a:rPr>
              <a:t>．若石头没被搬起，是因为石头受到的惯性力比较大</a:t>
            </a:r>
          </a:p>
          <a:p>
            <a:pPr fontAlgn="auto">
              <a:lnSpc>
                <a:spcPts val="3860"/>
              </a:lnSpc>
            </a:pPr>
            <a:r>
              <a:rPr lang="en-US" altLang="zh-CN" sz="2800" dirty="0">
                <a:latin typeface="宋体" panose="02010600030101010101" pitchFamily="2" charset="-122"/>
                <a:cs typeface="方正静蕾简体" panose="03000509000000000000" pitchFamily="65" charset="-122"/>
              </a:rPr>
              <a:t>C</a:t>
            </a:r>
            <a:r>
              <a:rPr lang="zh-CN" altLang="en-US" sz="2800" dirty="0">
                <a:latin typeface="宋体" panose="02010600030101010101" pitchFamily="2" charset="-122"/>
                <a:cs typeface="方正静蕾简体" panose="03000509000000000000" pitchFamily="65" charset="-122"/>
              </a:rPr>
              <a:t>．若石头被搬起，说明力可以改变石头惯性的大小</a:t>
            </a:r>
          </a:p>
          <a:p>
            <a:pPr fontAlgn="auto">
              <a:lnSpc>
                <a:spcPts val="3860"/>
              </a:lnSpc>
            </a:pPr>
            <a:r>
              <a:rPr lang="en-US" altLang="zh-CN" sz="2800" dirty="0">
                <a:latin typeface="宋体" panose="02010600030101010101" pitchFamily="2" charset="-122"/>
                <a:cs typeface="方正静蕾简体" panose="03000509000000000000" pitchFamily="65" charset="-122"/>
              </a:rPr>
              <a:t>D</a:t>
            </a:r>
            <a:r>
              <a:rPr lang="zh-CN" altLang="en-US" sz="2800" dirty="0">
                <a:latin typeface="宋体" panose="02010600030101010101" pitchFamily="2" charset="-122"/>
                <a:cs typeface="方正静蕾简体" panose="03000509000000000000" pitchFamily="65" charset="-122"/>
              </a:rPr>
              <a:t>．若石头没被搬起，此时石头受到的</a:t>
            </a:r>
            <a:r>
              <a:rPr lang="zh-CN" altLang="en-US" sz="2800" dirty="0" smtClean="0">
                <a:latin typeface="宋体" panose="02010600030101010101" pitchFamily="2" charset="-122"/>
                <a:cs typeface="方正静蕾简体" panose="03000509000000000000" pitchFamily="65" charset="-122"/>
              </a:rPr>
              <a:t>重</a:t>
            </a:r>
            <a:endParaRPr lang="en-US" altLang="zh-CN" sz="2800" dirty="0" smtClean="0">
              <a:latin typeface="宋体" panose="02010600030101010101" pitchFamily="2" charset="-122"/>
              <a:cs typeface="方正静蕾简体" panose="03000509000000000000" pitchFamily="65" charset="-122"/>
            </a:endParaRPr>
          </a:p>
          <a:p>
            <a:pPr fontAlgn="auto">
              <a:lnSpc>
                <a:spcPts val="3860"/>
              </a:lnSpc>
            </a:pPr>
            <a:r>
              <a:rPr lang="zh-CN" altLang="en-US" sz="2800" dirty="0" smtClean="0">
                <a:latin typeface="宋体" panose="02010600030101010101" pitchFamily="2" charset="-122"/>
                <a:cs typeface="方正静蕾简体" panose="03000509000000000000" pitchFamily="65" charset="-122"/>
              </a:rPr>
              <a:t>力</a:t>
            </a:r>
            <a:r>
              <a:rPr lang="zh-CN" altLang="en-US" sz="2800" dirty="0">
                <a:latin typeface="宋体" panose="02010600030101010101" pitchFamily="2" charset="-122"/>
                <a:cs typeface="方正静蕾简体" panose="03000509000000000000" pitchFamily="65" charset="-122"/>
              </a:rPr>
              <a:t>和石头对地面的压力是一对平衡力</a:t>
            </a:r>
          </a:p>
          <a:p>
            <a:pPr fontAlgn="auto">
              <a:lnSpc>
                <a:spcPts val="3860"/>
              </a:lnSpc>
            </a:pPr>
            <a:endParaRPr lang="zh-CN" altLang="en-US" sz="2800" dirty="0">
              <a:latin typeface="宋体" panose="02010600030101010101" pitchFamily="2" charset="-122"/>
              <a:cs typeface="方正静蕾简体" panose="03000509000000000000" pitchFamily="65" charset="-122"/>
            </a:endParaRPr>
          </a:p>
        </p:txBody>
      </p:sp>
      <p:sp>
        <p:nvSpPr>
          <p:cNvPr id="10" name="TextBox 16"/>
          <p:cNvSpPr txBox="1"/>
          <p:nvPr/>
        </p:nvSpPr>
        <p:spPr>
          <a:xfrm>
            <a:off x="4016413" y="1719790"/>
            <a:ext cx="803237" cy="523220"/>
          </a:xfrm>
          <a:prstGeom prst="rect">
            <a:avLst/>
          </a:prstGeom>
          <a:noFill/>
        </p:spPr>
        <p:txBody>
          <a:bodyPr wrap="square" rtlCol="0">
            <a:spAutoFit/>
          </a:bodyPr>
          <a:lstStyle/>
          <a:p>
            <a:pPr algn="ctr"/>
            <a:r>
              <a:rPr lang="en-US" altLang="zh-CN" sz="2800" b="1" dirty="0" smtClean="0">
                <a:solidFill>
                  <a:srgbClr val="FF0000"/>
                </a:solidFill>
                <a:ea typeface="楷体" panose="02010609060101010101" pitchFamily="49" charset="-122"/>
              </a:rPr>
              <a:t>A</a:t>
            </a:r>
            <a:endParaRPr lang="en-US" altLang="zh-CN" sz="2800" b="1" dirty="0">
              <a:solidFill>
                <a:srgbClr val="FF0000"/>
              </a:solidFill>
              <a:ea typeface="楷体" panose="02010609060101010101" pitchFamily="49" charset="-122"/>
            </a:endParaRPr>
          </a:p>
        </p:txBody>
      </p:sp>
      <p:grpSp>
        <p:nvGrpSpPr>
          <p:cNvPr id="12" name="组合 11"/>
          <p:cNvGrpSpPr/>
          <p:nvPr/>
        </p:nvGrpSpPr>
        <p:grpSpPr>
          <a:xfrm>
            <a:off x="474943" y="0"/>
            <a:ext cx="8274780" cy="769441"/>
            <a:chOff x="431463" y="178382"/>
            <a:chExt cx="8274780" cy="769441"/>
          </a:xfrm>
        </p:grpSpPr>
        <p:cxnSp>
          <p:nvCxnSpPr>
            <p:cNvPr id="14" name="直接连接符 13"/>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458177" y="178382"/>
              <a:ext cx="5518442" cy="769441"/>
              <a:chOff x="458177" y="178382"/>
              <a:chExt cx="5518442" cy="769441"/>
            </a:xfrm>
          </p:grpSpPr>
          <p:sp>
            <p:nvSpPr>
              <p:cNvPr id="16"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考情分</a:t>
                </a:r>
                <a:r>
                  <a:rPr lang="zh-CN" altLang="en-US" sz="3200" dirty="0" smtClean="0">
                    <a:solidFill>
                      <a:srgbClr val="005188"/>
                    </a:solidFill>
                    <a:latin typeface="宋体" panose="02010600030101010101" pitchFamily="2" charset="-122"/>
                    <a:ea typeface="宋体" panose="02010600030101010101" pitchFamily="2" charset="-122"/>
                  </a:rPr>
                  <a:t>析</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中考链接</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7" name="矩形 16"/>
              <p:cNvSpPr/>
              <p:nvPr/>
            </p:nvSpPr>
            <p:spPr>
              <a:xfrm>
                <a:off x="458177" y="178382"/>
                <a:ext cx="494046" cy="769441"/>
              </a:xfrm>
              <a:prstGeom prst="rect">
                <a:avLst/>
              </a:prstGeom>
              <a:noFill/>
            </p:spPr>
            <p:txBody>
              <a:bodyPr wrap="none" lIns="91440" tIns="45720" rIns="91440" bIns="45720">
                <a:spAutoFit/>
              </a:bodyPr>
              <a:lstStyle/>
              <a:p>
                <a:pPr algn="ctr"/>
                <a:r>
                  <a:rPr lang="en-US" altLang="zh-CN" sz="4400" b="1" dirty="0">
                    <a:ln w="10541" cmpd="sng">
                      <a:solidFill>
                        <a:schemeClr val="accent1">
                          <a:shade val="88000"/>
                          <a:satMod val="110000"/>
                        </a:schemeClr>
                      </a:solidFill>
                      <a:prstDash val="solid"/>
                    </a:ln>
                    <a:solidFill>
                      <a:srgbClr val="005188"/>
                    </a:solidFill>
                  </a:rPr>
                  <a:t>K</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 name="图片 1"/>
          <p:cNvPicPr>
            <a:picLocks noChangeAspect="1"/>
          </p:cNvPicPr>
          <p:nvPr/>
        </p:nvPicPr>
        <p:blipFill>
          <a:blip r:embed="rId3"/>
          <a:stretch>
            <a:fillRect/>
          </a:stretch>
        </p:blipFill>
        <p:spPr>
          <a:xfrm>
            <a:off x="6702479" y="4320406"/>
            <a:ext cx="1774009" cy="224969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31464" y="1248410"/>
            <a:ext cx="8274779" cy="2593018"/>
          </a:xfrm>
          <a:prstGeom prst="rect">
            <a:avLst/>
          </a:prstGeom>
          <a:noFill/>
        </p:spPr>
        <p:txBody>
          <a:bodyPr wrap="square" lIns="0" rIns="0" rtlCol="0">
            <a:spAutoFit/>
          </a:bodyPr>
          <a:lstStyle/>
          <a:p>
            <a:pPr fontAlgn="auto">
              <a:lnSpc>
                <a:spcPts val="3860"/>
              </a:lnSpc>
            </a:pPr>
            <a:r>
              <a:rPr lang="en-US" altLang="zh-CN" sz="2800" dirty="0" smtClean="0">
                <a:latin typeface="宋体" panose="02010600030101010101" pitchFamily="2" charset="-122"/>
                <a:cs typeface="方正静蕾简体" panose="03000509000000000000" pitchFamily="65" charset="-122"/>
              </a:rPr>
              <a:t>2</a:t>
            </a:r>
            <a:r>
              <a:rPr lang="zh-CN" altLang="en-US" sz="2800" dirty="0" smtClean="0">
                <a:latin typeface="宋体" panose="02010600030101010101" pitchFamily="2" charset="-122"/>
                <a:cs typeface="方正静蕾简体" panose="03000509000000000000" pitchFamily="65" charset="-122"/>
              </a:rPr>
              <a:t>．（</a:t>
            </a:r>
            <a:r>
              <a:rPr lang="en-US" altLang="zh-CN" sz="2800" dirty="0" smtClean="0">
                <a:latin typeface="宋体" panose="02010600030101010101" pitchFamily="2" charset="-122"/>
                <a:cs typeface="方正静蕾简体" panose="03000509000000000000" pitchFamily="65" charset="-122"/>
              </a:rPr>
              <a:t>2017</a:t>
            </a:r>
            <a:r>
              <a:rPr lang="zh-CN" altLang="en-US" sz="2800" dirty="0" smtClean="0">
                <a:latin typeface="宋体" panose="02010600030101010101" pitchFamily="2" charset="-122"/>
                <a:cs typeface="方正静蕾简体" panose="03000509000000000000" pitchFamily="65" charset="-122"/>
              </a:rPr>
              <a:t>年第</a:t>
            </a:r>
            <a:r>
              <a:rPr lang="en-US" altLang="zh-CN" sz="2800" dirty="0" smtClean="0">
                <a:latin typeface="宋体" panose="02010600030101010101" pitchFamily="2" charset="-122"/>
                <a:cs typeface="方正静蕾简体" panose="03000509000000000000" pitchFamily="65" charset="-122"/>
              </a:rPr>
              <a:t>19</a:t>
            </a:r>
            <a:r>
              <a:rPr lang="zh-CN" altLang="en-US" sz="2800" dirty="0" smtClean="0">
                <a:latin typeface="宋体" panose="02010600030101010101" pitchFamily="2" charset="-122"/>
                <a:cs typeface="方正静蕾简体" panose="03000509000000000000" pitchFamily="65" charset="-122"/>
              </a:rPr>
              <a:t>题）常用机器人潜入水下打捞沉船上的物体。</a:t>
            </a:r>
            <a:r>
              <a:rPr lang="en-US" altLang="zh-CN" sz="2800" dirty="0" smtClean="0">
                <a:latin typeface="宋体" panose="02010600030101010101" pitchFamily="2" charset="-122"/>
                <a:cs typeface="方正静蕾简体" panose="03000509000000000000" pitchFamily="65" charset="-122"/>
              </a:rPr>
              <a:t>(</a:t>
            </a:r>
            <a:r>
              <a:rPr lang="en-US" altLang="zh-CN" sz="2800" i="1" dirty="0" smtClean="0">
                <a:cs typeface="方正静蕾简体" panose="03000509000000000000" pitchFamily="65" charset="-122"/>
              </a:rPr>
              <a:t>ρ</a:t>
            </a:r>
            <a:r>
              <a:rPr lang="zh-CN" altLang="en-US" sz="2800" baseline="-25000" dirty="0" smtClean="0">
                <a:cs typeface="方正静蕾简体" panose="03000509000000000000" pitchFamily="65" charset="-122"/>
              </a:rPr>
              <a:t>水</a:t>
            </a:r>
            <a:r>
              <a:rPr lang="en-US" altLang="zh-CN" sz="2800" dirty="0" smtClean="0">
                <a:cs typeface="方正静蕾简体" panose="03000509000000000000" pitchFamily="65" charset="-122"/>
              </a:rPr>
              <a:t>=1.0×10</a:t>
            </a:r>
            <a:r>
              <a:rPr lang="en-US" altLang="zh-CN" sz="2800" baseline="30000" dirty="0" smtClean="0">
                <a:cs typeface="方正静蕾简体" panose="03000509000000000000" pitchFamily="65" charset="-122"/>
              </a:rPr>
              <a:t>3</a:t>
            </a:r>
            <a:r>
              <a:rPr lang="en-US" altLang="zh-CN" sz="2800" dirty="0" smtClean="0">
                <a:cs typeface="方正静蕾简体" panose="03000509000000000000" pitchFamily="65" charset="-122"/>
              </a:rPr>
              <a:t> kg</a:t>
            </a:r>
            <a:r>
              <a:rPr lang="zh-CN" altLang="en-US" sz="2800" dirty="0" smtClean="0">
                <a:cs typeface="方正静蕾简体" panose="03000509000000000000" pitchFamily="65" charset="-122"/>
              </a:rPr>
              <a:t>／</a:t>
            </a:r>
            <a:r>
              <a:rPr lang="en-US" altLang="zh-CN" sz="2800" dirty="0" smtClean="0">
                <a:cs typeface="方正静蕾简体" panose="03000509000000000000" pitchFamily="65" charset="-122"/>
              </a:rPr>
              <a:t>m</a:t>
            </a:r>
            <a:r>
              <a:rPr lang="en-US" altLang="zh-CN" sz="2800" baseline="30000" dirty="0" smtClean="0">
                <a:cs typeface="方正静蕾简体" panose="03000509000000000000" pitchFamily="65" charset="-122"/>
              </a:rPr>
              <a:t>3</a:t>
            </a:r>
            <a:r>
              <a:rPr lang="zh-CN" altLang="en-US" sz="2800" dirty="0" smtClean="0">
                <a:cs typeface="方正静蕾简体" panose="03000509000000000000" pitchFamily="65" charset="-122"/>
              </a:rPr>
              <a:t>，</a:t>
            </a:r>
            <a:r>
              <a:rPr lang="en-US" altLang="zh-CN" sz="2800" dirty="0" smtClean="0">
                <a:cs typeface="方正静蕾简体" panose="03000509000000000000" pitchFamily="65" charset="-122"/>
              </a:rPr>
              <a:t>g=10 N</a:t>
            </a:r>
            <a:r>
              <a:rPr lang="zh-CN" altLang="en-US" sz="2800" dirty="0" smtClean="0">
                <a:cs typeface="方正静蕾简体" panose="03000509000000000000" pitchFamily="65" charset="-122"/>
              </a:rPr>
              <a:t>／</a:t>
            </a:r>
            <a:r>
              <a:rPr lang="en-US" altLang="zh-CN" sz="2800" dirty="0" smtClean="0">
                <a:cs typeface="方正静蕾简体" panose="03000509000000000000" pitchFamily="65" charset="-122"/>
              </a:rPr>
              <a:t>kg</a:t>
            </a:r>
            <a:r>
              <a:rPr lang="en-US" altLang="zh-CN" sz="2800" dirty="0" smtClean="0">
                <a:latin typeface="宋体" panose="02010600030101010101" pitchFamily="2" charset="-122"/>
                <a:cs typeface="方正静蕾简体" panose="03000509000000000000" pitchFamily="65" charset="-122"/>
              </a:rPr>
              <a:t>) </a:t>
            </a:r>
          </a:p>
          <a:p>
            <a:pPr fontAlgn="auto">
              <a:lnSpc>
                <a:spcPts val="3860"/>
              </a:lnSpc>
            </a:pPr>
            <a:r>
              <a:rPr lang="en-US" altLang="zh-CN" sz="2800" dirty="0" smtClean="0">
                <a:latin typeface="宋体" panose="02010600030101010101" pitchFamily="2" charset="-122"/>
                <a:cs typeface="方正静蕾简体" panose="03000509000000000000" pitchFamily="65" charset="-122"/>
              </a:rPr>
              <a:t>(2)</a:t>
            </a:r>
            <a:r>
              <a:rPr lang="zh-CN" altLang="en-US" sz="2800" dirty="0" smtClean="0">
                <a:latin typeface="宋体" panose="02010600030101010101" pitchFamily="2" charset="-122"/>
                <a:cs typeface="方正静蕾简体" panose="03000509000000000000" pitchFamily="65" charset="-122"/>
              </a:rPr>
              <a:t>若机器人在水下</a:t>
            </a:r>
            <a:r>
              <a:rPr lang="en-US" altLang="zh-CN" sz="2800" dirty="0" smtClean="0">
                <a:cs typeface="方正静蕾简体" panose="03000509000000000000" pitchFamily="65" charset="-122"/>
              </a:rPr>
              <a:t>30 m</a:t>
            </a:r>
            <a:r>
              <a:rPr lang="zh-CN" altLang="en-US" sz="2800" dirty="0" smtClean="0">
                <a:cs typeface="方正静蕾简体" panose="03000509000000000000" pitchFamily="65" charset="-122"/>
              </a:rPr>
              <a:t>处</a:t>
            </a:r>
            <a:r>
              <a:rPr lang="zh-CN" altLang="en-US" sz="2800" dirty="0" smtClean="0">
                <a:latin typeface="宋体" panose="02010600030101010101" pitchFamily="2" charset="-122"/>
                <a:cs typeface="方正静蕾简体" panose="03000509000000000000" pitchFamily="65" charset="-122"/>
              </a:rPr>
              <a:t>将该物体匀速竖直向上运至水面需时间</a:t>
            </a:r>
            <a:r>
              <a:rPr lang="en-US" altLang="zh-CN" sz="2800" dirty="0" smtClean="0">
                <a:cs typeface="方正静蕾简体" panose="03000509000000000000" pitchFamily="65" charset="-122"/>
              </a:rPr>
              <a:t>150 s</a:t>
            </a:r>
            <a:r>
              <a:rPr lang="zh-CN" altLang="en-US" sz="2800" dirty="0" smtClean="0">
                <a:cs typeface="方正静蕾简体" panose="03000509000000000000" pitchFamily="65" charset="-122"/>
              </a:rPr>
              <a:t>，则</a:t>
            </a:r>
            <a:r>
              <a:rPr lang="zh-CN" altLang="en-US" sz="2800" dirty="0" smtClean="0">
                <a:latin typeface="宋体" panose="02010600030101010101" pitchFamily="2" charset="-122"/>
                <a:cs typeface="方正静蕾简体" panose="03000509000000000000" pitchFamily="65" charset="-122"/>
              </a:rPr>
              <a:t>物体上升的速度是多少</a:t>
            </a:r>
            <a:r>
              <a:rPr lang="en-US" altLang="zh-CN" sz="2800" dirty="0" smtClean="0">
                <a:latin typeface="宋体" panose="02010600030101010101" pitchFamily="2" charset="-122"/>
                <a:cs typeface="方正静蕾简体" panose="03000509000000000000" pitchFamily="65" charset="-122"/>
              </a:rPr>
              <a:t>?</a:t>
            </a:r>
            <a:endParaRPr lang="en-US" altLang="zh-CN" sz="2800" dirty="0">
              <a:latin typeface="宋体" panose="02010600030101010101" pitchFamily="2" charset="-122"/>
              <a:cs typeface="方正静蕾简体" panose="03000509000000000000" pitchFamily="65" charset="-122"/>
            </a:endParaRPr>
          </a:p>
          <a:p>
            <a:pPr fontAlgn="auto">
              <a:lnSpc>
                <a:spcPts val="3860"/>
              </a:lnSpc>
            </a:pPr>
            <a:endParaRPr lang="zh-CN" altLang="en-US" sz="2800" dirty="0">
              <a:latin typeface="宋体" panose="02010600030101010101" pitchFamily="2" charset="-122"/>
              <a:cs typeface="方正静蕾简体" panose="03000509000000000000" pitchFamily="65" charset="-122"/>
            </a:endParaRPr>
          </a:p>
        </p:txBody>
      </p:sp>
      <mc:AlternateContent xmlns:mc="http://schemas.openxmlformats.org/markup-compatibility/2006" xmlns:a14="http://schemas.microsoft.com/office/drawing/2010/main">
        <mc:Choice Requires="a14">
          <p:sp>
            <p:nvSpPr>
              <p:cNvPr id="9" name="TextBox 16"/>
              <p:cNvSpPr txBox="1"/>
              <p:nvPr/>
            </p:nvSpPr>
            <p:spPr>
              <a:xfrm>
                <a:off x="457232" y="3379881"/>
                <a:ext cx="7497011" cy="796821"/>
              </a:xfrm>
              <a:prstGeom prst="rect">
                <a:avLst/>
              </a:prstGeom>
              <a:noFill/>
            </p:spPr>
            <p:txBody>
              <a:bodyPr wrap="square" rtlCol="0">
                <a:spAutoFit/>
              </a:bodyPr>
              <a:lstStyle/>
              <a:p>
                <a:r>
                  <a:rPr lang="zh-CN" altLang="en-US" sz="2800" b="1" dirty="0">
                    <a:solidFill>
                      <a:srgbClr val="FF0000"/>
                    </a:solidFill>
                    <a:ea typeface="楷体" panose="02010609060101010101" pitchFamily="49" charset="-122"/>
                  </a:rPr>
                  <a:t>解：</a:t>
                </a:r>
                <a:r>
                  <a:rPr lang="en-US" altLang="zh-CN" sz="2800" b="1" dirty="0">
                    <a:solidFill>
                      <a:srgbClr val="FF0000"/>
                    </a:solidFill>
                    <a:ea typeface="楷体" panose="02010609060101010101" pitchFamily="49" charset="-122"/>
                  </a:rPr>
                  <a:t>(2)</a:t>
                </a:r>
                <a:r>
                  <a:rPr lang="zh-CN" altLang="en-US" sz="2800" b="1" dirty="0">
                    <a:solidFill>
                      <a:srgbClr val="FF0000"/>
                    </a:solidFill>
                    <a:ea typeface="楷体" panose="02010609060101010101" pitchFamily="49" charset="-122"/>
                  </a:rPr>
                  <a:t>物体上升的速度</a:t>
                </a:r>
                <a:r>
                  <a:rPr lang="en-US" altLang="zh-CN" sz="2800" b="1" i="1" dirty="0">
                    <a:solidFill>
                      <a:srgbClr val="FF0000"/>
                    </a:solidFill>
                    <a:ea typeface="楷体" panose="02010609060101010101" pitchFamily="49" charset="-122"/>
                  </a:rPr>
                  <a:t>v</a:t>
                </a:r>
                <a:r>
                  <a:rPr lang="zh-CN" altLang="en-US" sz="2800" b="1" dirty="0">
                    <a:solidFill>
                      <a:srgbClr val="FF0000"/>
                    </a:solidFill>
                    <a:ea typeface="楷体" panose="02010609060101010101" pitchFamily="49" charset="-122"/>
                  </a:rPr>
                  <a:t>＝</a:t>
                </a:r>
                <a14:m>
                  <m:oMath xmlns:m="http://schemas.openxmlformats.org/officeDocument/2006/math">
                    <m:f>
                      <m:fPr>
                        <m:ctrlPr>
                          <a:rPr lang="en-US" altLang="zh-CN" sz="2800" b="1" i="1" dirty="0" smtClean="0">
                            <a:solidFill>
                              <a:srgbClr val="FF0000"/>
                            </a:solidFill>
                            <a:latin typeface="Cambria Math"/>
                            <a:ea typeface="楷体" panose="02010609060101010101" pitchFamily="49" charset="-122"/>
                          </a:rPr>
                        </m:ctrlPr>
                      </m:fPr>
                      <m:num>
                        <m:r>
                          <a:rPr lang="en-US" altLang="zh-CN" sz="2800" b="1" i="1" dirty="0">
                            <a:solidFill>
                              <a:srgbClr val="FF0000"/>
                            </a:solidFill>
                            <a:latin typeface="Cambria Math"/>
                            <a:ea typeface="楷体" panose="02010609060101010101" pitchFamily="49" charset="-122"/>
                          </a:rPr>
                          <m:t>𝒔</m:t>
                        </m:r>
                      </m:num>
                      <m:den>
                        <m:r>
                          <a:rPr lang="en-US" altLang="zh-CN" sz="2800" b="1" i="1" dirty="0">
                            <a:solidFill>
                              <a:srgbClr val="FF0000"/>
                            </a:solidFill>
                            <a:latin typeface="Cambria Math"/>
                            <a:ea typeface="楷体" panose="02010609060101010101" pitchFamily="49" charset="-122"/>
                          </a:rPr>
                          <m:t>𝒕</m:t>
                        </m:r>
                      </m:den>
                    </m:f>
                  </m:oMath>
                </a14:m>
                <a:r>
                  <a:rPr lang="zh-CN" altLang="en-US" sz="2800" b="1" dirty="0" smtClean="0">
                    <a:solidFill>
                      <a:srgbClr val="FF0000"/>
                    </a:solidFill>
                    <a:ea typeface="楷体" panose="02010609060101010101" pitchFamily="49" charset="-122"/>
                  </a:rPr>
                  <a:t>＝</a:t>
                </a:r>
                <a14:m>
                  <m:oMath xmlns:m="http://schemas.openxmlformats.org/officeDocument/2006/math">
                    <m:f>
                      <m:fPr>
                        <m:ctrlPr>
                          <a:rPr lang="en-US" altLang="zh-CN" sz="2800" b="1" i="1" dirty="0" smtClean="0">
                            <a:solidFill>
                              <a:srgbClr val="FF0000"/>
                            </a:solidFill>
                            <a:latin typeface="Cambria Math"/>
                            <a:ea typeface="楷体" panose="02010609060101010101" pitchFamily="49" charset="-122"/>
                          </a:rPr>
                        </m:ctrlPr>
                      </m:fPr>
                      <m:num>
                        <m:r>
                          <m:rPr>
                            <m:nor/>
                          </m:rPr>
                          <a:rPr lang="en-US" altLang="zh-CN" sz="2800" b="1" dirty="0">
                            <a:solidFill>
                              <a:srgbClr val="FF0000"/>
                            </a:solidFill>
                            <a:ea typeface="楷体" panose="02010609060101010101" pitchFamily="49" charset="-122"/>
                          </a:rPr>
                          <m:t>30 </m:t>
                        </m:r>
                        <m:r>
                          <m:rPr>
                            <m:nor/>
                          </m:rPr>
                          <a:rPr lang="en-US" altLang="zh-CN" sz="2800" b="1" dirty="0">
                            <a:solidFill>
                              <a:srgbClr val="FF0000"/>
                            </a:solidFill>
                            <a:ea typeface="楷体" panose="02010609060101010101" pitchFamily="49" charset="-122"/>
                          </a:rPr>
                          <m:t>m</m:t>
                        </m:r>
                      </m:num>
                      <m:den>
                        <m:r>
                          <m:rPr>
                            <m:nor/>
                          </m:rPr>
                          <a:rPr lang="en-US" altLang="zh-CN" sz="2800" b="1" dirty="0">
                            <a:solidFill>
                              <a:srgbClr val="FF0000"/>
                            </a:solidFill>
                            <a:ea typeface="楷体" panose="02010609060101010101" pitchFamily="49" charset="-122"/>
                          </a:rPr>
                          <m:t>150 </m:t>
                        </m:r>
                        <m:r>
                          <m:rPr>
                            <m:nor/>
                          </m:rPr>
                          <a:rPr lang="en-US" altLang="zh-CN" sz="2800" b="1" dirty="0">
                            <a:solidFill>
                              <a:srgbClr val="FF0000"/>
                            </a:solidFill>
                            <a:ea typeface="楷体" panose="02010609060101010101" pitchFamily="49" charset="-122"/>
                          </a:rPr>
                          <m:t>s</m:t>
                        </m:r>
                      </m:den>
                    </m:f>
                  </m:oMath>
                </a14:m>
                <a:r>
                  <a:rPr lang="zh-CN" altLang="en-US" sz="2800" b="1" dirty="0" smtClean="0">
                    <a:solidFill>
                      <a:srgbClr val="FF0000"/>
                    </a:solidFill>
                    <a:ea typeface="楷体" panose="02010609060101010101" pitchFamily="49" charset="-122"/>
                  </a:rPr>
                  <a:t>＝</a:t>
                </a:r>
                <a:r>
                  <a:rPr lang="en-US" altLang="zh-CN" sz="2800" b="1" dirty="0">
                    <a:solidFill>
                      <a:srgbClr val="FF0000"/>
                    </a:solidFill>
                    <a:ea typeface="楷体" panose="02010609060101010101" pitchFamily="49" charset="-122"/>
                  </a:rPr>
                  <a:t>0.2 m/s</a:t>
                </a:r>
                <a:endParaRPr lang="zh-CN" altLang="en-US" sz="2800" b="1" dirty="0">
                  <a:solidFill>
                    <a:srgbClr val="FF0000"/>
                  </a:solidFill>
                  <a:ea typeface="楷体" panose="02010609060101010101" pitchFamily="49" charset="-122"/>
                </a:endParaRPr>
              </a:p>
            </p:txBody>
          </p:sp>
        </mc:Choice>
        <mc:Fallback xmlns="">
          <p:sp>
            <p:nvSpPr>
              <p:cNvPr id="9" name="TextBox 16"/>
              <p:cNvSpPr txBox="1">
                <a:spLocks noRot="1" noChangeAspect="1" noMove="1" noResize="1" noEditPoints="1" noAdjustHandles="1" noChangeArrowheads="1" noChangeShapeType="1" noTextEdit="1"/>
              </p:cNvSpPr>
              <p:nvPr/>
            </p:nvSpPr>
            <p:spPr>
              <a:xfrm>
                <a:off x="457232" y="3379881"/>
                <a:ext cx="7497011" cy="796821"/>
              </a:xfrm>
              <a:prstGeom prst="rect">
                <a:avLst/>
              </a:prstGeom>
              <a:blipFill rotWithShape="0">
                <a:blip r:embed="rId3"/>
                <a:stretch>
                  <a:fillRect l="-1626" b="-6107"/>
                </a:stretch>
              </a:blipFill>
            </p:spPr>
            <p:txBody>
              <a:bodyPr/>
              <a:lstStyle/>
              <a:p>
                <a:r>
                  <a:rPr lang="zh-CN" altLang="en-US">
                    <a:noFill/>
                  </a:rPr>
                  <a:t> </a:t>
                </a:r>
                <a:endParaRPr lang="zh-CN" altLang="en-US">
                  <a:noFill/>
                </a:endParaRPr>
              </a:p>
            </p:txBody>
          </p:sp>
        </mc:Fallback>
      </mc:AlternateContent>
      <p:grpSp>
        <p:nvGrpSpPr>
          <p:cNvPr id="10" name="组合 9"/>
          <p:cNvGrpSpPr/>
          <p:nvPr/>
        </p:nvGrpSpPr>
        <p:grpSpPr>
          <a:xfrm>
            <a:off x="474943" y="0"/>
            <a:ext cx="8274780" cy="769441"/>
            <a:chOff x="431463" y="178382"/>
            <a:chExt cx="8274780" cy="769441"/>
          </a:xfrm>
        </p:grpSpPr>
        <p:cxnSp>
          <p:nvCxnSpPr>
            <p:cNvPr id="12" name="直接连接符 11"/>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458177" y="178382"/>
              <a:ext cx="5518442" cy="769441"/>
              <a:chOff x="458177" y="178382"/>
              <a:chExt cx="5518442" cy="769441"/>
            </a:xfrm>
          </p:grpSpPr>
          <p:sp>
            <p:nvSpPr>
              <p:cNvPr id="15"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考情分</a:t>
                </a:r>
                <a:r>
                  <a:rPr lang="zh-CN" altLang="en-US" sz="3200" dirty="0" smtClean="0">
                    <a:solidFill>
                      <a:srgbClr val="005188"/>
                    </a:solidFill>
                    <a:latin typeface="宋体" panose="02010600030101010101" pitchFamily="2" charset="-122"/>
                    <a:ea typeface="宋体" panose="02010600030101010101" pitchFamily="2" charset="-122"/>
                  </a:rPr>
                  <a:t>析</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中考链接</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6" name="矩形 15"/>
              <p:cNvSpPr/>
              <p:nvPr/>
            </p:nvSpPr>
            <p:spPr>
              <a:xfrm>
                <a:off x="458177" y="178382"/>
                <a:ext cx="494046" cy="769441"/>
              </a:xfrm>
              <a:prstGeom prst="rect">
                <a:avLst/>
              </a:prstGeom>
              <a:noFill/>
            </p:spPr>
            <p:txBody>
              <a:bodyPr wrap="none" lIns="91440" tIns="45720" rIns="91440" bIns="45720">
                <a:spAutoFit/>
              </a:bodyPr>
              <a:lstStyle/>
              <a:p>
                <a:pPr algn="ctr"/>
                <a:r>
                  <a:rPr lang="en-US" altLang="zh-CN" sz="4400" b="1" dirty="0">
                    <a:ln w="10541" cmpd="sng">
                      <a:solidFill>
                        <a:schemeClr val="accent1">
                          <a:shade val="88000"/>
                          <a:satMod val="110000"/>
                        </a:schemeClr>
                      </a:solidFill>
                      <a:prstDash val="solid"/>
                    </a:ln>
                    <a:solidFill>
                      <a:srgbClr val="005188"/>
                    </a:solidFill>
                  </a:rPr>
                  <a:t>K</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74943" y="883744"/>
            <a:ext cx="8274779" cy="3593291"/>
          </a:xfrm>
          <a:prstGeom prst="rect">
            <a:avLst/>
          </a:prstGeom>
          <a:noFill/>
        </p:spPr>
        <p:txBody>
          <a:bodyPr wrap="square" lIns="0" rIns="0" rtlCol="0">
            <a:spAutoFit/>
          </a:bodyPr>
          <a:lstStyle/>
          <a:p>
            <a:pPr fontAlgn="auto">
              <a:lnSpc>
                <a:spcPts val="3860"/>
              </a:lnSpc>
            </a:pPr>
            <a:r>
              <a:rPr lang="en-US" altLang="zh-CN" sz="2800" dirty="0" smtClean="0">
                <a:latin typeface="宋体" panose="02010600030101010101" pitchFamily="2" charset="-122"/>
                <a:cs typeface="方正静蕾简体" panose="03000509000000000000" pitchFamily="65" charset="-122"/>
              </a:rPr>
              <a:t>3</a:t>
            </a:r>
            <a:r>
              <a:rPr lang="zh-CN" altLang="en-US" sz="2800" dirty="0" smtClean="0">
                <a:latin typeface="宋体" panose="02010600030101010101" pitchFamily="2" charset="-122"/>
                <a:cs typeface="方正静蕾简体" panose="03000509000000000000" pitchFamily="65" charset="-122"/>
              </a:rPr>
              <a:t>．</a:t>
            </a:r>
            <a:r>
              <a:rPr lang="en-US" altLang="zh-CN" sz="2800" dirty="0">
                <a:latin typeface="宋体" panose="02010600030101010101" pitchFamily="2" charset="-122"/>
                <a:cs typeface="方正静蕾简体" panose="03000509000000000000" pitchFamily="65" charset="-122"/>
              </a:rPr>
              <a:t>(2018</a:t>
            </a:r>
            <a:r>
              <a:rPr lang="zh-CN" altLang="en-US" sz="2800" dirty="0">
                <a:latin typeface="宋体" panose="02010600030101010101" pitchFamily="2" charset="-122"/>
                <a:cs typeface="方正静蕾简体" panose="03000509000000000000" pitchFamily="65" charset="-122"/>
              </a:rPr>
              <a:t>年第</a:t>
            </a:r>
            <a:r>
              <a:rPr lang="en-US" altLang="zh-CN" sz="2800" dirty="0">
                <a:latin typeface="宋体" panose="02010600030101010101" pitchFamily="2" charset="-122"/>
                <a:cs typeface="方正静蕾简体" panose="03000509000000000000" pitchFamily="65" charset="-122"/>
              </a:rPr>
              <a:t>2</a:t>
            </a:r>
            <a:r>
              <a:rPr lang="zh-CN" altLang="en-US" sz="2800" dirty="0">
                <a:latin typeface="宋体" panose="02010600030101010101" pitchFamily="2" charset="-122"/>
                <a:cs typeface="方正静蕾简体" panose="03000509000000000000" pitchFamily="65" charset="-122"/>
              </a:rPr>
              <a:t>题</a:t>
            </a:r>
            <a:r>
              <a:rPr lang="en-US" altLang="zh-CN" sz="2800" dirty="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以下物理规律无法用实验直接验证的是</a:t>
            </a:r>
            <a:r>
              <a:rPr lang="en-US" altLang="zh-CN" sz="2800" dirty="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  </a:t>
            </a:r>
            <a:r>
              <a:rPr lang="en-US" altLang="zh-CN" sz="2800" dirty="0">
                <a:latin typeface="宋体" panose="02010600030101010101" pitchFamily="2" charset="-122"/>
                <a:cs typeface="方正静蕾简体" panose="03000509000000000000" pitchFamily="65" charset="-122"/>
              </a:rPr>
              <a:t>)</a:t>
            </a:r>
          </a:p>
          <a:p>
            <a:pPr fontAlgn="auto">
              <a:lnSpc>
                <a:spcPts val="3860"/>
              </a:lnSpc>
            </a:pPr>
            <a:r>
              <a:rPr lang="en-US" altLang="zh-CN" sz="2800" dirty="0">
                <a:latin typeface="宋体" panose="02010600030101010101" pitchFamily="2" charset="-122"/>
                <a:cs typeface="方正静蕾简体" panose="03000509000000000000" pitchFamily="65" charset="-122"/>
              </a:rPr>
              <a:t>A</a:t>
            </a:r>
            <a:r>
              <a:rPr lang="zh-CN" altLang="en-US" sz="2800" dirty="0">
                <a:latin typeface="宋体" panose="02010600030101010101" pitchFamily="2" charset="-122"/>
                <a:cs typeface="方正静蕾简体" panose="03000509000000000000" pitchFamily="65" charset="-122"/>
              </a:rPr>
              <a:t>．牛顿第一定律  </a:t>
            </a:r>
            <a:r>
              <a:rPr lang="zh-CN" altLang="en-US" sz="2800" dirty="0" smtClean="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B</a:t>
            </a:r>
            <a:r>
              <a:rPr lang="zh-CN" altLang="en-US" sz="2800" dirty="0">
                <a:latin typeface="宋体" panose="02010600030101010101" pitchFamily="2" charset="-122"/>
                <a:cs typeface="方正静蕾简体" panose="03000509000000000000" pitchFamily="65" charset="-122"/>
              </a:rPr>
              <a:t>．欧姆定律  </a:t>
            </a:r>
            <a:endParaRPr lang="en-US" altLang="zh-CN" sz="2800" dirty="0" smtClean="0">
              <a:latin typeface="宋体" panose="02010600030101010101" pitchFamily="2" charset="-122"/>
              <a:cs typeface="方正静蕾简体" panose="03000509000000000000" pitchFamily="65" charset="-122"/>
            </a:endParaRPr>
          </a:p>
          <a:p>
            <a:pPr fontAlgn="auto">
              <a:lnSpc>
                <a:spcPts val="3860"/>
              </a:lnSpc>
            </a:pPr>
            <a:r>
              <a:rPr lang="en-US" altLang="zh-CN" sz="2800" dirty="0" smtClean="0">
                <a:latin typeface="宋体" panose="02010600030101010101" pitchFamily="2" charset="-122"/>
                <a:cs typeface="方正静蕾简体" panose="03000509000000000000" pitchFamily="65" charset="-122"/>
              </a:rPr>
              <a:t>C</a:t>
            </a:r>
            <a:r>
              <a:rPr lang="zh-CN" altLang="en-US" sz="2800" dirty="0">
                <a:latin typeface="宋体" panose="02010600030101010101" pitchFamily="2" charset="-122"/>
                <a:cs typeface="方正静蕾简体" panose="03000509000000000000" pitchFamily="65" charset="-122"/>
              </a:rPr>
              <a:t>．光的反射定律  </a:t>
            </a:r>
            <a:r>
              <a:rPr lang="zh-CN" altLang="en-US" sz="2800" dirty="0" smtClean="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D</a:t>
            </a:r>
            <a:r>
              <a:rPr lang="zh-CN" altLang="en-US" sz="2800" dirty="0">
                <a:latin typeface="宋体" panose="02010600030101010101" pitchFamily="2" charset="-122"/>
                <a:cs typeface="方正静蕾简体" panose="03000509000000000000" pitchFamily="65" charset="-122"/>
              </a:rPr>
              <a:t>．焦耳定律</a:t>
            </a:r>
          </a:p>
          <a:p>
            <a:pPr fontAlgn="auto">
              <a:lnSpc>
                <a:spcPts val="3860"/>
              </a:lnSpc>
            </a:pPr>
            <a:r>
              <a:rPr lang="en-US" altLang="zh-CN" sz="2800" dirty="0" smtClean="0">
                <a:latin typeface="宋体" panose="02010600030101010101" pitchFamily="2" charset="-122"/>
                <a:cs typeface="方正静蕾简体" panose="03000509000000000000" pitchFamily="65" charset="-122"/>
              </a:rPr>
              <a:t>4</a:t>
            </a:r>
            <a:r>
              <a:rPr lang="zh-CN" altLang="en-US" sz="2800" dirty="0" smtClean="0">
                <a:latin typeface="宋体" panose="02010600030101010101" pitchFamily="2" charset="-122"/>
                <a:cs typeface="方正静蕾简体" panose="03000509000000000000" pitchFamily="65" charset="-122"/>
              </a:rPr>
              <a:t>．</a:t>
            </a:r>
            <a:r>
              <a:rPr lang="en-US" altLang="zh-CN" sz="2800" dirty="0">
                <a:latin typeface="宋体" panose="02010600030101010101" pitchFamily="2" charset="-122"/>
                <a:cs typeface="方正静蕾简体" panose="03000509000000000000" pitchFamily="65" charset="-122"/>
              </a:rPr>
              <a:t>(2018</a:t>
            </a:r>
            <a:r>
              <a:rPr lang="zh-CN" altLang="en-US" sz="2800" dirty="0">
                <a:latin typeface="宋体" panose="02010600030101010101" pitchFamily="2" charset="-122"/>
                <a:cs typeface="方正静蕾简体" panose="03000509000000000000" pitchFamily="65" charset="-122"/>
              </a:rPr>
              <a:t>年第</a:t>
            </a:r>
            <a:r>
              <a:rPr lang="en-US" altLang="zh-CN" sz="2800" dirty="0">
                <a:latin typeface="宋体" panose="02010600030101010101" pitchFamily="2" charset="-122"/>
                <a:cs typeface="方正静蕾简体" panose="03000509000000000000" pitchFamily="65" charset="-122"/>
              </a:rPr>
              <a:t>16</a:t>
            </a:r>
            <a:r>
              <a:rPr lang="zh-CN" altLang="en-US" sz="2800" dirty="0">
                <a:latin typeface="宋体" panose="02010600030101010101" pitchFamily="2" charset="-122"/>
                <a:cs typeface="方正静蕾简体" panose="03000509000000000000" pitchFamily="65" charset="-122"/>
              </a:rPr>
              <a:t>题</a:t>
            </a:r>
            <a:r>
              <a:rPr lang="en-US" altLang="zh-CN" sz="2800" dirty="0">
                <a:latin typeface="宋体" panose="02010600030101010101" pitchFamily="2" charset="-122"/>
                <a:cs typeface="方正静蕾简体" panose="03000509000000000000" pitchFamily="65" charset="-122"/>
              </a:rPr>
              <a:t>)(1)</a:t>
            </a:r>
            <a:r>
              <a:rPr lang="zh-CN" altLang="en-US" sz="2800" dirty="0">
                <a:latin typeface="宋体" panose="02010600030101010101" pitchFamily="2" charset="-122"/>
                <a:cs typeface="方正静蕾简体" panose="03000509000000000000" pitchFamily="65" charset="-122"/>
              </a:rPr>
              <a:t>如图</a:t>
            </a:r>
            <a:r>
              <a:rPr lang="en-US" altLang="zh-CN" sz="2800" dirty="0" smtClean="0">
                <a:latin typeface="宋体" panose="02010600030101010101" pitchFamily="2" charset="-122"/>
                <a:cs typeface="方正静蕾简体" panose="03000509000000000000" pitchFamily="65" charset="-122"/>
              </a:rPr>
              <a:t>6-2</a:t>
            </a:r>
            <a:r>
              <a:rPr lang="zh-CN" altLang="en-US" sz="2800" dirty="0" smtClean="0">
                <a:latin typeface="宋体" panose="02010600030101010101" pitchFamily="2" charset="-122"/>
                <a:cs typeface="方正静蕾简体" panose="03000509000000000000" pitchFamily="65" charset="-122"/>
              </a:rPr>
              <a:t>甲</a:t>
            </a:r>
            <a:r>
              <a:rPr lang="zh-CN" altLang="en-US" sz="2800" dirty="0">
                <a:latin typeface="宋体" panose="02010600030101010101" pitchFamily="2" charset="-122"/>
                <a:cs typeface="方正静蕾简体" panose="03000509000000000000" pitchFamily="65" charset="-122"/>
              </a:rPr>
              <a:t>所示，圆形物体的直径</a:t>
            </a:r>
            <a:r>
              <a:rPr lang="zh-CN" altLang="en-US" sz="2800" dirty="0" smtClean="0">
                <a:latin typeface="宋体" panose="02010600030101010101" pitchFamily="2" charset="-122"/>
                <a:cs typeface="方正静蕾简体" panose="03000509000000000000" pitchFamily="65" charset="-122"/>
              </a:rPr>
              <a:t>是</a:t>
            </a:r>
            <a:r>
              <a:rPr lang="en-US" altLang="zh-CN" sz="2800" u="sng" dirty="0" smtClean="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cm</a:t>
            </a:r>
            <a:r>
              <a:rPr lang="zh-CN" altLang="en-US" sz="2800" dirty="0">
                <a:latin typeface="宋体" panose="02010600030101010101" pitchFamily="2" charset="-122"/>
                <a:cs typeface="方正静蕾简体" panose="03000509000000000000" pitchFamily="65" charset="-122"/>
              </a:rPr>
              <a:t>，如图</a:t>
            </a:r>
            <a:r>
              <a:rPr lang="en-US" altLang="zh-CN" sz="2800" dirty="0" smtClean="0">
                <a:latin typeface="宋体" panose="02010600030101010101" pitchFamily="2" charset="-122"/>
                <a:cs typeface="方正静蕾简体" panose="03000509000000000000" pitchFamily="65" charset="-122"/>
              </a:rPr>
              <a:t>6-2</a:t>
            </a:r>
            <a:r>
              <a:rPr lang="zh-CN" altLang="en-US" sz="2800" dirty="0" smtClean="0">
                <a:latin typeface="宋体" panose="02010600030101010101" pitchFamily="2" charset="-122"/>
                <a:cs typeface="方正静蕾简体" panose="03000509000000000000" pitchFamily="65" charset="-122"/>
              </a:rPr>
              <a:t>乙</a:t>
            </a:r>
            <a:r>
              <a:rPr lang="zh-CN" altLang="en-US" sz="2800" dirty="0">
                <a:latin typeface="宋体" panose="02010600030101010101" pitchFamily="2" charset="-122"/>
                <a:cs typeface="方正静蕾简体" panose="03000509000000000000" pitchFamily="65" charset="-122"/>
              </a:rPr>
              <a:t>所示，停表的读数</a:t>
            </a:r>
            <a:r>
              <a:rPr lang="zh-CN" altLang="en-US" sz="2800" dirty="0" smtClean="0">
                <a:latin typeface="宋体" panose="02010600030101010101" pitchFamily="2" charset="-122"/>
                <a:cs typeface="方正静蕾简体" panose="03000509000000000000" pitchFamily="65" charset="-122"/>
              </a:rPr>
              <a:t>为</a:t>
            </a:r>
            <a:endParaRPr lang="en-US" altLang="zh-CN" sz="2800" dirty="0" smtClean="0">
              <a:latin typeface="宋体" panose="02010600030101010101" pitchFamily="2" charset="-122"/>
              <a:cs typeface="方正静蕾简体" panose="03000509000000000000" pitchFamily="65" charset="-122"/>
            </a:endParaRPr>
          </a:p>
          <a:p>
            <a:pPr fontAlgn="auto">
              <a:lnSpc>
                <a:spcPts val="3860"/>
              </a:lnSpc>
            </a:pPr>
            <a:r>
              <a:rPr lang="en-US" altLang="zh-CN" sz="2800" u="sng" dirty="0">
                <a:latin typeface="宋体" panose="02010600030101010101" pitchFamily="2" charset="-122"/>
                <a:cs typeface="方正静蕾简体" panose="03000509000000000000" pitchFamily="65" charset="-122"/>
              </a:rPr>
              <a:t> </a:t>
            </a:r>
            <a:r>
              <a:rPr lang="en-US" altLang="zh-CN" sz="2800" u="sng" dirty="0" smtClean="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s</a:t>
            </a:r>
            <a:r>
              <a:rPr lang="zh-CN" altLang="en-US" sz="2800" dirty="0">
                <a:latin typeface="宋体" panose="02010600030101010101" pitchFamily="2" charset="-122"/>
                <a:cs typeface="方正静蕾简体" panose="03000509000000000000" pitchFamily="65" charset="-122"/>
              </a:rPr>
              <a:t>。</a:t>
            </a:r>
          </a:p>
        </p:txBody>
      </p:sp>
      <p:sp>
        <p:nvSpPr>
          <p:cNvPr id="9" name="TextBox 16"/>
          <p:cNvSpPr txBox="1"/>
          <p:nvPr/>
        </p:nvSpPr>
        <p:spPr>
          <a:xfrm>
            <a:off x="1373665" y="1376915"/>
            <a:ext cx="591145" cy="523220"/>
          </a:xfrm>
          <a:prstGeom prst="rect">
            <a:avLst/>
          </a:prstGeom>
          <a:noFill/>
        </p:spPr>
        <p:txBody>
          <a:bodyPr wrap="square" rtlCol="0">
            <a:spAutoFit/>
          </a:bodyPr>
          <a:lstStyle/>
          <a:p>
            <a:pPr algn="ctr"/>
            <a:r>
              <a:rPr lang="en-US" altLang="zh-CN" sz="2800" b="1" dirty="0" smtClean="0">
                <a:solidFill>
                  <a:srgbClr val="FF0000"/>
                </a:solidFill>
                <a:ea typeface="楷体" panose="02010609060101010101" pitchFamily="49" charset="-122"/>
              </a:rPr>
              <a:t>A</a:t>
            </a:r>
            <a:endParaRPr lang="zh-CN" altLang="en-US" sz="2800" b="1" dirty="0">
              <a:solidFill>
                <a:srgbClr val="FF0000"/>
              </a:solidFill>
              <a:ea typeface="楷体" panose="02010609060101010101" pitchFamily="49" charset="-122"/>
            </a:endParaRPr>
          </a:p>
        </p:txBody>
      </p:sp>
      <p:sp>
        <p:nvSpPr>
          <p:cNvPr id="10" name="TextBox 16"/>
          <p:cNvSpPr txBox="1"/>
          <p:nvPr/>
        </p:nvSpPr>
        <p:spPr>
          <a:xfrm>
            <a:off x="1452431" y="3336574"/>
            <a:ext cx="1258048" cy="523220"/>
          </a:xfrm>
          <a:prstGeom prst="rect">
            <a:avLst/>
          </a:prstGeom>
          <a:noFill/>
        </p:spPr>
        <p:txBody>
          <a:bodyPr wrap="square" rtlCol="0">
            <a:spAutoFit/>
          </a:bodyPr>
          <a:lstStyle/>
          <a:p>
            <a:pPr algn="ctr"/>
            <a:r>
              <a:rPr lang="en-US" altLang="zh-CN" sz="2800" b="1" dirty="0">
                <a:solidFill>
                  <a:srgbClr val="FF0000"/>
                </a:solidFill>
                <a:ea typeface="楷体" panose="02010609060101010101" pitchFamily="49" charset="-122"/>
              </a:rPr>
              <a:t>1.20</a:t>
            </a:r>
            <a:endParaRPr lang="zh-CN" altLang="en-US" sz="2800" b="1" dirty="0">
              <a:solidFill>
                <a:srgbClr val="FF0000"/>
              </a:solidFill>
              <a:ea typeface="楷体" panose="02010609060101010101" pitchFamily="49" charset="-122"/>
            </a:endParaRPr>
          </a:p>
        </p:txBody>
      </p:sp>
      <p:sp>
        <p:nvSpPr>
          <p:cNvPr id="12" name="TextBox 16"/>
          <p:cNvSpPr txBox="1"/>
          <p:nvPr/>
        </p:nvSpPr>
        <p:spPr>
          <a:xfrm>
            <a:off x="226147" y="3829745"/>
            <a:ext cx="1258048" cy="523220"/>
          </a:xfrm>
          <a:prstGeom prst="rect">
            <a:avLst/>
          </a:prstGeom>
          <a:noFill/>
        </p:spPr>
        <p:txBody>
          <a:bodyPr wrap="square" rtlCol="0">
            <a:spAutoFit/>
          </a:bodyPr>
          <a:lstStyle/>
          <a:p>
            <a:pPr algn="ctr"/>
            <a:r>
              <a:rPr lang="en-US" altLang="zh-CN" sz="2800" b="1" dirty="0" smtClean="0">
                <a:solidFill>
                  <a:srgbClr val="FF0000"/>
                </a:solidFill>
                <a:ea typeface="楷体" panose="02010609060101010101" pitchFamily="49" charset="-122"/>
              </a:rPr>
              <a:t>140</a:t>
            </a:r>
            <a:endParaRPr lang="zh-CN" altLang="en-US" sz="2800" b="1" dirty="0">
              <a:solidFill>
                <a:srgbClr val="FF0000"/>
              </a:solidFill>
              <a:ea typeface="楷体" panose="02010609060101010101" pitchFamily="49" charset="-122"/>
            </a:endParaRPr>
          </a:p>
        </p:txBody>
      </p:sp>
      <p:grpSp>
        <p:nvGrpSpPr>
          <p:cNvPr id="14" name="组合 13"/>
          <p:cNvGrpSpPr/>
          <p:nvPr/>
        </p:nvGrpSpPr>
        <p:grpSpPr>
          <a:xfrm>
            <a:off x="474943" y="0"/>
            <a:ext cx="8274780" cy="769441"/>
            <a:chOff x="431463" y="178382"/>
            <a:chExt cx="8274780" cy="769441"/>
          </a:xfrm>
        </p:grpSpPr>
        <p:cxnSp>
          <p:nvCxnSpPr>
            <p:cNvPr id="15" name="直接连接符 14"/>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458177" y="178382"/>
              <a:ext cx="5518442" cy="769441"/>
              <a:chOff x="458177" y="178382"/>
              <a:chExt cx="5518442" cy="769441"/>
            </a:xfrm>
          </p:grpSpPr>
          <p:sp>
            <p:nvSpPr>
              <p:cNvPr id="17"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考情分</a:t>
                </a:r>
                <a:r>
                  <a:rPr lang="zh-CN" altLang="en-US" sz="3200" dirty="0" smtClean="0">
                    <a:solidFill>
                      <a:srgbClr val="005188"/>
                    </a:solidFill>
                    <a:latin typeface="宋体" panose="02010600030101010101" pitchFamily="2" charset="-122"/>
                    <a:ea typeface="宋体" panose="02010600030101010101" pitchFamily="2" charset="-122"/>
                  </a:rPr>
                  <a:t>析</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中考链接</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8" name="矩形 17"/>
              <p:cNvSpPr/>
              <p:nvPr/>
            </p:nvSpPr>
            <p:spPr>
              <a:xfrm>
                <a:off x="458177" y="178382"/>
                <a:ext cx="494046" cy="769441"/>
              </a:xfrm>
              <a:prstGeom prst="rect">
                <a:avLst/>
              </a:prstGeom>
              <a:noFill/>
            </p:spPr>
            <p:txBody>
              <a:bodyPr wrap="none" lIns="91440" tIns="45720" rIns="91440" bIns="45720">
                <a:spAutoFit/>
              </a:bodyPr>
              <a:lstStyle/>
              <a:p>
                <a:pPr algn="ctr"/>
                <a:r>
                  <a:rPr lang="en-US" altLang="zh-CN" sz="4400" b="1" dirty="0">
                    <a:ln w="10541" cmpd="sng">
                      <a:solidFill>
                        <a:schemeClr val="accent1">
                          <a:shade val="88000"/>
                          <a:satMod val="110000"/>
                        </a:schemeClr>
                      </a:solidFill>
                      <a:prstDash val="solid"/>
                    </a:ln>
                    <a:solidFill>
                      <a:srgbClr val="005188"/>
                    </a:solidFill>
                  </a:rPr>
                  <a:t>K</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 name="图片 1"/>
          <p:cNvPicPr>
            <a:picLocks noChangeAspect="1"/>
          </p:cNvPicPr>
          <p:nvPr/>
        </p:nvPicPr>
        <p:blipFill>
          <a:blip r:embed="rId3"/>
          <a:stretch>
            <a:fillRect/>
          </a:stretch>
        </p:blipFill>
        <p:spPr>
          <a:xfrm>
            <a:off x="2221992" y="3905614"/>
            <a:ext cx="5166360" cy="278123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洪">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4215</Words>
  <Application>Microsoft Office PowerPoint</Application>
  <PresentationFormat>自定义</PresentationFormat>
  <Paragraphs>533</Paragraphs>
  <Slides>55</Slides>
  <Notes>53</Notes>
  <HiddenSlides>0</HiddenSlides>
  <MMClips>0</MMClips>
  <ScaleCrop>false</ScaleCrop>
  <HeadingPairs>
    <vt:vector size="4" baseType="variant">
      <vt:variant>
        <vt:lpstr>主题</vt:lpstr>
      </vt:variant>
      <vt:variant>
        <vt:i4>2</vt:i4>
      </vt:variant>
      <vt:variant>
        <vt:lpstr>幻灯片标题</vt:lpstr>
      </vt:variant>
      <vt:variant>
        <vt:i4>55</vt:i4>
      </vt:variant>
    </vt:vector>
  </HeadingPairs>
  <TitlesOfParts>
    <vt:vector size="57" baseType="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User</cp:lastModifiedBy>
  <cp:revision>1</cp:revision>
  <dcterms:created xsi:type="dcterms:W3CDTF">2016-09-10T02:18:00Z</dcterms:created>
  <dcterms:modified xsi:type="dcterms:W3CDTF">2020-04-18T09:24:04Z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2052-11.3.0.8775</vt:lpwstr>
  </property>
</Properties>
</file>