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117978" y="2643758"/>
            <a:ext cx="4580452" cy="646331"/>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06 </a:t>
            </a:r>
            <a:r>
              <a:rPr lang="zh-CN" altLang="en-US" sz="5400" b="1" baseline="-25000" dirty="0" smtClean="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内能及其</a:t>
            </a:r>
            <a:r>
              <a:rPr lang="zh-CN" altLang="en-US" sz="5400" b="1" baseline="-25000" dirty="0">
                <a:solidFill>
                  <a:srgbClr val="0066FF"/>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利用</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三、比热容</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1.比热容</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（1）在热传递过程中，传递能量的多少叫做热量。温度不同的两个物体相互接触，高温物体内能减少，低温物体内能增大；对物体做功时，物体内能会增大，物体对外做功时，物体内能会减少。</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（2）比热容是物质的一种</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特性</a:t>
            </a:r>
            <a:r>
              <a:rPr lang="zh-CN" sz="2000" b="0">
                <a:latin typeface="微软雅黑" panose="020B0503020204020204" charset="-122"/>
                <a:ea typeface="微软雅黑" panose="020B0503020204020204" charset="-122"/>
                <a:cs typeface="微软雅黑" panose="020B0503020204020204" charset="-122"/>
              </a:rPr>
              <a:t>，与物质的种类和状态有关，与物质的质量、温度和吸热、放热的多少无关。</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（3）水的比热容是4.2×10</a:t>
            </a:r>
            <a:r>
              <a:rPr lang="zh-CN" sz="2000" b="0" baseline="30000">
                <a:latin typeface="微软雅黑" panose="020B0503020204020204" charset="-122"/>
                <a:ea typeface="微软雅黑" panose="020B0503020204020204" charset="-122"/>
                <a:cs typeface="微软雅黑" panose="020B0503020204020204" charset="-122"/>
              </a:rPr>
              <a:t>3</a:t>
            </a:r>
            <a:r>
              <a:rPr lang="zh-CN" sz="2000" b="0">
                <a:latin typeface="微软雅黑" panose="020B0503020204020204" charset="-122"/>
                <a:ea typeface="微软雅黑" panose="020B0503020204020204" charset="-122"/>
                <a:cs typeface="微软雅黑" panose="020B0503020204020204" charset="-122"/>
              </a:rPr>
              <a:t>J/(kg·℃)，表示的物理意义是：1千克的水温度升高1℃吸收的热量是4.2×10</a:t>
            </a:r>
            <a:r>
              <a:rPr lang="zh-CN" sz="2000" b="0" baseline="30000">
                <a:latin typeface="微软雅黑" panose="020B0503020204020204" charset="-122"/>
                <a:ea typeface="微软雅黑" panose="020B0503020204020204" charset="-122"/>
                <a:cs typeface="微软雅黑" panose="020B0503020204020204" charset="-122"/>
              </a:rPr>
              <a:t>3</a:t>
            </a:r>
            <a:r>
              <a:rPr lang="zh-CN" sz="2000" b="0">
                <a:latin typeface="微软雅黑" panose="020B0503020204020204" charset="-122"/>
                <a:ea typeface="微软雅黑" panose="020B0503020204020204" charset="-122"/>
                <a:cs typeface="微软雅黑" panose="020B0503020204020204" charset="-122"/>
              </a:rPr>
              <a:t>J。</a:t>
            </a:r>
          </a:p>
        </p:txBody>
      </p:sp>
    </p:spTree>
    <p:extLst>
      <p:ext uri="{BB962C8B-B14F-4D97-AF65-F5344CB8AC3E}">
        <p14:creationId xmlns:p14="http://schemas.microsoft.com/office/powerpoint/2010/main" val="307337864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35712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三、比热容</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2.热量的简单计算</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热量的计算：(1)吸热：Q</a:t>
            </a:r>
            <a:r>
              <a:rPr lang="zh-CN" sz="2000" b="0" baseline="-25000">
                <a:latin typeface="微软雅黑" panose="020B0503020204020204" charset="-122"/>
                <a:ea typeface="微软雅黑" panose="020B0503020204020204" charset="-122"/>
                <a:cs typeface="微软雅黑" panose="020B0503020204020204" charset="-122"/>
              </a:rPr>
              <a:t>吸</a:t>
            </a:r>
            <a:r>
              <a:rPr lang="zh-CN" sz="2000" b="0">
                <a:latin typeface="微软雅黑" panose="020B0503020204020204" charset="-122"/>
                <a:ea typeface="微软雅黑" panose="020B0503020204020204" charset="-122"/>
                <a:cs typeface="微软雅黑" panose="020B0503020204020204" charset="-122"/>
              </a:rPr>
              <a:t>=cm△t=cm(t-t</a:t>
            </a:r>
            <a:r>
              <a:rPr lang="zh-CN" sz="2000" b="0" baseline="-25000">
                <a:latin typeface="微软雅黑" panose="020B0503020204020204" charset="-122"/>
                <a:ea typeface="微软雅黑" panose="020B0503020204020204" charset="-122"/>
                <a:cs typeface="微软雅黑" panose="020B0503020204020204" charset="-122"/>
              </a:rPr>
              <a:t>0</a:t>
            </a:r>
            <a:r>
              <a:rPr lang="zh-CN" sz="2000" b="0">
                <a:latin typeface="微软雅黑" panose="020B0503020204020204" charset="-122"/>
                <a:ea typeface="微软雅黑" panose="020B0503020204020204" charset="-122"/>
                <a:cs typeface="微软雅黑" panose="020B0503020204020204" charset="-122"/>
              </a:rPr>
              <a:t>)；（2）放热：Q</a:t>
            </a:r>
            <a:r>
              <a:rPr lang="zh-CN" sz="2000" b="0" baseline="-25000">
                <a:latin typeface="微软雅黑" panose="020B0503020204020204" charset="-122"/>
                <a:ea typeface="微软雅黑" panose="020B0503020204020204" charset="-122"/>
                <a:cs typeface="微软雅黑" panose="020B0503020204020204" charset="-122"/>
              </a:rPr>
              <a:t>放</a:t>
            </a:r>
            <a:r>
              <a:rPr lang="zh-CN" sz="2000" b="0">
                <a:latin typeface="微软雅黑" panose="020B0503020204020204" charset="-122"/>
                <a:ea typeface="微软雅黑" panose="020B0503020204020204" charset="-122"/>
                <a:cs typeface="微软雅黑" panose="020B0503020204020204" charset="-122"/>
              </a:rPr>
              <a:t>=cm△t= cm(t</a:t>
            </a:r>
            <a:r>
              <a:rPr lang="zh-CN" sz="2000" b="0" baseline="-25000">
                <a:latin typeface="微软雅黑" panose="020B0503020204020204" charset="-122"/>
                <a:ea typeface="微软雅黑" panose="020B0503020204020204" charset="-122"/>
                <a:cs typeface="微软雅黑" panose="020B0503020204020204" charset="-122"/>
              </a:rPr>
              <a:t>0</a:t>
            </a:r>
            <a:r>
              <a:rPr lang="zh-CN" sz="2000" b="0">
                <a:latin typeface="微软雅黑" panose="020B0503020204020204" charset="-122"/>
                <a:ea typeface="微软雅黑" panose="020B0503020204020204" charset="-122"/>
                <a:cs typeface="微软雅黑" panose="020B0503020204020204" charset="-122"/>
              </a:rPr>
              <a:t>-t)。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其中：Q</a:t>
            </a:r>
            <a:r>
              <a:rPr lang="zh-CN" sz="2000" b="0" baseline="-25000">
                <a:latin typeface="微软雅黑" panose="020B0503020204020204" charset="-122"/>
                <a:ea typeface="微软雅黑" panose="020B0503020204020204" charset="-122"/>
                <a:cs typeface="微软雅黑" panose="020B0503020204020204" charset="-122"/>
              </a:rPr>
              <a:t>吸</a:t>
            </a:r>
            <a:r>
              <a:rPr lang="zh-CN" sz="2000" b="0">
                <a:latin typeface="微软雅黑" panose="020B0503020204020204" charset="-122"/>
                <a:ea typeface="微软雅黑" panose="020B0503020204020204" charset="-122"/>
                <a:cs typeface="微软雅黑" panose="020B0503020204020204" charset="-122"/>
              </a:rPr>
              <a:t>—吸收的热量，单位：焦（J），Q</a:t>
            </a:r>
            <a:r>
              <a:rPr lang="zh-CN" sz="2000" b="0" baseline="-25000">
                <a:latin typeface="微软雅黑" panose="020B0503020204020204" charset="-122"/>
                <a:ea typeface="微软雅黑" panose="020B0503020204020204" charset="-122"/>
                <a:cs typeface="微软雅黑" panose="020B0503020204020204" charset="-122"/>
              </a:rPr>
              <a:t>放</a:t>
            </a:r>
            <a:r>
              <a:rPr lang="zh-CN" sz="2000" b="0">
                <a:latin typeface="微软雅黑" panose="020B0503020204020204" charset="-122"/>
                <a:ea typeface="微软雅黑" panose="020B0503020204020204" charset="-122"/>
                <a:cs typeface="微软雅黑" panose="020B0503020204020204" charset="-122"/>
              </a:rPr>
              <a:t>—放出的热量。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c—比热容，单位：焦每千克摄氏度（J/(kg·℃)）</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m—质量，单位：千克（kg）</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△t—变化的温度（升高或降低的温度），单位：摄氏度（℃）；t</a:t>
            </a:r>
            <a:r>
              <a:rPr lang="zh-CN" sz="2000" b="0" baseline="-25000">
                <a:latin typeface="微软雅黑" panose="020B0503020204020204" charset="-122"/>
                <a:ea typeface="微软雅黑" panose="020B0503020204020204" charset="-122"/>
                <a:cs typeface="微软雅黑" panose="020B0503020204020204" charset="-122"/>
              </a:rPr>
              <a:t>0</a:t>
            </a:r>
            <a:r>
              <a:rPr lang="zh-CN" sz="2000" b="0">
                <a:latin typeface="微软雅黑" panose="020B0503020204020204" charset="-122"/>
                <a:ea typeface="微软雅黑" panose="020B0503020204020204" charset="-122"/>
                <a:cs typeface="微软雅黑" panose="020B0503020204020204" charset="-122"/>
              </a:rPr>
              <a:t>—初始温度、t—末温。</a:t>
            </a:r>
          </a:p>
        </p:txBody>
      </p:sp>
    </p:spTree>
    <p:extLst>
      <p:ext uri="{BB962C8B-B14F-4D97-AF65-F5344CB8AC3E}">
        <p14:creationId xmlns:p14="http://schemas.microsoft.com/office/powerpoint/2010/main" val="30379265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四、热机及其效率</a:t>
            </a:r>
          </a:p>
        </p:txBody>
      </p:sp>
      <p:sp>
        <p:nvSpPr>
          <p:cNvPr id="3" name="文本框 2"/>
          <p:cNvSpPr txBox="1"/>
          <p:nvPr/>
        </p:nvSpPr>
        <p:spPr>
          <a:xfrm>
            <a:off x="283845" y="928122"/>
            <a:ext cx="879094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1.热机：利用内能做功的机械叫热机。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热机的种类：分为蒸汽机、内燃机、汽轮机、喷气发动机。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内燃机：燃料直接在发动机气缸内燃烧产生动力的热机。内燃机根据其所使用的燃料分为汽油机和柴油机两类。</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 内燃机的工作原理</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（1）汽油机：四冲程汽油机的结构—汽缸、活塞、连杆、曲轴、进气门、排气门、火花塞。</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冲程—活塞在气缸内往复运动时，从汽缸的一端运动到另一端的过程，叫做一个冲程。</a:t>
            </a:r>
          </a:p>
        </p:txBody>
      </p:sp>
    </p:spTree>
    <p:extLst>
      <p:ext uri="{BB962C8B-B14F-4D97-AF65-F5344CB8AC3E}">
        <p14:creationId xmlns:p14="http://schemas.microsoft.com/office/powerpoint/2010/main" val="29083403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四、热机及其效率</a:t>
            </a:r>
          </a:p>
        </p:txBody>
      </p:sp>
      <p:sp>
        <p:nvSpPr>
          <p:cNvPr id="3" name="文本框 2"/>
          <p:cNvSpPr txBox="1"/>
          <p:nvPr/>
        </p:nvSpPr>
        <p:spPr>
          <a:xfrm>
            <a:off x="283846" y="1000691"/>
            <a:ext cx="864679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a:latin typeface="微软雅黑" panose="020B0503020204020204" charset="-122"/>
                <a:ea typeface="微软雅黑" panose="020B0503020204020204" charset="-122"/>
                <a:cs typeface="微软雅黑" panose="020B0503020204020204" charset="-122"/>
                <a:sym typeface="+mn-ea"/>
              </a:rPr>
              <a:t>汽油机的工作过程：吸气冲程、压缩冲程、做功冲程、排气冲程。</a:t>
            </a:r>
          </a:p>
          <a:p>
            <a:pPr marL="0" indent="0" algn="l" eaLnBrk="1" fontAlgn="auto" latinLnBrk="0" hangingPunct="1">
              <a:lnSpc>
                <a:spcPct val="150000"/>
              </a:lnSpc>
            </a:pPr>
            <a:r>
              <a:rPr lang="zh-CN" sz="1600">
                <a:latin typeface="微软雅黑" panose="020B0503020204020204" charset="-122"/>
                <a:ea typeface="微软雅黑" panose="020B0503020204020204" charset="-122"/>
                <a:cs typeface="微软雅黑" panose="020B0503020204020204" charset="-122"/>
                <a:sym typeface="+mn-ea"/>
              </a:rPr>
              <a:t>吸气冲程—靠惯性运动，吸进汽油与空气的混合物；</a:t>
            </a:r>
          </a:p>
          <a:p>
            <a:pPr marL="0" indent="0" algn="l" eaLnBrk="1" fontAlgn="auto" latinLnBrk="0" hangingPunct="1">
              <a:lnSpc>
                <a:spcPct val="150000"/>
              </a:lnSpc>
            </a:pPr>
            <a:r>
              <a:rPr lang="zh-CN" sz="1600">
                <a:latin typeface="微软雅黑" panose="020B0503020204020204" charset="-122"/>
                <a:ea typeface="微软雅黑" panose="020B0503020204020204" charset="-122"/>
                <a:cs typeface="微软雅黑" panose="020B0503020204020204" charset="-122"/>
                <a:sym typeface="+mn-ea"/>
              </a:rPr>
              <a:t>压缩冲程—外界对气体做功，机械能转化为内能，气体温度升高；</a:t>
            </a:r>
          </a:p>
          <a:p>
            <a:pPr marL="0" indent="0" algn="l" eaLnBrk="1" fontAlgn="auto" latinLnBrk="0" hangingPunct="1">
              <a:lnSpc>
                <a:spcPct val="150000"/>
              </a:lnSpc>
            </a:pPr>
            <a:r>
              <a:rPr lang="zh-CN" sz="1600">
                <a:latin typeface="微软雅黑" panose="020B0503020204020204" charset="-122"/>
                <a:ea typeface="微软雅黑" panose="020B0503020204020204" charset="-122"/>
                <a:cs typeface="微软雅黑" panose="020B0503020204020204" charset="-122"/>
                <a:sym typeface="+mn-ea"/>
              </a:rPr>
              <a:t>做功冲程—化学能转化为内能，气体温度升高，气体对外做功，内能转化为机械能；</a:t>
            </a:r>
          </a:p>
          <a:p>
            <a:pPr marL="0" indent="0" algn="l" eaLnBrk="1" fontAlgn="auto" latinLnBrk="0" hangingPunct="1">
              <a:lnSpc>
                <a:spcPct val="150000"/>
              </a:lnSpc>
            </a:pPr>
            <a:r>
              <a:rPr lang="zh-CN" sz="1600">
                <a:latin typeface="微软雅黑" panose="020B0503020204020204" charset="-122"/>
                <a:ea typeface="微软雅黑" panose="020B0503020204020204" charset="-122"/>
                <a:cs typeface="微软雅黑" panose="020B0503020204020204" charset="-122"/>
                <a:sym typeface="+mn-ea"/>
              </a:rPr>
              <a:t>排气冲程—靠惯性运动，排出废气。</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（2）柴油机：四冲程柴油机的结构—汽缸、活塞、连杆、曲轴、进气门、排气门、喷油嘴。</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柴油机的工作过程与汽油机几乎一样，但有三个区别：1）吸气冲程：汽油机吸进的是汽油和空气的混合物，柴油机吸进的仅仅是空气；2）压缩冲程：汽油机压缩的是汽油和空气的混合物，汽油机压缩的仅仅是空气；3）做功冲程：汽油机用火花塞点火，柴油机用喷油嘴喷油。</a:t>
            </a:r>
          </a:p>
        </p:txBody>
      </p:sp>
    </p:spTree>
    <p:extLst>
      <p:ext uri="{BB962C8B-B14F-4D97-AF65-F5344CB8AC3E}">
        <p14:creationId xmlns:p14="http://schemas.microsoft.com/office/powerpoint/2010/main" val="16683347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四、热机及其效率</a:t>
            </a:r>
          </a:p>
        </p:txBody>
      </p:sp>
      <p:sp>
        <p:nvSpPr>
          <p:cNvPr id="3" name="文本框 2"/>
          <p:cNvSpPr txBox="1"/>
          <p:nvPr/>
        </p:nvSpPr>
        <p:spPr>
          <a:xfrm>
            <a:off x="327026" y="1000691"/>
            <a:ext cx="8646795"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3．热值（q）：1kg某种燃料完全燃烧放出的热量，叫热值；热值单位是：J/kg。</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（1）燃料燃烧放出热量：Q</a:t>
            </a:r>
            <a:r>
              <a:rPr lang="zh-CN" sz="1600" b="0" baseline="-25000">
                <a:latin typeface="微软雅黑" panose="020B0503020204020204" charset="-122"/>
                <a:ea typeface="微软雅黑" panose="020B0503020204020204" charset="-122"/>
                <a:cs typeface="微软雅黑" panose="020B0503020204020204" charset="-122"/>
              </a:rPr>
              <a:t>放</a:t>
            </a:r>
            <a:r>
              <a:rPr lang="zh-CN" sz="1600" b="0">
                <a:latin typeface="微软雅黑" panose="020B0503020204020204" charset="-122"/>
                <a:ea typeface="微软雅黑" panose="020B0503020204020204" charset="-122"/>
                <a:cs typeface="微软雅黑" panose="020B0503020204020204" charset="-122"/>
              </a:rPr>
              <a:t>  ＝qm；（Q</a:t>
            </a:r>
            <a:r>
              <a:rPr lang="zh-CN" sz="1600" b="0" baseline="-25000">
                <a:latin typeface="微软雅黑" panose="020B0503020204020204" charset="-122"/>
                <a:ea typeface="微软雅黑" panose="020B0503020204020204" charset="-122"/>
                <a:cs typeface="微软雅黑" panose="020B0503020204020204" charset="-122"/>
              </a:rPr>
              <a:t>放</a:t>
            </a:r>
            <a:r>
              <a:rPr lang="zh-CN" sz="1600" b="0">
                <a:latin typeface="微软雅黑" panose="020B0503020204020204" charset="-122"/>
                <a:ea typeface="微软雅黑" panose="020B0503020204020204" charset="-122"/>
                <a:cs typeface="微软雅黑" panose="020B0503020204020204" charset="-122"/>
              </a:rPr>
              <a:t> 是燃料放出的热量，单位是J；q是热值，单位是J/kg；m 是质量，单位是kg。）</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对于热值的概念，要注重理解三个关键词：“1kg”、“某种燃料”、“完全燃烧”。1kg是指燃料的质量，如果燃料的质量不是1kg，那么该燃料完全燃烧放出的热量就不等于热值的数值；某种燃料是指热值与燃料的种类有关；完全燃烧意思是燃料要完全烧尽，否则1kg燃料燃烧过程中，化学能转变成内能就不是该热值所确定的值。</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热值反映的是某种物质的一种燃烧特性，同时反映出不同燃料燃烧过程中，化学能转变成内能的本领大小；也就是说，它是燃料本身的一种特性，只与燃料的种类有关，与燃料的形态、质量、体积等均无关。</a:t>
            </a:r>
          </a:p>
        </p:txBody>
      </p:sp>
    </p:spTree>
    <p:extLst>
      <p:ext uri="{BB962C8B-B14F-4D97-AF65-F5344CB8AC3E}">
        <p14:creationId xmlns:p14="http://schemas.microsoft.com/office/powerpoint/2010/main" val="399939436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四、热机及其效率</a:t>
            </a:r>
          </a:p>
        </p:txBody>
      </p:sp>
      <p:sp>
        <p:nvSpPr>
          <p:cNvPr id="3" name="文本框 2"/>
          <p:cNvSpPr txBox="1"/>
          <p:nvPr/>
        </p:nvSpPr>
        <p:spPr>
          <a:xfrm>
            <a:off x="327026" y="1000691"/>
            <a:ext cx="8646795" cy="2312665"/>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4.热机的效率：用来做有用功的那部分能量和燃料完全燃烧放出的能量之比，叫热机的效率。热机的效率是热机性能的一个重要指标。</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5.在热机的各种损失中，废气带走的能量最多，设法利用废气的能量，是提高燃料利用率的重要措施。</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注意：热机能量的损失：①燃料未完全燃烧（完全燃烧条件：充足空气，研磨成细颗粒）；     ②废气排出带走能量（废气的利用）；③克服磨擦，消耗能量（使用润滑剂，减小摩擦）。</a:t>
            </a:r>
          </a:p>
        </p:txBody>
      </p:sp>
    </p:spTree>
    <p:extLst>
      <p:ext uri="{BB962C8B-B14F-4D97-AF65-F5344CB8AC3E}">
        <p14:creationId xmlns:p14="http://schemas.microsoft.com/office/powerpoint/2010/main" val="411767714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86829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五、能量转化与守恒</a:t>
            </a:r>
          </a:p>
        </p:txBody>
      </p:sp>
      <p:sp>
        <p:nvSpPr>
          <p:cNvPr id="3" name="文本框 2"/>
          <p:cNvSpPr txBox="1"/>
          <p:nvPr/>
        </p:nvSpPr>
        <p:spPr>
          <a:xfrm>
            <a:off x="327026" y="1000691"/>
            <a:ext cx="8646795" cy="1942817"/>
          </a:xfrm>
          <a:prstGeom prst="rect">
            <a:avLst/>
          </a:prstGeom>
          <a:noFill/>
          <a:ln w="9525">
            <a:noFill/>
          </a:ln>
        </p:spPr>
        <p:txBody>
          <a:bodyPr wrap="square">
            <a:spAutoFit/>
          </a:bodyPr>
          <a:lstStyle/>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1.能量守恒定律：能量既不会消灭，也不会创生，它只会从一种形式转化为另一种形式，或者从一个物体转移到另一个物体，而在转化和转移过程中，能量的总量保持不变。</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2．能量守恒定律是自然界最重要、最普遍的基本定律。大到天体，小到原子核，也无论是物理学问题还是化学、生物学、地理学、天文学的问题，所有能量转化的过程，都遵从能量守恒定律。</a:t>
            </a:r>
          </a:p>
        </p:txBody>
      </p:sp>
    </p:spTree>
    <p:extLst>
      <p:ext uri="{BB962C8B-B14F-4D97-AF65-F5344CB8AC3E}">
        <p14:creationId xmlns:p14="http://schemas.microsoft.com/office/powerpoint/2010/main" val="19551275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9650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考点一：分子热运动、分子间相互作用力</a:t>
            </a:r>
          </a:p>
        </p:txBody>
      </p:sp>
      <p:sp>
        <p:nvSpPr>
          <p:cNvPr id="3" name="文本框 2"/>
          <p:cNvSpPr txBox="1"/>
          <p:nvPr/>
        </p:nvSpPr>
        <p:spPr>
          <a:xfrm>
            <a:off x="327025" y="1000691"/>
            <a:ext cx="8734425" cy="286232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1.</a:t>
            </a:r>
            <a:r>
              <a:rPr sz="2000" b="1">
                <a:latin typeface="微软雅黑" panose="020B0503020204020204" charset="-122"/>
                <a:ea typeface="微软雅黑" panose="020B0503020204020204" charset="-122"/>
                <a:cs typeface="微软雅黑" panose="020B0503020204020204" charset="-122"/>
              </a:rPr>
              <a:t>（2019·贵港）</a:t>
            </a:r>
            <a:r>
              <a:rPr sz="2000">
                <a:latin typeface="微软雅黑" panose="020B0503020204020204" charset="-122"/>
                <a:ea typeface="微软雅黑" panose="020B0503020204020204" charset="-122"/>
                <a:cs typeface="微软雅黑" panose="020B0503020204020204" charset="-122"/>
              </a:rPr>
              <a:t>下列现象中不能说明分子在不停地做无规则运动的是（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A．刮风时灰尘在空中飞舞；</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B．酒精瓶盖打开可以嗅到酒精气味；</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C．夏日的“荷城”贵港，荷花飘香；</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D．在一杯热水中加盐，过一段时间整杯水都变咸了</a:t>
            </a:r>
          </a:p>
        </p:txBody>
      </p:sp>
      <p:sp>
        <p:nvSpPr>
          <p:cNvPr id="10" name="文本框 9"/>
          <p:cNvSpPr txBox="1"/>
          <p:nvPr/>
        </p:nvSpPr>
        <p:spPr>
          <a:xfrm>
            <a:off x="8464550" y="1126733"/>
            <a:ext cx="308737"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74165497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9650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考点一：分子热运动、分子间相互作用力</a:t>
            </a:r>
          </a:p>
        </p:txBody>
      </p:sp>
      <p:sp>
        <p:nvSpPr>
          <p:cNvPr id="3" name="文本框 2"/>
          <p:cNvSpPr txBox="1"/>
          <p:nvPr/>
        </p:nvSpPr>
        <p:spPr>
          <a:xfrm>
            <a:off x="283846" y="928122"/>
            <a:ext cx="8734425" cy="4256756"/>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【点睛】我们闻到的气味都是由于分子热运动产生的。分子每时每刻都在做无规则热运动，这是闻到气味和扩散现象的结果。但灰尘不是分子，而是物质颗粒，解答此类问题时需要注意。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【解析】A.选项中的灰尘飞舞是由于风的作用力使灰尘的运动状态不断改变所致，属于机械运动；</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B.选项中的酒精气味是酒精分子无规则运动的结果；</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C.选项中的荷花飘香是荷花分子无规则运动的结果；</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D.选项中水变咸是盐分子无规则运动的结果，所以BCD选项都能说明分子在不停地做无规则运动。故应选A。</a:t>
            </a:r>
          </a:p>
        </p:txBody>
      </p:sp>
    </p:spTree>
    <p:extLst>
      <p:ext uri="{BB962C8B-B14F-4D97-AF65-F5344CB8AC3E}">
        <p14:creationId xmlns:p14="http://schemas.microsoft.com/office/powerpoint/2010/main" val="40248182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9650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考点一：分子热运动、分子间相互作用力</a:t>
            </a:r>
          </a:p>
        </p:txBody>
      </p:sp>
      <p:sp>
        <p:nvSpPr>
          <p:cNvPr id="3" name="文本框 2"/>
          <p:cNvSpPr txBox="1"/>
          <p:nvPr/>
        </p:nvSpPr>
        <p:spPr>
          <a:xfrm>
            <a:off x="327025" y="1000691"/>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2.</a:t>
            </a:r>
            <a:r>
              <a:rPr sz="2000" b="1">
                <a:latin typeface="微软雅黑" panose="020B0503020204020204" charset="-122"/>
                <a:ea typeface="微软雅黑" panose="020B0503020204020204" charset="-122"/>
                <a:cs typeface="微软雅黑" panose="020B0503020204020204" charset="-122"/>
              </a:rPr>
              <a:t>（2019·深圳市龙岗区中考一模）</a:t>
            </a:r>
            <a:r>
              <a:rPr sz="2000">
                <a:latin typeface="微软雅黑" panose="020B0503020204020204" charset="-122"/>
                <a:ea typeface="微软雅黑" panose="020B0503020204020204" charset="-122"/>
                <a:cs typeface="微软雅黑" panose="020B0503020204020204" charset="-122"/>
              </a:rPr>
              <a:t>宏观的热现象用微观的分子运动理论分析，常常会得到全新的认识，以下说法正确的是（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A．某物体的分子热运动越剧烈，其温度越高；</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B．液体物质不会自动缩小体积，说明液体的分子间不存在引力；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C．固体物质不易拉伸，说明固体的分子间只存在引力；</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D．当温度下降为0℃时，分子热运动停止</a:t>
            </a:r>
          </a:p>
        </p:txBody>
      </p:sp>
      <p:sp>
        <p:nvSpPr>
          <p:cNvPr id="10" name="文本框 9"/>
          <p:cNvSpPr txBox="1"/>
          <p:nvPr/>
        </p:nvSpPr>
        <p:spPr>
          <a:xfrm>
            <a:off x="6131560" y="1594613"/>
            <a:ext cx="308737" cy="46166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a:t>
            </a:r>
            <a:endPar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1414253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283845" y="181932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006476" y="1229857"/>
            <a:ext cx="799465" cy="3474409"/>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811655" y="1189753"/>
            <a:ext cx="728980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分子间相互作用力与固液气三态的关系；热量的概念；热传递的概念；比热容的概念；热机工作原理；热值概念。</a:t>
            </a:r>
          </a:p>
        </p:txBody>
      </p:sp>
      <p:sp>
        <p:nvSpPr>
          <p:cNvPr id="7" name="文本框 6"/>
          <p:cNvSpPr txBox="1"/>
          <p:nvPr/>
        </p:nvSpPr>
        <p:spPr>
          <a:xfrm>
            <a:off x="1811655" y="3779963"/>
            <a:ext cx="728980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利用分子热运动解释问题；利用分子间相互作用力解释问题；比热容的简单计算；利用比热容解释问题；热值的简单计算。</a:t>
            </a:r>
          </a:p>
        </p:txBody>
      </p:sp>
      <p:sp>
        <p:nvSpPr>
          <p:cNvPr id="9" name="文本框 8"/>
          <p:cNvSpPr txBox="1"/>
          <p:nvPr/>
        </p:nvSpPr>
        <p:spPr>
          <a:xfrm>
            <a:off x="1805940" y="2855661"/>
            <a:ext cx="726313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b="0">
                <a:latin typeface="微软雅黑" panose="020B0503020204020204" charset="-122"/>
                <a:ea typeface="微软雅黑" panose="020B0503020204020204" charset="-122"/>
              </a:rPr>
              <a:t>分子热运动理论；分子间相互作用力；内能的概念；四冲程热机内能与做功特点；热机效率；能量的转化与守恒定律。</a:t>
            </a:r>
          </a:p>
        </p:txBody>
      </p:sp>
      <p:sp>
        <p:nvSpPr>
          <p:cNvPr id="10" name="文本框 9"/>
          <p:cNvSpPr txBox="1"/>
          <p:nvPr/>
        </p:nvSpPr>
        <p:spPr>
          <a:xfrm>
            <a:off x="1827531" y="2317758"/>
            <a:ext cx="72574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改变物体内能的两种方式。</a:t>
            </a:r>
          </a:p>
        </p:txBody>
      </p:sp>
    </p:spTree>
    <p:extLst>
      <p:ext uri="{BB962C8B-B14F-4D97-AF65-F5344CB8AC3E}">
        <p14:creationId xmlns:p14="http://schemas.microsoft.com/office/powerpoint/2010/main" val="344699754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7"/>
                                        </p:tgtEl>
                                        <p:attrNameLst>
                                          <p:attrName>style.visibility</p:attrName>
                                        </p:attrNameLst>
                                      </p:cBhvr>
                                      <p:to>
                                        <p:strVal val="visible"/>
                                      </p:to>
                                    </p:set>
                                    <p:animEffect transition="in" filter="barn(outHorizontal)">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9650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考点一：分子热运动、分子间相互作用力</a:t>
            </a:r>
          </a:p>
        </p:txBody>
      </p:sp>
      <p:sp>
        <p:nvSpPr>
          <p:cNvPr id="3" name="文本框 2"/>
          <p:cNvSpPr txBox="1"/>
          <p:nvPr/>
        </p:nvSpPr>
        <p:spPr>
          <a:xfrm>
            <a:off x="327025" y="1000692"/>
            <a:ext cx="8734425" cy="193899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分子动理论包括：物质是由分子组成的，分子在永不停息地做无规则运动，分子间存在间隙，分子间存在相互的引力和斥力；温度越高分子运动越剧烈。本题考查分子动理论的内容，应记住分子运动的快慢与温度有关。</a:t>
            </a:r>
          </a:p>
        </p:txBody>
      </p:sp>
      <p:sp>
        <p:nvSpPr>
          <p:cNvPr id="4" name="文本框 3"/>
          <p:cNvSpPr txBox="1"/>
          <p:nvPr/>
        </p:nvSpPr>
        <p:spPr>
          <a:xfrm>
            <a:off x="283845" y="2480721"/>
            <a:ext cx="8776970"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a:t>
            </a:r>
            <a:r>
              <a:rPr lang="en-US" sz="2000" b="0">
                <a:solidFill>
                  <a:srgbClr val="FF0000"/>
                </a:solidFill>
                <a:latin typeface="微软雅黑" panose="020B0503020204020204" charset="-122"/>
                <a:ea typeface="微软雅黑" panose="020B0503020204020204" charset="-122"/>
                <a:cs typeface="微软雅黑" panose="020B0503020204020204" charset="-122"/>
              </a:rPr>
              <a:t> </a:t>
            </a:r>
            <a:r>
              <a:rPr lang="zh-CN" sz="2000" b="0">
                <a:solidFill>
                  <a:srgbClr val="FF0000"/>
                </a:solidFill>
                <a:latin typeface="微软雅黑" panose="020B0503020204020204" charset="-122"/>
                <a:ea typeface="微软雅黑" panose="020B0503020204020204" charset="-122"/>
                <a:cs typeface="微软雅黑" panose="020B0503020204020204" charset="-122"/>
              </a:rPr>
              <a:t>】AD、一切物质的分子在永不停息地做无规则运动，温度越高，分子运动越剧烈，故A正确、D错误；</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B、液体物质不会自动缩小体积说明组成它们的分子间存在斥力，故B错误；</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C、分子间既有引力又有斥力，固体不易拉伸，说明了分子之间存在引力，故C错误。故选A。</a:t>
            </a:r>
            <a:endParaRPr lang="zh-CN" altLang="en-US" sz="20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61141552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9650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考点一：分子热运动、分子间相互作用力</a:t>
            </a:r>
          </a:p>
        </p:txBody>
      </p:sp>
      <p:sp>
        <p:nvSpPr>
          <p:cNvPr id="3" name="文本框 2"/>
          <p:cNvSpPr txBox="1"/>
          <p:nvPr/>
        </p:nvSpPr>
        <p:spPr>
          <a:xfrm>
            <a:off x="327025" y="1000691"/>
            <a:ext cx="8734425" cy="101566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2000">
                <a:latin typeface="微软雅黑" panose="020B0503020204020204" charset="-122"/>
                <a:ea typeface="微软雅黑" panose="020B0503020204020204" charset="-122"/>
                <a:cs typeface="微软雅黑" panose="020B0503020204020204" charset="-122"/>
              </a:rPr>
              <a:t>3.</a:t>
            </a:r>
            <a:r>
              <a:rPr sz="2000" b="1">
                <a:latin typeface="微软雅黑" panose="020B0503020204020204" charset="-122"/>
                <a:ea typeface="微软雅黑" panose="020B0503020204020204" charset="-122"/>
                <a:cs typeface="微软雅黑" panose="020B0503020204020204" charset="-122"/>
              </a:rPr>
              <a:t>（2019·益阳）</a:t>
            </a:r>
            <a:r>
              <a:rPr sz="2000">
                <a:latin typeface="微软雅黑" panose="020B0503020204020204" charset="-122"/>
                <a:ea typeface="微软雅黑" panose="020B0503020204020204" charset="-122"/>
                <a:cs typeface="微软雅黑" panose="020B0503020204020204" charset="-122"/>
              </a:rPr>
              <a:t>关于物质的构成与分子热运动，下列说法正确的是（　）。</a:t>
            </a:r>
          </a:p>
        </p:txBody>
      </p:sp>
      <p:sp>
        <p:nvSpPr>
          <p:cNvPr id="10" name="文本框 9"/>
          <p:cNvSpPr txBox="1"/>
          <p:nvPr/>
        </p:nvSpPr>
        <p:spPr>
          <a:xfrm>
            <a:off x="8206106" y="1094903"/>
            <a:ext cx="287897" cy="40010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D</a:t>
            </a:r>
            <a:endPar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nvGraphicFramePr>
        <p:xfrm>
          <a:off x="509270" y="1820595"/>
          <a:ext cx="8309610" cy="2915499"/>
        </p:xfrm>
        <a:graphic>
          <a:graphicData uri="http://schemas.openxmlformats.org/drawingml/2006/table">
            <a:tbl>
              <a:tblPr firstRow="1" bandRow="1">
                <a:tableStyleId>{5940675A-B579-460E-94D1-54222C63F5DA}</a:tableStyleId>
              </a:tblPr>
              <a:tblGrid>
                <a:gridCol w="8309610"/>
              </a:tblGrid>
              <a:tr h="590102">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A．物质是由分子、原子组成，原子由质子和中子组成；</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600924">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B．光学显微镜能分辨出组成物质的分子、原子；</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862555">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C．两块经打磨后的铅块紧压后结合在一起，说明分子间只存在引力；</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r h="861918">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D．在一小杯清水中滴入红墨水，一段时间后整杯水变红，这是扩散现象</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83355797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496506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考点一：分子热运动、分子间相互作用力</a:t>
            </a:r>
          </a:p>
        </p:txBody>
      </p:sp>
      <p:sp>
        <p:nvSpPr>
          <p:cNvPr id="3" name="文本框 2"/>
          <p:cNvSpPr txBox="1"/>
          <p:nvPr/>
        </p:nvSpPr>
        <p:spPr>
          <a:xfrm>
            <a:off x="327025" y="1000691"/>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rPr>
              <a:t>【点睛】（1）物质是由分子或原子组成的，分子由原子组成，原子是由居于原子中心的带正电原子核和核外带负电电子构成的；（2）分子、原子很小，肉眼不能直接看到，就是在光学显微镜下也看不到它们；（3）分子间存在着相互作用的引力和斥力；（4）分子在永不停息地做无规则运动。</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【解析】A、物质是由分子或原子组成的，分子由原子组成，原子是由居于原子中心的带正电原子核和核外带负电电子构成的，故A错误；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B、分子、原子很小，肉眼不能直接看到，就是在光学显微镜下也看不到它们，故B错误；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C、分子间既有引力也有斥力，故C错误；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D、向一杯清水中滴入一滴红墨水，一段时间后，整杯水变红，这是因为红墨水分子运动到水里面的结果，属于扩散现象，说明分子在永不停息地做无规则运动，故D正确。故选D。</a:t>
            </a:r>
          </a:p>
        </p:txBody>
      </p:sp>
    </p:spTree>
    <p:extLst>
      <p:ext uri="{BB962C8B-B14F-4D97-AF65-F5344CB8AC3E}">
        <p14:creationId xmlns:p14="http://schemas.microsoft.com/office/powerpoint/2010/main" val="125497386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0675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327025" y="1000691"/>
            <a:ext cx="8667750" cy="924302"/>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（2019·绵阳）</a:t>
            </a:r>
            <a:r>
              <a:rPr sz="1800">
                <a:solidFill>
                  <a:schemeClr val="tx1"/>
                </a:solidFill>
                <a:latin typeface="微软雅黑" panose="020B0503020204020204" charset="-122"/>
                <a:ea typeface="微软雅黑" panose="020B0503020204020204" charset="-122"/>
                <a:cs typeface="微软雅黑" panose="020B0503020204020204" charset="-122"/>
              </a:rPr>
              <a:t>如图所示，用塞子塞紧瓶口，再用打气筒向瓶内打气，当瓶内气压达到足够大时，塞子从瓶口冲出。下列关于瓶内气体的说法，正确的是（　　）</a:t>
            </a:r>
            <a:r>
              <a:rPr lang="zh-CN" sz="1800">
                <a:solidFill>
                  <a:schemeClr val="tx1"/>
                </a:solidFill>
                <a:latin typeface="微软雅黑" panose="020B0503020204020204" charset="-122"/>
                <a:ea typeface="微软雅黑" panose="020B0503020204020204" charset="-122"/>
                <a:cs typeface="微软雅黑" panose="020B0503020204020204" charset="-122"/>
              </a:rPr>
              <a:t>。</a:t>
            </a:r>
          </a:p>
        </p:txBody>
      </p:sp>
      <p:sp>
        <p:nvSpPr>
          <p:cNvPr id="11" name="文本框 10"/>
          <p:cNvSpPr txBox="1"/>
          <p:nvPr/>
        </p:nvSpPr>
        <p:spPr>
          <a:xfrm>
            <a:off x="7830820" y="1526499"/>
            <a:ext cx="3556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graphicFrame>
        <p:nvGraphicFramePr>
          <p:cNvPr id="4" name="表格 3"/>
          <p:cNvGraphicFramePr/>
          <p:nvPr/>
        </p:nvGraphicFramePr>
        <p:xfrm>
          <a:off x="386715" y="2062493"/>
          <a:ext cx="6076950" cy="0"/>
        </p:xfrm>
        <a:graphic>
          <a:graphicData uri="http://schemas.openxmlformats.org/drawingml/2006/table">
            <a:tbl>
              <a:tblPr firstRow="1" bandRow="1">
                <a:tableStyleId>{5940675A-B579-460E-94D1-54222C63F5DA}</a:tableStyleId>
              </a:tblPr>
              <a:tblGrid>
                <a:gridCol w="6076950"/>
              </a:tblGrid>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A．向瓶内打气，外界对气体做功，气体内能减少</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B．向瓶内打气，气体对外界做功，气体内能增加</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C．塞子从瓶口冲出，气体对外界做功，气体内能减少</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D．塞子从瓶口冲出，外界对气体做功，气体内能不变</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pic>
        <p:nvPicPr>
          <p:cNvPr id="7" name="图片 -2147482144" descr=" "/>
          <p:cNvPicPr>
            <a:picLocks noChangeAspect="1"/>
          </p:cNvPicPr>
          <p:nvPr/>
        </p:nvPicPr>
        <p:blipFill>
          <a:blip r:embed="rId3"/>
          <a:stretch>
            <a:fillRect/>
          </a:stretch>
        </p:blipFill>
        <p:spPr>
          <a:xfrm>
            <a:off x="6863716" y="2062493"/>
            <a:ext cx="1712595" cy="1351442"/>
          </a:xfrm>
          <a:prstGeom prst="rect">
            <a:avLst/>
          </a:prstGeom>
          <a:noFill/>
          <a:ln w="9525">
            <a:noFill/>
          </a:ln>
        </p:spPr>
      </p:pic>
    </p:spTree>
    <p:extLst>
      <p:ext uri="{BB962C8B-B14F-4D97-AF65-F5344CB8AC3E}">
        <p14:creationId xmlns:p14="http://schemas.microsoft.com/office/powerpoint/2010/main" val="7751955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0675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327025" y="1000691"/>
            <a:ext cx="8667750" cy="2173893"/>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【点睛】物体对外做功，物体的内能减少；外界对物体做功，物体的内能增加。</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如图，向瓶内打气时，外界对瓶内气体做功，瓶内气体的内能增加，气体的压强增大，增大到一定程度，塞子从瓶口冲出，此时气体对塞子做功（即对外界做功），气体的内能转化为塞子的机械能，气体的内能减少，故C正确，ABD错误。故选C。</a:t>
            </a:r>
          </a:p>
        </p:txBody>
      </p:sp>
    </p:spTree>
    <p:extLst>
      <p:ext uri="{BB962C8B-B14F-4D97-AF65-F5344CB8AC3E}">
        <p14:creationId xmlns:p14="http://schemas.microsoft.com/office/powerpoint/2010/main" val="12616285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0675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327025" y="1000691"/>
            <a:ext cx="8667750" cy="507984"/>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（2019·潍坊）</a:t>
            </a:r>
            <a:r>
              <a:rPr sz="1800">
                <a:solidFill>
                  <a:schemeClr val="tx1"/>
                </a:solidFill>
                <a:latin typeface="微软雅黑" panose="020B0503020204020204" charset="-122"/>
                <a:ea typeface="微软雅黑" panose="020B0503020204020204" charset="-122"/>
                <a:cs typeface="微软雅黑" panose="020B0503020204020204" charset="-122"/>
              </a:rPr>
              <a:t>关于热现象，下列说法正确的是（　　）。</a:t>
            </a:r>
          </a:p>
        </p:txBody>
      </p:sp>
      <p:sp>
        <p:nvSpPr>
          <p:cNvPr id="11" name="文本框 10"/>
          <p:cNvSpPr txBox="1"/>
          <p:nvPr/>
        </p:nvSpPr>
        <p:spPr>
          <a:xfrm>
            <a:off x="5640071" y="1110181"/>
            <a:ext cx="53530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CD</a:t>
            </a:r>
          </a:p>
        </p:txBody>
      </p:sp>
      <p:graphicFrame>
        <p:nvGraphicFramePr>
          <p:cNvPr id="9" name="表格 8"/>
          <p:cNvGraphicFramePr/>
          <p:nvPr/>
        </p:nvGraphicFramePr>
        <p:xfrm>
          <a:off x="330200" y="1722563"/>
          <a:ext cx="6893560" cy="1374995"/>
        </p:xfrm>
        <a:graphic>
          <a:graphicData uri="http://schemas.openxmlformats.org/drawingml/2006/table">
            <a:tbl>
              <a:tblPr firstRow="1" bandRow="1">
                <a:tableStyleId>{5940675A-B579-460E-94D1-54222C63F5DA}</a:tableStyleId>
              </a:tblPr>
              <a:tblGrid>
                <a:gridCol w="6893560"/>
              </a:tblGrid>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A．液体很难被压缩，说明分子间有引力</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B．内能和温度有关，0℃的冰块没有内能</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C．常用水作冷却剂，是利用了水比热容大这一性质</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D．四冲程内燃机工作时，压缩冲程将机械能转化为内能</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1760931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0675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327025" y="1000691"/>
            <a:ext cx="866775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sym typeface="+mn-ea"/>
              </a:rPr>
              <a:t>【点睛】（1）分子间存在相互的引力和斥力；（2）内能是指物体内部所有分子热运动的动能和分子势能的总和，内能与物体的温度和质量有关；（3）水具有较大的比热容，相同质量的水和其它物质相比，吸收相同的热量，温度变化小，因此水常被用来做取暖介质和冷却剂，比热容是物质的一种属性，其大小只与物质的种类和状态有关；（4）内燃机的四个冲程中，压缩冲程活塞压缩燃料混合物做功，将机械能转化为内能。</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【解析】A、液体很难被压缩，说明分子间有斥力，故A错误；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B、任何温度的物体都具有内能，故B错误；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C、常用水作冷却剂，利用了水比热容较大的性质，这样在同等情况下可以吸收更多的热量，故C正确；</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D、压缩冲程活塞压缩燃料混合物做功，将机械能转化为内能，故D正确。故选CD。</a:t>
            </a:r>
          </a:p>
        </p:txBody>
      </p:sp>
    </p:spTree>
    <p:extLst>
      <p:ext uri="{BB962C8B-B14F-4D97-AF65-F5344CB8AC3E}">
        <p14:creationId xmlns:p14="http://schemas.microsoft.com/office/powerpoint/2010/main" val="36338580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0675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327025" y="1000691"/>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(2019·遂宁）</a:t>
            </a:r>
            <a:r>
              <a:rPr sz="1800">
                <a:solidFill>
                  <a:schemeClr val="tx1"/>
                </a:solidFill>
                <a:latin typeface="微软雅黑" panose="020B0503020204020204" charset="-122"/>
                <a:ea typeface="微软雅黑" panose="020B0503020204020204" charset="-122"/>
                <a:cs typeface="微软雅黑" panose="020B0503020204020204" charset="-122"/>
              </a:rPr>
              <a:t>“端午浓情，粽叶飘香”，关于蒸粽子过程中涉及到的物理知识，下列说法中正确的是（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A.粽子内能增大是通过做功实现的；</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B.水沸腾后，锅面上“白雾弥漫”，这一物态变化过程和“霜”的形成过程相同；</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C.刚出锅的粽子非常烫手，因为高温的粽子含有的热量多；</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D.水沸腾后，粽叶香味更浓，因为温度越高分子运动越剧烈</a:t>
            </a:r>
          </a:p>
        </p:txBody>
      </p:sp>
      <p:sp>
        <p:nvSpPr>
          <p:cNvPr id="11" name="文本框 10"/>
          <p:cNvSpPr txBox="1"/>
          <p:nvPr/>
        </p:nvSpPr>
        <p:spPr>
          <a:xfrm>
            <a:off x="2643506" y="1523953"/>
            <a:ext cx="53530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CD</a:t>
            </a:r>
          </a:p>
        </p:txBody>
      </p:sp>
    </p:spTree>
    <p:extLst>
      <p:ext uri="{BB962C8B-B14F-4D97-AF65-F5344CB8AC3E}">
        <p14:creationId xmlns:p14="http://schemas.microsoft.com/office/powerpoint/2010/main" val="84002274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06756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327025" y="1000691"/>
            <a:ext cx="8667750" cy="3793968"/>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1116CC"/>
                </a:solidFill>
                <a:latin typeface="微软雅黑" panose="020B0503020204020204" charset="-122"/>
                <a:ea typeface="微软雅黑" panose="020B0503020204020204" charset="-122"/>
                <a:cs typeface="微软雅黑" panose="020B0503020204020204" charset="-122"/>
                <a:sym typeface="+mn-ea"/>
              </a:rPr>
              <a:t>【点睛】（1）改变内能的方式：做功和热传递；（2）物态变化有六种类型：物质从固态到液态的过程叫做熔化，物质从液态变成固态的过程叫做凝固；物质从液态变为气态叫做汽化，物质从气态变为液态叫做液化；物质从固态直接变成气态叫升华，物质从气态直接变成固态叫凝华；（3）热量是过程量，就是说，热量只存在于热传递或热交换过程中，只能说吸收或放出热量，热量传递等；热量不是状态量，不能说含有或者具有热量；（4）组成物质的分子永不停息地做无规则的热运动，温度越高分子运动越剧烈。</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【解析】A、蒸粽子时粽子内能增大是通过热传递实现的，故A错误；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B、雾是空气中的水蒸气遇冷液化形成的，而霜是由空气中的水蒸气遇冷凝华而成的，故B错误</a:t>
            </a:r>
            <a:r>
              <a:rPr lang="zh-CN" sz="1600">
                <a:solidFill>
                  <a:srgbClr val="FF0000"/>
                </a:solidFill>
                <a:latin typeface="微软雅黑" panose="020B0503020204020204" charset="-122"/>
                <a:ea typeface="微软雅黑" panose="020B0503020204020204" charset="-122"/>
                <a:cs typeface="微软雅黑" panose="020B0503020204020204" charset="-122"/>
              </a:rPr>
              <a:t>；</a:t>
            </a:r>
            <a:endParaRPr sz="1600">
              <a:solidFill>
                <a:srgbClr val="FF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C、热量是过程量，不能说含有或者具有热量，故C错误；</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D、水沸腾后，粽叶香味更浓，这是因为温度越高分子运动越剧烈，故D正确。故选D。</a:t>
            </a:r>
          </a:p>
        </p:txBody>
      </p:sp>
    </p:spTree>
    <p:extLst>
      <p:ext uri="{BB962C8B-B14F-4D97-AF65-F5344CB8AC3E}">
        <p14:creationId xmlns:p14="http://schemas.microsoft.com/office/powerpoint/2010/main" val="171093896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p>
        </p:txBody>
      </p:sp>
      <p:sp>
        <p:nvSpPr>
          <p:cNvPr id="3" name="文本框 2"/>
          <p:cNvSpPr txBox="1"/>
          <p:nvPr/>
        </p:nvSpPr>
        <p:spPr>
          <a:xfrm>
            <a:off x="283846" y="1073260"/>
            <a:ext cx="8762365"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1</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（2019·山西省初中学业水平考试模拟冲刺卷）</a:t>
            </a:r>
            <a:r>
              <a:rPr sz="1800">
                <a:solidFill>
                  <a:schemeClr val="tx1"/>
                </a:solidFill>
                <a:latin typeface="微软雅黑" panose="020B0503020204020204" charset="-122"/>
                <a:ea typeface="微软雅黑" panose="020B0503020204020204" charset="-122"/>
                <a:cs typeface="微软雅黑" panose="020B0503020204020204" charset="-122"/>
              </a:rPr>
              <a:t>探究“比较不同物质的吸热能力”时，同学们用酒精灯同时开始均匀加热质量和初温都相等的沙子和水，装置如图。下列说法正确的是（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A．实验中，沙子吸热升温较快，说明沙子吸热能力较强；</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B．在本实验中，物体吸热多少是由物质的种类决定的；</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C．实验中，将沙子和水加热到相同温度时，它们吸收的热量相同；</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D．实验中，加热相同的时间，末温低的物质吸热能力强</a:t>
            </a:r>
          </a:p>
        </p:txBody>
      </p:sp>
      <p:sp>
        <p:nvSpPr>
          <p:cNvPr id="10" name="文本框 9"/>
          <p:cNvSpPr txBox="1"/>
          <p:nvPr/>
        </p:nvSpPr>
        <p:spPr>
          <a:xfrm>
            <a:off x="2282826" y="2003291"/>
            <a:ext cx="46037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a:t>
            </a:r>
          </a:p>
        </p:txBody>
      </p:sp>
      <p:pic>
        <p:nvPicPr>
          <p:cNvPr id="4" name="图片 -2147482140"/>
          <p:cNvPicPr>
            <a:picLocks noChangeAspect="1"/>
          </p:cNvPicPr>
          <p:nvPr/>
        </p:nvPicPr>
        <p:blipFill>
          <a:blip r:embed="rId3"/>
          <a:srcRect r="996" b="790"/>
          <a:stretch>
            <a:fillRect/>
          </a:stretch>
        </p:blipFill>
        <p:spPr>
          <a:xfrm>
            <a:off x="7274561" y="2123604"/>
            <a:ext cx="1443355" cy="1830144"/>
          </a:xfrm>
          <a:prstGeom prst="rect">
            <a:avLst/>
          </a:prstGeom>
          <a:noFill/>
          <a:ln w="9525">
            <a:noFill/>
          </a:ln>
        </p:spPr>
      </p:pic>
    </p:spTree>
    <p:extLst>
      <p:ext uri="{BB962C8B-B14F-4D97-AF65-F5344CB8AC3E}">
        <p14:creationId xmlns:p14="http://schemas.microsoft.com/office/powerpoint/2010/main" val="27138662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3691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一、分子热运动</a:t>
            </a:r>
          </a:p>
        </p:txBody>
      </p:sp>
      <p:sp>
        <p:nvSpPr>
          <p:cNvPr id="3" name="文本框 2"/>
          <p:cNvSpPr txBox="1"/>
          <p:nvPr/>
        </p:nvSpPr>
        <p:spPr>
          <a:xfrm>
            <a:off x="327026" y="1000691"/>
            <a:ext cx="8646795" cy="2868392"/>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1.分子热运动</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（1）分子动理论：物质是由</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分子</a:t>
            </a:r>
            <a:r>
              <a:rPr lang="zh-CN" sz="2000" b="0">
                <a:latin typeface="微软雅黑" panose="020B0503020204020204" charset="-122"/>
                <a:ea typeface="微软雅黑" panose="020B0503020204020204" charset="-122"/>
                <a:cs typeface="微软雅黑" panose="020B0503020204020204" charset="-122"/>
              </a:rPr>
              <a:t>和</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原子</a:t>
            </a:r>
            <a:r>
              <a:rPr lang="zh-CN" sz="2000" b="0">
                <a:latin typeface="微软雅黑" panose="020B0503020204020204" charset="-122"/>
                <a:ea typeface="微软雅黑" panose="020B0503020204020204" charset="-122"/>
                <a:cs typeface="微软雅黑" panose="020B0503020204020204" charset="-122"/>
              </a:rPr>
              <a:t>组成的，分子在永不停息地做</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无规则运动</a:t>
            </a:r>
            <a:r>
              <a:rPr lang="zh-CN" sz="2000" b="0">
                <a:latin typeface="微软雅黑" panose="020B0503020204020204" charset="-122"/>
                <a:ea typeface="微软雅黑" panose="020B0503020204020204" charset="-122"/>
                <a:cs typeface="微软雅黑" panose="020B0503020204020204" charset="-122"/>
              </a:rPr>
              <a:t>，分子之间有</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间隙</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（2）热运动：分子运动快慢与</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温度</a:t>
            </a:r>
            <a:r>
              <a:rPr lang="zh-CN" sz="2000" b="0">
                <a:latin typeface="微软雅黑" panose="020B0503020204020204" charset="-122"/>
                <a:ea typeface="微软雅黑" panose="020B0503020204020204" charset="-122"/>
                <a:cs typeface="微软雅黑" panose="020B0503020204020204" charset="-122"/>
              </a:rPr>
              <a:t>有关，温度越高，分子热运动越</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剧烈</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（3）扩散：不同物质相互接触时，彼此进入</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对方</a:t>
            </a:r>
            <a:r>
              <a:rPr lang="zh-CN" sz="2000" b="0">
                <a:latin typeface="微软雅黑" panose="020B0503020204020204" charset="-122"/>
                <a:ea typeface="微软雅黑" panose="020B0503020204020204" charset="-122"/>
                <a:cs typeface="微软雅黑" panose="020B0503020204020204" charset="-122"/>
              </a:rPr>
              <a:t>的现象叫做扩散现象，固体、液体和气体都能发生扩散现象，温度越高，扩散</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越快</a:t>
            </a:r>
            <a:r>
              <a:rPr lang="zh-CN" sz="2000" b="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124504813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p>
        </p:txBody>
      </p:sp>
      <p:sp>
        <p:nvSpPr>
          <p:cNvPr id="3" name="文本框 2"/>
          <p:cNvSpPr txBox="1"/>
          <p:nvPr/>
        </p:nvSpPr>
        <p:spPr>
          <a:xfrm>
            <a:off x="283846" y="1073260"/>
            <a:ext cx="8762365" cy="383181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【点睛】考查比热容的概念。对相同质量的物质进行比较，升高或降低相同的温度，水吸收或放出的热量多；吸收或放出相同的热量，水升高或降低的温度少，据此分析。</a:t>
            </a:r>
          </a:p>
          <a:p>
            <a:pPr marL="0" indent="0" algn="l" eaLnBrk="1" fontAlgn="auto" latinLnBrk="0" hangingPunct="1">
              <a:lnSpc>
                <a:spcPct val="150000"/>
              </a:lnSpc>
            </a:pPr>
            <a:r>
              <a:rPr lang="zh-CN" sz="1800">
                <a:solidFill>
                  <a:srgbClr val="FF0000"/>
                </a:solidFill>
                <a:latin typeface="微软雅黑" panose="020B0503020204020204" charset="-122"/>
                <a:ea typeface="微软雅黑" panose="020B0503020204020204" charset="-122"/>
                <a:cs typeface="微软雅黑" panose="020B0503020204020204" charset="-122"/>
              </a:rPr>
              <a:t>【</a:t>
            </a:r>
            <a:r>
              <a:rPr sz="1800">
                <a:solidFill>
                  <a:srgbClr val="FF0000"/>
                </a:solidFill>
                <a:latin typeface="微软雅黑" panose="020B0503020204020204" charset="-122"/>
                <a:ea typeface="微软雅黑" panose="020B0503020204020204" charset="-122"/>
                <a:cs typeface="微软雅黑" panose="020B0503020204020204" charset="-122"/>
              </a:rPr>
              <a:t>解析】A、实验中，沙子吸热升温较快，说明沙子的比热容小，吸热能力弱，故A错误。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B、在本实验中，物体吸热多少是由加热时间决定的。故B错误。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C、将沙子和水加热到相同温度时，据Q＝cm△t，水吸收的热量多。故C错误。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D、加热相同的时间，吸收的热量相等，据Q＝cm△t，末温低的物质比热容大，吸热能力强。故D正确。故选D。</a:t>
            </a:r>
          </a:p>
        </p:txBody>
      </p:sp>
    </p:spTree>
    <p:extLst>
      <p:ext uri="{BB962C8B-B14F-4D97-AF65-F5344CB8AC3E}">
        <p14:creationId xmlns:p14="http://schemas.microsoft.com/office/powerpoint/2010/main" val="331290427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p>
        </p:txBody>
      </p:sp>
      <p:sp>
        <p:nvSpPr>
          <p:cNvPr id="3" name="文本框 2"/>
          <p:cNvSpPr txBox="1"/>
          <p:nvPr/>
        </p:nvSpPr>
        <p:spPr>
          <a:xfrm>
            <a:off x="283846" y="1073260"/>
            <a:ext cx="8762365" cy="300716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（2019·临沂市平邑县中考二模）</a:t>
            </a:r>
            <a:r>
              <a:rPr sz="1800">
                <a:solidFill>
                  <a:schemeClr val="tx1"/>
                </a:solidFill>
                <a:latin typeface="微软雅黑" panose="020B0503020204020204" charset="-122"/>
                <a:ea typeface="微软雅黑" panose="020B0503020204020204" charset="-122"/>
                <a:cs typeface="微软雅黑" panose="020B0503020204020204" charset="-122"/>
              </a:rPr>
              <a:t>《舌尖上的中国2》聚焦于普通人的家常菜，让海内外观众领略了中华饮食之美。如图所示，通过煎、炒、蒸、拌烹调的四种美食中所包含的物理知识，认识正确的是（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A．煎：煎锅一般用铁制造，主要是利用了铁的比热容大；</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B．炒：主要是通过做功的方式使藜蒿和腊肉的内能增加；</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C．蒸：是通过热传递和高温水蒸气液化放热，使榆钱饭蒸熟；</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D．拌：香葱和豆腐要拌着才能入味，说明分子没有做无规则运动</a:t>
            </a:r>
          </a:p>
        </p:txBody>
      </p:sp>
      <p:sp>
        <p:nvSpPr>
          <p:cNvPr id="10" name="文本框 9"/>
          <p:cNvSpPr txBox="1"/>
          <p:nvPr/>
        </p:nvSpPr>
        <p:spPr>
          <a:xfrm>
            <a:off x="3838576" y="1984194"/>
            <a:ext cx="46037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p>
        </p:txBody>
      </p:sp>
      <p:pic>
        <p:nvPicPr>
          <p:cNvPr id="4" name="图片 -2147482137" descr=" "/>
          <p:cNvPicPr>
            <a:picLocks noChangeAspect="1"/>
          </p:cNvPicPr>
          <p:nvPr/>
        </p:nvPicPr>
        <p:blipFill>
          <a:blip r:embed="rId3"/>
          <a:stretch>
            <a:fillRect/>
          </a:stretch>
        </p:blipFill>
        <p:spPr>
          <a:xfrm>
            <a:off x="1668145" y="3992578"/>
            <a:ext cx="5172710" cy="1164926"/>
          </a:xfrm>
          <a:prstGeom prst="rect">
            <a:avLst/>
          </a:prstGeom>
          <a:noFill/>
          <a:ln w="9525">
            <a:noFill/>
          </a:ln>
        </p:spPr>
      </p:pic>
    </p:spTree>
    <p:extLst>
      <p:ext uri="{BB962C8B-B14F-4D97-AF65-F5344CB8AC3E}">
        <p14:creationId xmlns:p14="http://schemas.microsoft.com/office/powerpoint/2010/main" val="402691194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p>
        </p:txBody>
      </p:sp>
      <p:sp>
        <p:nvSpPr>
          <p:cNvPr id="3" name="文本框 2"/>
          <p:cNvSpPr txBox="1"/>
          <p:nvPr/>
        </p:nvSpPr>
        <p:spPr>
          <a:xfrm>
            <a:off x="283846" y="1073260"/>
            <a:ext cx="8762365" cy="300716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【解析】A、煎锅一般用铁制造，主要是利用铁具有良好的导热性，该选项说法不正确；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B、炒主要是通过热传递的方式使藜蒿和腊肉的内能增加，该选项说不正确；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C、蒸是通过热传递（水蒸气的热传给榆钱饭）和高温水蒸气遇冷液化放热，使榆钱饭蒸熟，该选项说法正确；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D、香葱和豆腐要拌着才能入味，说明了分子在做无规则运动，该选项说法不正确。故选C。</a:t>
            </a:r>
          </a:p>
        </p:txBody>
      </p:sp>
    </p:spTree>
    <p:extLst>
      <p:ext uri="{BB962C8B-B14F-4D97-AF65-F5344CB8AC3E}">
        <p14:creationId xmlns:p14="http://schemas.microsoft.com/office/powerpoint/2010/main" val="4318935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p>
        </p:txBody>
      </p:sp>
      <p:sp>
        <p:nvSpPr>
          <p:cNvPr id="3" name="文本框 2"/>
          <p:cNvSpPr txBox="1"/>
          <p:nvPr/>
        </p:nvSpPr>
        <p:spPr>
          <a:xfrm>
            <a:off x="283846" y="1073260"/>
            <a:ext cx="8762365"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（2019·福建）</a:t>
            </a:r>
            <a:r>
              <a:rPr sz="1800">
                <a:solidFill>
                  <a:schemeClr val="tx1"/>
                </a:solidFill>
                <a:latin typeface="微软雅黑" panose="020B0503020204020204" charset="-122"/>
                <a:ea typeface="微软雅黑" panose="020B0503020204020204" charset="-122"/>
                <a:cs typeface="微软雅黑" panose="020B0503020204020204" charset="-122"/>
              </a:rPr>
              <a:t>下表列出一些物质的比热容，根据表中数据,下列判断止确的是（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A.不同物质的比热容一定不同；</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B.物质的物态发生变化，比热容不变；</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C.质屋相等的铝和铜升高相同的温度，铝吸收的热量更多；</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D.质量相等的水和煤油吸收相同的热量，水升高的温度更多</a:t>
            </a:r>
          </a:p>
        </p:txBody>
      </p:sp>
      <p:sp>
        <p:nvSpPr>
          <p:cNvPr id="10" name="文本框 9"/>
          <p:cNvSpPr txBox="1"/>
          <p:nvPr/>
        </p:nvSpPr>
        <p:spPr>
          <a:xfrm>
            <a:off x="459106" y="1602251"/>
            <a:ext cx="46037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p>
        </p:txBody>
      </p:sp>
      <p:graphicFrame>
        <p:nvGraphicFramePr>
          <p:cNvPr id="7" name="表格 6"/>
          <p:cNvGraphicFramePr/>
          <p:nvPr/>
        </p:nvGraphicFramePr>
        <p:xfrm>
          <a:off x="522605" y="3969662"/>
          <a:ext cx="7950200" cy="916663"/>
        </p:xfrm>
        <a:graphic>
          <a:graphicData uri="http://schemas.openxmlformats.org/drawingml/2006/table">
            <a:tbl>
              <a:tblPr firstRow="1" bandRow="1">
                <a:tableStyleId>{5940675A-B579-460E-94D1-54222C63F5DA}</a:tableStyleId>
              </a:tblPr>
              <a:tblGrid>
                <a:gridCol w="2259965"/>
                <a:gridCol w="1134110"/>
                <a:gridCol w="1137285"/>
                <a:gridCol w="1135380"/>
                <a:gridCol w="1134110"/>
                <a:gridCol w="1149350"/>
              </a:tblGrid>
              <a:tr h="305554">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物质</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水</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煤油</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冰</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铝</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铜</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611109">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比热容/( J˙kg</a:t>
                      </a:r>
                      <a:r>
                        <a:rPr lang="en-US" sz="2000" b="0" baseline="30000">
                          <a:latin typeface="宋体" panose="02010600030101010101" pitchFamily="2" charset="-122"/>
                          <a:ea typeface="宋体" panose="02010600030101010101" pitchFamily="2" charset="-122"/>
                          <a:cs typeface="宋体" panose="02010600030101010101" pitchFamily="2" charset="-122"/>
                        </a:rPr>
                        <a:t>-1</a:t>
                      </a:r>
                      <a:r>
                        <a:rPr lang="en-US" sz="2000" b="0">
                          <a:latin typeface="宋体" panose="02010600030101010101" pitchFamily="2" charset="-122"/>
                          <a:ea typeface="宋体" panose="02010600030101010101" pitchFamily="2" charset="-122"/>
                          <a:cs typeface="宋体" panose="02010600030101010101" pitchFamily="2" charset="-122"/>
                        </a:rPr>
                        <a:t>˙℃</a:t>
                      </a:r>
                      <a:r>
                        <a:rPr lang="en-US" sz="2000" b="0" baseline="30000">
                          <a:latin typeface="宋体" panose="02010600030101010101" pitchFamily="2" charset="-122"/>
                          <a:ea typeface="宋体" panose="02010600030101010101" pitchFamily="2" charset="-122"/>
                          <a:cs typeface="宋体" panose="02010600030101010101" pitchFamily="2" charset="-122"/>
                        </a:rPr>
                        <a:t>-1</a:t>
                      </a:r>
                      <a:r>
                        <a:rPr lang="en-US" sz="2000" b="0">
                          <a:latin typeface="宋体" panose="02010600030101010101" pitchFamily="2" charset="-122"/>
                          <a:ea typeface="宋体" panose="02010600030101010101" pitchFamily="2" charset="-122"/>
                          <a:cs typeface="宋体" panose="02010600030101010101" pitchFamily="2" charset="-122"/>
                        </a:rPr>
                        <a:t>)</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4.2×10</a:t>
                      </a:r>
                      <a:r>
                        <a:rPr lang="en-US" sz="2000" b="0" baseline="3000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2.1×10</a:t>
                      </a:r>
                      <a:r>
                        <a:rPr lang="en-US" sz="2000" b="0" baseline="3000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2.l×lO</a:t>
                      </a:r>
                      <a:r>
                        <a:rPr lang="en-US" sz="2000" b="0" baseline="3000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0.88×10</a:t>
                      </a:r>
                      <a:r>
                        <a:rPr lang="en-US" sz="2000" b="0" baseline="3000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marL="0" indent="0" algn="ctr">
                        <a:buNone/>
                      </a:pPr>
                      <a:r>
                        <a:rPr lang="en-US" sz="2000" b="0">
                          <a:latin typeface="宋体" panose="02010600030101010101" pitchFamily="2" charset="-122"/>
                          <a:ea typeface="宋体" panose="02010600030101010101" pitchFamily="2" charset="-122"/>
                          <a:cs typeface="宋体" panose="02010600030101010101" pitchFamily="2" charset="-122"/>
                        </a:rPr>
                        <a:t>0.39×10</a:t>
                      </a:r>
                      <a:r>
                        <a:rPr lang="en-US" sz="2000" b="0" baseline="30000">
                          <a:latin typeface="宋体" panose="02010600030101010101" pitchFamily="2" charset="-122"/>
                          <a:ea typeface="宋体" panose="02010600030101010101" pitchFamily="2" charset="-122"/>
                          <a:cs typeface="宋体" panose="02010600030101010101" pitchFamily="2" charset="-122"/>
                        </a:rPr>
                        <a:t>3</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350" marR="635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962375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0" y="435415"/>
            <a:ext cx="283845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p>
        </p:txBody>
      </p:sp>
      <p:sp>
        <p:nvSpPr>
          <p:cNvPr id="3" name="文本框 2"/>
          <p:cNvSpPr txBox="1"/>
          <p:nvPr/>
        </p:nvSpPr>
        <p:spPr>
          <a:xfrm>
            <a:off x="283846" y="1073260"/>
            <a:ext cx="8762365" cy="1757575"/>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【点睛】比热容是物质的一种特性，与物质的种类和状态有关，与物质的质量、温度和吸热、放热的多少无关。据此即可解答。</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【解析】根据公式</a:t>
            </a:r>
            <a:r>
              <a:rPr lang="en-US" sz="1800">
                <a:solidFill>
                  <a:srgbClr val="FF0000"/>
                </a:solidFill>
                <a:latin typeface="微软雅黑" panose="020B0503020204020204" charset="-122"/>
                <a:ea typeface="微软雅黑" panose="020B0503020204020204" charset="-122"/>
                <a:cs typeface="微软雅黑" panose="020B0503020204020204" charset="-122"/>
              </a:rPr>
              <a:t>Q=cm</a:t>
            </a:r>
            <a:r>
              <a:rPr lang="en-US" sz="1800">
                <a:solidFill>
                  <a:srgbClr val="FF0000"/>
                </a:solidFill>
                <a:latin typeface="Arial" panose="020B0604020202020204" pitchFamily="34" charset="0"/>
                <a:ea typeface="微软雅黑" panose="020B0503020204020204" charset="-122"/>
                <a:cs typeface="Arial" panose="020B0604020202020204" pitchFamily="34" charset="0"/>
              </a:rPr>
              <a:t>∆t</a:t>
            </a:r>
            <a:r>
              <a:rPr sz="1800">
                <a:solidFill>
                  <a:srgbClr val="FF0000"/>
                </a:solidFill>
                <a:latin typeface="微软雅黑" panose="020B0503020204020204" charset="-122"/>
                <a:ea typeface="微软雅黑" panose="020B0503020204020204" charset="-122"/>
                <a:cs typeface="微软雅黑" panose="020B0503020204020204" charset="-122"/>
              </a:rPr>
              <a:t>可知，当m和△t一定时，铝的比热容比铜大，所以铝吸收的热量更多，所以选C。</a:t>
            </a:r>
          </a:p>
        </p:txBody>
      </p:sp>
    </p:spTree>
    <p:extLst>
      <p:ext uri="{BB962C8B-B14F-4D97-AF65-F5344CB8AC3E}">
        <p14:creationId xmlns:p14="http://schemas.microsoft.com/office/powerpoint/2010/main" val="127340985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327025" y="928122"/>
            <a:ext cx="866775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1.</a:t>
            </a:r>
            <a:r>
              <a:rPr lang="en-US" sz="1800" b="1">
                <a:solidFill>
                  <a:schemeClr val="tx1"/>
                </a:solidFill>
                <a:latin typeface="微软雅黑" panose="020B0503020204020204" charset="-122"/>
                <a:ea typeface="微软雅黑" panose="020B0503020204020204" charset="-122"/>
                <a:cs typeface="微软雅黑" panose="020B0503020204020204" charset="-122"/>
              </a:rPr>
              <a:t>（2018•广安）</a:t>
            </a:r>
            <a:r>
              <a:rPr lang="en-US" sz="1800">
                <a:solidFill>
                  <a:schemeClr val="tx1"/>
                </a:solidFill>
                <a:latin typeface="微软雅黑" panose="020B0503020204020204" charset="-122"/>
                <a:ea typeface="微软雅黑" panose="020B0503020204020204" charset="-122"/>
                <a:cs typeface="微软雅黑" panose="020B0503020204020204" charset="-122"/>
              </a:rPr>
              <a:t>关于物体的内能，下列说法中正确的是（　　）。</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A．物体的内能增加，可能是从外界吸收了热量；</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B．0℃的冰熔化成0℃的水内能不变；</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C．汽油机的压缩冲程是把内能转化为机械能；</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D．热量总是从内能大的物体向内能小的物体转移</a:t>
            </a:r>
          </a:p>
        </p:txBody>
      </p:sp>
      <p:sp>
        <p:nvSpPr>
          <p:cNvPr id="7" name="文本框 6"/>
          <p:cNvSpPr txBox="1"/>
          <p:nvPr/>
        </p:nvSpPr>
        <p:spPr>
          <a:xfrm>
            <a:off x="6265545" y="1068167"/>
            <a:ext cx="434340"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B</a:t>
            </a:r>
          </a:p>
        </p:txBody>
      </p:sp>
    </p:spTree>
    <p:extLst>
      <p:ext uri="{BB962C8B-B14F-4D97-AF65-F5344CB8AC3E}">
        <p14:creationId xmlns:p14="http://schemas.microsoft.com/office/powerpoint/2010/main" val="29255244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327025" y="928122"/>
            <a:ext cx="8667750" cy="3909824"/>
          </a:xfrm>
          <a:prstGeom prst="rect">
            <a:avLst/>
          </a:prstGeom>
          <a:noFill/>
          <a:ln w="9525">
            <a:noFill/>
          </a:ln>
        </p:spPr>
        <p:txBody>
          <a:bodyPr wrap="square">
            <a:spAutoFit/>
          </a:bodyPr>
          <a:lstStyle/>
          <a:p>
            <a:pPr marL="0" indent="0" algn="l" eaLnBrk="1" fontAlgn="auto" latinLnBrk="0" hangingPunct="1">
              <a:lnSpc>
                <a:spcPct val="150000"/>
              </a:lnSpc>
            </a:pPr>
            <a:r>
              <a:rPr lang="en-US" sz="1500">
                <a:solidFill>
                  <a:srgbClr val="1116CC"/>
                </a:solidFill>
                <a:latin typeface="微软雅黑" panose="020B0503020204020204" charset="-122"/>
                <a:ea typeface="微软雅黑" panose="020B0503020204020204" charset="-122"/>
                <a:cs typeface="微软雅黑" panose="020B0503020204020204" charset="-122"/>
                <a:sym typeface="+mn-ea"/>
              </a:rPr>
              <a:t>【点睛】（1）物质直接从固态变为液态的过程叫升华，升华吸热；（2）物质从气态变成液态称为液化，液化放热，“白气”通常是指大量的小水珠；物质由固态变为气态叫升华，升华吸热；（3）组成物质的分子在不停地做无规则运动；（4）水的比热容较大，与其它物质相比，在质量和升高的温度相同时，水吸收的热量最多。</a:t>
            </a:r>
          </a:p>
          <a:p>
            <a:pPr marL="0" indent="0" algn="l" eaLnBrk="1" fontAlgn="auto" latinLnBrk="0" hangingPunct="1">
              <a:lnSpc>
                <a:spcPct val="150000"/>
              </a:lnSpc>
            </a:pPr>
            <a:r>
              <a:rPr lang="en-US" sz="1500">
                <a:solidFill>
                  <a:srgbClr val="FF0000"/>
                </a:solidFill>
                <a:latin typeface="微软雅黑" panose="020B0503020204020204" charset="-122"/>
                <a:ea typeface="微软雅黑" panose="020B0503020204020204" charset="-122"/>
                <a:cs typeface="微软雅黑" panose="020B0503020204020204" charset="-122"/>
              </a:rPr>
              <a:t>【解析】A、夏天，常用干冰给食品保鲜，干冰有固态直接变成气态，是升华现象，干冰升华吸热，故A正确。</a:t>
            </a:r>
          </a:p>
          <a:p>
            <a:pPr marL="0" indent="0" algn="l" eaLnBrk="1" fontAlgn="auto" latinLnBrk="0" hangingPunct="1">
              <a:lnSpc>
                <a:spcPct val="150000"/>
              </a:lnSpc>
            </a:pPr>
            <a:r>
              <a:rPr lang="en-US" sz="1500">
                <a:solidFill>
                  <a:srgbClr val="FF0000"/>
                </a:solidFill>
                <a:latin typeface="微软雅黑" panose="020B0503020204020204" charset="-122"/>
                <a:ea typeface="微软雅黑" panose="020B0503020204020204" charset="-122"/>
                <a:cs typeface="微软雅黑" panose="020B0503020204020204" charset="-122"/>
              </a:rPr>
              <a:t>B、当水烧开时，从壶嘴冒出温度较高的水蒸气在空气中遇冷放出热量，液化成小水珠，故B错误。</a:t>
            </a:r>
          </a:p>
          <a:p>
            <a:pPr marL="0" indent="0" algn="l" eaLnBrk="1" fontAlgn="auto" latinLnBrk="0" hangingPunct="1">
              <a:lnSpc>
                <a:spcPct val="150000"/>
              </a:lnSpc>
            </a:pPr>
            <a:r>
              <a:rPr lang="en-US" sz="1500">
                <a:solidFill>
                  <a:srgbClr val="FF0000"/>
                </a:solidFill>
                <a:latin typeface="微软雅黑" panose="020B0503020204020204" charset="-122"/>
                <a:ea typeface="微软雅黑" panose="020B0503020204020204" charset="-122"/>
                <a:cs typeface="微软雅黑" panose="020B0503020204020204" charset="-122"/>
              </a:rPr>
              <a:t>C、打开酒精瓶的瓶塞后，教室里弥漫着酒精味，是扩散现象，是分子无规则运动的结果，故C正确。</a:t>
            </a:r>
          </a:p>
          <a:p>
            <a:pPr marL="0" indent="0" algn="l" eaLnBrk="1" fontAlgn="auto" latinLnBrk="0" hangingPunct="1">
              <a:lnSpc>
                <a:spcPct val="150000"/>
              </a:lnSpc>
            </a:pPr>
            <a:r>
              <a:rPr lang="en-US" sz="1500">
                <a:solidFill>
                  <a:srgbClr val="FF0000"/>
                </a:solidFill>
                <a:latin typeface="微软雅黑" panose="020B0503020204020204" charset="-122"/>
                <a:ea typeface="微软雅黑" panose="020B0503020204020204" charset="-122"/>
                <a:cs typeface="微软雅黑" panose="020B0503020204020204" charset="-122"/>
              </a:rPr>
              <a:t>D、因为水的比热容较大，相同质量的水和其它物质比较，降低相同的温度，水放出的热量多，所以暖气装置中用水来供热；升高相同的温度，水吸收的热量多，所以汽车发动机中用水来冷却，故D正确。故选B。</a:t>
            </a:r>
          </a:p>
        </p:txBody>
      </p:sp>
    </p:spTree>
    <p:extLst>
      <p:ext uri="{BB962C8B-B14F-4D97-AF65-F5344CB8AC3E}">
        <p14:creationId xmlns:p14="http://schemas.microsoft.com/office/powerpoint/2010/main" val="3836483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327025" y="928122"/>
            <a:ext cx="8667750" cy="1338828"/>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lang="en-US" sz="1800" b="1">
                <a:solidFill>
                  <a:schemeClr val="tx1"/>
                </a:solidFill>
                <a:latin typeface="微软雅黑" panose="020B0503020204020204" charset="-122"/>
                <a:ea typeface="微软雅黑" panose="020B0503020204020204" charset="-122"/>
                <a:cs typeface="微软雅黑" panose="020B0503020204020204" charset="-122"/>
              </a:rPr>
              <a:t>（2018·临沂）</a:t>
            </a:r>
            <a:r>
              <a:rPr lang="en-US" sz="1800">
                <a:solidFill>
                  <a:schemeClr val="tx1"/>
                </a:solidFill>
                <a:latin typeface="微软雅黑" panose="020B0503020204020204" charset="-122"/>
                <a:ea typeface="微软雅黑" panose="020B0503020204020204" charset="-122"/>
                <a:cs typeface="微软雅黑" panose="020B0503020204020204" charset="-122"/>
              </a:rPr>
              <a:t>甲图中，迅速向下压活塞，能量的转化情况是</a:t>
            </a:r>
            <a:r>
              <a:rPr lang="en-US" sz="1800" u="sng">
                <a:solidFill>
                  <a:schemeClr val="tx1"/>
                </a:solidFill>
                <a:latin typeface="微软雅黑" panose="020B0503020204020204" charset="-122"/>
                <a:ea typeface="微软雅黑" panose="020B0503020204020204" charset="-122"/>
                <a:cs typeface="微软雅黑" panose="020B0503020204020204" charset="-122"/>
              </a:rPr>
              <a:t>　                　      </a:t>
            </a:r>
            <a:r>
              <a:rPr lang="en-US" sz="1800">
                <a:solidFill>
                  <a:schemeClr val="tx1"/>
                </a:solidFill>
                <a:latin typeface="微软雅黑" panose="020B0503020204020204" charset="-122"/>
                <a:ea typeface="微软雅黑" panose="020B0503020204020204" charset="-122"/>
                <a:cs typeface="微软雅黑" panose="020B0503020204020204" charset="-122"/>
              </a:rPr>
              <a:t>。乙图内燃机的工作过程中与甲图能量转化情况相同的是</a:t>
            </a:r>
            <a:r>
              <a:rPr lang="en-US" sz="1800" u="sng">
                <a:solidFill>
                  <a:schemeClr val="tx1"/>
                </a:solidFill>
                <a:latin typeface="微软雅黑" panose="020B0503020204020204" charset="-122"/>
                <a:ea typeface="微软雅黑" panose="020B0503020204020204" charset="-122"/>
                <a:cs typeface="微软雅黑" panose="020B0503020204020204" charset="-122"/>
              </a:rPr>
              <a:t>　  　</a:t>
            </a:r>
            <a:r>
              <a:rPr lang="en-US" sz="1800">
                <a:solidFill>
                  <a:schemeClr val="tx1"/>
                </a:solidFill>
                <a:latin typeface="微软雅黑" panose="020B0503020204020204" charset="-122"/>
                <a:ea typeface="微软雅黑" panose="020B0503020204020204" charset="-122"/>
                <a:cs typeface="微软雅黑" panose="020B0503020204020204" charset="-122"/>
              </a:rPr>
              <a:t>（选填图中的代号）。</a:t>
            </a:r>
          </a:p>
        </p:txBody>
      </p:sp>
      <p:sp>
        <p:nvSpPr>
          <p:cNvPr id="7" name="文本框 6"/>
          <p:cNvSpPr txBox="1"/>
          <p:nvPr/>
        </p:nvSpPr>
        <p:spPr>
          <a:xfrm>
            <a:off x="6721476" y="928122"/>
            <a:ext cx="239204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机械能转化为内能</a:t>
            </a:r>
          </a:p>
        </p:txBody>
      </p:sp>
      <p:pic>
        <p:nvPicPr>
          <p:cNvPr id="4" name="图片 6"/>
          <p:cNvPicPr>
            <a:picLocks noChangeAspect="1"/>
          </p:cNvPicPr>
          <p:nvPr/>
        </p:nvPicPr>
        <p:blipFill>
          <a:blip r:embed="rId3"/>
          <a:stretch>
            <a:fillRect/>
          </a:stretch>
        </p:blipFill>
        <p:spPr>
          <a:xfrm>
            <a:off x="2144395" y="2003928"/>
            <a:ext cx="4577080" cy="2280837"/>
          </a:xfrm>
          <a:prstGeom prst="rect">
            <a:avLst/>
          </a:prstGeom>
          <a:noFill/>
          <a:ln w="9525">
            <a:noFill/>
          </a:ln>
        </p:spPr>
      </p:pic>
      <p:sp>
        <p:nvSpPr>
          <p:cNvPr id="9" name="文本框 8"/>
          <p:cNvSpPr txBox="1"/>
          <p:nvPr/>
        </p:nvSpPr>
        <p:spPr>
          <a:xfrm>
            <a:off x="6023610" y="1368629"/>
            <a:ext cx="414020"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B</a:t>
            </a:r>
          </a:p>
        </p:txBody>
      </p:sp>
    </p:spTree>
    <p:extLst>
      <p:ext uri="{BB962C8B-B14F-4D97-AF65-F5344CB8AC3E}">
        <p14:creationId xmlns:p14="http://schemas.microsoft.com/office/powerpoint/2010/main" val="119703202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327025" y="928122"/>
            <a:ext cx="8667750" cy="466281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rgbClr val="1116CC"/>
                </a:solidFill>
                <a:latin typeface="微软雅黑" panose="020B0503020204020204" charset="-122"/>
                <a:ea typeface="微软雅黑" panose="020B0503020204020204" charset="-122"/>
                <a:cs typeface="微软雅黑" panose="020B0503020204020204" charset="-122"/>
                <a:sym typeface="+mn-ea"/>
              </a:rPr>
              <a:t>【点睛】（1）对物体做功，是机械能转化为内能；（2）由进气门和排气门的关闭和打开情况、活塞的上行和下行情况来判断是哪个冲程；四个冲程中压缩冲程是机械能转化为内能，做功冲程是内能转化为机械能，排气和吸气冲程没有能的转化。</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【解析】图甲中，迅速向下压活塞，活塞的机械能转化为筒内空气的内能；</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图乙中：A、进气门打开，排气门关闭，活塞向下运动，是吸气冲程，没有能量转化；</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B、两个气门都关闭，活塞向上运动，是压缩冲程，将机械能转化为内能，故B符合题意；</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C、两个气门都关闭，活塞向下运动，是做功冲程，将内能转化为机械能；</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D、排气门打开，进气门关闭，活塞向上运动，是排气冲程，没有能量转化。</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rPr>
              <a:t>故答案为：机械能转化为内能；B。</a:t>
            </a:r>
            <a:endParaRPr lang="en-US" sz="180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6354835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225425" y="928122"/>
            <a:ext cx="8931910" cy="216982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lang="en-US" sz="1800" b="1">
                <a:solidFill>
                  <a:schemeClr val="tx1"/>
                </a:solidFill>
                <a:latin typeface="微软雅黑" panose="020B0503020204020204" charset="-122"/>
                <a:ea typeface="微软雅黑" panose="020B0503020204020204" charset="-122"/>
                <a:cs typeface="微软雅黑" panose="020B0503020204020204" charset="-122"/>
              </a:rPr>
              <a:t>（2018·舟山）</a:t>
            </a:r>
            <a:r>
              <a:rPr lang="en-US" sz="1800">
                <a:solidFill>
                  <a:schemeClr val="tx1"/>
                </a:solidFill>
                <a:latin typeface="微软雅黑" panose="020B0503020204020204" charset="-122"/>
                <a:ea typeface="微软雅黑" panose="020B0503020204020204" charset="-122"/>
                <a:cs typeface="微软雅黑" panose="020B0503020204020204" charset="-122"/>
              </a:rPr>
              <a:t> 如图所示，用酒精灯给水加热一段时间后，观察到软木塞冲岀试管口。</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（1）软木塞冲出试管口，说明力能改变物体的</a:t>
            </a:r>
            <a:r>
              <a:rPr lang="en-US" sz="1800" u="sng">
                <a:solidFill>
                  <a:schemeClr val="tx1"/>
                </a:solidFill>
                <a:latin typeface="微软雅黑" panose="020B0503020204020204" charset="-122"/>
                <a:ea typeface="微软雅黑" panose="020B0503020204020204" charset="-122"/>
                <a:cs typeface="微软雅黑" panose="020B0503020204020204" charset="-122"/>
              </a:rPr>
              <a:t>　      　      </a:t>
            </a:r>
            <a:r>
              <a:rPr lang="en-US" sz="1800">
                <a:solidFill>
                  <a:schemeClr val="tx1"/>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（2）此过程中，水蒸气减少的内能</a:t>
            </a:r>
            <a:r>
              <a:rPr lang="en-US" sz="1800" u="sng">
                <a:solidFill>
                  <a:schemeClr val="tx1"/>
                </a:solidFill>
                <a:latin typeface="微软雅黑" panose="020B0503020204020204" charset="-122"/>
                <a:ea typeface="微软雅黑" panose="020B0503020204020204" charset="-122"/>
                <a:cs typeface="微软雅黑" panose="020B0503020204020204" charset="-122"/>
              </a:rPr>
              <a:t>　     　</a:t>
            </a:r>
            <a:r>
              <a:rPr lang="en-US" sz="1800">
                <a:solidFill>
                  <a:schemeClr val="tx1"/>
                </a:solidFill>
                <a:latin typeface="微软雅黑" panose="020B0503020204020204" charset="-122"/>
                <a:ea typeface="微软雅黑" panose="020B0503020204020204" charset="-122"/>
                <a:cs typeface="微软雅黑" panose="020B0503020204020204" charset="-122"/>
              </a:rPr>
              <a:t>（选填“大于”、“等于”或“小于”）软木塞增加的机械能，这与热机的</a:t>
            </a:r>
            <a:r>
              <a:rPr lang="en-US" sz="1800" u="sng">
                <a:solidFill>
                  <a:schemeClr val="tx1"/>
                </a:solidFill>
                <a:latin typeface="微软雅黑" panose="020B0503020204020204" charset="-122"/>
                <a:ea typeface="微软雅黑" panose="020B0503020204020204" charset="-122"/>
                <a:cs typeface="微软雅黑" panose="020B0503020204020204" charset="-122"/>
              </a:rPr>
              <a:t>　    　</a:t>
            </a:r>
            <a:r>
              <a:rPr lang="en-US" sz="1800">
                <a:solidFill>
                  <a:schemeClr val="tx1"/>
                </a:solidFill>
                <a:latin typeface="微软雅黑" panose="020B0503020204020204" charset="-122"/>
                <a:ea typeface="微软雅黑" panose="020B0503020204020204" charset="-122"/>
                <a:cs typeface="微软雅黑" panose="020B0503020204020204" charset="-122"/>
              </a:rPr>
              <a:t>冲程相似。</a:t>
            </a:r>
          </a:p>
        </p:txBody>
      </p:sp>
      <p:sp>
        <p:nvSpPr>
          <p:cNvPr id="9" name="文本框 8"/>
          <p:cNvSpPr txBox="1"/>
          <p:nvPr/>
        </p:nvSpPr>
        <p:spPr>
          <a:xfrm>
            <a:off x="5028565" y="1371176"/>
            <a:ext cx="121793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运动状态</a:t>
            </a:r>
          </a:p>
        </p:txBody>
      </p:sp>
      <p:pic>
        <p:nvPicPr>
          <p:cNvPr id="4" name="图片24"/>
          <p:cNvPicPr>
            <a:picLocks noChangeAspect="1"/>
          </p:cNvPicPr>
          <p:nvPr/>
        </p:nvPicPr>
        <p:blipFill>
          <a:blip r:embed="rId3"/>
          <a:stretch>
            <a:fillRect/>
          </a:stretch>
        </p:blipFill>
        <p:spPr>
          <a:xfrm>
            <a:off x="3526156" y="2685696"/>
            <a:ext cx="1646555" cy="2393510"/>
          </a:xfrm>
          <a:prstGeom prst="rect">
            <a:avLst/>
          </a:prstGeom>
          <a:noFill/>
          <a:ln w="9525">
            <a:noFill/>
          </a:ln>
        </p:spPr>
      </p:pic>
      <p:sp>
        <p:nvSpPr>
          <p:cNvPr id="10" name="文本框 9"/>
          <p:cNvSpPr txBox="1"/>
          <p:nvPr/>
        </p:nvSpPr>
        <p:spPr>
          <a:xfrm>
            <a:off x="3940810" y="1770943"/>
            <a:ext cx="81661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大于</a:t>
            </a:r>
          </a:p>
        </p:txBody>
      </p:sp>
      <p:sp>
        <p:nvSpPr>
          <p:cNvPr id="11" name="文本框 10"/>
          <p:cNvSpPr txBox="1"/>
          <p:nvPr/>
        </p:nvSpPr>
        <p:spPr>
          <a:xfrm>
            <a:off x="3526155" y="2170710"/>
            <a:ext cx="816610"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做功</a:t>
            </a:r>
          </a:p>
        </p:txBody>
      </p:sp>
    </p:spTree>
    <p:extLst>
      <p:ext uri="{BB962C8B-B14F-4D97-AF65-F5344CB8AC3E}">
        <p14:creationId xmlns:p14="http://schemas.microsoft.com/office/powerpoint/2010/main" val="4062990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checkerboard(across)">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23691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一、分子热运动</a:t>
            </a:r>
          </a:p>
        </p:txBody>
      </p:sp>
      <p:sp>
        <p:nvSpPr>
          <p:cNvPr id="3" name="文本框 2"/>
          <p:cNvSpPr txBox="1"/>
          <p:nvPr/>
        </p:nvSpPr>
        <p:spPr>
          <a:xfrm>
            <a:off x="327026" y="1000691"/>
            <a:ext cx="864679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2.分子间作用力</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分子间相互作用的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引力</a:t>
            </a:r>
            <a:r>
              <a:rPr lang="zh-CN" sz="2000" b="0">
                <a:latin typeface="微软雅黑" panose="020B0503020204020204" charset="-122"/>
                <a:ea typeface="微软雅黑" panose="020B0503020204020204" charset="-122"/>
                <a:cs typeface="微软雅黑" panose="020B0503020204020204" charset="-122"/>
              </a:rPr>
              <a:t>和</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斥力</a:t>
            </a:r>
            <a:r>
              <a:rPr lang="zh-CN" sz="2000" b="0">
                <a:latin typeface="微软雅黑" panose="020B0503020204020204" charset="-122"/>
                <a:ea typeface="微软雅黑" panose="020B0503020204020204" charset="-122"/>
                <a:cs typeface="微软雅黑" panose="020B0503020204020204" charset="-122"/>
              </a:rPr>
              <a:t>是同时存在的。当固体被压缩时，分子间距离变小，分子作用力表现为</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斥力</a:t>
            </a:r>
            <a:r>
              <a:rPr lang="zh-CN" sz="2000" b="0">
                <a:latin typeface="微软雅黑" panose="020B0503020204020204" charset="-122"/>
                <a:ea typeface="微软雅黑" panose="020B0503020204020204" charset="-122"/>
                <a:cs typeface="微软雅黑" panose="020B0503020204020204" charset="-122"/>
              </a:rPr>
              <a:t>；当固体被拉伸时，分子间距离变大，作用力表现为</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引力</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如果分子间距离很大，作用力几乎为零，可以忽略不计；因此，气体具有流动性，也容易被</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压缩</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液体间分子之间距离比气体小，比固体大，液体分子之间的作用力比固体小，没有固定的形状，具有</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流动性</a:t>
            </a:r>
            <a:r>
              <a:rPr lang="zh-CN" sz="2000" b="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331028084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327025" y="928122"/>
            <a:ext cx="866775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1.</a:t>
            </a:r>
            <a:r>
              <a:rPr lang="en-US" sz="1800" b="1">
                <a:solidFill>
                  <a:schemeClr val="tx1"/>
                </a:solidFill>
                <a:latin typeface="微软雅黑" panose="020B0503020204020204" charset="-122"/>
                <a:ea typeface="微软雅黑" panose="020B0503020204020204" charset="-122"/>
                <a:cs typeface="微软雅黑" panose="020B0503020204020204" charset="-122"/>
                <a:sym typeface="+mn-ea"/>
              </a:rPr>
              <a:t>（2018·龙东）</a:t>
            </a: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生活中能量转化的实例很多，下列描述中正确的是（　　）。</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A．摩擦生热是把内能转化为机械能；</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B．燃料燃烧放热是把内能转化为化学能；</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C．电动机带动水泵把水送到高处是把电能转化为机械能；</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D．摩擦起电是把电能转化为机械能</a:t>
            </a:r>
          </a:p>
        </p:txBody>
      </p:sp>
      <p:sp>
        <p:nvSpPr>
          <p:cNvPr id="11" name="文本框 10"/>
          <p:cNvSpPr txBox="1"/>
          <p:nvPr/>
        </p:nvSpPr>
        <p:spPr>
          <a:xfrm>
            <a:off x="7463156" y="1000691"/>
            <a:ext cx="42608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p>
        </p:txBody>
      </p:sp>
    </p:spTree>
    <p:extLst>
      <p:ext uri="{BB962C8B-B14F-4D97-AF65-F5344CB8AC3E}">
        <p14:creationId xmlns:p14="http://schemas.microsoft.com/office/powerpoint/2010/main" val="153637147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327025" y="928122"/>
            <a:ext cx="8667750"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rgbClr val="1116CC"/>
                </a:solidFill>
                <a:latin typeface="微软雅黑" panose="020B0503020204020204" charset="-122"/>
                <a:ea typeface="微软雅黑" panose="020B0503020204020204" charset="-122"/>
                <a:cs typeface="微软雅黑" panose="020B0503020204020204" charset="-122"/>
                <a:sym typeface="+mn-ea"/>
              </a:rPr>
              <a:t>【点睛】生活中能量转化的例子很多，关键要看消耗的是什么能量，产生的是什么能量，据此就可以得出能量的转化类型。像摩擦生热四机械能转化为内能等。</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sym typeface="+mn-ea"/>
              </a:rPr>
              <a:t>【解析】A、摩擦生热是克服摩擦做功，摩擦过程中，消耗了机械能，内能增大，把机械能转化为内能，故A错误；</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sym typeface="+mn-ea"/>
              </a:rPr>
              <a:t>B、燃料燃烧放热是把化学能转化为内能，故B错误；</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sym typeface="+mn-ea"/>
              </a:rPr>
              <a:t>C、电动机带动水泵把水送到高处是把电能转化为机械能，故C正确；</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sym typeface="+mn-ea"/>
              </a:rPr>
              <a:t>D、摩擦起电是消耗了机械能，获得了电能，故是把机械能转化为电能，故D错误。故选C。</a:t>
            </a:r>
          </a:p>
        </p:txBody>
      </p:sp>
    </p:spTree>
    <p:extLst>
      <p:ext uri="{BB962C8B-B14F-4D97-AF65-F5344CB8AC3E}">
        <p14:creationId xmlns:p14="http://schemas.microsoft.com/office/powerpoint/2010/main" val="36358154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327025" y="928122"/>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sz="1800" b="1">
                <a:solidFill>
                  <a:schemeClr val="tx1"/>
                </a:solidFill>
                <a:latin typeface="微软雅黑" panose="020B0503020204020204" charset="-122"/>
                <a:ea typeface="微软雅黑" panose="020B0503020204020204" charset="-122"/>
                <a:cs typeface="微软雅黑" panose="020B0503020204020204" charset="-122"/>
                <a:sym typeface="+mn-ea"/>
              </a:rPr>
              <a:t>(2018·绵阳)</a:t>
            </a: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2018年4月2日，天宫一号圆满完成预定任务后返回地球。8.5t重的天宫一号，在100km左右的高空以约22倍音速再入大气层。其中部分器件在大气层中与大气层摩擦烧蚀销毁。最后大约1.5t残骸坠入南太平洋。在这个过程中，天宫一号的部分机械能（　　）。</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A．通过热传递转化为大气的内能；  B．通过重力做功转化为大气的内能；</a:t>
            </a:r>
          </a:p>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C．通过摩擦做功转化为大气的内能；D．通过重力做功转化为残骸的内能</a:t>
            </a:r>
          </a:p>
        </p:txBody>
      </p:sp>
      <p:sp>
        <p:nvSpPr>
          <p:cNvPr id="11" name="文本框 10"/>
          <p:cNvSpPr txBox="1"/>
          <p:nvPr/>
        </p:nvSpPr>
        <p:spPr>
          <a:xfrm>
            <a:off x="2033906" y="2273834"/>
            <a:ext cx="426085" cy="399767"/>
          </a:xfrm>
          <a:prstGeom prst="rect">
            <a:avLst/>
          </a:prstGeom>
          <a:noFill/>
          <a:ln w="9525">
            <a:noFill/>
          </a:ln>
        </p:spPr>
        <p:txBody>
          <a:bodyPr wrap="square">
            <a:spAutoFit/>
          </a:bodyPr>
          <a:lstStyle/>
          <a:p>
            <a:pPr marL="0" indent="0" algn="l"/>
            <a:r>
              <a:rPr lang="en-US" alt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D</a:t>
            </a:r>
          </a:p>
        </p:txBody>
      </p:sp>
    </p:spTree>
    <p:extLst>
      <p:ext uri="{BB962C8B-B14F-4D97-AF65-F5344CB8AC3E}">
        <p14:creationId xmlns:p14="http://schemas.microsoft.com/office/powerpoint/2010/main" val="4827624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327025" y="928122"/>
            <a:ext cx="866775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rgbClr val="1116CC"/>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rgbClr val="1116CC"/>
                </a:solidFill>
                <a:latin typeface="微软雅黑" panose="020B0503020204020204" charset="-122"/>
                <a:ea typeface="微软雅黑" panose="020B0503020204020204" charset="-122"/>
                <a:cs typeface="微软雅黑" panose="020B0503020204020204" charset="-122"/>
                <a:sym typeface="+mn-ea"/>
              </a:rPr>
              <a:t>点睛</a:t>
            </a:r>
            <a:r>
              <a:rPr lang="en-US" sz="1800">
                <a:solidFill>
                  <a:srgbClr val="1116CC"/>
                </a:solidFill>
                <a:latin typeface="微软雅黑" panose="020B0503020204020204" charset="-122"/>
                <a:ea typeface="微软雅黑" panose="020B0503020204020204" charset="-122"/>
                <a:cs typeface="微软雅黑" panose="020B0503020204020204" charset="-122"/>
                <a:sym typeface="+mn-ea"/>
              </a:rPr>
              <a:t>】本题考查了改变内能的方法，属于基础知识。改变内能的方法有两个：做功和热传递，据此分析。</a:t>
            </a:r>
          </a:p>
          <a:p>
            <a:pPr marL="0" indent="0" algn="l" eaLnBrk="1" fontAlgn="auto" latinLnBrk="0" hangingPunct="1">
              <a:lnSpc>
                <a:spcPct val="150000"/>
              </a:lnSpc>
            </a:pPr>
            <a:r>
              <a:rPr lang="en-US" sz="1800">
                <a:solidFill>
                  <a:srgbClr val="FF0000"/>
                </a:solidFill>
                <a:latin typeface="微软雅黑" panose="020B0503020204020204" charset="-122"/>
                <a:ea typeface="微软雅黑" panose="020B0503020204020204" charset="-122"/>
                <a:cs typeface="微软雅黑" panose="020B0503020204020204" charset="-122"/>
                <a:sym typeface="+mn-ea"/>
              </a:rPr>
              <a:t>【解析】天宫一号在100km左右的高空以约22倍音速再入大气层时，高度减小，重力势能减小，克服与大气的摩擦做功，机械能转化为内能。故D正确。故选D。</a:t>
            </a:r>
          </a:p>
        </p:txBody>
      </p:sp>
    </p:spTree>
    <p:extLst>
      <p:ext uri="{BB962C8B-B14F-4D97-AF65-F5344CB8AC3E}">
        <p14:creationId xmlns:p14="http://schemas.microsoft.com/office/powerpoint/2010/main" val="30961506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327025" y="928122"/>
            <a:ext cx="866775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3.</a:t>
            </a:r>
            <a:r>
              <a:rPr lang="en-US" sz="1800" b="1">
                <a:solidFill>
                  <a:schemeClr val="tx1"/>
                </a:solidFill>
                <a:latin typeface="微软雅黑" panose="020B0503020204020204" charset="-122"/>
                <a:ea typeface="微软雅黑" panose="020B0503020204020204" charset="-122"/>
                <a:cs typeface="微软雅黑" panose="020B0503020204020204" charset="-122"/>
                <a:sym typeface="+mn-ea"/>
              </a:rPr>
              <a:t>（2018•泸州）</a:t>
            </a: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常规潜艇以四冲程柴油内燃机为动力，工作时包括吸气、压缩、做功、排气四个冲程，其中机械能转化为内能的是</a:t>
            </a:r>
            <a:r>
              <a:rPr lang="en-US" sz="18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sz="1800">
                <a:solidFill>
                  <a:schemeClr val="tx1"/>
                </a:solidFill>
                <a:latin typeface="微软雅黑" panose="020B0503020204020204" charset="-122"/>
                <a:ea typeface="微软雅黑" panose="020B0503020204020204" charset="-122"/>
                <a:cs typeface="微软雅黑" panose="020B0503020204020204" charset="-122"/>
                <a:sym typeface="+mn-ea"/>
              </a:rPr>
              <a:t>冲程。</a:t>
            </a:r>
          </a:p>
        </p:txBody>
      </p:sp>
      <p:sp>
        <p:nvSpPr>
          <p:cNvPr id="11" name="文本框 10"/>
          <p:cNvSpPr txBox="1"/>
          <p:nvPr/>
        </p:nvSpPr>
        <p:spPr>
          <a:xfrm>
            <a:off x="5177791" y="1371812"/>
            <a:ext cx="827405" cy="399767"/>
          </a:xfrm>
          <a:prstGeom prst="rect">
            <a:avLst/>
          </a:prstGeom>
          <a:noFill/>
          <a:ln w="9525">
            <a:noFill/>
          </a:ln>
        </p:spPr>
        <p:txBody>
          <a:bodyPr wrap="square">
            <a:spAutoFit/>
          </a:bodyPr>
          <a:lstStyle/>
          <a:p>
            <a:pPr marL="0" indent="0" algn="l"/>
            <a:r>
              <a:rPr lang="zh-CN" altLang="en-US"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压缩</a:t>
            </a:r>
          </a:p>
        </p:txBody>
      </p:sp>
      <p:sp>
        <p:nvSpPr>
          <p:cNvPr id="4" name="文本框 3"/>
          <p:cNvSpPr txBox="1"/>
          <p:nvPr/>
        </p:nvSpPr>
        <p:spPr>
          <a:xfrm>
            <a:off x="275591" y="1771579"/>
            <a:ext cx="871918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ea typeface="宋体" panose="02010600030101010101" pitchFamily="2" charset="-122"/>
                <a:sym typeface="+mn-ea"/>
              </a:rPr>
              <a:t>【点睛】此类题目考查知识了能源的分类、内燃机的四个冲程能量的转化以及物体的浮沉条件及其应用，要结合相关知识点进行分析解答，属于基本内容，比较简单。（1）热机是将内能转化为机械能的机器，它的一个工作循环包括四个冲程：吸气、压缩、做功、排气冲程，其中压缩冲程是将机械能转化为内能；做功冲程是将内能转化为机械能。</a:t>
            </a:r>
          </a:p>
          <a:p>
            <a:pPr marL="0" indent="0" algn="l" eaLnBrk="1" fontAlgn="auto" latinLnBrk="0" hangingPunct="1">
              <a:lnSpc>
                <a:spcPct val="150000"/>
              </a:lnSpc>
            </a:pPr>
            <a:r>
              <a:rPr lang="zh-CN" sz="1800" b="0">
                <a:solidFill>
                  <a:srgbClr val="FF0000"/>
                </a:solidFill>
                <a:ea typeface="宋体" panose="02010600030101010101" pitchFamily="2" charset="-122"/>
              </a:rPr>
              <a:t>【解析】（1）在内燃机的四个冲程中，压缩冲程将机械能转化为内能，做功冲程是将内能转化为机械能。故答案为：压缩。</a:t>
            </a:r>
            <a:endParaRPr lang="zh-CN" altLang="en-US" sz="1800" b="0">
              <a:solidFill>
                <a:srgbClr val="FF0000"/>
              </a:solidFill>
              <a:ea typeface="宋体" panose="02010600030101010101" pitchFamily="2" charset="-122"/>
            </a:endParaRPr>
          </a:p>
        </p:txBody>
      </p:sp>
    </p:spTree>
    <p:extLst>
      <p:ext uri="{BB962C8B-B14F-4D97-AF65-F5344CB8AC3E}">
        <p14:creationId xmlns:p14="http://schemas.microsoft.com/office/powerpoint/2010/main" val="2334298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7136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  分子间相互作用力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984250" y="1898258"/>
            <a:ext cx="48895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sp>
        <p:nvSpPr>
          <p:cNvPr id="3" name="文本框 2"/>
          <p:cNvSpPr txBox="1"/>
          <p:nvPr/>
        </p:nvSpPr>
        <p:spPr>
          <a:xfrm>
            <a:off x="283845" y="1000691"/>
            <a:ext cx="8735060"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b="0">
                <a:solidFill>
                  <a:srgbClr val="000000"/>
                </a:solidFill>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（2018·东营）</a:t>
            </a:r>
            <a:r>
              <a:rPr lang="zh-CN" sz="1800" b="0">
                <a:latin typeface="微软雅黑" panose="020B0503020204020204" charset="-122"/>
                <a:ea typeface="微软雅黑" panose="020B0503020204020204" charset="-122"/>
                <a:cs typeface="微软雅黑" panose="020B0503020204020204" charset="-122"/>
              </a:rPr>
              <a:t>水煎包是东营特色名吃，其特色在于兼得水煮油煎之妙，色泽金黄，一面焦脆，三面嫩软，皮薄馅大，香而不腻。在水煎包的制作过程中，以下说法正确的是（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①水煎包“香气四溢”，说明分子在不停地做无规则运动；</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②水煎包能被煎成金黄色，是因为油的沸点比水的沸点低；</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③木柴燃烧时将化学能转化为内能；</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④往热锅内倒入水会产生大量的“白气”，“白气”是水汽化形成的；</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⑤锅盖不断被水蒸气顶起而发生“跳动”，此时水蒸气的内能转化为锅盖的机械能。</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A．①②③⑤     B．①③⑤   C．①③④⑤   D．②③④⑤</a:t>
            </a:r>
          </a:p>
        </p:txBody>
      </p:sp>
      <p:pic>
        <p:nvPicPr>
          <p:cNvPr id="4" name="图片 -2147482119"/>
          <p:cNvPicPr>
            <a:picLocks noChangeAspect="1"/>
          </p:cNvPicPr>
          <p:nvPr/>
        </p:nvPicPr>
        <p:blipFill>
          <a:blip r:embed="rId3"/>
          <a:stretch>
            <a:fillRect/>
          </a:stretch>
        </p:blipFill>
        <p:spPr>
          <a:xfrm>
            <a:off x="7053580" y="1947910"/>
            <a:ext cx="1789430" cy="1559601"/>
          </a:xfrm>
          <a:prstGeom prst="rect">
            <a:avLst/>
          </a:prstGeom>
          <a:noFill/>
          <a:ln w="9525">
            <a:noFill/>
          </a:ln>
        </p:spPr>
      </p:pic>
    </p:spTree>
    <p:extLst>
      <p:ext uri="{BB962C8B-B14F-4D97-AF65-F5344CB8AC3E}">
        <p14:creationId xmlns:p14="http://schemas.microsoft.com/office/powerpoint/2010/main" val="135389494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7136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  分子间相互作用力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084082"/>
            <a:ext cx="8735060" cy="1757575"/>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a:t>
            </a:r>
            <a:r>
              <a:rPr sz="1800" b="1">
                <a:latin typeface="微软雅黑" panose="020B0503020204020204" charset="-122"/>
                <a:ea typeface="微软雅黑" panose="020B0503020204020204" charset="-122"/>
                <a:cs typeface="微软雅黑" panose="020B0503020204020204" charset="-122"/>
              </a:rPr>
              <a:t>（2018·绵阳）</a:t>
            </a:r>
            <a:r>
              <a:rPr sz="1800">
                <a:latin typeface="微软雅黑" panose="020B0503020204020204" charset="-122"/>
                <a:ea typeface="微软雅黑" panose="020B0503020204020204" charset="-122"/>
                <a:cs typeface="微软雅黑" panose="020B0503020204020204" charset="-122"/>
              </a:rPr>
              <a:t>如图所示，将两个铅柱的底面削平、削干净，紧紧压在一起，在下面吊一个重物都不能把它们拉开。这个实验事实说明（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A．物质是由分子构成的；B．分子在不停地做热运动；</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C．分子之间存在引力；  D．分子之间存在斥力</a:t>
            </a:r>
          </a:p>
        </p:txBody>
      </p:sp>
      <p:pic>
        <p:nvPicPr>
          <p:cNvPr id="4" name="图片 -2147482156"/>
          <p:cNvPicPr>
            <a:picLocks noChangeAspect="1"/>
          </p:cNvPicPr>
          <p:nvPr/>
        </p:nvPicPr>
        <p:blipFill>
          <a:blip r:embed="rId3"/>
          <a:stretch>
            <a:fillRect/>
          </a:stretch>
        </p:blipFill>
        <p:spPr>
          <a:xfrm>
            <a:off x="3564256" y="2841656"/>
            <a:ext cx="481965" cy="1700920"/>
          </a:xfrm>
          <a:prstGeom prst="rect">
            <a:avLst/>
          </a:prstGeom>
          <a:noFill/>
          <a:ln w="9525">
            <a:noFill/>
          </a:ln>
        </p:spPr>
      </p:pic>
      <p:sp>
        <p:nvSpPr>
          <p:cNvPr id="10" name="文本框 9"/>
          <p:cNvSpPr txBox="1"/>
          <p:nvPr/>
        </p:nvSpPr>
        <p:spPr>
          <a:xfrm>
            <a:off x="5943601" y="1608617"/>
            <a:ext cx="3333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51958411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7136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  分子间相互作用力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084082"/>
            <a:ext cx="8735060" cy="1757575"/>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a:t>
            </a:r>
            <a:r>
              <a:rPr sz="1800" b="1">
                <a:latin typeface="微软雅黑" panose="020B0503020204020204" charset="-122"/>
                <a:ea typeface="微软雅黑" panose="020B0503020204020204" charset="-122"/>
                <a:cs typeface="微软雅黑" panose="020B0503020204020204" charset="-122"/>
              </a:rPr>
              <a:t>（2019·濮阳市中考物理二模）</a:t>
            </a:r>
            <a:r>
              <a:rPr sz="1800">
                <a:latin typeface="微软雅黑" panose="020B0503020204020204" charset="-122"/>
                <a:ea typeface="微软雅黑" panose="020B0503020204020204" charset="-122"/>
                <a:cs typeface="微软雅黑" panose="020B0503020204020204" charset="-122"/>
              </a:rPr>
              <a:t>以下几条摘录是出自某同学在学习“内能”一章时的课堂笔记，其中不正确的是（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 扩散现象不能在固体之间发生；  B. 分子间的引力和斥力是同时存在的；</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 物体吸收热量，温度不一定升高；D. 摩擦生热是通过做功的方法改变物体的内能</a:t>
            </a:r>
          </a:p>
        </p:txBody>
      </p:sp>
      <p:sp>
        <p:nvSpPr>
          <p:cNvPr id="10" name="文本框 9"/>
          <p:cNvSpPr txBox="1"/>
          <p:nvPr/>
        </p:nvSpPr>
        <p:spPr>
          <a:xfrm>
            <a:off x="3876676" y="1619439"/>
            <a:ext cx="3333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31530553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47136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考点一：分子热运动  分子间相互作用力</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3" name="文本框 2"/>
          <p:cNvSpPr txBox="1"/>
          <p:nvPr/>
        </p:nvSpPr>
        <p:spPr>
          <a:xfrm>
            <a:off x="283845" y="1084082"/>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4．</a:t>
            </a:r>
            <a:r>
              <a:rPr sz="1800" b="1">
                <a:latin typeface="微软雅黑" panose="020B0503020204020204" charset="-122"/>
                <a:ea typeface="微软雅黑" panose="020B0503020204020204" charset="-122"/>
                <a:cs typeface="微软雅黑" panose="020B0503020204020204" charset="-122"/>
              </a:rPr>
              <a:t>（2019·苏州）</a:t>
            </a:r>
            <a:r>
              <a:rPr sz="1800">
                <a:latin typeface="微软雅黑" panose="020B0503020204020204" charset="-122"/>
                <a:ea typeface="微软雅黑" panose="020B0503020204020204" charset="-122"/>
                <a:cs typeface="微软雅黑" panose="020B0503020204020204" charset="-122"/>
              </a:rPr>
              <a:t>关于粒子和宇宙，下列说法正确的是（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A.地球绕太阳运行，太阳是宇宙的中心；</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B.分子由原子组成，原子由质子和中子组成；</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C.水和酒精均匀混合后总体积变小，因为分子间存在空隙；</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D.两个表面光滑的铅块紧压后会粘在一起，因为分子间存在排斥力</a:t>
            </a:r>
          </a:p>
        </p:txBody>
      </p:sp>
      <p:sp>
        <p:nvSpPr>
          <p:cNvPr id="10" name="文本框 9"/>
          <p:cNvSpPr txBox="1"/>
          <p:nvPr/>
        </p:nvSpPr>
        <p:spPr>
          <a:xfrm>
            <a:off x="6265546" y="1196119"/>
            <a:ext cx="3333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130903293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283846" y="1000691"/>
            <a:ext cx="871156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lang="en-US" sz="2000" b="1">
                <a:latin typeface="微软雅黑" panose="020B0503020204020204" charset="-122"/>
                <a:ea typeface="微软雅黑" panose="020B0503020204020204" charset="-122"/>
                <a:cs typeface="微软雅黑" panose="020B0503020204020204" charset="-122"/>
              </a:rPr>
              <a:t>（2018•广安）</a:t>
            </a:r>
            <a:r>
              <a:rPr lang="en-US" sz="2000">
                <a:latin typeface="微软雅黑" panose="020B0503020204020204" charset="-122"/>
                <a:ea typeface="微软雅黑" panose="020B0503020204020204" charset="-122"/>
                <a:cs typeface="微软雅黑" panose="020B0503020204020204" charset="-122"/>
              </a:rPr>
              <a:t>关于物体的内能，下列说法中正确的是（　　）。</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A．物体的内能增加，可能是从外界吸收了热量；B．0℃的冰熔化成0℃的水内能不变；</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C．汽油机的压缩冲程是把内能转化为机械能；  D．热量总是从内能大的物体向内能小的物体转移</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7009130" y="1110182"/>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17969591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二、内能</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1.内能：物体内部所有分子热运动的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分子动能</a:t>
            </a:r>
            <a:r>
              <a:rPr lang="zh-CN" sz="2000" b="0">
                <a:latin typeface="微软雅黑" panose="020B0503020204020204" charset="-122"/>
                <a:ea typeface="微软雅黑" panose="020B0503020204020204" charset="-122"/>
                <a:cs typeface="微软雅黑" panose="020B0503020204020204" charset="-122"/>
              </a:rPr>
              <a:t>与</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分子势能</a:t>
            </a:r>
            <a:r>
              <a:rPr lang="zh-CN" sz="2000" b="0">
                <a:latin typeface="微软雅黑" panose="020B0503020204020204" charset="-122"/>
                <a:ea typeface="微软雅黑" panose="020B0503020204020204" charset="-122"/>
                <a:cs typeface="微软雅黑" panose="020B0503020204020204" charset="-122"/>
              </a:rPr>
              <a:t>的总和，叫做物体的内能。</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(1)分子动能：分子在永不停息地做着无规则的热运动。物体内大量分子做无规则热运动所具有的能量称为分子动能。物体的温度越高，分子运动得越快，它们的动能越大。同一个物体（物态不变），温度</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越高</a:t>
            </a:r>
            <a:r>
              <a:rPr lang="zh-CN" sz="2000" b="0">
                <a:latin typeface="微软雅黑" panose="020B0503020204020204" charset="-122"/>
                <a:ea typeface="微软雅黑" panose="020B0503020204020204" charset="-122"/>
                <a:cs typeface="微软雅黑" panose="020B0503020204020204" charset="-122"/>
              </a:rPr>
              <a:t>，内能</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越大</a:t>
            </a:r>
            <a:r>
              <a:rPr lang="zh-CN" sz="20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（2）由于分子之间具有一定的距离，也具有一定的作用力，因而分子具有势能，称为分子势能。分子间距发生变化时，物体的体积也会变，其内能会发生变化。所以分子势能与物体的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体积</a:t>
            </a:r>
            <a:r>
              <a:rPr lang="zh-CN" sz="2000" b="0">
                <a:latin typeface="微软雅黑" panose="020B0503020204020204" charset="-122"/>
                <a:ea typeface="微软雅黑" panose="020B0503020204020204" charset="-122"/>
                <a:cs typeface="微软雅黑" panose="020B0503020204020204" charset="-122"/>
              </a:rPr>
              <a:t>有关。</a:t>
            </a:r>
          </a:p>
        </p:txBody>
      </p:sp>
    </p:spTree>
    <p:extLst>
      <p:ext uri="{BB962C8B-B14F-4D97-AF65-F5344CB8AC3E}">
        <p14:creationId xmlns:p14="http://schemas.microsoft.com/office/powerpoint/2010/main" val="117658741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283846" y="1000691"/>
            <a:ext cx="871156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lang="en-US" sz="2000" b="1">
                <a:latin typeface="微软雅黑" panose="020B0503020204020204" charset="-122"/>
                <a:ea typeface="微软雅黑" panose="020B0503020204020204" charset="-122"/>
                <a:cs typeface="微软雅黑" panose="020B0503020204020204" charset="-122"/>
              </a:rPr>
              <a:t>（2018•达州）</a:t>
            </a:r>
            <a:r>
              <a:rPr lang="en-US" sz="2000">
                <a:latin typeface="微软雅黑" panose="020B0503020204020204" charset="-122"/>
                <a:ea typeface="微软雅黑" panose="020B0503020204020204" charset="-122"/>
                <a:cs typeface="微软雅黑" panose="020B0503020204020204" charset="-122"/>
              </a:rPr>
              <a:t>对于图中所示的四幅图，下列说法中正确的是（　　）。</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A．甲图中软木塞飞出时，管内水蒸气的内能增加；</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B．乙图中两个压紧的铅块能吊起钩码，主要是因为分子间存在引力；</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C．丙图中活塞向上运动是内燃机的做功冲程；</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D．丁图中小朋友下滑时，内能转化为机械能</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7787005" y="1143284"/>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2155" descr=" "/>
          <p:cNvPicPr>
            <a:picLocks noChangeAspect="1"/>
          </p:cNvPicPr>
          <p:nvPr/>
        </p:nvPicPr>
        <p:blipFill>
          <a:blip r:embed="rId3"/>
          <a:stretch>
            <a:fillRect/>
          </a:stretch>
        </p:blipFill>
        <p:spPr>
          <a:xfrm>
            <a:off x="2197101" y="3601087"/>
            <a:ext cx="3883025" cy="1345076"/>
          </a:xfrm>
          <a:prstGeom prst="rect">
            <a:avLst/>
          </a:prstGeom>
          <a:noFill/>
          <a:ln w="9525">
            <a:noFill/>
          </a:ln>
        </p:spPr>
      </p:pic>
    </p:spTree>
    <p:extLst>
      <p:ext uri="{BB962C8B-B14F-4D97-AF65-F5344CB8AC3E}">
        <p14:creationId xmlns:p14="http://schemas.microsoft.com/office/powerpoint/2010/main" val="126909971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283846" y="1000691"/>
            <a:ext cx="871156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lang="en-US" sz="2000" b="1">
                <a:latin typeface="微软雅黑" panose="020B0503020204020204" charset="-122"/>
                <a:ea typeface="微软雅黑" panose="020B0503020204020204" charset="-122"/>
                <a:cs typeface="微软雅黑" panose="020B0503020204020204" charset="-122"/>
              </a:rPr>
              <a:t>（2018·自贡）</a:t>
            </a:r>
            <a:r>
              <a:rPr lang="en-US" sz="2000">
                <a:latin typeface="微软雅黑" panose="020B0503020204020204" charset="-122"/>
                <a:ea typeface="微软雅黑" panose="020B0503020204020204" charset="-122"/>
                <a:cs typeface="微软雅黑" panose="020B0503020204020204" charset="-122"/>
              </a:rPr>
              <a:t>关于分子热运动及热现象，下列说法正确的是（   ）。</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A. 扩散现象只能发生在气体与液体中；</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B. 固体很难被压缩，说明分子间存在斥力；</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C. 物体吸收热量，温度一定升高；    </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D. 0℃的冰块内没有内能</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7553325" y="1121004"/>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417046652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76923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考点二：内能</a:t>
            </a:r>
          </a:p>
        </p:txBody>
      </p:sp>
      <p:sp>
        <p:nvSpPr>
          <p:cNvPr id="3" name="文本框 2"/>
          <p:cNvSpPr txBox="1"/>
          <p:nvPr/>
        </p:nvSpPr>
        <p:spPr>
          <a:xfrm>
            <a:off x="283846" y="1000692"/>
            <a:ext cx="8711565"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4.</a:t>
            </a:r>
            <a:r>
              <a:rPr lang="en-US" sz="2000" b="1">
                <a:latin typeface="微软雅黑" panose="020B0503020204020204" charset="-122"/>
                <a:ea typeface="微软雅黑" panose="020B0503020204020204" charset="-122"/>
                <a:cs typeface="微软雅黑" panose="020B0503020204020204" charset="-122"/>
              </a:rPr>
              <a:t>（2018•聊城）</a:t>
            </a:r>
            <a:r>
              <a:rPr lang="en-US" sz="2000">
                <a:latin typeface="微软雅黑" panose="020B0503020204020204" charset="-122"/>
                <a:ea typeface="微软雅黑" panose="020B0503020204020204" charset="-122"/>
                <a:cs typeface="微软雅黑" panose="020B0503020204020204" charset="-122"/>
              </a:rPr>
              <a:t>关于温度、内能、热量，下列说法正确的是（　　）。</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A．物体温度越高，含有的热量越多；B．物体运动越快，内能越大；</a:t>
            </a:r>
          </a:p>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C．热传递能改变物体的内能；           D．0℃的冰块，其内能为零</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1" name="文本框 10"/>
          <p:cNvSpPr txBox="1"/>
          <p:nvPr/>
        </p:nvSpPr>
        <p:spPr>
          <a:xfrm>
            <a:off x="7553325" y="1121004"/>
            <a:ext cx="367030" cy="46024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241776249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（2018•达州）</a:t>
            </a:r>
            <a:r>
              <a:rPr sz="1800">
                <a:latin typeface="微软雅黑" panose="020B0503020204020204" charset="-122"/>
                <a:ea typeface="微软雅黑" panose="020B0503020204020204" charset="-122"/>
                <a:cs typeface="微软雅黑" panose="020B0503020204020204" charset="-122"/>
              </a:rPr>
              <a:t>如图所示是小李同学在一个标准大气压下探究某物质熔化时温度随时间变化的图象，第6min时的内能</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第8min时的内能（选填“大于”、“等于”或“小于”）；该物质在CD段的比热容是AB段比热容的</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倍（被加热物质的质量和吸、放热功率不变）。</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3901441" y="1459022"/>
            <a:ext cx="64452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小于</a:t>
            </a:r>
          </a:p>
        </p:txBody>
      </p:sp>
      <p:pic>
        <p:nvPicPr>
          <p:cNvPr id="4" name="图片 -2147482152" descr=" "/>
          <p:cNvPicPr>
            <a:picLocks noChangeAspect="1"/>
          </p:cNvPicPr>
          <p:nvPr/>
        </p:nvPicPr>
        <p:blipFill>
          <a:blip r:embed="rId3"/>
          <a:stretch>
            <a:fillRect/>
          </a:stretch>
        </p:blipFill>
        <p:spPr>
          <a:xfrm>
            <a:off x="3356610" y="2678695"/>
            <a:ext cx="2513330" cy="1931995"/>
          </a:xfrm>
          <a:prstGeom prst="rect">
            <a:avLst/>
          </a:prstGeom>
          <a:noFill/>
          <a:ln w="9525">
            <a:noFill/>
          </a:ln>
        </p:spPr>
      </p:pic>
      <p:sp>
        <p:nvSpPr>
          <p:cNvPr id="9" name="文本框 8"/>
          <p:cNvSpPr txBox="1"/>
          <p:nvPr/>
        </p:nvSpPr>
        <p:spPr>
          <a:xfrm>
            <a:off x="6206490" y="1857516"/>
            <a:ext cx="4292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p>
        </p:txBody>
      </p:sp>
    </p:spTree>
    <p:extLst>
      <p:ext uri="{BB962C8B-B14F-4D97-AF65-F5344CB8AC3E}">
        <p14:creationId xmlns:p14="http://schemas.microsoft.com/office/powerpoint/2010/main" val="130077952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（2018·桂林）</a:t>
            </a:r>
            <a:r>
              <a:rPr sz="1800">
                <a:latin typeface="微软雅黑" panose="020B0503020204020204" charset="-122"/>
                <a:ea typeface="微软雅黑" panose="020B0503020204020204" charset="-122"/>
                <a:cs typeface="微软雅黑" panose="020B0503020204020204" charset="-122"/>
              </a:rPr>
              <a:t>经常下厨的小关发现，同时用相同的锅和燃气灶加热质量相等、初温相同的水和食用油，油的温度总是升高得快些。这是因为（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A.水的比热容小，吸热后温度升高得快；B.油的比热容小，吸热后温度升高得快；</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C.在相同的时间内，水吸收的热量较多；D.在相同的时间内，油吸收的热量较多</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466841" y="1513131"/>
            <a:ext cx="44513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t>
            </a:r>
          </a:p>
        </p:txBody>
      </p:sp>
    </p:spTree>
    <p:extLst>
      <p:ext uri="{BB962C8B-B14F-4D97-AF65-F5344CB8AC3E}">
        <p14:creationId xmlns:p14="http://schemas.microsoft.com/office/powerpoint/2010/main" val="34102792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3801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考点三：比热容</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283846" y="1000691"/>
            <a:ext cx="871156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（2019·凉山州中考一模）</a:t>
            </a:r>
            <a:r>
              <a:rPr sz="1800">
                <a:latin typeface="微软雅黑" panose="020B0503020204020204" charset="-122"/>
                <a:ea typeface="微软雅黑" panose="020B0503020204020204" charset="-122"/>
                <a:cs typeface="微软雅黑" panose="020B0503020204020204" charset="-122"/>
              </a:rPr>
              <a:t>质量和初温相同的甲乙两种液体，经同一加热器加热相同的时间后甲的温度大于乙的温度，则甲液体的比热容</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乙液体的比热容（填“大于”、“等于”或“小于”）。如果乙液体的质量为1kg，初温为20℃，加热一段时间后温度升高到50℃，吸收的热量为1.26×105J，则乙液体的比热容为</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J/（kg•℃）。</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883910" y="1468571"/>
            <a:ext cx="67818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小于</a:t>
            </a:r>
          </a:p>
        </p:txBody>
      </p:sp>
      <p:sp>
        <p:nvSpPr>
          <p:cNvPr id="4" name="文本框 3"/>
          <p:cNvSpPr txBox="1"/>
          <p:nvPr/>
        </p:nvSpPr>
        <p:spPr>
          <a:xfrm>
            <a:off x="7811135" y="2297388"/>
            <a:ext cx="108458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8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4.2×10</a:t>
            </a:r>
            <a:r>
              <a:rPr lang="zh-CN" altLang="en-US" sz="180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3</a:t>
            </a:r>
          </a:p>
        </p:txBody>
      </p:sp>
    </p:spTree>
    <p:extLst>
      <p:ext uri="{BB962C8B-B14F-4D97-AF65-F5344CB8AC3E}">
        <p14:creationId xmlns:p14="http://schemas.microsoft.com/office/powerpoint/2010/main" val="122698412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4"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8917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283846" y="1000691"/>
            <a:ext cx="8711565" cy="554454"/>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.（2019·武威）如图所示是汽油机的______ 冲程。</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4561205" y="1078353"/>
            <a:ext cx="721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做功</a:t>
            </a:r>
          </a:p>
        </p:txBody>
      </p:sp>
      <p:pic>
        <p:nvPicPr>
          <p:cNvPr id="4" name="图片 -2147482151"/>
          <p:cNvPicPr>
            <a:picLocks noChangeAspect="1"/>
          </p:cNvPicPr>
          <p:nvPr/>
        </p:nvPicPr>
        <p:blipFill>
          <a:blip r:embed="rId3"/>
          <a:stretch>
            <a:fillRect/>
          </a:stretch>
        </p:blipFill>
        <p:spPr>
          <a:xfrm>
            <a:off x="3307081" y="1932633"/>
            <a:ext cx="1254125" cy="2499817"/>
          </a:xfrm>
          <a:prstGeom prst="rect">
            <a:avLst/>
          </a:prstGeom>
          <a:noFill/>
          <a:ln w="9525">
            <a:noFill/>
          </a:ln>
        </p:spPr>
      </p:pic>
    </p:spTree>
    <p:extLst>
      <p:ext uri="{BB962C8B-B14F-4D97-AF65-F5344CB8AC3E}">
        <p14:creationId xmlns:p14="http://schemas.microsoft.com/office/powerpoint/2010/main" val="38640537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8917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283846" y="1000691"/>
            <a:ext cx="8844915" cy="101724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（2019·湘潭）</a:t>
            </a:r>
            <a:r>
              <a:rPr sz="2000">
                <a:latin typeface="微软雅黑" panose="020B0503020204020204" charset="-122"/>
                <a:ea typeface="微软雅黑" panose="020B0503020204020204" charset="-122"/>
                <a:cs typeface="微软雅黑" panose="020B0503020204020204" charset="-122"/>
              </a:rPr>
              <a:t>图是某电水壶的铭牌，该电水壶正常工作1min产生</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J的热量，如果这些热量84%被冷水吸收能使2.0L的水温度升高上</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8016241" y="1089811"/>
            <a:ext cx="92138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9×10</a:t>
            </a:r>
            <a:r>
              <a:rPr lang="zh-CN" altLang="en-US" sz="200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4</a:t>
            </a:r>
          </a:p>
        </p:txBody>
      </p:sp>
      <p:pic>
        <p:nvPicPr>
          <p:cNvPr id="4" name="图片 -2147482150" descr=" "/>
          <p:cNvPicPr>
            <a:picLocks noChangeAspect="1"/>
          </p:cNvPicPr>
          <p:nvPr/>
        </p:nvPicPr>
        <p:blipFill>
          <a:blip r:embed="rId3"/>
          <a:stretch>
            <a:fillRect/>
          </a:stretch>
        </p:blipFill>
        <p:spPr>
          <a:xfrm>
            <a:off x="2743201" y="2236277"/>
            <a:ext cx="3211195" cy="1873431"/>
          </a:xfrm>
          <a:prstGeom prst="rect">
            <a:avLst/>
          </a:prstGeom>
          <a:noFill/>
          <a:ln w="9525">
            <a:noFill/>
          </a:ln>
        </p:spPr>
      </p:pic>
      <p:sp>
        <p:nvSpPr>
          <p:cNvPr id="7" name="文本框 6"/>
          <p:cNvSpPr txBox="1"/>
          <p:nvPr/>
        </p:nvSpPr>
        <p:spPr>
          <a:xfrm>
            <a:off x="7588250" y="1619439"/>
            <a:ext cx="42799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9</a:t>
            </a:r>
            <a:endParaRPr lang="zh-CN" altLang="en-US" sz="200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52450576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89179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考点四：热机及其效率</a:t>
            </a:r>
          </a:p>
        </p:txBody>
      </p:sp>
      <p:sp>
        <p:nvSpPr>
          <p:cNvPr id="3" name="文本框 2"/>
          <p:cNvSpPr txBox="1"/>
          <p:nvPr/>
        </p:nvSpPr>
        <p:spPr>
          <a:xfrm>
            <a:off x="283846" y="1000691"/>
            <a:ext cx="884491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.（2018·广西四市同城）可燃冰，石油、煤都属于</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(选填“可“或“不”》再生能源。若可燃冰的热值为4.2× 103J/m3,完全燃烧lm3的可燃冰可放出的热量是</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 J，这些热量有60%被水吸收，可把</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kg的水从20℃加热到80℃。[水的比热容C=4.2×103J/ (kg·℃) ]</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10" name="文本框 9"/>
          <p:cNvSpPr txBox="1"/>
          <p:nvPr/>
        </p:nvSpPr>
        <p:spPr>
          <a:xfrm>
            <a:off x="2091690" y="1990560"/>
            <a:ext cx="124333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4.2</a:t>
            </a:r>
            <a:r>
              <a:rPr lang="zh-CN" altLang="en-US" sz="20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×10</a:t>
            </a:r>
            <a:r>
              <a:rPr lang="en-US" altLang="zh-CN" sz="2000" baseline="30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3</a:t>
            </a:r>
          </a:p>
        </p:txBody>
      </p:sp>
      <p:sp>
        <p:nvSpPr>
          <p:cNvPr id="7" name="文本框 6"/>
          <p:cNvSpPr txBox="1"/>
          <p:nvPr/>
        </p:nvSpPr>
        <p:spPr>
          <a:xfrm>
            <a:off x="6421755" y="1000691"/>
            <a:ext cx="42799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不</a:t>
            </a:r>
          </a:p>
        </p:txBody>
      </p:sp>
      <p:sp>
        <p:nvSpPr>
          <p:cNvPr id="9" name="文本框 8"/>
          <p:cNvSpPr txBox="1"/>
          <p:nvPr/>
        </p:nvSpPr>
        <p:spPr>
          <a:xfrm>
            <a:off x="7070090" y="1990560"/>
            <a:ext cx="7569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0.01</a:t>
            </a:r>
          </a:p>
        </p:txBody>
      </p:sp>
    </p:spTree>
    <p:extLst>
      <p:ext uri="{BB962C8B-B14F-4D97-AF65-F5344CB8AC3E}">
        <p14:creationId xmlns:p14="http://schemas.microsoft.com/office/powerpoint/2010/main" val="18580260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P spid="7" grpId="0" bldLvl="0" animBg="1"/>
      <p:bldP spid="9"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19087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283846" y="1000691"/>
            <a:ext cx="8844915" cy="2868392"/>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（2019·泰安市新泰市中考一模分）</a:t>
            </a:r>
            <a:r>
              <a:rPr sz="2000">
                <a:latin typeface="微软雅黑" panose="020B0503020204020204" charset="-122"/>
                <a:ea typeface="微软雅黑" panose="020B0503020204020204" charset="-122"/>
                <a:cs typeface="微软雅黑" panose="020B0503020204020204" charset="-122"/>
              </a:rPr>
              <a:t>关于内能、热量和温度，下列说法中正确的是（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A．物体的内能减少，它的温度一定降低；</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B．物体的内能增加，一定是从外界吸收了热量；</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C．内能小的物体不可能将热量传递给内能大的物体；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D．热机做功冲程中，内能转化为机械能</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455420" y="1600341"/>
            <a:ext cx="42799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155933330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二、内能</a:t>
            </a:r>
          </a:p>
        </p:txBody>
      </p:sp>
      <p:sp>
        <p:nvSpPr>
          <p:cNvPr id="3" name="文本框 2"/>
          <p:cNvSpPr txBox="1"/>
          <p:nvPr/>
        </p:nvSpPr>
        <p:spPr>
          <a:xfrm>
            <a:off x="283846" y="1000691"/>
            <a:ext cx="8801735" cy="1942817"/>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（3）物体内能的大小：物体的内能与物体的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质量</a:t>
            </a:r>
            <a:r>
              <a:rPr lang="zh-CN" sz="2000" b="0">
                <a:latin typeface="微软雅黑" panose="020B0503020204020204" charset="-122"/>
                <a:ea typeface="微软雅黑" panose="020B0503020204020204" charset="-122"/>
                <a:cs typeface="微软雅黑" panose="020B0503020204020204" charset="-122"/>
              </a:rPr>
              <a:t>、</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温度</a:t>
            </a:r>
            <a:r>
              <a:rPr lang="zh-CN" sz="2000" b="0">
                <a:latin typeface="微软雅黑" panose="020B0503020204020204" charset="-122"/>
                <a:ea typeface="微软雅黑" panose="020B0503020204020204" charset="-122"/>
                <a:cs typeface="微软雅黑" panose="020B0503020204020204" charset="-122"/>
              </a:rPr>
              <a:t>、</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体积</a:t>
            </a:r>
            <a:r>
              <a:rPr lang="zh-CN" sz="2000" b="0">
                <a:latin typeface="微软雅黑" panose="020B0503020204020204" charset="-122"/>
                <a:ea typeface="微软雅黑" panose="020B0503020204020204" charset="-122"/>
                <a:cs typeface="微软雅黑" panose="020B0503020204020204" charset="-122"/>
              </a:rPr>
              <a:t>及</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物态</a:t>
            </a:r>
            <a:r>
              <a:rPr lang="zh-CN" sz="2000" b="0">
                <a:latin typeface="微软雅黑" panose="020B0503020204020204" charset="-122"/>
                <a:ea typeface="微软雅黑" panose="020B0503020204020204" charset="-122"/>
                <a:cs typeface="微软雅黑" panose="020B0503020204020204" charset="-122"/>
              </a:rPr>
              <a:t>有关。</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一切物体中的分子都在做永不停息的做无规则运动，分子间都有分子力的作用，无论物体处于何种状态，是何形状与体积、温度是高是低都是如此。因此，一切物体在任何情况下都具有</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内能</a:t>
            </a:r>
            <a:r>
              <a:rPr lang="zh-CN" sz="2000" b="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6566331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19087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283846" y="1000691"/>
            <a:ext cx="884491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（2019·达州）</a:t>
            </a:r>
            <a:r>
              <a:rPr sz="2000">
                <a:latin typeface="微软雅黑" panose="020B0503020204020204" charset="-122"/>
                <a:ea typeface="微软雅黑" panose="020B0503020204020204" charset="-122"/>
                <a:cs typeface="微软雅黑" panose="020B0503020204020204" charset="-122"/>
              </a:rPr>
              <a:t>下列关于热现象的说法中正确的是（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A．物体的温度越高所含的热量越多；</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B．内燃机的做功冲程将机械能转化成内能；</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C．打扫卫生时灰尘飞扬说明分子在永不停息地做无规则运动；</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D．物质的比热容越大反映了物质吸收或放出热量的能力越强</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477635" y="1143919"/>
            <a:ext cx="42799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D</a:t>
            </a:r>
          </a:p>
        </p:txBody>
      </p:sp>
    </p:spTree>
    <p:extLst>
      <p:ext uri="{BB962C8B-B14F-4D97-AF65-F5344CB8AC3E}">
        <p14:creationId xmlns:p14="http://schemas.microsoft.com/office/powerpoint/2010/main" val="216639925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319087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考点五：能量转化与守恒</a:t>
            </a:r>
          </a:p>
        </p:txBody>
      </p:sp>
      <p:sp>
        <p:nvSpPr>
          <p:cNvPr id="3" name="文本框 2"/>
          <p:cNvSpPr txBox="1"/>
          <p:nvPr/>
        </p:nvSpPr>
        <p:spPr>
          <a:xfrm>
            <a:off x="283846" y="1000691"/>
            <a:ext cx="8844915"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（2019·邵阳）</a:t>
            </a:r>
            <a:r>
              <a:rPr sz="2000">
                <a:latin typeface="微软雅黑" panose="020B0503020204020204" charset="-122"/>
                <a:ea typeface="微软雅黑" panose="020B0503020204020204" charset="-122"/>
                <a:cs typeface="微软雅黑" panose="020B0503020204020204" charset="-122"/>
              </a:rPr>
              <a:t>电动自行车、电动摩托车、电动汽车、电动公交车等已广泛应用于现代生活中，它们都是利用电动机来工作的，电动机工作过程中能量转化情况主要是（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A．电能转化成热能；  B．电能转化成机械能；C．机械能转化成电能；D．太阳能转化成机械能</a:t>
            </a: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2177415" y="2091138"/>
            <a:ext cx="42799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200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B</a:t>
            </a:r>
          </a:p>
        </p:txBody>
      </p:sp>
    </p:spTree>
    <p:extLst>
      <p:ext uri="{BB962C8B-B14F-4D97-AF65-F5344CB8AC3E}">
        <p14:creationId xmlns:p14="http://schemas.microsoft.com/office/powerpoint/2010/main" val="415455237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二、内能</a:t>
            </a:r>
          </a:p>
        </p:txBody>
      </p:sp>
      <p:sp>
        <p:nvSpPr>
          <p:cNvPr id="3" name="文本框 2"/>
          <p:cNvSpPr txBox="1"/>
          <p:nvPr/>
        </p:nvSpPr>
        <p:spPr>
          <a:xfrm>
            <a:off x="283846" y="1000691"/>
            <a:ext cx="8801735" cy="4256756"/>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2.内能的改变：改变物体内能的方法有</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热传递</a:t>
            </a:r>
            <a:r>
              <a:rPr lang="zh-CN" sz="2000" b="0">
                <a:latin typeface="微软雅黑" panose="020B0503020204020204" charset="-122"/>
                <a:ea typeface="微软雅黑" panose="020B0503020204020204" charset="-122"/>
                <a:cs typeface="微软雅黑" panose="020B0503020204020204" charset="-122"/>
              </a:rPr>
              <a:t>和</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做功</a:t>
            </a:r>
            <a:r>
              <a:rPr lang="zh-CN" sz="2000" b="0">
                <a:latin typeface="微软雅黑" panose="020B0503020204020204" charset="-122"/>
                <a:ea typeface="微软雅黑" panose="020B0503020204020204" charset="-122"/>
                <a:cs typeface="微软雅黑" panose="020B0503020204020204" charset="-122"/>
              </a:rPr>
              <a:t>；热传递是能量的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转移</a:t>
            </a:r>
            <a:r>
              <a:rPr lang="zh-CN" sz="2000" b="0">
                <a:latin typeface="微软雅黑" panose="020B0503020204020204" charset="-122"/>
                <a:ea typeface="微软雅黑" panose="020B0503020204020204" charset="-122"/>
                <a:cs typeface="微软雅黑" panose="020B0503020204020204" charset="-122"/>
              </a:rPr>
              <a:t>，做功是能量的</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转化</a:t>
            </a:r>
            <a:r>
              <a:rPr lang="zh-CN" sz="2000" b="0">
                <a:latin typeface="微软雅黑" panose="020B0503020204020204" charset="-122"/>
                <a:ea typeface="微软雅黑" panose="020B0503020204020204" charset="-122"/>
                <a:cs typeface="微软雅黑" panose="020B0503020204020204" charset="-122"/>
              </a:rPr>
              <a:t>。这两种方法对改变物体内能是等效的。</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1）做功：外界对物体做功，物体的内能会</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增大</a:t>
            </a:r>
            <a:r>
              <a:rPr lang="zh-CN" sz="2000" b="0">
                <a:latin typeface="微软雅黑" panose="020B0503020204020204" charset="-122"/>
                <a:ea typeface="微软雅黑" panose="020B0503020204020204" charset="-122"/>
                <a:cs typeface="微软雅黑" panose="020B0503020204020204" charset="-122"/>
              </a:rPr>
              <a:t>（例如：摩擦生热）；物体对外做功，物体内能会</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减小</a:t>
            </a:r>
            <a:r>
              <a:rPr lang="zh-CN" sz="2000" b="0">
                <a:latin typeface="微软雅黑" panose="020B0503020204020204" charset="-122"/>
                <a:ea typeface="微软雅黑" panose="020B0503020204020204" charset="-122"/>
                <a:cs typeface="微软雅黑" panose="020B0503020204020204" charset="-122"/>
              </a:rPr>
              <a:t>（例如：通过活塞向盛有水的烧瓶里打气，当活塞从瓶口跳起时，烧瓶中出现“白雾”）。实质：能量从一种形式的能（其它形式的能）转化为另一种形式的能（内能）。</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2）热传递：只要物体之间或同一物体的不同部分间存在着</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温度差</a:t>
            </a:r>
            <a:r>
              <a:rPr lang="zh-CN" sz="2000" b="0">
                <a:latin typeface="微软雅黑" panose="020B0503020204020204" charset="-122"/>
                <a:ea typeface="微软雅黑" panose="020B0503020204020204" charset="-122"/>
                <a:cs typeface="微软雅黑" panose="020B0503020204020204" charset="-122"/>
              </a:rPr>
              <a:t>，就会发生热传递，直到温度变得相同(即没有温度差)为止。物体吸收热量，内能</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增加</a:t>
            </a:r>
            <a:r>
              <a:rPr lang="zh-CN" sz="2000" b="0">
                <a:latin typeface="微软雅黑" panose="020B0503020204020204" charset="-122"/>
                <a:ea typeface="微软雅黑" panose="020B0503020204020204" charset="-122"/>
                <a:cs typeface="微软雅黑" panose="020B0503020204020204" charset="-122"/>
              </a:rPr>
              <a:t>；物体放出热量，内能</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减小</a:t>
            </a:r>
            <a:r>
              <a:rPr lang="zh-CN" sz="2000" b="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54299442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二、内能</a:t>
            </a:r>
          </a:p>
        </p:txBody>
      </p:sp>
      <p:sp>
        <p:nvSpPr>
          <p:cNvPr id="3" name="文本框 2"/>
          <p:cNvSpPr txBox="1"/>
          <p:nvPr/>
        </p:nvSpPr>
        <p:spPr>
          <a:xfrm>
            <a:off x="283846" y="1000691"/>
            <a:ext cx="8801735" cy="2405605"/>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3.热量（Q）：在热传递过程中，传递能量的多少叫做热量；在国际单位制中，热量单位是焦耳，符号是J。</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4.内能与机械能是两种不同形式的能量，它们之间是可以相互转化的。整个物体可以处于静止状态，没有动能；整个物体也可以处于相对高度为零的位置而没有势能，但它一定具有内能。物体可以同时具有内能和机械能。</a:t>
            </a:r>
          </a:p>
        </p:txBody>
      </p:sp>
    </p:spTree>
    <p:extLst>
      <p:ext uri="{BB962C8B-B14F-4D97-AF65-F5344CB8AC3E}">
        <p14:creationId xmlns:p14="http://schemas.microsoft.com/office/powerpoint/2010/main" val="65215614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0" y="450056"/>
            <a:ext cx="21247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二、内能</a:t>
            </a:r>
          </a:p>
        </p:txBody>
      </p:sp>
      <p:sp>
        <p:nvSpPr>
          <p:cNvPr id="3" name="文本框 2"/>
          <p:cNvSpPr txBox="1"/>
          <p:nvPr/>
        </p:nvSpPr>
        <p:spPr>
          <a:xfrm>
            <a:off x="283846" y="10006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5．热量、温度和内能：“热量不能含、温度不能传、内能不能算”。</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1）热量是一个</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过程量</a:t>
            </a:r>
            <a:r>
              <a:rPr lang="zh-CN" sz="2000" b="0">
                <a:latin typeface="微软雅黑" panose="020B0503020204020204" charset="-122"/>
                <a:ea typeface="微软雅黑" panose="020B0503020204020204" charset="-122"/>
                <a:cs typeface="微软雅黑" panose="020B0503020204020204" charset="-122"/>
              </a:rPr>
              <a:t>，只有发生了热传递过程，有了内能的转移，才能讨论热量问题。所以物体本身没有热量，不能说某个物体具有多少热量，更不能比较两个物体热量的大小。</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2）内能是一个</a:t>
            </a:r>
            <a:r>
              <a:rPr lang="zh-CN" sz="20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状态量</a:t>
            </a:r>
            <a:r>
              <a:rPr lang="zh-CN" sz="2000" b="0">
                <a:latin typeface="微软雅黑" panose="020B0503020204020204" charset="-122"/>
                <a:ea typeface="微软雅黑" panose="020B0503020204020204" charset="-122"/>
                <a:cs typeface="微软雅黑" panose="020B0503020204020204" charset="-122"/>
              </a:rPr>
              <a:t>，但是它具有不可测量性，所以不能说物体具有多少的内能。</a:t>
            </a:r>
          </a:p>
          <a:p>
            <a:pPr marL="0" indent="0" algn="l" eaLnBrk="1" fontAlgn="auto" latinLnBrk="0" hangingPunct="1">
              <a:lnSpc>
                <a:spcPct val="150000"/>
              </a:lnSpc>
            </a:pPr>
            <a:r>
              <a:rPr lang="zh-CN" sz="2000" b="0">
                <a:latin typeface="微软雅黑" panose="020B0503020204020204" charset="-122"/>
                <a:ea typeface="微软雅黑" panose="020B0503020204020204" charset="-122"/>
                <a:cs typeface="微软雅黑" panose="020B0503020204020204" charset="-122"/>
              </a:rPr>
              <a:t>3）在热传递过程中，热量从高温物体传到低温物体，而不能说将高温物体的温度传递给了低温物体。</a:t>
            </a:r>
          </a:p>
        </p:txBody>
      </p:sp>
    </p:spTree>
    <p:extLst>
      <p:ext uri="{BB962C8B-B14F-4D97-AF65-F5344CB8AC3E}">
        <p14:creationId xmlns:p14="http://schemas.microsoft.com/office/powerpoint/2010/main" val="17050184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4231</Words>
  <Application>Microsoft Office PowerPoint</Application>
  <PresentationFormat>全屏显示(16:9)</PresentationFormat>
  <Paragraphs>408</Paragraphs>
  <Slides>61</Slides>
  <Notes>0</Notes>
  <HiddenSlides>0</HiddenSlides>
  <MMClips>0</MMClips>
  <ScaleCrop>false</ScaleCrop>
  <HeadingPairs>
    <vt:vector size="4" baseType="variant">
      <vt:variant>
        <vt:lpstr>主题</vt:lpstr>
      </vt:variant>
      <vt:variant>
        <vt:i4>1</vt:i4>
      </vt:variant>
      <vt:variant>
        <vt:lpstr>幻灯片标题</vt:lpstr>
      </vt:variant>
      <vt:variant>
        <vt:i4>61</vt:i4>
      </vt:variant>
    </vt:vector>
  </HeadingPairs>
  <TitlesOfParts>
    <vt:vector size="6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10</cp:revision>
  <dcterms:created xsi:type="dcterms:W3CDTF">2020-03-15T12:28:02Z</dcterms:created>
  <dcterms:modified xsi:type="dcterms:W3CDTF">2020-03-15T00:04:32Z</dcterms:modified>
</cp:coreProperties>
</file>