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816084" y="2715766"/>
            <a:ext cx="3788364"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03 </a:t>
            </a:r>
            <a:r>
              <a:rPr lang="zh-CN" altLang="en-US"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光现</a:t>
            </a:r>
            <a:r>
              <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象</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2860676"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五、光的色散</a:t>
            </a:r>
          </a:p>
        </p:txBody>
      </p:sp>
      <p:sp>
        <p:nvSpPr>
          <p:cNvPr id="3" name="文本框 2"/>
          <p:cNvSpPr txBox="1"/>
          <p:nvPr/>
        </p:nvSpPr>
        <p:spPr>
          <a:xfrm>
            <a:off x="283845" y="928122"/>
            <a:ext cx="8768080" cy="4256756"/>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1.太阳光通过三棱镜后，被分解成各种单一颜色的光，这种现象叫光的色散。</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2.不同颜色的光通过三棱镜时偏折程度不同，红光偏折</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最小</a:t>
            </a:r>
            <a:r>
              <a:rPr lang="zh-CN" sz="2000" b="0">
                <a:latin typeface="微软雅黑" panose="020B0503020204020204" charset="-122"/>
                <a:ea typeface="微软雅黑" panose="020B0503020204020204" charset="-122"/>
                <a:cs typeface="微软雅黑" panose="020B0503020204020204" charset="-122"/>
              </a:rPr>
              <a:t>，紫光偏折</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最大</a:t>
            </a:r>
            <a:r>
              <a:rPr lang="zh-CN" sz="2000" b="0">
                <a:latin typeface="微软雅黑" panose="020B0503020204020204" charset="-122"/>
                <a:ea typeface="微软雅黑" panose="020B0503020204020204" charset="-122"/>
                <a:cs typeface="微软雅黑" panose="020B0503020204020204" charset="-122"/>
              </a:rPr>
              <a:t>，偏折由小到大依次为红、橙、黄、绿、蓝、靛、紫。</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3.生活中的色散现象：如雨后的彩虹、泼向空中的水变得五颜六色、在阳光下肥皂泡变成彩色等等都是光的色散，原因是太阳光被空气中的水滴色散形成的。</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4.太阳光由红、橙、黄、绿、蓝、靛、紫七种颜色组成，它是</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复色光</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5.把红、绿、蓝三种色光按不同比例混合可产生各种颜色的光，这个现象叫做色光的混合。红、绿、蓝也叫光的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三原色</a:t>
            </a:r>
            <a:r>
              <a:rPr lang="zh-CN" sz="2000" b="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203859700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
        <p:nvSpPr>
          <p:cNvPr id="3" name="文本框 2"/>
          <p:cNvSpPr txBox="1"/>
          <p:nvPr/>
        </p:nvSpPr>
        <p:spPr>
          <a:xfrm>
            <a:off x="327026" y="1000691"/>
            <a:ext cx="7812405" cy="231266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400">
                <a:latin typeface="微软雅黑" panose="020B0503020204020204" charset="-122"/>
                <a:ea typeface="微软雅黑" panose="020B0503020204020204" charset="-122"/>
                <a:cs typeface="微软雅黑" panose="020B0503020204020204" charset="-122"/>
              </a:rPr>
              <a:t>1.</a:t>
            </a:r>
            <a:r>
              <a:rPr sz="2400" b="1">
                <a:latin typeface="微软雅黑" panose="020B0503020204020204" charset="-122"/>
                <a:ea typeface="微软雅黑" panose="020B0503020204020204" charset="-122"/>
                <a:cs typeface="微软雅黑" panose="020B0503020204020204" charset="-122"/>
              </a:rPr>
              <a:t>（2019·苏州）</a:t>
            </a:r>
            <a:r>
              <a:rPr sz="2400">
                <a:latin typeface="微软雅黑" panose="020B0503020204020204" charset="-122"/>
                <a:ea typeface="微软雅黑" panose="020B0503020204020204" charset="-122"/>
                <a:cs typeface="微软雅黑" panose="020B0503020204020204" charset="-122"/>
              </a:rPr>
              <a:t>下列现象由于光的直线传播而形成的是（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A.雨后天空出现彩虹        B.物体在阳光下有影子</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C.玻璃幕墙造成光污染     D.斜插入水中的筷子“弯折”</a:t>
            </a:r>
          </a:p>
        </p:txBody>
      </p:sp>
      <p:sp>
        <p:nvSpPr>
          <p:cNvPr id="10" name="文本框 9"/>
          <p:cNvSpPr txBox="1"/>
          <p:nvPr/>
        </p:nvSpPr>
        <p:spPr>
          <a:xfrm>
            <a:off x="909956" y="1761395"/>
            <a:ext cx="284691"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25338767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
        <p:nvSpPr>
          <p:cNvPr id="3" name="文本框 2"/>
          <p:cNvSpPr txBox="1"/>
          <p:nvPr/>
        </p:nvSpPr>
        <p:spPr>
          <a:xfrm>
            <a:off x="327025" y="1000691"/>
            <a:ext cx="8633460" cy="384043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1）光在同种、均匀、透明介质中沿直线传播；（2）光线传播到两种介质的表面上时会发生光的反射现象；（3）光线在同种不均匀介质中传播或者从一种介质进入另一种介质时，就会出现光的折射现象。</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【解析】A、雨后的天空出现彩虹是光的色散现象，属于光的折射现象。故A不符合题意；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B、物体在阳光下的影子是光沿直线传播形成。故B符合题意；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C、玻璃幕墙对阳光发生镜面反射造成了“光污染”。故C不符合题意；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D、筷子反射的光线从水中斜射入空气中时，发生偏折，看上去好像在水面处折断了，是光的折射现象，故D符合题意。故选B。</a:t>
            </a:r>
          </a:p>
        </p:txBody>
      </p:sp>
    </p:spTree>
    <p:extLst>
      <p:ext uri="{BB962C8B-B14F-4D97-AF65-F5344CB8AC3E}">
        <p14:creationId xmlns:p14="http://schemas.microsoft.com/office/powerpoint/2010/main" val="230166154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3" name="文本框 2"/>
          <p:cNvSpPr txBox="1"/>
          <p:nvPr/>
        </p:nvSpPr>
        <p:spPr>
          <a:xfrm>
            <a:off x="327025" y="1000691"/>
            <a:ext cx="866775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b="1">
                <a:solidFill>
                  <a:schemeClr val="tx1"/>
                </a:solidFill>
                <a:latin typeface="微软雅黑" panose="020B0503020204020204" charset="-122"/>
                <a:ea typeface="微软雅黑" panose="020B0503020204020204" charset="-122"/>
                <a:cs typeface="微软雅黑" panose="020B0503020204020204" charset="-122"/>
              </a:rPr>
              <a:t>（2018·贵阳）</a:t>
            </a:r>
            <a:r>
              <a:rPr sz="1800">
                <a:solidFill>
                  <a:schemeClr val="tx1"/>
                </a:solidFill>
                <a:latin typeface="微软雅黑" panose="020B0503020204020204" charset="-122"/>
                <a:ea typeface="微软雅黑" panose="020B0503020204020204" charset="-122"/>
                <a:cs typeface="微软雅黑" panose="020B0503020204020204" charset="-122"/>
              </a:rPr>
              <a:t>自然及生活中许多光现象都是由于光不同的传播特点而形成。如图所示的四个情景中，由于光沿直线传播形成的是（　　）。</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A.</a:t>
            </a:r>
            <a:r>
              <a:rPr sz="1800">
                <a:solidFill>
                  <a:schemeClr val="tx1"/>
                </a:solidFill>
                <a:latin typeface="微软雅黑" panose="020B0503020204020204" charset="-122"/>
                <a:ea typeface="微软雅黑" panose="020B0503020204020204" charset="-122"/>
                <a:cs typeface="微软雅黑" panose="020B0503020204020204" charset="-122"/>
              </a:rPr>
              <a:t>水中的倒影     </a:t>
            </a:r>
            <a:r>
              <a:rPr lang="en-US" sz="1800">
                <a:solidFill>
                  <a:schemeClr val="tx1"/>
                </a:solidFill>
                <a:latin typeface="微软雅黑" panose="020B0503020204020204" charset="-122"/>
                <a:ea typeface="微软雅黑" panose="020B0503020204020204" charset="-122"/>
                <a:cs typeface="微软雅黑" panose="020B0503020204020204" charset="-122"/>
              </a:rPr>
              <a:t>B.</a:t>
            </a:r>
            <a:r>
              <a:rPr sz="1800">
                <a:solidFill>
                  <a:schemeClr val="tx1"/>
                </a:solidFill>
                <a:latin typeface="微软雅黑" panose="020B0503020204020204" charset="-122"/>
                <a:ea typeface="微软雅黑" panose="020B0503020204020204" charset="-122"/>
                <a:cs typeface="微软雅黑" panose="020B0503020204020204" charset="-122"/>
              </a:rPr>
              <a:t>阳光下的影子  </a:t>
            </a:r>
            <a:r>
              <a:rPr lang="en-US" sz="1800">
                <a:solidFill>
                  <a:schemeClr val="tx1"/>
                </a:solidFill>
                <a:latin typeface="微软雅黑" panose="020B0503020204020204" charset="-122"/>
                <a:ea typeface="微软雅黑" panose="020B0503020204020204" charset="-122"/>
                <a:cs typeface="微软雅黑" panose="020B0503020204020204" charset="-122"/>
              </a:rPr>
              <a:t>C.</a:t>
            </a:r>
            <a:r>
              <a:rPr sz="1800">
                <a:solidFill>
                  <a:schemeClr val="tx1"/>
                </a:solidFill>
                <a:latin typeface="微软雅黑" panose="020B0503020204020204" charset="-122"/>
                <a:ea typeface="微软雅黑" panose="020B0503020204020204" charset="-122"/>
                <a:cs typeface="微软雅黑" panose="020B0503020204020204" charset="-122"/>
              </a:rPr>
              <a:t>水面“折断”的笔   </a:t>
            </a:r>
            <a:r>
              <a:rPr lang="en-US" sz="1800">
                <a:solidFill>
                  <a:schemeClr val="tx1"/>
                </a:solidFill>
                <a:latin typeface="微软雅黑" panose="020B0503020204020204" charset="-122"/>
                <a:ea typeface="微软雅黑" panose="020B0503020204020204" charset="-122"/>
                <a:cs typeface="微软雅黑" panose="020B0503020204020204" charset="-122"/>
              </a:rPr>
              <a:t>D.</a:t>
            </a:r>
            <a:r>
              <a:rPr sz="1800">
                <a:solidFill>
                  <a:schemeClr val="tx1"/>
                </a:solidFill>
                <a:latin typeface="微软雅黑" panose="020B0503020204020204" charset="-122"/>
                <a:ea typeface="微软雅黑" panose="020B0503020204020204" charset="-122"/>
                <a:cs typeface="微软雅黑" panose="020B0503020204020204" charset="-122"/>
              </a:rPr>
              <a:t>放大镜中的景物</a:t>
            </a:r>
          </a:p>
        </p:txBody>
      </p:sp>
      <p:sp>
        <p:nvSpPr>
          <p:cNvPr id="4" name="文本框 3"/>
          <p:cNvSpPr txBox="1"/>
          <p:nvPr/>
        </p:nvSpPr>
        <p:spPr>
          <a:xfrm>
            <a:off x="5456555" y="1557691"/>
            <a:ext cx="4889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7" name="文本框 6"/>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pic>
        <p:nvPicPr>
          <p:cNvPr id="9" name="图片 -2147482230"/>
          <p:cNvPicPr>
            <a:picLocks noChangeAspect="1"/>
          </p:cNvPicPr>
          <p:nvPr/>
        </p:nvPicPr>
        <p:blipFill>
          <a:blip r:embed="rId3"/>
          <a:stretch>
            <a:fillRect/>
          </a:stretch>
        </p:blipFill>
        <p:spPr>
          <a:xfrm>
            <a:off x="902970" y="2647503"/>
            <a:ext cx="7515860" cy="1450747"/>
          </a:xfrm>
          <a:prstGeom prst="rect">
            <a:avLst/>
          </a:prstGeom>
          <a:noFill/>
          <a:ln w="9525">
            <a:noFill/>
          </a:ln>
        </p:spPr>
      </p:pic>
    </p:spTree>
    <p:extLst>
      <p:ext uri="{BB962C8B-B14F-4D97-AF65-F5344CB8AC3E}">
        <p14:creationId xmlns:p14="http://schemas.microsoft.com/office/powerpoint/2010/main" val="984886650"/>
      </p:ext>
    </p:extLst>
  </p:cSld>
  <p:clrMapOvr>
    <a:masterClrMapping/>
  </p:clrMapOvr>
  <p:transition spd="med" advTm="2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3" name="文本框 2"/>
          <p:cNvSpPr txBox="1"/>
          <p:nvPr/>
        </p:nvSpPr>
        <p:spPr>
          <a:xfrm>
            <a:off x="327025" y="1000691"/>
            <a:ext cx="8667750" cy="3423483"/>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生活中光的直线传播的例子有：小孔成像、激光准直、影子的形成、日食和月食等；光的反射的例子有：水中倒影、平面镜成像、玻璃幕墙等光滑物体反光；折射现象有：例如水池底变浅、水中筷子变弯、海市蜃楼、凸透镜成像等。据此即可解答。</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【解析】A、水中的“倒影”，是由于光的反射形成的，故A错误；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B、阳光下鸽子的身影，是由于光的直线传播形成的，故B正确；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C、水面“折断”的笔是由光的折射形成的，故C错误；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D、放大镜对光线具有会聚作用，属于光的折射，故D错误。故选B。</a:t>
            </a:r>
          </a:p>
        </p:txBody>
      </p:sp>
      <p:sp>
        <p:nvSpPr>
          <p:cNvPr id="7" name="文本框 6"/>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Tree>
    <p:extLst>
      <p:ext uri="{BB962C8B-B14F-4D97-AF65-F5344CB8AC3E}">
        <p14:creationId xmlns:p14="http://schemas.microsoft.com/office/powerpoint/2010/main" val="346841303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3" name="文本框 2"/>
          <p:cNvSpPr txBox="1"/>
          <p:nvPr/>
        </p:nvSpPr>
        <p:spPr>
          <a:xfrm>
            <a:off x="327025" y="1000691"/>
            <a:ext cx="8667750" cy="924302"/>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3.</a:t>
            </a:r>
            <a:r>
              <a:rPr sz="1800" b="1">
                <a:solidFill>
                  <a:schemeClr val="tx1"/>
                </a:solidFill>
                <a:latin typeface="微软雅黑" panose="020B0503020204020204" charset="-122"/>
                <a:ea typeface="微软雅黑" panose="020B0503020204020204" charset="-122"/>
                <a:cs typeface="微软雅黑" panose="020B0503020204020204" charset="-122"/>
              </a:rPr>
              <a:t>（2018·龙东）</a:t>
            </a:r>
            <a:r>
              <a:rPr sz="1800">
                <a:solidFill>
                  <a:schemeClr val="tx1"/>
                </a:solidFill>
                <a:latin typeface="微软雅黑" panose="020B0503020204020204" charset="-122"/>
                <a:ea typeface="微软雅黑" panose="020B0503020204020204" charset="-122"/>
                <a:cs typeface="微软雅黑" panose="020B0503020204020204" charset="-122"/>
              </a:rPr>
              <a:t>下列现象中由光的直线传播形成的是（　　）。</a:t>
            </a:r>
          </a:p>
          <a:p>
            <a:pPr marL="0" indent="0" algn="l" eaLnBrk="1" fontAlgn="auto" latinLnBrk="0" hangingPunct="1">
              <a:lnSpc>
                <a:spcPct val="150000"/>
              </a:lnSpc>
            </a:pPr>
            <a:endParaRPr sz="18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123306" y="1148376"/>
            <a:ext cx="3778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7" name="文本框 6"/>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pic>
        <p:nvPicPr>
          <p:cNvPr id="9" name="图片 -2147482229"/>
          <p:cNvPicPr>
            <a:picLocks noChangeAspect="1"/>
          </p:cNvPicPr>
          <p:nvPr/>
        </p:nvPicPr>
        <p:blipFill>
          <a:blip r:embed="rId3"/>
          <a:stretch>
            <a:fillRect/>
          </a:stretch>
        </p:blipFill>
        <p:spPr>
          <a:xfrm>
            <a:off x="1547179" y="1745480"/>
            <a:ext cx="6048375" cy="3055545"/>
          </a:xfrm>
          <a:prstGeom prst="rect">
            <a:avLst/>
          </a:prstGeom>
          <a:noFill/>
          <a:ln w="9525">
            <a:noFill/>
          </a:ln>
        </p:spPr>
      </p:pic>
    </p:spTree>
    <p:extLst>
      <p:ext uri="{BB962C8B-B14F-4D97-AF65-F5344CB8AC3E}">
        <p14:creationId xmlns:p14="http://schemas.microsoft.com/office/powerpoint/2010/main" val="4267298524"/>
      </p:ext>
    </p:extLst>
  </p:cSld>
  <p:clrMapOvr>
    <a:masterClrMapping/>
  </p:clrMapOvr>
  <p:transition spd="med" advTm="2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3" name="文本框 2"/>
          <p:cNvSpPr txBox="1"/>
          <p:nvPr/>
        </p:nvSpPr>
        <p:spPr>
          <a:xfrm>
            <a:off x="327025" y="1000691"/>
            <a:ext cx="8667750" cy="416445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光在同种、均匀、透明介质中沿直线传播，产生的现象有小孔成像、激光准直、影子的形成、日食和月食等；（2）光线传播到两种介质的表面上时会发生光的反射现象，例如水面上出现岸上物体的倒影、平面镜成像、玻璃等光滑物体反光都是光的反射形成的；（3）光线在同种不均匀介质中传播或者从一种介质进入另一种介质时，就会出现光的折射现象，例如水池底变浅、水中筷子变弯、海市蜃楼、凸透镜成像等都是光的折射形成的。此题通过几个日常生活中的现象考查了对光的折射、光的直线传播、光的反射的理解，在学习过程中要善于利用所学知识解释有关现象。</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【解析】A、凿壁借光是由于光的直线传播形成的，故A符合题意；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B、渔民叉鱼是由于光的折射的缘故，故B不符合题意；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C、水中倒影，是由平静的水面形成的，属于光的反射，故C不符合题意；</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D、雨后彩虹是光的色散现象，其实质是光的折射形成的，故D不合题意。故选A。</a:t>
            </a:r>
          </a:p>
        </p:txBody>
      </p:sp>
      <p:sp>
        <p:nvSpPr>
          <p:cNvPr id="7" name="文本框 6"/>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Tree>
    <p:extLst>
      <p:ext uri="{BB962C8B-B14F-4D97-AF65-F5344CB8AC3E}">
        <p14:creationId xmlns:p14="http://schemas.microsoft.com/office/powerpoint/2010/main" val="153687928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（2019·白银市靖远县中考二模）</a:t>
            </a:r>
            <a:r>
              <a:rPr sz="1800">
                <a:solidFill>
                  <a:schemeClr val="tx1"/>
                </a:solidFill>
                <a:latin typeface="微软雅黑" panose="020B0503020204020204" charset="-122"/>
                <a:ea typeface="微软雅黑" panose="020B0503020204020204" charset="-122"/>
                <a:cs typeface="微软雅黑" panose="020B0503020204020204" charset="-122"/>
              </a:rPr>
              <a:t>位于我市的银凤湖，夏日分外妖娆，鸟语花香，绿柳成荫，水清可鉴，时而能看见鱼儿在白云间游曳，从物理学的角度分析“湖水可鉴”是由于光在水面发生</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（选填“镜面”或“漫”）反射，而水中“白云”是光的</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现象（选填“直线传播”或“反射”“折射”）；看见水中“鱼儿”是光的折射所成的</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（选填“实像”或“虚像”）；”在市区大量增加水面面积，以达到降低环境温度的目的，是利用水的</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大的特性。</a:t>
            </a:r>
          </a:p>
        </p:txBody>
      </p:sp>
      <p:sp>
        <p:nvSpPr>
          <p:cNvPr id="4" name="文本框 3"/>
          <p:cNvSpPr txBox="1"/>
          <p:nvPr/>
        </p:nvSpPr>
        <p:spPr>
          <a:xfrm>
            <a:off x="888366" y="2281473"/>
            <a:ext cx="758825" cy="399767"/>
          </a:xfrm>
          <a:prstGeom prst="rect">
            <a:avLst/>
          </a:prstGeom>
          <a:noFill/>
          <a:ln w="9525">
            <a:noFill/>
          </a:ln>
        </p:spPr>
        <p:txBody>
          <a:bodyPr wrap="square">
            <a:spAutoFit/>
          </a:bodyPr>
          <a:lstStyle/>
          <a:p>
            <a:pPr marL="0" indent="0" algn="l"/>
            <a:r>
              <a:rPr lang="zh-CN" sz="2000" b="0">
                <a:solidFill>
                  <a:srgbClr val="FF0000"/>
                </a:solidFill>
                <a:effectLst>
                  <a:outerShdw blurRad="38100" dist="38100" dir="2700000" algn="tl">
                    <a:srgbClr val="000000">
                      <a:alpha val="43137"/>
                    </a:srgbClr>
                  </a:outerShdw>
                </a:effectLst>
                <a:ea typeface="宋体" panose="02010600030101010101" pitchFamily="2" charset="-122"/>
              </a:rPr>
              <a:t>反射</a:t>
            </a:r>
            <a:endParaRPr lang="zh-CN" altLang="en-US" sz="2000" b="0">
              <a:solidFill>
                <a:srgbClr val="FF0000"/>
              </a:solidFill>
              <a:effectLst>
                <a:outerShdw blurRad="38100" dist="38100" dir="2700000" algn="tl">
                  <a:srgbClr val="000000">
                    <a:alpha val="43137"/>
                  </a:srgbClr>
                </a:outerShdw>
              </a:effectLst>
              <a:ea typeface="宋体" panose="02010600030101010101" pitchFamily="2" charset="-122"/>
            </a:endParaRPr>
          </a:p>
        </p:txBody>
      </p:sp>
      <p:sp>
        <p:nvSpPr>
          <p:cNvPr id="7" name="文本框 6"/>
          <p:cNvSpPr txBox="1"/>
          <p:nvPr/>
        </p:nvSpPr>
        <p:spPr>
          <a:xfrm>
            <a:off x="2903856" y="1881706"/>
            <a:ext cx="831215" cy="399767"/>
          </a:xfrm>
          <a:prstGeom prst="rect">
            <a:avLst/>
          </a:prstGeom>
          <a:noFill/>
          <a:ln w="9525">
            <a:noFill/>
          </a:ln>
        </p:spPr>
        <p:txBody>
          <a:bodyPr wrap="square">
            <a:spAutoFit/>
          </a:bodyPr>
          <a:lstStyle/>
          <a:p>
            <a:pPr marL="0" indent="0" algn="l"/>
            <a:r>
              <a:rPr lang="zh-CN" sz="2000" b="0">
                <a:solidFill>
                  <a:srgbClr val="FF0000"/>
                </a:solidFill>
                <a:effectLst>
                  <a:outerShdw blurRad="38100" dist="38100" dir="2700000" algn="tl">
                    <a:srgbClr val="000000">
                      <a:alpha val="43137"/>
                    </a:srgbClr>
                  </a:outerShdw>
                </a:effectLst>
                <a:ea typeface="宋体" panose="02010600030101010101" pitchFamily="2" charset="-122"/>
              </a:rPr>
              <a:t>镜面</a:t>
            </a:r>
            <a:endParaRPr lang="zh-CN" altLang="en-US" sz="2000" b="0">
              <a:solidFill>
                <a:srgbClr val="FF0000"/>
              </a:solidFill>
              <a:effectLst>
                <a:outerShdw blurRad="38100" dist="38100" dir="2700000" algn="tl">
                  <a:srgbClr val="000000">
                    <a:alpha val="43137"/>
                  </a:srgbClr>
                </a:outerShdw>
              </a:effectLst>
              <a:ea typeface="宋体" panose="02010600030101010101" pitchFamily="2" charset="-122"/>
            </a:endParaRPr>
          </a:p>
        </p:txBody>
      </p:sp>
      <p:sp>
        <p:nvSpPr>
          <p:cNvPr id="9" name="文本框 8"/>
          <p:cNvSpPr txBox="1"/>
          <p:nvPr/>
        </p:nvSpPr>
        <p:spPr>
          <a:xfrm>
            <a:off x="1765301" y="2681240"/>
            <a:ext cx="75882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ea typeface="宋体" panose="02010600030101010101" pitchFamily="2" charset="-122"/>
              </a:rPr>
              <a:t>虚像</a:t>
            </a:r>
          </a:p>
        </p:txBody>
      </p:sp>
      <p:sp>
        <p:nvSpPr>
          <p:cNvPr id="10" name="文本框 9"/>
          <p:cNvSpPr txBox="1"/>
          <p:nvPr/>
        </p:nvSpPr>
        <p:spPr>
          <a:xfrm>
            <a:off x="4303396" y="3081007"/>
            <a:ext cx="104711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ea typeface="宋体" panose="02010600030101010101" pitchFamily="2" charset="-122"/>
              </a:rPr>
              <a:t>比热容</a:t>
            </a:r>
          </a:p>
        </p:txBody>
      </p:sp>
    </p:spTree>
    <p:extLst>
      <p:ext uri="{BB962C8B-B14F-4D97-AF65-F5344CB8AC3E}">
        <p14:creationId xmlns:p14="http://schemas.microsoft.com/office/powerpoint/2010/main" val="247349396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327025" y="1000691"/>
            <a:ext cx="8667750" cy="3979210"/>
          </a:xfrm>
          <a:prstGeom prst="rect">
            <a:avLst/>
          </a:prstGeom>
          <a:noFill/>
          <a:ln w="9525">
            <a:noFill/>
          </a:ln>
        </p:spPr>
        <p:txBody>
          <a:bodyPr wrap="square">
            <a:spAutoFit/>
          </a:bodyPr>
          <a:lstStyle/>
          <a:p>
            <a:pPr marL="0" indent="0" algn="l" eaLnBrk="1" fontAlgn="auto" latinLnBrk="0" hangingPunct="1">
              <a:lnSpc>
                <a:spcPct val="150000"/>
              </a:lnSpc>
            </a:pPr>
            <a:r>
              <a:rPr sz="1400">
                <a:solidFill>
                  <a:srgbClr val="1116CC"/>
                </a:solidFill>
                <a:latin typeface="微软雅黑" panose="020B0503020204020204" charset="-122"/>
                <a:ea typeface="微软雅黑" panose="020B0503020204020204" charset="-122"/>
                <a:cs typeface="微软雅黑" panose="020B0503020204020204" charset="-122"/>
              </a:rPr>
              <a:t>【点睛】（1）光在两种介质的表面会发生反射，例如平面镜成像、水面成像等，光的反射形成的像都是虚像；（2）光从一种介质斜射入另一种介质时会发生折射现象，海市蜃楼、水中筷子变弯、水池变浅都是由于光的折射形成的；（3）对水的比热容大的理解：相同质量的水和其它物质比较，吸收或放出相同的热量，水的温度升高或降低的少；升高或降低相同的温度，水吸收或放出的热量多。本题由学生日常生活中能够观察到的现象入手，考查学生对光学知识、以及水的比热容的特点及应用的掌握情况，理论联系实际的能力。</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【解析】（1）“湖水可鉴”，是由于光可以在水面发生镜面反射形成人的虚像；</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云在天上，所以“白云”是在水中形成的像，即平面镜成像，水中的白云是由光的反射形成的；</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（2）从鱼反射出的光线由水中进入空气时，在水面上发生折射，折射角大于入射角，折射光线进入人眼，人眼会逆着折射光线的方向看去，就会觉得鱼变浅了，所以看到水中的鱼儿是光的折射形成的虚像。</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（3）大量增加水面面积，因为水的比热容大，在升高相同的温度时可以吸收更多的热量，可以达到降低环境温度的目的。</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故答案为：镜面；反射；虚像；比热容。</a:t>
            </a:r>
          </a:p>
        </p:txBody>
      </p:sp>
    </p:spTree>
    <p:extLst>
      <p:ext uri="{BB962C8B-B14F-4D97-AF65-F5344CB8AC3E}">
        <p14:creationId xmlns:p14="http://schemas.microsoft.com/office/powerpoint/2010/main" val="349676582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327026" y="1000691"/>
            <a:ext cx="7012305" cy="554454"/>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2</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2019·海南）</a:t>
            </a:r>
            <a:r>
              <a:rPr sz="2000">
                <a:solidFill>
                  <a:schemeClr val="tx1"/>
                </a:solidFill>
                <a:latin typeface="微软雅黑" panose="020B0503020204020204" charset="-122"/>
                <a:ea typeface="微软雅黑" panose="020B0503020204020204" charset="-122"/>
                <a:cs typeface="微软雅黑" panose="020B0503020204020204" charset="-122"/>
              </a:rPr>
              <a:t>下列现象中属于光的反射现象的是（   ）。</a:t>
            </a:r>
          </a:p>
        </p:txBody>
      </p:sp>
      <p:sp>
        <p:nvSpPr>
          <p:cNvPr id="4" name="文本框 3"/>
          <p:cNvSpPr txBox="1"/>
          <p:nvPr/>
        </p:nvSpPr>
        <p:spPr>
          <a:xfrm>
            <a:off x="6355080" y="1155378"/>
            <a:ext cx="514350"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ea typeface="宋体" panose="02010600030101010101" pitchFamily="2" charset="-122"/>
              </a:rPr>
              <a:t>B</a:t>
            </a:r>
          </a:p>
        </p:txBody>
      </p:sp>
      <p:pic>
        <p:nvPicPr>
          <p:cNvPr id="7" name="图片 -2147482317" descr="L2YYC]RT5EE%NZKDC@BXMPH"/>
          <p:cNvPicPr>
            <a:picLocks noChangeAspect="1"/>
          </p:cNvPicPr>
          <p:nvPr/>
        </p:nvPicPr>
        <p:blipFill>
          <a:blip r:embed="rId3"/>
          <a:stretch>
            <a:fillRect/>
          </a:stretch>
        </p:blipFill>
        <p:spPr>
          <a:xfrm>
            <a:off x="216535" y="1856880"/>
            <a:ext cx="8152130" cy="1818049"/>
          </a:xfrm>
          <a:prstGeom prst="rect">
            <a:avLst/>
          </a:prstGeom>
          <a:noFill/>
          <a:ln w="9525">
            <a:noFill/>
          </a:ln>
        </p:spPr>
      </p:pic>
    </p:spTree>
    <p:extLst>
      <p:ext uri="{BB962C8B-B14F-4D97-AF65-F5344CB8AC3E}">
        <p14:creationId xmlns:p14="http://schemas.microsoft.com/office/powerpoint/2010/main" val="3769267232"/>
      </p:ext>
    </p:extLst>
  </p:cSld>
  <p:clrMapOvr>
    <a:masterClrMapping/>
  </p:clrMapOvr>
  <p:transition spd="med"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283845" y="181932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979805" y="1121003"/>
            <a:ext cx="799465" cy="3708031"/>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779270" y="798262"/>
            <a:ext cx="7289800" cy="1480029"/>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2000" b="0">
                <a:solidFill>
                  <a:srgbClr val="000000"/>
                </a:solidFill>
                <a:latin typeface="微软雅黑" panose="020B0503020204020204" charset="-122"/>
                <a:ea typeface="微软雅黑" panose="020B0503020204020204" charset="-122"/>
              </a:rPr>
              <a:t>生活中光的直线传播的例子；小孔成像的规律；光的反射现象例子；光的折射现象的例子；光的色散现象的例子；复色光及三原色。</a:t>
            </a:r>
          </a:p>
        </p:txBody>
      </p:sp>
      <p:sp>
        <p:nvSpPr>
          <p:cNvPr id="7" name="文本框 6"/>
          <p:cNvSpPr txBox="1"/>
          <p:nvPr/>
        </p:nvSpPr>
        <p:spPr>
          <a:xfrm>
            <a:off x="1835785" y="2124877"/>
            <a:ext cx="7289800"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2000" b="0">
                <a:latin typeface="微软雅黑" panose="020B0503020204020204" charset="-122"/>
                <a:ea typeface="微软雅黑" panose="020B0503020204020204" charset="-122"/>
              </a:rPr>
              <a:t>判断光现象的类型；分析常见的光现象。</a:t>
            </a:r>
          </a:p>
        </p:txBody>
      </p:sp>
      <p:sp>
        <p:nvSpPr>
          <p:cNvPr id="9" name="文本框 8"/>
          <p:cNvSpPr txBox="1"/>
          <p:nvPr/>
        </p:nvSpPr>
        <p:spPr>
          <a:xfrm>
            <a:off x="1811655" y="2586391"/>
            <a:ext cx="7263130"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2000" b="0">
                <a:latin typeface="微软雅黑" panose="020B0503020204020204" charset="-122"/>
                <a:ea typeface="微软雅黑" panose="020B0503020204020204" charset="-122"/>
              </a:rPr>
              <a:t>光的直线传播以及由光的直线传播引起的现象；光的色散现象。</a:t>
            </a:r>
          </a:p>
        </p:txBody>
      </p:sp>
      <p:sp>
        <p:nvSpPr>
          <p:cNvPr id="10" name="文本框 9"/>
          <p:cNvSpPr txBox="1"/>
          <p:nvPr/>
        </p:nvSpPr>
        <p:spPr>
          <a:xfrm>
            <a:off x="1817371" y="3510057"/>
            <a:ext cx="725741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2000" b="0">
                <a:latin typeface="微软雅黑" panose="020B0503020204020204" charset="-122"/>
                <a:ea typeface="微软雅黑" panose="020B0503020204020204" charset="-122"/>
              </a:rPr>
              <a:t>光的反射定律；平面镜成像规律；光的折射规律。</a:t>
            </a:r>
          </a:p>
        </p:txBody>
      </p:sp>
      <p:sp>
        <p:nvSpPr>
          <p:cNvPr id="11" name="文本框 10"/>
          <p:cNvSpPr txBox="1"/>
          <p:nvPr/>
        </p:nvSpPr>
        <p:spPr>
          <a:xfrm>
            <a:off x="1800861" y="3956294"/>
            <a:ext cx="725741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能：</a:t>
            </a:r>
            <a:r>
              <a:rPr lang="zh-CN" sz="2000" b="0">
                <a:latin typeface="微软雅黑" panose="020B0503020204020204" charset="-122"/>
                <a:ea typeface="微软雅黑" panose="020B0503020204020204" charset="-122"/>
              </a:rPr>
              <a:t>通过生活中的实例分析有关光现象。</a:t>
            </a:r>
          </a:p>
        </p:txBody>
      </p:sp>
      <p:sp>
        <p:nvSpPr>
          <p:cNvPr id="12" name="文本框 11"/>
          <p:cNvSpPr txBox="1"/>
          <p:nvPr/>
        </p:nvSpPr>
        <p:spPr>
          <a:xfrm>
            <a:off x="1817370" y="4590319"/>
            <a:ext cx="6301740" cy="399767"/>
          </a:xfrm>
          <a:prstGeom prst="rect">
            <a:avLst/>
          </a:prstGeom>
          <a:noFill/>
          <a:ln w="9525">
            <a:noFill/>
          </a:ln>
        </p:spPr>
        <p:txBody>
          <a:bodyPr wrap="square">
            <a:spAutoFit/>
          </a:bodyPr>
          <a:lstStyle/>
          <a:p>
            <a:pPr marL="0" indent="0" algn="l"/>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认识：</a:t>
            </a:r>
            <a:r>
              <a:rPr lang="zh-CN" sz="2000" b="0">
                <a:solidFill>
                  <a:srgbClr val="000000"/>
                </a:solidFill>
                <a:latin typeface="微软雅黑" panose="020B0503020204020204" charset="-122"/>
                <a:ea typeface="微软雅黑" panose="020B0503020204020204" charset="-122"/>
              </a:rPr>
              <a:t>镜面反射和漫反射；球面镜应用；实像和虚像。</a:t>
            </a:r>
            <a:endParaRPr lang="zh-CN" altLang="en-US" sz="20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01247034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arn(out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10"/>
                                        </p:tgtEl>
                                        <p:attrNameLst>
                                          <p:attrName>style.visibility</p:attrName>
                                        </p:attrNameLst>
                                      </p:cBhvr>
                                      <p:to>
                                        <p:strVal val="visible"/>
                                      </p:to>
                                    </p:set>
                                    <p:animEffect transition="in" filter="barn(outHorizontal)">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11"/>
                                        </p:tgtEl>
                                        <p:attrNameLst>
                                          <p:attrName>style.visibility</p:attrName>
                                        </p:attrNameLst>
                                      </p:cBhvr>
                                      <p:to>
                                        <p:strVal val="visible"/>
                                      </p:to>
                                    </p:set>
                                    <p:animEffect transition="in" filter="barn(outHorizontal)">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000" fill="hold">
                                          <p:stCondLst>
                                            <p:cond delay="0"/>
                                          </p:stCondLst>
                                        </p:cTn>
                                        <p:tgtEl>
                                          <p:spTgt spid="12"/>
                                        </p:tgtEl>
                                        <p:attrNameLst>
                                          <p:attrName>style.visibility</p:attrName>
                                        </p:attrNameLst>
                                      </p:cBhvr>
                                      <p:to>
                                        <p:strVal val="visible"/>
                                      </p:to>
                                    </p:set>
                                    <p:animEffect transition="in" filter="checkerboard(across)">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327025" y="1000691"/>
            <a:ext cx="8611870"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a:solidFill>
                  <a:srgbClr val="1116CC"/>
                </a:solidFill>
                <a:latin typeface="微软雅黑" panose="020B0503020204020204" charset="-122"/>
                <a:ea typeface="微软雅黑" panose="020B0503020204020204" charset="-122"/>
                <a:cs typeface="微软雅黑" panose="020B0503020204020204" charset="-122"/>
              </a:rPr>
              <a:t>【点睛】需要记住：雨后彩虹是光的色散，影子都是直线传播，倒影是光的反射；透镜成像遵循光的折射规律。</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【解析】A．“雨后彩虹”是光的色散现象，故A不符合题意；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B．“水中倒影”是平面镜成像，而平面镜成像的原理是光的反射现象故B符合题意；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C．“手影游戏”是由光的直线传播形成的，故C不符合题意；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D．“放大观察”是凸透镜成像规律的应用，而凸透镜成像的原理是光的折射现象，故D不符合题意。故应选B。</a:t>
            </a:r>
          </a:p>
        </p:txBody>
      </p:sp>
    </p:spTree>
    <p:extLst>
      <p:ext uri="{BB962C8B-B14F-4D97-AF65-F5344CB8AC3E}">
        <p14:creationId xmlns:p14="http://schemas.microsoft.com/office/powerpoint/2010/main" val="370731164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5" y="928122"/>
            <a:ext cx="8700770" cy="4256756"/>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（2019·武汉市武昌区中考一模）</a:t>
            </a:r>
            <a:r>
              <a:rPr sz="1800">
                <a:solidFill>
                  <a:schemeClr val="tx1"/>
                </a:solidFill>
                <a:latin typeface="微软雅黑" panose="020B0503020204020204" charset="-122"/>
                <a:ea typeface="微软雅黑" panose="020B0503020204020204" charset="-122"/>
                <a:cs typeface="微软雅黑" panose="020B0503020204020204" charset="-122"/>
              </a:rPr>
              <a:t>某同学利用如图的实验装置探究光的反射规律。纸板ENF是用两块纸板A和B连接起来的，可绕ON折转</a:t>
            </a:r>
            <a:r>
              <a:rPr lang="zh-CN" sz="1800">
                <a:solidFill>
                  <a:schemeClr val="tx1"/>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（1）实验时，把平面镜放在桌面上。为了使入射光和</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反射光的径迹同时显示在纸板上，应把纸板ENF与平</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面镜______放置，此时入射光线在纸板上发生______</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（填“漫反射”或“镜面反射”）。</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（2）实验中只将纸板A沿法线ON向后折转，则在纸板B上______（填“不能“或“仍能”）看到反射光线。</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（3）实验中当入射角∠i为40°时，如果将入射光线与镜面的夹角增大10°，则反射角______（填“增大”或“减小”）10°。</a:t>
            </a:r>
          </a:p>
        </p:txBody>
      </p:sp>
      <p:sp>
        <p:nvSpPr>
          <p:cNvPr id="4" name="文本框 3"/>
          <p:cNvSpPr txBox="1"/>
          <p:nvPr/>
        </p:nvSpPr>
        <p:spPr>
          <a:xfrm>
            <a:off x="810896" y="2661507"/>
            <a:ext cx="78041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ea typeface="宋体" panose="02010600030101010101" pitchFamily="2" charset="-122"/>
              </a:rPr>
              <a:t>垂直</a:t>
            </a:r>
          </a:p>
        </p:txBody>
      </p:sp>
      <p:pic>
        <p:nvPicPr>
          <p:cNvPr id="7" name="图片 -2147482261"/>
          <p:cNvPicPr>
            <a:picLocks noChangeAspect="1"/>
          </p:cNvPicPr>
          <p:nvPr/>
        </p:nvPicPr>
        <p:blipFill>
          <a:blip r:embed="rId3"/>
          <a:stretch>
            <a:fillRect/>
          </a:stretch>
        </p:blipFill>
        <p:spPr>
          <a:xfrm>
            <a:off x="6229351" y="1624531"/>
            <a:ext cx="1974215" cy="1436743"/>
          </a:xfrm>
          <a:prstGeom prst="rect">
            <a:avLst/>
          </a:prstGeom>
          <a:noFill/>
          <a:ln w="9525">
            <a:noFill/>
          </a:ln>
        </p:spPr>
      </p:pic>
      <p:sp>
        <p:nvSpPr>
          <p:cNvPr id="9" name="文本框 8"/>
          <p:cNvSpPr txBox="1"/>
          <p:nvPr/>
        </p:nvSpPr>
        <p:spPr>
          <a:xfrm>
            <a:off x="4851401" y="2566021"/>
            <a:ext cx="111315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ea typeface="宋体" panose="02010600030101010101" pitchFamily="2" charset="-122"/>
              </a:rPr>
              <a:t>漫反射</a:t>
            </a:r>
          </a:p>
        </p:txBody>
      </p:sp>
      <p:sp>
        <p:nvSpPr>
          <p:cNvPr id="10" name="文本框 9"/>
          <p:cNvSpPr txBox="1"/>
          <p:nvPr/>
        </p:nvSpPr>
        <p:spPr>
          <a:xfrm>
            <a:off x="6123305" y="3419027"/>
            <a:ext cx="72390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ea typeface="宋体" panose="02010600030101010101" pitchFamily="2" charset="-122"/>
              </a:rPr>
              <a:t>不能</a:t>
            </a:r>
          </a:p>
        </p:txBody>
      </p:sp>
      <p:sp>
        <p:nvSpPr>
          <p:cNvPr id="11" name="文本框 10"/>
          <p:cNvSpPr txBox="1"/>
          <p:nvPr/>
        </p:nvSpPr>
        <p:spPr>
          <a:xfrm>
            <a:off x="326390" y="4653976"/>
            <a:ext cx="72390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ea typeface="宋体" panose="02010600030101010101" pitchFamily="2" charset="-122"/>
              </a:rPr>
              <a:t>减小</a:t>
            </a:r>
          </a:p>
        </p:txBody>
      </p:sp>
    </p:spTree>
    <p:extLst>
      <p:ext uri="{BB962C8B-B14F-4D97-AF65-F5344CB8AC3E}">
        <p14:creationId xmlns:p14="http://schemas.microsoft.com/office/powerpoint/2010/main" val="1731615785"/>
      </p:ext>
    </p:extLst>
  </p:cSld>
  <p:clrMapOvr>
    <a:masterClrMapping/>
  </p:clrMapOvr>
  <p:transition spd="med" advTm="2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5" y="1173202"/>
            <a:ext cx="8700770" cy="2590847"/>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1）实验过程中法线要与平面镜垂直；如果不垂直，在纸板上看不到反射光线；在不同方向都能看到光的传播路径，是由于光在光屏上发生了漫反射而进入我们的眼里；（2）根据反射光线、入射光线、法线在同一平面内的特点进行分析；（3）入射光线与法线的夹角叫入射角，反射光线与法线的夹角叫反射角；反射角等于入射角。实验题是中考中必不可少的题目，要加强实验教学，引导学生从实验中分析现象，归纳总结规律。培养学生观察、分析、概括能力。</a:t>
            </a:r>
          </a:p>
        </p:txBody>
      </p:sp>
    </p:spTree>
    <p:extLst>
      <p:ext uri="{BB962C8B-B14F-4D97-AF65-F5344CB8AC3E}">
        <p14:creationId xmlns:p14="http://schemas.microsoft.com/office/powerpoint/2010/main" val="313754718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5" y="1057982"/>
            <a:ext cx="870077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实验前，把平面镜放在水平桌面上，要使入射光线和其反射光线的径迹同时在纸板上出现，则法线必须与平面镜垂直，并且反射光线、入射光线和法线必须在同一平面内，因此纸板与平面镜的位置关系必垂直；</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实验时从光屏前不同的方向都能看到光的传播路径，是由于光屏表面凹凸不平，光在这里发生了漫反射的缘故；</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（2）将纸板B向后折转一定的角度，由于反射光线和入射光线仍然在同一平面内则在纸板B上，所以在纸板B上将不能看到反射光；</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（3）此时入射角为40°，则入射光线与镜面的夹角为90°-40°=50°，如果将入射光线与镜面的夹角增大10°，则入射角为90°-60°=30°，反射角等于入射角也等于30°，即反射角也减小10°。</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故答案为：（1）垂直；漫反射；（2）不能；（3）减小。</a:t>
            </a:r>
          </a:p>
        </p:txBody>
      </p:sp>
    </p:spTree>
    <p:extLst>
      <p:ext uri="{BB962C8B-B14F-4D97-AF65-F5344CB8AC3E}">
        <p14:creationId xmlns:p14="http://schemas.microsoft.com/office/powerpoint/2010/main" val="103359717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83845" y="1073260"/>
            <a:ext cx="870077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1</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（2019·天津）</a:t>
            </a:r>
            <a:r>
              <a:rPr sz="2000">
                <a:solidFill>
                  <a:schemeClr val="tx1"/>
                </a:solidFill>
                <a:latin typeface="微软雅黑" panose="020B0503020204020204" charset="-122"/>
                <a:ea typeface="微软雅黑" panose="020B0503020204020204" charset="-122"/>
                <a:cs typeface="微软雅黑" panose="020B0503020204020204" charset="-122"/>
              </a:rPr>
              <a:t>光与镜面成30°角射在平面镜上，反射角是（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A.30゜       B.60゜C       C.70゜       D.90゜</a:t>
            </a:r>
          </a:p>
        </p:txBody>
      </p:sp>
      <p:sp>
        <p:nvSpPr>
          <p:cNvPr id="10" name="文本框 9"/>
          <p:cNvSpPr txBox="1"/>
          <p:nvPr/>
        </p:nvSpPr>
        <p:spPr>
          <a:xfrm>
            <a:off x="7334886" y="1221581"/>
            <a:ext cx="51371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B</a:t>
            </a:r>
          </a:p>
        </p:txBody>
      </p:sp>
      <p:sp>
        <p:nvSpPr>
          <p:cNvPr id="12" name="文本框 11"/>
          <p:cNvSpPr txBox="1"/>
          <p:nvPr/>
        </p:nvSpPr>
        <p:spPr>
          <a:xfrm>
            <a:off x="283845" y="2158615"/>
            <a:ext cx="8700770" cy="2868392"/>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1116CC"/>
                </a:solidFill>
                <a:ea typeface="宋体" panose="02010600030101010101" pitchFamily="2" charset="-122"/>
              </a:rPr>
              <a:t>【点睛】根据光的反射定律，折射角大于入射角；但一定要分清题目中给出的是不是入射角或反射角，此题入射角是应是：</a:t>
            </a:r>
            <a:r>
              <a:rPr sz="2000">
                <a:solidFill>
                  <a:srgbClr val="1116CC"/>
                </a:solidFill>
                <a:latin typeface="微软雅黑" panose="020B0503020204020204" charset="-122"/>
                <a:ea typeface="微软雅黑" panose="020B0503020204020204" charset="-122"/>
                <a:cs typeface="微软雅黑" panose="020B0503020204020204" charset="-122"/>
                <a:sym typeface="+mn-ea"/>
              </a:rPr>
              <a:t>90゜</a:t>
            </a:r>
            <a:r>
              <a:rPr lang="en-US" sz="2000">
                <a:solidFill>
                  <a:srgbClr val="1116CC"/>
                </a:solidFill>
                <a:latin typeface="微软雅黑" panose="020B0503020204020204" charset="-122"/>
                <a:ea typeface="微软雅黑" panose="020B0503020204020204" charset="-122"/>
                <a:cs typeface="微软雅黑" panose="020B0503020204020204" charset="-122"/>
                <a:sym typeface="+mn-ea"/>
              </a:rPr>
              <a:t>-</a:t>
            </a:r>
            <a:r>
              <a:rPr sz="2000">
                <a:solidFill>
                  <a:srgbClr val="1116CC"/>
                </a:solidFill>
                <a:latin typeface="微软雅黑" panose="020B0503020204020204" charset="-122"/>
                <a:ea typeface="微软雅黑" panose="020B0503020204020204" charset="-122"/>
                <a:cs typeface="微软雅黑" panose="020B0503020204020204" charset="-122"/>
                <a:sym typeface="+mn-ea"/>
              </a:rPr>
              <a:t>30゜</a:t>
            </a:r>
            <a:r>
              <a:rPr lang="en-US" sz="2000">
                <a:solidFill>
                  <a:srgbClr val="1116CC"/>
                </a:solidFill>
                <a:latin typeface="微软雅黑" panose="020B0503020204020204" charset="-122"/>
                <a:ea typeface="微软雅黑" panose="020B0503020204020204" charset="-122"/>
                <a:cs typeface="微软雅黑" panose="020B0503020204020204" charset="-122"/>
                <a:sym typeface="+mn-ea"/>
              </a:rPr>
              <a:t>=60</a:t>
            </a:r>
            <a:r>
              <a:rPr sz="2000">
                <a:solidFill>
                  <a:srgbClr val="1116CC"/>
                </a:solidFill>
                <a:latin typeface="微软雅黑" panose="020B0503020204020204" charset="-122"/>
                <a:ea typeface="微软雅黑" panose="020B0503020204020204" charset="-122"/>
                <a:cs typeface="微软雅黑" panose="020B0503020204020204" charset="-122"/>
                <a:sym typeface="+mn-ea"/>
              </a:rPr>
              <a:t>゜</a:t>
            </a:r>
            <a:r>
              <a:rPr lang="zh-CN" sz="2000">
                <a:solidFill>
                  <a:srgbClr val="1116CC"/>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lang="zh-CN" sz="2000" b="0">
                <a:solidFill>
                  <a:srgbClr val="FF0000"/>
                </a:solidFill>
                <a:ea typeface="宋体" panose="02010600030101010101" pitchFamily="2" charset="-122"/>
              </a:rPr>
              <a:t>【解析】本题考查光的反射定律的应用，属于基础题。入射角是入射光线与法线的夹角。</a:t>
            </a:r>
          </a:p>
          <a:p>
            <a:pPr marL="0" indent="0" algn="l" eaLnBrk="1" fontAlgn="auto" latinLnBrk="0" hangingPunct="1">
              <a:lnSpc>
                <a:spcPct val="150000"/>
              </a:lnSpc>
            </a:pPr>
            <a:r>
              <a:rPr lang="zh-CN" sz="2000" b="0">
                <a:solidFill>
                  <a:srgbClr val="FF0000"/>
                </a:solidFill>
                <a:ea typeface="宋体" panose="02010600030101010101" pitchFamily="2" charset="-122"/>
              </a:rPr>
              <a:t>光与镜面成30°角射在平面镜上，其入射角为90°-30°=60°，则反射角也是60°。故选B。</a:t>
            </a:r>
            <a:endParaRPr lang="zh-CN" altLang="en-US" sz="2000" b="0">
              <a:solidFill>
                <a:srgbClr val="FF0000"/>
              </a:solidFill>
              <a:ea typeface="宋体" panose="02010600030101010101" pitchFamily="2" charset="-122"/>
            </a:endParaRPr>
          </a:p>
        </p:txBody>
      </p:sp>
    </p:spTree>
    <p:extLst>
      <p:ext uri="{BB962C8B-B14F-4D97-AF65-F5344CB8AC3E}">
        <p14:creationId xmlns:p14="http://schemas.microsoft.com/office/powerpoint/2010/main" val="115718450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2">
                                            <p:txEl>
                                              <p:pRg st="1" end="1"/>
                                            </p:txEl>
                                          </p:spTgt>
                                        </p:tgtEl>
                                        <p:attrNameLst>
                                          <p:attrName>style.visibility</p:attrName>
                                        </p:attrNameLst>
                                      </p:cBhvr>
                                      <p:to>
                                        <p:strVal val="visible"/>
                                      </p:to>
                                    </p:set>
                                    <p:animEffect transition="in" filter="checkerboard(across)">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2">
                                            <p:txEl>
                                              <p:pRg st="2" end="2"/>
                                            </p:txEl>
                                          </p:spTgt>
                                        </p:tgtEl>
                                        <p:attrNameLst>
                                          <p:attrName>style.visibility</p:attrName>
                                        </p:attrNameLst>
                                      </p:cBhvr>
                                      <p:to>
                                        <p:strVal val="visible"/>
                                      </p:to>
                                    </p:set>
                                    <p:animEffect transition="in" filter="checkerboard(across)">
                                      <p:cBhvr>
                                        <p:cTn id="22" dur="1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21615" y="928122"/>
            <a:ext cx="8700770" cy="4256756"/>
          </a:xfrm>
          <a:prstGeom prst="rect">
            <a:avLst/>
          </a:prstGeom>
          <a:noFill/>
          <a:ln w="9525">
            <a:noFill/>
          </a:ln>
        </p:spPr>
        <p:txBody>
          <a:bodyPr wrap="square">
            <a:spAutoFit/>
          </a:bodyPr>
          <a:lstStyle/>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2．</a:t>
            </a:r>
            <a:r>
              <a:rPr sz="2000" b="1">
                <a:solidFill>
                  <a:schemeClr val="tx1"/>
                </a:solidFill>
                <a:latin typeface="微软雅黑" panose="020B0503020204020204" charset="-122"/>
                <a:ea typeface="微软雅黑" panose="020B0503020204020204" charset="-122"/>
                <a:cs typeface="微软雅黑" panose="020B0503020204020204" charset="-122"/>
              </a:rPr>
              <a:t>（2019·保定市莲池区中考一模）</a:t>
            </a:r>
            <a:r>
              <a:rPr sz="2000">
                <a:solidFill>
                  <a:schemeClr val="tx1"/>
                </a:solidFill>
                <a:latin typeface="微软雅黑" panose="020B0503020204020204" charset="-122"/>
                <a:ea typeface="微软雅黑" panose="020B0503020204020204" charset="-122"/>
                <a:cs typeface="微软雅黑" panose="020B0503020204020204" charset="-122"/>
              </a:rPr>
              <a:t>利用如图装置探究平面镜成像的特点</a:t>
            </a:r>
            <a:r>
              <a:rPr lang="zh-CN" sz="2000">
                <a:solidFill>
                  <a:schemeClr val="tx1"/>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a:solidFill>
                  <a:schemeClr val="tx1"/>
                </a:solidFill>
                <a:latin typeface="微软雅黑" panose="020B0503020204020204" charset="-122"/>
                <a:ea typeface="微软雅黑" panose="020B0503020204020204" charset="-122"/>
                <a:cs typeface="微软雅黑" panose="020B0503020204020204" charset="-122"/>
              </a:rPr>
              <a:t>（1）实验时应选较______（选填“厚”或“薄”）的玻璃板竖立在水平桌面，减少像重影影响。</a:t>
            </a:r>
          </a:p>
          <a:p>
            <a:pPr marL="0" indent="0" algn="l" eaLnBrk="1" fontAlgn="auto" latinLnBrk="0" hangingPunct="1">
              <a:lnSpc>
                <a:spcPct val="150000"/>
              </a:lnSpc>
            </a:pPr>
            <a:r>
              <a:rPr lang="zh-CN" sz="2000">
                <a:solidFill>
                  <a:schemeClr val="tx1"/>
                </a:solidFill>
                <a:latin typeface="微软雅黑" panose="020B0503020204020204" charset="-122"/>
                <a:ea typeface="微软雅黑" panose="020B0503020204020204" charset="-122"/>
                <a:cs typeface="微软雅黑" panose="020B0503020204020204" charset="-122"/>
              </a:rPr>
              <a:t>（2）点燃蜡烛A，透过玻璃板观察到A的像，</a:t>
            </a:r>
          </a:p>
          <a:p>
            <a:pPr marL="0" indent="0" algn="l" eaLnBrk="1" fontAlgn="auto" latinLnBrk="0" hangingPunct="1">
              <a:lnSpc>
                <a:spcPct val="150000"/>
              </a:lnSpc>
            </a:pPr>
            <a:r>
              <a:rPr lang="zh-CN" sz="2000">
                <a:solidFill>
                  <a:schemeClr val="tx1"/>
                </a:solidFill>
                <a:latin typeface="微软雅黑" panose="020B0503020204020204" charset="-122"/>
                <a:ea typeface="微软雅黑" panose="020B0503020204020204" charset="-122"/>
                <a:cs typeface="微软雅黑" panose="020B0503020204020204" charset="-122"/>
              </a:rPr>
              <a:t>把与A完全相同的蜡烛B放在像的位置，观察</a:t>
            </a:r>
          </a:p>
          <a:p>
            <a:pPr marL="0" indent="0" algn="l" eaLnBrk="1" fontAlgn="auto" latinLnBrk="0" hangingPunct="1">
              <a:lnSpc>
                <a:spcPct val="150000"/>
              </a:lnSpc>
            </a:pPr>
            <a:r>
              <a:rPr lang="zh-CN" sz="2000">
                <a:solidFill>
                  <a:schemeClr val="tx1"/>
                </a:solidFill>
                <a:latin typeface="微软雅黑" panose="020B0503020204020204" charset="-122"/>
                <a:ea typeface="微软雅黑" panose="020B0503020204020204" charset="-122"/>
                <a:cs typeface="微软雅黑" panose="020B0503020204020204" charset="-122"/>
              </a:rPr>
              <a:t>到B与像完全重合，说明像与物______。</a:t>
            </a:r>
          </a:p>
          <a:p>
            <a:pPr marL="0" indent="0" algn="l" eaLnBrk="1" fontAlgn="auto" latinLnBrk="0" hangingPunct="1">
              <a:lnSpc>
                <a:spcPct val="150000"/>
              </a:lnSpc>
            </a:pPr>
            <a:r>
              <a:rPr lang="zh-CN" sz="2000">
                <a:solidFill>
                  <a:schemeClr val="tx1"/>
                </a:solidFill>
                <a:latin typeface="微软雅黑" panose="020B0503020204020204" charset="-122"/>
                <a:ea typeface="微软雅黑" panose="020B0503020204020204" charset="-122"/>
                <a:cs typeface="微软雅黑" panose="020B0503020204020204" charset="-122"/>
              </a:rPr>
              <a:t>（3）若将蜡烛A远离玻璃板，观察到的像将______（选填“远离”或“靠近”），且大小将______（选填“变大”“变小”或“不变”）。</a:t>
            </a:r>
          </a:p>
          <a:p>
            <a:pPr marL="0" indent="0" algn="l" eaLnBrk="1" fontAlgn="auto" latinLnBrk="0" hangingPunct="1">
              <a:lnSpc>
                <a:spcPct val="150000"/>
              </a:lnSpc>
            </a:pPr>
            <a:r>
              <a:rPr lang="zh-CN" sz="2000">
                <a:solidFill>
                  <a:schemeClr val="tx1"/>
                </a:solidFill>
                <a:latin typeface="微软雅黑" panose="020B0503020204020204" charset="-122"/>
                <a:ea typeface="微软雅黑" panose="020B0503020204020204" charset="-122"/>
                <a:cs typeface="微软雅黑" panose="020B0503020204020204" charset="-122"/>
              </a:rPr>
              <a:t>（4）用方格纸替代白纸，更方便探究像与物的______关系。</a:t>
            </a:r>
          </a:p>
        </p:txBody>
      </p:sp>
      <p:sp>
        <p:nvSpPr>
          <p:cNvPr id="10" name="文本框 9"/>
          <p:cNvSpPr txBox="1"/>
          <p:nvPr/>
        </p:nvSpPr>
        <p:spPr>
          <a:xfrm>
            <a:off x="2643506" y="1470481"/>
            <a:ext cx="51371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薄</a:t>
            </a:r>
          </a:p>
        </p:txBody>
      </p:sp>
      <p:pic>
        <p:nvPicPr>
          <p:cNvPr id="12" name="图片 -2147482228"/>
          <p:cNvPicPr>
            <a:picLocks noChangeAspect="1"/>
          </p:cNvPicPr>
          <p:nvPr/>
        </p:nvPicPr>
        <p:blipFill>
          <a:blip r:embed="rId3"/>
          <a:stretch>
            <a:fillRect/>
          </a:stretch>
        </p:blipFill>
        <p:spPr>
          <a:xfrm>
            <a:off x="5930266" y="2094321"/>
            <a:ext cx="2343785" cy="1366083"/>
          </a:xfrm>
          <a:prstGeom prst="rect">
            <a:avLst/>
          </a:prstGeom>
          <a:noFill/>
          <a:ln w="9525">
            <a:noFill/>
          </a:ln>
        </p:spPr>
      </p:pic>
      <p:sp>
        <p:nvSpPr>
          <p:cNvPr id="4" name="文本框 3"/>
          <p:cNvSpPr txBox="1"/>
          <p:nvPr/>
        </p:nvSpPr>
        <p:spPr>
          <a:xfrm>
            <a:off x="3741420" y="3270706"/>
            <a:ext cx="75819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等大</a:t>
            </a:r>
          </a:p>
        </p:txBody>
      </p:sp>
      <p:sp>
        <p:nvSpPr>
          <p:cNvPr id="7" name="文本框 6"/>
          <p:cNvSpPr txBox="1"/>
          <p:nvPr/>
        </p:nvSpPr>
        <p:spPr>
          <a:xfrm>
            <a:off x="5172075" y="3761503"/>
            <a:ext cx="75819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远离</a:t>
            </a:r>
          </a:p>
        </p:txBody>
      </p:sp>
      <p:sp>
        <p:nvSpPr>
          <p:cNvPr id="9" name="文本框 8"/>
          <p:cNvSpPr txBox="1"/>
          <p:nvPr/>
        </p:nvSpPr>
        <p:spPr>
          <a:xfrm>
            <a:off x="2332355" y="4161270"/>
            <a:ext cx="75819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不变</a:t>
            </a:r>
          </a:p>
        </p:txBody>
      </p:sp>
      <p:sp>
        <p:nvSpPr>
          <p:cNvPr id="11" name="文本框 10"/>
          <p:cNvSpPr txBox="1"/>
          <p:nvPr/>
        </p:nvSpPr>
        <p:spPr>
          <a:xfrm>
            <a:off x="5552440" y="4649520"/>
            <a:ext cx="75819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位置</a:t>
            </a:r>
          </a:p>
        </p:txBody>
      </p:sp>
    </p:spTree>
    <p:extLst>
      <p:ext uri="{BB962C8B-B14F-4D97-AF65-F5344CB8AC3E}">
        <p14:creationId xmlns:p14="http://schemas.microsoft.com/office/powerpoint/2010/main" val="3062736236"/>
      </p:ext>
    </p:extLst>
  </p:cSld>
  <p:clrMapOvr>
    <a:masterClrMapping/>
  </p:clrMapOvr>
  <p:transition spd="med" advTm="2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83845" y="1047160"/>
            <a:ext cx="8700770"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本题考查学生实际动手操作实验的能力，并能对实验中出现的问题正确分析，探究平面镜成像特点的实验是中考出题的一个热点，本题围绕这个探究过程可能遇到的问题，解决办法，合理的思考和解释来考查同学的。（1）从厚玻璃板的两个面都可以当作反射面，会出现两个像这一角度去分析；（2）实验时用另一只等大的蜡烛与前面蜡烛的像完全重合，目的是为了比较像与物的大小；（3）实像和虚像的重要区别是实像能用光屏上承接，虚像不能在光屏上承接；（4）物体在平面镜中成虚像，物像大小相等，物像连线与镜面垂直，物像到平面镜的距离相等。</a:t>
            </a:r>
          </a:p>
        </p:txBody>
      </p:sp>
    </p:spTree>
    <p:extLst>
      <p:ext uri="{BB962C8B-B14F-4D97-AF65-F5344CB8AC3E}">
        <p14:creationId xmlns:p14="http://schemas.microsoft.com/office/powerpoint/2010/main" val="354740762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21615" y="1000691"/>
            <a:ext cx="870077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【解析】（1）因为厚玻璃板的两个面都可以当作反射面，会出现两个像，影响到实验效果，所以应选用薄玻璃板；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（2）点燃蜡烛A，透过玻璃板观察到A的像，把与A完全相同的蜡烛B放在像的位置，观察到B与像完全重合，说明像与物大小相等；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（3）物像到平面镜的距离相等，因此若将蜡烛A远离玻璃板时，则像将远离玻璃板移动；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平面镜中的像的大小跟物体大小有关，跟物体到平面镜的距离无关，所以物体远离平面镜，像也远离平面镜，像的大小不变。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（4）若将玻璃板和蜡烛下面的白纸换成方格纸进行实验，这种做法的优点是便于探究像和物与平面镜的位置关系。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故答案为：（1）薄；（2）等大；（3）远离；不变；（4）位置。</a:t>
            </a:r>
          </a:p>
        </p:txBody>
      </p:sp>
    </p:spTree>
    <p:extLst>
      <p:ext uri="{BB962C8B-B14F-4D97-AF65-F5344CB8AC3E}">
        <p14:creationId xmlns:p14="http://schemas.microsoft.com/office/powerpoint/2010/main" val="263882396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21615" y="928122"/>
            <a:ext cx="870077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3</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（2019·贵港市覃塘区中考一模）</a:t>
            </a:r>
            <a:r>
              <a:rPr sz="2000">
                <a:solidFill>
                  <a:schemeClr val="tx1"/>
                </a:solidFill>
                <a:latin typeface="微软雅黑" panose="020B0503020204020204" charset="-122"/>
                <a:ea typeface="微软雅黑" panose="020B0503020204020204" charset="-122"/>
                <a:cs typeface="微软雅黑" panose="020B0503020204020204" charset="-122"/>
              </a:rPr>
              <a:t>如图所示是物体在平面镜中成像的情况，其中正确的是（　　）。</a:t>
            </a:r>
          </a:p>
        </p:txBody>
      </p:sp>
      <p:sp>
        <p:nvSpPr>
          <p:cNvPr id="10" name="文本框 9"/>
          <p:cNvSpPr txBox="1"/>
          <p:nvPr/>
        </p:nvSpPr>
        <p:spPr>
          <a:xfrm>
            <a:off x="2129791" y="1545596"/>
            <a:ext cx="51371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p>
        </p:txBody>
      </p:sp>
      <p:pic>
        <p:nvPicPr>
          <p:cNvPr id="4" name="图片 -2147482227"/>
          <p:cNvPicPr>
            <a:picLocks noChangeAspect="1"/>
          </p:cNvPicPr>
          <p:nvPr/>
        </p:nvPicPr>
        <p:blipFill>
          <a:blip r:embed="rId3"/>
          <a:stretch>
            <a:fillRect/>
          </a:stretch>
        </p:blipFill>
        <p:spPr>
          <a:xfrm>
            <a:off x="589916" y="2236913"/>
            <a:ext cx="8141335" cy="1437379"/>
          </a:xfrm>
          <a:prstGeom prst="rect">
            <a:avLst/>
          </a:prstGeom>
          <a:noFill/>
          <a:ln w="9525">
            <a:noFill/>
          </a:ln>
        </p:spPr>
      </p:pic>
    </p:spTree>
    <p:extLst>
      <p:ext uri="{BB962C8B-B14F-4D97-AF65-F5344CB8AC3E}">
        <p14:creationId xmlns:p14="http://schemas.microsoft.com/office/powerpoint/2010/main" val="4028368413"/>
      </p:ext>
    </p:extLst>
  </p:cSld>
  <p:clrMapOvr>
    <a:masterClrMapping/>
  </p:clrMapOvr>
  <p:transition spd="med" advTm="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21615" y="928122"/>
            <a:ext cx="8700770"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a:t>
            </a:r>
            <a:r>
              <a:rPr lang="zh-CN" sz="2000">
                <a:solidFill>
                  <a:srgbClr val="1116CC"/>
                </a:solidFill>
                <a:latin typeface="微软雅黑" panose="020B0503020204020204" charset="-122"/>
                <a:ea typeface="微软雅黑" panose="020B0503020204020204" charset="-122"/>
                <a:cs typeface="微软雅黑" panose="020B0503020204020204" charset="-122"/>
              </a:rPr>
              <a:t>点睛</a:t>
            </a:r>
            <a:r>
              <a:rPr sz="2000">
                <a:solidFill>
                  <a:srgbClr val="1116CC"/>
                </a:solidFill>
                <a:latin typeface="微软雅黑" panose="020B0503020204020204" charset="-122"/>
                <a:ea typeface="微软雅黑" panose="020B0503020204020204" charset="-122"/>
                <a:cs typeface="微软雅黑" panose="020B0503020204020204" charset="-122"/>
              </a:rPr>
              <a:t>】平面镜成像时，像和物关于平面镜对称，可以通过轴对称的方法来作图和选择正确的答案。本题考查平面镜成像时像和物体关于镜面对称的规律，可以用刻度尺去找几个特殊点的对称点，采用作图法从而确定答案。</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【解析】由平面镜的成像特点可知，像和物关于平面镜对称；</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我们可以选取“F”上的几个特殊点，用刻度尺作出其关于镜面对称点，或根据自己对轴对称图象的理解进行判断选项中“F”的像和“F”是否关于镜面对称，也可将像将“F”沿镜面这条线对折，能重合的就是正确答案，故C正确。故选C。</a:t>
            </a:r>
          </a:p>
        </p:txBody>
      </p:sp>
    </p:spTree>
    <p:extLst>
      <p:ext uri="{BB962C8B-B14F-4D97-AF65-F5344CB8AC3E}">
        <p14:creationId xmlns:p14="http://schemas.microsoft.com/office/powerpoint/2010/main" val="43122798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35128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一、光的直线传播、小孔成像</a:t>
            </a:r>
          </a:p>
        </p:txBody>
      </p:sp>
      <p:sp>
        <p:nvSpPr>
          <p:cNvPr id="3" name="文本框 2"/>
          <p:cNvSpPr txBox="1"/>
          <p:nvPr/>
        </p:nvSpPr>
        <p:spPr>
          <a:xfrm>
            <a:off x="327026" y="1000691"/>
            <a:ext cx="864679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1.正在发光的物体叫</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光源</a:t>
            </a:r>
            <a:r>
              <a:rPr lang="zh-CN" sz="2000" b="0">
                <a:latin typeface="微软雅黑" panose="020B0503020204020204" charset="-122"/>
                <a:ea typeface="微软雅黑" panose="020B0503020204020204" charset="-122"/>
                <a:cs typeface="微软雅黑" panose="020B0503020204020204" charset="-122"/>
              </a:rPr>
              <a:t>，光源可分为</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自然光源</a:t>
            </a:r>
            <a:r>
              <a:rPr lang="zh-CN" sz="2000" b="0">
                <a:latin typeface="微软雅黑" panose="020B0503020204020204" charset="-122"/>
                <a:ea typeface="微软雅黑" panose="020B0503020204020204" charset="-122"/>
                <a:cs typeface="微软雅黑" panose="020B0503020204020204" charset="-122"/>
              </a:rPr>
              <a:t>和</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人造光源</a:t>
            </a:r>
            <a:r>
              <a:rPr lang="zh-CN" sz="2000" b="0">
                <a:latin typeface="微软雅黑" panose="020B0503020204020204" charset="-122"/>
                <a:ea typeface="微软雅黑" panose="020B0503020204020204" charset="-122"/>
                <a:cs typeface="微软雅黑" panose="020B0503020204020204" charset="-122"/>
              </a:rPr>
              <a:t> 。</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2.光在均匀介质中沿</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直线传播</a:t>
            </a:r>
            <a:r>
              <a:rPr lang="zh-CN" sz="2000" b="0">
                <a:latin typeface="微软雅黑" panose="020B0503020204020204" charset="-122"/>
                <a:ea typeface="微软雅黑" panose="020B0503020204020204" charset="-122"/>
                <a:cs typeface="微软雅黑" panose="020B0503020204020204" charset="-122"/>
              </a:rPr>
              <a:t>；光在真空中的传播速度是</a:t>
            </a:r>
            <a:r>
              <a:rPr lang="en-US" altLang="zh-CN" sz="2000" b="0">
                <a:latin typeface="微软雅黑" panose="020B0503020204020204" charset="-122"/>
                <a:ea typeface="微软雅黑" panose="020B0503020204020204" charset="-122"/>
                <a:cs typeface="微软雅黑" panose="020B0503020204020204" charset="-122"/>
              </a:rPr>
              <a:t>C=3.0</a:t>
            </a:r>
            <a:r>
              <a:rPr lang="en-US" altLang="zh-CN" sz="2000" b="0">
                <a:latin typeface="Arial" panose="020B0604020202020204" pitchFamily="34" charset="0"/>
                <a:ea typeface="微软雅黑" panose="020B0503020204020204" charset="-122"/>
                <a:cs typeface="微软雅黑" panose="020B0503020204020204" charset="-122"/>
              </a:rPr>
              <a:t>×10</a:t>
            </a:r>
            <a:r>
              <a:rPr lang="en-US" altLang="zh-CN" sz="2000" b="0" baseline="30000">
                <a:latin typeface="Arial" panose="020B0604020202020204" pitchFamily="34" charset="0"/>
                <a:ea typeface="微软雅黑" panose="020B0503020204020204" charset="-122"/>
                <a:cs typeface="微软雅黑" panose="020B0503020204020204" charset="-122"/>
              </a:rPr>
              <a:t>8</a:t>
            </a:r>
            <a:r>
              <a:rPr lang="en-US" altLang="zh-CN" sz="2000" b="0">
                <a:latin typeface="Arial" panose="020B0604020202020204" pitchFamily="34" charset="0"/>
                <a:ea typeface="微软雅黑" panose="020B0503020204020204" charset="-122"/>
                <a:cs typeface="微软雅黑" panose="020B0503020204020204" charset="-122"/>
              </a:rPr>
              <a:t>m/s</a:t>
            </a:r>
            <a:r>
              <a:rPr lang="zh-CN" altLang="en-US" sz="2000" b="0">
                <a:latin typeface="Arial" panose="020B0604020202020204" pitchFamily="34" charset="0"/>
                <a:ea typeface="微软雅黑" panose="020B0503020204020204" charset="-122"/>
                <a:cs typeface="微软雅黑" panose="020B0503020204020204" charset="-122"/>
              </a:rPr>
              <a:t>，</a:t>
            </a:r>
            <a:r>
              <a:rPr lang="zh-CN" sz="2000" b="0">
                <a:latin typeface="微软雅黑" panose="020B0503020204020204" charset="-122"/>
                <a:ea typeface="微软雅黑" panose="020B0503020204020204" charset="-122"/>
                <a:cs typeface="微软雅黑" panose="020B0503020204020204" charset="-122"/>
              </a:rPr>
              <a:t>而在空气中传播速度</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接近于</a:t>
            </a:r>
            <a:r>
              <a:rPr lang="zh-CN" sz="2000" b="0">
                <a:latin typeface="微软雅黑" panose="020B0503020204020204" charset="-122"/>
                <a:ea typeface="微软雅黑" panose="020B0503020204020204" charset="-122"/>
                <a:cs typeface="微软雅黑" panose="020B0503020204020204" charset="-122"/>
              </a:rPr>
              <a:t>在真空中的传播速度。</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3.光年是指光在1年中的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传播距离</a:t>
            </a:r>
            <a:r>
              <a:rPr lang="zh-CN" sz="2000" b="0">
                <a:latin typeface="微软雅黑" panose="020B0503020204020204" charset="-122"/>
                <a:ea typeface="微软雅黑" panose="020B0503020204020204" charset="-122"/>
                <a:cs typeface="微软雅黑" panose="020B0503020204020204" charset="-122"/>
              </a:rPr>
              <a:t>，1光年9.46×10</a:t>
            </a:r>
            <a:r>
              <a:rPr lang="en-US" altLang="zh-CN" sz="2000" b="0" baseline="30000">
                <a:latin typeface="Arial" panose="020B0604020202020204" pitchFamily="34" charset="0"/>
                <a:ea typeface="微软雅黑" panose="020B0503020204020204" charset="-122"/>
                <a:cs typeface="微软雅黑" panose="020B0503020204020204" charset="-122"/>
              </a:rPr>
              <a:t>15</a:t>
            </a:r>
            <a:r>
              <a:rPr lang="zh-CN" sz="2000" b="0">
                <a:latin typeface="微软雅黑" panose="020B0503020204020204" charset="-122"/>
                <a:ea typeface="微软雅黑" panose="020B0503020204020204" charset="-122"/>
                <a:cs typeface="微软雅黑" panose="020B0503020204020204" charset="-122"/>
              </a:rPr>
              <a:t>m。</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4.小孔成像是光的直线传播的例证。物体发出的光通过小孔投射到后面的屏上，形成左右相反、上下倒置的实像。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5.小孔成像的规律是：当像距大于物距时，所成的像是放大的（放大、缩小）；当像距小于物距时，所成的像是缩小的（放大、缩小）。</a:t>
            </a:r>
          </a:p>
        </p:txBody>
      </p:sp>
    </p:spTree>
    <p:extLst>
      <p:ext uri="{BB962C8B-B14F-4D97-AF65-F5344CB8AC3E}">
        <p14:creationId xmlns:p14="http://schemas.microsoft.com/office/powerpoint/2010/main" val="344542463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21615" y="928122"/>
            <a:ext cx="8700770"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4</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（2019·常德市中考最后一模）</a:t>
            </a:r>
            <a:r>
              <a:rPr sz="2000">
                <a:solidFill>
                  <a:schemeClr val="tx1"/>
                </a:solidFill>
                <a:latin typeface="微软雅黑" panose="020B0503020204020204" charset="-122"/>
                <a:ea typeface="微软雅黑" panose="020B0503020204020204" charset="-122"/>
                <a:cs typeface="微软雅黑" panose="020B0503020204020204" charset="-122"/>
              </a:rPr>
              <a:t>如图所示，光源S发出的一束光经墙上的平面镜反射后，射入游泳池中。请画出它经平面镜发生反射及进入水中发生折射的光路图。</a:t>
            </a:r>
          </a:p>
        </p:txBody>
      </p:sp>
      <p:pic>
        <p:nvPicPr>
          <p:cNvPr id="4" name="图片 572" descr="图片6"/>
          <p:cNvPicPr>
            <a:picLocks noChangeAspect="1"/>
          </p:cNvPicPr>
          <p:nvPr/>
        </p:nvPicPr>
        <p:blipFill>
          <a:blip r:embed="rId3"/>
          <a:stretch>
            <a:fillRect/>
          </a:stretch>
        </p:blipFill>
        <p:spPr>
          <a:xfrm>
            <a:off x="2901316" y="2408152"/>
            <a:ext cx="2599055" cy="2131879"/>
          </a:xfrm>
          <a:prstGeom prst="rect">
            <a:avLst/>
          </a:prstGeom>
          <a:noFill/>
          <a:ln w="9525">
            <a:noFill/>
          </a:ln>
        </p:spPr>
      </p:pic>
    </p:spTree>
    <p:extLst>
      <p:ext uri="{BB962C8B-B14F-4D97-AF65-F5344CB8AC3E}">
        <p14:creationId xmlns:p14="http://schemas.microsoft.com/office/powerpoint/2010/main" val="5090910"/>
      </p:ext>
    </p:extLst>
  </p:cSld>
  <p:clrMapOvr>
    <a:masterClrMapping/>
  </p:clrMapOvr>
  <p:transition spd="med" advTm="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21615" y="928122"/>
            <a:ext cx="8700770" cy="1480029"/>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【解析】先过入射点垂直于镜面作出法线，根据反射角等于入射角作出其反射光线；再根据当光从空气斜射入水中时，折射角小于入射角，作出其折射光线，如下图所示。</a:t>
            </a:r>
          </a:p>
        </p:txBody>
      </p:sp>
      <p:pic>
        <p:nvPicPr>
          <p:cNvPr id="4" name="图片 572" descr="图片6"/>
          <p:cNvPicPr>
            <a:picLocks noChangeAspect="1"/>
          </p:cNvPicPr>
          <p:nvPr/>
        </p:nvPicPr>
        <p:blipFill>
          <a:blip r:embed="rId3"/>
          <a:stretch>
            <a:fillRect/>
          </a:stretch>
        </p:blipFill>
        <p:spPr>
          <a:xfrm>
            <a:off x="2901316" y="2408152"/>
            <a:ext cx="2599055" cy="2131879"/>
          </a:xfrm>
          <a:prstGeom prst="rect">
            <a:avLst/>
          </a:prstGeom>
          <a:noFill/>
          <a:ln w="9525">
            <a:noFill/>
          </a:ln>
        </p:spPr>
      </p:pic>
      <p:cxnSp>
        <p:nvCxnSpPr>
          <p:cNvPr id="9" name="直接连接符 8"/>
          <p:cNvCxnSpPr/>
          <p:nvPr/>
        </p:nvCxnSpPr>
        <p:spPr>
          <a:xfrm>
            <a:off x="2901316" y="3122385"/>
            <a:ext cx="766445" cy="0"/>
          </a:xfrm>
          <a:prstGeom prst="line">
            <a:avLst/>
          </a:prstGeom>
          <a:noFill/>
          <a:ln w="12700" cap="flat" cmpd="sng">
            <a:solidFill>
              <a:srgbClr val="C00000"/>
            </a:solidFill>
            <a:prstDash val="sysDot"/>
            <a:miter lim="800000"/>
          </a:ln>
        </p:spPr>
        <p:style>
          <a:lnRef idx="0">
            <a:scrgbClr r="0" g="0" b="0"/>
          </a:lnRef>
          <a:fillRef idx="0">
            <a:scrgbClr r="0" g="0" b="0"/>
          </a:fillRef>
          <a:effectRef idx="0">
            <a:scrgbClr r="0" g="0" b="0"/>
          </a:effectRef>
          <a:fontRef idx="none"/>
        </p:style>
      </p:cxnSp>
      <p:cxnSp>
        <p:nvCxnSpPr>
          <p:cNvPr id="10" name="直接箭头连接符 9"/>
          <p:cNvCxnSpPr/>
          <p:nvPr/>
        </p:nvCxnSpPr>
        <p:spPr>
          <a:xfrm>
            <a:off x="3310890" y="3123021"/>
            <a:ext cx="777240" cy="690044"/>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cxnSp>
        <p:nvCxnSpPr>
          <p:cNvPr id="11" name="直接连接符 10"/>
          <p:cNvCxnSpPr/>
          <p:nvPr/>
        </p:nvCxnSpPr>
        <p:spPr>
          <a:xfrm>
            <a:off x="4088130" y="3412025"/>
            <a:ext cx="0" cy="712960"/>
          </a:xfrm>
          <a:prstGeom prst="line">
            <a:avLst/>
          </a:prstGeom>
          <a:noFill/>
          <a:ln w="12700" cap="flat" cmpd="sng">
            <a:solidFill>
              <a:srgbClr val="C00000"/>
            </a:solidFill>
            <a:prstDash val="sysDot"/>
            <a:miter lim="800000"/>
          </a:ln>
        </p:spPr>
        <p:style>
          <a:lnRef idx="0">
            <a:scrgbClr r="0" g="0" b="0"/>
          </a:lnRef>
          <a:fillRef idx="0">
            <a:scrgbClr r="0" g="0" b="0"/>
          </a:fillRef>
          <a:effectRef idx="0">
            <a:scrgbClr r="0" g="0" b="0"/>
          </a:effectRef>
          <a:fontRef idx="none"/>
        </p:style>
      </p:cxnSp>
      <p:cxnSp>
        <p:nvCxnSpPr>
          <p:cNvPr id="12" name="直接箭头连接符 11"/>
          <p:cNvCxnSpPr/>
          <p:nvPr/>
        </p:nvCxnSpPr>
        <p:spPr>
          <a:xfrm flipV="1">
            <a:off x="4077335" y="3133843"/>
            <a:ext cx="666750" cy="679222"/>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9724038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checkerboard(across)">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327025" y="1000692"/>
            <a:ext cx="8667750"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1.</a:t>
            </a:r>
            <a:r>
              <a:rPr lang="en-US" sz="2000" b="1">
                <a:solidFill>
                  <a:schemeClr val="tx1"/>
                </a:solidFill>
                <a:latin typeface="微软雅黑" panose="020B0503020204020204" charset="-122"/>
                <a:ea typeface="微软雅黑" panose="020B0503020204020204" charset="-122"/>
                <a:cs typeface="微软雅黑" panose="020B0503020204020204" charset="-122"/>
              </a:rPr>
              <a:t>（2019·德州市德城区中考二模）</a:t>
            </a:r>
            <a:r>
              <a:rPr lang="en-US" sz="2000">
                <a:solidFill>
                  <a:schemeClr val="tx1"/>
                </a:solidFill>
                <a:latin typeface="微软雅黑" panose="020B0503020204020204" charset="-122"/>
                <a:ea typeface="微软雅黑" panose="020B0503020204020204" charset="-122"/>
                <a:cs typeface="微软雅黑" panose="020B0503020204020204" charset="-122"/>
              </a:rPr>
              <a:t>如图所示，是光在空气和玻璃之间发生折射的光路图，从图中可以看出，空气在界面的</a:t>
            </a:r>
            <a:r>
              <a:rPr lang="en-US" sz="2000" u="sng">
                <a:solidFill>
                  <a:schemeClr val="tx1"/>
                </a:solidFill>
                <a:latin typeface="微软雅黑" panose="020B0503020204020204" charset="-122"/>
                <a:ea typeface="微软雅黑" panose="020B0503020204020204" charset="-122"/>
                <a:cs typeface="微软雅黑" panose="020B0503020204020204" charset="-122"/>
              </a:rPr>
              <a:t>　   　</a:t>
            </a:r>
            <a:r>
              <a:rPr lang="en-US" sz="2000">
                <a:solidFill>
                  <a:schemeClr val="tx1"/>
                </a:solidFill>
                <a:latin typeface="微软雅黑" panose="020B0503020204020204" charset="-122"/>
                <a:ea typeface="微软雅黑" panose="020B0503020204020204" charset="-122"/>
                <a:cs typeface="微软雅黑" panose="020B0503020204020204" charset="-122"/>
              </a:rPr>
              <a:t>侧（选填“左”或“右”），此过程中还有部分光发生了反射，反射角的大小是</a:t>
            </a:r>
            <a:r>
              <a:rPr lang="en-US" sz="2000" u="sng">
                <a:solidFill>
                  <a:schemeClr val="tx1"/>
                </a:solidFill>
                <a:latin typeface="微软雅黑" panose="020B0503020204020204" charset="-122"/>
                <a:ea typeface="微软雅黑" panose="020B0503020204020204" charset="-122"/>
                <a:cs typeface="微软雅黑" panose="020B0503020204020204" charset="-122"/>
              </a:rPr>
              <a:t>　   　</a:t>
            </a:r>
            <a:r>
              <a:rPr lang="en-US" sz="200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7" name="文本框 6"/>
          <p:cNvSpPr txBox="1"/>
          <p:nvPr/>
        </p:nvSpPr>
        <p:spPr>
          <a:xfrm>
            <a:off x="5854700" y="1540504"/>
            <a:ext cx="61214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左</a:t>
            </a:r>
          </a:p>
        </p:txBody>
      </p:sp>
      <p:sp>
        <p:nvSpPr>
          <p:cNvPr id="9" name="文本框 8"/>
          <p:cNvSpPr txBox="1"/>
          <p:nvPr/>
        </p:nvSpPr>
        <p:spPr>
          <a:xfrm>
            <a:off x="7244081" y="2008384"/>
            <a:ext cx="81216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60°</a:t>
            </a:r>
          </a:p>
        </p:txBody>
      </p:sp>
      <p:pic>
        <p:nvPicPr>
          <p:cNvPr id="4" name="图片 -2147482226"/>
          <p:cNvPicPr>
            <a:picLocks noChangeAspect="1"/>
          </p:cNvPicPr>
          <p:nvPr/>
        </p:nvPicPr>
        <p:blipFill>
          <a:blip r:embed="rId3"/>
          <a:srcRect r="1285" b="847"/>
          <a:stretch>
            <a:fillRect/>
          </a:stretch>
        </p:blipFill>
        <p:spPr>
          <a:xfrm>
            <a:off x="3326765" y="2609944"/>
            <a:ext cx="1357630" cy="2075224"/>
          </a:xfrm>
          <a:prstGeom prst="rect">
            <a:avLst/>
          </a:prstGeom>
          <a:noFill/>
          <a:ln w="9525">
            <a:noFill/>
          </a:ln>
        </p:spPr>
      </p:pic>
    </p:spTree>
    <p:extLst>
      <p:ext uri="{BB962C8B-B14F-4D97-AF65-F5344CB8AC3E}">
        <p14:creationId xmlns:p14="http://schemas.microsoft.com/office/powerpoint/2010/main" val="2017465598"/>
      </p:ext>
    </p:extLst>
  </p:cSld>
  <p:clrMapOvr>
    <a:masterClrMapping/>
  </p:clrMapOvr>
  <p:transition spd="med"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283845" y="1000691"/>
            <a:ext cx="8667750"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rgbClr val="1116CC"/>
                </a:solidFill>
                <a:latin typeface="微软雅黑" panose="020B0503020204020204" charset="-122"/>
                <a:ea typeface="微软雅黑" panose="020B0503020204020204" charset="-122"/>
                <a:cs typeface="微软雅黑" panose="020B0503020204020204" charset="-122"/>
              </a:rPr>
              <a:t>【点睛】在此题中，关键搞清入射光线、折射光线。并掌握入射角、反射角、折射角的概念。光的折射定律：入射光线、法线、折射光线在同一平面内，折射光线和入射光线分别位于法线两侧，当光线从空气斜射入其它透明介质时，折射角小于入射角。</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【解析】由图知：光线从左侧射向右侧，所以左侧光线是入射光线，右侧光线是折射光线；</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已知入射光线与界面的夹角是30°，所以入射角为90°﹣30°＝60°。</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根据反射角等于入射角知，反射角也是60°；</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过入射点做法线（如图），可以看出，折射角小于入射角。所以</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这是光从空气斜射入玻璃的过程，即左侧是空气，右侧是玻璃。</a:t>
            </a:r>
          </a:p>
        </p:txBody>
      </p:sp>
      <p:pic>
        <p:nvPicPr>
          <p:cNvPr id="4" name="图片 -2147482225"/>
          <p:cNvPicPr>
            <a:picLocks noChangeAspect="1"/>
          </p:cNvPicPr>
          <p:nvPr/>
        </p:nvPicPr>
        <p:blipFill>
          <a:blip r:embed="rId3"/>
          <a:srcRect r="815" b="847"/>
          <a:stretch>
            <a:fillRect/>
          </a:stretch>
        </p:blipFill>
        <p:spPr>
          <a:xfrm>
            <a:off x="7075806" y="3044086"/>
            <a:ext cx="1779905" cy="1716198"/>
          </a:xfrm>
          <a:prstGeom prst="rect">
            <a:avLst/>
          </a:prstGeom>
          <a:noFill/>
          <a:ln w="9525">
            <a:noFill/>
          </a:ln>
        </p:spPr>
      </p:pic>
    </p:spTree>
    <p:extLst>
      <p:ext uri="{BB962C8B-B14F-4D97-AF65-F5344CB8AC3E}">
        <p14:creationId xmlns:p14="http://schemas.microsoft.com/office/powerpoint/2010/main" val="4275569781"/>
      </p:ext>
    </p:extLst>
  </p:cSld>
  <p:clrMapOvr>
    <a:masterClrMapping/>
  </p:clrMapOvr>
  <p:transition spd="med"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327025" y="1000691"/>
            <a:ext cx="8667750" cy="554454"/>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2.</a:t>
            </a:r>
            <a:r>
              <a:rPr lang="en-US" sz="2000" b="1">
                <a:solidFill>
                  <a:schemeClr val="tx1"/>
                </a:solidFill>
                <a:latin typeface="微软雅黑" panose="020B0503020204020204" charset="-122"/>
                <a:ea typeface="微软雅黑" panose="020B0503020204020204" charset="-122"/>
                <a:cs typeface="微软雅黑" panose="020B0503020204020204" charset="-122"/>
              </a:rPr>
              <a:t>（2019·遂宁）</a:t>
            </a:r>
            <a:r>
              <a:rPr lang="en-US" sz="2000">
                <a:solidFill>
                  <a:schemeClr val="tx1"/>
                </a:solidFill>
                <a:latin typeface="微软雅黑" panose="020B0503020204020204" charset="-122"/>
                <a:ea typeface="微软雅黑" panose="020B0503020204020204" charset="-122"/>
                <a:cs typeface="微软雅黑" panose="020B0503020204020204" charset="-122"/>
              </a:rPr>
              <a:t>如图所示的光现象中，由光的折射形成的是（　　）。</a:t>
            </a:r>
          </a:p>
        </p:txBody>
      </p:sp>
      <p:pic>
        <p:nvPicPr>
          <p:cNvPr id="4" name="图片 -2147482224"/>
          <p:cNvPicPr>
            <a:picLocks noChangeAspect="1"/>
          </p:cNvPicPr>
          <p:nvPr/>
        </p:nvPicPr>
        <p:blipFill>
          <a:blip r:embed="rId3"/>
          <a:stretch>
            <a:fillRect/>
          </a:stretch>
        </p:blipFill>
        <p:spPr>
          <a:xfrm>
            <a:off x="489586" y="1701556"/>
            <a:ext cx="7450455" cy="2686333"/>
          </a:xfrm>
          <a:prstGeom prst="rect">
            <a:avLst/>
          </a:prstGeom>
          <a:noFill/>
          <a:ln w="9525">
            <a:noFill/>
          </a:ln>
        </p:spPr>
      </p:pic>
      <p:sp>
        <p:nvSpPr>
          <p:cNvPr id="10" name="文本框 9"/>
          <p:cNvSpPr txBox="1"/>
          <p:nvPr/>
        </p:nvSpPr>
        <p:spPr>
          <a:xfrm>
            <a:off x="7532371" y="1094904"/>
            <a:ext cx="297515"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644478347"/>
      </p:ext>
    </p:extLst>
  </p:cSld>
  <p:clrMapOvr>
    <a:masterClrMapping/>
  </p:clrMapOvr>
  <p:transition spd="med"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327025" y="1000691"/>
            <a:ext cx="8667750" cy="3793968"/>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rgbClr val="1116CC"/>
                </a:solidFill>
                <a:latin typeface="微软雅黑" panose="020B0503020204020204" charset="-122"/>
                <a:ea typeface="微软雅黑" panose="020B0503020204020204" charset="-122"/>
                <a:cs typeface="微软雅黑" panose="020B0503020204020204" charset="-122"/>
              </a:rPr>
              <a:t>【点睛】（1）光在同种、均匀、透明介质中沿直线传播，产生的现象有小孔成像、激光准直、影子的形成、日食和月食等；（2）光线传播到两种介质的表面上时会发生光的反射现象，例如水面上出现岸上物体的倒影、平面镜成像、玻璃等光滑物体反光都是光的反射形成的；（3）光线在同种不均匀介质中传播或者从一种介质进入另一种介质时，就会出现光的折射现象，例如水池底变浅、水中筷子变弯、海市蜃楼等都是光的折射形成的。本题中所涉及的都是光学中常见的现象，了解每一种现象的实质，会结合物理知识进行辨别是解答的关键。</a:t>
            </a:r>
          </a:p>
        </p:txBody>
      </p:sp>
    </p:spTree>
    <p:extLst>
      <p:ext uri="{BB962C8B-B14F-4D97-AF65-F5344CB8AC3E}">
        <p14:creationId xmlns:p14="http://schemas.microsoft.com/office/powerpoint/2010/main" val="309174925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327025" y="1000691"/>
            <a:ext cx="8667750" cy="3331180"/>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【解析】A、雪山在水中形成的倒影，属于平面镜成像，是由光的反射形成的；故A不合题意。</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B、手在屏幕上形成的手影，是光的直线传播形成的；故B不合题意。</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C、筷子在水面“折断”是由于水面下的筷子反射的光进入空气时反生折射，折射角大于入射角而造成的，属于光的折射现象，故C符合题意；</a:t>
            </a:r>
          </a:p>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D、我们看到五颜六色的花朵是由于花朵反射的不同色光进入了人的眼睛，属于光的反射现象，故D不合题意。故选C。</a:t>
            </a:r>
          </a:p>
        </p:txBody>
      </p:sp>
    </p:spTree>
    <p:extLst>
      <p:ext uri="{BB962C8B-B14F-4D97-AF65-F5344CB8AC3E}">
        <p14:creationId xmlns:p14="http://schemas.microsoft.com/office/powerpoint/2010/main" val="370379518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327025" y="1000691"/>
            <a:ext cx="866775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3.</a:t>
            </a:r>
            <a:r>
              <a:rPr lang="en-US" sz="2000" b="1">
                <a:solidFill>
                  <a:schemeClr val="tx1"/>
                </a:solidFill>
                <a:latin typeface="微软雅黑" panose="020B0503020204020204" charset="-122"/>
                <a:ea typeface="微软雅黑" panose="020B0503020204020204" charset="-122"/>
                <a:cs typeface="微软雅黑" panose="020B0503020204020204" charset="-122"/>
              </a:rPr>
              <a:t>（2019·贵港）</a:t>
            </a:r>
            <a:r>
              <a:rPr lang="en-US" sz="2000">
                <a:solidFill>
                  <a:schemeClr val="tx1"/>
                </a:solidFill>
                <a:latin typeface="微软雅黑" panose="020B0503020204020204" charset="-122"/>
                <a:ea typeface="微软雅黑" panose="020B0503020204020204" charset="-122"/>
                <a:cs typeface="微软雅黑" panose="020B0503020204020204" charset="-122"/>
              </a:rPr>
              <a:t>如图所示，OA’是入射光线AO的折射光线，请在图中画出入射光线BO的反射光线和该入射光线在水中的折射光线的大致方向。</a:t>
            </a:r>
          </a:p>
        </p:txBody>
      </p:sp>
      <p:pic>
        <p:nvPicPr>
          <p:cNvPr id="4" name="图片 -2147482254" descr="9"/>
          <p:cNvPicPr>
            <a:picLocks noChangeAspect="1"/>
          </p:cNvPicPr>
          <p:nvPr/>
        </p:nvPicPr>
        <p:blipFill>
          <a:blip r:embed="rId3"/>
          <a:srcRect l="30423" r="40988"/>
          <a:stretch>
            <a:fillRect/>
          </a:stretch>
        </p:blipFill>
        <p:spPr>
          <a:xfrm>
            <a:off x="2891155" y="2211451"/>
            <a:ext cx="2272030" cy="2145883"/>
          </a:xfrm>
          <a:prstGeom prst="rect">
            <a:avLst/>
          </a:prstGeom>
          <a:noFill/>
          <a:ln w="9525">
            <a:noFill/>
          </a:ln>
        </p:spPr>
      </p:pic>
    </p:spTree>
    <p:extLst>
      <p:ext uri="{BB962C8B-B14F-4D97-AF65-F5344CB8AC3E}">
        <p14:creationId xmlns:p14="http://schemas.microsoft.com/office/powerpoint/2010/main" val="1509109282"/>
      </p:ext>
    </p:extLst>
  </p:cSld>
  <p:clrMapOvr>
    <a:masterClrMapping/>
  </p:clrMapOvr>
  <p:transition spd="med" advTm="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327025" y="1000691"/>
            <a:ext cx="866775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rgbClr val="FF0000"/>
                </a:solidFill>
                <a:latin typeface="微软雅黑" panose="020B0503020204020204" charset="-122"/>
                <a:ea typeface="微软雅黑" panose="020B0503020204020204" charset="-122"/>
                <a:cs typeface="微软雅黑" panose="020B0503020204020204" charset="-122"/>
              </a:rPr>
              <a:t>【解析】根据光的反射定律即可画出光线BO的反射光线；根据光的折射定律即可大致画出光线BO的折射光线。如图所示。</a:t>
            </a:r>
          </a:p>
        </p:txBody>
      </p:sp>
      <p:pic>
        <p:nvPicPr>
          <p:cNvPr id="4" name="图片 -2147482254" descr="9"/>
          <p:cNvPicPr>
            <a:picLocks noChangeAspect="1"/>
          </p:cNvPicPr>
          <p:nvPr/>
        </p:nvPicPr>
        <p:blipFill>
          <a:blip r:embed="rId3"/>
          <a:srcRect l="30423" r="40988"/>
          <a:stretch>
            <a:fillRect/>
          </a:stretch>
        </p:blipFill>
        <p:spPr>
          <a:xfrm>
            <a:off x="2643505" y="2017933"/>
            <a:ext cx="2815590" cy="2658960"/>
          </a:xfrm>
          <a:prstGeom prst="rect">
            <a:avLst/>
          </a:prstGeom>
          <a:noFill/>
          <a:ln w="9525">
            <a:noFill/>
          </a:ln>
        </p:spPr>
      </p:pic>
      <p:cxnSp>
        <p:nvCxnSpPr>
          <p:cNvPr id="7" name="直接箭头连接符 6"/>
          <p:cNvCxnSpPr/>
          <p:nvPr/>
        </p:nvCxnSpPr>
        <p:spPr>
          <a:xfrm flipH="1" flipV="1">
            <a:off x="2999740" y="2643683"/>
            <a:ext cx="999490" cy="53472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cxnSp>
        <p:nvCxnSpPr>
          <p:cNvPr id="9" name="直接箭头连接符 8"/>
          <p:cNvCxnSpPr/>
          <p:nvPr/>
        </p:nvCxnSpPr>
        <p:spPr>
          <a:xfrm flipH="1">
            <a:off x="3799206" y="3178404"/>
            <a:ext cx="200025" cy="991142"/>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4722731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25800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10" name="文本框 9"/>
          <p:cNvSpPr txBox="1"/>
          <p:nvPr/>
        </p:nvSpPr>
        <p:spPr>
          <a:xfrm>
            <a:off x="198120" y="1158561"/>
            <a:ext cx="8596630"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b="0">
                <a:solidFill>
                  <a:schemeClr val="tx1"/>
                </a:solidFill>
                <a:latin typeface="微软雅黑" panose="020B0503020204020204" charset="-122"/>
                <a:ea typeface="微软雅黑" panose="020B0503020204020204" charset="-122"/>
                <a:cs typeface="微软雅黑" panose="020B0503020204020204" charset="-122"/>
              </a:rPr>
              <a:t>1</a:t>
            </a:r>
            <a:r>
              <a:rPr sz="2000" b="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（2018•攀枝花）</a:t>
            </a:r>
            <a:r>
              <a:rPr sz="2000" b="0">
                <a:solidFill>
                  <a:schemeClr val="tx1"/>
                </a:solidFill>
                <a:latin typeface="微软雅黑" panose="020B0503020204020204" charset="-122"/>
                <a:ea typeface="微软雅黑" panose="020B0503020204020204" charset="-122"/>
                <a:cs typeface="微软雅黑" panose="020B0503020204020204" charset="-122"/>
              </a:rPr>
              <a:t>下列说法正确的是（　　）。</a:t>
            </a:r>
          </a:p>
          <a:p>
            <a:pPr marL="0" indent="0" algn="l" eaLnBrk="1" fontAlgn="auto" latinLnBrk="0" hangingPunct="1">
              <a:lnSpc>
                <a:spcPct val="150000"/>
              </a:lnSpc>
            </a:pPr>
            <a:r>
              <a:rPr sz="2000" b="0">
                <a:solidFill>
                  <a:schemeClr val="tx1"/>
                </a:solidFill>
                <a:latin typeface="微软雅黑" panose="020B0503020204020204" charset="-122"/>
                <a:ea typeface="微软雅黑" panose="020B0503020204020204" charset="-122"/>
                <a:cs typeface="微软雅黑" panose="020B0503020204020204" charset="-122"/>
              </a:rPr>
              <a:t>A．光在任何情况下都沿直线传播；  </a:t>
            </a:r>
          </a:p>
          <a:p>
            <a:pPr marL="0" indent="0" algn="l" eaLnBrk="1" fontAlgn="auto" latinLnBrk="0" hangingPunct="1">
              <a:lnSpc>
                <a:spcPct val="150000"/>
              </a:lnSpc>
            </a:pPr>
            <a:r>
              <a:rPr sz="2000" b="0">
                <a:solidFill>
                  <a:schemeClr val="tx1"/>
                </a:solidFill>
                <a:latin typeface="微软雅黑" panose="020B0503020204020204" charset="-122"/>
                <a:ea typeface="微软雅黑" panose="020B0503020204020204" charset="-122"/>
                <a:cs typeface="微软雅黑" panose="020B0503020204020204" charset="-122"/>
              </a:rPr>
              <a:t>B．夏天雨后出现彩虹是光的色散现象；</a:t>
            </a:r>
          </a:p>
          <a:p>
            <a:pPr marL="0" indent="0" algn="l" eaLnBrk="1" fontAlgn="auto" latinLnBrk="0" hangingPunct="1">
              <a:lnSpc>
                <a:spcPct val="150000"/>
              </a:lnSpc>
            </a:pPr>
            <a:r>
              <a:rPr sz="2000" b="0">
                <a:solidFill>
                  <a:schemeClr val="tx1"/>
                </a:solidFill>
                <a:latin typeface="微软雅黑" panose="020B0503020204020204" charset="-122"/>
                <a:ea typeface="微软雅黑" panose="020B0503020204020204" charset="-122"/>
                <a:cs typeface="微软雅黑" panose="020B0503020204020204" charset="-122"/>
              </a:rPr>
              <a:t>C．光在水中的传播速度比空气中快；</a:t>
            </a:r>
          </a:p>
          <a:p>
            <a:pPr marL="0" indent="0" algn="l" eaLnBrk="1" fontAlgn="auto" latinLnBrk="0" hangingPunct="1">
              <a:lnSpc>
                <a:spcPct val="150000"/>
              </a:lnSpc>
            </a:pPr>
            <a:r>
              <a:rPr sz="2000" b="0">
                <a:solidFill>
                  <a:schemeClr val="tx1"/>
                </a:solidFill>
                <a:latin typeface="微软雅黑" panose="020B0503020204020204" charset="-122"/>
                <a:ea typeface="微软雅黑" panose="020B0503020204020204" charset="-122"/>
                <a:cs typeface="微软雅黑" panose="020B0503020204020204" charset="-122"/>
              </a:rPr>
              <a:t>D．汽车的后视镜是凹面镜，可以扩大视野</a:t>
            </a:r>
          </a:p>
        </p:txBody>
      </p:sp>
      <p:sp>
        <p:nvSpPr>
          <p:cNvPr id="4" name="文本框 3"/>
          <p:cNvSpPr txBox="1"/>
          <p:nvPr/>
        </p:nvSpPr>
        <p:spPr>
          <a:xfrm>
            <a:off x="4921886" y="1324707"/>
            <a:ext cx="284691"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7595564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二、光的反射</a:t>
            </a:r>
          </a:p>
        </p:txBody>
      </p:sp>
      <p:sp>
        <p:nvSpPr>
          <p:cNvPr id="3" name="文本框 2"/>
          <p:cNvSpPr txBox="1"/>
          <p:nvPr/>
        </p:nvSpPr>
        <p:spPr>
          <a:xfrm>
            <a:off x="283846" y="1000691"/>
            <a:ext cx="8801735" cy="4256756"/>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1.光在传播的过程中，遇到两种介质交界面（或物体表面）时，有一部分光返回原来的介质中的现象叫做</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光的反射</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2.光的反射定律：在光的反射现象中，（1）入射光线、反射光线、法线同在同一个平面内（</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共面</a:t>
            </a:r>
            <a:r>
              <a:rPr lang="zh-CN" sz="2000" b="0">
                <a:latin typeface="微软雅黑" panose="020B0503020204020204" charset="-122"/>
                <a:ea typeface="微软雅黑" panose="020B0503020204020204" charset="-122"/>
                <a:cs typeface="微软雅黑" panose="020B0503020204020204" charset="-122"/>
              </a:rPr>
              <a:t>）；（2）反射光线、入射光线分别位于法线的两侧（</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分居</a:t>
            </a:r>
            <a:r>
              <a:rPr lang="zh-CN" sz="2000" b="0">
                <a:latin typeface="微软雅黑" panose="020B0503020204020204" charset="-122"/>
                <a:ea typeface="微软雅黑" panose="020B0503020204020204" charset="-122"/>
                <a:cs typeface="微软雅黑" panose="020B0503020204020204" charset="-122"/>
              </a:rPr>
              <a:t>）；（3）反射角等于入射角（</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等角</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3.光反射时,若光逆着原来反射光线的方向照射到反射面上,则反射光线逆着原来的入射光线照射出去。这说明，光路是</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可逆的</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4.反射面是光滑平面，光线平行反射的叫镜面反射；如镜子、平静的水面等；镜面反射遵循光的反射定律。</a:t>
            </a:r>
          </a:p>
        </p:txBody>
      </p:sp>
    </p:spTree>
    <p:extLst>
      <p:ext uri="{BB962C8B-B14F-4D97-AF65-F5344CB8AC3E}">
        <p14:creationId xmlns:p14="http://schemas.microsoft.com/office/powerpoint/2010/main" val="172530851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25800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10" name="文本框 9"/>
          <p:cNvSpPr txBox="1"/>
          <p:nvPr/>
        </p:nvSpPr>
        <p:spPr>
          <a:xfrm>
            <a:off x="198120" y="1000691"/>
            <a:ext cx="8895080" cy="4256756"/>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【点睛】熟悉</a:t>
            </a:r>
            <a:r>
              <a:rPr lang="zh-CN" sz="1800">
                <a:solidFill>
                  <a:srgbClr val="1116CC"/>
                </a:solidFill>
                <a:latin typeface="微软雅黑" panose="020B0503020204020204" charset="-122"/>
                <a:ea typeface="微软雅黑" panose="020B0503020204020204" charset="-122"/>
                <a:cs typeface="微软雅黑" panose="020B0503020204020204" charset="-122"/>
              </a:rPr>
              <a:t>以下</a:t>
            </a:r>
            <a:r>
              <a:rPr sz="1800">
                <a:solidFill>
                  <a:srgbClr val="1116CC"/>
                </a:solidFill>
                <a:latin typeface="微软雅黑" panose="020B0503020204020204" charset="-122"/>
                <a:ea typeface="微软雅黑" panose="020B0503020204020204" charset="-122"/>
                <a:cs typeface="微软雅黑" panose="020B0503020204020204" charset="-122"/>
              </a:rPr>
              <a:t>内容即可解答此题：（1）光在同一均匀介质中沿直线传播；（2）夏天雨后出现彩虹是光的色散现象；（3）光在不同介质中的传播速度不同，在真空和空气中最快，在水中和固体中较慢；（4）凸面镜对光有发散作用，可扩大视野，凹面镜对光有会聚作用。</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【解析】A、光在同一均匀介质中沿直线传播，在不同的介质中或介质不均匀时会发生偏折，故A错误；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B、夏天雨后，空气中有大量小水滴，太阳光经这些水滴折射后可分解成七种色光，这就是光的色散现象，故B正确；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C、光在水中的传播速度比空气中慢，在真空中最快，故C错误；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D、汽车的后视镜是凸面镜，可以扩大视野，故D错误。故选B。</a:t>
            </a:r>
          </a:p>
        </p:txBody>
      </p:sp>
    </p:spTree>
    <p:extLst>
      <p:ext uri="{BB962C8B-B14F-4D97-AF65-F5344CB8AC3E}">
        <p14:creationId xmlns:p14="http://schemas.microsoft.com/office/powerpoint/2010/main" val="380948819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
                                            <p:txEl>
                                              <p:pRg st="0" end="0"/>
                                            </p:txEl>
                                          </p:spTgt>
                                        </p:tgtEl>
                                        <p:attrNameLst>
                                          <p:attrName>style.visibility</p:attrName>
                                        </p:attrNameLst>
                                      </p:cBhvr>
                                      <p:to>
                                        <p:strVal val="visible"/>
                                      </p:to>
                                    </p:set>
                                    <p:animEffect transition="in" filter="checkerboard(across)">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0">
                                            <p:txEl>
                                              <p:pRg st="2" end="2"/>
                                            </p:txEl>
                                          </p:spTgt>
                                        </p:tgtEl>
                                        <p:attrNameLst>
                                          <p:attrName>style.visibility</p:attrName>
                                        </p:attrNameLst>
                                      </p:cBhvr>
                                      <p:to>
                                        <p:strVal val="visible"/>
                                      </p:to>
                                    </p:set>
                                    <p:animEffect transition="in" filter="checkerboard(across)">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0">
                                            <p:txEl>
                                              <p:pRg st="3" end="3"/>
                                            </p:txEl>
                                          </p:spTgt>
                                        </p:tgtEl>
                                        <p:attrNameLst>
                                          <p:attrName>style.visibility</p:attrName>
                                        </p:attrNameLst>
                                      </p:cBhvr>
                                      <p:to>
                                        <p:strVal val="visible"/>
                                      </p:to>
                                    </p:set>
                                    <p:animEffect transition="in" filter="checkerboard(across)">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0">
                                            <p:txEl>
                                              <p:pRg st="4" end="4"/>
                                            </p:txEl>
                                          </p:spTgt>
                                        </p:tgtEl>
                                        <p:attrNameLst>
                                          <p:attrName>style.visibility</p:attrName>
                                        </p:attrNameLst>
                                      </p:cBhvr>
                                      <p:to>
                                        <p:strVal val="visible"/>
                                      </p:to>
                                    </p:set>
                                    <p:animEffect transition="in" filter="checkerboard(across)">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25800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10" name="文本框 9"/>
          <p:cNvSpPr txBox="1"/>
          <p:nvPr/>
        </p:nvSpPr>
        <p:spPr>
          <a:xfrm>
            <a:off x="198120" y="1158561"/>
            <a:ext cx="8596630" cy="1938992"/>
          </a:xfrm>
          <a:prstGeom prst="rect">
            <a:avLst/>
          </a:prstGeom>
          <a:noFill/>
          <a:ln w="9525">
            <a:noFill/>
          </a:ln>
        </p:spPr>
        <p:txBody>
          <a:bodyPr wrap="square">
            <a:spAutoFit/>
          </a:bodyPr>
          <a:lstStyle/>
          <a:p>
            <a:pPr marL="0" indent="0" algn="l" eaLnBrk="1" fontAlgn="auto" latinLnBrk="0" hangingPunct="1">
              <a:lnSpc>
                <a:spcPct val="150000"/>
              </a:lnSpc>
            </a:pPr>
            <a:r>
              <a:rPr lang="en-US" sz="2000" b="0">
                <a:solidFill>
                  <a:schemeClr val="tx1"/>
                </a:solidFill>
                <a:latin typeface="微软雅黑" panose="020B0503020204020204" charset="-122"/>
                <a:ea typeface="微软雅黑" panose="020B0503020204020204" charset="-122"/>
                <a:cs typeface="微软雅黑" panose="020B0503020204020204" charset="-122"/>
              </a:rPr>
              <a:t>2</a:t>
            </a:r>
            <a:r>
              <a:rPr sz="2000" b="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（2019·哈尔滨）</a:t>
            </a:r>
            <a:r>
              <a:rPr sz="2000">
                <a:solidFill>
                  <a:schemeClr val="tx1"/>
                </a:solidFill>
                <a:latin typeface="微软雅黑" panose="020B0503020204020204" charset="-122"/>
                <a:ea typeface="微软雅黑" panose="020B0503020204020204" charset="-122"/>
                <a:cs typeface="微软雅黑" panose="020B0503020204020204" charset="-122"/>
              </a:rPr>
              <a:t>关于光学知识说法正确的是（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A.漫反射不遵从光的反射定律；B.小猫叉不到鱼，是因为看到鱼变深的虚像；</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C.白光通过三棱镜发生色散；  D.近视眼需要用凸透镜矫正</a:t>
            </a:r>
          </a:p>
        </p:txBody>
      </p:sp>
      <p:sp>
        <p:nvSpPr>
          <p:cNvPr id="4" name="文本框 3"/>
          <p:cNvSpPr txBox="1"/>
          <p:nvPr/>
        </p:nvSpPr>
        <p:spPr>
          <a:xfrm>
            <a:off x="5832476" y="1276964"/>
            <a:ext cx="297515"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pic>
        <p:nvPicPr>
          <p:cNvPr id="3" name="图片 -2147482241"/>
          <p:cNvPicPr>
            <a:picLocks noChangeAspect="1"/>
          </p:cNvPicPr>
          <p:nvPr/>
        </p:nvPicPr>
        <p:blipFill>
          <a:blip r:embed="rId3"/>
          <a:stretch>
            <a:fillRect/>
          </a:stretch>
        </p:blipFill>
        <p:spPr>
          <a:xfrm>
            <a:off x="1011556" y="2877305"/>
            <a:ext cx="7120255" cy="1471117"/>
          </a:xfrm>
          <a:prstGeom prst="rect">
            <a:avLst/>
          </a:prstGeom>
          <a:noFill/>
          <a:ln w="9525">
            <a:noFill/>
          </a:ln>
        </p:spPr>
      </p:pic>
    </p:spTree>
    <p:extLst>
      <p:ext uri="{BB962C8B-B14F-4D97-AF65-F5344CB8AC3E}">
        <p14:creationId xmlns:p14="http://schemas.microsoft.com/office/powerpoint/2010/main" val="644412909"/>
      </p:ext>
    </p:extLst>
  </p:cSld>
  <p:clrMapOvr>
    <a:masterClrMapping/>
  </p:clrMapOvr>
  <p:transition spd="med" advTm="2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25800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10" name="文本框 9"/>
          <p:cNvSpPr txBox="1"/>
          <p:nvPr/>
        </p:nvSpPr>
        <p:spPr>
          <a:xfrm>
            <a:off x="198120" y="1000691"/>
            <a:ext cx="8596630" cy="416445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此题属于基本知识题，考查考生对基本概念的掌握程度。（1）光的反射无论是镜面反射还是漫反射都遵守光的反射定律；（2）小猫叉不到鱼是因为光的折射现象造成的，但看到的鱼不是变深的缘故，而是变浅的原因；（3）不同颜色光发生折射时，折射长度不同；（4）近视眼是因为成像在视网膜前，晶状体的会聚能力太强造成的，应佩戴凹透镜进行矫正。</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【解析】A：漫反射是当光照射到粗糙不平的物体表面时，反射光线向各个方向反射的现象，但漫反射照样遵循反射定律；故A错。</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B．小猫看到的鱼是鱼发出的光线经水折射后发生了偏折，看到的鱼变浅了，而不是变深了；故B错。</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C．白光是复色光，各颜色的光经三棱镜折射后发生偏折程度不同，故发生了色散现象；C的表述正确。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D．近视眼需要佩戴凹透镜进行矫正；故D错。正确答案是C。</a:t>
            </a:r>
          </a:p>
        </p:txBody>
      </p:sp>
    </p:spTree>
    <p:extLst>
      <p:ext uri="{BB962C8B-B14F-4D97-AF65-F5344CB8AC3E}">
        <p14:creationId xmlns:p14="http://schemas.microsoft.com/office/powerpoint/2010/main" val="142908525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
                                            <p:txEl>
                                              <p:pRg st="0" end="0"/>
                                            </p:txEl>
                                          </p:spTgt>
                                        </p:tgtEl>
                                        <p:attrNameLst>
                                          <p:attrName>style.visibility</p:attrName>
                                        </p:attrNameLst>
                                      </p:cBhvr>
                                      <p:to>
                                        <p:strVal val="visible"/>
                                      </p:to>
                                    </p:set>
                                    <p:animEffect transition="in" filter="checkerboard(across)">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0">
                                            <p:txEl>
                                              <p:pRg st="2" end="2"/>
                                            </p:txEl>
                                          </p:spTgt>
                                        </p:tgtEl>
                                        <p:attrNameLst>
                                          <p:attrName>style.visibility</p:attrName>
                                        </p:attrNameLst>
                                      </p:cBhvr>
                                      <p:to>
                                        <p:strVal val="visible"/>
                                      </p:to>
                                    </p:set>
                                    <p:animEffect transition="in" filter="checkerboard(across)">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0">
                                            <p:txEl>
                                              <p:pRg st="3" end="3"/>
                                            </p:txEl>
                                          </p:spTgt>
                                        </p:tgtEl>
                                        <p:attrNameLst>
                                          <p:attrName>style.visibility</p:attrName>
                                        </p:attrNameLst>
                                      </p:cBhvr>
                                      <p:to>
                                        <p:strVal val="visible"/>
                                      </p:to>
                                    </p:set>
                                    <p:animEffect transition="in" filter="checkerboard(across)">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0">
                                            <p:txEl>
                                              <p:pRg st="4" end="4"/>
                                            </p:txEl>
                                          </p:spTgt>
                                        </p:tgtEl>
                                        <p:attrNameLst>
                                          <p:attrName>style.visibility</p:attrName>
                                        </p:attrNameLst>
                                      </p:cBhvr>
                                      <p:to>
                                        <p:strVal val="visible"/>
                                      </p:to>
                                    </p:set>
                                    <p:animEffect transition="in" filter="checkerboard(across)">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25800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10" name="文本框 9"/>
          <p:cNvSpPr txBox="1"/>
          <p:nvPr/>
        </p:nvSpPr>
        <p:spPr>
          <a:xfrm>
            <a:off x="198120" y="1158561"/>
            <a:ext cx="8596630"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b="0">
                <a:solidFill>
                  <a:schemeClr val="tx1"/>
                </a:solidFill>
                <a:latin typeface="微软雅黑" panose="020B0503020204020204" charset="-122"/>
                <a:ea typeface="微软雅黑" panose="020B0503020204020204" charset="-122"/>
                <a:cs typeface="微软雅黑" panose="020B0503020204020204" charset="-122"/>
              </a:rPr>
              <a:t>3</a:t>
            </a:r>
            <a:r>
              <a:rPr sz="2000" b="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（2018•攀枝花）</a:t>
            </a:r>
            <a:r>
              <a:rPr sz="2000">
                <a:solidFill>
                  <a:schemeClr val="tx1"/>
                </a:solidFill>
                <a:latin typeface="微软雅黑" panose="020B0503020204020204" charset="-122"/>
                <a:ea typeface="微软雅黑" panose="020B0503020204020204" charset="-122"/>
                <a:cs typeface="微软雅黑" panose="020B0503020204020204" charset="-122"/>
              </a:rPr>
              <a:t>下列说法正确的是（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A．光在任何情况下都沿直线传播；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B．夏天雨后出现彩虹是光的色散现象；</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C．光在水中的传播速度比空气中快；</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D．汽车的后视镜是凹面镜，可以扩大视野</a:t>
            </a:r>
          </a:p>
        </p:txBody>
      </p:sp>
      <p:sp>
        <p:nvSpPr>
          <p:cNvPr id="4" name="文本框 3"/>
          <p:cNvSpPr txBox="1"/>
          <p:nvPr/>
        </p:nvSpPr>
        <p:spPr>
          <a:xfrm>
            <a:off x="4877436" y="1299244"/>
            <a:ext cx="284691"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53671331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25800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10" name="文本框 9"/>
          <p:cNvSpPr txBox="1"/>
          <p:nvPr/>
        </p:nvSpPr>
        <p:spPr>
          <a:xfrm>
            <a:off x="273685" y="1091721"/>
            <a:ext cx="859663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光在同一均匀介质中沿直线传播；（2）夏天雨后出现彩虹是光的色散现象；（3）光在不同介质中的传播速度不同，在真空和空气中最快，在水中和固体中较慢；（4）凸面镜对光有发散作用，可扩大视野，凹面镜对光有会聚作用。本题围绕光现象的一些基本规律的应用，考查了我们对这些基本知识的掌握，总体难度不大。</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【解析】A、光在同一均匀介质中沿直线传播，在不同的介质中或介质不均匀时会发生偏折，故A错误；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B、夏天雨后，空气中有大量小水滴，太阳光经这些水滴折射后可分解成七种色光，这就是光的色散现象，故B正确；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C、光在水中的传播速度比空气中慢，在真空中最快，故C错误；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D、汽车的后视镜是凸面镜，可以扩大视野，故D错误。故选B。</a:t>
            </a:r>
          </a:p>
        </p:txBody>
      </p:sp>
    </p:spTree>
    <p:extLst>
      <p:ext uri="{BB962C8B-B14F-4D97-AF65-F5344CB8AC3E}">
        <p14:creationId xmlns:p14="http://schemas.microsoft.com/office/powerpoint/2010/main" val="147091069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
                                            <p:txEl>
                                              <p:pRg st="0" end="0"/>
                                            </p:txEl>
                                          </p:spTgt>
                                        </p:tgtEl>
                                        <p:attrNameLst>
                                          <p:attrName>style.visibility</p:attrName>
                                        </p:attrNameLst>
                                      </p:cBhvr>
                                      <p:to>
                                        <p:strVal val="visible"/>
                                      </p:to>
                                    </p:set>
                                    <p:animEffect transition="in" filter="checkerboard(across)">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0">
                                            <p:txEl>
                                              <p:pRg st="2" end="2"/>
                                            </p:txEl>
                                          </p:spTgt>
                                        </p:tgtEl>
                                        <p:attrNameLst>
                                          <p:attrName>style.visibility</p:attrName>
                                        </p:attrNameLst>
                                      </p:cBhvr>
                                      <p:to>
                                        <p:strVal val="visible"/>
                                      </p:to>
                                    </p:set>
                                    <p:animEffect transition="in" filter="checkerboard(across)">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0">
                                            <p:txEl>
                                              <p:pRg st="3" end="3"/>
                                            </p:txEl>
                                          </p:spTgt>
                                        </p:tgtEl>
                                        <p:attrNameLst>
                                          <p:attrName>style.visibility</p:attrName>
                                        </p:attrNameLst>
                                      </p:cBhvr>
                                      <p:to>
                                        <p:strVal val="visible"/>
                                      </p:to>
                                    </p:set>
                                    <p:animEffect transition="in" filter="checkerboard(across)">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0">
                                            <p:txEl>
                                              <p:pRg st="4" end="4"/>
                                            </p:txEl>
                                          </p:spTgt>
                                        </p:tgtEl>
                                        <p:attrNameLst>
                                          <p:attrName>style.visibility</p:attrName>
                                        </p:attrNameLst>
                                      </p:cBhvr>
                                      <p:to>
                                        <p:strVal val="visible"/>
                                      </p:to>
                                    </p:set>
                                    <p:animEffect transition="in" filter="checkerboard(across)">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
        <p:nvSpPr>
          <p:cNvPr id="3" name="文本框 2"/>
          <p:cNvSpPr txBox="1"/>
          <p:nvPr/>
        </p:nvSpPr>
        <p:spPr>
          <a:xfrm>
            <a:off x="283846" y="1000691"/>
            <a:ext cx="8711565" cy="1201848"/>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1</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（2019·潍坊）</a:t>
            </a:r>
            <a:r>
              <a:rPr sz="2400">
                <a:latin typeface="微软雅黑" panose="020B0503020204020204" charset="-122"/>
                <a:ea typeface="微软雅黑" panose="020B0503020204020204" charset="-122"/>
                <a:cs typeface="微软雅黑" panose="020B0503020204020204" charset="-122"/>
              </a:rPr>
              <a:t>如图所示的光现象中，与小孔成像原理相同的是（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093470" y="1751210"/>
            <a:ext cx="48895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a:t>
            </a:r>
          </a:p>
        </p:txBody>
      </p:sp>
      <p:pic>
        <p:nvPicPr>
          <p:cNvPr id="4" name="图片 -2147482221"/>
          <p:cNvPicPr>
            <a:picLocks noChangeAspect="1"/>
          </p:cNvPicPr>
          <p:nvPr/>
        </p:nvPicPr>
        <p:blipFill>
          <a:blip r:embed="rId3"/>
          <a:stretch>
            <a:fillRect/>
          </a:stretch>
        </p:blipFill>
        <p:spPr>
          <a:xfrm>
            <a:off x="2058036" y="1751209"/>
            <a:ext cx="6937375" cy="2786911"/>
          </a:xfrm>
          <a:prstGeom prst="rect">
            <a:avLst/>
          </a:prstGeom>
          <a:noFill/>
          <a:ln w="9525">
            <a:noFill/>
          </a:ln>
        </p:spPr>
      </p:pic>
    </p:spTree>
    <p:extLst>
      <p:ext uri="{BB962C8B-B14F-4D97-AF65-F5344CB8AC3E}">
        <p14:creationId xmlns:p14="http://schemas.microsoft.com/office/powerpoint/2010/main" val="37420085"/>
      </p:ext>
    </p:extLst>
  </p:cSld>
  <p:clrMapOvr>
    <a:masterClrMapping/>
  </p:clrMapOvr>
  <p:transition spd="med" advTm="2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
        <p:nvSpPr>
          <p:cNvPr id="3" name="文本框 2"/>
          <p:cNvSpPr txBox="1"/>
          <p:nvPr/>
        </p:nvSpPr>
        <p:spPr>
          <a:xfrm>
            <a:off x="283846" y="1000691"/>
            <a:ext cx="8711565" cy="3979210"/>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2</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（2019·河北）</a:t>
            </a:r>
            <a:r>
              <a:rPr sz="2400">
                <a:latin typeface="微软雅黑" panose="020B0503020204020204" charset="-122"/>
                <a:ea typeface="微软雅黑" panose="020B0503020204020204" charset="-122"/>
                <a:cs typeface="微软雅黑" panose="020B0503020204020204" charset="-122"/>
              </a:rPr>
              <a:t>小明在湖边游玩时，看到了一些光现象。</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（1）茂密的树下有一个个园形的小光斑，是由于</a:t>
            </a:r>
            <a:r>
              <a:rPr sz="2400" u="sng">
                <a:latin typeface="微软雅黑" panose="020B0503020204020204" charset="-122"/>
                <a:ea typeface="微软雅黑" panose="020B0503020204020204" charset="-122"/>
                <a:cs typeface="微软雅黑" panose="020B0503020204020204" charset="-122"/>
              </a:rPr>
              <a:t>　   　       </a:t>
            </a:r>
            <a:r>
              <a:rPr sz="2400">
                <a:latin typeface="微软雅黑" panose="020B0503020204020204" charset="-122"/>
                <a:ea typeface="微软雅黑" panose="020B0503020204020204" charset="-122"/>
                <a:cs typeface="微软雅黑" panose="020B0503020204020204" charset="-122"/>
              </a:rPr>
              <a:t>而形成的太阳“像”。</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（2）看到的湖水中游动的“鱼”比其实际位置要</a:t>
            </a:r>
            <a:r>
              <a:rPr sz="2400" u="sng">
                <a:latin typeface="微软雅黑" panose="020B0503020204020204" charset="-122"/>
                <a:ea typeface="微软雅黑" panose="020B0503020204020204" charset="-122"/>
                <a:cs typeface="微软雅黑" panose="020B0503020204020204" charset="-122"/>
              </a:rPr>
              <a:t>　   　</a:t>
            </a:r>
            <a:r>
              <a:rPr sz="2400">
                <a:latin typeface="微软雅黑" panose="020B0503020204020204" charset="-122"/>
                <a:ea typeface="微软雅黑" panose="020B0503020204020204" charset="-122"/>
                <a:cs typeface="微软雅黑" panose="020B0503020204020204" charset="-122"/>
              </a:rPr>
              <a:t>（选填“深”或“浅”）。</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（3）湖中孔桥的“倒影”，是由于光的</a:t>
            </a:r>
            <a:r>
              <a:rPr sz="2400" u="sng">
                <a:latin typeface="微软雅黑" panose="020B0503020204020204" charset="-122"/>
                <a:ea typeface="微软雅黑" panose="020B0503020204020204" charset="-122"/>
                <a:cs typeface="微软雅黑" panose="020B0503020204020204" charset="-122"/>
              </a:rPr>
              <a:t>               </a:t>
            </a:r>
            <a:r>
              <a:rPr sz="2400">
                <a:latin typeface="微软雅黑" panose="020B0503020204020204" charset="-122"/>
                <a:ea typeface="微软雅黑" panose="020B0503020204020204" charset="-122"/>
                <a:cs typeface="微软雅黑" panose="020B0503020204020204" charset="-122"/>
              </a:rPr>
              <a:t>而形成的虚像。</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837681" y="1692008"/>
            <a:ext cx="177736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光的直线传播</a:t>
            </a:r>
          </a:p>
        </p:txBody>
      </p:sp>
      <p:sp>
        <p:nvSpPr>
          <p:cNvPr id="9" name="文本框 8"/>
          <p:cNvSpPr txBox="1"/>
          <p:nvPr/>
        </p:nvSpPr>
        <p:spPr>
          <a:xfrm>
            <a:off x="7172961" y="2791367"/>
            <a:ext cx="57721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浅</a:t>
            </a:r>
          </a:p>
        </p:txBody>
      </p:sp>
      <p:sp>
        <p:nvSpPr>
          <p:cNvPr id="10" name="文本框 9"/>
          <p:cNvSpPr txBox="1"/>
          <p:nvPr/>
        </p:nvSpPr>
        <p:spPr>
          <a:xfrm>
            <a:off x="5925186" y="3894546"/>
            <a:ext cx="91249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反射</a:t>
            </a:r>
          </a:p>
        </p:txBody>
      </p:sp>
    </p:spTree>
    <p:extLst>
      <p:ext uri="{BB962C8B-B14F-4D97-AF65-F5344CB8AC3E}">
        <p14:creationId xmlns:p14="http://schemas.microsoft.com/office/powerpoint/2010/main" val="136669918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9" grpId="0" bldLvl="0" animBg="1"/>
      <p:bldP spid="10"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考点一：光的直线传播</a:t>
            </a:r>
          </a:p>
        </p:txBody>
      </p:sp>
      <p:sp>
        <p:nvSpPr>
          <p:cNvPr id="3" name="文本框 2"/>
          <p:cNvSpPr txBox="1"/>
          <p:nvPr/>
        </p:nvSpPr>
        <p:spPr>
          <a:xfrm>
            <a:off x="283846" y="1000691"/>
            <a:ext cx="8711565" cy="1201848"/>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3</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(2018·泰州)</a:t>
            </a:r>
            <a:r>
              <a:rPr sz="2400">
                <a:latin typeface="微软雅黑" panose="020B0503020204020204" charset="-122"/>
                <a:ea typeface="微软雅黑" panose="020B0503020204020204" charset="-122"/>
                <a:cs typeface="微软雅黑" panose="020B0503020204020204" charset="-122"/>
              </a:rPr>
              <a:t>如图所示的光现象中，由光的直线传播形成的是（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84200" y="1737841"/>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a:t>
            </a:r>
          </a:p>
        </p:txBody>
      </p:sp>
      <p:pic>
        <p:nvPicPr>
          <p:cNvPr id="4" name="图片 -2147482220"/>
          <p:cNvPicPr>
            <a:picLocks noChangeAspect="1"/>
          </p:cNvPicPr>
          <p:nvPr/>
        </p:nvPicPr>
        <p:blipFill>
          <a:blip r:embed="rId3"/>
          <a:stretch>
            <a:fillRect/>
          </a:stretch>
        </p:blipFill>
        <p:spPr>
          <a:xfrm>
            <a:off x="283845" y="2289113"/>
            <a:ext cx="8714740" cy="1849241"/>
          </a:xfrm>
          <a:prstGeom prst="rect">
            <a:avLst/>
          </a:prstGeom>
          <a:noFill/>
          <a:ln w="9525">
            <a:noFill/>
          </a:ln>
        </p:spPr>
      </p:pic>
    </p:spTree>
    <p:extLst>
      <p:ext uri="{BB962C8B-B14F-4D97-AF65-F5344CB8AC3E}">
        <p14:creationId xmlns:p14="http://schemas.microsoft.com/office/powerpoint/2010/main" val="4016079975"/>
      </p:ext>
    </p:extLst>
  </p:cSld>
  <p:clrMapOvr>
    <a:masterClrMapping/>
  </p:clrMapOvr>
  <p:transition spd="med" advTm="2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6" y="1000691"/>
            <a:ext cx="8711565" cy="3416320"/>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1</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（2017•包头）</a:t>
            </a:r>
            <a:r>
              <a:rPr sz="2400">
                <a:latin typeface="微软雅黑" panose="020B0503020204020204" charset="-122"/>
                <a:ea typeface="微软雅黑" panose="020B0503020204020204" charset="-122"/>
                <a:cs typeface="微软雅黑" panose="020B0503020204020204" charset="-122"/>
              </a:rPr>
              <a:t>下列关于光现象的说法正确的是（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A．岸边的树木在水中的“倒影”，是光的折射形成的；</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B．观察到厚玻璃板下面的字比实际位置高，是光的反射形成的；</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C．发生漫反射时，每条光线的反射角都等于入射角；</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D．人走近平面镜时，人在镜中所成的像会变大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7194550" y="1225401"/>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a:t>
            </a:r>
          </a:p>
        </p:txBody>
      </p:sp>
    </p:spTree>
    <p:extLst>
      <p:ext uri="{BB962C8B-B14F-4D97-AF65-F5344CB8AC3E}">
        <p14:creationId xmlns:p14="http://schemas.microsoft.com/office/powerpoint/2010/main" val="83638201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6" y="1000691"/>
            <a:ext cx="8711565" cy="1201848"/>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2</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（2019·省孝感市中考最后一模）</a:t>
            </a:r>
            <a:r>
              <a:rPr sz="2400">
                <a:latin typeface="微软雅黑" panose="020B0503020204020204" charset="-122"/>
                <a:ea typeface="微软雅黑" panose="020B0503020204020204" charset="-122"/>
                <a:cs typeface="微软雅黑" panose="020B0503020204020204" charset="-122"/>
              </a:rPr>
              <a:t>如图所示的四种现象中，通用光的反射规律解释的是（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4095115" y="1804044"/>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pic>
        <p:nvPicPr>
          <p:cNvPr id="4" name="图片 -2147482217"/>
          <p:cNvPicPr>
            <a:picLocks noChangeAspect="1"/>
          </p:cNvPicPr>
          <p:nvPr/>
        </p:nvPicPr>
        <p:blipFill>
          <a:blip r:embed="rId3"/>
          <a:stretch>
            <a:fillRect/>
          </a:stretch>
        </p:blipFill>
        <p:spPr>
          <a:xfrm>
            <a:off x="224156" y="2487086"/>
            <a:ext cx="8695055" cy="1082809"/>
          </a:xfrm>
          <a:prstGeom prst="rect">
            <a:avLst/>
          </a:prstGeom>
          <a:noFill/>
          <a:ln w="9525">
            <a:noFill/>
          </a:ln>
        </p:spPr>
      </p:pic>
    </p:spTree>
    <p:extLst>
      <p:ext uri="{BB962C8B-B14F-4D97-AF65-F5344CB8AC3E}">
        <p14:creationId xmlns:p14="http://schemas.microsoft.com/office/powerpoint/2010/main" val="4062350671"/>
      </p:ext>
    </p:extLst>
  </p:cSld>
  <p:clrMapOvr>
    <a:masterClrMapping/>
  </p:clrMapOvr>
  <p:transition spd="med"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二、光的反射</a:t>
            </a:r>
          </a:p>
        </p:txBody>
      </p:sp>
      <p:sp>
        <p:nvSpPr>
          <p:cNvPr id="3" name="文本框 2"/>
          <p:cNvSpPr txBox="1"/>
          <p:nvPr/>
        </p:nvSpPr>
        <p:spPr>
          <a:xfrm>
            <a:off x="283846" y="1000692"/>
            <a:ext cx="8801735" cy="1480029"/>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5.照射在粗糙表面上的光向</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各个方向</a:t>
            </a:r>
            <a:r>
              <a:rPr lang="zh-CN" sz="2000" b="0">
                <a:latin typeface="微软雅黑" panose="020B0503020204020204" charset="-122"/>
                <a:ea typeface="微软雅黑" panose="020B0503020204020204" charset="-122"/>
                <a:cs typeface="微软雅黑" panose="020B0503020204020204" charset="-122"/>
              </a:rPr>
              <a:t>反射的现象叫漫反射。</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6.镜面反射和漫反射都遵循光的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反射定律</a:t>
            </a:r>
            <a:r>
              <a:rPr lang="zh-CN" sz="2000" b="0">
                <a:latin typeface="微软雅黑" panose="020B0503020204020204" charset="-122"/>
                <a:ea typeface="微软雅黑" panose="020B0503020204020204" charset="-122"/>
                <a:cs typeface="微软雅黑" panose="020B0503020204020204" charset="-122"/>
              </a:rPr>
              <a:t>；当平行光照射时，镜面反射的反射光仍然是平行，而漫反射的反射光线是发散的，向各个方向都有。</a:t>
            </a:r>
          </a:p>
        </p:txBody>
      </p:sp>
    </p:spTree>
    <p:extLst>
      <p:ext uri="{BB962C8B-B14F-4D97-AF65-F5344CB8AC3E}">
        <p14:creationId xmlns:p14="http://schemas.microsoft.com/office/powerpoint/2010/main" val="405953263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6" y="1000691"/>
            <a:ext cx="8711565" cy="3416320"/>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3</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（2019·常德市最后一模）</a:t>
            </a:r>
            <a:r>
              <a:rPr sz="2400">
                <a:latin typeface="微软雅黑" panose="020B0503020204020204" charset="-122"/>
                <a:ea typeface="微软雅黑" panose="020B0503020204020204" charset="-122"/>
                <a:cs typeface="微软雅黑" panose="020B0503020204020204" charset="-122"/>
              </a:rPr>
              <a:t>下列属于光的反射现象的是（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 黑板的“反光”现象</a:t>
            </a:r>
            <a:r>
              <a:rPr lang="zh-CN" sz="24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B. 斜插入水中的筷子看起来变弯折了；</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C. 激光引导掘进机沿直线前进</a:t>
            </a:r>
            <a:r>
              <a:rPr lang="zh-CN" sz="24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D. 阳光下，地面上形成树影</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8139430" y="1224764"/>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a:t>
            </a:r>
          </a:p>
        </p:txBody>
      </p:sp>
    </p:spTree>
    <p:extLst>
      <p:ext uri="{BB962C8B-B14F-4D97-AF65-F5344CB8AC3E}">
        <p14:creationId xmlns:p14="http://schemas.microsoft.com/office/powerpoint/2010/main" val="221026278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考点二：光的反射</a:t>
            </a:r>
          </a:p>
        </p:txBody>
      </p:sp>
      <p:sp>
        <p:nvSpPr>
          <p:cNvPr id="3" name="文本框 2"/>
          <p:cNvSpPr txBox="1"/>
          <p:nvPr/>
        </p:nvSpPr>
        <p:spPr>
          <a:xfrm>
            <a:off x="283846" y="1000691"/>
            <a:ext cx="8711565" cy="1201848"/>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4</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（2019·湖州）</a:t>
            </a:r>
            <a:r>
              <a:rPr sz="2400">
                <a:latin typeface="微软雅黑" panose="020B0503020204020204" charset="-122"/>
                <a:ea typeface="微软雅黑" panose="020B0503020204020204" charset="-122"/>
                <a:cs typeface="微软雅黑" panose="020B0503020204020204" charset="-122"/>
              </a:rPr>
              <a:t>生活中有许多常见的光学现象。下列现象由光的反射形成的是（　　）</a:t>
            </a:r>
            <a:r>
              <a:rPr lang="zh-CN" sz="24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928620" y="1737204"/>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pic>
        <p:nvPicPr>
          <p:cNvPr id="4" name="图片 -2147482215"/>
          <p:cNvPicPr>
            <a:picLocks noChangeAspect="1"/>
          </p:cNvPicPr>
          <p:nvPr/>
        </p:nvPicPr>
        <p:blipFill>
          <a:blip r:embed="rId3"/>
          <a:stretch>
            <a:fillRect/>
          </a:stretch>
        </p:blipFill>
        <p:spPr>
          <a:xfrm>
            <a:off x="1477329" y="2202221"/>
            <a:ext cx="6188075" cy="2632224"/>
          </a:xfrm>
          <a:prstGeom prst="rect">
            <a:avLst/>
          </a:prstGeom>
          <a:noFill/>
          <a:ln w="9525">
            <a:noFill/>
          </a:ln>
        </p:spPr>
      </p:pic>
    </p:spTree>
    <p:extLst>
      <p:ext uri="{BB962C8B-B14F-4D97-AF65-F5344CB8AC3E}">
        <p14:creationId xmlns:p14="http://schemas.microsoft.com/office/powerpoint/2010/main" val="1365733355"/>
      </p:ext>
    </p:extLst>
  </p:cSld>
  <p:clrMapOvr>
    <a:masterClrMapping/>
  </p:clrMapOvr>
  <p:transition spd="med" advTm="2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83846" y="1000691"/>
            <a:ext cx="8711565" cy="3423483"/>
          </a:xfrm>
          <a:prstGeom prst="rect">
            <a:avLst/>
          </a:prstGeom>
          <a:noFill/>
          <a:ln w="9525">
            <a:noFill/>
          </a:ln>
        </p:spPr>
        <p:txBody>
          <a:bodyPr wrap="square">
            <a:spAutoFit/>
          </a:bodyPr>
          <a:lstStyle/>
          <a:p>
            <a:pPr marL="0" indent="0" algn="l" eaLnBrk="1" fontAlgn="auto" latinLnBrk="0" hangingPunct="1">
              <a:lnSpc>
                <a:spcPct val="150000"/>
              </a:lnSpc>
            </a:pPr>
            <a:r>
              <a:rPr lang="en-US" sz="2400">
                <a:latin typeface="微软雅黑" panose="020B0503020204020204" charset="-122"/>
                <a:ea typeface="微软雅黑" panose="020B0503020204020204" charset="-122"/>
                <a:cs typeface="微软雅黑" panose="020B0503020204020204" charset="-122"/>
              </a:rPr>
              <a:t>1</a:t>
            </a:r>
            <a:r>
              <a:rPr sz="2400">
                <a:latin typeface="微软雅黑" panose="020B0503020204020204" charset="-122"/>
                <a:ea typeface="微软雅黑" panose="020B0503020204020204" charset="-122"/>
                <a:cs typeface="微软雅黑" panose="020B0503020204020204" charset="-122"/>
              </a:rPr>
              <a:t>.</a:t>
            </a:r>
            <a:r>
              <a:rPr sz="2400" b="1">
                <a:latin typeface="微软雅黑" panose="020B0503020204020204" charset="-122"/>
                <a:ea typeface="微软雅黑" panose="020B0503020204020204" charset="-122"/>
                <a:cs typeface="微软雅黑" panose="020B0503020204020204" charset="-122"/>
              </a:rPr>
              <a:t>（2019·辽阳市中考考前最后一卷）</a:t>
            </a:r>
            <a:r>
              <a:rPr sz="2400">
                <a:latin typeface="微软雅黑" panose="020B0503020204020204" charset="-122"/>
                <a:ea typeface="微软雅黑" panose="020B0503020204020204" charset="-122"/>
                <a:cs typeface="微软雅黑" panose="020B0503020204020204" charset="-122"/>
              </a:rPr>
              <a:t>日常生活中我们经常提到“影”，如“做手影游戏”、“看电影”、“湖中树的倒影”、“用照相机摄影”等。以上词语中的“影”与物理知识对应关系正确的是（　　）。</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A．手影﹣﹣光的折射；B．倒影﹣﹣平面镜成像；</a:t>
            </a:r>
          </a:p>
          <a:p>
            <a:pPr marL="0" indent="0" algn="l" eaLnBrk="1" fontAlgn="auto" latinLnBrk="0" hangingPunct="1">
              <a:lnSpc>
                <a:spcPct val="150000"/>
              </a:lnSpc>
            </a:pPr>
            <a:r>
              <a:rPr sz="2400">
                <a:latin typeface="微软雅黑" panose="020B0503020204020204" charset="-122"/>
                <a:ea typeface="微软雅黑" panose="020B0503020204020204" charset="-122"/>
                <a:cs typeface="微软雅黑" panose="020B0503020204020204" charset="-122"/>
              </a:rPr>
              <a:t>C．摄影﹣﹣光的反射；D．电影﹣﹣光的直线传播</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275840" y="2851842"/>
            <a:ext cx="467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spTree>
    <p:extLst>
      <p:ext uri="{BB962C8B-B14F-4D97-AF65-F5344CB8AC3E}">
        <p14:creationId xmlns:p14="http://schemas.microsoft.com/office/powerpoint/2010/main" val="216578067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考点三：平面镜成像</a:t>
            </a:r>
          </a:p>
        </p:txBody>
      </p:sp>
      <p:sp>
        <p:nvSpPr>
          <p:cNvPr id="3" name="文本框 2"/>
          <p:cNvSpPr txBox="1"/>
          <p:nvPr/>
        </p:nvSpPr>
        <p:spPr>
          <a:xfrm>
            <a:off x="283846" y="1000691"/>
            <a:ext cx="871156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（2019·保定市莲池区中考一模）</a:t>
            </a:r>
            <a:r>
              <a:rPr sz="2000">
                <a:latin typeface="微软雅黑" panose="020B0503020204020204" charset="-122"/>
                <a:ea typeface="微软雅黑" panose="020B0503020204020204" charset="-122"/>
                <a:cs typeface="微软雅黑" panose="020B0503020204020204" charset="-122"/>
              </a:rPr>
              <a:t>如右图甲是商场中摆放的试衣镜，请在右图乙中画出某人鞋上A点的光反射入眼晴B点的光路图，人在镜子中成的像为</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（选填“实像”或“虚像”）。若以O为支点，增大镜子与地面间的夹角α，则人在镜子中的像的大小</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（选填“变大”、“变小”或“不变”）。</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68021" y="2004565"/>
            <a:ext cx="72199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虚像</a:t>
            </a:r>
          </a:p>
        </p:txBody>
      </p:sp>
      <p:pic>
        <p:nvPicPr>
          <p:cNvPr id="9" name="图片 5" descr=" "/>
          <p:cNvPicPr>
            <a:picLocks noChangeAspect="1"/>
          </p:cNvPicPr>
          <p:nvPr/>
        </p:nvPicPr>
        <p:blipFill>
          <a:blip r:embed="rId3"/>
          <a:stretch>
            <a:fillRect/>
          </a:stretch>
        </p:blipFill>
        <p:spPr>
          <a:xfrm>
            <a:off x="1390015" y="3190498"/>
            <a:ext cx="2766060" cy="1769033"/>
          </a:xfrm>
          <a:prstGeom prst="rect">
            <a:avLst/>
          </a:prstGeom>
          <a:noFill/>
          <a:ln w="9525">
            <a:noFill/>
          </a:ln>
        </p:spPr>
      </p:pic>
      <p:pic>
        <p:nvPicPr>
          <p:cNvPr id="10" name="图片 6" descr=" "/>
          <p:cNvPicPr>
            <a:picLocks noChangeAspect="1"/>
          </p:cNvPicPr>
          <p:nvPr/>
        </p:nvPicPr>
        <p:blipFill>
          <a:blip r:embed="rId4"/>
          <a:stretch>
            <a:fillRect/>
          </a:stretch>
        </p:blipFill>
        <p:spPr>
          <a:xfrm>
            <a:off x="5130800" y="3190498"/>
            <a:ext cx="2221230" cy="1673547"/>
          </a:xfrm>
          <a:prstGeom prst="rect">
            <a:avLst/>
          </a:prstGeom>
          <a:noFill/>
          <a:ln w="9525">
            <a:noFill/>
          </a:ln>
        </p:spPr>
      </p:pic>
      <p:sp>
        <p:nvSpPr>
          <p:cNvPr id="4" name="文本框 3"/>
          <p:cNvSpPr txBox="1"/>
          <p:nvPr/>
        </p:nvSpPr>
        <p:spPr>
          <a:xfrm>
            <a:off x="4408806" y="2478810"/>
            <a:ext cx="72199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不变</a:t>
            </a:r>
          </a:p>
        </p:txBody>
      </p:sp>
    </p:spTree>
    <p:extLst>
      <p:ext uri="{BB962C8B-B14F-4D97-AF65-F5344CB8AC3E}">
        <p14:creationId xmlns:p14="http://schemas.microsoft.com/office/powerpoint/2010/main" val="2897893728"/>
      </p:ext>
    </p:extLst>
  </p:cSld>
  <p:clrMapOvr>
    <a:masterClrMapping/>
  </p:clrMapOvr>
  <p:transition spd="med" advTm="2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283846" y="1000691"/>
            <a:ext cx="8711565"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（2019·长沙市雨花区中考一模）</a:t>
            </a:r>
            <a:r>
              <a:rPr sz="2000">
                <a:latin typeface="微软雅黑" panose="020B0503020204020204" charset="-122"/>
                <a:ea typeface="微软雅黑" panose="020B0503020204020204" charset="-122"/>
                <a:cs typeface="微软雅黑" panose="020B0503020204020204" charset="-122"/>
              </a:rPr>
              <a:t>一束光从水中斜射入空气中时，发生了反射和折射现象。下列光路图能正确表示这一现象的是（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6751320" y="1619439"/>
            <a:ext cx="4775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pic>
        <p:nvPicPr>
          <p:cNvPr id="4" name="图片 -2147482214"/>
          <p:cNvPicPr>
            <a:picLocks noChangeAspect="1"/>
          </p:cNvPicPr>
          <p:nvPr/>
        </p:nvPicPr>
        <p:blipFill>
          <a:blip r:embed="rId3"/>
          <a:stretch>
            <a:fillRect/>
          </a:stretch>
        </p:blipFill>
        <p:spPr>
          <a:xfrm>
            <a:off x="2122170" y="2107689"/>
            <a:ext cx="5035550" cy="2998253"/>
          </a:xfrm>
          <a:prstGeom prst="rect">
            <a:avLst/>
          </a:prstGeom>
          <a:noFill/>
          <a:ln w="9525">
            <a:noFill/>
          </a:ln>
        </p:spPr>
      </p:pic>
    </p:spTree>
    <p:extLst>
      <p:ext uri="{BB962C8B-B14F-4D97-AF65-F5344CB8AC3E}">
        <p14:creationId xmlns:p14="http://schemas.microsoft.com/office/powerpoint/2010/main" val="1346603146"/>
      </p:ext>
    </p:extLst>
  </p:cSld>
  <p:clrMapOvr>
    <a:masterClrMapping/>
  </p:clrMapOvr>
  <p:transition spd="med" advTm="2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283846" y="1000691"/>
            <a:ext cx="8711565"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（2019·邵阳）</a:t>
            </a:r>
            <a:r>
              <a:rPr sz="2000">
                <a:latin typeface="微软雅黑" panose="020B0503020204020204" charset="-122"/>
                <a:ea typeface="微软雅黑" panose="020B0503020204020204" charset="-122"/>
                <a:cs typeface="微软雅黑" panose="020B0503020204020204" charset="-122"/>
              </a:rPr>
              <a:t>如图所示，一束光从水中斜射到空气中，请画出折射光线的大致方向。</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4" name="图片 -2147482251" descr=" "/>
          <p:cNvPicPr>
            <a:picLocks noChangeAspect="1"/>
          </p:cNvPicPr>
          <p:nvPr/>
        </p:nvPicPr>
        <p:blipFill>
          <a:blip r:embed="rId3"/>
          <a:stretch>
            <a:fillRect/>
          </a:stretch>
        </p:blipFill>
        <p:spPr>
          <a:xfrm>
            <a:off x="562610" y="2279563"/>
            <a:ext cx="3307080" cy="1744207"/>
          </a:xfrm>
          <a:prstGeom prst="rect">
            <a:avLst/>
          </a:prstGeom>
          <a:noFill/>
          <a:ln w="9525">
            <a:noFill/>
          </a:ln>
        </p:spPr>
      </p:pic>
      <p:pic>
        <p:nvPicPr>
          <p:cNvPr id="7" name="图片 -2147482250" descr=" "/>
          <p:cNvPicPr>
            <a:picLocks noChangeAspect="1"/>
          </p:cNvPicPr>
          <p:nvPr/>
        </p:nvPicPr>
        <p:blipFill>
          <a:blip r:embed="rId4"/>
          <a:stretch>
            <a:fillRect/>
          </a:stretch>
        </p:blipFill>
        <p:spPr>
          <a:xfrm>
            <a:off x="4715511" y="2201902"/>
            <a:ext cx="2818765" cy="1899530"/>
          </a:xfrm>
          <a:prstGeom prst="rect">
            <a:avLst/>
          </a:prstGeom>
          <a:noFill/>
          <a:ln w="9525">
            <a:noFill/>
          </a:ln>
        </p:spPr>
      </p:pic>
    </p:spTree>
    <p:extLst>
      <p:ext uri="{BB962C8B-B14F-4D97-AF65-F5344CB8AC3E}">
        <p14:creationId xmlns:p14="http://schemas.microsoft.com/office/powerpoint/2010/main" val="3984314562"/>
      </p:ext>
    </p:extLst>
  </p:cSld>
  <p:clrMapOvr>
    <a:masterClrMapping/>
  </p:clrMapOvr>
  <p:transition spd="med"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283846" y="1000691"/>
            <a:ext cx="8711565" cy="3000821"/>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（2019·泸州）</a:t>
            </a:r>
            <a:r>
              <a:rPr sz="1800">
                <a:latin typeface="微软雅黑" panose="020B0503020204020204" charset="-122"/>
                <a:ea typeface="微软雅黑" panose="020B0503020204020204" charset="-122"/>
                <a:cs typeface="微软雅黑" panose="020B0503020204020204" charset="-122"/>
              </a:rPr>
              <a:t>下面四幅图选自我们的物理课本，对其中所涉及的物理知识，下列说法中正确的是（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A.如图是一束光在密度不均匀糖水中的径迹，说明光在同种介质中一定沿曲线传播；</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B.图中光发生漫反射时的光线看起来杂乱无章，因此光漫反射时不遵循光的反射定律；</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C.如图是平面镜成虚像的光路图，因此平面镜成的虚像是反射光线实际相交而成的；</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D.如图是小猫叉鱼的图片，小猫眼中看到鱼的像比鱼的实际位置要浅一些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4" name="图片 -2147482213"/>
          <p:cNvPicPr>
            <a:picLocks noChangeAspect="1"/>
          </p:cNvPicPr>
          <p:nvPr/>
        </p:nvPicPr>
        <p:blipFill>
          <a:blip r:embed="rId3"/>
          <a:stretch>
            <a:fillRect/>
          </a:stretch>
        </p:blipFill>
        <p:spPr>
          <a:xfrm>
            <a:off x="1479550" y="3591538"/>
            <a:ext cx="6184900" cy="1544323"/>
          </a:xfrm>
          <a:prstGeom prst="rect">
            <a:avLst/>
          </a:prstGeom>
          <a:noFill/>
          <a:ln w="9525">
            <a:noFill/>
          </a:ln>
        </p:spPr>
      </p:pic>
      <p:sp>
        <p:nvSpPr>
          <p:cNvPr id="9" name="文本框 8"/>
          <p:cNvSpPr txBox="1"/>
          <p:nvPr/>
        </p:nvSpPr>
        <p:spPr>
          <a:xfrm>
            <a:off x="2212976" y="1525863"/>
            <a:ext cx="39941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2764168663"/>
      </p:ext>
    </p:extLst>
  </p:cSld>
  <p:clrMapOvr>
    <a:masterClrMapping/>
  </p:clrMapOvr>
  <p:transition spd="med" advTm="2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考点四：光的折射</a:t>
            </a:r>
          </a:p>
        </p:txBody>
      </p:sp>
      <p:sp>
        <p:nvSpPr>
          <p:cNvPr id="3" name="文本框 2"/>
          <p:cNvSpPr txBox="1"/>
          <p:nvPr/>
        </p:nvSpPr>
        <p:spPr>
          <a:xfrm>
            <a:off x="283846" y="1000691"/>
            <a:ext cx="871156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4</a:t>
            </a:r>
            <a:r>
              <a:rPr sz="1800">
                <a:latin typeface="微软雅黑" panose="020B0503020204020204" charset="-122"/>
                <a:ea typeface="微软雅黑" panose="020B0503020204020204" charset="-122"/>
                <a:cs typeface="微软雅黑" panose="020B0503020204020204" charset="-122"/>
              </a:rPr>
              <a:t>.（2017·安徽）如图所示的实验装置，可以用来研究光从水中斜射到与空气的分界面时所发生的光现象。</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（1）使入射角i在一定范围内由小变大，会发现折射角r </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(填写变化规律），且折射角总是大于相应的入射角；</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（2）当入射角i增大到某一值时，折射角r会达到最大值，该最大值是</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（3）若继续增大入射角i，将会发现不再有 </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光线，而只存在</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光线。</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990591" y="1866428"/>
            <a:ext cx="62166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增大</a:t>
            </a:r>
            <a:endParaRPr lang="zh-CN"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2147482310" descr="图片6"/>
          <p:cNvPicPr>
            <a:picLocks noChangeAspect="1"/>
          </p:cNvPicPr>
          <p:nvPr/>
        </p:nvPicPr>
        <p:blipFill>
          <a:blip r:embed="rId3"/>
          <a:stretch>
            <a:fillRect/>
          </a:stretch>
        </p:blipFill>
        <p:spPr>
          <a:xfrm>
            <a:off x="3351214" y="3591538"/>
            <a:ext cx="1908175" cy="1317704"/>
          </a:xfrm>
          <a:prstGeom prst="rect">
            <a:avLst/>
          </a:prstGeom>
          <a:noFill/>
          <a:ln w="9525">
            <a:noFill/>
          </a:ln>
        </p:spPr>
      </p:pic>
      <p:sp>
        <p:nvSpPr>
          <p:cNvPr id="10" name="文本框 9"/>
          <p:cNvSpPr txBox="1"/>
          <p:nvPr/>
        </p:nvSpPr>
        <p:spPr>
          <a:xfrm>
            <a:off x="7462521" y="2690789"/>
            <a:ext cx="62166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90</a:t>
            </a:r>
            <a:endPar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4638041" y="3089283"/>
            <a:ext cx="62166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折射</a:t>
            </a:r>
          </a:p>
        </p:txBody>
      </p:sp>
      <p:sp>
        <p:nvSpPr>
          <p:cNvPr id="12" name="文本框 11"/>
          <p:cNvSpPr txBox="1"/>
          <p:nvPr/>
        </p:nvSpPr>
        <p:spPr>
          <a:xfrm>
            <a:off x="6931026" y="3089283"/>
            <a:ext cx="62166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反射</a:t>
            </a:r>
          </a:p>
        </p:txBody>
      </p:sp>
    </p:spTree>
    <p:extLst>
      <p:ext uri="{BB962C8B-B14F-4D97-AF65-F5344CB8AC3E}">
        <p14:creationId xmlns:p14="http://schemas.microsoft.com/office/powerpoint/2010/main" val="4114799767"/>
      </p:ext>
    </p:extLst>
  </p:cSld>
  <p:clrMapOvr>
    <a:masterClrMapping/>
  </p:clrMapOvr>
  <p:transition spd="med" advTm="2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3" name="文本框 2"/>
          <p:cNvSpPr txBox="1"/>
          <p:nvPr/>
        </p:nvSpPr>
        <p:spPr>
          <a:xfrm>
            <a:off x="283846" y="1000691"/>
            <a:ext cx="871156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(2018·云南)</a:t>
            </a:r>
            <a:r>
              <a:rPr sz="1800">
                <a:latin typeface="微软雅黑" panose="020B0503020204020204" charset="-122"/>
                <a:ea typeface="微软雅黑" panose="020B0503020204020204" charset="-122"/>
                <a:cs typeface="微软雅黑" panose="020B0503020204020204" charset="-122"/>
              </a:rPr>
              <a:t>如图所示，下列关于光现象的说法正确的是（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A.甲图中的烛焰经小孔所成的像是虚像；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B.乙图中的漫反射不避循光的反射定律；</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C.丙图中的小孩叉鱼时对准鱼就能叉到；</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D.丁图中的雨后彩虹是阳光经小水滴色散后形成的</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6345556" y="1091721"/>
            <a:ext cx="43243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D</a:t>
            </a:r>
            <a:endPar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17"/>
          <p:cNvPicPr>
            <a:picLocks noChangeAspect="1"/>
          </p:cNvPicPr>
          <p:nvPr/>
        </p:nvPicPr>
        <p:blipFill>
          <a:blip r:embed="rId3">
            <a:lum bright="-6000" contrast="29999"/>
          </a:blip>
          <a:stretch>
            <a:fillRect/>
          </a:stretch>
        </p:blipFill>
        <p:spPr>
          <a:xfrm>
            <a:off x="1182370" y="3241424"/>
            <a:ext cx="6502400" cy="1440562"/>
          </a:xfrm>
          <a:prstGeom prst="rect">
            <a:avLst/>
          </a:prstGeom>
          <a:noFill/>
          <a:ln w="9525">
            <a:noFill/>
          </a:ln>
        </p:spPr>
      </p:pic>
    </p:spTree>
    <p:extLst>
      <p:ext uri="{BB962C8B-B14F-4D97-AF65-F5344CB8AC3E}">
        <p14:creationId xmlns:p14="http://schemas.microsoft.com/office/powerpoint/2010/main" val="878146363"/>
      </p:ext>
    </p:extLst>
  </p:cSld>
  <p:clrMapOvr>
    <a:masterClrMapping/>
  </p:clrMapOvr>
  <p:transition spd="med" advTm="2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3" name="文本框 2"/>
          <p:cNvSpPr txBox="1"/>
          <p:nvPr/>
        </p:nvSpPr>
        <p:spPr>
          <a:xfrm>
            <a:off x="283846" y="1000691"/>
            <a:ext cx="8711565"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（2018·临沂）</a:t>
            </a:r>
            <a:r>
              <a:rPr sz="1800">
                <a:latin typeface="微软雅黑" panose="020B0503020204020204" charset="-122"/>
                <a:ea typeface="微软雅黑" panose="020B0503020204020204" charset="-122"/>
                <a:cs typeface="微软雅黑" panose="020B0503020204020204" charset="-122"/>
              </a:rPr>
              <a:t>下列现象与彩虹的形成原因相同的是（　　）</a:t>
            </a:r>
            <a:r>
              <a:rPr lang="zh-CN" sz="18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6056631" y="1110181"/>
            <a:ext cx="41084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C</a:t>
            </a:r>
            <a:endPar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2147482212"/>
          <p:cNvPicPr>
            <a:picLocks noChangeAspect="1"/>
          </p:cNvPicPr>
          <p:nvPr/>
        </p:nvPicPr>
        <p:blipFill>
          <a:blip r:embed="rId3"/>
          <a:stretch>
            <a:fillRect/>
          </a:stretch>
        </p:blipFill>
        <p:spPr>
          <a:xfrm>
            <a:off x="327025" y="2079044"/>
            <a:ext cx="8286750" cy="1408733"/>
          </a:xfrm>
          <a:prstGeom prst="rect">
            <a:avLst/>
          </a:prstGeom>
          <a:noFill/>
          <a:ln w="9525">
            <a:noFill/>
          </a:ln>
        </p:spPr>
      </p:pic>
    </p:spTree>
    <p:extLst>
      <p:ext uri="{BB962C8B-B14F-4D97-AF65-F5344CB8AC3E}">
        <p14:creationId xmlns:p14="http://schemas.microsoft.com/office/powerpoint/2010/main" val="1332924674"/>
      </p:ext>
    </p:extLst>
  </p:cSld>
  <p:clrMapOvr>
    <a:masterClrMapping/>
  </p:clrMapOvr>
  <p:transition spd="med"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三、平面镜成像</a:t>
            </a:r>
          </a:p>
        </p:txBody>
      </p:sp>
      <p:sp>
        <p:nvSpPr>
          <p:cNvPr id="3" name="文本框 2"/>
          <p:cNvSpPr txBox="1"/>
          <p:nvPr/>
        </p:nvSpPr>
        <p:spPr>
          <a:xfrm>
            <a:off x="283846" y="1000691"/>
            <a:ext cx="8801735" cy="3331180"/>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 平面镜成像利用的是光的反射。成像规律是：（1）像与物大小</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相等</a:t>
            </a:r>
            <a:r>
              <a:rPr lang="zh-CN" sz="2000" b="0">
                <a:latin typeface="微软雅黑" panose="020B0503020204020204" charset="-122"/>
                <a:ea typeface="微软雅黑" panose="020B0503020204020204" charset="-122"/>
                <a:cs typeface="微软雅黑" panose="020B0503020204020204" charset="-122"/>
              </a:rPr>
              <a:t>；（2）像到镜的距离与物到镜的距离</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相等</a:t>
            </a:r>
            <a:r>
              <a:rPr lang="zh-CN" sz="2000" b="0">
                <a:latin typeface="微软雅黑" panose="020B0503020204020204" charset="-122"/>
                <a:ea typeface="微软雅黑" panose="020B0503020204020204" charset="-122"/>
                <a:cs typeface="微软雅黑" panose="020B0503020204020204" charset="-122"/>
              </a:rPr>
              <a:t>；（3）像与物的对应点的连线与镜面</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垂直</a:t>
            </a:r>
            <a:r>
              <a:rPr lang="zh-CN" sz="2000" b="0">
                <a:latin typeface="微软雅黑" panose="020B0503020204020204" charset="-122"/>
                <a:ea typeface="微软雅黑" panose="020B0503020204020204" charset="-122"/>
                <a:cs typeface="微软雅黑" panose="020B0503020204020204" charset="-122"/>
              </a:rPr>
              <a:t>；（4）像与物左右位置</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颠倒</a:t>
            </a:r>
            <a:r>
              <a:rPr lang="zh-CN" sz="2000" b="0">
                <a:latin typeface="微软雅黑" panose="020B0503020204020204" charset="-122"/>
                <a:ea typeface="微软雅黑" panose="020B0503020204020204" charset="-122"/>
                <a:cs typeface="微软雅黑" panose="020B0503020204020204" charset="-122"/>
              </a:rPr>
              <a:t>；（5）平面镜所成的像是</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虚像</a:t>
            </a:r>
            <a:r>
              <a:rPr lang="zh-CN" sz="2000" b="0">
                <a:latin typeface="微软雅黑" panose="020B0503020204020204" charset="-122"/>
                <a:ea typeface="微软雅黑" panose="020B0503020204020204" charset="-122"/>
                <a:cs typeface="微软雅黑" panose="020B0503020204020204" charset="-122"/>
              </a:rPr>
              <a:t>（实像、虚像）。具体总结就是十个字：等大、等距、垂直、反向、虚像。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2.虚像是指射入眼睛的光线，其反向延长线的集合点形成的像；虚像能用眼睛直接观看，但不能用光屏</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接收</a:t>
            </a:r>
            <a:r>
              <a:rPr lang="zh-CN" sz="2000" b="0">
                <a:latin typeface="微软雅黑" panose="020B0503020204020204" charset="-122"/>
                <a:ea typeface="微软雅黑" panose="020B0503020204020204" charset="-122"/>
                <a:cs typeface="微软雅黑" panose="020B0503020204020204" charset="-122"/>
              </a:rPr>
              <a:t>；实像既可以用光屏承接，也可以用眼睛直接观看。</a:t>
            </a:r>
          </a:p>
        </p:txBody>
      </p:sp>
    </p:spTree>
    <p:extLst>
      <p:ext uri="{BB962C8B-B14F-4D97-AF65-F5344CB8AC3E}">
        <p14:creationId xmlns:p14="http://schemas.microsoft.com/office/powerpoint/2010/main" val="343664807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考点五：光的色散</a:t>
            </a:r>
          </a:p>
        </p:txBody>
      </p:sp>
      <p:sp>
        <p:nvSpPr>
          <p:cNvPr id="3" name="文本框 2"/>
          <p:cNvSpPr txBox="1"/>
          <p:nvPr/>
        </p:nvSpPr>
        <p:spPr>
          <a:xfrm>
            <a:off x="283846" y="1000691"/>
            <a:ext cx="8711565" cy="507984"/>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a:t>
            </a:r>
            <a:r>
              <a:rPr sz="1800" b="1">
                <a:latin typeface="微软雅黑" panose="020B0503020204020204" charset="-122"/>
                <a:ea typeface="微软雅黑" panose="020B0503020204020204" charset="-122"/>
                <a:cs typeface="微软雅黑" panose="020B0503020204020204" charset="-122"/>
              </a:rPr>
              <a:t>（2018·德州）</a:t>
            </a:r>
            <a:r>
              <a:rPr sz="1800">
                <a:latin typeface="微软雅黑" panose="020B0503020204020204" charset="-122"/>
                <a:ea typeface="微软雅黑" panose="020B0503020204020204" charset="-122"/>
                <a:cs typeface="微软雅黑" panose="020B0503020204020204" charset="-122"/>
              </a:rPr>
              <a:t>如图所示的光现象中，与杯弓蛇影成像原理相同的是（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7556501" y="1055436"/>
            <a:ext cx="41084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C</a:t>
            </a:r>
            <a:endPar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2147482211"/>
          <p:cNvPicPr>
            <a:picLocks noChangeAspect="1"/>
          </p:cNvPicPr>
          <p:nvPr/>
        </p:nvPicPr>
        <p:blipFill>
          <a:blip r:embed="rId3"/>
          <a:stretch>
            <a:fillRect/>
          </a:stretch>
        </p:blipFill>
        <p:spPr>
          <a:xfrm>
            <a:off x="327025" y="1800225"/>
            <a:ext cx="8369300" cy="2089229"/>
          </a:xfrm>
          <a:prstGeom prst="rect">
            <a:avLst/>
          </a:prstGeom>
          <a:noFill/>
          <a:ln w="9525">
            <a:noFill/>
          </a:ln>
        </p:spPr>
      </p:pic>
    </p:spTree>
    <p:extLst>
      <p:ext uri="{BB962C8B-B14F-4D97-AF65-F5344CB8AC3E}">
        <p14:creationId xmlns:p14="http://schemas.microsoft.com/office/powerpoint/2010/main" val="986663198"/>
      </p:ext>
    </p:extLst>
  </p:cSld>
  <p:clrMapOvr>
    <a:masterClrMapping/>
  </p:clrMapOvr>
  <p:transition spd="med"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三、平面镜成像</a:t>
            </a:r>
          </a:p>
        </p:txBody>
      </p:sp>
      <p:sp>
        <p:nvSpPr>
          <p:cNvPr id="3" name="文本框 2"/>
          <p:cNvSpPr txBox="1"/>
          <p:nvPr/>
        </p:nvSpPr>
        <p:spPr>
          <a:xfrm>
            <a:off x="283846" y="1000691"/>
            <a:ext cx="8801735" cy="286839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3.利用光的反射现象，反射面为平面的叫平面镜，反射面为球面一部分的叫球面镜。</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4.利用球面的外表面作反射面的面镜叫做凸面镜；凸面镜对光有发散作用，常用作汽车观后镜来扩大视野。</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5.利用球面的内表面作反射面的面镜叫做凹面镜；凹面镜对光有汇聚作用，常用作太阳灶、探照灯等。</a:t>
            </a:r>
          </a:p>
        </p:txBody>
      </p:sp>
    </p:spTree>
    <p:extLst>
      <p:ext uri="{BB962C8B-B14F-4D97-AF65-F5344CB8AC3E}">
        <p14:creationId xmlns:p14="http://schemas.microsoft.com/office/powerpoint/2010/main" val="70102366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四、光的折射</a:t>
            </a:r>
          </a:p>
        </p:txBody>
      </p:sp>
      <p:sp>
        <p:nvSpPr>
          <p:cNvPr id="3" name="文本框 2"/>
          <p:cNvSpPr txBox="1"/>
          <p:nvPr/>
        </p:nvSpPr>
        <p:spPr>
          <a:xfrm>
            <a:off x="327026" y="1000691"/>
            <a:ext cx="8646795" cy="286839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1.当光从一种介质斜射入另一种介质时，光在另一种介质中传播方向发生改变的现象叫 光的折射。</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2.光的折射发生在两种介质的交界面上，但光线在每种介质内是直线传播的。光从一种介质垂直射入另一种介质时，其传播方向不改变（改变、不改变）。</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3.入射光线射入另一种介质时的交点（O），叫入射点；入射光线AO与法线NN′夹角（α）叫入射角；折射光线OC与法线NN′的夹角（γ）叫折射角。</a:t>
            </a:r>
          </a:p>
        </p:txBody>
      </p:sp>
    </p:spTree>
    <p:extLst>
      <p:ext uri="{BB962C8B-B14F-4D97-AF65-F5344CB8AC3E}">
        <p14:creationId xmlns:p14="http://schemas.microsoft.com/office/powerpoint/2010/main" val="55071104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四、光的折射</a:t>
            </a:r>
          </a:p>
        </p:txBody>
      </p:sp>
      <p:sp>
        <p:nvSpPr>
          <p:cNvPr id="3" name="文本框 2"/>
          <p:cNvSpPr txBox="1"/>
          <p:nvPr/>
        </p:nvSpPr>
        <p:spPr>
          <a:xfrm>
            <a:off x="327026" y="1000691"/>
            <a:ext cx="864679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4.光的折射定律：1）在折射现象中，折射光线、入射光线、法线在同一平面内（</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共面</a:t>
            </a:r>
            <a:r>
              <a:rPr lang="zh-CN" sz="2000" b="0">
                <a:latin typeface="微软雅黑" panose="020B0503020204020204" charset="-122"/>
                <a:ea typeface="微软雅黑" panose="020B0503020204020204" charset="-122"/>
                <a:cs typeface="微软雅黑" panose="020B0503020204020204" charset="-122"/>
              </a:rPr>
              <a:t>）；2）折射光线和入射光线分居在法线的两侧（</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分居</a:t>
            </a:r>
            <a:r>
              <a:rPr lang="zh-CN" sz="2000" b="0">
                <a:latin typeface="微软雅黑" panose="020B0503020204020204" charset="-122"/>
                <a:ea typeface="微软雅黑" panose="020B0503020204020204" charset="-122"/>
                <a:cs typeface="微软雅黑" panose="020B0503020204020204" charset="-122"/>
              </a:rPr>
              <a:t>）；3)当光从空气斜射入水等其他透明物质（玻璃、水晶等）时，折射角小于（大于、小于或等于）入射角；当光从水或其它透明物质斜射入空气时，折射角大于（大于、小于或等于）入射角（</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不等角</a:t>
            </a:r>
            <a:r>
              <a:rPr lang="zh-CN" sz="2000" b="0">
                <a:latin typeface="微软雅黑" panose="020B0503020204020204" charset="-122"/>
                <a:ea typeface="微软雅黑" panose="020B0503020204020204" charset="-122"/>
                <a:cs typeface="微软雅黑" panose="020B0503020204020204" charset="-122"/>
              </a:rPr>
              <a:t>，在空气中的角大）。</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5.在生活中，我们常见的折射现象很多，如：看清澈的池水，池水水底变浅；在岸上看到的鱼接近于水面；透过玻璃砖看物体发生了错位；水杯中的筷子好像弯折了；“海市蜃楼”现象等等都是光的折射现象。</a:t>
            </a:r>
          </a:p>
        </p:txBody>
      </p:sp>
    </p:spTree>
    <p:extLst>
      <p:ext uri="{BB962C8B-B14F-4D97-AF65-F5344CB8AC3E}">
        <p14:creationId xmlns:p14="http://schemas.microsoft.com/office/powerpoint/2010/main" val="230270762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3657</Words>
  <Application>Microsoft Office PowerPoint</Application>
  <PresentationFormat>全屏显示(16:9)</PresentationFormat>
  <Paragraphs>354</Paragraphs>
  <Slides>60</Slides>
  <Notes>0</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5</cp:revision>
  <dcterms:created xsi:type="dcterms:W3CDTF">2020-03-15T12:28:02Z</dcterms:created>
  <dcterms:modified xsi:type="dcterms:W3CDTF">2020-04-16T23:52:12Z</dcterms:modified>
</cp:coreProperties>
</file>