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sldIdLst>
    <p:sldId id="411" r:id="rId2"/>
    <p:sldId id="262" r:id="rId3"/>
    <p:sldId id="264" r:id="rId4"/>
    <p:sldId id="268" r:id="rId5"/>
    <p:sldId id="269" r:id="rId6"/>
    <p:sldId id="270" r:id="rId7"/>
    <p:sldId id="271" r:id="rId8"/>
    <p:sldId id="273" r:id="rId9"/>
    <p:sldId id="274" r:id="rId10"/>
    <p:sldId id="277" r:id="rId11"/>
    <p:sldId id="278" r:id="rId12"/>
    <p:sldId id="281" r:id="rId13"/>
    <p:sldId id="282" r:id="rId14"/>
    <p:sldId id="284" r:id="rId15"/>
    <p:sldId id="286" r:id="rId16"/>
    <p:sldId id="291" r:id="rId17"/>
    <p:sldId id="293" r:id="rId18"/>
    <p:sldId id="294" r:id="rId19"/>
    <p:sldId id="296" r:id="rId20"/>
    <p:sldId id="298" r:id="rId21"/>
    <p:sldId id="300" r:id="rId22"/>
    <p:sldId id="304" r:id="rId23"/>
    <p:sldId id="306" r:id="rId24"/>
    <p:sldId id="309" r:id="rId25"/>
    <p:sldId id="312" r:id="rId26"/>
    <p:sldId id="314" r:id="rId27"/>
    <p:sldId id="316" r:id="rId28"/>
    <p:sldId id="318" r:id="rId29"/>
    <p:sldId id="321" r:id="rId30"/>
    <p:sldId id="324" r:id="rId31"/>
    <p:sldId id="325" r:id="rId32"/>
    <p:sldId id="327" r:id="rId33"/>
    <p:sldId id="329" r:id="rId34"/>
    <p:sldId id="331" r:id="rId35"/>
    <p:sldId id="332" r:id="rId36"/>
    <p:sldId id="334" r:id="rId37"/>
    <p:sldId id="337" r:id="rId38"/>
    <p:sldId id="340" r:id="rId39"/>
    <p:sldId id="342" r:id="rId40"/>
    <p:sldId id="343" r:id="rId41"/>
    <p:sldId id="345" r:id="rId42"/>
    <p:sldId id="346" r:id="rId43"/>
    <p:sldId id="348" r:id="rId44"/>
    <p:sldId id="350" r:id="rId45"/>
    <p:sldId id="351" r:id="rId46"/>
    <p:sldId id="352" r:id="rId47"/>
    <p:sldId id="354" r:id="rId48"/>
    <p:sldId id="355" r:id="rId49"/>
    <p:sldId id="357" r:id="rId50"/>
    <p:sldId id="358" r:id="rId51"/>
    <p:sldId id="360" r:id="rId52"/>
    <p:sldId id="361" r:id="rId53"/>
    <p:sldId id="363" r:id="rId54"/>
    <p:sldId id="364" r:id="rId55"/>
    <p:sldId id="367" r:id="rId56"/>
    <p:sldId id="368" r:id="rId57"/>
    <p:sldId id="370" r:id="rId58"/>
    <p:sldId id="373" r:id="rId59"/>
    <p:sldId id="374" r:id="rId60"/>
    <p:sldId id="375" r:id="rId61"/>
    <p:sldId id="377" r:id="rId62"/>
    <p:sldId id="378" r:id="rId63"/>
    <p:sldId id="381" r:id="rId64"/>
    <p:sldId id="383" r:id="rId65"/>
    <p:sldId id="386" r:id="rId66"/>
    <p:sldId id="388" r:id="rId67"/>
    <p:sldId id="389" r:id="rId68"/>
    <p:sldId id="390" r:id="rId69"/>
    <p:sldId id="393" r:id="rId70"/>
    <p:sldId id="394" r:id="rId71"/>
    <p:sldId id="395" r:id="rId72"/>
    <p:sldId id="397" r:id="rId73"/>
    <p:sldId id="398" r:id="rId74"/>
    <p:sldId id="400" r:id="rId75"/>
    <p:sldId id="401" r:id="rId76"/>
    <p:sldId id="402" r:id="rId77"/>
    <p:sldId id="404" r:id="rId78"/>
    <p:sldId id="405" r:id="rId79"/>
    <p:sldId id="406" r:id="rId80"/>
    <p:sldId id="407" r:id="rId81"/>
    <p:sldId id="408" r:id="rId82"/>
    <p:sldId id="410" r:id="rId8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12" Type="http://schemas.openxmlformats.org/officeDocument/2006/relationships/image" Target="../media/image83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11" Type="http://schemas.openxmlformats.org/officeDocument/2006/relationships/image" Target="../media/image82.wmf"/><Relationship Id="rId5" Type="http://schemas.openxmlformats.org/officeDocument/2006/relationships/image" Target="../media/image76.wmf"/><Relationship Id="rId10" Type="http://schemas.openxmlformats.org/officeDocument/2006/relationships/image" Target="../media/image81.wmf"/><Relationship Id="rId4" Type="http://schemas.openxmlformats.org/officeDocument/2006/relationships/image" Target="../media/image75.wmf"/><Relationship Id="rId9" Type="http://schemas.openxmlformats.org/officeDocument/2006/relationships/image" Target="../media/image8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第3节　重力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5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16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1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61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7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69.wmf"/><Relationship Id="rId4" Type="http://schemas.openxmlformats.org/officeDocument/2006/relationships/oleObject" Target="../embeddings/oleObject23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76.wmf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" Type="http://schemas.openxmlformats.org/officeDocument/2006/relationships/notesSlide" Target="../notesSlides/notesSlide71.xml"/><Relationship Id="rId21" Type="http://schemas.openxmlformats.org/officeDocument/2006/relationships/image" Target="../media/image80.wmf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78.wmf"/><Relationship Id="rId25" Type="http://schemas.openxmlformats.org/officeDocument/2006/relationships/image" Target="../media/image82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75.wmf"/><Relationship Id="rId24" Type="http://schemas.openxmlformats.org/officeDocument/2006/relationships/oleObject" Target="../embeddings/oleObject35.bin"/><Relationship Id="rId5" Type="http://schemas.openxmlformats.org/officeDocument/2006/relationships/image" Target="../media/image72.wmf"/><Relationship Id="rId15" Type="http://schemas.openxmlformats.org/officeDocument/2006/relationships/image" Target="../media/image77.wmf"/><Relationship Id="rId23" Type="http://schemas.openxmlformats.org/officeDocument/2006/relationships/image" Target="../media/image81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79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83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37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66916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454" y="3071097"/>
            <a:ext cx="928690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第七章　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51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如图所示,利用铅垂线和三角尺判断桌面是否水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平的做法正确的是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55" kern="0" spc="46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10"/>
              </a:spcBef>
              <a:buNone/>
            </a:pPr>
            <a:r>
              <a:rPr lang="zh-CN" altLang="en-US" sz="8565" kern="0" spc="485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66943"/>
            <a:ext cx="7258050" cy="2905125"/>
          </a:xfrm>
          <a:prstGeom prst="rect">
            <a:avLst/>
          </a:prstGeom>
        </p:spPr>
      </p:pic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184474"/>
            <a:ext cx="72580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利用三角尺和铅垂线判断桌面是否水平,要利用三角尺的两条直角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边互相垂直,让一条边贴紧桌面,铅垂线与另一条直角边平行,就说明铅垂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线与桌面垂直。因为在重力的作用下,铅垂线一定是竖直向下的,所以可以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通过观察铅垂线与该直角边的关系来判断桌面是否水平。故选择A。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sz="201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0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作重力的示意图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如图7-3-4所示,一小球正在斜坡上向下滚动,请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画出小球在斜坡上受到重力的示意图。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30" kern="0" spc="97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7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图7-3-4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97" y="2563013"/>
            <a:ext cx="2029379" cy="1787999"/>
          </a:xfrm>
          <a:prstGeom prst="rect">
            <a:avLst/>
          </a:prstGeom>
        </p:spPr>
      </p:pic>
      <p:pic>
        <p:nvPicPr>
          <p:cNvPr id="4" name="图片 3" descr="PPT模板八年级-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449183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小球所受重力的作用点在小球的球心,过球心沿竖直向下的方向画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一条线段,在线段的末端标上箭头表示重力的方向,并标出符号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89359"/>
            <a:ext cx="8467200" cy="2815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如图7-3-5所示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30" kern="0" spc="97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7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图7-3-5</a:t>
            </a:r>
            <a:endParaRPr lang="zh-CN" altLang="en-US" dirty="0"/>
          </a:p>
        </p:txBody>
      </p:sp>
      <p:pic>
        <p:nvPicPr>
          <p:cNvPr id="4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97" y="2144439"/>
            <a:ext cx="2029379" cy="17879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97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55626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重力及其相关计算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(2019吉林长春六中月考)一辆载重汽车及所载货物共重5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N。当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行至某桥头处时,司机发现桥头处竖立着“最大限重6 t”的提示牌。请通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过计算说明,这辆车是否超重?(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563013"/>
            <a:ext cx="8467200" cy="41796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方法一:比较重力。该桥允许通过的最大重力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限重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t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sz="2010" dirty="0" smtClean="0"/>
              <a:t/>
            </a:r>
            <a:br>
              <a:rPr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N&gt;5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N,故汽车不超重。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方法二:比较质量。汽车的总质量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8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=</a:t>
            </a:r>
            <a:r>
              <a:rPr lang="zh-CN" altLang="en-US" sz="2010" kern="0" spc="37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kg&lt;6 t,故汽车不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超重。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  <a:spcBef>
                <a:spcPts val="75"/>
              </a:spcBef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见解析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  <a:spcBef>
                <a:spcPts val="75"/>
              </a:spcBef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利用重力与质量的关系式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及其变形公式进行计算时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计算过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程要注意各个物理量单位的统一。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  <a:spcBef>
                <a:spcPts val="75"/>
              </a:spcBef>
            </a:pP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75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04713" y="3456955"/>
          <a:ext cx="2381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4713" y="3456955"/>
                        <a:ext cx="23812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36531" y="3420269"/>
          <a:ext cx="838199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6" imgW="22250400" imgH="16764000" progId="Equation.DSMT4">
                  <p:embed/>
                </p:oleObj>
              </mc:Choice>
              <mc:Fallback>
                <p:oleObj name="Equation" r:id="rId6" imgW="22250400" imgH="167640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36531" y="3420269"/>
                        <a:ext cx="838199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“谈”“弹”实验探究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素养呈现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“科学探究”是物理学科核心素养之一。通常科学探究涉及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提出物理问题、形成猜想与假设、制订计划与设计实验、进行实验与收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集证据、分析与论证、评估、交流与合作等要素。本章涉及的探究实验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主要是“探究重力的大小跟质量的关系”及“弹簧(橡皮筋)的伸长与所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受拉力的关系”,这两个实验均重在考查“数据(信息)的获取与处理”、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“结论的应用”、“实验的评估”等科学素养。</a:t>
            </a:r>
            <a:endParaRPr lang="zh-CN" altLang="en-US" dirty="0"/>
          </a:p>
        </p:txBody>
      </p:sp>
      <p:pic>
        <p:nvPicPr>
          <p:cNvPr id="3" name="图片 2" descr="PPT模板八年级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4245873" cy="411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196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典例剖析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(2019福建漳州漳浦期末)小辉利用如图7-3-6所示的装置探究“弹簧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与弹簧测力计对它的拉力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大小的关系”。在一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定弹性限度范围内,用弹簧测力计对同一弹簧片施加竖直向上大小不同的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,实验数据如下表: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30" kern="0" spc="126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图7-3-6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43" y="3063079"/>
            <a:ext cx="2468862" cy="21494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929288"/>
          <a:ext cx="7739998" cy="14148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形变量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3.0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000" y="2375177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(1)实验次数4中弹簧测力计的示数如图所示,为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(2)分析可知,实验次数4时,弹簧片弯曲时末端的形变量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大约是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(3)根据表中的数据,可知弹簧片弯曲时末端的形变量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(4)请你猜想弹簧片弯曲时末端的形变量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可能还与弹簧片的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等有关。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87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(1)3.5　(2)2.1　(3)正比　(4)长度　厚度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(1)由图可知,弹簧测力计的分度值为0.1 N,故其示数为3 N+0.1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=3.5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(2)(3)根据实验记录表中已知的5组实验数据,可知</a:t>
            </a:r>
            <a:r>
              <a:rPr lang="zh-CN" altLang="en-US" sz="2790" kern="0" spc="-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4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590" kern="0" spc="28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,故可知,在一定弹性限度范围内,弹簧片弯曲时末端的形变量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成正比关系。根据实验结论可知,</a:t>
            </a:r>
            <a:r>
              <a:rPr lang="zh-CN" altLang="en-US" sz="2790" kern="0" spc="-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4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,代入数据可解得: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=2.1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(4)根据生活经验知弹簧片弯曲时末端的形变量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可能还与弹簧片的长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度、厚度、宽度、材料等有关。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28567" y="2205823"/>
          <a:ext cx="2666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4" imgW="7010400" imgH="16154400" progId="Equation.DSMT4">
                  <p:embed/>
                </p:oleObj>
              </mc:Choice>
              <mc:Fallback>
                <p:oleObj name="Equation" r:id="rId4" imgW="7010400" imgH="16154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28567" y="2205823"/>
                        <a:ext cx="2666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39416" y="2205823"/>
          <a:ext cx="2952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6" imgW="7924800" imgH="16154400" progId="Equation.DSMT4">
                  <p:embed/>
                </p:oleObj>
              </mc:Choice>
              <mc:Fallback>
                <p:oleObj name="Equation" r:id="rId6" imgW="7924800" imgH="16154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39416" y="2205823"/>
                        <a:ext cx="2952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78841" y="2205823"/>
          <a:ext cx="285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8" imgW="7620000" imgH="16154400" progId="Equation.DSMT4">
                  <p:embed/>
                </p:oleObj>
              </mc:Choice>
              <mc:Fallback>
                <p:oleObj name="Equation" r:id="rId8" imgW="7620000" imgH="161544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78841" y="2205823"/>
                        <a:ext cx="2857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08740" y="2205823"/>
          <a:ext cx="285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0" imgW="7620000" imgH="16154400" progId="Equation.DSMT4">
                  <p:embed/>
                </p:oleObj>
              </mc:Choice>
              <mc:Fallback>
                <p:oleObj name="Equation" r:id="rId10" imgW="7620000" imgH="161544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08740" y="2205823"/>
                        <a:ext cx="2857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638639" y="2205823"/>
          <a:ext cx="285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2" imgW="7620000" imgH="16154400" progId="Equation.DSMT4">
                  <p:embed/>
                </p:oleObj>
              </mc:Choice>
              <mc:Fallback>
                <p:oleObj name="Equation" r:id="rId12" imgW="7620000" imgH="161544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38639" y="2205823"/>
                        <a:ext cx="2857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000" y="2777327"/>
          <a:ext cx="695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4" imgW="18288000" imgH="14630400" progId="Equation.DSMT4">
                  <p:embed/>
                </p:oleObj>
              </mc:Choice>
              <mc:Fallback>
                <p:oleObj name="Equation" r:id="rId14" imgW="18288000" imgH="146304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0000" y="2777327"/>
                        <a:ext cx="695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05467" y="3008167"/>
          <a:ext cx="2666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16" imgW="7010400" imgH="16154400" progId="Equation.DSMT4">
                  <p:embed/>
                </p:oleObj>
              </mc:Choice>
              <mc:Fallback>
                <p:oleObj name="Equation" r:id="rId16" imgW="7010400" imgH="161544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05467" y="3008167"/>
                        <a:ext cx="2666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516317" y="3008167"/>
          <a:ext cx="2952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18" imgW="7924800" imgH="16154400" progId="Equation.DSMT4">
                  <p:embed/>
                </p:oleObj>
              </mc:Choice>
              <mc:Fallback>
                <p:oleObj name="Equation" r:id="rId18" imgW="7924800" imgH="16154400" progId="Equation.DSMT4">
                  <p:embed/>
                  <p:pic>
                    <p:nvPicPr>
                      <p:cNvPr id="0" name="图片 3080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16317" y="3008167"/>
                        <a:ext cx="2952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83935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1.重力:由于地球的吸引而使物体受到的力。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2.万有引力:宇宙间的物体,大到天体,小到尘埃,都存在互相吸引的力,这就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是万有引力。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13451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万有引力和重力的关系: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0000" y="3575022"/>
          <a:ext cx="6923832" cy="2988519"/>
        </p:xfrm>
        <a:graphic>
          <a:graphicData uri="http://schemas.openxmlformats.org/drawingml/2006/table">
            <a:tbl>
              <a:tblPr/>
              <a:tblGrid>
                <a:gridCol w="1153972"/>
                <a:gridCol w="1153972"/>
                <a:gridCol w="1153972"/>
                <a:gridCol w="1153972"/>
                <a:gridCol w="1153972"/>
                <a:gridCol w="1153972"/>
              </a:tblGrid>
              <a:tr h="421871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0899" marR="40899" marT="40899" marB="40899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比较项目</a:t>
                      </a:r>
                    </a:p>
                  </a:txBody>
                  <a:tcPr marL="40899" marR="40899" marT="40899" marB="40899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万有引力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</a:p>
                  </a:txBody>
                  <a:tcPr marL="40899" marR="40899" marT="40899" marB="40899"/>
                </a:tc>
              </a:tr>
              <a:tr h="714926"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区别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范围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宇宙间的任何</a:t>
                      </a:r>
                      <a:r>
                        <a:rPr sz="1600"/>
                        <a:t/>
                      </a:r>
                      <a:br>
                        <a:rPr sz="16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两个物体之间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地球对其周围</a:t>
                      </a:r>
                      <a:r>
                        <a:rPr sz="1600"/>
                        <a:t/>
                      </a:r>
                      <a:br>
                        <a:rPr sz="16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的所有物体</a:t>
                      </a:r>
                    </a:p>
                  </a:txBody>
                  <a:tcPr marL="40899" marR="40899" marT="40899" marB="40899"/>
                </a:tc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0899" marR="40899" marT="40899" marB="40899"/>
                </a:tc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0899" marR="40899" marT="40899" marB="40899"/>
                </a:tc>
              </a:tr>
              <a:tr h="7149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施力物体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宇宙间的任何</a:t>
                      </a:r>
                      <a:r>
                        <a:rPr sz="1600"/>
                        <a:t/>
                      </a:r>
                      <a:br>
                        <a:rPr sz="16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地球</a:t>
                      </a:r>
                    </a:p>
                  </a:txBody>
                  <a:tcPr marL="40899" marR="40899" marT="40899" marB="40899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  <a:tr h="71492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受力物体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宇宙间的任何</a:t>
                      </a:r>
                      <a:r>
                        <a:rPr sz="1600"/>
                        <a:t/>
                      </a:r>
                      <a:br>
                        <a:rPr sz="16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</a:t>
                      </a:r>
                    </a:p>
                  </a:txBody>
                  <a:tcPr marL="40899" marR="40899" marT="40899" marB="40899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地面附近的一</a:t>
                      </a:r>
                      <a:r>
                        <a:rPr sz="1600"/>
                        <a:t/>
                      </a:r>
                      <a:br>
                        <a:rPr sz="1600"/>
                      </a:b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切物体</a:t>
                      </a:r>
                    </a:p>
                  </a:txBody>
                  <a:tcPr marL="40899" marR="40899" marT="40899" marB="40899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  <a:tr h="42187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联系</a:t>
                      </a:r>
                    </a:p>
                  </a:txBody>
                  <a:tcPr marL="40899" marR="40899" marT="40899" marB="40899"/>
                </a:tc>
                <a:tc grid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地球能够吸引地球上的物体就是万有引力的结果</a:t>
                      </a:r>
                    </a:p>
                  </a:txBody>
                  <a:tcPr marL="40899" marR="40899" marT="40899" marB="40899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508548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重力及其由来</a:t>
            </a:r>
            <a:endParaRPr lang="zh-CN" altLang="en-US" dirty="0"/>
          </a:p>
        </p:txBody>
      </p:sp>
      <p:pic>
        <p:nvPicPr>
          <p:cNvPr id="6" name="图片 5" descr="PPT模板八年级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092154"/>
            <a:ext cx="4276353" cy="399289"/>
          </a:xfrm>
          <a:prstGeom prst="rect">
            <a:avLst/>
          </a:prstGeom>
        </p:spPr>
      </p:pic>
      <p:pic>
        <p:nvPicPr>
          <p:cNvPr id="7" name="图片 6" descr="PPT模板八年级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594756"/>
            <a:ext cx="1048514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素养解读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本题以“弹簧片弯曲时末端的形变量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大小的关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系”的实验探究为背景综合考查了“科学探究”和“物理观念”等学科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核心素养和学科能力,如:(1)问借助通过弹簧测力计的读数考查了“使用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基本的器材获得数据”的能力;(2)、(3)问考查了“分析数据,发现特点,形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成结论,并用结论进行解释问题”的能力;(4)问考查了“根据经验和已有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知识对问题提出猜想”的能力。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50896"/>
            <a:ext cx="8467200" cy="5212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重力及其由来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1.(独家原创试题)如图7-3-1所示,一只企鹅由空中跳向水中,若不计空气阻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力,企鹅在空中下落过程中只受到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力的作用,施力物体是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825" kern="0" spc="39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　地球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空中下落的企鹅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不考虑空气阻力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企鹅只受到重力的作用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物体由于地球吸引而受到的力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所以重力的施力物体是地球。</a:t>
            </a:r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96" y="3163919"/>
            <a:ext cx="1217857" cy="1470796"/>
          </a:xfrm>
          <a:prstGeom prst="rect">
            <a:avLst/>
          </a:prstGeom>
        </p:spPr>
      </p:pic>
      <p:pic>
        <p:nvPicPr>
          <p:cNvPr id="4" name="图片 3" descr="PPT模板八年级-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406672"/>
            <a:ext cx="4245873" cy="441961"/>
          </a:xfrm>
          <a:prstGeom prst="rect">
            <a:avLst/>
          </a:prstGeom>
        </p:spPr>
      </p:pic>
      <p:pic>
        <p:nvPicPr>
          <p:cNvPr id="5" name="图片 4" descr="PPT模板八年级-0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809070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69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重力的三要素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2.(2018天津五区联考)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N/kg所表示的物理意义是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A.1 kg=9.8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B.质量为1 kg的物体所受重力为9.8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C.这是一个要记忆的数,没有什么物理意义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D.质量为1 kg的物体所受重力为9.8 N/kg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N/kg,表示质量为1 kg的物体受到的重力大小是9.8 N。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98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3.如图7-3-2所示,在生活、生产中我们常遇到下面事例:打夯时夯锤被高高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抛起又下落,砸在工作面上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若夯锤落到地面上时的重力为300 N,那么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它的质量为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N/kg),不考虑高度对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的影响,它抛起和落下时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的重力相比是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(选填“变化”或“不变”)的。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00" kern="0" spc="233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图7-3-2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59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51" y="2768782"/>
            <a:ext cx="3644997" cy="171423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706153"/>
            <a:ext cx="8467200" cy="1515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　不变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kg,因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也不变。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88097" y="5249086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5" imgW="6400800" imgH="15849600" progId="Equation.DSMT4">
                  <p:embed/>
                </p:oleObj>
              </mc:Choice>
              <mc:Fallback>
                <p:oleObj name="Equation" r:id="rId5" imgW="6400800" imgH="158496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8097" y="5249086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70371" y="5249086"/>
          <a:ext cx="752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7" imgW="19812000" imgH="15849600" progId="Equation.DSMT4">
                  <p:embed/>
                </p:oleObj>
              </mc:Choice>
              <mc:Fallback>
                <p:oleObj name="Equation" r:id="rId7" imgW="19812000" imgH="158496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0371" y="5249086"/>
                        <a:ext cx="7524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09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4.(2019广东汕头澄海期中)在图7-3-3中画出重40 N的物体的重力示意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255" kern="0" spc="135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图7-3-3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59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36895"/>
            <a:ext cx="2257425" cy="1038224"/>
          </a:xfrm>
          <a:prstGeom prst="rect">
            <a:avLst/>
          </a:prstGeom>
        </p:spPr>
      </p:pic>
      <p:pic>
        <p:nvPicPr>
          <p:cNvPr id="4" name="图片 3" descr="textimage1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706021"/>
            <a:ext cx="590550" cy="82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58" y="4777591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重力的方向是竖直向下的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过物体的重心画一条带箭头的竖直向下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的有向线段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大小为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 N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1.(2018湖北武汉武区七校联考)关于地球上物体所受的重力,下列有关说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A.物体的质量与重力成正比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B.同一个物体在地球上的不同位置重力可能不同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C.物体的重力可以用天平测得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D.重力的方向不总是竖直向下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质量是物质本身的一种属性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与重力无关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同一个物体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在地球上的不同位置时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质量保持不变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由于重力的大小与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的大小有关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同地点的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可能不同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故重力可能不同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物体的质量可以用天平测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重力可以用弹簧测力计测量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重力的方向总是竖直向下的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2.(2019四川遂宁二中月考)关于重力的说法,正确的是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A.直升机停在空中不动,是因为它不受重力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B.重力的大小等于地球的引力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C.重力就是地球的引力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D.重力是由于地球的吸引使物体受到的力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地球附近的物体都受到重力作用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选项说法错误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重力是由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于地球的吸引而使物体受到的力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重力并不是地球的引力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故其大小不一定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等于地球的引力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6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3.关于重力,下列说法中正确的是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表明物体受到的重力跟它的质量成正比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表明物体的质量跟它受到的重力成正比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C.1 kg等于9.8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D.物体受到的重力是由物体的质量产生的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    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表明物体所受重力与质量成正比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质量是物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体的属性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与所受重力的大小无关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;1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的物体所受的重力是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而不是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重力是由于地球的吸引而使物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体受到的力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选项错误。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93488" y="1760030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3488" y="1760030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6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4.(2017江苏南京江宁期中)质量为0.5 kg的小球被抛出后,总是会下落,是因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为受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的作用,该力的施力物体是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　地球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4.9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抛出去的小球由于受到重力的作用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所以要落回到地面上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该力的施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力物体是地球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小球受到的重力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 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=4.9 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7306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5.(2018山东泰安中考)一足球静止在水平地面上,如图所示,画出足球所受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重力的示意图。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足球的重心在其几何中心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从重心起沿竖直方向向下作出重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力的示意图即可。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520" kern="0" spc="212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634319"/>
            <a:ext cx="2701429" cy="1474147"/>
          </a:xfrm>
          <a:prstGeom prst="rect">
            <a:avLst/>
          </a:prstGeom>
        </p:spPr>
      </p:pic>
      <p:pic>
        <p:nvPicPr>
          <p:cNvPr id="4" name="图片 3" descr="textimage1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420269"/>
            <a:ext cx="3143250" cy="19907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7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(2019广东深圳罗湖期中)下列关于重力的说法中,正确的是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A.只有与地面接触的物体才受到重力的作用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B.物体在上升过程中不受重力的作用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C.只有静止在地面上的物体才受到重力的作用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D.地面附近的所有物体都受到重力的作用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地球附近的一切物体由于地球吸引而使物体受到的力叫重力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是由于地球的吸引而产生的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物体只要在地球周围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是地面上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还是在空中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地面附近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无论是静止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还是运动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物体都要受到重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选项均不符合题意。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endParaRPr lang="zh-CN" altLang="en-US" sz="201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1.(2019山东济南历下期末)图是小鹏在玩蹦蹦杆时,他所受重力的示意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图。其中正确的图是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82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401803"/>
            <a:ext cx="5372100" cy="3905250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55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006227"/>
            <a:ext cx="5038725" cy="39052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692400" y="4991905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重力的作用点在重心,重力的方向是竖直向下的,而图中人体的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重心大约在“腰部”,故C选项正确。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2.(2019四川成都期中)电影《流浪地球》中,在为地球探路的空间站的宇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航员处于完全失重状态。如果空间站宇航员要在“失重”状态时进行体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能锻炼,下述活动中可采用的是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A.举哑铃　    B.做俯卧撑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C.用弹簧拉力器健身　    D.用单杠做引体向上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当宇航员处于完全失重状态时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哑铃、人体、单杠均不受重力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三种活动均起不到体能锻炼的效果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没有重力时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不影响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用力拉弹簧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所以可以用拉力器进行锻炼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3.(2019江苏扬州江都期中)小明用如图7-3-4所示的装置判断重力的方向: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缓慢改变木板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的倾角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,可观察到悬线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(改变/不变);若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要进一步验证重力方向向下的结论,还应进行的操作是 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。用来检查墙壁砌得是否竖直的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就是根据这一原理制成的。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70" kern="0" spc="42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图7-3-4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85857"/>
            <a:ext cx="1200150" cy="130492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　剪断悬线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,观察小球下落的方向　铅垂线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重力的方向始终是竖直向下的;小球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由于受到竖直向下的重力,对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悬线施加了一个竖直向下的拉力,使悬线处于竖直方向,改变木板的倾角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可观察到悬线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的方向保持不变;若要进一步验证重力方向向下的结论,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可以剪断悬线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,观察小球的下落情况;建筑工人常用铅垂线检查墙壁是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否竖直,这利用了重力的方向始终是竖直向下的这一原理。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2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1.(2018湖北鄂州梁子湖期中)如果没有重力,下列说法中不正确的是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A.河水不再流动,再也看不到大瀑布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B.杯子里的水倒不进口里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C.人一跳起来就离开地球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D.物体将失去质量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河水在重力作用下由高处流向低处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瀑布也是由于水受到重力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而形成的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如果没有重力河水不会流动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瀑布从此消失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杯中的水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能倒入嘴中是重力的作用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如果没有重力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水不会倒入嘴里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人能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够站在地面上是重力的作用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如果没有重力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人轻轻一跳就会离开地球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质量是物体所含物质的多少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与重力无关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98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2.(2017陕西西安高新区期中)如图为一款宠物饮水器,其整体质量分布均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匀,将饮水器里装满水,若宠物将水全部喝完,在此过程中,饮水器与水的整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体重心位置移动为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先下降后上升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装满水的饮水器和水整体的重心在底部的上方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随着宠物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不断喝水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其重心位置先不断下降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当水喝完后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重心又处于底部的上方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则知饮水器与水的整体重心位置先下降后上升。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10" kern="0" spc="21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7347"/>
            <a:ext cx="9048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3.(2017江苏南京雨花台期中)甲、乙两个物体的质量之比是5∶2,则甲和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乙受到的重力之比是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;若甲物体的质量为250 g,则乙物体所受的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062947"/>
            <a:ext cx="8467200" cy="30126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5∶2　1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=5∶2,由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可得,甲、乙两物体受到的重力之比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=5∶2;因为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=5∶2,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=250 g=0.25 kg,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则乙物体的质量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0.25 kg=0.1 kg,乙物体的重力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 kg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 N。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6105" y="363458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6105" y="363458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03986" y="363458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03986" y="363458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4.(2018江苏江阴期中)小明用刚学的知识做了一个坡度自动测量仪,如图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(a)所示,图中的指针和重锤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点转动,若放在斜坡上,则如图(b)所示,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图(b)所示的斜坡坡度为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,此装置的原理是利用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,如果用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此装置测量竖直墙壁,则指针应指在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155" kern="0" spc="479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66805"/>
            <a:ext cx="72580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7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重力方向竖直向下　90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坡度自动测量仪是利用“重力的方向在任何情况下都是竖直向下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的”的原理工作的。由图可知,一大格为45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,则每一小格为15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,若放在斜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坡上,则如图(b)所示,图(b)所示的斜坡坡度为15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,用此装置测量竖直墙壁,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则指针应指90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,此装置可以检查路面是否水平。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重力的三要素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1.重力的大小</a:t>
            </a:r>
            <a:endParaRPr lang="zh-CN" altLang="en-US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实验探究:探究重力的大小跟质量的关系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(1)实验器材:弹簧测力计、质量为100 g的钩码多只。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(2)实验步骤:逐次增挂钩码,如图7-3-1所示,分别测出它们所受的重力。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80" kern="0" spc="829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5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图7-3-1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(3)实验记录: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36" y="3134517"/>
            <a:ext cx="2023751" cy="2297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5.如图所示是我国古人发明的一种容器——欹器。它空着时就倾斜,盛水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适中就端正,盛满了水便会整个倒翻过来,水流尽时,它又像开始那样倾斜,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正所谓“虚则欹,中则正,满则覆”。当盛水适中时,容器和水的整体重心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应该在转轴的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(填“上”或“下”)方。请你猜想,盛满水时,欹器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整个倒翻过来的原因是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65" kern="0" spc="20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187542"/>
            <a:ext cx="11430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69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　容器和水整体的重心移动到转轴的上方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且偏离转轴所在竖直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物体重心越低,越稳定。当盛水适中时,容器端正,说明此时容器和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水整体的重心较低,应该在转轴的下方;盛满水时,容器和水整体的重心上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移,到了转轴上方,并且偏离转轴所在竖直面,故欹器会整个倒翻过来。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01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1.(2019陕西咸阳兴平期中,1,★★☆)下列哪个物体的重力最接近20 N(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A.一个中学生　    B.一匹马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C.一辆卡车　    D.一袋大米 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重力最接近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其质量约为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kg,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与一袋大米的质量接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八年级-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77063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2.(2017陕西西北大学附中期中,16,★★☆)踢毽子是人们喜爱的一项体育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活动。用脚将毽子踢起后,空中飞舞的毽子最终要落向地面,这是由于受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作用。建筑工人砌墙时,常利用铅垂线来检查墙砌得是否竖直,如图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7-3-5甲,一堵南北走向的墙上,所挂铅垂线如图乙所示,则这堵墙一定是向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倾斜。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45" kern="0" spc="345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图7-3-5</a:t>
            </a:r>
            <a:endParaRPr lang="zh-CN" altLang="en-US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71" y="2991641"/>
            <a:ext cx="5026731" cy="235601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2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　西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空中飞舞的毽子受到重力作用,并且重力的方向竖直向下,所以最终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要落回地面;由图乙可知,铅垂线上端与墙紧靠,下端铅垂线的位置在墙的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西侧,说明墙向西倾斜。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3.(2019吉林长春一模,19,★★☆)如图7-3-6是地球表面附近的一些物体,请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画出飞机所受重力的示意图。(2分)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965" kern="0" spc="55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图7-3-6</a:t>
            </a: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09" y="1705757"/>
            <a:ext cx="1503856" cy="172898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可以认为地球是一个匀质的球体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重力的方向是指向地心的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故连接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飞机的重心和球心的连线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作出飞机的重力示意图即可。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205691"/>
            <a:ext cx="198120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4.(2019山东青岛五十一中期中,14,★★☆)地球附近的物体都受到重力的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作用,小李同学认为物体的重力大小与物体的质量有关,他用天平、钩码、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弹簧测力计进行了探究。(6分)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635" kern="0" spc="386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(1)如图7-3-7甲是他第2次测量中弹簧测力计的读数,该测力计的分度值是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12" y="2555542"/>
            <a:ext cx="5576050" cy="278387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N,请将此时测力计的示数填入下表的空格处。请你根据表格中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的实验数据,在图乙中作出重力随质量变化的图象。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065184"/>
            <a:ext cx="8467200" cy="3414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(2)由图象可知:物体的重力跟物体的质量成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。你认为在太空站工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作时,用同样的器材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(选填“能”或“不能”)完成该探究。 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4148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8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(1)0.2　2　如图所示　(2)正比　不能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(1)弹簧测力计的一个大格代表1 N,一个小格代表0.2 N,弹簧测力计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示数是2 N。纵坐标一个格为1 N,横坐标一个格为0.1 kg,描出(0.1,1)(0.2,2)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(0.3,3)(0.4,4)各点,然后用平滑的线连接起来即可。(2)由图象知,重力随质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量的变化图线为一过原点的直线,故物体的重力跟物体质量成正比;任何物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体在太空中都不再受到地球的重力作用,故不能进行此实验。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348567"/>
            <a:ext cx="256222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39998" cy="9432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0.20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0.98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1.96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2.94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3.92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4.90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1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1.(2019安徽淮南潘集期中,7,★★☆)下列估测值最接近实际的是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A.一名中学生的重力大约是500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B.一只鸡重力约150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C.一个苹果重力约15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D.一个鸡蛋重力约5 N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一名中学生的质量为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kg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N/kg=500</a:t>
            </a:r>
            <a:r>
              <a:rPr lang="en-US" sz="2010" dirty="0" smtClean="0"/>
              <a:t/>
            </a:r>
            <a:br>
              <a:rPr 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选项符合题意。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2.(2018山西百校联考,12,★★☆)爸爸想在客厅的竖直墙壁上挂一幅全家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福,相框的上端有两个挂钩。小明在墙上钉了第一根钉子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,确定了左侧挂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钩悬挂的位置如图所示。之后他们发现若想把相框挂正,确定第二根钉子</a:t>
            </a:r>
            <a:r>
              <a:t/>
            </a:r>
            <a:br/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(右侧挂钩)的位置比较困难。请你利用生活中的物品帮他们提出解决方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案。你需要的物品: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,具体办法: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1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685246"/>
            <a:ext cx="248602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3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细线、橡皮　将一块橡皮拴在细线的底端,做成一个简易的重垂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线。手拿重垂线靠近相框的一侧,调整相框位置,直至相框的这一侧与重垂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线平行,则此时右侧挂钩处即钉子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的位置(合理即可)。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利用重力的方向竖直向下做一个重垂线。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3.(2017江苏盐城盐都期中,26,★★☆)某物理实验小组的同学在探究物体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所受重力大小与物体质量的关系时,实验记录如表: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864384"/>
            <a:ext cx="8467200" cy="2737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(1)在实验过程中,需要的测量工具是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(2)上表空白处对应的数据是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(3)分析表中实验数据,得出的结论是: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(4)为了探究物体所受重力大小是否与形状有关,小组同学找了一些橡皮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泥,用小刀刻成不同的形状,分别测量出重力,从而得出结论。请问这种探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究方法可行吗?</a:t>
            </a:r>
            <a:r>
              <a:rPr lang="zh-CN" altLang="en-US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22140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被测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(kg)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(N)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(N/kg)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的平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均值(N/kg)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0.99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1.96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2.91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134253"/>
            <a:ext cx="8467200" cy="52445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天平　弹簧测力计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(2)9.8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在误差允许范围内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物体所受重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力与质量成正比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不可行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(1)在实验中要用弹簧测力计测量物体的重力,用天平测量物体的质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量;(2)本实验是通过多次测量求平均值的方法来减小误差的,故空白处的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数据为: </a:t>
            </a:r>
            <a:r>
              <a:rPr lang="zh-CN" altLang="en-US" sz="2590" kern="0" spc="74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=9.8;(3)从表格中数据知,在误差允许范围内,重力和质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量的比值不变,质量增大几倍,物体的重力也增大几倍,所以物体的重力与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质量成正比;(4)因为物体所受重力大小与质量有关,所以在探究重力大小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与形状之间的关系时,应保证质量不变。该小组的同学用小刀将橡皮泥刻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成不同形状进行实验,未保持橡皮泥的质量不变,所以得到了错误的结论,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故该实验方案是不可行的。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41713" y="3082134"/>
          <a:ext cx="12763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4" imgW="33832800" imgH="14630400" progId="Equation.DSMT4">
                  <p:embed/>
                </p:oleObj>
              </mc:Choice>
              <mc:Fallback>
                <p:oleObj name="Equation" r:id="rId4" imgW="33832800" imgH="14630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1713" y="3082134"/>
                        <a:ext cx="12763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07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1.(2019湖南湘潭中考,8,★★☆)如图7-3-8所示纸做的“不倒翁小鸟翅膀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上装有两个回形针,将鸟嘴放在指尖上转动而不会掉下来”。下列说法正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75" kern="0" spc="3089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A.装回形针降低了小鸟的重心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B.装回形针升高了小鸟的重心</a:t>
            </a: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60" y="2836549"/>
            <a:ext cx="4554603" cy="2001927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77063"/>
            <a:ext cx="4270257" cy="49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724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C.小鸟的重心一定在其几何中心上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D.小鸟不掉下来是因为鸟嘴上有胶水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装上回形针小鸟的重心降低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稳定性增强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小鸟的形状不规则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心不在其几何中心上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鸟嘴上并没有胶水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选项正确。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103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2.(2017浙江杭州中考,25,★☆☆)小金对太空中的星球比较感兴趣,他从网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上查得:甲、乙两个星球表面上物体的重力(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)与其质量(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)的关系如图7-3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-9。从图中信息可知,相同质量的物体在甲星球表面上的重力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在乙星球表面上的重力(选填“大于”“等于”或“小于”);据图可得甲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星球表面上物体的重力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与其质量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的关系式是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图7-3-9</a:t>
            </a:r>
            <a:r>
              <a:rPr lang="zh-CN" altLang="en-US" sz="12355" kern="0" spc="144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3079576"/>
            <a:ext cx="2769586" cy="2769586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072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大于    </a:t>
            </a:r>
            <a:r>
              <a:rPr lang="zh-CN" altLang="en-US" sz="201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 N/kg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由题图可知,当物体的质量为8 kg时,在甲星球表面的重力为120 N,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在乙星球表面的重力为40 N,则在甲星球表面上的重力大于其在乙星球表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面上的重力。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甲星球表面上物体的重力为120 N时,其质量为8 kg,两者的比值为</a:t>
            </a:r>
            <a:r>
              <a:rPr lang="zh-CN" altLang="en-US" sz="2755" kern="0" spc="17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N/kg,则甲星球表面物体的重力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与其质量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的关系式为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 N/kg。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25786" y="2634451"/>
          <a:ext cx="5715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4" imgW="15240000" imgH="15849600" progId="Equation.DSMT4">
                  <p:embed/>
                </p:oleObj>
              </mc:Choice>
              <mc:Fallback>
                <p:oleObj name="Equation" r:id="rId4" imgW="15240000" imgH="15849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5786" y="2634451"/>
                        <a:ext cx="57150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50542" y="3248505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6" imgW="6400800" imgH="14630400" progId="Equation.DSMT4">
                  <p:embed/>
                </p:oleObj>
              </mc:Choice>
              <mc:Fallback>
                <p:oleObj name="Equation" r:id="rId6" imgW="6400800" imgH="146304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50542" y="3248505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1928794" y="705625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8" imgW="6400800" imgH="14630400" progId="Equation.DSMT4">
                  <p:embed/>
                </p:oleObj>
              </mc:Choice>
              <mc:Fallback>
                <p:oleObj name="Equation" r:id="rId8" imgW="6400800" imgH="14630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8794" y="705625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3.(2017山东济南中考,22,★★☆)2017年4月20日19时41分,搭载天舟一号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货运飞船的长征七号遥二运载火箭在文昌航天发射场点火发射,图7-3-10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为长征七号遥二运载火箭在空中飞行时的雄姿,请你画出它受到的重力示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意图。(3分)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675" kern="0" spc="110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图7-3-10</a:t>
            </a:r>
            <a:endParaRPr lang="zh-CN" altLang="en-US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62" y="2705889"/>
            <a:ext cx="2349774" cy="23412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(4)数据分析:①比值法:由实验数据可知,在误差允许的范围内,当质量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成倍增加时,重力也成倍增加,重力与质量的比值不变。说明物体所受的重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力跟它的质量成正比。②图象法:以质量为横坐标,重力为纵坐标建立坐标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系,根据实验记录的数据描点连线,就会发现这些点落在一条直线上,如图7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-3-2所示,这是正比例函数图象,说明物体所受的重力跟它的质量成正比。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395" kern="0" spc="135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9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图7-3-2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737" y="3419897"/>
            <a:ext cx="2688999" cy="2503551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从火箭重心,沿竖直向下的方向画一条带箭头的线段,标出符号</a:t>
            </a:r>
            <a:r>
              <a:rPr lang="zh-CN" altLang="en-US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672438"/>
            <a:ext cx="2686050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4.(2016福建莆田中考,24,★★☆)在探究“重力的大小跟什么因素有关”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实验中,得到如表数据:(4分)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392784"/>
            <a:ext cx="8467200" cy="3087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(1)本实验中用到的测量器材有: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。(2分)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(2)分析表中数据可知:物体的质量为0.7 kg时,它受到的重力是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N。(1分)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(3)以下四个图象中,关于物体重力的大小与其质量的关系,正确的是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。(1分)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17424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0.98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1.96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2.94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3.92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4.9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重力与质量的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比值/(N·kg</a:t>
                      </a:r>
                      <a:r>
                        <a:rPr lang="zh-CN" altLang="en-US" sz="1065" kern="0" baseline="59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20" kern="0" spc="4952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874852"/>
            <a:ext cx="7258050" cy="20193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920203"/>
            <a:ext cx="8467200" cy="32919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(1)天平　弹簧测力计　(2)6.86　(3)A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(1)分析表格中数据可知,需要测量物体的质量和重力,故需要的测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量工具有天平和弹簧测力计;(2)分析数据可得,重力与质量的比值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kg,当物体的质量为0.7 kg时,它受到的重力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=0.7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 N/kg=6.86 N;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(3)物体所受的重力跟它的质量成正比,故图象为过坐标原点的倾斜直线,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应选A。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05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1.(2018广西玉林中考,3,★★☆)下列物体重力约为1 N的是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A.一枚大头针　    B.两个鸡蛋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C.一头奶牛　    D.一个篮球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根据物体重力约为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可计算出其质量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spc="36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 kg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  <a:spcBef>
                <a:spcPts val="280"/>
              </a:spcBef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g;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选项中“两个鸡蛋”的质量在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左右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一枚大头针质量远小于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g;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而一头奶牛、一个篮球的质量远远大于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77063"/>
            <a:ext cx="1941580" cy="381001"/>
          </a:xfrm>
          <a:prstGeom prst="rect">
            <a:avLst/>
          </a:prstGeom>
        </p:spPr>
      </p:pic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929454" y="2534442"/>
          <a:ext cx="8096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5" imgW="21336000" imgH="15849600" progId="Equation.DSMT4">
                  <p:embed/>
                </p:oleObj>
              </mc:Choice>
              <mc:Fallback>
                <p:oleObj name="Equation" r:id="rId5" imgW="21336000" imgH="158496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9454" y="2534442"/>
                        <a:ext cx="80962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352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2.(2019重庆中考B卷,14,★☆☆)在图中画出静止在水平面上的木块所受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重力的示意图。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如图所示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找出木块的重心,画一竖直向下的线段,标上箭头和符号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即可。 </a:t>
            </a:r>
            <a:endParaRPr lang="zh-CN" altLang="en-US" dirty="0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70070"/>
            <a:ext cx="3419475" cy="1514474"/>
          </a:xfrm>
          <a:prstGeom prst="rect">
            <a:avLst/>
          </a:prstGeom>
        </p:spPr>
      </p:pic>
      <p:pic>
        <p:nvPicPr>
          <p:cNvPr id="4" name="图片 3" descr="textimage3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991773"/>
            <a:ext cx="34194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3.(2015山东青岛中考,Ⅱ8,★★☆)要验证“物体所受重力跟它的质量成正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比”,请完成实验设计方案,要求用上给定的所有器材。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650384"/>
          <a:ext cx="7740000" cy="19260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器材</a:t>
                      </a:r>
                    </a:p>
                  </a:txBody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天平,弹簧测力计,体积相同的铝块、铁块和铜块各一个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步骤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　　　　　   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　　　　　   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　　　　　   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分析数据,得出结论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记录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4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步骤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用天平测出铝块的质量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用弹簧测力计测出铝块的重力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将数据填入表格。②换用铁块和铜块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重复上述实验。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b="1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因为探究重力与质量的关系,所以表格中记录的物理量为物体的质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量和受到的重力,实验时分别用天平和弹簧测力计测出记入表格,分析数据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1285852" y="1777195"/>
            <a:ext cx="6660000" cy="32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表格: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428596" y="2348699"/>
          <a:ext cx="7740000" cy="9432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质量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/kg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1.一个物体的重力跟自身质量的比值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,在同一个地点一般来说是定值。科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学家们经过精确测量发现,不同地点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值的大小有差异(如表所示)。请回答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(1)表一中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值相同的城市是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值相差最大的两地是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1224000" y="3511152"/>
            <a:ext cx="6660000" cy="32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表一</a:t>
            </a:r>
            <a:endParaRPr lang="zh-CN" altLang="en-US"/>
          </a:p>
        </p:txBody>
      </p:sp>
      <p:sp>
        <p:nvSpPr>
          <p:cNvPr id="4" name="TextBox 4"/>
          <p:cNvSpPr txBox="1"/>
          <p:nvPr/>
        </p:nvSpPr>
        <p:spPr>
          <a:xfrm>
            <a:off x="540000" y="5905152"/>
            <a:ext cx="8467200" cy="574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(2)认真分析数据,你认为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值大小与地理纬度的关系可能是: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endParaRPr lang="zh-CN" altLang="en-US"/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720000" y="3835152"/>
          <a:ext cx="7740000" cy="2070000"/>
        </p:xfrm>
        <a:graphic>
          <a:graphicData uri="http://schemas.openxmlformats.org/drawingml/2006/table">
            <a:tbl>
              <a:tblPr/>
              <a:tblGrid>
                <a:gridCol w="860000"/>
                <a:gridCol w="860000"/>
                <a:gridCol w="860000"/>
                <a:gridCol w="860000"/>
                <a:gridCol w="860000"/>
                <a:gridCol w="860000"/>
                <a:gridCol w="860000"/>
                <a:gridCol w="860000"/>
                <a:gridCol w="86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赤道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广州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武汉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上海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北京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纽约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莫斯科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北极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值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9.780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9.788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9.801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9.803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9.816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9.832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纬度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06'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33'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12'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39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56'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40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40'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55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45'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90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6" name="图片 5" descr="PPT模板八年级-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05625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(3)张华同学质量是50 kg,他在北京的体重是多少?(要求写出计算过程,结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果保留到小数点后两位)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(4)从理论上说,在地球的不同地点举行运动会,对铅球等项目的成绩是有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影响的。仅地点不同,其余所有条件相同的前提下,在表一中所列的各地点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中,铅球运动员成绩最好的地点应该是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值的大小对火箭的发射能力有着较大影响,嫦娥二号、三号的发射对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火箭发射能力的要求有较大提高,考虑到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值对发射能力的影响,你认为嫦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娥二号、三号在表二所列各地点中的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卫星发射中心发射最好。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920203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本题借助“表格”呈现数据,考查“获取和处理信息”的能力;通过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实际问题分析,考查“应用物理知识解决实际问题的能力”。(1)由表中数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据可知: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值相同的城市是武汉和上海;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值相差最大的两地是赤道和北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极。(2)分析表中数据发现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值与地理纬度的关系是:纬度越高,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值越大。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(3)张华在北京的体重是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9.801 N/kg=490.05 N。(4)铅球运动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员成绩最好的地点应该是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值最小的地点,从表一中可以找出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值最小的地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点是赤道。(5)从表二中可以找出纬度较低的地点是海南文昌;因为海南文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昌纬度低,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值小。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634187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(1)武汉　上海　赤道　北极　(2)地理纬度越高,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值越大　(3)见解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析　(4)赤道　(5)海南文昌　海南文昌纬度低,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值小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1224000" y="1562881"/>
            <a:ext cx="6660000" cy="32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表二</a:t>
            </a:r>
            <a:endParaRPr lang="zh-CN" altLang="en-US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/>
        </p:nvGraphicFramePr>
        <p:xfrm>
          <a:off x="720000" y="1977003"/>
          <a:ext cx="7740000" cy="9432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地点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海南文昌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西昌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太原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纬度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28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2'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38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°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(5)实验结论:物体所受的重力跟它的质量成正比。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表示重力,单位是N,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表示质量,单位是kg;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是一个常数,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在地面附近,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062947"/>
            <a:ext cx="8467200" cy="2996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可变形为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,若变形为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6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就没太大意义了,因为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是一个定值。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N/kg表示质量为1 kg的物体受到的重力是9.8 N。粗略计算时,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N/kg。事实上,这个值并不是固定不变的,离地心的远近不同,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值也不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同。在月球上的物体也受到月球的引力,但仅为在地球上重力的六分之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52930" y="2172593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52930" y="2172593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49305" y="2173858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6" imgW="6400800" imgH="14630400" progId="Equation.DSMT4">
                  <p:embed/>
                </p:oleObj>
              </mc:Choice>
              <mc:Fallback>
                <p:oleObj name="Equation" r:id="rId6" imgW="6400800" imgH="146304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49305" y="2173858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2.演绎式探究——探索宇宙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牛顿认为,宇宙中任何两个物体之间都存在引力,引力大小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590" kern="0" spc="16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分别为两个物体的质量,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为两个物体间的距离,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=6.67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/(kg·s</a:t>
            </a:r>
            <a:r>
              <a:t/>
            </a:r>
            <a:br/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)。可见,当两个物体间的距离增大时,它们之间的引力将变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当我们用绳子拴着一个小球使它以手为圆心转动时,绳子对小球有一个向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圆心拉的力,这个力叫做向心力。这是小球得以绕圆心做圆周运动的条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件。宇宙中的星体也是如此: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子星绕母星(卫星绕行星,行星绕恒星)的运动可以近似地看做是匀速圆周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运动(如图7-3-11),子星受到一个恒定的指向圆心(母星)的向心力,向心力的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720" kern="0" spc="-5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为子星质量,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为子星绕母星匀速转动的速度,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为运动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半径(即两星之间的距离)。并且,子星所受向心力的大小等于母星对它的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42981" y="1268973"/>
          <a:ext cx="5429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4" imgW="14325600" imgH="14630400" progId="Equation.DSMT4">
                  <p:embed/>
                </p:oleObj>
              </mc:Choice>
              <mc:Fallback>
                <p:oleObj name="Equation" r:id="rId4" imgW="14325600" imgH="14630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42981" y="1268973"/>
                        <a:ext cx="5429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54473" y="5101706"/>
          <a:ext cx="276224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6" imgW="7315200" imgH="15544800" progId="Equation.DSMT4">
                  <p:embed/>
                </p:oleObj>
              </mc:Choice>
              <mc:Fallback>
                <p:oleObj name="Equation" r:id="rId6" imgW="7315200" imgH="15544800" progId="Equation.DSMT4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54473" y="5101706"/>
                        <a:ext cx="276224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35" kern="0" spc="94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图7-3-11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(1)已知月球绕地球运动一周所用的时间为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,地、月之间的距离为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,请你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推导出地球质量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的数学表达式。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(2)已知地球到太阳的距离为1.5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m,一年为3.2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s,则太阳的质量为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kg。</a:t>
            </a:r>
            <a:endParaRPr lang="zh-CN" altLang="en-US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63" y="1460086"/>
            <a:ext cx="2083072" cy="2083072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20005"/>
            <a:ext cx="8467200" cy="5069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本题以材料阅读的形式呈现了“引力公式”,考查了科学推理能力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和应用公式解决问题的能力。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根据引力公式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590" kern="0" spc="16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可知,当半径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增大时,引力变小。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535" kern="0" spc="9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2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525" kern="0" spc="-3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3505" kern="0" spc="24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525" kern="0" spc="14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55" kern="0" spc="1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570" kern="0" spc="37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15" kern="0" spc="220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s代入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2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,可得,太阳的质量为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235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1.95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4381" y="2420137"/>
          <a:ext cx="5429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4" imgW="14325600" imgH="14630400" progId="Equation.DSMT4">
                  <p:embed/>
                </p:oleObj>
              </mc:Choice>
              <mc:Fallback>
                <p:oleObj name="Equation" r:id="rId4" imgW="14325600" imgH="14630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14381" y="2420137"/>
                        <a:ext cx="5429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34414" y="3041614"/>
          <a:ext cx="4381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6" imgW="11582400" imgH="14630400" progId="Equation.DSMT4">
                  <p:embed/>
                </p:oleObj>
              </mc:Choice>
              <mc:Fallback>
                <p:oleObj name="Equation" r:id="rId6" imgW="11582400" imgH="14630400" progId="Equation.DSMT4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34414" y="3041614"/>
                        <a:ext cx="4381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47870" y="2993468"/>
          <a:ext cx="514349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8" imgW="13716000" imgH="15849600" progId="Equation.DSMT4">
                  <p:embed/>
                </p:oleObj>
              </mc:Choice>
              <mc:Fallback>
                <p:oleObj name="Equation" r:id="rId8" imgW="13716000" imgH="158496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7870" y="2993468"/>
                        <a:ext cx="514349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27190" y="3766669"/>
          <a:ext cx="276224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10" imgW="7315200" imgH="15544800" progId="Equation.DSMT4">
                  <p:embed/>
                </p:oleObj>
              </mc:Choice>
              <mc:Fallback>
                <p:oleObj name="Equation" r:id="rId10" imgW="7315200" imgH="155448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27190" y="3766669"/>
                        <a:ext cx="276224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22521" y="3539334"/>
          <a:ext cx="752475" cy="819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12" imgW="19812000" imgH="21640800" progId="Equation.DSMT4">
                  <p:embed/>
                </p:oleObj>
              </mc:Choice>
              <mc:Fallback>
                <p:oleObj name="Equation" r:id="rId12" imgW="19812000" imgH="216408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22521" y="3539334"/>
                        <a:ext cx="752475" cy="8191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94101" y="3766669"/>
          <a:ext cx="504824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14" imgW="13411200" imgH="15544800" progId="Equation.DSMT4">
                  <p:embed/>
                </p:oleObj>
              </mc:Choice>
              <mc:Fallback>
                <p:oleObj name="Equation" r:id="rId14" imgW="13411200" imgH="15544800" progId="Equation.DSMT4">
                  <p:embed/>
                  <p:pic>
                    <p:nvPicPr>
                      <p:cNvPr id="0" name="图片 11269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94101" y="3766669"/>
                        <a:ext cx="504824" cy="590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44291" y="4618588"/>
          <a:ext cx="514349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16" imgW="13716000" imgH="15849600" progId="Equation.DSMT4">
                  <p:embed/>
                </p:oleObj>
              </mc:Choice>
              <mc:Fallback>
                <p:oleObj name="Equation" r:id="rId16" imgW="13716000" imgH="15849600" progId="Equation.DSMT4">
                  <p:embed/>
                  <p:pic>
                    <p:nvPicPr>
                      <p:cNvPr id="0" name="图片 11270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4291" y="4618588"/>
                        <a:ext cx="514349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02791" y="4379049"/>
          <a:ext cx="923925" cy="838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18" imgW="24384000" imgH="22250400" progId="Equation.DSMT4">
                  <p:embed/>
                </p:oleObj>
              </mc:Choice>
              <mc:Fallback>
                <p:oleObj name="Equation" r:id="rId18" imgW="24384000" imgH="22250400" progId="Equation.DSMT4">
                  <p:embed/>
                  <p:pic>
                    <p:nvPicPr>
                      <p:cNvPr id="0" name="图片 11271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02791" y="4379049"/>
                        <a:ext cx="923925" cy="8381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70865" y="4627071"/>
          <a:ext cx="600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20" imgW="15849600" imgH="15544800" progId="Equation.DSMT4">
                  <p:embed/>
                </p:oleObj>
              </mc:Choice>
              <mc:Fallback>
                <p:oleObj name="Equation" r:id="rId20" imgW="15849600" imgH="15544800" progId="Equation.DSMT4">
                  <p:embed/>
                  <p:pic>
                    <p:nvPicPr>
                      <p:cNvPr id="0" name="图片 11272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70865" y="4627071"/>
                        <a:ext cx="60007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603396" y="5353775"/>
          <a:ext cx="600074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Equation" r:id="rId22" imgW="15849600" imgH="15544800" progId="Equation.DSMT4">
                  <p:embed/>
                </p:oleObj>
              </mc:Choice>
              <mc:Fallback>
                <p:oleObj name="Equation" r:id="rId22" imgW="15849600" imgH="15544800" progId="Equation.DSMT4">
                  <p:embed/>
                  <p:pic>
                    <p:nvPicPr>
                      <p:cNvPr id="0" name="图片 11273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03396" y="5353775"/>
                        <a:ext cx="600074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88691" y="6013421"/>
          <a:ext cx="3362325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Equation" r:id="rId24" imgW="89001600" imgH="16764000" progId="Equation.DSMT4">
                  <p:embed/>
                </p:oleObj>
              </mc:Choice>
              <mc:Fallback>
                <p:oleObj name="Equation" r:id="rId24" imgW="89001600" imgH="16764000" progId="Equation.DSMT4">
                  <p:embed/>
                  <p:pic>
                    <p:nvPicPr>
                      <p:cNvPr id="0" name="图片 11274"/>
                      <p:cNvPicPr>
                        <a:picLocks noChangeAspect="1"/>
                      </p:cNvPicPr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8691" y="6013421"/>
                        <a:ext cx="3362325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540000" y="848501"/>
            <a:ext cx="8467200" cy="628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200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(2)1.95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464725" y="919939"/>
          <a:ext cx="600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26" imgW="15849600" imgH="15544800" progId="Equation.DSMT4">
                  <p:embed/>
                </p:oleObj>
              </mc:Choice>
              <mc:Fallback>
                <p:oleObj name="Equation" r:id="rId26" imgW="15849600" imgH="15544800" progId="Equation.DSMT4">
                  <p:embed/>
                  <p:pic>
                    <p:nvPicPr>
                      <p:cNvPr id="0" name="图片 11275"/>
                      <p:cNvPicPr>
                        <a:picLocks noChangeAspect="1"/>
                      </p:cNvPicPr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64725" y="919939"/>
                        <a:ext cx="60007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1.生活中有许多的说法和物理学中的概念是混淆的。小明为了正确认识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“质量和重力”,进行了社会调查和资料收集。下面是两段小明收集的材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(1)“购买大米、蔬菜等商品,应该以质量(而不是重力)来标明单价。因为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人们在买卖时关心的是它的质量多少而不是重力的大小,所以,市场中应该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用天平称量商品而不是用弹簧测力计来称量商品。”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(2)“举重比赛,比的是运动员的力气,运动员能不能举起杠铃和杠铃的重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力有关,而不是杠铃质量决定的,因此,举重记录所标明的应该是重力而不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是质量。”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你认为从物理学的角度来评判,小明的说法正确与否?从实践角度看,应不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应该遵循小明的看法?谈谈你的观点。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65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从物理学的角度来评判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小明的说法是正确的。从实践角度看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不应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该遵循小明的看法。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该题考查了我们“对不同观点和结论提出质疑和评判”的“科学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思维”素养。天平测量的是物体的质量,但是实际上按小明的办法很不方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便,天平要移动或增减砝码来测定质量,非常麻烦,弹簧测力计直接放上去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就有结果了;杠铃生产后用kg为单位来标定质量,要是比赛中每次都要换算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成N比较麻烦,所以,从实践角度看,不应该遵循小明的看法。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2.小军在学习重力知识的过程中,经历了以下的活动。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800" kern="0" spc="453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(1)在判断重力方向时,小军利用了图甲所示的装置进行了实验。首先将铁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架台放在水平桌面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上,用细线将铁球悬挂在铁架台的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点,实验中缓慢增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大铁架台底面与水平桌面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间的倾角,根据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    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的现象可以判断出重力的方向。实验中不断改变铁架台底面与水平桌面</a:t>
            </a:r>
            <a:endParaRPr lang="zh-CN" altLang="en-US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121" y="1633846"/>
            <a:ext cx="6321807" cy="2820754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4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间的倾角,是为了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(2)物体所受重力大小和质量的关系是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。查阅资料发现: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值大小不仅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与地球纬度有关,还与海拔高度有关。下表为某地区的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值与海拔高度的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大致关系: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3851568"/>
            <a:ext cx="8467200" cy="2628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小军认为利用该表格数据可以粗测该地区某山峰的海拔高度(约几百米),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并选用了图乙所示的器材进行实验。该实验的原理是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。小军利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用图乙的器材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(选填“能”或“不能”)粗略测出此山峰的高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度。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2580768"/>
          <a:ext cx="7739998" cy="12708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海拔高度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t/>
                      </a:r>
                      <a:br/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/(N·kg</a:t>
                      </a:r>
                      <a:r>
                        <a:rPr lang="zh-CN" altLang="en-US" sz="1065" kern="0" baseline="59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9.794 9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9.793 4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9.791 8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9.790 3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9.788 8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9.787 3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83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始终与水平桌面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　多次实验获得普遍规律　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2010" dirty="0" smtClean="0"/>
          </a:p>
          <a:p>
            <a:pPr eaLnBrk="0" latinLnBrk="1" hangingPunct="0">
              <a:lnSpc>
                <a:spcPct val="150000"/>
              </a:lnSpc>
              <a:spcBef>
                <a:spcPts val="220"/>
              </a:spcBef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不能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本题考查了实验的操作、原理分析及结论的应用。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(1)实验中缓慢增大铁架台底面与水平桌面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间的倾角,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始终与水平桌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垂直,据此可以判断出重力的方向是竖直向下的;实验中不断改变铁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架台底面与水平桌面间的倾角,进行多次实验,是为了使结论更具有普遍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值大小随海拔高度的增加而减小,所以可以根据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值的大小判断海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拔高度,故该实验的原理是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。由表中数据可知,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值的大小随海拔高度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变化不明显,每升高500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值约减小0.001 5 N/kg,利用图乙的器材时,重力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的减小量太小,测力计不能测出,因此不能粗略测出此山峰的高度。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87449" y="449183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4" imgW="6400800" imgH="14630400" progId="Equation.DSMT4">
                  <p:embed/>
                </p:oleObj>
              </mc:Choice>
              <mc:Fallback>
                <p:oleObj name="Equation" r:id="rId4" imgW="6400800" imgH="146304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87449" y="4491839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8213725" y="705625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6" imgW="6400800" imgH="14630400" progId="Equation.DSMT4">
                  <p:embed/>
                </p:oleObj>
              </mc:Choice>
              <mc:Fallback>
                <p:oleObj name="Equation" r:id="rId6" imgW="6400800" imgH="146304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13725" y="705625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3.(2019广东深圳龙文教育期中)科普阅读题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2016年4月6日凌晨1点38分,“实践十号”卫星成功升空。这是空间科学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战略性先导专项首批确定的科学卫星项目中唯一的返回式卫星,也是中国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第一个专用的微重力实验卫星。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平时我们感觉到自己有多重时,这种感觉来自支持力。如果失去支持力,我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们就将失去对重力的感觉。例如,一个人从高处坠落,在坠落的过程中,因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为失去了支持力,所以此人将体验到类似太空中才有的失重。但是,失重环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境中物体的重力却仍然存在。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要想造出失重的环境,可以让物体自由坠落,如自由坠落的电梯、飞机等。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不过这只能带来短暂的失重,而各种航天器如空间站、卫星等则是长期处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在失重环境中。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那么问题来了,太空不都是失重环境吗?这个微重力又是怎么回事?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微重力就是微小的重力吗?显然不是!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我们平常说的重力是由地球引力产生的,不少人会误认为,人造卫星所在的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轨道距离地面比较远,因此地球对它们的引力很小,所以叫做微重力。这是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不对的。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,同一个物体我们常用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来衡量重力的大小。距离地球越远,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就越小,然而,就算是在距离地面200 km的高度也没有降多少,大约降为0.94</a:t>
            </a:r>
            <a:r>
              <a:t/>
            </a:r>
            <a:br/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,而在1 000 km的高度大约降为0.75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。也就是说,一个物体在地面重100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N,到了1 000 km高度,依然受到75 N的重力。国际空间站离地球的距离不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超过420 km,因此,它受到的地球引力并没有减少多少。如果我们把“微重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力”理解为微小的重力,或者是微小的地球引力,肯定是不对的。只有当距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离地球很遥远时,才会出现地球引力很小的情况,那么,微重力又是怎么回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事呢?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44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2.重力的方向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重力的方向总是竖直向下的。“竖直向下”与“垂直向下”有区别:竖直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向下指的是一种与接触面情形无关的方向,如图7-3-3中的方向1;而垂直向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下指的是一种与接触面情形有关的方向,如果接触面倾斜,与接触面垂直的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方向不是竖直向下,如图中的方向2。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81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图7-3-3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建筑工人在砌墙时常利用悬挂重物的细线来检查墙壁是否竖直,这正是利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用了重力的方向竖直向下这一特点。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96" y="3183584"/>
            <a:ext cx="1751907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通常我们说的微重力环境,它其实跟地球引力的关系不是很大,因为它主要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是由其他外在因素造成的,如太空残余大气的阻力、航天器进行姿态调整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时产生的推力、人员在航天器内的走动,以及重力梯度等。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要想获得微重力环境,最好的当然是大型空间站,但它们通常都很贵。而微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重力落塔的微重力持续时间太短。中科院微重力实验室的百米微重力实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验落塔,自由下落提供的微重力环境只能持续约3.6 s,而且每天只能进行两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次实验。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相比之下,“实践十号”卫星的条件就好得多。它使用化学电池供电,因为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无人而且任务时间相对短,就不需要考虑对接和人类活动等干扰;又因为使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用化学电池,所以不需要展开太阳翼。此外,它作为返回式卫星还有一个优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点:机动性很高。可以说,以返回式卫星为基础的“实践十号”科学卫星,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不只是未来空间站的补充,更有不可替代的作用。</a:t>
            </a:r>
            <a:endParaRPr lang="zh-CN" alt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同学们也许知道失重环境中,水滴是一个近乎完美的球体。还有许多诸如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此类在太空环境中表现出来的不同于地面上的现象,因此,在失重或微重力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环境下进行物理、化学、生物等相关学科的实验研究,显得非常有意义。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(1)失重状态下的人造地球卫星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(选填“受到”或“不受”)重</a:t>
            </a:r>
            <a:r>
              <a:t/>
            </a:r>
            <a:br/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(2)一个重为100 N的物体在距离地面200 km的高度处所受的重力为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(3)“实践十号”微重力水平为10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,空间站的微重力水平一般为10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t/>
            </a:r>
            <a:br/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(选填“实践十号”或“空间站”)的微重力环境更好。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(4)请你猜测一种在微重力环境下的实验研究: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59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(1)受到　(2)94　(3)实践十号　(4)进行新型材料的研究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本题以“科普阅读题”的形式介绍了失重、微重力、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与高度的关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系等知识,考查了对新知识的获取和应用能力。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(1)由材料可知,失重环境中物体的重力仍然存在,所以失重状态下的人造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地球卫星仍然受到重力;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(2)一个在地面上重为100 N的物体在距离地面200 km的高度处所受的重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力为G'=0.94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N=94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,“实践十号”的微重力环境更好;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(4)在失重或微重力环境下可以进行物理、化学、生物等相关学科的实验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研究,比如:进行新型材料的研究。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3.重力的等效作用点——重心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地球吸引物体的每一部分。但是,对于整个物体,重力作用的表现就好像它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作用在某一个点上,这个点叫做物体的重心。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质地均匀、形状规则的物体的重心在它的几何中心。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一般情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况下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重心都在物体上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但并不是所有的物体的重心都在物体上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如圆环的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重心就在圆环的圆心上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而圆心却不在圆环上。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　重心的高低影响物体的稳定程度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重心越低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物体越稳定。不倒翁之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所以不倒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就是因为其重心低。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1677</Words>
  <Application>Microsoft Office PowerPoint</Application>
  <PresentationFormat>自定义</PresentationFormat>
  <Paragraphs>554</Paragraphs>
  <Slides>82</Slides>
  <Notes>81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4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169</cp:revision>
  <dcterms:created xsi:type="dcterms:W3CDTF">2020-03-27T23:26:27Z</dcterms:created>
  <dcterms:modified xsi:type="dcterms:W3CDTF">2020-04-10T13:10:14Z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