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81"/>
  </p:notesMasterIdLst>
  <p:sldIdLst>
    <p:sldId id="404" r:id="rId3"/>
    <p:sldId id="260" r:id="rId4"/>
    <p:sldId id="261" r:id="rId5"/>
    <p:sldId id="264" r:id="rId6"/>
    <p:sldId id="267" r:id="rId7"/>
    <p:sldId id="269" r:id="rId8"/>
    <p:sldId id="270" r:id="rId9"/>
    <p:sldId id="273" r:id="rId10"/>
    <p:sldId id="274" r:id="rId11"/>
    <p:sldId id="275" r:id="rId12"/>
    <p:sldId id="276" r:id="rId13"/>
    <p:sldId id="277" r:id="rId14"/>
    <p:sldId id="279" r:id="rId15"/>
    <p:sldId id="281" r:id="rId16"/>
    <p:sldId id="285" r:id="rId17"/>
    <p:sldId id="290" r:id="rId18"/>
    <p:sldId id="405" r:id="rId19"/>
    <p:sldId id="293" r:id="rId20"/>
    <p:sldId id="295" r:id="rId21"/>
    <p:sldId id="296" r:id="rId22"/>
    <p:sldId id="297" r:id="rId23"/>
    <p:sldId id="300" r:id="rId24"/>
    <p:sldId id="302" r:id="rId25"/>
    <p:sldId id="306" r:id="rId26"/>
    <p:sldId id="308" r:id="rId27"/>
    <p:sldId id="310" r:id="rId28"/>
    <p:sldId id="312" r:id="rId29"/>
    <p:sldId id="314" r:id="rId30"/>
    <p:sldId id="315" r:id="rId31"/>
    <p:sldId id="316" r:id="rId32"/>
    <p:sldId id="319" r:id="rId33"/>
    <p:sldId id="322" r:id="rId34"/>
    <p:sldId id="323" r:id="rId35"/>
    <p:sldId id="325" r:id="rId36"/>
    <p:sldId id="327" r:id="rId37"/>
    <p:sldId id="328" r:id="rId38"/>
    <p:sldId id="329" r:id="rId39"/>
    <p:sldId id="331" r:id="rId40"/>
    <p:sldId id="333" r:id="rId41"/>
    <p:sldId id="336" r:id="rId42"/>
    <p:sldId id="337" r:id="rId43"/>
    <p:sldId id="339" r:id="rId44"/>
    <p:sldId id="342" r:id="rId45"/>
    <p:sldId id="344" r:id="rId46"/>
    <p:sldId id="345" r:id="rId47"/>
    <p:sldId id="346" r:id="rId48"/>
    <p:sldId id="348" r:id="rId49"/>
    <p:sldId id="349" r:id="rId50"/>
    <p:sldId id="351" r:id="rId51"/>
    <p:sldId id="352" r:id="rId52"/>
    <p:sldId id="353" r:id="rId53"/>
    <p:sldId id="355" r:id="rId54"/>
    <p:sldId id="357" r:id="rId55"/>
    <p:sldId id="358" r:id="rId56"/>
    <p:sldId id="359" r:id="rId57"/>
    <p:sldId id="361" r:id="rId58"/>
    <p:sldId id="362" r:id="rId59"/>
    <p:sldId id="363" r:id="rId60"/>
    <p:sldId id="364" r:id="rId61"/>
    <p:sldId id="366" r:id="rId62"/>
    <p:sldId id="368" r:id="rId63"/>
    <p:sldId id="369" r:id="rId64"/>
    <p:sldId id="371" r:id="rId65"/>
    <p:sldId id="374" r:id="rId66"/>
    <p:sldId id="377" r:id="rId67"/>
    <p:sldId id="379" r:id="rId68"/>
    <p:sldId id="380" r:id="rId69"/>
    <p:sldId id="382" r:id="rId70"/>
    <p:sldId id="385" r:id="rId71"/>
    <p:sldId id="388" r:id="rId72"/>
    <p:sldId id="390" r:id="rId73"/>
    <p:sldId id="393" r:id="rId74"/>
    <p:sldId id="396" r:id="rId75"/>
    <p:sldId id="398" r:id="rId76"/>
    <p:sldId id="399" r:id="rId77"/>
    <p:sldId id="401" r:id="rId78"/>
    <p:sldId id="402" r:id="rId79"/>
    <p:sldId id="403" r:id="rId80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presProps" Target="pres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00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1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第七章　力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第1节　力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53200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52536" y="3081855"/>
            <a:ext cx="928690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第七章　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2.力的示意图:物理学中通常用一条带箭头的线段表示力。如图7-1-3所示,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在受力物体上沿着力的方向画一条线段,在线段的末端画一个箭头表示力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的方向,线段的起点或终点表示力的作用点。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在同一示意图中,力越大,线段应该越长,有时还可以在力的示意图旁边用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数字和单位标出力的大小。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620" kern="0" spc="3670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8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图7-1-3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14" y="3272201"/>
            <a:ext cx="5231246" cy="18765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506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(2017四川成都四十四中月考)如图7-1-4所示实验,表示力的作用效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果与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455" kern="0" spc="160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8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A.力的大小有关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B.力的方向有关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C.力的作用点有关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D.力的大小、方向和作用点都有关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144" y="1867937"/>
            <a:ext cx="2790561" cy="183963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54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00" kern="0" spc="500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10493"/>
            <a:ext cx="725805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7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知识点四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力的作用是相互的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一个物体对另一个物体施力时,另一个物体也同时对它施加力的作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用。也就是说,物体间力的作用是相互的。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拓展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两个物体间的相互作用的力大小相等、方向相反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作用在两个不同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且作用在同一直线上。简单概括为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等大、反向、异物、共线。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395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例4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(2018安徽二模)下面是一位老人与手推车的对话,写出对话中所含的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物理知识: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255" kern="0" spc="1377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图7-1-5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由图中漫画可知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:“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你推我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说明人对小车施加了力的作用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:“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哼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你其实也在推我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说明车也对人施加了力的作用。分析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图中漫画说明了力的作用是相互的。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力的作用是相互的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248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579" y="1963505"/>
            <a:ext cx="2631016" cy="22453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对力的认识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　下列有关力的说法中,正确的是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A.产生力的两个物体一定发生了作用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B.一个物体也能产生力的作用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C.力能脱离物体而存在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D.相互接触的两个物体一定产生力的作用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力是物体对物体的作用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产生力的两个物体之间一定发生了作用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想产生力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至少要有两个物体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力不能脱离物体而存在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选项错误。相互接触的物体不一定有力的作用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比如并排放置、不相互挤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压的两个桌子间就没有力的作用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endParaRPr lang="zh-CN" altLang="en-US" sz="201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八年级-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77063"/>
            <a:ext cx="4245873" cy="45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本题是一道关于“力”的概念的辨析题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解答该类问题时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首先要正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确理解相关物理概念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然后利用概念进行辨析解答即可。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题型二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判断力的作用效果与什么因素有关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(2019北京海淀二模)如图7-1-6所示,小新分别在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处用同样大小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的力以垂直于门表面的方向推门,力作用在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点时更容易将门推动。这说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明力的作用效果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935" kern="0" spc="604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6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图7-1-6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A.与力的大小有关　　B.与力的作用点有关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C.与力的方向有关　　D.与力的施力物体有关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634451"/>
            <a:ext cx="1559362" cy="17216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4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由题意可知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两处力的大小和方向均相同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作用点不同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作用效果也不同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这说明力的作用效果与力的作用点有关。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endParaRPr lang="zh-CN" altLang="en-US" sz="201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力的三要素分别为力的大小、方向和作用点,它们都可以影响力的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作用效果。在判断力的作用效果与什么因素有关时,要结合试题具体情境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比较力的三要素及效果的异同,进而判断是哪个因素影响力的作用效果。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25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题型三    画力的示意图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(2019江苏盐城盐都期中)如图7-1-7,小车上的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点受到与水平方向成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角斜向右上方60 N的拉力,画出这个力的示意图。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365" kern="0" spc="145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图7-1-7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129632"/>
            <a:ext cx="2533650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5" name="图片 3" descr="textimage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1491443"/>
            <a:ext cx="3609145" cy="4916112"/>
          </a:xfrm>
          <a:prstGeom prst="rect">
            <a:avLst/>
          </a:prstGeom>
        </p:spPr>
      </p:pic>
      <p:pic>
        <p:nvPicPr>
          <p:cNvPr id="6" name="图片 5" descr="PPT模板八年级-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848501"/>
            <a:ext cx="1444755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7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136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71419"/>
            <a:ext cx="3524250" cy="390524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7715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如图7-1-8所示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030" kern="0" spc="2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6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图7-1-8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方法归纳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画力的示意图的一般步骤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定物→②定点→③定向→④画线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→⑤标记。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64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59" y="1380156"/>
            <a:ext cx="3388606" cy="1743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31743"/>
            <a:ext cx="8467200" cy="5060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力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1.(2019北京通州期末)下列关于力的说法中,正确的是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A.只有一个物体也会产生力的作用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B.力是物体对物体的作用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C.不接触的物体间一定没有力的作用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D.只有直接接触的物体才会有力的作用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力是物体对物体的作用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只有一个物体不会产生力的作用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有力作用的两物体间可能直接接触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也可能不直接接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如磁铁对铁钉的吸引力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八年级-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335234"/>
            <a:ext cx="4245873" cy="441961"/>
          </a:xfrm>
          <a:prstGeom prst="rect">
            <a:avLst/>
          </a:prstGeom>
        </p:spPr>
      </p:pic>
      <p:pic>
        <p:nvPicPr>
          <p:cNvPr id="4" name="图片 3" descr="PPT模板八年级-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777063"/>
            <a:ext cx="1024130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2156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2.(独家原创试题)如图7-1-1所示,一只小蚂蚁不费吹灰之“力”轻松地举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起了一大只毛毛虫,堪称大力神。该“力”的施力物体是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,受力物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700" kern="0" spc="1222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图7-1-1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蚂蚁用力举起毛毛虫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蚂蚁对毛毛虫施加力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蚂蚁是施力物体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毛毛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虫是受力物体。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蚂蚁　毛毛虫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227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60" y="2399158"/>
            <a:ext cx="2414154" cy="21199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60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力的作用效果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3.(2019山东济宁期末)下列给出的现象中,物体运动状态没有发生改变的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A.货物被起重机吊起匀速上升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B.汽车匀速转弯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C.人造卫星绕地球匀速转动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D.苹果从树上落下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货物被起重机吊起匀速上升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速度和运动方向都不变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运动状态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选项符合题意。汽车匀速转弯和人造卫星绕地球匀速转动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运动方向改变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苹果从树上落下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速度变大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选项不符合题意。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4.(2018湖南邵阳武冈三中入学考试)如图7-1-2所示,吃汤圆、拉兔子灯是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元宵节的风俗。将面团揉成汤圆,说明力可以使物体发生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;停着的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兔子灯被小朋友拉动,说明力可以使物体的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发生改变。(均选填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“形变”或“运动状态”)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175" kern="0" spc="417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0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图7-1-2</a:t>
            </a:r>
            <a:endParaRPr lang="zh-CN" altLang="en-US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725" y="2836549"/>
            <a:ext cx="5822199" cy="200192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73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将面团揉成汤圆,这时面的形状发生了改变,说明力可以使物体发生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形变;停着的兔子灯被小朋友拉动,兔子灯由静止变为运动,说明力可以使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物体的运动状态发生改变。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形变　运动状态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17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知识点三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力的三要素和力的示意图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5.(独家原创试题)如图7-1-3所示,在排球比赛中,主攻手用不同的方法扣球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时,可使球的速度、落地点的位置及球的旋转性各不一样,产生这些不同作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用效果的原因分别是力的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45" kern="0" spc="213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图7-1-3</a:t>
            </a: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043" y="2707329"/>
            <a:ext cx="3521263" cy="235601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8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排球比赛中,主攻手用不同的方法扣球,可以使力的大小、方向和作</a:t>
            </a:r>
            <a:r>
              <a:rPr sz="2010" dirty="0" smtClean="0"/>
              <a:t/>
            </a:r>
            <a:br>
              <a:rPr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用点不同,从而影响力的作用效果,即力的三要素影响力的作用效果。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　方向　作用点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6.(2017四川成都中考节选)如图7-1-4所示,小蛮用绳子拉木箱,请画出木箱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受到的拉力示意图。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720" kern="0" spc="340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0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图7-1-4</a:t>
            </a:r>
            <a:endParaRPr lang="zh-CN" altLang="en-US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52" y="2041697"/>
            <a:ext cx="5011920" cy="25773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35807"/>
            <a:ext cx="8467200" cy="51047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力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1.概念:力是物体对物体的作用。物理学中,力用字母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来表示。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单位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力的单位是牛顿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简称牛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符号是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。托起两个鸡蛋所用的力大约是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理解力的概念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应注意以下几点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力不能脱离物体而单独存在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没有物体或只有一个物体不会有力存在。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当讨论某一个力时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一定涉及两个物体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其中一个物体施加了力的作用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叫做施力物体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另一个物体受到力的作用叫做受力物体。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发生力的作用时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两物体不一定接触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用磁体吸引铁钉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不接触也会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发生吸引作用。相互接触的物体之间可以没有力的作用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静止在水平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面上的两个小球相互接触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它们之间就可能不存在力的作用。</a:t>
            </a:r>
            <a:endParaRPr lang="zh-CN" altLang="en-US" dirty="0"/>
          </a:p>
        </p:txBody>
      </p:sp>
      <p:pic>
        <p:nvPicPr>
          <p:cNvPr id="3" name="图片 2" descr="PPT模板八年级-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705625"/>
            <a:ext cx="1048514" cy="539497"/>
          </a:xfrm>
          <a:prstGeom prst="rect">
            <a:avLst/>
          </a:prstGeom>
        </p:spPr>
      </p:pic>
      <p:pic>
        <p:nvPicPr>
          <p:cNvPr id="4" name="图片 3" descr="PPT模板八年级-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1277129"/>
            <a:ext cx="4276353" cy="399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868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拉力的作用点在绳与木箱接触处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过拉力作用点沿绳子的方向画一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条有向线段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在线段末端画箭头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即为木箱受到的拉力。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720" kern="0" spc="340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10606"/>
            <a:ext cx="5686425" cy="29241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594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知识点四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力的作用是相互的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7.(独家原创试题)如图7-1-5所示,熊猫将杠铃由地面举起,举起过程中,熊猫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(选填“受”或“不受”)杠铃对它的作用力,这是因为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340" kern="0" spc="194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图7-1-5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熊猫用力举起杠铃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由于物体间力的作用是相互的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故举起杠铃的过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程中熊猫受到杠铃对它的作用力。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　物体间力的作用是相互的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2135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50" y="2634451"/>
            <a:ext cx="3232474" cy="203881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8.如图7-1-6所示,学习了“力”后,小红和同学交流她对力的认识,你认为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她的说法正确吗?为什么?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50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图7-1-6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656" y="2220670"/>
            <a:ext cx="4248737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72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力的作用是相互的,与物体有无生命或有无动力无关。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不对。因为物体间力的作用是相互的,一个物体在对另一个物体主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动施力的同时,也会受到另一个物体给予它的一个力,而另一个物体也经常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会是“无生命或无动力的”。比如,人推墙时,墙也会推人。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416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1.(2019福建漳州漳浦期末)放在桌面上的书本,受到“桌面对它的支持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力”,这个力的施力物体和受力物体分别是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00" kern="0" spc="1319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A.书本　桌面　　B.桌面　书本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C.地球　书本　　D.书本　地球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书本受到“桌面对它的支持力”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说明书本是受力物体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力是桌面施加的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所以桌面是施力物体。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25309"/>
            <a:ext cx="2362200" cy="1371600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2.(2017山东聊城临清二模)如图所示,物体运动状态发生改变的是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54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71419"/>
            <a:ext cx="629602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弯道上沿曲线滑行的运动员,运动方向时刻在变,即运动状态发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生改变;吊在天花板下静止的电灯处于静止状态,即运动状态不变;路上匀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速直线行驶的小车,运动快慢和方向都不变,即运动状态不发生改变;空中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匀速直线下落的降落伞,运动快慢和方向都不变,即运动状态不发生改变。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故选A。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93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3.(2019河北唐山友谊中学月考)以下说法正确的是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A.只有人才能对物体施力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B.施力的物体不一定受力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C.不接触的物体只要能发生相互作用,就可能产生力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D.以上说法都正确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产生力的作用至少有两个物体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物体是任意的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不是只有人才能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对物体施力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物体间力的作用是相互的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所以施力物体一定是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受力物体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不接触的物体只要能发生相互作用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就可能产生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例如磁体和铁之间不接触时也会产生磁力作用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24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4.(2018吉林长春期中)用力推课桌的下部,课桌会沿地面滑动,而推课桌的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上部,课桌则可能翻倒,这说明力的作用效果与下列哪个因素有关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A.力的大小　　B.力的方向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C.力的作用点　　D.受力面积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推课桌下部和上部</a:t>
            </a:r>
            <a:r>
              <a:rPr lang="en-US" altLang="zh-CN" sz="20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是力的作用点不同</a:t>
            </a:r>
            <a:r>
              <a:rPr lang="en-US" altLang="zh-CN" sz="20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使课桌发生了不同的运</a:t>
            </a:r>
            <a:r>
              <a:rPr lang="zh-CN" altLang="en-US" sz="2030" dirty="0" smtClean="0"/>
              <a:t/>
            </a:r>
            <a:br>
              <a:rPr lang="zh-CN" altLang="en-US" sz="2030" dirty="0" smtClean="0"/>
            </a:br>
            <a:r>
              <a:rPr lang="zh-CN" altLang="en-US" sz="20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动情况</a:t>
            </a:r>
            <a:r>
              <a:rPr lang="en-US" altLang="zh-CN" sz="20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说明力的作用效果与力的作用点有关。</a:t>
            </a:r>
            <a:endParaRPr lang="zh-CN" altLang="en-US" sz="203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53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5.(2019河南南阳社旗一模)2018年5月13日清晨,我国首艘国产航母离港海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试,向作战舰艇迈出关键一步。当舰载机在甲板上着陆时继续向前滑行,需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要借助阻拦索的拉力才能尽快停止,说明力的作用效果是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阻拦索的拉力使舰载机由运动变为静止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说明力可以改变物体的运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动状态。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改变物体的运动状态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996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(独家原创试题)如图7-1-1所示,“津娃”用力将弓弦拉开,此力的施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力物体是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,受力物体是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620" kern="0" spc="92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8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图7-1-1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“津娃”用力将弓弦拉开时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对弓弦施加力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因此施力物体是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津娃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受力物体是弓弦。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津娃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弓弦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186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66" y="1876625"/>
            <a:ext cx="1991591" cy="1876521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6.如图所示,用40 N的力将小车沿斜面推上斜坡,推力的作用点是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点,作出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小车所受推力的示意图。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74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824478"/>
            <a:ext cx="3305175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906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推力的作用点是小车上的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点,方向为沿斜面向上,大小为40 N。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74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05757"/>
            <a:ext cx="3305175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7204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7.(2017福建福州福清期末)细心的小宇发现,停在树枝上的小鸟要起飞时,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要不断地用力向下扇动翅膀,如图所示。请你用学过的物理知识来解释这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一现象。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小鸟起飞时用力向下扇动翅膀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对空气施加向下的力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根据物体间力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此时空气对翅膀有向上的力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这个力使小鸟向上飞起。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提示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根据“力的作用是相互的”解释。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490" kern="0" spc="191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67774"/>
            <a:ext cx="3381375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2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1.(2019江苏无锡期中)下列关于力的说法中,正确的是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A.受力物体,同时也是施力物体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B.相互接触的物体,一定有力的作用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C.孤掌难鸣,说明离开物体也能产生力的作用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D.手握住绳子提起一条鱼,该鱼所受拉力的施力物体是手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物体间力的作用是相互的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物体受到力的同时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也对另一个物体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施加了力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相互接触的物体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若不相互挤压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不会有力的作用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力是物体对物体的作用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发生力的作用时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至少要有两个物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孤掌难鸣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说明离开物体不能产生力的作用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手握住绳子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提起一条鱼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该鱼所受拉力的施力物体是绳子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八年级-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705625"/>
            <a:ext cx="4245873" cy="469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2.(2019云南昆明官渡期末)观察图7-1-7中的四个情景,下列选项中能体现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它们共同特征的是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255" kern="0" spc="448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899455"/>
            <a:ext cx="7258050" cy="33718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64918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423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图7-1-7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A.力可以改变物体的形状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B.力可以改变物体的运动方向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C.力可以改变物体运动速度的大小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D.力可以改变物体的运动状态</a:t>
            </a:r>
            <a:endParaRPr lang="en-US" altLang="zh-CN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07" y="919939"/>
            <a:ext cx="5439820" cy="2965859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34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气球瘪了、竹子被拉弯、木板弯曲和弓弦变形都是物体的形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状发生了变化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属于形变的一种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所以说明的是力可以改变物体的形状。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3.如图7-1-8所示,站在滑板上的甲、乙两位同学相对而立,甲用80 N的力推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745" kern="0" spc="308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8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图7-1-8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(1)画出甲对乙推力的示意图;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(2)你认为将会出现什么现象?并说明其中的道理。</a:t>
            </a:r>
            <a:endParaRPr lang="zh-CN" altLang="en-US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920" y="2149429"/>
            <a:ext cx="4778184" cy="3034681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70443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745" kern="0" spc="315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8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(2)甲、乙两人同时向后运动。甲对乙施加80 N的力,由于物体间力的作用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是相互的,同时甲也会受到乙对他施加的80 N的力。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0"/>
              </a:spcBef>
              <a:buNone/>
            </a:pPr>
            <a:r>
              <a:rPr lang="zh-CN" altLang="en-US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甲对乙的推力大小为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80 N,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方向水平向右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作用在乙同学手上。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提示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利用物体间力的作用是相互的进行解释。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380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1348567"/>
            <a:ext cx="4860425" cy="3034681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881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1.(2019山东济南长清期末)如图所示,其中与其他三个力所产生的作用效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果不同的是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210" kern="0" spc="489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82371"/>
            <a:ext cx="7258050" cy="2190750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0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力的作用效果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力的作用效果有两种,力能改变物体的形状,使它发生形变;力可以改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变物体的运动状态。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力的作用效果的两个方面可以同时发生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也可以单独发生。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物体运动状态的改变分为三种情况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仅速度大小发生改变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;②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仅运动方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向发生改变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;③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速度大小和运动方向同时改变。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运动员对撑杆的压力使撑杆发生了形变;运动员用网拍击球时,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网拍变了形,力使物体的形状发生改变;运动员拉弓时,拉力使弓发生了形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变;而运动员用力顶球,球运动的速度和方向发生了改变,力改变了球的运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动状态;故B选项中力的作用效果与其他三个力所产生的作用效果不同。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95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2.(2018内蒙古通辽开鲁期末)立夏的时候,小朋友都喜欢玩一种游戏:斗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蛋。两枚鸡蛋相碰往往只碰破其中一枚,有关碰撞时相互间力的作用说法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A.未破的那枚鸡蛋受力大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B.破的那枚鸡蛋受力大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C.两枚鸡蛋受力一样大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D.两枚鸡蛋受力大小无法比较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两枚鸡蛋相碰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两枚鸡蛋受到的力是一对相互作用的力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相互作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用的力的大小相等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只碰破一枚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是因为这枚鸡蛋的壳的承受能力弱。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3.(2017上海长宁一模)如图所示,运动员借助撑杆起跳时撑杆弯曲,说明力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可以使物体发生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,同时撑杆帮助运动员向上跳起,说明物体间力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的,运动员跃过栏杆下落过程中,因受重力作用速度不断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变大,说明力可以改变物体的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665" kern="0" spc="171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56852"/>
            <a:ext cx="3276600" cy="2324099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38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形变　相互　运动状态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运动员借助撑杆起跳时撑杆弯曲,说明力可以使物体发生形变;撑杆</a:t>
            </a:r>
            <a:r>
              <a:rPr sz="2010" dirty="0" smtClean="0"/>
              <a:t/>
            </a:r>
            <a:br>
              <a:rPr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帮助运动员向上跳起,说明物体间力的作用是相互的;运动员跃过栏杆下落</a:t>
            </a:r>
            <a:r>
              <a:rPr sz="2010" dirty="0" smtClean="0"/>
              <a:t/>
            </a:r>
            <a:br>
              <a:rPr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过程中,运动员受重力作用速度不断变大,说明力可以改变物体的运动状</a:t>
            </a:r>
            <a:r>
              <a:rPr sz="2010" dirty="0" smtClean="0"/>
              <a:t/>
            </a:r>
            <a:br>
              <a:rPr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态。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4.(2019江苏盐城东台期中)水平冰面上有一重为300 N的雪橇,受到的拉力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为35 N,方向与水平面成30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角,请在图中画出雪橇所受拉力的示意图。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830" kern="0" spc="222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829786"/>
            <a:ext cx="3952875" cy="2371725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42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214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134253"/>
            <a:ext cx="3809999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472" y="3706021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此题中拉力沿着绳子的方向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拉力的作用点在绳子与雪橇接触处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力大小为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35 N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316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1.(2018北京人大附中期中,2,★☆☆)端午节赛龙舟是我国民间传统习俗之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一。如图7-1-9所示,队员们拿着船桨奋力向后划水,龙舟向前直冲。使龙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舟前进的力的施力物体是    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00" kern="0" spc="181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图7-1-9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A.龙舟　    B.水　    C.运动员　    D.船桨</a:t>
            </a:r>
            <a:endParaRPr lang="zh-CN" altLang="en-US" dirty="0"/>
          </a:p>
        </p:txBody>
      </p:sp>
      <p:pic>
        <p:nvPicPr>
          <p:cNvPr id="3" name="图片 3" descr="textimage3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14" y="2853925"/>
            <a:ext cx="3083146" cy="2075695"/>
          </a:xfrm>
          <a:prstGeom prst="rect">
            <a:avLst/>
          </a:prstGeom>
        </p:spPr>
      </p:pic>
      <p:pic>
        <p:nvPicPr>
          <p:cNvPr id="4" name="图片 3" descr="PPT模板八年级-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77063"/>
            <a:ext cx="4236729" cy="454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用船桨奋力向后划水时,由于物体间力的作用是相互的,所以水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也给船桨一个向前的作用力,从而使龙舟前进,故使龙舟前进的力的施力物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体是水。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2.(2017江苏泰州泰兴黄桥期中,24,★★☆)用50 N、斜向下、与水平方向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角的推力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推木箱,请在图7-1-10中画出推力的示意图。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175" kern="0" spc="210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0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图7-1-10</a:t>
            </a:r>
            <a:endParaRPr lang="zh-CN" altLang="en-US"/>
          </a:p>
        </p:txBody>
      </p:sp>
      <p:pic>
        <p:nvPicPr>
          <p:cNvPr id="3" name="图片 3" descr="textimage3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676" y="1906164"/>
            <a:ext cx="3409396" cy="2001927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602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过手与木箱的接触点画斜向下、与水平方向成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角的一条线段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在线段末端画上箭头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表示推力大小。</a:t>
            </a:r>
            <a:r>
              <a:rPr lang="zh-CN" altLang="en-US" sz="8175" kern="0" spc="182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205691"/>
            <a:ext cx="3352800" cy="21812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(2019山东泰安泰山期中)以下是我们在生活中可见到的几种现象:①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用力揉面团,面团形状发生变化,②一阵风把地面上的灰尘吹得漫天飞舞,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③用力握小皮球,球变瘪了,④篮球撞击在篮板上被弹回。在这些现象中,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物体因为受力而改变形状的是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A.①③　　B.②　　C.②④　　D.①②</a:t>
            </a:r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3.(2019广东汕头澄海期中,11,★★☆)如图7-1-11所示,让一条薄钢条的一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端固定,现分别用不同的力去推它,使它发生如图中A、B、C、D所示的形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变,如果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,那么(3分)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215" kern="0" spc="509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图7-1-11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(1)图A、B能说明力的作用效果与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(2)图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能说明力的作用效果与力的方向有关。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(3)图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能说明力的作用效果与力的作用点有关。</a:t>
            </a:r>
            <a:endParaRPr lang="zh-CN" altLang="en-US"/>
          </a:p>
        </p:txBody>
      </p:sp>
      <p:pic>
        <p:nvPicPr>
          <p:cNvPr id="3" name="图片 3" descr="textimage3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38" y="2267100"/>
            <a:ext cx="7030773" cy="1559318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19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(1)力的大小　(2)B、C　(3)B、D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(1)图A、B中力的方向和作用点都相同,力越大,力的作用效果越明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显,说明力的作用效果与力的大小有关;(2)研究力的作用效果跟力的方向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的关系时,应选择力的大小和作用点相同而力的方向不同的图B和C;(3)研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究力的作用效果跟力的作用点的关系时,应选择力的大小和力的方向相同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而作用点不同的图B和D。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22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1.如图所示,是同一弹簧两次受力的情景。通过此实验可以探究力的作用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效果与力的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50" kern="0" spc="2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9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A.大小有关　    B.作用点有关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C.方向有关　    D.大小、方向、作用点都有关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分析题图可知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当力的大小和作用点相同、力的方向不同时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簧的形变情况不同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可得力的作用效果与力的方向有关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故本题应选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3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15" y="2353980"/>
            <a:ext cx="3856318" cy="1928159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4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2.(2018河南郑州郑东新区期中,5,★★☆)狗拉雪橇前行,狗对绳有拉力作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用,同时,绳对狗也有拉力作用,这两个力的三要素中完全不相同的要素是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(选填“大小”“方向”或“作用点”)。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方向、作用点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狗拉雪橇前行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狗对绳有拉力作用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由于物体间力的作用是相互的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同时绳对狗也有拉力作用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两个力属于相互作用力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大小相等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方向相反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狗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对绳的拉力作用在绳上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绳对狗的拉力作用在狗上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作用点不同。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0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3.(2017广西贵港一模,11,★☆☆)小明参加立定跳远考试,起跳时他用力向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后蹬地,就能向前运动,一是利用了物体间力的作用是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,二是利用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了力可以改变物体的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相互的　运动状态 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立定跳远考试中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起跳时小明用力向后蹬地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就能向前运动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一是利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用了物体间力的作用是相互的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二是利用了力可以改变物体的运动状态。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4.(2018广东中山卓雅外国语学校期中,9,★★☆)小明和同学们利用实验室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的长方体木块做了“探究力的作用效果的影响因素”的实验,如图所示,由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(1)(4)说明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影响力的作用效果;(2)(5)说明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影响力的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作用效果;(3)(6)说明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影响力的作用效果。本实验运用的物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理研究方法是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995" kern="0" spc="451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3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184350"/>
            <a:ext cx="7258050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19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力的大小　力的方向　力的作用点　控制变量法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(1)(4)中力的方向和作用点相同,力的大小不同,所以说明力的作用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效果和力的大小有关;(2)(5)中力的大小和作用点相同,力的方向不同,所以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说明力的方向影响力的作用效果;(3)(6)中力的大小和方向相同,力的作用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点不同,所以说明力的作用点影响力的作用效果。实验中应用了控制变量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21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1.(2019天津中考,4,★★☆)如图7-1-12所示,人坐在小船上,在用力向前推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另一艘小船时,人和自己坐的小船却向后移动。该现象说明了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5000" kern="0" spc="25862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图7-1-12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A.力能使物体发生形变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B.物体间力的作用是相互的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C.力的作用效果与力的大小有关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D.力的作用效果与力的作用点有关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把另一只小船推开的同时自己坐的小船则向相反的方向运动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说明物体间力的作用是相互的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3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062947"/>
            <a:ext cx="2783214" cy="1200102"/>
          </a:xfrm>
          <a:prstGeom prst="rect">
            <a:avLst/>
          </a:prstGeom>
        </p:spPr>
      </p:pic>
      <p:pic>
        <p:nvPicPr>
          <p:cNvPr id="4" name="图片 3" descr="PPT模板八年级-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77063"/>
            <a:ext cx="4270257" cy="490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6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 湖南怀化中考,17,★☆☆)拉弓射箭的过程中,弓被拉弯,说明力可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以改变物体的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;松手后箭飞出,说明力可以改变物体的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形状　运动状态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在拉力的作用下弓变弯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说明力改变了其形状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松手后弓对箭产生了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力的作用将箭向前推出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说明力改变了物体的运动状态。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 广西贺州中考,21,★★☆)在图7-1-13中画出小球受到3 N的拉力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的示意图。(2分)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52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图7-1-13</a:t>
            </a:r>
            <a:endParaRPr lang="zh-CN" altLang="en-US"/>
          </a:p>
        </p:txBody>
      </p:sp>
      <p:pic>
        <p:nvPicPr>
          <p:cNvPr id="3" name="图片 3" descr="textimage3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72" y="1788008"/>
            <a:ext cx="1388480" cy="1500303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577520"/>
            <a:ext cx="8467200" cy="3101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拉力的作用点可画在球心上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过球心沿绳子斜向上画一条带箭头的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并标明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即为拉力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375" kern="0" spc="-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5" name="图片 3" descr="textimage3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4063211"/>
            <a:ext cx="419099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1277129"/>
          <a:ext cx="7740000" cy="30132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471600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现象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分析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判断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①用力揉面团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面团形状发生变化</a:t>
                      </a:r>
                    </a:p>
                  </a:txBody>
                  <a:tcPr marL="45720" marR="45720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物体受力改变形状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③用力握小皮球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球变瘪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②风把灰尘吹得漫天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飞舞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尘土由静止到运动</a:t>
                      </a:r>
                    </a:p>
                  </a:txBody>
                  <a:tcPr marL="45720" marR="45720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物体受力改变运动状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态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④篮球撞击在篮板上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被弹回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运动方向变化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6450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1.(2019湖南岳阳中考,3, ★☆☆)下列运动场景中,能明显观察到力使物体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发生形变的是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A.踢出去的足球在空中划出美丽的弧线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B.跳水运动员压弯跳板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C.篮球碰到篮板改变运动方向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D.百米短跑运动员加速冲过终点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踢出去的足球在空中划出美丽的弧线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足球的运动方向发生了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这是物体运动状态的改变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选项错误。跳水运动员压弯跳板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员给跳板一个力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使跳板的形状发生变化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选项正确。篮球碰到篮板改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变运动方向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篮球的运动方向发生了改变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这是物体运动状态的改变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项错误。百米短跑运动员加速冲过终点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速度发生了变化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这是物体运动状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态的改变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705625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2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2.(2018甘肃酒泉中考,10,★☆☆)游泳时小涛向后划水以获得向前的力,这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说明力的作用是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;到达终点时,因受到池壁作用力而停止运动,这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表明作用力改变了他的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相互的　运动状态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游泳时小涛向后划水以获得向前的力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是由于手给水一个向后的作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由于力的作用是相互的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故水会给手一个向前的力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即手和水之间的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作用力是相互的。到达终点时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因受到池壁作用力而停止运动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这表明作用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力改变了他的运动状态。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76694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3.(2017云南昆明中考,18, ★★☆)水平地面上的一个物体,受到水平向右大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小为20 N的拉力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,请在图中,用力的示意图把它表示出来。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拉力的方向水平向右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由作用点沿水平向右的方向画一条带箭头的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并用符号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95" kern="0" spc="224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634320"/>
            <a:ext cx="3031868" cy="1542663"/>
          </a:xfrm>
          <a:prstGeom prst="rect">
            <a:avLst/>
          </a:prstGeom>
        </p:spPr>
      </p:pic>
      <p:pic>
        <p:nvPicPr>
          <p:cNvPr id="4" name="图片 3" descr="textimage4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5" y="3920335"/>
            <a:ext cx="3714776" cy="1586437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89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1.(2019江苏无锡期中)如图7-1-14所示,是小明同学研究影响力的作用效果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的因素的实验。他想探究力的作用效果与力的大小是否有关,请帮他在(b)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图中画出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755" kern="0" spc="209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图7-1-14</a:t>
            </a:r>
            <a:endParaRPr lang="zh-CN" altLang="en-US" dirty="0"/>
          </a:p>
        </p:txBody>
      </p:sp>
      <p:pic>
        <p:nvPicPr>
          <p:cNvPr id="3" name="图片 3" descr="textimage4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56" y="2973819"/>
            <a:ext cx="3549761" cy="2584696"/>
          </a:xfrm>
          <a:prstGeom prst="rect">
            <a:avLst/>
          </a:prstGeom>
        </p:spPr>
      </p:pic>
      <p:pic>
        <p:nvPicPr>
          <p:cNvPr id="4" name="图片 3" descr="PPT模板八年级-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05625"/>
            <a:ext cx="4236729" cy="493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3277393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本题考查力的示意图的同时,也考查了“控制变量法”的实验思想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的运用和力的大小的比较。要探究力的作用效果与力的大小是否有关,应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该保持力的方向和力的作用点不变,只改变力的大小,由于(b)图中物体的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弯曲程度比(a)图小,所以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小,则表示力的线段长度应该比(a)图中的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短。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848501"/>
            <a:ext cx="8467200" cy="1628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040" kern="0" spc="245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4" name="图片 3" descr="textimage4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91443"/>
            <a:ext cx="952499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2.(2017河北中考)用厚玻璃瓶、带有细玻璃管的橡胶塞、容器和水,来证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明玻璃瓶可发生微小形变。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器材的安装: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操作的方法: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观察的现象: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玻璃瓶发生微小形变的原因: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93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器材的安装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往厚玻璃瓶内装满水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用带有细玻璃管的橡胶塞塞紧瓶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口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操作的方法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用力挤压厚玻璃瓶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观察的现象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玻璃管内的水面变化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玻璃瓶发生微小形变的原因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力可以改变物体的形状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本题综合考查了实验器材安装、操作、现象观察及“解释”等科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学探究素养。在厚玻璃瓶中装满水,用带有细玻璃管的橡胶塞塞紧瓶口,用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力挤压玻璃瓶,力可以改变玻璃瓶的形状,利用转换放大法,由玻璃管中水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面的变化来证明玻璃瓶发生形变。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阅读材料,并回答问题: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谁帮了马哈巴先生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1969年2月27日,马哈巴先生提着一大桶油穿过沙特阿拉伯一个结冰的湖,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走着走着不小心摔倒了,桶里的5加仑油全部泼了出来,马哈巴陷入了既不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能前进又不能后退的窘境。这时湖边一只狗跑到他身边对着他汪汪地叫,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似乎在嘲笑马哈巴,脾气暴躁的马哈巴破口大骂,万般无奈,他脱下了一只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鞋使劲地向那只狗扔去,这个动作竟意外地帮助马哈巴摆脱了窘境。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为什么马哈巴扔掉一只鞋,却奇迹般地使他摆脱了窘境呢?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53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他脱下了一只鞋使劲地向狗扔去的过程中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他对鞋施加一个向前的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由于物体间力的作用是相互的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同时鞋对他产生一个向后的力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马哈巴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先生在这个力的作用下改变了运动状态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会向后滑动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从而摆脱了困境。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本题以“科普阅读题”的形式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考查我们“获取和处理信息”和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“能应用物理知识解决实际问题”的核心素养。从“物体间力的作用是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相互的”和“力能改变物体的运动状态”两方面进行思考解答。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69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知识点三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力的三要素和力的示意图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1.力的三要素:力的大小、方向、作用点叫做力的三要素(如图7-1-2)。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190" kern="0" spc="372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图7-1-2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173" y="1796878"/>
            <a:ext cx="5446627" cy="29092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力的大小、方向、作用点共同影响着力的作用效果。当其中一个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要素改变时,力的作用效果也会随之改变,所以要说明一个力,必须指明其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三要素。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966</Words>
  <Application>Microsoft Office PowerPoint</Application>
  <PresentationFormat>自定义</PresentationFormat>
  <Paragraphs>343</Paragraphs>
  <Slides>78</Slides>
  <Notes>77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78</vt:i4>
      </vt:variant>
    </vt:vector>
  </HeadingPairs>
  <TitlesOfParts>
    <vt:vector size="80" baseType="lpstr">
      <vt:lpstr>主题2</vt:lpstr>
      <vt:lpstr>1_主题2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161</cp:revision>
  <dcterms:created xsi:type="dcterms:W3CDTF">2020-03-27T23:26:25Z</dcterms:created>
  <dcterms:modified xsi:type="dcterms:W3CDTF">2020-04-10T13:10:46Z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