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5"/>
  </p:notesMasterIdLst>
  <p:sldIdLst>
    <p:sldId id="276" r:id="rId2"/>
    <p:sldId id="263" r:id="rId3"/>
    <p:sldId id="295" r:id="rId4"/>
    <p:sldId id="264" r:id="rId5"/>
    <p:sldId id="304" r:id="rId6"/>
    <p:sldId id="280" r:id="rId7"/>
    <p:sldId id="297" r:id="rId8"/>
    <p:sldId id="298" r:id="rId9"/>
    <p:sldId id="299" r:id="rId10"/>
    <p:sldId id="300" r:id="rId11"/>
    <p:sldId id="301" r:id="rId12"/>
    <p:sldId id="302" r:id="rId13"/>
    <p:sldId id="305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howGuides="1">
      <p:cViewPr varScale="1">
        <p:scale>
          <a:sx n="86" d="100"/>
          <a:sy n="86" d="100"/>
        </p:scale>
        <p:origin x="1354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59BE95-8EBE-4FF8-B08F-BB131EB7B66B}" type="datetimeFigureOut">
              <a:rPr lang="zh-CN" altLang="en-US" smtClean="0"/>
              <a:t>2020/2/13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3D2F01-5F8D-4E99-B3F7-C02F971B8D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7394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4BE7DE-779C-4ED8-9909-2F013FA9C29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3307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4BE7DE-779C-4ED8-9909-2F013FA9C29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07586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65434224-2FAF-48F7-AACC-7211ED04BC3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9734" y="4428968"/>
            <a:ext cx="1394037" cy="13940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10201" y="4049481"/>
            <a:ext cx="4517571" cy="12461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13435" y="5231745"/>
            <a:ext cx="1111103" cy="98167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5FAB4D84-15FC-4BC9-BBE4-36830AE576B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058" y="1876868"/>
            <a:ext cx="8702415" cy="2270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4093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7292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992188"/>
            <a:ext cx="7886700" cy="559632"/>
          </a:xfrm>
          <a:prstGeom prst="rect">
            <a:avLst/>
          </a:prstGeom>
        </p:spPr>
        <p:txBody>
          <a:bodyPr/>
          <a:lstStyle>
            <a:lvl1pPr>
              <a:defRPr sz="3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4586" y="2883353"/>
            <a:ext cx="5580763" cy="314531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/>
            </a:lvl1pPr>
            <a:lvl2pPr marL="457200" indent="0">
              <a:buFontTx/>
              <a:buNone/>
              <a:defRPr sz="2000"/>
            </a:lvl2pPr>
            <a:lvl3pPr marL="914400" indent="0">
              <a:buFontTx/>
              <a:buNone/>
              <a:defRPr sz="2000"/>
            </a:lvl3pPr>
            <a:lvl4pPr marL="1371600" indent="0">
              <a:buFontTx/>
              <a:buNone/>
              <a:defRPr sz="2000"/>
            </a:lvl4pPr>
            <a:lvl5pPr marL="1828800" indent="0">
              <a:buFontTx/>
              <a:buNone/>
              <a:defRPr sz="20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360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93669DD7-35A9-408C-A10D-F849E2DC8E3A}"/>
              </a:ext>
            </a:extLst>
          </p:cNvPr>
          <p:cNvSpPr/>
          <p:nvPr userDrawn="1"/>
        </p:nvSpPr>
        <p:spPr>
          <a:xfrm>
            <a:off x="2218660" y="2721930"/>
            <a:ext cx="6946605" cy="1350334"/>
          </a:xfrm>
          <a:prstGeom prst="rect">
            <a:avLst/>
          </a:prstGeom>
          <a:solidFill>
            <a:srgbClr val="9B04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5E497B3-5413-44C8-80CA-B58F43EDF46B}"/>
              </a:ext>
            </a:extLst>
          </p:cNvPr>
          <p:cNvSpPr/>
          <p:nvPr userDrawn="1"/>
        </p:nvSpPr>
        <p:spPr>
          <a:xfrm>
            <a:off x="0" y="2721930"/>
            <a:ext cx="2197395" cy="1350334"/>
          </a:xfrm>
          <a:prstGeom prst="rect">
            <a:avLst/>
          </a:prstGeom>
          <a:solidFill>
            <a:srgbClr val="B70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9859" y="2721930"/>
            <a:ext cx="6835406" cy="1350333"/>
          </a:xfrm>
          <a:prstGeom prst="rect">
            <a:avLst/>
          </a:prstGeom>
        </p:spPr>
        <p:txBody>
          <a:bodyPr anchor="ctr"/>
          <a:lstStyle>
            <a:lvl1pPr>
              <a:defRPr sz="35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2929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3805135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val="19583361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7944" y="83142"/>
            <a:ext cx="499730" cy="365125"/>
          </a:xfrm>
        </p:spPr>
        <p:txBody>
          <a:bodyPr/>
          <a:lstStyle/>
          <a:p>
            <a:fld id="{2B2B16AE-5ED9-45DB-804F-A9FCC457E6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225008"/>
      </p:ext>
    </p:extLst>
  </p:cSld>
  <p:clrMapOvr>
    <a:masterClrMapping/>
  </p:clrMapOvr>
  <p:transition spd="slow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7944" y="83142"/>
            <a:ext cx="499730" cy="365125"/>
          </a:xfrm>
        </p:spPr>
        <p:txBody>
          <a:bodyPr/>
          <a:lstStyle/>
          <a:p>
            <a:fld id="{2B2B16AE-5ED9-45DB-804F-A9FCC457E6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6606299"/>
      </p:ext>
    </p:extLst>
  </p:cSld>
  <p:clrMapOvr>
    <a:masterClrMapping/>
  </p:clrMapOvr>
  <p:transition spd="slow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9537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10973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493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0E3FF8-7F77-4CDF-B71A-F850CBD5FCB4}" type="datetimeFigureOut">
              <a:rPr lang="zh-CN" altLang="en-US" smtClean="0"/>
              <a:t>2020/2/13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46417D4-07CE-4C71-B071-10F7CA95E0A3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9056"/>
            <a:ext cx="9144000" cy="616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636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Relationship Id="rId9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Relationship Id="rId9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Relationship Id="rId9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Relationship Id="rId9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slide" Target="slide11.xml"/><Relationship Id="rId7" Type="http://schemas.openxmlformats.org/officeDocument/2006/relationships/slide" Target="slide9.xml"/><Relationship Id="rId12" Type="http://schemas.openxmlformats.org/officeDocument/2006/relationships/image" Target="../media/image11.emf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.vml"/><Relationship Id="rId6" Type="http://schemas.openxmlformats.org/officeDocument/2006/relationships/slide" Target="slide8.xml"/><Relationship Id="rId11" Type="http://schemas.openxmlformats.org/officeDocument/2006/relationships/package" Target="../embeddings/Microsoft_Word_Document.docx"/><Relationship Id="rId5" Type="http://schemas.openxmlformats.org/officeDocument/2006/relationships/slide" Target="slide7.xml"/><Relationship Id="rId10" Type="http://schemas.openxmlformats.org/officeDocument/2006/relationships/image" Target="../media/image12.jpeg"/><Relationship Id="rId4" Type="http://schemas.openxmlformats.org/officeDocument/2006/relationships/slide" Target="slide6.xml"/><Relationship Id="rId9" Type="http://schemas.openxmlformats.org/officeDocument/2006/relationships/slide" Target="slide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3</a:t>
            </a:r>
            <a:r>
              <a:rPr lang="zh-CN" altLang="zh-CN" dirty="0"/>
              <a:t>节</a:t>
            </a:r>
            <a:r>
              <a:rPr lang="zh-CN" altLang="zh-CN" i="1" dirty="0"/>
              <a:t>　</a:t>
            </a:r>
            <a:r>
              <a:rPr lang="zh-CN" altLang="zh-CN" dirty="0"/>
              <a:t>重力</a:t>
            </a:r>
          </a:p>
        </p:txBody>
      </p:sp>
    </p:spTree>
    <p:extLst>
      <p:ext uri="{BB962C8B-B14F-4D97-AF65-F5344CB8AC3E}">
        <p14:creationId xmlns:p14="http://schemas.microsoft.com/office/powerpoint/2010/main" val="1512816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 dir="vert"/>
      </p:transition>
    </mc:Choice>
    <mc:Fallback xmlns="">
      <p:transition spd="slow">
        <p:blinds dir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2877987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539552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100760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1475656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194370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7" action="ppaction://hlinksldjump"/>
          </p:cNvPr>
          <p:cNvSpPr/>
          <p:nvPr/>
        </p:nvSpPr>
        <p:spPr>
          <a:xfrm>
            <a:off x="2411760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8" action="ppaction://hlinksldjump"/>
          </p:cNvPr>
          <p:cNvSpPr/>
          <p:nvPr/>
        </p:nvSpPr>
        <p:spPr>
          <a:xfrm>
            <a:off x="33478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67544" y="1093571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三、重力的方向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利用铅垂线和三角尺判断桌面是否水平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如图所示的做法正确的是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pic>
        <p:nvPicPr>
          <p:cNvPr id="30" name="17J08.eps" descr="id:2147491250;FounderCES"/>
          <p:cNvPicPr/>
          <p:nvPr/>
        </p:nvPicPr>
        <p:blipFill>
          <a:blip r:embed="rId9"/>
          <a:stretch>
            <a:fillRect/>
          </a:stretch>
        </p:blipFill>
        <p:spPr>
          <a:xfrm>
            <a:off x="2375756" y="2338264"/>
            <a:ext cx="3708412" cy="3220766"/>
          </a:xfrm>
          <a:prstGeom prst="rect">
            <a:avLst/>
          </a:prstGeom>
        </p:spPr>
      </p:pic>
      <p:sp>
        <p:nvSpPr>
          <p:cNvPr id="31" name="矩形 30"/>
          <p:cNvSpPr>
            <a:spLocks noChangeAspect="1"/>
          </p:cNvSpPr>
          <p:nvPr/>
        </p:nvSpPr>
        <p:spPr>
          <a:xfrm>
            <a:off x="1029504" y="1875997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5671639"/>
            <a:ext cx="8128000" cy="8723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将一个直角边放在桌面上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另一个直角边放上铅垂线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如果铅垂线与直角边是平行的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则表明桌面是水平的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符合题意。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24893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randomBar/>
      </p:transition>
    </mc:Choice>
    <mc:Fallback xmlns="">
      <p:transition spd="slow">
        <p:randomBa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2877987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539552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100760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1475656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194370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7" action="ppaction://hlinksldjump"/>
          </p:cNvPr>
          <p:cNvSpPr/>
          <p:nvPr/>
        </p:nvSpPr>
        <p:spPr>
          <a:xfrm>
            <a:off x="241176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8" action="ppaction://hlinksldjump"/>
          </p:cNvPr>
          <p:cNvSpPr/>
          <p:nvPr/>
        </p:nvSpPr>
        <p:spPr>
          <a:xfrm>
            <a:off x="33478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227925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四、物体的重心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关于重心的说法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重心是指物体的几何中心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重心总在物体内部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同一物体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形状改变时重心也有可能改变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重力作用在物体的各部分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因此一个物体的重心有多个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>
            <a:spLocks noChangeAspect="1"/>
          </p:cNvSpPr>
          <p:nvPr/>
        </p:nvSpPr>
        <p:spPr>
          <a:xfrm>
            <a:off x="4716016" y="1636871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3669237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物体是由许多部分组成的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每一部分都会受到重力的作用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重心是一个物体各部分受到重力作用的等效作用点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重心只有一个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重心可能在物体内部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也可能在物体外部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质量分布均匀、形状规则的物体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其重心在其几何中心上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同一物体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形状改变时重心可能改变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也可能不变。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5215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zoom/>
      </p:transition>
    </mc:Choice>
    <mc:Fallback xmlns="">
      <p:transition spd="slow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2877987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539552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100760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1475656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194370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7" action="ppaction://hlinksldjump"/>
          </p:cNvPr>
          <p:cNvSpPr/>
          <p:nvPr/>
        </p:nvSpPr>
        <p:spPr>
          <a:xfrm>
            <a:off x="241176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8" action="ppaction://hlinksldjump"/>
          </p:cNvPr>
          <p:cNvSpPr/>
          <p:nvPr/>
        </p:nvSpPr>
        <p:spPr>
          <a:xfrm>
            <a:off x="3347864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379" y="1292416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用细线将小钢球悬挂起来。让其在竖直平面内左右摆动。忽略空气阻力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在图上画出小钢球摆动到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点时所受力的示意图。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pic>
        <p:nvPicPr>
          <p:cNvPr id="14" name="19Y05.eps" descr="id:2147490900;FounderCES"/>
          <p:cNvPicPr/>
          <p:nvPr/>
        </p:nvPicPr>
        <p:blipFill>
          <a:blip r:embed="rId9"/>
          <a:stretch>
            <a:fillRect/>
          </a:stretch>
        </p:blipFill>
        <p:spPr>
          <a:xfrm>
            <a:off x="2836944" y="2578169"/>
            <a:ext cx="2218983" cy="2218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014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ut thruBlk="1"/>
      </p:transition>
    </mc:Choice>
    <mc:Fallback xmlns="">
      <p:transition spd="slow">
        <p:cut thruBlk="1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2877987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539552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100760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1475656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194370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7" action="ppaction://hlinksldjump"/>
          </p:cNvPr>
          <p:cNvSpPr/>
          <p:nvPr/>
        </p:nvSpPr>
        <p:spPr>
          <a:xfrm>
            <a:off x="241176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8" action="ppaction://hlinksldjump"/>
          </p:cNvPr>
          <p:cNvSpPr/>
          <p:nvPr/>
        </p:nvSpPr>
        <p:spPr>
          <a:xfrm>
            <a:off x="3347864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379" y="1268760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忽略空气阻力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小钢球在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点只受到重力和拉力的作用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重力的方向竖直向下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拉力的方向沿绳子向上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过球心作竖直向下的重力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和沿绳子斜向上的拉力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pic>
        <p:nvPicPr>
          <p:cNvPr id="12" name="19Y06.eps" descr="id:2147486053;FounderCES"/>
          <p:cNvPicPr/>
          <p:nvPr/>
        </p:nvPicPr>
        <p:blipFill>
          <a:blip r:embed="rId9"/>
          <a:stretch>
            <a:fillRect/>
          </a:stretch>
        </p:blipFill>
        <p:spPr>
          <a:xfrm>
            <a:off x="3133606" y="2966043"/>
            <a:ext cx="2158474" cy="2541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365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ut thruBlk="1"/>
      </p:transition>
    </mc:Choice>
    <mc:Fallback xmlns="">
      <p:transition spd="slow">
        <p:cut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96752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一、重力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而使物体受到的力。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施力物体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普遍性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地面附近的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都受到重力作用。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二、重力的大小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物体所受的重力的大小跟它的质量成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是一个定值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大小为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三、重力的方向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来确定竖直方向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检查所砌的墙壁是否竖直。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51720" y="1530748"/>
            <a:ext cx="166584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地球的吸引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19020" y="1962796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188288" y="2388671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一切物体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220072" y="3114924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正比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554628" y="3581014"/>
            <a:ext cx="994183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G=mg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156176" y="3552160"/>
            <a:ext cx="124264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8 N/kg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469793" y="4386353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竖直向下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085935" y="4785002"/>
            <a:ext cx="1101584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铅垂线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3360784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strips dir="ld"/>
      </p:transition>
    </mc:Choice>
    <mc:Fallback xmlns=""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908720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四、重心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重力在物体上的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质地均匀、外形规则的物体的重心在其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重力的示意图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用一条带箭头的线段表示重力的大</a:t>
            </a: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小、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五、重力的由来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发现的科学家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万有引力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宇宙间的物体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大到天体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小到尘埃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都存在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的力。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假如地球上的物体所受的重力突然消失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将会出现什么情景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请你设想出一种合理的情景。</a:t>
            </a: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水不会由高处往低处流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答案合理即可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563888" y="1196491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作用点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724128" y="1695089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几何中心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331640" y="2514352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699792" y="2477752"/>
            <a:ext cx="1101584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作用点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627784" y="3227907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牛顿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948264" y="3697845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互相吸引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783135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strips dir="rd"/>
      </p:transition>
    </mc:Choice>
    <mc:Fallback xmlns="">
      <p:transition spd="slow">
        <p:strips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39552" y="1052736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重力方向的理解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重力的方向总是竖直向下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即总垂直于当地的水平面向下。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(1)“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竖直向下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垂直向下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是不同的。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竖直向下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与物体的接触面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或地形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如图中的方向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垂直向下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与物体的接触面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或地形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是指垂直于接触平面向下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如图中的方向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物体所受重力的方向跟物体是否运动、运动快慢、运动的方向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路径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始终是竖直向下的。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N30.eps" descr="id:214749120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987824" y="3970849"/>
            <a:ext cx="2304256" cy="1368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984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checker/>
      </p:transition>
    </mc:Choice>
    <mc:Fallback xmlns="">
      <p:transition spd="slow">
        <p:checker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39844" y="854770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体育课上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被推出的铅球落地后沿水平地面向前滚动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下图能正确表示铅球所受重力的方向的是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29161" y="4532993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本题考查重力的方向。地球表面所有的物体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无论运动状态如何都受到重力作用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且重力的方向竖直向下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N31.eps" descr="id:214749121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564180" y="1862882"/>
            <a:ext cx="1080120" cy="955135"/>
          </a:xfrm>
          <a:prstGeom prst="rect">
            <a:avLst/>
          </a:prstGeom>
        </p:spPr>
      </p:pic>
      <p:pic>
        <p:nvPicPr>
          <p:cNvPr id="7" name="N32.eps" descr="id:2147491222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785805" y="2966558"/>
            <a:ext cx="4874427" cy="1478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230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trips dir="ru"/>
      </p:transition>
    </mc:Choice>
    <mc:Fallback xmlns=""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流程图: 可选过程 6">
            <a:hlinkClick r:id="rId2" action="ppaction://hlinksldjump"/>
          </p:cNvPr>
          <p:cNvSpPr/>
          <p:nvPr/>
        </p:nvSpPr>
        <p:spPr>
          <a:xfrm>
            <a:off x="2877987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3" action="ppaction://hlinksldjump"/>
          </p:cNvPr>
          <p:cNvSpPr/>
          <p:nvPr/>
        </p:nvSpPr>
        <p:spPr>
          <a:xfrm>
            <a:off x="539552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4" action="ppaction://hlinksldjump"/>
          </p:cNvPr>
          <p:cNvSpPr/>
          <p:nvPr/>
        </p:nvSpPr>
        <p:spPr>
          <a:xfrm>
            <a:off x="100760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5" action="ppaction://hlinksldjump"/>
          </p:cNvPr>
          <p:cNvSpPr/>
          <p:nvPr/>
        </p:nvSpPr>
        <p:spPr>
          <a:xfrm>
            <a:off x="1475656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6" action="ppaction://hlinksldjump"/>
          </p:cNvPr>
          <p:cNvSpPr/>
          <p:nvPr/>
        </p:nvSpPr>
        <p:spPr>
          <a:xfrm>
            <a:off x="194370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7" action="ppaction://hlinksldjump"/>
          </p:cNvPr>
          <p:cNvSpPr/>
          <p:nvPr/>
        </p:nvSpPr>
        <p:spPr>
          <a:xfrm>
            <a:off x="241176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8" action="ppaction://hlinksldjump"/>
          </p:cNvPr>
          <p:cNvSpPr/>
          <p:nvPr/>
        </p:nvSpPr>
        <p:spPr>
          <a:xfrm>
            <a:off x="33478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56792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一、重力的概念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关于重力的说法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只有跟地面接触的物体才受到重力的作用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只有静止的物体才受到重力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在空中高速飞行的火箭不再受到重力作用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重力是由于物体受到地球的吸引而产生的力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4" name="矩形 33"/>
          <p:cNvSpPr>
            <a:spLocks noChangeAspect="1"/>
          </p:cNvSpPr>
          <p:nvPr/>
        </p:nvSpPr>
        <p:spPr>
          <a:xfrm>
            <a:off x="4716016" y="1916832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4028937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重力是由于地球的吸引而产生的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地球上的所有物体都受到重力的作用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不论它是运动还是静止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也不论它在地面上还是在空中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9369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pull dir="ld"/>
      </p:transition>
    </mc:Choice>
    <mc:Fallback xmlns="">
      <p:transition spd="slow">
        <p:pull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流程图: 可选过程 9">
            <a:hlinkClick r:id="rId2" action="ppaction://hlinksldjump"/>
          </p:cNvPr>
          <p:cNvSpPr/>
          <p:nvPr/>
        </p:nvSpPr>
        <p:spPr>
          <a:xfrm>
            <a:off x="2877987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3" action="ppaction://hlinksldjump"/>
          </p:cNvPr>
          <p:cNvSpPr/>
          <p:nvPr/>
        </p:nvSpPr>
        <p:spPr>
          <a:xfrm>
            <a:off x="539552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4" action="ppaction://hlinksldjump"/>
          </p:cNvPr>
          <p:cNvSpPr/>
          <p:nvPr/>
        </p:nvSpPr>
        <p:spPr>
          <a:xfrm>
            <a:off x="1007604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5" action="ppaction://hlinksldjump"/>
          </p:cNvPr>
          <p:cNvSpPr/>
          <p:nvPr/>
        </p:nvSpPr>
        <p:spPr>
          <a:xfrm>
            <a:off x="1475656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6" action="ppaction://hlinksldjump"/>
          </p:cNvPr>
          <p:cNvSpPr/>
          <p:nvPr/>
        </p:nvSpPr>
        <p:spPr>
          <a:xfrm>
            <a:off x="194370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7" action="ppaction://hlinksldjump"/>
          </p:cNvPr>
          <p:cNvSpPr/>
          <p:nvPr/>
        </p:nvSpPr>
        <p:spPr>
          <a:xfrm>
            <a:off x="241176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8" action="ppaction://hlinksldjump"/>
          </p:cNvPr>
          <p:cNvSpPr/>
          <p:nvPr/>
        </p:nvSpPr>
        <p:spPr>
          <a:xfrm>
            <a:off x="33478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18770" y="1196752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如图甲所示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树上的苹果会落到地面上是由于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如图乙所示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遇到故障失去动力的飞机会从空中向地面掉落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最后造成灾难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是因为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4908100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本题考查生活中与重力有关的现象。苹果会落到地面上、遇到故障的飞机从空中向地面掉落都是由于受到重力作用。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苹果受到重力作用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飞机受到重力作用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N33.eps" descr="id:2147490879;FounderCES"/>
          <p:cNvPicPr/>
          <p:nvPr/>
        </p:nvPicPr>
        <p:blipFill>
          <a:blip r:embed="rId9"/>
          <a:stretch>
            <a:fillRect/>
          </a:stretch>
        </p:blipFill>
        <p:spPr>
          <a:xfrm>
            <a:off x="2357452" y="2469023"/>
            <a:ext cx="4038740" cy="2410681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508000" y="3119823"/>
            <a:ext cx="8128000" cy="4715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2688931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over dir="r"/>
      </p:transition>
    </mc:Choice>
    <mc:Fallback xmlns="">
      <p:transition spd="slow">
        <p:cover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2877987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539552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100760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1475656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194370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7" action="ppaction://hlinksldjump"/>
          </p:cNvPr>
          <p:cNvSpPr/>
          <p:nvPr/>
        </p:nvSpPr>
        <p:spPr>
          <a:xfrm>
            <a:off x="241176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8" action="ppaction://hlinksldjump"/>
          </p:cNvPr>
          <p:cNvSpPr/>
          <p:nvPr/>
        </p:nvSpPr>
        <p:spPr>
          <a:xfrm>
            <a:off x="33478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505566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二、重力的大小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N/kg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表示的物理意义是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A.9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kg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B.9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N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kg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的物体受到的重力是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N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kg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的物体受到的重力是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9.8 N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>
            <a:spLocks noChangeAspect="1"/>
          </p:cNvSpPr>
          <p:nvPr/>
        </p:nvSpPr>
        <p:spPr>
          <a:xfrm>
            <a:off x="4183752" y="1896779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3956929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不同物理量的单位之间不能换算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;9.8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N/kg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表示的物理意义是质量为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的物体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在地面附近受到的重力大小是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7314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2877987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539552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100760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1475656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7" action="ppaction://hlinksldjump"/>
          </p:cNvPr>
          <p:cNvSpPr/>
          <p:nvPr/>
        </p:nvSpPr>
        <p:spPr>
          <a:xfrm>
            <a:off x="1943708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8" action="ppaction://hlinksldjump"/>
          </p:cNvPr>
          <p:cNvSpPr/>
          <p:nvPr/>
        </p:nvSpPr>
        <p:spPr>
          <a:xfrm>
            <a:off x="241176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9" action="ppaction://hlinksldjump"/>
          </p:cNvPr>
          <p:cNvSpPr/>
          <p:nvPr/>
        </p:nvSpPr>
        <p:spPr>
          <a:xfrm>
            <a:off x="33478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29161" y="1073518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打夯时夯锤被高高抛起又下落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砸在工作面上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若夯锤落到地面上时的重力为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300 N,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那么它的质量为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不考虑高度对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它上升和下落时的重力相比是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N/kg)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2" name="N34.eps" descr="id:2147491243;FounderCES"/>
          <p:cNvPicPr/>
          <p:nvPr/>
        </p:nvPicPr>
        <p:blipFill>
          <a:blip r:embed="rId10"/>
          <a:stretch>
            <a:fillRect/>
          </a:stretch>
        </p:blipFill>
        <p:spPr>
          <a:xfrm>
            <a:off x="2915816" y="2780928"/>
            <a:ext cx="2630117" cy="2090644"/>
          </a:xfrm>
          <a:prstGeom prst="rect">
            <a:avLst/>
          </a:prstGeom>
        </p:spPr>
      </p:pic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0206203"/>
              </p:ext>
            </p:extLst>
          </p:nvPr>
        </p:nvGraphicFramePr>
        <p:xfrm>
          <a:off x="554038" y="5029200"/>
          <a:ext cx="8091487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文档" r:id="rId11" imgW="3837724" imgH="435574" progId="Word.Document.12">
                  <p:embed/>
                </p:oleObj>
              </mc:Choice>
              <mc:Fallback>
                <p:oleObj name="文档" r:id="rId11" imgW="3837724" imgH="435574" progId="Word.Document.12">
                  <p:embed/>
                  <p:pic>
                    <p:nvPicPr>
                      <p:cNvPr id="14" name="对象 1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54038" y="5029200"/>
                        <a:ext cx="8091487" cy="914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矩形 14"/>
          <p:cNvSpPr>
            <a:spLocks noChangeAspect="1"/>
          </p:cNvSpPr>
          <p:nvPr/>
        </p:nvSpPr>
        <p:spPr>
          <a:xfrm>
            <a:off x="508000" y="6026746"/>
            <a:ext cx="208903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0200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pull dir="d"/>
      </p:transition>
    </mc:Choice>
    <mc:Fallback xmlns="">
      <p:transition spd="slow">
        <p:pull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90FDA02B-E014-4BBF-B8D8-D5A444A31B41}" vid="{F6D11230-255E-44D6-AE15-AFA57F01F086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初中全优、共用模板14</Template>
  <TotalTime>429</TotalTime>
  <Words>1201</Words>
  <Application>Microsoft Office PowerPoint</Application>
  <PresentationFormat>全屏显示(4:3)</PresentationFormat>
  <Paragraphs>136</Paragraphs>
  <Slides>13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NEU-BZ-S92</vt:lpstr>
      <vt:lpstr>等线</vt:lpstr>
      <vt:lpstr>黑体</vt:lpstr>
      <vt:lpstr>宋体</vt:lpstr>
      <vt:lpstr>Arial</vt:lpstr>
      <vt:lpstr>Calibri</vt:lpstr>
      <vt:lpstr>Calibri Light</vt:lpstr>
      <vt:lpstr>Times New Roman</vt:lpstr>
      <vt:lpstr>Office 主题​​</vt:lpstr>
      <vt:lpstr>文档</vt:lpstr>
      <vt:lpstr>第3节　重力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 </cp:lastModifiedBy>
  <dcterms:created xsi:type="dcterms:W3CDTF">2014-05-14T03:22:04Z</dcterms:created>
  <dcterms:modified xsi:type="dcterms:W3CDTF">2020-02-13T10:23:37Z</dcterms:modified>
</cp:coreProperties>
</file>