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68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72EDC-1BFB-4320-A3F8-E32F2BB80749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75A90-9B85-46A8-81D9-EBC0DE58B5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1961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0243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285E3E-9C56-4C66-B0D0-93EB041E7F26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22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06143E3-846F-4BFD-A47D-6D731D0A35BE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253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2CA0BD7-1D7E-48CA-9DAF-DE951AED8D85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174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0EC65AC-C49B-42D0-891F-A8E273FAC2FE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2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jpeg"/><Relationship Id="rId4" Type="http://schemas.openxmlformats.org/officeDocument/2006/relationships/image" Target="../media/image2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.png"/><Relationship Id="rId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3" descr="road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39950"/>
            <a:ext cx="9144000" cy="300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87"/>
          <p:cNvGrpSpPr>
            <a:grpSpLocks/>
          </p:cNvGrpSpPr>
          <p:nvPr/>
        </p:nvGrpSpPr>
        <p:grpSpPr bwMode="auto">
          <a:xfrm>
            <a:off x="2589213" y="3035300"/>
            <a:ext cx="3779837" cy="1577975"/>
            <a:chOff x="6240567" y="2900570"/>
            <a:chExt cx="3915294" cy="1916713"/>
          </a:xfrm>
        </p:grpSpPr>
        <p:grpSp>
          <p:nvGrpSpPr>
            <p:cNvPr id="3" name="组合 72"/>
            <p:cNvGrpSpPr>
              <a:grpSpLocks/>
            </p:cNvGrpSpPr>
            <p:nvPr/>
          </p:nvGrpSpPr>
          <p:grpSpPr bwMode="auto">
            <a:xfrm>
              <a:off x="6341196" y="2900570"/>
              <a:ext cx="3814665" cy="1916713"/>
              <a:chOff x="6341196" y="2900570"/>
              <a:chExt cx="3814665" cy="1916713"/>
            </a:xfrm>
          </p:grpSpPr>
          <p:sp>
            <p:nvSpPr>
              <p:cNvPr id="94" name="文本框 79"/>
              <p:cNvSpPr txBox="1"/>
              <p:nvPr/>
            </p:nvSpPr>
            <p:spPr>
              <a:xfrm>
                <a:off x="6340874" y="2900570"/>
                <a:ext cx="3814987" cy="190514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>
                  <a:defRPr sz="3200" b="1">
                    <a:solidFill>
                      <a:srgbClr val="F5841C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pPr fontAlgn="auto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dirty="0" smtClean="0">
                    <a:solidFill>
                      <a:schemeClr val="accent3"/>
                    </a:solidFill>
                  </a:rPr>
                  <a:t>新课标沪粤版</a:t>
                </a:r>
                <a:r>
                  <a:rPr lang="en-US" altLang="zh-CN" dirty="0" smtClean="0">
                    <a:solidFill>
                      <a:schemeClr val="accent3"/>
                    </a:solidFill>
                  </a:rPr>
                  <a:t>·</a:t>
                </a:r>
                <a:r>
                  <a:rPr lang="zh-CN" altLang="en-US" dirty="0" smtClean="0">
                    <a:solidFill>
                      <a:schemeClr val="accent3"/>
                    </a:solidFill>
                  </a:rPr>
                  <a:t>物理</a:t>
                </a:r>
                <a:endParaRPr lang="en-US" altLang="zh-CN" dirty="0" smtClean="0">
                  <a:solidFill>
                    <a:schemeClr val="accent3"/>
                  </a:solidFill>
                </a:endParaRPr>
              </a:p>
              <a:p>
                <a:pPr algn="ctr" fontAlgn="auto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dirty="0" smtClean="0">
                    <a:solidFill>
                      <a:srgbClr val="FF0000"/>
                    </a:solidFill>
                  </a:rPr>
                  <a:t> 九年级下</a:t>
                </a:r>
                <a:endParaRPr lang="zh-CN" alt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5" name="圆角矩形 94"/>
              <p:cNvSpPr/>
              <p:nvPr/>
            </p:nvSpPr>
            <p:spPr>
              <a:xfrm>
                <a:off x="6409938" y="3087614"/>
                <a:ext cx="3694947" cy="1729669"/>
              </a:xfrm>
              <a:prstGeom prst="roundRect">
                <a:avLst/>
              </a:prstGeom>
              <a:noFill/>
              <a:ln w="6350">
                <a:solidFill>
                  <a:srgbClr val="A0BF0D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  <p:grpSp>
          <p:nvGrpSpPr>
            <p:cNvPr id="4" name="组合 45"/>
            <p:cNvGrpSpPr>
              <a:grpSpLocks/>
            </p:cNvGrpSpPr>
            <p:nvPr/>
          </p:nvGrpSpPr>
          <p:grpSpPr bwMode="auto">
            <a:xfrm rot="2731254">
              <a:off x="6341934" y="2879007"/>
              <a:ext cx="109793" cy="312528"/>
              <a:chOff x="4454660" y="3810474"/>
              <a:chExt cx="406107" cy="1155987"/>
            </a:xfrm>
          </p:grpSpPr>
          <p:sp>
            <p:nvSpPr>
              <p:cNvPr id="9226" name="Freeform 16"/>
              <p:cNvSpPr>
                <a:spLocks/>
              </p:cNvSpPr>
              <p:nvPr/>
            </p:nvSpPr>
            <p:spPr bwMode="auto">
              <a:xfrm flipV="1">
                <a:off x="4459674" y="3810474"/>
                <a:ext cx="396080" cy="564858"/>
              </a:xfrm>
              <a:custGeom>
                <a:avLst/>
                <a:gdLst>
                  <a:gd name="T0" fmla="*/ 148399 w 758"/>
                  <a:gd name="T1" fmla="*/ 564858 h 1081"/>
                  <a:gd name="T2" fmla="*/ 396080 w 758"/>
                  <a:gd name="T3" fmla="*/ 0 h 1081"/>
                  <a:gd name="T4" fmla="*/ 0 w 758"/>
                  <a:gd name="T5" fmla="*/ 150489 h 1081"/>
                  <a:gd name="T6" fmla="*/ 148399 w 758"/>
                  <a:gd name="T7" fmla="*/ 564858 h 108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58"/>
                  <a:gd name="T13" fmla="*/ 0 h 1081"/>
                  <a:gd name="T14" fmla="*/ 758 w 758"/>
                  <a:gd name="T15" fmla="*/ 1081 h 108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58" h="1081">
                    <a:moveTo>
                      <a:pt x="284" y="1081"/>
                    </a:moveTo>
                    <a:lnTo>
                      <a:pt x="758" y="0"/>
                    </a:lnTo>
                    <a:lnTo>
                      <a:pt x="0" y="288"/>
                    </a:lnTo>
                    <a:lnTo>
                      <a:pt x="284" y="1081"/>
                    </a:lnTo>
                    <a:close/>
                  </a:path>
                </a:pathLst>
              </a:custGeom>
              <a:solidFill>
                <a:srgbClr val="31909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227" name="Freeform 30"/>
              <p:cNvSpPr>
                <a:spLocks/>
              </p:cNvSpPr>
              <p:nvPr/>
            </p:nvSpPr>
            <p:spPr bwMode="auto">
              <a:xfrm rot="-6303818">
                <a:off x="4522923" y="4261161"/>
                <a:ext cx="275725" cy="329602"/>
              </a:xfrm>
              <a:custGeom>
                <a:avLst/>
                <a:gdLst>
                  <a:gd name="T0" fmla="*/ 0 w 261"/>
                  <a:gd name="T1" fmla="*/ 0 h 312"/>
                  <a:gd name="T2" fmla="*/ 125714 w 261"/>
                  <a:gd name="T3" fmla="*/ 329602 h 312"/>
                  <a:gd name="T4" fmla="*/ 125714 w 261"/>
                  <a:gd name="T5" fmla="*/ 329602 h 312"/>
                  <a:gd name="T6" fmla="*/ 275725 w 261"/>
                  <a:gd name="T7" fmla="*/ 0 h 312"/>
                  <a:gd name="T8" fmla="*/ 0 w 261"/>
                  <a:gd name="T9" fmla="*/ 0 h 3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1"/>
                  <a:gd name="T16" fmla="*/ 0 h 312"/>
                  <a:gd name="T17" fmla="*/ 261 w 261"/>
                  <a:gd name="T18" fmla="*/ 312 h 3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1" h="312">
                    <a:moveTo>
                      <a:pt x="0" y="0"/>
                    </a:moveTo>
                    <a:lnTo>
                      <a:pt x="119" y="312"/>
                    </a:lnTo>
                    <a:lnTo>
                      <a:pt x="26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0BF0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228" name="Freeform 12"/>
              <p:cNvSpPr>
                <a:spLocks/>
              </p:cNvSpPr>
              <p:nvPr/>
            </p:nvSpPr>
            <p:spPr bwMode="auto">
              <a:xfrm rot="7160246">
                <a:off x="4384500" y="4490194"/>
                <a:ext cx="546427" cy="406107"/>
              </a:xfrm>
              <a:custGeom>
                <a:avLst/>
                <a:gdLst>
                  <a:gd name="T0" fmla="*/ 400474 w 1067"/>
                  <a:gd name="T1" fmla="*/ 0 h 793"/>
                  <a:gd name="T2" fmla="*/ 0 w 1067"/>
                  <a:gd name="T3" fmla="*/ 147489 h 793"/>
                  <a:gd name="T4" fmla="*/ 546427 w 1067"/>
                  <a:gd name="T5" fmla="*/ 406107 h 793"/>
                  <a:gd name="T6" fmla="*/ 400474 w 1067"/>
                  <a:gd name="T7" fmla="*/ 0 h 79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67"/>
                  <a:gd name="T13" fmla="*/ 0 h 793"/>
                  <a:gd name="T14" fmla="*/ 1067 w 1067"/>
                  <a:gd name="T15" fmla="*/ 793 h 79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67" h="793">
                    <a:moveTo>
                      <a:pt x="782" y="0"/>
                    </a:moveTo>
                    <a:lnTo>
                      <a:pt x="0" y="288"/>
                    </a:lnTo>
                    <a:lnTo>
                      <a:pt x="1067" y="793"/>
                    </a:lnTo>
                    <a:lnTo>
                      <a:pt x="782" y="0"/>
                    </a:lnTo>
                    <a:close/>
                  </a:path>
                </a:pathLst>
              </a:custGeom>
              <a:solidFill>
                <a:srgbClr val="FDB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96" name="文本框 78"/>
          <p:cNvSpPr txBox="1"/>
          <p:nvPr/>
        </p:nvSpPr>
        <p:spPr>
          <a:xfrm>
            <a:off x="3017838" y="2343150"/>
            <a:ext cx="2908300" cy="623888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dirty="0" smtClean="0">
                <a:solidFill>
                  <a:schemeClr val="accent1">
                    <a:lumMod val="75000"/>
                  </a:schemeClr>
                </a:solidFill>
              </a:rPr>
              <a:t>学科素养课件</a:t>
            </a:r>
            <a:endParaRPr lang="zh-CN" alt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4" name="Picture 5" descr="cloudandb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2425" y="39688"/>
            <a:ext cx="6226175" cy="99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" name="Picture 4" descr="cloud_ballon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96213" y="5143500"/>
            <a:ext cx="842962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57 -0.10209 C -0.02722 -0.10602 -0.03307 -0.11204 -0.03932 -0.1169 C -0.04271 -0.11945 -0.04636 -0.12037 -0.04974 -0.12246 C -0.05091 -0.12315 -0.05169 -0.12546 -0.05287 -0.12616 C -0.05417 -0.12709 -0.06354 -0.12963 -0.06432 -0.12986 C -0.07162 -0.13241 -0.07761 -0.13588 -0.08516 -0.13727 C -0.08972 -0.13935 -0.09414 -0.1419 -0.0987 -0.14468 C -0.10222 -0.14676 -0.10391 -0.1456 -0.10703 -0.14838 C -0.11289 -0.15347 -0.11823 -0.15857 -0.12474 -0.16134 C -0.12578 -0.1625 -0.12669 -0.16412 -0.12787 -0.16505 C -0.12891 -0.16597 -0.13008 -0.16597 -0.13099 -0.1669 C -0.1375 -0.17338 -0.14258 -0.18125 -0.14974 -0.18542 C -0.15287 -0.19097 -0.15599 -0.19653 -0.15912 -0.20209 C -0.16081 -0.20509 -0.16341 -0.20533 -0.16537 -0.20764 C -0.16849 -0.21597 -0.17383 -0.22269 -0.17787 -0.22986 C -0.18399 -0.24074 -0.18998 -0.25139 -0.19557 -0.2632 C -0.20365 -0.28033 -0.20729 -0.30556 -0.2112 -0.32616 C -0.21211 -0.33773 -0.2138 -0.34815 -0.21537 -0.35949 C -0.21563 -0.38634 -0.2125 -0.44815 -0.21953 -0.48542 C -0.2224 -0.53079 -0.22149 -0.57037 -0.23307 -0.61134 C -0.23503 -0.61806 -0.23672 -0.62778 -0.23932 -0.63357 C -0.24675 -0.6507 -0.24297 -0.63982 -0.2487 -0.64838 C -0.25248 -0.65394 -0.25638 -0.66227 -0.2612 -0.66505 C -0.27448 -0.67292 -0.28659 -0.67639 -0.30078 -0.67801 C -0.32878 -0.69468 -0.36094 -0.68056 -0.39037 -0.67616 C -0.41211 -0.6632 -0.42669 -0.67824 -0.44349 -0.69468 C -0.44623 -0.69722 -0.44961 -0.69815 -0.45182 -0.70209 C -0.45547 -0.70857 -0.45821 -0.71088 -0.46328 -0.7132 C -0.46732 -0.72037 -0.4724 -0.72153 -0.47682 -0.72801 C -0.48099 -0.73426 -0.48451 -0.73704 -0.48932 -0.74283 C -0.49141 -0.74537 -0.4944 -0.74445 -0.49662 -0.74653 C -0.50313 -0.75301 -0.50612 -0.75625 -0.51328 -0.75949 C -0.51862 -0.76574 -0.52578 -0.76783 -0.53203 -0.7706 C -0.54219 -0.78264 -0.57383 -0.77778 -0.57787 -0.77801 C -0.58867 -0.78449 -0.57656 -0.77801 -0.60391 -0.77801 C -0.65287 -0.77801 -0.70182 -0.77917 -0.75078 -0.77986 C -0.76094 -0.78588 -0.76992 -0.79722 -0.77995 -0.80394 C -0.78334 -0.80625 -0.78568 -0.81134 -0.78932 -0.81134 " pathEditMode="relative" ptsTypes="fffffffffffffffffffffffffffffffffffffA">
                                      <p:cBhvr>
                                        <p:cTn id="25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2534427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231775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电动机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503363" y="1098550"/>
            <a:ext cx="7221537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zh-CN" sz="2000" b="1" dirty="0">
                <a:latin typeface="Calibri" pitchFamily="34" charset="0"/>
              </a:rPr>
              <a:t>动圈式扬声器</a:t>
            </a:r>
            <a:r>
              <a:rPr lang="en-US" altLang="zh-CN" sz="2000" b="1" dirty="0">
                <a:latin typeface="Calibri" pitchFamily="34" charset="0"/>
              </a:rPr>
              <a:t>.</a:t>
            </a:r>
            <a:endParaRPr lang="zh-CN" altLang="zh-CN" sz="2000" b="1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zh-CN" sz="2000" b="1" dirty="0">
                <a:latin typeface="Calibri" pitchFamily="34" charset="0"/>
              </a:rPr>
              <a:t>扬声器是将电信号转化为声信号的一种装置</a:t>
            </a:r>
            <a:r>
              <a:rPr lang="en-US" altLang="zh-CN" sz="2000" b="1" dirty="0">
                <a:latin typeface="Calibri" pitchFamily="34" charset="0"/>
              </a:rPr>
              <a:t>.</a:t>
            </a:r>
            <a:r>
              <a:rPr lang="zh-CN" altLang="zh-CN" sz="2000" b="1" dirty="0">
                <a:latin typeface="Calibri" pitchFamily="34" charset="0"/>
              </a:rPr>
              <a:t>构造如图所示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是由固定的永磁体和带有线圈的锥形纸盆构成</a:t>
            </a:r>
            <a:r>
              <a:rPr lang="en-US" altLang="zh-CN" sz="2000" b="1" dirty="0">
                <a:latin typeface="Calibri" pitchFamily="34" charset="0"/>
              </a:rPr>
              <a:t>.</a:t>
            </a:r>
            <a:r>
              <a:rPr lang="zh-CN" altLang="zh-CN" sz="2000" b="1" dirty="0">
                <a:latin typeface="Calibri" pitchFamily="34" charset="0"/>
              </a:rPr>
              <a:t>由于线圈中通入交变电流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使得线圈的运动方向不断地变化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带动纸盆振动发声</a:t>
            </a:r>
            <a:r>
              <a:rPr lang="en-US" altLang="zh-CN" sz="2000" b="1" dirty="0">
                <a:latin typeface="Calibri" pitchFamily="34" charset="0"/>
              </a:rPr>
              <a:t>.</a:t>
            </a:r>
            <a:endParaRPr lang="zh-CN" altLang="zh-CN" sz="2000" b="1" dirty="0">
              <a:latin typeface="Calibri" pitchFamily="34" charset="0"/>
            </a:endParaRP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图片 11" descr="图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12813"/>
            <a:ext cx="1547813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yh187.jpg" descr="id:2147503702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33613" y="3240088"/>
            <a:ext cx="1274762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YH188.EPS" descr="id:2147503709;FounderCE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1913" y="3259138"/>
            <a:ext cx="1509712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885825" y="346075"/>
            <a:ext cx="7502525" cy="173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/>
            <a:r>
              <a:rPr lang="zh-CN" altLang="zh-CN" sz="5400" b="1">
                <a:solidFill>
                  <a:schemeClr val="accent1"/>
                </a:solidFill>
                <a:latin typeface="隶书"/>
                <a:ea typeface="隶书"/>
                <a:cs typeface="隶书"/>
              </a:rPr>
              <a:t>第十七章</a:t>
            </a:r>
          </a:p>
          <a:p>
            <a:pPr algn="ctr"/>
            <a:r>
              <a:rPr lang="zh-CN" altLang="en-US" sz="5400" b="1">
                <a:solidFill>
                  <a:schemeClr val="accent1"/>
                </a:solidFill>
                <a:latin typeface="隶书"/>
                <a:ea typeface="隶书"/>
                <a:cs typeface="隶书"/>
              </a:rPr>
              <a:t>电动机与发电机</a:t>
            </a:r>
          </a:p>
        </p:txBody>
      </p:sp>
      <p:sp>
        <p:nvSpPr>
          <p:cNvPr id="64" name="文本框 78"/>
          <p:cNvSpPr txBox="1">
            <a:spLocks noChangeArrowheads="1"/>
          </p:cNvSpPr>
          <p:nvPr/>
        </p:nvSpPr>
        <p:spPr bwMode="auto">
          <a:xfrm>
            <a:off x="1962150" y="2328863"/>
            <a:ext cx="5478463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第</a:t>
            </a:r>
            <a:r>
              <a:rPr lang="en-US" altLang="zh-CN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节　发电机为什么能发电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2450" y="3101975"/>
            <a:ext cx="477043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900" y="3838575"/>
            <a:ext cx="8916988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59075" y="3294063"/>
            <a:ext cx="3560763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3439496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3357563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电磁感应现象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981075" y="1399485"/>
            <a:ext cx="721995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>
                <a:latin typeface="Calibri" pitchFamily="34" charset="0"/>
              </a:rPr>
              <a:t>1.</a:t>
            </a:r>
            <a:r>
              <a:rPr lang="zh-CN" altLang="zh-CN" sz="2000" b="1" dirty="0">
                <a:latin typeface="Calibri" pitchFamily="34" charset="0"/>
              </a:rPr>
              <a:t>产生感应电流的两个必要条件</a:t>
            </a:r>
            <a:r>
              <a:rPr lang="en-US" altLang="zh-CN" sz="2000" b="1" dirty="0">
                <a:latin typeface="Calibri" pitchFamily="34" charset="0"/>
              </a:rPr>
              <a:t>:</a:t>
            </a:r>
            <a:endParaRPr lang="zh-CN" altLang="zh-CN" sz="2000" b="1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latin typeface="Calibri" pitchFamily="34" charset="0"/>
              </a:rPr>
              <a:t>(1)</a:t>
            </a:r>
            <a:r>
              <a:rPr lang="zh-CN" altLang="zh-CN" sz="2000" b="1" dirty="0">
                <a:latin typeface="Calibri" pitchFamily="34" charset="0"/>
              </a:rPr>
              <a:t>闭合电路的一部分导体</a:t>
            </a:r>
            <a:r>
              <a:rPr lang="en-US" altLang="zh-CN" sz="2000" b="1" dirty="0">
                <a:latin typeface="Calibri" pitchFamily="34" charset="0"/>
              </a:rPr>
              <a:t>;</a:t>
            </a:r>
            <a:endParaRPr lang="zh-CN" altLang="zh-CN" sz="2000" b="1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latin typeface="Calibri" pitchFamily="34" charset="0"/>
              </a:rPr>
              <a:t>(2)</a:t>
            </a:r>
            <a:r>
              <a:rPr lang="zh-CN" altLang="zh-CN" sz="2000" b="1" dirty="0">
                <a:latin typeface="Calibri" pitchFamily="34" charset="0"/>
              </a:rPr>
              <a:t>做切割磁感线的运动</a:t>
            </a:r>
            <a:r>
              <a:rPr lang="en-US" altLang="zh-CN" sz="2000" b="1" dirty="0">
                <a:latin typeface="Calibri" pitchFamily="34" charset="0"/>
              </a:rPr>
              <a:t>.</a:t>
            </a:r>
            <a:endParaRPr lang="zh-CN" altLang="zh-CN" sz="2000" b="1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latin typeface="Calibri" pitchFamily="34" charset="0"/>
              </a:rPr>
              <a:t>2.</a:t>
            </a:r>
            <a:r>
              <a:rPr lang="zh-CN" altLang="zh-CN" sz="2000" b="1" dirty="0">
                <a:latin typeface="Calibri" pitchFamily="34" charset="0"/>
              </a:rPr>
              <a:t>对“切割”的理解</a:t>
            </a:r>
            <a:r>
              <a:rPr lang="en-US" altLang="zh-CN" sz="2000" b="1" dirty="0">
                <a:latin typeface="Calibri" pitchFamily="34" charset="0"/>
              </a:rPr>
              <a:t>:</a:t>
            </a:r>
            <a:endParaRPr lang="zh-CN" altLang="zh-CN" sz="2000" b="1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zh-CN" sz="2000" b="1" dirty="0">
                <a:latin typeface="Calibri" pitchFamily="34" charset="0"/>
              </a:rPr>
              <a:t>切割是指导体运动过程中扫过的平面与磁感线相交</a:t>
            </a:r>
            <a:r>
              <a:rPr lang="en-US" altLang="zh-CN" sz="2000" b="1" dirty="0">
                <a:latin typeface="Calibri" pitchFamily="34" charset="0"/>
              </a:rPr>
              <a:t>.</a:t>
            </a:r>
            <a:r>
              <a:rPr lang="zh-CN" altLang="zh-CN" sz="2000" b="1" dirty="0">
                <a:latin typeface="Calibri" pitchFamily="34" charset="0"/>
              </a:rPr>
              <a:t>无论是垂直切割还是斜着切割都能够产生感应电流</a:t>
            </a:r>
            <a:r>
              <a:rPr lang="en-US" altLang="zh-CN" sz="2000" b="1" dirty="0">
                <a:latin typeface="Calibri" pitchFamily="34" charset="0"/>
              </a:rPr>
              <a:t>.</a:t>
            </a:r>
            <a:r>
              <a:rPr lang="zh-CN" altLang="zh-CN" sz="2000" b="1" dirty="0">
                <a:latin typeface="Calibri" pitchFamily="34" charset="0"/>
              </a:rPr>
              <a:t>如果导体的运动方向与磁感线方向相同或相反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是不能产生感应电流的</a:t>
            </a:r>
            <a:r>
              <a:rPr lang="en-US" altLang="zh-CN" sz="2000" b="1" dirty="0">
                <a:latin typeface="Calibri" pitchFamily="34" charset="0"/>
              </a:rPr>
              <a:t>.</a:t>
            </a:r>
            <a:endParaRPr lang="zh-CN" altLang="zh-CN" sz="2000" b="1" dirty="0">
              <a:latin typeface="Calibri" pitchFamily="34" charset="0"/>
            </a:endParaRP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图片 11" descr="图片3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98513"/>
            <a:ext cx="16033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3439496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3357563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电磁感应现象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981075" y="1454150"/>
            <a:ext cx="721995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latin typeface="Calibri" pitchFamily="34" charset="0"/>
              </a:rPr>
              <a:t>影响感应电流大小的因素有</a:t>
            </a:r>
            <a:r>
              <a:rPr lang="en-US" altLang="zh-CN" sz="2000" b="1" dirty="0">
                <a:latin typeface="Calibri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latin typeface="Calibri" pitchFamily="34" charset="0"/>
              </a:rPr>
              <a:t>(1)</a:t>
            </a:r>
            <a:r>
              <a:rPr lang="zh-CN" altLang="en-US" sz="2000" b="1" dirty="0">
                <a:latin typeface="Calibri" pitchFamily="34" charset="0"/>
              </a:rPr>
              <a:t>导体运动的速度大小</a:t>
            </a:r>
            <a:r>
              <a:rPr lang="en-US" altLang="zh-CN" sz="2000" b="1" dirty="0">
                <a:latin typeface="Calibri" pitchFamily="34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latin typeface="Calibri" pitchFamily="34" charset="0"/>
              </a:rPr>
              <a:t>(2)</a:t>
            </a:r>
            <a:r>
              <a:rPr lang="zh-CN" altLang="en-US" sz="2000" b="1" dirty="0">
                <a:latin typeface="Calibri" pitchFamily="34" charset="0"/>
              </a:rPr>
              <a:t>磁场的强弱</a:t>
            </a:r>
            <a:r>
              <a:rPr lang="en-US" altLang="zh-CN" sz="2000" b="1" dirty="0">
                <a:latin typeface="Calibri" pitchFamily="34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latin typeface="Calibri" pitchFamily="34" charset="0"/>
              </a:rPr>
              <a:t>(3)</a:t>
            </a:r>
            <a:r>
              <a:rPr lang="zh-CN" altLang="en-US" sz="2000" b="1" dirty="0">
                <a:latin typeface="Calibri" pitchFamily="34" charset="0"/>
              </a:rPr>
              <a:t>导体在磁场中的长度</a:t>
            </a:r>
            <a:r>
              <a:rPr lang="en-US" altLang="zh-CN" sz="2000" b="1" dirty="0">
                <a:latin typeface="Calibri" pitchFamily="34" charset="0"/>
              </a:rPr>
              <a:t>.</a:t>
            </a: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图片 9" descr="图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5250" y="792163"/>
            <a:ext cx="154781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3439496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3357563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电磁感应现象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2025650" y="3767138"/>
            <a:ext cx="9604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zh-CN" sz="2000">
                <a:latin typeface="Calibri" pitchFamily="34" charset="0"/>
              </a:rPr>
              <a:t>变压器</a:t>
            </a: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图片 10" descr="图片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6063" y="827088"/>
            <a:ext cx="159702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yh221.jpg" descr="id:2147504214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44675" y="1403350"/>
            <a:ext cx="1524000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yh222.jpg" descr="id:2147504221;FounderCE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32438" y="1941513"/>
            <a:ext cx="2506662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5664200" y="3779838"/>
            <a:ext cx="21923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zh-CN" sz="2000">
                <a:latin typeface="Calibri" pitchFamily="34" charset="0"/>
              </a:rPr>
              <a:t>不用电的手电筒</a:t>
            </a:r>
            <a:r>
              <a:rPr lang="en-US" altLang="zh-CN" sz="2000">
                <a:latin typeface="Calibri" pitchFamily="34" charset="0"/>
              </a:rPr>
              <a:t>.</a:t>
            </a:r>
            <a:endParaRPr lang="zh-CN" altLang="zh-CN" sz="20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2459782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231775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发电机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539875" y="1279525"/>
            <a:ext cx="6920557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000" b="1" dirty="0">
                <a:latin typeface="Calibri" pitchFamily="34" charset="0"/>
              </a:rPr>
              <a:t>麦克风</a:t>
            </a:r>
            <a:r>
              <a:rPr lang="en-US" altLang="zh-CN" sz="2000" b="1" dirty="0">
                <a:latin typeface="Calibri" pitchFamily="34" charset="0"/>
              </a:rPr>
              <a:t>:</a:t>
            </a:r>
            <a:r>
              <a:rPr lang="zh-CN" altLang="zh-CN" sz="2000" b="1" dirty="0">
                <a:latin typeface="Calibri" pitchFamily="34" charset="0"/>
              </a:rPr>
              <a:t>当人说话发出的声波使金属膜片振动时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连接在膜片上的线圈随着膜片一起在永磁体的磁场中振动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切割磁感线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从而产生感应电流</a:t>
            </a:r>
            <a:r>
              <a:rPr lang="en-US" altLang="zh-CN" sz="2000" b="1" dirty="0">
                <a:latin typeface="Calibri" pitchFamily="34" charset="0"/>
              </a:rPr>
              <a:t>.</a:t>
            </a:r>
            <a:r>
              <a:rPr lang="zh-CN" altLang="zh-CN" sz="2000" b="1" dirty="0">
                <a:latin typeface="Calibri" pitchFamily="34" charset="0"/>
              </a:rPr>
              <a:t>感应电流的大小和方向随着声音的变化而变化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产生的电信号经过处理后传给扬声器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就听到了放大的声音</a:t>
            </a:r>
            <a:r>
              <a:rPr lang="en-US" altLang="zh-CN" sz="2000" b="1" dirty="0">
                <a:latin typeface="Calibri" pitchFamily="34" charset="0"/>
              </a:rPr>
              <a:t>.</a:t>
            </a:r>
            <a:endParaRPr lang="zh-CN" altLang="zh-CN" sz="2000" b="1" dirty="0">
              <a:latin typeface="Calibri" pitchFamily="34" charset="0"/>
            </a:endParaRPr>
          </a:p>
        </p:txBody>
      </p:sp>
      <p:pic>
        <p:nvPicPr>
          <p:cNvPr id="26629" name="yh229.jpg" descr="id:2147504278;FounderC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95538" y="3716338"/>
            <a:ext cx="1830387" cy="98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YH230.EPS" descr="id:2147504285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24463" y="3754438"/>
            <a:ext cx="1671637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" descr="C:\Users\Administrator\Desktop\生活中的物理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1288" y="908050"/>
            <a:ext cx="157480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2459782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231775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发电机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115616" y="1481138"/>
            <a:ext cx="741682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Calibri" pitchFamily="34" charset="0"/>
              </a:rPr>
              <a:t>电路中产生的电流按照方向是否改变可以分为两类</a:t>
            </a:r>
            <a:r>
              <a:rPr lang="en-US" altLang="zh-CN" sz="2400" b="1" dirty="0">
                <a:latin typeface="Calibri" pitchFamily="34" charset="0"/>
              </a:rPr>
              <a:t>:</a:t>
            </a:r>
            <a:r>
              <a:rPr lang="zh-CN" altLang="en-US" sz="2400" b="1" dirty="0">
                <a:latin typeface="Calibri" pitchFamily="34" charset="0"/>
              </a:rPr>
              <a:t>直流和交流</a:t>
            </a:r>
            <a:r>
              <a:rPr lang="en-US" altLang="zh-CN" sz="2400" b="1" dirty="0">
                <a:latin typeface="Calibri" pitchFamily="34" charset="0"/>
              </a:rPr>
              <a:t>.</a:t>
            </a:r>
            <a:r>
              <a:rPr lang="zh-CN" altLang="en-US" sz="2400" b="1" dirty="0">
                <a:latin typeface="Calibri" pitchFamily="34" charset="0"/>
              </a:rPr>
              <a:t>直流电路中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en-US" sz="2400" b="1" dirty="0">
                <a:latin typeface="Calibri" pitchFamily="34" charset="0"/>
              </a:rPr>
              <a:t>电流从正极流向负极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en-US" sz="2400" b="1" dirty="0">
                <a:latin typeface="Calibri" pitchFamily="34" charset="0"/>
              </a:rPr>
              <a:t>方向不变</a:t>
            </a:r>
            <a:r>
              <a:rPr lang="en-US" altLang="zh-CN" sz="2400" b="1" dirty="0">
                <a:latin typeface="Calibri" pitchFamily="34" charset="0"/>
              </a:rPr>
              <a:t>;</a:t>
            </a:r>
            <a:r>
              <a:rPr lang="zh-CN" altLang="en-US" sz="2400" b="1" dirty="0">
                <a:latin typeface="Calibri" pitchFamily="34" charset="0"/>
              </a:rPr>
              <a:t>交流电路中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en-US" sz="2400" b="1" dirty="0">
                <a:latin typeface="Calibri" pitchFamily="34" charset="0"/>
              </a:rPr>
              <a:t>电流的方向不断地发生变化</a:t>
            </a:r>
            <a:r>
              <a:rPr lang="en-US" altLang="zh-CN" sz="2400" b="1" dirty="0">
                <a:latin typeface="Calibri" pitchFamily="34" charset="0"/>
              </a:rPr>
              <a:t>.</a:t>
            </a:r>
          </a:p>
        </p:txBody>
      </p:sp>
      <p:pic>
        <p:nvPicPr>
          <p:cNvPr id="23" name="图片 22" descr="图片7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9700" y="809625"/>
            <a:ext cx="1597025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2459782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231775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发电机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387475" y="1347614"/>
            <a:ext cx="6928941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Calibri" pitchFamily="34" charset="0"/>
              </a:rPr>
              <a:t>大型的发电机发的电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en-US" sz="2400" b="1" dirty="0">
                <a:latin typeface="Calibri" pitchFamily="34" charset="0"/>
              </a:rPr>
              <a:t>电压很高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en-US" sz="2400" b="1" dirty="0">
                <a:latin typeface="Calibri" pitchFamily="34" charset="0"/>
              </a:rPr>
              <a:t>电流很强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en-US" sz="2400" b="1" dirty="0">
                <a:latin typeface="Calibri" pitchFamily="34" charset="0"/>
              </a:rPr>
              <a:t>一般采取线圈不动、磁极旋转的方式来发电</a:t>
            </a:r>
            <a:r>
              <a:rPr lang="en-US" altLang="zh-CN" sz="2400" b="1" dirty="0">
                <a:latin typeface="Calibri" pitchFamily="34" charset="0"/>
              </a:rPr>
              <a:t>.</a:t>
            </a:r>
            <a:r>
              <a:rPr lang="zh-CN" altLang="en-US" sz="2400" b="1" dirty="0">
                <a:latin typeface="Calibri" pitchFamily="34" charset="0"/>
              </a:rPr>
              <a:t>为了得到强磁场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en-US" sz="2400" b="1" dirty="0">
                <a:latin typeface="Calibri" pitchFamily="34" charset="0"/>
              </a:rPr>
              <a:t>还要用电磁铁代替永磁体</a:t>
            </a:r>
            <a:r>
              <a:rPr lang="en-US" altLang="zh-CN" sz="2400" b="1" dirty="0">
                <a:latin typeface="Calibri" pitchFamily="34" charset="0"/>
              </a:rPr>
              <a:t>.</a:t>
            </a:r>
          </a:p>
        </p:txBody>
      </p:sp>
      <p:pic>
        <p:nvPicPr>
          <p:cNvPr id="10" name="图片 9" descr="图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863" y="727075"/>
            <a:ext cx="1547812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yh227.jpg" descr="id:2147504306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00450" y="3024188"/>
            <a:ext cx="2465388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2459782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231775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发电机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597025" y="1463674"/>
            <a:ext cx="4394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zh-CN" sz="2400" b="1" dirty="0">
                <a:latin typeface="Calibri" pitchFamily="34" charset="0"/>
              </a:rPr>
              <a:t>无线充电是什么原理</a:t>
            </a:r>
            <a:r>
              <a:rPr lang="en-US" altLang="zh-CN" sz="2400" b="1" dirty="0">
                <a:latin typeface="Calibri" pitchFamily="34" charset="0"/>
              </a:rPr>
              <a:t>?</a:t>
            </a:r>
            <a:r>
              <a:rPr lang="zh-CN" altLang="zh-CN" sz="2400" b="1" dirty="0">
                <a:latin typeface="Calibri" pitchFamily="34" charset="0"/>
              </a:rPr>
              <a:t>安全吗</a:t>
            </a:r>
            <a:r>
              <a:rPr lang="en-US" altLang="zh-CN" sz="2400" b="1" dirty="0">
                <a:latin typeface="Calibri" pitchFamily="34" charset="0"/>
              </a:rPr>
              <a:t>?</a:t>
            </a:r>
            <a:endParaRPr lang="zh-CN" altLang="zh-CN" sz="2400" b="1" dirty="0">
              <a:latin typeface="Calibri" pitchFamily="34" charset="0"/>
            </a:endParaRPr>
          </a:p>
        </p:txBody>
      </p:sp>
      <p:pic>
        <p:nvPicPr>
          <p:cNvPr id="12" name="图片 11" descr="图片5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93750"/>
            <a:ext cx="15970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 descr="C:\Users\Administrator\Desktop\点拨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2127250"/>
            <a:ext cx="109378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yh228.jpg" descr="id:2147504320;FounderCE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56176" y="349250"/>
            <a:ext cx="2230394" cy="204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1322388" y="2546350"/>
            <a:ext cx="627394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b="1" dirty="0">
                <a:latin typeface="Calibri" pitchFamily="34" charset="0"/>
              </a:rPr>
              <a:t>无线充电是利用初级线圈产生变化的磁场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zh-CN" sz="2400" b="1" dirty="0">
                <a:latin typeface="Calibri" pitchFamily="34" charset="0"/>
              </a:rPr>
              <a:t>使受电设备上的次级线圈产生感应电流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zh-CN" sz="2400" b="1" dirty="0">
                <a:latin typeface="Calibri" pitchFamily="34" charset="0"/>
              </a:rPr>
              <a:t>从而将能量从传输端转移到接收端</a:t>
            </a:r>
            <a:r>
              <a:rPr lang="en-US" altLang="zh-CN" sz="2400" b="1" dirty="0">
                <a:latin typeface="Calibri" pitchFamily="34" charset="0"/>
              </a:rPr>
              <a:t>.</a:t>
            </a:r>
            <a:endParaRPr lang="zh-CN" altLang="zh-CN" sz="24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8" grpId="0"/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文本框 78"/>
          <p:cNvSpPr txBox="1"/>
          <p:nvPr/>
        </p:nvSpPr>
        <p:spPr>
          <a:xfrm>
            <a:off x="3711968" y="2078424"/>
            <a:ext cx="2123477" cy="655252"/>
          </a:xfrm>
          <a:prstGeom prst="rect">
            <a:avLst/>
          </a:prstGeom>
          <a:noFill/>
        </p:spPr>
        <p:txBody>
          <a:bodyPr spcFirstLastPara="1" wrap="none" lIns="68580" tIns="34290" rIns="68580" bIns="34290">
            <a:prstTxWarp prst="textArchUp">
              <a:avLst/>
            </a:prstTxWarp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5400" dirty="0" smtClean="0">
                <a:solidFill>
                  <a:schemeClr val="accent5"/>
                </a:solidFill>
              </a:rPr>
              <a:t>谢    谢</a:t>
            </a:r>
            <a:endParaRPr lang="zh-CN" altLang="en-US" sz="5400" dirty="0">
              <a:solidFill>
                <a:schemeClr val="accent5"/>
              </a:solidFill>
            </a:endParaRPr>
          </a:p>
        </p:txBody>
      </p:sp>
      <p:pic>
        <p:nvPicPr>
          <p:cNvPr id="44" name="Picture 4" descr="clouds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05475" y="123825"/>
            <a:ext cx="3228975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3" descr="field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076700"/>
            <a:ext cx="91836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4" descr="cloud_ballon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96213" y="5143500"/>
            <a:ext cx="842962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4" descr="clouds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514350"/>
            <a:ext cx="513397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10" descr="together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54300" y="3448050"/>
            <a:ext cx="4251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2" descr="C:\Users\Administrator\Desktop\兔子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76925" y="4352925"/>
            <a:ext cx="8001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84 -0.24838 C 0.03346 -0.25232 0.02799 -0.25787 0.02213 -0.2625 C 0.01888 -0.26505 0.01549 -0.26597 0.01237 -0.26783 C 0.0112 -0.26852 0.01041 -0.27084 0.00937 -0.27153 C 0.0082 -0.27222 -0.00065 -0.27477 -0.00143 -0.275 C -0.00834 -0.27732 -0.01393 -0.28079 -0.0211 -0.28195 C -0.02539 -0.28403 -0.02956 -0.28634 -0.03386 -0.28912 C -0.03711 -0.29097 -0.03867 -0.29005 -0.04167 -0.29259 C -0.04714 -0.29746 -0.05222 -0.30232 -0.05834 -0.30486 C -0.05925 -0.30602 -0.06016 -0.30764 -0.0612 -0.30857 C -0.06224 -0.30949 -0.06328 -0.30949 -0.06419 -0.31019 C -0.07031 -0.31644 -0.07513 -0.32384 -0.0819 -0.32801 C -0.08477 -0.3331 -0.08776 -0.33843 -0.09076 -0.34375 C -0.09232 -0.34676 -0.09479 -0.34699 -0.09662 -0.34908 C -0.09948 -0.35695 -0.10456 -0.36343 -0.10834 -0.37037 C -0.11406 -0.38056 -0.11979 -0.39074 -0.125 -0.40209 C -0.13268 -0.41829 -0.13607 -0.44236 -0.13972 -0.46204 C -0.14063 -0.47315 -0.14219 -0.4831 -0.14362 -0.49375 C -0.14388 -0.51945 -0.14102 -0.57824 -0.14753 -0.61389 C -0.15026 -0.65695 -0.14948 -0.69468 -0.16029 -0.7338 C -0.16224 -0.74028 -0.1638 -0.74954 -0.16628 -0.75509 C -0.17318 -0.7713 -0.16966 -0.76088 -0.175 -0.76921 C -0.17865 -0.77431 -0.18229 -0.78241 -0.18685 -0.78496 C -0.19935 -0.79259 -0.21068 -0.79584 -0.22409 -0.79746 C -0.25052 -0.8132 -0.28073 -0.79977 -0.30847 -0.7956 C -0.32891 -0.78334 -0.34271 -0.79769 -0.35847 -0.8132 C -0.36107 -0.81574 -0.36432 -0.81644 -0.36641 -0.82037 C -0.36979 -0.82639 -0.3724 -0.82871 -0.37709 -0.83079 C -0.38099 -0.83773 -0.38568 -0.83889 -0.38985 -0.84491 C -0.39375 -0.85093 -0.39714 -0.85371 -0.40169 -0.85903 C -0.40365 -0.86158 -0.40638 -0.86065 -0.40847 -0.86273 C -0.41472 -0.86875 -0.41745 -0.87199 -0.42422 -0.875 C -0.4293 -0.88102 -0.43594 -0.88287 -0.44193 -0.88565 C -0.45143 -0.89699 -0.48125 -0.89236 -0.48503 -0.89259 C -0.49518 -0.89884 -0.48386 -0.89259 -0.50951 -0.89259 C -0.55573 -0.89259 -0.60182 -0.89375 -0.64792 -0.89445 C -0.65742 -0.90023 -0.66589 -0.91088 -0.67539 -0.91736 C -0.67852 -0.91968 -0.68073 -0.92431 -0.68412 -0.92431 " pathEditMode="relative" rAng="0" ptsTypes="fffffffffffffffffffffffffffffffffffffA">
                                      <p:cBhvr>
                                        <p:cTn id="2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00" y="-33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104 0.01759 C -0.05638 0.01134 -0.05586 0.00416 -0.05938 -0.00463 C -0.06029 -0.00671 -0.06159 -0.0081 -0.0625 -0.01019 C -0.06706 -0.0206 -0.06836 -0.03033 -0.075 -0.03611 C -0.08464 -0.03033 -0.09271 -0.02685 -0.1 -0.01389 C -0.10195 -0.00324 -0.10039 0.00926 -0.10313 0.01944 C -0.10404 0.02291 -0.10938 0.02315 -0.10938 0.02338 C -0.11498 0.02199 -0.1207 0.02222 -0.12604 0.01944 C -0.12722 0.01875 -0.12761 0.01597 -0.12813 0.01389 C -0.13307 -0.00671 -0.12266 0.02407 -0.13333 -0.00463 C -0.13477 -0.00857 -0.13503 -0.01366 -0.13646 -0.01759 C -0.13867 -0.02338 -0.14154 -0.02847 -0.14375 -0.03426 C -0.1444 -0.03611 -0.14466 -0.03912 -0.14583 -0.03982 C -0.15013 -0.04236 -0.14805 -0.04051 -0.15208 -0.04537 C -0.16315 -0.04468 -0.17435 -0.04584 -0.18542 -0.04352 C -0.18672 -0.04329 -0.18724 -0.04005 -0.1875 -0.03796 C -0.18841 -0.02871 -0.18737 -0.01921 -0.18854 -0.01019 C -0.18906 -0.00579 -0.19128 -0.00278 -0.19271 0.00092 C -0.1957 0.00879 -0.19623 0.01643 -0.2 0.02315 C -0.20169 0.03241 -0.20534 0.0368 -0.21042 0.03981 C -0.21862 0.03773 -0.22214 0.03704 -0.22917 0.0287 C -0.23125 0.02616 -0.23542 0.02129 -0.23542 0.02153 C -0.23685 0.01759 -0.23815 0.01389 -0.23958 0.01018 C -0.24505 -0.00417 -0.24219 -0.02477 -0.25104 -0.03611 C -0.25404 -0.03982 -0.25599 -0.04028 -0.25938 -0.04167 C -0.26914 -0.04097 -0.27891 -0.04213 -0.28854 -0.03982 C -0.29219 -0.03889 -0.2918 -0.03056 -0.29271 -0.02685 C -0.29518 -0.0169 -0.29857 -0.01412 -0.30208 -0.00463 C -0.30352 -0.00093 -0.3043 0.0037 -0.30625 0.00648 C -0.31133 0.01342 -0.31693 0.01597 -0.32292 0.01944 C -0.32852 0.02268 -0.33281 0.03079 -0.33854 0.03426 C -0.34037 0.03403 -0.34974 0.0331 -0.35313 0.03055 C -0.35625 0.02824 -0.35768 0.025 -0.36146 0.025 " pathEditMode="relative" rAng="0" ptsTypes="ffffffffffffffffffffffffffffffffA">
                                      <p:cBhvr>
                                        <p:cTn id="5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0" y="-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885825" y="346075"/>
            <a:ext cx="7502525" cy="173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/>
            <a:r>
              <a:rPr lang="zh-CN" altLang="zh-CN" sz="5400" b="1" dirty="0">
                <a:solidFill>
                  <a:srgbClr val="FF0000"/>
                </a:solidFill>
                <a:latin typeface="隶书"/>
                <a:ea typeface="隶书"/>
                <a:cs typeface="隶书"/>
              </a:rPr>
              <a:t>第十七章</a:t>
            </a:r>
          </a:p>
          <a:p>
            <a:pPr algn="ctr"/>
            <a:r>
              <a:rPr lang="zh-CN" altLang="en-US" sz="5400" b="1" dirty="0">
                <a:solidFill>
                  <a:srgbClr val="FF0000"/>
                </a:solidFill>
                <a:latin typeface="隶书"/>
                <a:ea typeface="隶书"/>
                <a:cs typeface="隶书"/>
              </a:rPr>
              <a:t>电动机与发电机</a:t>
            </a:r>
          </a:p>
        </p:txBody>
      </p:sp>
      <p:sp>
        <p:nvSpPr>
          <p:cNvPr id="64" name="文本框 78"/>
          <p:cNvSpPr txBox="1">
            <a:spLocks noChangeArrowheads="1"/>
          </p:cNvSpPr>
          <p:nvPr/>
        </p:nvSpPr>
        <p:spPr bwMode="auto">
          <a:xfrm>
            <a:off x="1962150" y="2124075"/>
            <a:ext cx="5900738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第</a:t>
            </a:r>
            <a:r>
              <a:rPr lang="en-US" altLang="zh-CN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节　关于电动机转动的猜想</a:t>
            </a:r>
          </a:p>
          <a:p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第</a:t>
            </a:r>
            <a:r>
              <a:rPr lang="en-US" altLang="zh-CN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节　探究电动机转动的原理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2450" y="3101975"/>
            <a:ext cx="477043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900" y="3838575"/>
            <a:ext cx="8916988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59075" y="3294063"/>
            <a:ext cx="3560763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306627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3011488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了解电动机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822325" y="3441700"/>
            <a:ext cx="3619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zh-CN" sz="2000" b="1" dirty="0">
                <a:latin typeface="Calibri" pitchFamily="34" charset="0"/>
              </a:rPr>
              <a:t>带风扇的安全帽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既安全又凉快</a:t>
            </a:r>
            <a:r>
              <a:rPr lang="en-US" altLang="zh-CN" sz="2000" b="1" dirty="0">
                <a:latin typeface="Calibri" pitchFamily="34" charset="0"/>
              </a:rPr>
              <a:t>.</a:t>
            </a:r>
            <a:endParaRPr lang="zh-CN" altLang="zh-CN" sz="2000" b="1" dirty="0">
              <a:latin typeface="Calibri" pitchFamily="34" charset="0"/>
            </a:endParaRP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图片 17" descr="图片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6063" y="827088"/>
            <a:ext cx="159702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yh169.jpg" descr="id:2147503482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00200" y="1384300"/>
            <a:ext cx="1963738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yh170.jpg" descr="id:2147503489;FounderCE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68144" y="1419622"/>
            <a:ext cx="2166937" cy="156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5248275" y="3435350"/>
            <a:ext cx="3619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zh-CN" sz="2000" b="1">
                <a:latin typeface="Calibri" pitchFamily="34" charset="0"/>
              </a:rPr>
              <a:t>带风扇的遮阳帽</a:t>
            </a:r>
            <a:r>
              <a:rPr lang="en-US" altLang="zh-CN" sz="2000" b="1">
                <a:latin typeface="Calibri" pitchFamily="34" charset="0"/>
              </a:rPr>
              <a:t>,</a:t>
            </a:r>
            <a:r>
              <a:rPr lang="zh-CN" altLang="zh-CN" sz="2000" b="1">
                <a:latin typeface="Calibri" pitchFamily="34" charset="0"/>
              </a:rPr>
              <a:t>儿时的记忆</a:t>
            </a:r>
            <a:r>
              <a:rPr lang="en-US" altLang="zh-CN" sz="2000" b="1">
                <a:latin typeface="Calibri" pitchFamily="34" charset="0"/>
              </a:rPr>
              <a:t>.</a:t>
            </a:r>
            <a:endParaRPr lang="zh-CN" altLang="zh-CN" sz="20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4829756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4741863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电动机转动原因的猜想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115616" y="1589985"/>
            <a:ext cx="712879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b="1" dirty="0">
                <a:latin typeface="Calibri" pitchFamily="34" charset="0"/>
              </a:rPr>
              <a:t>“ 简化”是科学探究中常用的一种方法</a:t>
            </a:r>
            <a:r>
              <a:rPr lang="en-US" altLang="zh-CN" sz="2400" b="1" dirty="0">
                <a:latin typeface="Calibri" pitchFamily="34" charset="0"/>
              </a:rPr>
              <a:t>.</a:t>
            </a:r>
            <a:r>
              <a:rPr lang="zh-CN" altLang="zh-CN" sz="2400" b="1" dirty="0">
                <a:latin typeface="Calibri" pitchFamily="34" charset="0"/>
              </a:rPr>
              <a:t>“简化”指把影响事物的发展与主要因素忽略掉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zh-CN" sz="2400" b="1" dirty="0">
                <a:latin typeface="Calibri" pitchFamily="34" charset="0"/>
              </a:rPr>
              <a:t>而将影响事物的发展与变化较大的因素</a:t>
            </a:r>
            <a:r>
              <a:rPr lang="en-US" altLang="zh-CN" sz="2400" b="1" dirty="0">
                <a:latin typeface="Calibri" pitchFamily="34" charset="0"/>
              </a:rPr>
              <a:t>(</a:t>
            </a:r>
            <a:r>
              <a:rPr lang="zh-CN" altLang="zh-CN" sz="2400" b="1" dirty="0">
                <a:latin typeface="Calibri" pitchFamily="34" charset="0"/>
              </a:rPr>
              <a:t>主要因素</a:t>
            </a:r>
            <a:r>
              <a:rPr lang="en-US" altLang="zh-CN" sz="2400" b="1" dirty="0">
                <a:latin typeface="Calibri" pitchFamily="34" charset="0"/>
              </a:rPr>
              <a:t>)</a:t>
            </a:r>
            <a:r>
              <a:rPr lang="zh-CN" altLang="zh-CN" sz="2400" b="1" dirty="0">
                <a:latin typeface="Calibri" pitchFamily="34" charset="0"/>
              </a:rPr>
              <a:t>抽取出来</a:t>
            </a:r>
            <a:r>
              <a:rPr lang="en-US" altLang="zh-CN" sz="2400" b="1" dirty="0">
                <a:latin typeface="Calibri" pitchFamily="34" charset="0"/>
              </a:rPr>
              <a:t>.</a:t>
            </a:r>
            <a:endParaRPr lang="zh-CN" altLang="zh-CN" sz="2400" b="1" dirty="0">
              <a:latin typeface="Calibri" pitchFamily="34" charset="0"/>
            </a:endParaRP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图片 20" descr="图片3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15975"/>
            <a:ext cx="1603375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4783103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4741863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磁场对通电导线的作用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822325" y="2563813"/>
            <a:ext cx="7910513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zh-CN" sz="2000" b="1" dirty="0">
                <a:latin typeface="Calibri" pitchFamily="34" charset="0"/>
              </a:rPr>
              <a:t>现代军用武器——电磁炮</a:t>
            </a:r>
            <a:r>
              <a:rPr lang="en-US" altLang="zh-CN" sz="2000" b="1" dirty="0">
                <a:latin typeface="Calibri" pitchFamily="34" charset="0"/>
              </a:rPr>
              <a:t>.</a:t>
            </a:r>
            <a:endParaRPr lang="zh-CN" altLang="zh-CN" sz="2000" b="1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zh-CN" sz="2000" b="1" dirty="0">
                <a:latin typeface="Calibri" pitchFamily="34" charset="0"/>
              </a:rPr>
              <a:t>电磁炮是利用磁力沿导轨发射炮弹的武器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其中加速器把电磁能量转换成炮弹动能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使炮弹达到高速的一种装置</a:t>
            </a:r>
            <a:r>
              <a:rPr lang="en-US" altLang="zh-CN" sz="2000" b="1" dirty="0">
                <a:latin typeface="Calibri" pitchFamily="34" charset="0"/>
              </a:rPr>
              <a:t>.</a:t>
            </a:r>
            <a:r>
              <a:rPr lang="zh-CN" altLang="zh-CN" sz="2000" b="1" dirty="0">
                <a:latin typeface="Calibri" pitchFamily="34" charset="0"/>
              </a:rPr>
              <a:t>这是一种不太昂贵、具有高杀伤力和远程打击能力的攻击性武器</a:t>
            </a:r>
            <a:r>
              <a:rPr lang="en-US" altLang="zh-CN" sz="2000" b="1" dirty="0">
                <a:latin typeface="Calibri" pitchFamily="34" charset="0"/>
              </a:rPr>
              <a:t>.</a:t>
            </a:r>
            <a:endParaRPr lang="zh-CN" altLang="zh-CN" sz="2000" b="1" dirty="0">
              <a:latin typeface="Calibri" pitchFamily="34" charset="0"/>
            </a:endParaRP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图片 17" descr="图片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6063" y="827088"/>
            <a:ext cx="159702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yh177.jpg" descr="id:2147503589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06775" y="1103313"/>
            <a:ext cx="2592388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4783103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4741863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磁场对通电导线的作用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2123728" y="3848953"/>
            <a:ext cx="54005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zh-CN" sz="2400" b="1">
                <a:latin typeface="Calibri" pitchFamily="34" charset="0"/>
              </a:rPr>
              <a:t>电磁炮原理——通电导线在磁场中受力</a:t>
            </a:r>
            <a:r>
              <a:rPr lang="en-US" altLang="zh-CN" sz="2400" b="1">
                <a:latin typeface="Calibri" pitchFamily="34" charset="0"/>
              </a:rPr>
              <a:t>.</a:t>
            </a:r>
            <a:endParaRPr lang="zh-CN" altLang="zh-CN" sz="2400" b="1">
              <a:latin typeface="Calibri" pitchFamily="34" charset="0"/>
            </a:endParaRP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图片 17" descr="图片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6063" y="827088"/>
            <a:ext cx="159702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YH178.EPS" descr="id:2147503596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9538" y="1275605"/>
            <a:ext cx="3290614" cy="2308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2534427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231775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电动机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101725" y="1612900"/>
            <a:ext cx="7221538" cy="1137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b="1" dirty="0">
                <a:latin typeface="Calibri" pitchFamily="34" charset="0"/>
              </a:rPr>
              <a:t>电动机分为交流电动机和直流电动机两类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zh-CN" sz="2400" b="1" dirty="0">
                <a:latin typeface="Calibri" pitchFamily="34" charset="0"/>
              </a:rPr>
              <a:t>原理和构造相同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zh-CN" sz="2400" b="1" dirty="0">
                <a:latin typeface="Calibri" pitchFamily="34" charset="0"/>
              </a:rPr>
              <a:t>只是供电的方式不同</a:t>
            </a:r>
            <a:r>
              <a:rPr lang="en-US" altLang="zh-CN" sz="2400" b="1" dirty="0">
                <a:latin typeface="Calibri" pitchFamily="34" charset="0"/>
              </a:rPr>
              <a:t>.</a:t>
            </a:r>
            <a:endParaRPr lang="zh-CN" altLang="zh-CN" sz="2400" b="1" dirty="0">
              <a:latin typeface="Calibri" pitchFamily="34" charset="0"/>
            </a:endParaRP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图片 11" descr="图片7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38200"/>
            <a:ext cx="15970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2534427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231775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电动机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044575" y="2715766"/>
            <a:ext cx="7221538" cy="14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000" b="1" dirty="0">
                <a:latin typeface="Calibri" pitchFamily="34" charset="0"/>
              </a:rPr>
              <a:t>交流电动机</a:t>
            </a:r>
            <a:r>
              <a:rPr lang="en-US" altLang="zh-CN" sz="2000" b="1" dirty="0">
                <a:latin typeface="Calibri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zh-CN" altLang="en-US" sz="2000" b="1" dirty="0">
                <a:latin typeface="Calibri" pitchFamily="34" charset="0"/>
              </a:rPr>
              <a:t>在我国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en-US" sz="2000" b="1" dirty="0">
                <a:latin typeface="Calibri" pitchFamily="34" charset="0"/>
              </a:rPr>
              <a:t>民用和工业用电是以交流电的形式传输的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en-US" sz="2000" b="1" dirty="0">
                <a:latin typeface="Calibri" pitchFamily="34" charset="0"/>
              </a:rPr>
              <a:t>因此大多数电动机为交流电动机</a:t>
            </a:r>
            <a:r>
              <a:rPr lang="en-US" altLang="zh-CN" sz="2000" b="1" dirty="0">
                <a:latin typeface="Calibri" pitchFamily="34" charset="0"/>
              </a:rPr>
              <a:t>.</a:t>
            </a: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图片 9" descr="图片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6063" y="827088"/>
            <a:ext cx="159702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yh183.jpg" descr="id:2147503667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950" y="591344"/>
            <a:ext cx="3136630" cy="199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2534427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231775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电动机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503363" y="1098550"/>
            <a:ext cx="72215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zh-CN" sz="2000" b="1" dirty="0">
                <a:latin typeface="Calibri" pitchFamily="34" charset="0"/>
              </a:rPr>
              <a:t>通电导线在磁场中受力的应用——磁电式电流计</a:t>
            </a:r>
            <a:r>
              <a:rPr lang="en-US" altLang="zh-CN" sz="2000" b="1" dirty="0">
                <a:latin typeface="Calibri" pitchFamily="34" charset="0"/>
              </a:rPr>
              <a:t>.</a:t>
            </a:r>
            <a:endParaRPr lang="zh-CN" altLang="zh-CN" sz="2000" b="1" dirty="0">
              <a:latin typeface="Calibri" pitchFamily="34" charset="0"/>
            </a:endParaRP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图片 11" descr="图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12813"/>
            <a:ext cx="1547813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yh184.jpg" descr="id:2147503681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28775" y="1630363"/>
            <a:ext cx="1781175" cy="167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YH185.EPS" descr="id:2147503688;FounderCE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22925" y="1695450"/>
            <a:ext cx="2046288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1716088" y="3462338"/>
            <a:ext cx="6215062" cy="14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000" b="1" dirty="0">
                <a:latin typeface="Calibri" pitchFamily="34" charset="0"/>
              </a:rPr>
              <a:t>当电流通过线圈时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导线受到磁场力的作用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线圈左右两边所受的安培力的方向相反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安装在轴上的线圈就会转动</a:t>
            </a:r>
            <a:r>
              <a:rPr lang="en-US" altLang="zh-CN" sz="2000" b="1" dirty="0">
                <a:latin typeface="Calibri" pitchFamily="34" charset="0"/>
              </a:rPr>
              <a:t>.</a:t>
            </a:r>
            <a:r>
              <a:rPr lang="zh-CN" altLang="zh-CN" sz="2000" b="1" dirty="0">
                <a:latin typeface="Calibri" pitchFamily="34" charset="0"/>
              </a:rPr>
              <a:t>根据指针的偏转方向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可以知道被测电流的方向</a:t>
            </a:r>
            <a:r>
              <a:rPr lang="en-US" altLang="zh-CN" sz="2000" b="1" dirty="0">
                <a:latin typeface="Calibri" pitchFamily="34" charset="0"/>
              </a:rPr>
              <a:t>.</a:t>
            </a:r>
            <a:endParaRPr lang="zh-CN" altLang="zh-CN" sz="2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696</Words>
  <Application>Microsoft Office PowerPoint</Application>
  <PresentationFormat>全屏显示(16:9)</PresentationFormat>
  <Paragraphs>59</Paragraphs>
  <Slides>19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0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User</cp:lastModifiedBy>
  <cp:revision>7</cp:revision>
  <dcterms:created xsi:type="dcterms:W3CDTF">2020-02-27T09:21:44Z</dcterms:created>
  <dcterms:modified xsi:type="dcterms:W3CDTF">2020-03-14T00:30:29Z</dcterms:modified>
</cp:coreProperties>
</file>