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72EDC-1BFB-4320-A3F8-E32F2BB80749}" type="datetimeFigureOut">
              <a:rPr lang="zh-CN" altLang="en-US" smtClean="0"/>
              <a:pPr/>
              <a:t>2020/3/14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75A90-9B85-46A8-81D9-EBC0DE58B5D5}" type="slidenum">
              <a:rPr lang="zh-CN" altLang="en-US" smtClean="0"/>
              <a:pPr/>
              <a:t>‹#›</a:t>
            </a:fld>
            <a:endParaRPr lang="zh-CN" altLang="en-US"/>
          </a:p>
        </p:txBody>
      </p:sp>
    </p:spTree>
    <p:extLst>
      <p:ext uri="{BB962C8B-B14F-4D97-AF65-F5344CB8AC3E}">
        <p14:creationId xmlns:p14="http://schemas.microsoft.com/office/powerpoint/2010/main" val="409117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bwMode="auto">
          <a:noFill/>
          <a:ln>
            <a:solidFill>
              <a:srgbClr val="000000"/>
            </a:solidFill>
            <a:miter lim="800000"/>
            <a:headEnd/>
            <a:tailEnd/>
          </a:ln>
        </p:spPr>
      </p:sp>
      <p:sp>
        <p:nvSpPr>
          <p:cNvPr id="102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2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85E3E-9C56-4C66-B0D0-93EB041E7F26}" type="slidenum">
              <a:rPr lang="zh-CN" altLang="en-US"/>
              <a:pPr fontAlgn="base">
                <a:spcBef>
                  <a:spcPct val="0"/>
                </a:spcBef>
                <a:spcAft>
                  <a:spcPct val="0"/>
                </a:spcAft>
              </a:pPr>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ED6B0-A923-47AC-8F95-5F8AA1F1CF56}" type="slidenum">
              <a:rPr lang="zh-CN" altLang="en-US"/>
              <a:pPr fontAlgn="base">
                <a:spcBef>
                  <a:spcPct val="0"/>
                </a:spcBef>
                <a:spcAft>
                  <a:spcPct val="0"/>
                </a:spcAft>
                <a:defRPr/>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D7720-87FA-4F4F-9A56-0E8F5F24FF58}" type="slidenum">
              <a:rPr lang="zh-CN" altLang="en-US"/>
              <a:pPr fontAlgn="base">
                <a:spcBef>
                  <a:spcPct val="0"/>
                </a:spcBef>
                <a:spcAft>
                  <a:spcPct val="0"/>
                </a:spcAft>
                <a:defRPr/>
              </a:pPr>
              <a:t>14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789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117F1-E6EA-494C-B13C-CE626DDDE36F}" type="slidenum">
              <a:rPr lang="zh-CN" altLang="en-US"/>
              <a:pPr fontAlgn="base">
                <a:spcBef>
                  <a:spcPct val="0"/>
                </a:spcBef>
                <a:spcAft>
                  <a:spcPct val="0"/>
                </a:spcAft>
                <a:defRPr/>
              </a:pPr>
              <a:t>25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headEnd/>
            <a:tailEnd/>
          </a:ln>
        </p:spPr>
      </p:sp>
      <p:sp>
        <p:nvSpPr>
          <p:cNvPr id="532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0D0FBE-BFE0-4301-8310-03D727606DDA}" type="slidenum">
              <a:rPr lang="zh-CN" altLang="en-US"/>
              <a:pPr fontAlgn="base">
                <a:spcBef>
                  <a:spcPct val="0"/>
                </a:spcBef>
                <a:spcAft>
                  <a:spcPct val="0"/>
                </a:spcAft>
                <a:defRPr/>
              </a:pPr>
              <a:t>34</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bwMode="auto">
          <a:noFill/>
          <a:ln>
            <a:solidFill>
              <a:srgbClr val="000000"/>
            </a:solidFill>
            <a:miter lim="800000"/>
            <a:headEnd/>
            <a:tailEnd/>
          </a:ln>
        </p:spPr>
      </p:sp>
      <p:sp>
        <p:nvSpPr>
          <p:cNvPr id="686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349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E7DD1-9775-4D97-B3E7-C09F38A1DFBF}" type="slidenum">
              <a:rPr lang="zh-CN" altLang="en-US"/>
              <a:pPr fontAlgn="base">
                <a:spcBef>
                  <a:spcPct val="0"/>
                </a:spcBef>
                <a:spcAft>
                  <a:spcPct val="0"/>
                </a:spcAft>
                <a:defRPr/>
              </a:pPr>
              <a:t>48</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2020/3/14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3" descr="road.png"/>
          <p:cNvPicPr>
            <a:picLocks noChangeAspect="1"/>
          </p:cNvPicPr>
          <p:nvPr/>
        </p:nvPicPr>
        <p:blipFill>
          <a:blip r:embed="rId3"/>
          <a:srcRect/>
          <a:stretch>
            <a:fillRect/>
          </a:stretch>
        </p:blipFill>
        <p:spPr bwMode="auto">
          <a:xfrm>
            <a:off x="0" y="2139950"/>
            <a:ext cx="9144000" cy="3003550"/>
          </a:xfrm>
          <a:prstGeom prst="rect">
            <a:avLst/>
          </a:prstGeom>
          <a:noFill/>
          <a:ln w="9525">
            <a:noFill/>
            <a:miter lim="800000"/>
            <a:headEnd/>
            <a:tailEnd/>
          </a:ln>
        </p:spPr>
      </p:pic>
      <p:grpSp>
        <p:nvGrpSpPr>
          <p:cNvPr id="2" name="组合 87"/>
          <p:cNvGrpSpPr>
            <a:grpSpLocks/>
          </p:cNvGrpSpPr>
          <p:nvPr/>
        </p:nvGrpSpPr>
        <p:grpSpPr bwMode="auto">
          <a:xfrm>
            <a:off x="2589213" y="3035300"/>
            <a:ext cx="3779837" cy="1577975"/>
            <a:chOff x="6240567" y="2900570"/>
            <a:chExt cx="3915294" cy="1916713"/>
          </a:xfrm>
        </p:grpSpPr>
        <p:grpSp>
          <p:nvGrpSpPr>
            <p:cNvPr id="3" name="组合 72"/>
            <p:cNvGrpSpPr>
              <a:grpSpLocks/>
            </p:cNvGrpSpPr>
            <p:nvPr/>
          </p:nvGrpSpPr>
          <p:grpSpPr bwMode="auto">
            <a:xfrm>
              <a:off x="6341196" y="2900570"/>
              <a:ext cx="3814665" cy="1916713"/>
              <a:chOff x="6341196" y="2900570"/>
              <a:chExt cx="3814665" cy="1916713"/>
            </a:xfrm>
          </p:grpSpPr>
          <p:sp>
            <p:nvSpPr>
              <p:cNvPr id="94" name="文本框 79"/>
              <p:cNvSpPr txBox="1"/>
              <p:nvPr/>
            </p:nvSpPr>
            <p:spPr>
              <a:xfrm>
                <a:off x="6340874" y="2900570"/>
                <a:ext cx="3814987" cy="1905143"/>
              </a:xfrm>
              <a:prstGeom prst="rect">
                <a:avLst/>
              </a:prstGeom>
              <a:noFill/>
            </p:spPr>
            <p:txBody>
              <a:bodyPr>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fontAlgn="auto">
                  <a:lnSpc>
                    <a:spcPct val="150000"/>
                  </a:lnSpc>
                  <a:spcBef>
                    <a:spcPts val="0"/>
                  </a:spcBef>
                  <a:spcAft>
                    <a:spcPts val="0"/>
                  </a:spcAft>
                  <a:defRPr/>
                </a:pPr>
                <a:r>
                  <a:rPr lang="zh-CN" altLang="en-US" dirty="0" smtClean="0">
                    <a:solidFill>
                      <a:schemeClr val="accent3"/>
                    </a:solidFill>
                  </a:rPr>
                  <a:t>新课标教科版</a:t>
                </a:r>
                <a:r>
                  <a:rPr lang="en-US" altLang="zh-CN" dirty="0" smtClean="0">
                    <a:solidFill>
                      <a:schemeClr val="accent3"/>
                    </a:solidFill>
                  </a:rPr>
                  <a:t>·</a:t>
                </a:r>
                <a:r>
                  <a:rPr lang="zh-CN" altLang="en-US" dirty="0" smtClean="0">
                    <a:solidFill>
                      <a:schemeClr val="accent3"/>
                    </a:solidFill>
                  </a:rPr>
                  <a:t>物理</a:t>
                </a:r>
                <a:endParaRPr lang="en-US" altLang="zh-CN" dirty="0" smtClean="0">
                  <a:solidFill>
                    <a:schemeClr val="accent3"/>
                  </a:solidFill>
                </a:endParaRPr>
              </a:p>
              <a:p>
                <a:pPr algn="ctr" fontAlgn="auto">
                  <a:lnSpc>
                    <a:spcPct val="150000"/>
                  </a:lnSpc>
                  <a:spcBef>
                    <a:spcPts val="0"/>
                  </a:spcBef>
                  <a:spcAft>
                    <a:spcPts val="0"/>
                  </a:spcAft>
                  <a:defRPr/>
                </a:pPr>
                <a:r>
                  <a:rPr lang="zh-CN" altLang="en-US" dirty="0" smtClean="0">
                    <a:solidFill>
                      <a:srgbClr val="FF0000"/>
                    </a:solidFill>
                  </a:rPr>
                  <a:t> 八年级下</a:t>
                </a:r>
                <a:endParaRPr lang="zh-CN" altLang="en-US" dirty="0">
                  <a:solidFill>
                    <a:srgbClr val="FF0000"/>
                  </a:solidFill>
                </a:endParaRPr>
              </a:p>
            </p:txBody>
          </p:sp>
          <p:sp>
            <p:nvSpPr>
              <p:cNvPr id="95" name="圆角矩形 94"/>
              <p:cNvSpPr/>
              <p:nvPr/>
            </p:nvSpPr>
            <p:spPr>
              <a:xfrm>
                <a:off x="6409938" y="3087614"/>
                <a:ext cx="3694947" cy="1729669"/>
              </a:xfrm>
              <a:prstGeom prst="roundRect">
                <a:avLst/>
              </a:prstGeom>
              <a:noFill/>
              <a:ln w="6350">
                <a:solidFill>
                  <a:srgbClr val="A0BF0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4" name="组合 45"/>
            <p:cNvGrpSpPr>
              <a:grpSpLocks/>
            </p:cNvGrpSpPr>
            <p:nvPr/>
          </p:nvGrpSpPr>
          <p:grpSpPr bwMode="auto">
            <a:xfrm rot="2731254">
              <a:off x="6341934" y="2879007"/>
              <a:ext cx="109793" cy="312528"/>
              <a:chOff x="4454660" y="3810474"/>
              <a:chExt cx="406107" cy="1155987"/>
            </a:xfrm>
          </p:grpSpPr>
          <p:sp>
            <p:nvSpPr>
              <p:cNvPr id="9226" name="Freeform 16"/>
              <p:cNvSpPr>
                <a:spLocks/>
              </p:cNvSpPr>
              <p:nvPr/>
            </p:nvSpPr>
            <p:spPr bwMode="auto">
              <a:xfrm flipV="1">
                <a:off x="4459674" y="3810474"/>
                <a:ext cx="396080" cy="564858"/>
              </a:xfrm>
              <a:custGeom>
                <a:avLst/>
                <a:gdLst>
                  <a:gd name="T0" fmla="*/ 148399 w 758"/>
                  <a:gd name="T1" fmla="*/ 564858 h 1081"/>
                  <a:gd name="T2" fmla="*/ 396080 w 758"/>
                  <a:gd name="T3" fmla="*/ 0 h 1081"/>
                  <a:gd name="T4" fmla="*/ 0 w 758"/>
                  <a:gd name="T5" fmla="*/ 150489 h 1081"/>
                  <a:gd name="T6" fmla="*/ 148399 w 758"/>
                  <a:gd name="T7" fmla="*/ 564858 h 1081"/>
                  <a:gd name="T8" fmla="*/ 0 60000 65536"/>
                  <a:gd name="T9" fmla="*/ 0 60000 65536"/>
                  <a:gd name="T10" fmla="*/ 0 60000 65536"/>
                  <a:gd name="T11" fmla="*/ 0 60000 65536"/>
                  <a:gd name="T12" fmla="*/ 0 w 758"/>
                  <a:gd name="T13" fmla="*/ 0 h 1081"/>
                  <a:gd name="T14" fmla="*/ 758 w 758"/>
                  <a:gd name="T15" fmla="*/ 1081 h 1081"/>
                </a:gdLst>
                <a:ahLst/>
                <a:cxnLst>
                  <a:cxn ang="T8">
                    <a:pos x="T0" y="T1"/>
                  </a:cxn>
                  <a:cxn ang="T9">
                    <a:pos x="T2" y="T3"/>
                  </a:cxn>
                  <a:cxn ang="T10">
                    <a:pos x="T4" y="T5"/>
                  </a:cxn>
                  <a:cxn ang="T11">
                    <a:pos x="T6" y="T7"/>
                  </a:cxn>
                </a:cxnLst>
                <a:rect l="T12" t="T13" r="T14" b="T15"/>
                <a:pathLst>
                  <a:path w="758" h="1081">
                    <a:moveTo>
                      <a:pt x="284" y="1081"/>
                    </a:moveTo>
                    <a:lnTo>
                      <a:pt x="758" y="0"/>
                    </a:lnTo>
                    <a:lnTo>
                      <a:pt x="0" y="288"/>
                    </a:lnTo>
                    <a:lnTo>
                      <a:pt x="284" y="1081"/>
                    </a:lnTo>
                    <a:close/>
                  </a:path>
                </a:pathLst>
              </a:custGeom>
              <a:solidFill>
                <a:srgbClr val="319095"/>
              </a:solidFill>
              <a:ln w="9525">
                <a:noFill/>
                <a:round/>
                <a:headEnd/>
                <a:tailEnd/>
              </a:ln>
            </p:spPr>
            <p:txBody>
              <a:bodyPr/>
              <a:lstStyle/>
              <a:p>
                <a:endParaRPr lang="zh-CN" altLang="en-US"/>
              </a:p>
            </p:txBody>
          </p:sp>
          <p:sp>
            <p:nvSpPr>
              <p:cNvPr id="9227" name="Freeform 30"/>
              <p:cNvSpPr>
                <a:spLocks/>
              </p:cNvSpPr>
              <p:nvPr/>
            </p:nvSpPr>
            <p:spPr bwMode="auto">
              <a:xfrm rot="-6303818">
                <a:off x="4522923" y="4261161"/>
                <a:ext cx="275725" cy="329602"/>
              </a:xfrm>
              <a:custGeom>
                <a:avLst/>
                <a:gdLst>
                  <a:gd name="T0" fmla="*/ 0 w 261"/>
                  <a:gd name="T1" fmla="*/ 0 h 312"/>
                  <a:gd name="T2" fmla="*/ 125714 w 261"/>
                  <a:gd name="T3" fmla="*/ 329602 h 312"/>
                  <a:gd name="T4" fmla="*/ 125714 w 261"/>
                  <a:gd name="T5" fmla="*/ 329602 h 312"/>
                  <a:gd name="T6" fmla="*/ 275725 w 261"/>
                  <a:gd name="T7" fmla="*/ 0 h 312"/>
                  <a:gd name="T8" fmla="*/ 0 w 261"/>
                  <a:gd name="T9" fmla="*/ 0 h 312"/>
                  <a:gd name="T10" fmla="*/ 0 60000 65536"/>
                  <a:gd name="T11" fmla="*/ 0 60000 65536"/>
                  <a:gd name="T12" fmla="*/ 0 60000 65536"/>
                  <a:gd name="T13" fmla="*/ 0 60000 65536"/>
                  <a:gd name="T14" fmla="*/ 0 60000 65536"/>
                  <a:gd name="T15" fmla="*/ 0 w 261"/>
                  <a:gd name="T16" fmla="*/ 0 h 312"/>
                  <a:gd name="T17" fmla="*/ 261 w 261"/>
                  <a:gd name="T18" fmla="*/ 312 h 312"/>
                </a:gdLst>
                <a:ahLst/>
                <a:cxnLst>
                  <a:cxn ang="T10">
                    <a:pos x="T0" y="T1"/>
                  </a:cxn>
                  <a:cxn ang="T11">
                    <a:pos x="T2" y="T3"/>
                  </a:cxn>
                  <a:cxn ang="T12">
                    <a:pos x="T4" y="T5"/>
                  </a:cxn>
                  <a:cxn ang="T13">
                    <a:pos x="T6" y="T7"/>
                  </a:cxn>
                  <a:cxn ang="T14">
                    <a:pos x="T8" y="T9"/>
                  </a:cxn>
                </a:cxnLst>
                <a:rect l="T15" t="T16" r="T17" b="T18"/>
                <a:pathLst>
                  <a:path w="261" h="312">
                    <a:moveTo>
                      <a:pt x="0" y="0"/>
                    </a:moveTo>
                    <a:lnTo>
                      <a:pt x="119" y="312"/>
                    </a:lnTo>
                    <a:lnTo>
                      <a:pt x="261" y="0"/>
                    </a:lnTo>
                    <a:lnTo>
                      <a:pt x="0" y="0"/>
                    </a:lnTo>
                    <a:close/>
                  </a:path>
                </a:pathLst>
              </a:custGeom>
              <a:solidFill>
                <a:srgbClr val="A0BF0D"/>
              </a:solidFill>
              <a:ln w="9525">
                <a:noFill/>
                <a:round/>
                <a:headEnd/>
                <a:tailEnd/>
              </a:ln>
            </p:spPr>
            <p:txBody>
              <a:bodyPr/>
              <a:lstStyle/>
              <a:p>
                <a:endParaRPr lang="zh-CN" altLang="en-US"/>
              </a:p>
            </p:txBody>
          </p:sp>
          <p:sp>
            <p:nvSpPr>
              <p:cNvPr id="9228" name="Freeform 12"/>
              <p:cNvSpPr>
                <a:spLocks/>
              </p:cNvSpPr>
              <p:nvPr/>
            </p:nvSpPr>
            <p:spPr bwMode="auto">
              <a:xfrm rot="7160246">
                <a:off x="4384500" y="4490194"/>
                <a:ext cx="546427" cy="406107"/>
              </a:xfrm>
              <a:custGeom>
                <a:avLst/>
                <a:gdLst>
                  <a:gd name="T0" fmla="*/ 400474 w 1067"/>
                  <a:gd name="T1" fmla="*/ 0 h 793"/>
                  <a:gd name="T2" fmla="*/ 0 w 1067"/>
                  <a:gd name="T3" fmla="*/ 147489 h 793"/>
                  <a:gd name="T4" fmla="*/ 546427 w 1067"/>
                  <a:gd name="T5" fmla="*/ 406107 h 793"/>
                  <a:gd name="T6" fmla="*/ 400474 w 1067"/>
                  <a:gd name="T7" fmla="*/ 0 h 793"/>
                  <a:gd name="T8" fmla="*/ 0 60000 65536"/>
                  <a:gd name="T9" fmla="*/ 0 60000 65536"/>
                  <a:gd name="T10" fmla="*/ 0 60000 65536"/>
                  <a:gd name="T11" fmla="*/ 0 60000 65536"/>
                  <a:gd name="T12" fmla="*/ 0 w 1067"/>
                  <a:gd name="T13" fmla="*/ 0 h 793"/>
                  <a:gd name="T14" fmla="*/ 1067 w 1067"/>
                  <a:gd name="T15" fmla="*/ 793 h 793"/>
                </a:gdLst>
                <a:ahLst/>
                <a:cxnLst>
                  <a:cxn ang="T8">
                    <a:pos x="T0" y="T1"/>
                  </a:cxn>
                  <a:cxn ang="T9">
                    <a:pos x="T2" y="T3"/>
                  </a:cxn>
                  <a:cxn ang="T10">
                    <a:pos x="T4" y="T5"/>
                  </a:cxn>
                  <a:cxn ang="T11">
                    <a:pos x="T6" y="T7"/>
                  </a:cxn>
                </a:cxnLst>
                <a:rect l="T12" t="T13" r="T14" b="T15"/>
                <a:pathLst>
                  <a:path w="1067" h="793">
                    <a:moveTo>
                      <a:pt x="782" y="0"/>
                    </a:moveTo>
                    <a:lnTo>
                      <a:pt x="0" y="288"/>
                    </a:lnTo>
                    <a:lnTo>
                      <a:pt x="1067" y="793"/>
                    </a:lnTo>
                    <a:lnTo>
                      <a:pt x="782" y="0"/>
                    </a:lnTo>
                    <a:close/>
                  </a:path>
                </a:pathLst>
              </a:custGeom>
              <a:solidFill>
                <a:srgbClr val="FDB900"/>
              </a:solidFill>
              <a:ln w="9525">
                <a:noFill/>
                <a:round/>
                <a:headEnd/>
                <a:tailEnd/>
              </a:ln>
            </p:spPr>
            <p:txBody>
              <a:bodyPr/>
              <a:lstStyle/>
              <a:p>
                <a:endParaRPr lang="zh-CN" altLang="en-US"/>
              </a:p>
            </p:txBody>
          </p:sp>
        </p:grpSp>
      </p:grpSp>
      <p:sp>
        <p:nvSpPr>
          <p:cNvPr id="96" name="文本框 78"/>
          <p:cNvSpPr txBox="1"/>
          <p:nvPr/>
        </p:nvSpPr>
        <p:spPr>
          <a:xfrm>
            <a:off x="3017838" y="2343150"/>
            <a:ext cx="2908300" cy="623888"/>
          </a:xfrm>
          <a:prstGeom prst="rect">
            <a:avLst/>
          </a:prstGeom>
          <a:noFill/>
        </p:spPr>
        <p:txBody>
          <a:bodyPr wrap="none" lIns="68580" tIns="34290" rIns="68580" bIns="34290">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zh-CN" altLang="en-US" sz="3600" dirty="0" smtClean="0">
                <a:solidFill>
                  <a:schemeClr val="accent1">
                    <a:lumMod val="75000"/>
                  </a:schemeClr>
                </a:solidFill>
              </a:rPr>
              <a:t>学科素养课件</a:t>
            </a:r>
            <a:endParaRPr lang="zh-CN" altLang="en-US" sz="3600" dirty="0">
              <a:solidFill>
                <a:schemeClr val="accent1">
                  <a:lumMod val="75000"/>
                </a:schemeClr>
              </a:solidFill>
            </a:endParaRPr>
          </a:p>
        </p:txBody>
      </p:sp>
      <p:pic>
        <p:nvPicPr>
          <p:cNvPr id="54" name="Picture 5" descr="cloudandb.png"/>
          <p:cNvPicPr>
            <a:picLocks noChangeAspect="1"/>
          </p:cNvPicPr>
          <p:nvPr/>
        </p:nvPicPr>
        <p:blipFill>
          <a:blip r:embed="rId4"/>
          <a:srcRect/>
          <a:stretch>
            <a:fillRect/>
          </a:stretch>
        </p:blipFill>
        <p:spPr bwMode="auto">
          <a:xfrm>
            <a:off x="2892425" y="39688"/>
            <a:ext cx="6226175" cy="998537"/>
          </a:xfrm>
          <a:prstGeom prst="rect">
            <a:avLst/>
          </a:prstGeom>
          <a:noFill/>
          <a:ln w="9525">
            <a:noFill/>
            <a:miter lim="800000"/>
            <a:headEnd/>
            <a:tailEnd/>
          </a:ln>
        </p:spPr>
      </p:pic>
      <p:pic>
        <p:nvPicPr>
          <p:cNvPr id="97" name="Picture 4" descr="cloud_ballon.png"/>
          <p:cNvPicPr>
            <a:picLocks noChangeAspect="1"/>
          </p:cNvPicPr>
          <p:nvPr/>
        </p:nvPicPr>
        <p:blipFill>
          <a:blip r:embed="rId5"/>
          <a:srcRect/>
          <a:stretch>
            <a:fillRect/>
          </a:stretch>
        </p:blipFill>
        <p:spPr bwMode="auto">
          <a:xfrm>
            <a:off x="7796213" y="5143500"/>
            <a:ext cx="842962" cy="690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anim calcmode="lin" valueType="num">
                                      <p:cBhvr>
                                        <p:cTn id="13" dur="1000" fill="hold"/>
                                        <p:tgtEl>
                                          <p:spTgt spid="96"/>
                                        </p:tgtEl>
                                        <p:attrNameLst>
                                          <p:attrName>ppt_x</p:attrName>
                                        </p:attrNameLst>
                                      </p:cBhvr>
                                      <p:tavLst>
                                        <p:tav tm="0">
                                          <p:val>
                                            <p:strVal val="#ppt_x"/>
                                          </p:val>
                                        </p:tav>
                                        <p:tav tm="100000">
                                          <p:val>
                                            <p:strVal val="#ppt_x"/>
                                          </p:val>
                                        </p:tav>
                                      </p:tavLst>
                                    </p:anim>
                                    <p:anim calcmode="lin" valueType="num">
                                      <p:cBhvr>
                                        <p:cTn id="14" dur="1000" fill="hold"/>
                                        <p:tgtEl>
                                          <p:spTgt spid="9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par>
                          <p:cTn id="23" fill="hold">
                            <p:stCondLst>
                              <p:cond delay="1500"/>
                            </p:stCondLst>
                            <p:childTnLst>
                              <p:par>
                                <p:cTn id="24" presetID="0" presetClass="path" presetSubtype="0" accel="50000" decel="50000" fill="hold" nodeType="afterEffect">
                                  <p:stCondLst>
                                    <p:cond delay="0"/>
                                  </p:stCondLst>
                                  <p:childTnLst>
                                    <p:animMotion origin="layout" path="M -0.02057 -0.10209 C -0.02722 -0.10602 -0.03307 -0.11204 -0.03932 -0.1169 C -0.04271 -0.11945 -0.04636 -0.12037 -0.04974 -0.12246 C -0.05091 -0.12315 -0.05169 -0.12546 -0.05287 -0.12616 C -0.05417 -0.12709 -0.06354 -0.12963 -0.06432 -0.12986 C -0.07162 -0.13241 -0.07761 -0.13588 -0.08516 -0.13727 C -0.08972 -0.13935 -0.09414 -0.1419 -0.0987 -0.14468 C -0.10222 -0.14676 -0.10391 -0.1456 -0.10703 -0.14838 C -0.11289 -0.15347 -0.11823 -0.15857 -0.12474 -0.16134 C -0.12578 -0.1625 -0.12669 -0.16412 -0.12787 -0.16505 C -0.12891 -0.16597 -0.13008 -0.16597 -0.13099 -0.1669 C -0.1375 -0.17338 -0.14258 -0.18125 -0.14974 -0.18542 C -0.15287 -0.19097 -0.15599 -0.19653 -0.15912 -0.20209 C -0.16081 -0.20509 -0.16341 -0.20533 -0.16537 -0.20764 C -0.16849 -0.21597 -0.17383 -0.22269 -0.17787 -0.22986 C -0.18399 -0.24074 -0.18998 -0.25139 -0.19557 -0.2632 C -0.20365 -0.28033 -0.20729 -0.30556 -0.2112 -0.32616 C -0.21211 -0.33773 -0.2138 -0.34815 -0.21537 -0.35949 C -0.21563 -0.38634 -0.2125 -0.44815 -0.21953 -0.48542 C -0.2224 -0.53079 -0.22149 -0.57037 -0.23307 -0.61134 C -0.23503 -0.61806 -0.23672 -0.62778 -0.23932 -0.63357 C -0.24675 -0.6507 -0.24297 -0.63982 -0.2487 -0.64838 C -0.25248 -0.65394 -0.25638 -0.66227 -0.2612 -0.66505 C -0.27448 -0.67292 -0.28659 -0.67639 -0.30078 -0.67801 C -0.32878 -0.69468 -0.36094 -0.68056 -0.39037 -0.67616 C -0.41211 -0.6632 -0.42669 -0.67824 -0.44349 -0.69468 C -0.44623 -0.69722 -0.44961 -0.69815 -0.45182 -0.70209 C -0.45547 -0.70857 -0.45821 -0.71088 -0.46328 -0.7132 C -0.46732 -0.72037 -0.4724 -0.72153 -0.47682 -0.72801 C -0.48099 -0.73426 -0.48451 -0.73704 -0.48932 -0.74283 C -0.49141 -0.74537 -0.4944 -0.74445 -0.49662 -0.74653 C -0.50313 -0.75301 -0.50612 -0.75625 -0.51328 -0.75949 C -0.51862 -0.76574 -0.52578 -0.76783 -0.53203 -0.7706 C -0.54219 -0.78264 -0.57383 -0.77778 -0.57787 -0.77801 C -0.58867 -0.78449 -0.57656 -0.77801 -0.60391 -0.77801 C -0.65287 -0.77801 -0.70182 -0.77917 -0.75078 -0.77986 C -0.76094 -0.78588 -0.76992 -0.79722 -0.77995 -0.80394 C -0.78334 -0.80625 -0.78568 -0.81134 -0.78932 -0.81134 " pathEditMode="relative" ptsTypes="fffffffffffffffffffffffffffffffffffffA">
                                      <p:cBhvr>
                                        <p:cTn id="25" dur="2000" fill="hold"/>
                                        <p:tgtEl>
                                          <p:spTgt spid="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25123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47688" y="896938"/>
            <a:ext cx="1206500" cy="512762"/>
          </a:xfrm>
          <a:prstGeom prst="rect">
            <a:avLst/>
          </a:prstGeom>
          <a:noFill/>
          <a:ln w="9525">
            <a:noFill/>
            <a:miter lim="800000"/>
            <a:headEnd/>
            <a:tailEnd/>
          </a:ln>
        </p:spPr>
      </p:pic>
      <p:pic>
        <p:nvPicPr>
          <p:cNvPr id="21" name="图片 20" descr="book3.png"/>
          <p:cNvPicPr>
            <a:picLocks noChangeAspect="1"/>
          </p:cNvPicPr>
          <p:nvPr/>
        </p:nvPicPr>
        <p:blipFill>
          <a:blip r:embed="rId3"/>
          <a:srcRect/>
          <a:stretch>
            <a:fillRect/>
          </a:stretch>
        </p:blipFill>
        <p:spPr bwMode="auto">
          <a:xfrm>
            <a:off x="7967663" y="3990975"/>
            <a:ext cx="971550" cy="971550"/>
          </a:xfrm>
          <a:prstGeom prst="rect">
            <a:avLst/>
          </a:prstGeom>
          <a:noFill/>
          <a:ln w="9525">
            <a:noFill/>
            <a:miter lim="800000"/>
            <a:headEnd/>
            <a:tailEnd/>
          </a:ln>
        </p:spPr>
      </p:pic>
      <p:sp>
        <p:nvSpPr>
          <p:cNvPr id="9" name="矩形 8"/>
          <p:cNvSpPr>
            <a:spLocks noChangeArrowheads="1"/>
          </p:cNvSpPr>
          <p:nvPr/>
        </p:nvSpPr>
        <p:spPr bwMode="auto">
          <a:xfrm>
            <a:off x="306388" y="349250"/>
            <a:ext cx="197326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压强</a:t>
            </a:r>
          </a:p>
        </p:txBody>
      </p:sp>
      <p:sp>
        <p:nvSpPr>
          <p:cNvPr id="11" name="矩形 10"/>
          <p:cNvSpPr>
            <a:spLocks noChangeArrowheads="1"/>
          </p:cNvSpPr>
          <p:nvPr/>
        </p:nvSpPr>
        <p:spPr bwMode="auto">
          <a:xfrm>
            <a:off x="1297070" y="1851670"/>
            <a:ext cx="6833766" cy="623248"/>
          </a:xfrm>
          <a:prstGeom prst="rect">
            <a:avLst/>
          </a:prstGeom>
          <a:noFill/>
          <a:ln w="9525">
            <a:noFill/>
            <a:miter lim="800000"/>
            <a:headEnd/>
            <a:tailEnd/>
          </a:ln>
        </p:spPr>
        <p:txBody>
          <a:bodyPr wrap="square" lIns="68580" tIns="34290" rIns="68580" bIns="34290">
            <a:spAutoFit/>
          </a:bodyPr>
          <a:lstStyle/>
          <a:p>
            <a:pPr algn="just">
              <a:lnSpc>
                <a:spcPct val="150000"/>
              </a:lnSpc>
            </a:pPr>
            <a:r>
              <a:rPr lang="zh-CN" altLang="en-US" sz="2400" b="1" dirty="0">
                <a:latin typeface="微软雅黑" pitchFamily="34" charset="-122"/>
                <a:ea typeface="微软雅黑" pitchFamily="34" charset="-122"/>
              </a:rPr>
              <a:t>受力面积指的是两个物体互相接触的那部分面积</a:t>
            </a:r>
            <a:r>
              <a:rPr lang="en-US" altLang="zh-CN" sz="2400" b="1" dirty="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2147543"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496888" y="1114425"/>
            <a:ext cx="1250950" cy="53022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197326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压强</a:t>
            </a:r>
          </a:p>
        </p:txBody>
      </p:sp>
      <p:sp>
        <p:nvSpPr>
          <p:cNvPr id="23" name="矩形 22"/>
          <p:cNvSpPr>
            <a:spLocks noChangeArrowheads="1"/>
          </p:cNvSpPr>
          <p:nvPr/>
        </p:nvSpPr>
        <p:spPr bwMode="auto">
          <a:xfrm>
            <a:off x="1366838" y="1738313"/>
            <a:ext cx="5986462" cy="477837"/>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我们滑冰时为什么要穿冰鞋呢</a:t>
            </a:r>
            <a:r>
              <a:rPr lang="en-US" altLang="zh-CN" sz="2000">
                <a:latin typeface="微软雅黑" pitchFamily="34" charset="-122"/>
                <a:ea typeface="微软雅黑" pitchFamily="34" charset="-122"/>
              </a:rPr>
              <a:t>?</a:t>
            </a:r>
          </a:p>
        </p:txBody>
      </p:sp>
      <p:sp>
        <p:nvSpPr>
          <p:cNvPr id="10" name="矩形 9"/>
          <p:cNvSpPr>
            <a:spLocks noChangeArrowheads="1"/>
          </p:cNvSpPr>
          <p:nvPr/>
        </p:nvSpPr>
        <p:spPr bwMode="auto">
          <a:xfrm>
            <a:off x="1330325" y="2371725"/>
            <a:ext cx="5986463" cy="2324100"/>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点拨：冰的熔点受到压强的影响</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压强增大时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熔点会降低</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冰鞋上的冰刀刃很薄</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与冰面的接触面积非常小</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这样冰刀对冰面的压强非常大</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可以使</a:t>
            </a:r>
            <a:r>
              <a:rPr lang="en-US" altLang="zh-CN" sz="2000">
                <a:latin typeface="微软雅黑" pitchFamily="34" charset="-122"/>
                <a:ea typeface="微软雅黑" pitchFamily="34" charset="-122"/>
              </a:rPr>
              <a:t>0 ℃</a:t>
            </a:r>
            <a:r>
              <a:rPr lang="zh-CN" altLang="en-US" sz="2000">
                <a:latin typeface="微软雅黑" pitchFamily="34" charset="-122"/>
                <a:ea typeface="微软雅黑" pitchFamily="34" charset="-122"/>
              </a:rPr>
              <a:t>以下的冰在冰刀的作用下熔化成水</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冰刀下薄薄的一层水可以起到润滑的作用</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从而减小冰刀与冰面之间的摩擦</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画笔.jpg"/>
          <p:cNvPicPr>
            <a:picLocks noChangeAspect="1"/>
          </p:cNvPicPr>
          <p:nvPr/>
        </p:nvPicPr>
        <p:blipFill>
          <a:blip r:embed="rId2"/>
          <a:srcRect/>
          <a:stretch>
            <a:fillRect/>
          </a:stretch>
        </p:blipFill>
        <p:spPr bwMode="auto">
          <a:xfrm>
            <a:off x="8005763" y="4016375"/>
            <a:ext cx="1125537" cy="1127125"/>
          </a:xfrm>
          <a:prstGeom prst="rect">
            <a:avLst/>
          </a:prstGeom>
          <a:noFill/>
          <a:ln w="9525">
            <a:noFill/>
            <a:miter lim="800000"/>
            <a:headEnd/>
            <a:tailEnd/>
          </a:ln>
        </p:spPr>
      </p:pic>
      <p:pic>
        <p:nvPicPr>
          <p:cNvPr id="24" name="图片 23" descr="下方素材.png"/>
          <p:cNvPicPr>
            <a:picLocks noChangeAspect="1"/>
          </p:cNvPicPr>
          <p:nvPr/>
        </p:nvPicPr>
        <p:blipFill>
          <a:blip r:embed="rId3"/>
          <a:srcRect t="65517"/>
          <a:stretch>
            <a:fillRect/>
          </a:stretch>
        </p:blipFill>
        <p:spPr bwMode="auto">
          <a:xfrm>
            <a:off x="3967163" y="4652963"/>
            <a:ext cx="1895475" cy="490537"/>
          </a:xfrm>
          <a:prstGeom prst="rect">
            <a:avLst/>
          </a:prstGeom>
          <a:noFill/>
          <a:ln w="9525">
            <a:noFill/>
            <a:miter lim="800000"/>
            <a:headEnd/>
            <a:tailEnd/>
          </a:ln>
        </p:spPr>
      </p:pic>
      <p:pic>
        <p:nvPicPr>
          <p:cNvPr id="16" name="图片 15" descr="图片5.png"/>
          <p:cNvPicPr>
            <a:picLocks noChangeAspect="1"/>
          </p:cNvPicPr>
          <p:nvPr/>
        </p:nvPicPr>
        <p:blipFill>
          <a:blip r:embed="rId4"/>
          <a:srcRect/>
          <a:stretch>
            <a:fillRect/>
          </a:stretch>
        </p:blipFill>
        <p:spPr bwMode="auto">
          <a:xfrm>
            <a:off x="465138" y="987425"/>
            <a:ext cx="1182687" cy="501650"/>
          </a:xfrm>
          <a:prstGeom prst="rect">
            <a:avLst/>
          </a:prstGeom>
          <a:noFill/>
          <a:ln w="9525">
            <a:noFill/>
            <a:miter lim="800000"/>
            <a:headEnd/>
            <a:tailEnd/>
          </a:ln>
        </p:spPr>
      </p:pic>
      <p:grpSp>
        <p:nvGrpSpPr>
          <p:cNvPr id="2" name="组合 18"/>
          <p:cNvGrpSpPr>
            <a:grpSpLocks/>
          </p:cNvGrpSpPr>
          <p:nvPr/>
        </p:nvGrpSpPr>
        <p:grpSpPr bwMode="auto">
          <a:xfrm>
            <a:off x="252413" y="0"/>
            <a:ext cx="2151062" cy="819150"/>
            <a:chOff x="337457" y="0"/>
            <a:chExt cx="5751109" cy="1091406"/>
          </a:xfrm>
        </p:grpSpPr>
        <p:sp>
          <p:nvSpPr>
            <p:cNvPr id="21" name="圆角矩形 20"/>
            <p:cNvSpPr/>
            <p:nvPr/>
          </p:nvSpPr>
          <p:spPr>
            <a:xfrm>
              <a:off x="337457" y="406105"/>
              <a:ext cx="5751109" cy="685301"/>
            </a:xfrm>
            <a:prstGeom prst="roundRect">
              <a:avLst/>
            </a:prstGeom>
            <a:solidFill>
              <a:schemeClr val="accent4">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2" name="直接连接符 21"/>
            <p:cNvCxnSpPr/>
            <p:nvPr/>
          </p:nvCxnSpPr>
          <p:spPr>
            <a:xfrm rot="5400000">
              <a:off x="709534" y="209398"/>
              <a:ext cx="418795" cy="0"/>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rot="5400000">
              <a:off x="5113062" y="207276"/>
              <a:ext cx="418795" cy="4243"/>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grpSp>
      <p:sp>
        <p:nvSpPr>
          <p:cNvPr id="25" name="矩形 24"/>
          <p:cNvSpPr>
            <a:spLocks noChangeArrowheads="1"/>
          </p:cNvSpPr>
          <p:nvPr/>
        </p:nvSpPr>
        <p:spPr bwMode="auto">
          <a:xfrm>
            <a:off x="306388" y="349250"/>
            <a:ext cx="197326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压强</a:t>
            </a:r>
          </a:p>
        </p:txBody>
      </p:sp>
      <p:sp>
        <p:nvSpPr>
          <p:cNvPr id="12" name="矩形 11"/>
          <p:cNvSpPr>
            <a:spLocks noChangeArrowheads="1"/>
          </p:cNvSpPr>
          <p:nvPr/>
        </p:nvSpPr>
        <p:spPr bwMode="auto">
          <a:xfrm>
            <a:off x="1691680" y="1707654"/>
            <a:ext cx="5904656" cy="623248"/>
          </a:xfrm>
          <a:prstGeom prst="rect">
            <a:avLst/>
          </a:prstGeom>
          <a:noFill/>
          <a:ln w="9525">
            <a:noFill/>
            <a:miter lim="800000"/>
            <a:headEnd/>
            <a:tailEnd/>
          </a:ln>
        </p:spPr>
        <p:txBody>
          <a:bodyPr wrap="square" lIns="68580" tIns="34290" rIns="68580" bIns="34290">
            <a:spAutoFit/>
          </a:bodyPr>
          <a:lstStyle/>
          <a:p>
            <a:pPr>
              <a:lnSpc>
                <a:spcPct val="150000"/>
              </a:lnSpc>
            </a:pPr>
            <a:r>
              <a:rPr lang="zh-CN" altLang="en-US" sz="2400" b="1" dirty="0">
                <a:latin typeface="微软雅黑" pitchFamily="34" charset="-122"/>
                <a:ea typeface="微软雅黑" pitchFamily="34" charset="-122"/>
              </a:rPr>
              <a:t>水平面上物体的压力和自身的重力相等</a:t>
            </a:r>
            <a:r>
              <a:rPr lang="en-US" altLang="zh-CN" sz="2400" b="1" dirty="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lide(fromLeft)">
                                      <p:cBhvr>
                                        <p:cTn id="10" dur="500"/>
                                        <p:tgtEl>
                                          <p:spTgt spid="25"/>
                                        </p:tgtEl>
                                      </p:cBhvr>
                                    </p:animEffect>
                                  </p:childTnLst>
                                </p:cTn>
                              </p:par>
                              <p:par>
                                <p:cTn id="11" presetID="1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par>
                          <p:cTn id="14" fill="hold">
                            <p:stCondLst>
                              <p:cond delay="500"/>
                            </p:stCondLst>
                            <p:childTnLst>
                              <p:par>
                                <p:cTn id="15" presetID="29"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2"/>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9" dur="500"/>
                                        <p:tgtEl>
                                          <p:spTgt spid="20"/>
                                        </p:tgtEl>
                                      </p:cBhvr>
                                    </p:animEffect>
                                  </p:childTnLst>
                                </p:cTn>
                              </p:par>
                              <p:par>
                                <p:cTn id="20" presetID="32" presetClass="emph" presetSubtype="0" fill="hold" nodeType="withEffect">
                                  <p:stCondLst>
                                    <p:cond delay="0"/>
                                  </p:stCondLst>
                                  <p:childTnLst>
                                    <p:animClr clrSpc="rgb" dir="cw">
                                      <p:cBhvr override="childStyle">
                                        <p:cTn id="21" dur="100" fill="hold"/>
                                        <p:tgtEl>
                                          <p:spTgt spid="24"/>
                                        </p:tgtEl>
                                        <p:attrNameLst>
                                          <p:attrName>style.color</p:attrName>
                                        </p:attrNameLst>
                                      </p:cBhvr>
                                      <p:to>
                                        <a:schemeClr val="bg1"/>
                                      </p:to>
                                    </p:animClr>
                                    <p:animClr clrSpc="rgb" dir="cw">
                                      <p:cBhvr>
                                        <p:cTn id="22" dur="100" fill="hold"/>
                                        <p:tgtEl>
                                          <p:spTgt spid="24"/>
                                        </p:tgtEl>
                                        <p:attrNameLst>
                                          <p:attrName>fillcolor</p:attrName>
                                        </p:attrNameLst>
                                      </p:cBhvr>
                                      <p:to>
                                        <a:schemeClr val="bg1"/>
                                      </p:to>
                                    </p:animClr>
                                    <p:set>
                                      <p:cBhvr>
                                        <p:cTn id="23" dur="100" fill="hold"/>
                                        <p:tgtEl>
                                          <p:spTgt spid="24"/>
                                        </p:tgtEl>
                                        <p:attrNameLst>
                                          <p:attrName>fill.type</p:attrName>
                                        </p:attrNameLst>
                                      </p:cBhvr>
                                      <p:to>
                                        <p:strVal val="solid"/>
                                      </p:to>
                                    </p:set>
                                    <p:set>
                                      <p:cBhvr>
                                        <p:cTn id="24" dur="100" fill="hold"/>
                                        <p:tgtEl>
                                          <p:spTgt spid="24"/>
                                        </p:tgtEl>
                                        <p:attrNameLst>
                                          <p:attrName>fill.on</p:attrName>
                                        </p:attrNameLst>
                                      </p:cBhvr>
                                      <p:to>
                                        <p:strVal val="true"/>
                                      </p:to>
                                    </p:se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Bottom)">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画笔.jpg"/>
          <p:cNvPicPr>
            <a:picLocks noChangeAspect="1"/>
          </p:cNvPicPr>
          <p:nvPr/>
        </p:nvPicPr>
        <p:blipFill>
          <a:blip r:embed="rId2"/>
          <a:srcRect/>
          <a:stretch>
            <a:fillRect/>
          </a:stretch>
        </p:blipFill>
        <p:spPr bwMode="auto">
          <a:xfrm>
            <a:off x="8005763" y="4016375"/>
            <a:ext cx="1125537" cy="1127125"/>
          </a:xfrm>
          <a:prstGeom prst="rect">
            <a:avLst/>
          </a:prstGeom>
          <a:noFill/>
          <a:ln w="9525">
            <a:noFill/>
            <a:miter lim="800000"/>
            <a:headEnd/>
            <a:tailEnd/>
          </a:ln>
        </p:spPr>
      </p:pic>
      <p:pic>
        <p:nvPicPr>
          <p:cNvPr id="24" name="图片 23" descr="下方素材.png"/>
          <p:cNvPicPr>
            <a:picLocks noChangeAspect="1"/>
          </p:cNvPicPr>
          <p:nvPr/>
        </p:nvPicPr>
        <p:blipFill>
          <a:blip r:embed="rId3"/>
          <a:srcRect t="65517"/>
          <a:stretch>
            <a:fillRect/>
          </a:stretch>
        </p:blipFill>
        <p:spPr bwMode="auto">
          <a:xfrm>
            <a:off x="3967163" y="4652963"/>
            <a:ext cx="1895475" cy="490537"/>
          </a:xfrm>
          <a:prstGeom prst="rect">
            <a:avLst/>
          </a:prstGeom>
          <a:noFill/>
          <a:ln w="9525">
            <a:noFill/>
            <a:miter lim="800000"/>
            <a:headEnd/>
            <a:tailEnd/>
          </a:ln>
        </p:spPr>
      </p:pic>
      <p:pic>
        <p:nvPicPr>
          <p:cNvPr id="16" name="图片 15" descr="图片5.png"/>
          <p:cNvPicPr>
            <a:picLocks noChangeAspect="1"/>
          </p:cNvPicPr>
          <p:nvPr/>
        </p:nvPicPr>
        <p:blipFill>
          <a:blip r:embed="rId4"/>
          <a:srcRect/>
          <a:stretch>
            <a:fillRect/>
          </a:stretch>
        </p:blipFill>
        <p:spPr bwMode="auto">
          <a:xfrm>
            <a:off x="735013" y="1052513"/>
            <a:ext cx="977900" cy="427037"/>
          </a:xfrm>
          <a:prstGeom prst="rect">
            <a:avLst/>
          </a:prstGeom>
          <a:noFill/>
          <a:ln w="9525">
            <a:noFill/>
            <a:miter lim="800000"/>
            <a:headEnd/>
            <a:tailEnd/>
          </a:ln>
        </p:spPr>
      </p:pic>
      <p:grpSp>
        <p:nvGrpSpPr>
          <p:cNvPr id="2" name="组合 18"/>
          <p:cNvGrpSpPr>
            <a:grpSpLocks/>
          </p:cNvGrpSpPr>
          <p:nvPr/>
        </p:nvGrpSpPr>
        <p:grpSpPr bwMode="auto">
          <a:xfrm>
            <a:off x="252413" y="0"/>
            <a:ext cx="3094037" cy="819150"/>
            <a:chOff x="337457" y="0"/>
            <a:chExt cx="5751109" cy="1091406"/>
          </a:xfrm>
        </p:grpSpPr>
        <p:sp>
          <p:nvSpPr>
            <p:cNvPr id="21" name="圆角矩形 20"/>
            <p:cNvSpPr/>
            <p:nvPr/>
          </p:nvSpPr>
          <p:spPr>
            <a:xfrm>
              <a:off x="337457" y="406105"/>
              <a:ext cx="5751109" cy="685301"/>
            </a:xfrm>
            <a:prstGeom prst="roundRect">
              <a:avLst/>
            </a:prstGeom>
            <a:solidFill>
              <a:schemeClr val="accent4">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2" name="直接连接符 21"/>
            <p:cNvCxnSpPr/>
            <p:nvPr/>
          </p:nvCxnSpPr>
          <p:spPr>
            <a:xfrm rot="5400000">
              <a:off x="710841" y="207922"/>
              <a:ext cx="418795" cy="2952"/>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rot="5400000">
              <a:off x="5113435" y="207922"/>
              <a:ext cx="418795" cy="2952"/>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grpSp>
      <p:sp>
        <p:nvSpPr>
          <p:cNvPr id="25" name="矩形 24"/>
          <p:cNvSpPr>
            <a:spLocks noChangeArrowheads="1"/>
          </p:cNvSpPr>
          <p:nvPr/>
        </p:nvSpPr>
        <p:spPr bwMode="auto">
          <a:xfrm>
            <a:off x="306388" y="349250"/>
            <a:ext cx="301148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流体的压强</a:t>
            </a:r>
          </a:p>
        </p:txBody>
      </p:sp>
      <p:sp>
        <p:nvSpPr>
          <p:cNvPr id="12" name="矩形 11"/>
          <p:cNvSpPr>
            <a:spLocks noChangeArrowheads="1"/>
          </p:cNvSpPr>
          <p:nvPr/>
        </p:nvSpPr>
        <p:spPr bwMode="auto">
          <a:xfrm>
            <a:off x="1187450" y="1549400"/>
            <a:ext cx="6731000" cy="3246438"/>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dirty="0">
                <a:latin typeface="微软雅黑" pitchFamily="34" charset="-122"/>
                <a:ea typeface="微软雅黑" pitchFamily="34" charset="-122"/>
              </a:rPr>
              <a:t>利用公式</a:t>
            </a:r>
            <a:r>
              <a:rPr lang="en-US" altLang="zh-CN" sz="2000" dirty="0">
                <a:latin typeface="微软雅黑" pitchFamily="34" charset="-122"/>
                <a:ea typeface="微软雅黑" pitchFamily="34" charset="-122"/>
              </a:rPr>
              <a:t>:</a:t>
            </a:r>
            <a:r>
              <a:rPr lang="en-US" altLang="zh-CN" sz="2000" i="1" dirty="0">
                <a:latin typeface="Times New Roman" pitchFamily="18" charset="0"/>
                <a:ea typeface="微软雅黑" pitchFamily="34" charset="-122"/>
                <a:cs typeface="Times New Roman" pitchFamily="18" charset="0"/>
              </a:rPr>
              <a:t>p</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采用控制变量法来分析增大压强的方法</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物理学中对于多因素</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多变量</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的问题</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常常采用控制因素</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变量</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的方法</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把多因素的问题变成多个单因素的问题</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每一次只改变其中的某一个因素</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而控制其余几个因素不变</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从而研究被改变的这个因素对事物的影响</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分别加以研究</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最后再综合解决</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这种方法叫控制变量法</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它是科学探究中的重要思想方法</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广泛地运用在各种科学探索和科学实验研究之中</a:t>
            </a:r>
            <a:r>
              <a:rPr lang="en-US" altLang="zh-CN" sz="2000" dirty="0">
                <a:latin typeface="微软雅黑" pitchFamily="34" charset="-122"/>
                <a:ea typeface="微软雅黑" pitchFamily="34" charset="-122"/>
              </a:rPr>
              <a:t>.</a:t>
            </a:r>
          </a:p>
        </p:txBody>
      </p:sp>
      <p:graphicFrame>
        <p:nvGraphicFramePr>
          <p:cNvPr id="14" name="表格 13"/>
          <p:cNvGraphicFramePr>
            <a:graphicFrameLocks noGrp="1"/>
          </p:cNvGraphicFramePr>
          <p:nvPr/>
        </p:nvGraphicFramePr>
        <p:xfrm>
          <a:off x="2733675" y="1423988"/>
          <a:ext cx="495300" cy="1097280"/>
        </p:xfrm>
        <a:graphic>
          <a:graphicData uri="http://schemas.openxmlformats.org/drawingml/2006/table">
            <a:tbl>
              <a:tblPr/>
              <a:tblGrid>
                <a:gridCol w="495300"/>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000" b="0" i="1" u="none" strike="noStrike" cap="none" normalizeH="0" baseline="0" smtClean="0">
                          <a:ln>
                            <a:noFill/>
                          </a:ln>
                          <a:solidFill>
                            <a:schemeClr val="tx1"/>
                          </a:solidFill>
                          <a:effectLst/>
                          <a:latin typeface="Times New Roman" pitchFamily="18" charset="0"/>
                          <a:ea typeface="微软雅黑" pitchFamily="34" charset="-122"/>
                          <a:cs typeface="Times New Roman" pitchFamily="18" charset="0"/>
                          <a:sym typeface="Times New Roman" pitchFamily="18" charset="0"/>
                        </a:rPr>
                        <a:t>F</a:t>
                      </a:r>
                      <a:endParaRPr kumimoji="0" lang="zh-CN" altLang="en-US" sz="3000" b="0" i="1" u="none" strike="noStrike" cap="none" normalizeH="0" baseline="0" smtClean="0">
                        <a:ln>
                          <a:noFill/>
                        </a:ln>
                        <a:solidFill>
                          <a:schemeClr val="tx1"/>
                        </a:solidFill>
                        <a:effectLst/>
                        <a:latin typeface="Times New Roman" pitchFamily="18" charset="0"/>
                        <a:ea typeface="微软雅黑" pitchFamily="34" charset="-122"/>
                        <a:cs typeface="Times New Roman" pitchFamily="18" charset="0"/>
                        <a:sym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000" b="0" i="1" u="none" strike="noStrike" cap="none" normalizeH="0" baseline="0" smtClean="0">
                          <a:ln>
                            <a:noFill/>
                          </a:ln>
                          <a:solidFill>
                            <a:schemeClr val="tx1"/>
                          </a:solidFill>
                          <a:effectLst/>
                          <a:latin typeface="Times New Roman" pitchFamily="18" charset="0"/>
                          <a:ea typeface="微软雅黑" pitchFamily="34" charset="-122"/>
                          <a:cs typeface="Times New Roman" pitchFamily="18" charset="0"/>
                          <a:sym typeface="Times New Roman" pitchFamily="18" charset="0"/>
                        </a:rPr>
                        <a:t>S</a:t>
                      </a:r>
                      <a:endParaRPr kumimoji="0" lang="zh-CN" altLang="en-US" sz="3000" b="0" i="1" u="none" strike="noStrike" cap="none" normalizeH="0" baseline="0" smtClean="0">
                        <a:ln>
                          <a:noFill/>
                        </a:ln>
                        <a:solidFill>
                          <a:schemeClr val="tx1"/>
                        </a:solidFill>
                        <a:effectLst/>
                        <a:latin typeface="Times New Roman" pitchFamily="18" charset="0"/>
                        <a:ea typeface="微软雅黑" pitchFamily="34" charset="-122"/>
                        <a:cs typeface="Times New Roman" pitchFamily="18" charset="0"/>
                        <a:sym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lide(fromLeft)">
                                      <p:cBhvr>
                                        <p:cTn id="10" dur="500"/>
                                        <p:tgtEl>
                                          <p:spTgt spid="25"/>
                                        </p:tgtEl>
                                      </p:cBhvr>
                                    </p:animEffect>
                                  </p:childTnLst>
                                </p:cTn>
                              </p:par>
                              <p:par>
                                <p:cTn id="11" presetID="1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par>
                          <p:cTn id="14" fill="hold">
                            <p:stCondLst>
                              <p:cond delay="500"/>
                            </p:stCondLst>
                            <p:childTnLst>
                              <p:par>
                                <p:cTn id="15" presetID="29"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2"/>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9" dur="500"/>
                                        <p:tgtEl>
                                          <p:spTgt spid="20"/>
                                        </p:tgtEl>
                                      </p:cBhvr>
                                    </p:animEffect>
                                  </p:childTnLst>
                                </p:cTn>
                              </p:par>
                              <p:par>
                                <p:cTn id="20" presetID="32" presetClass="emph" presetSubtype="0" fill="hold" nodeType="withEffect">
                                  <p:stCondLst>
                                    <p:cond delay="0"/>
                                  </p:stCondLst>
                                  <p:childTnLst>
                                    <p:animClr clrSpc="rgb" dir="cw">
                                      <p:cBhvr override="childStyle">
                                        <p:cTn id="21" dur="100" fill="hold"/>
                                        <p:tgtEl>
                                          <p:spTgt spid="24"/>
                                        </p:tgtEl>
                                        <p:attrNameLst>
                                          <p:attrName>style.color</p:attrName>
                                        </p:attrNameLst>
                                      </p:cBhvr>
                                      <p:to>
                                        <a:schemeClr val="bg1"/>
                                      </p:to>
                                    </p:animClr>
                                    <p:animClr clrSpc="rgb" dir="cw">
                                      <p:cBhvr>
                                        <p:cTn id="22" dur="100" fill="hold"/>
                                        <p:tgtEl>
                                          <p:spTgt spid="24"/>
                                        </p:tgtEl>
                                        <p:attrNameLst>
                                          <p:attrName>fillcolor</p:attrName>
                                        </p:attrNameLst>
                                      </p:cBhvr>
                                      <p:to>
                                        <a:schemeClr val="bg1"/>
                                      </p:to>
                                    </p:animClr>
                                    <p:set>
                                      <p:cBhvr>
                                        <p:cTn id="23" dur="100" fill="hold"/>
                                        <p:tgtEl>
                                          <p:spTgt spid="24"/>
                                        </p:tgtEl>
                                        <p:attrNameLst>
                                          <p:attrName>fill.type</p:attrName>
                                        </p:attrNameLst>
                                      </p:cBhvr>
                                      <p:to>
                                        <p:strVal val="solid"/>
                                      </p:to>
                                    </p:set>
                                    <p:set>
                                      <p:cBhvr>
                                        <p:cTn id="24" dur="100" fill="hold"/>
                                        <p:tgtEl>
                                          <p:spTgt spid="24"/>
                                        </p:tgtEl>
                                        <p:attrNameLst>
                                          <p:attrName>fill.on</p:attrName>
                                        </p:attrNameLst>
                                      </p:cBhvr>
                                      <p:to>
                                        <p:strVal val="true"/>
                                      </p:to>
                                    </p:se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Bottom)">
                                      <p:cBhvr>
                                        <p:cTn id="33" dur="500"/>
                                        <p:tgtEl>
                                          <p:spTgt spid="12"/>
                                        </p:tgtEl>
                                      </p:cBhvr>
                                    </p:animEffect>
                                  </p:childTnLst>
                                </p:cTn>
                              </p:par>
                              <p:par>
                                <p:cTn id="34" presetID="1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Bottom)">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a:spLocks noChangeArrowheads="1"/>
          </p:cNvSpPr>
          <p:nvPr/>
        </p:nvSpPr>
        <p:spPr bwMode="auto">
          <a:xfrm>
            <a:off x="2120900" y="523875"/>
            <a:ext cx="4675188" cy="900113"/>
          </a:xfrm>
          <a:prstGeom prst="rect">
            <a:avLst/>
          </a:prstGeom>
          <a:noFill/>
          <a:ln w="9525">
            <a:noFill/>
            <a:miter lim="800000"/>
            <a:headEnd/>
            <a:tailEnd/>
          </a:ln>
        </p:spPr>
        <p:txBody>
          <a:bodyPr lIns="68580" tIns="34290" rIns="68580" bIns="34290">
            <a:spAutoFit/>
          </a:bodyPr>
          <a:lstStyle/>
          <a:p>
            <a:r>
              <a:rPr lang="zh-CN" altLang="en-US" sz="5400" b="1">
                <a:solidFill>
                  <a:schemeClr val="accent1"/>
                </a:solidFill>
                <a:latin typeface="隶书"/>
                <a:ea typeface="隶书"/>
                <a:cs typeface="隶书"/>
              </a:rPr>
              <a:t>第九章 压　强</a:t>
            </a:r>
          </a:p>
        </p:txBody>
      </p:sp>
      <p:sp>
        <p:nvSpPr>
          <p:cNvPr id="64" name="文本框 78"/>
          <p:cNvSpPr txBox="1">
            <a:spLocks noChangeArrowheads="1"/>
          </p:cNvSpPr>
          <p:nvPr/>
        </p:nvSpPr>
        <p:spPr bwMode="auto">
          <a:xfrm>
            <a:off x="2635250" y="1846263"/>
            <a:ext cx="3784600" cy="576262"/>
          </a:xfrm>
          <a:prstGeom prst="rect">
            <a:avLst/>
          </a:prstGeom>
          <a:noFill/>
          <a:ln w="9525">
            <a:noFill/>
            <a:miter lim="800000"/>
            <a:headEnd/>
            <a:tailEnd/>
          </a:ln>
        </p:spPr>
        <p:txBody>
          <a:bodyPr wrap="none" lIns="68580" tIns="34290" rIns="68580" bIns="34290">
            <a:spAutoFit/>
          </a:bodyPr>
          <a:lstStyle/>
          <a:p>
            <a:r>
              <a:rPr lang="zh-CN" altLang="en-US" sz="3300" b="1">
                <a:solidFill>
                  <a:schemeClr val="accent1"/>
                </a:solidFill>
                <a:latin typeface="微软雅黑" pitchFamily="34" charset="-122"/>
                <a:ea typeface="微软雅黑" pitchFamily="34" charset="-122"/>
              </a:rPr>
              <a:t>第</a:t>
            </a:r>
            <a:r>
              <a:rPr lang="en-US" altLang="zh-CN" sz="3300" b="1">
                <a:solidFill>
                  <a:schemeClr val="accent1"/>
                </a:solidFill>
                <a:latin typeface="微软雅黑" pitchFamily="34" charset="-122"/>
                <a:ea typeface="微软雅黑" pitchFamily="34" charset="-122"/>
              </a:rPr>
              <a:t>2</a:t>
            </a:r>
            <a:r>
              <a:rPr lang="zh-CN" altLang="en-US" sz="3300" b="1">
                <a:solidFill>
                  <a:schemeClr val="accent1"/>
                </a:solidFill>
                <a:latin typeface="微软雅黑" pitchFamily="34" charset="-122"/>
                <a:ea typeface="微软雅黑" pitchFamily="34" charset="-122"/>
              </a:rPr>
              <a:t>节　液体的压强</a:t>
            </a:r>
          </a:p>
        </p:txBody>
      </p:sp>
      <p:pic>
        <p:nvPicPr>
          <p:cNvPr id="25" name="Picture 12" descr="clouds1.png"/>
          <p:cNvPicPr>
            <a:picLocks noChangeAspect="1"/>
          </p:cNvPicPr>
          <p:nvPr/>
        </p:nvPicPr>
        <p:blipFill>
          <a:blip r:embed="rId3"/>
          <a:srcRect/>
          <a:stretch>
            <a:fillRect/>
          </a:stretch>
        </p:blipFill>
        <p:spPr bwMode="auto">
          <a:xfrm>
            <a:off x="1822450" y="3101975"/>
            <a:ext cx="4770438" cy="828675"/>
          </a:xfrm>
          <a:prstGeom prst="rect">
            <a:avLst/>
          </a:prstGeom>
          <a:noFill/>
          <a:ln w="9525">
            <a:noFill/>
            <a:miter lim="800000"/>
            <a:headEnd/>
            <a:tailEnd/>
          </a:ln>
        </p:spPr>
      </p:pic>
      <p:pic>
        <p:nvPicPr>
          <p:cNvPr id="26" name="Picture 10" descr="field1.png"/>
          <p:cNvPicPr>
            <a:picLocks noChangeAspect="1"/>
          </p:cNvPicPr>
          <p:nvPr/>
        </p:nvPicPr>
        <p:blipFill>
          <a:blip r:embed="rId4"/>
          <a:srcRect/>
          <a:stretch>
            <a:fillRect/>
          </a:stretch>
        </p:blipFill>
        <p:spPr bwMode="auto">
          <a:xfrm>
            <a:off x="88900" y="3838575"/>
            <a:ext cx="8916988" cy="1354138"/>
          </a:xfrm>
          <a:prstGeom prst="rect">
            <a:avLst/>
          </a:prstGeom>
          <a:noFill/>
          <a:ln w="9525">
            <a:noFill/>
            <a:miter lim="800000"/>
            <a:headEnd/>
            <a:tailEnd/>
          </a:ln>
        </p:spPr>
      </p:pic>
      <p:pic>
        <p:nvPicPr>
          <p:cNvPr id="27" name="Picture 11" descr="server.png"/>
          <p:cNvPicPr>
            <a:picLocks noChangeAspect="1"/>
          </p:cNvPicPr>
          <p:nvPr/>
        </p:nvPicPr>
        <p:blipFill>
          <a:blip r:embed="rId5"/>
          <a:srcRect/>
          <a:stretch>
            <a:fillRect/>
          </a:stretch>
        </p:blipFill>
        <p:spPr bwMode="auto">
          <a:xfrm>
            <a:off x="2759075" y="3294063"/>
            <a:ext cx="3560763" cy="1955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9" presetClass="entr" presetSubtype="0" fill="hold" grpId="0" nodeType="afterEffect">
                                  <p:stCondLst>
                                    <p:cond delay="0"/>
                                  </p:stCondLst>
                                  <p:iterate type="lt">
                                    <p:tmPct val="0"/>
                                  </p:iterate>
                                  <p:childTnLst>
                                    <p:set>
                                      <p:cBhvr>
                                        <p:cTn id="19" dur="1" fill="hold">
                                          <p:stCondLst>
                                            <p:cond delay="0"/>
                                          </p:stCondLst>
                                        </p:cTn>
                                        <p:tgtEl>
                                          <p:spTgt spid="62"/>
                                        </p:tgtEl>
                                        <p:attrNameLst>
                                          <p:attrName>style.visibility</p:attrName>
                                        </p:attrNameLst>
                                      </p:cBhvr>
                                      <p:to>
                                        <p:strVal val="visible"/>
                                      </p:to>
                                    </p:set>
                                    <p:anim calcmode="lin" valueType="num">
                                      <p:cBhvr>
                                        <p:cTn id="20" dur="1000" fill="hold"/>
                                        <p:tgtEl>
                                          <p:spTgt spid="62"/>
                                        </p:tgtEl>
                                        <p:attrNameLst>
                                          <p:attrName>ppt_x</p:attrName>
                                        </p:attrNameLst>
                                      </p:cBhvr>
                                      <p:tavLst>
                                        <p:tav tm="0">
                                          <p:val>
                                            <p:strVal val="#ppt_x-.2"/>
                                          </p:val>
                                        </p:tav>
                                        <p:tav tm="100000">
                                          <p:val>
                                            <p:strVal val="#ppt_x"/>
                                          </p:val>
                                        </p:tav>
                                      </p:tavLst>
                                    </p:anim>
                                    <p:anim calcmode="lin" valueType="num">
                                      <p:cBhvr>
                                        <p:cTn id="21"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2"/>
                                        </p:tgtEl>
                                      </p:cBhvr>
                                    </p:animEffect>
                                  </p:childTnLst>
                                </p:cTn>
                              </p:par>
                              <p:par>
                                <p:cTn id="23" presetID="29" presetClass="entr" presetSubtype="0" fill="hold" grpId="0" nodeType="withEffect">
                                  <p:stCondLst>
                                    <p:cond delay="0"/>
                                  </p:stCondLst>
                                  <p:iterate type="lt">
                                    <p:tmPct val="0"/>
                                  </p:iterate>
                                  <p:childTnLst>
                                    <p:set>
                                      <p:cBhvr>
                                        <p:cTn id="24" dur="1" fill="hold">
                                          <p:stCondLst>
                                            <p:cond delay="0"/>
                                          </p:stCondLst>
                                        </p:cTn>
                                        <p:tgtEl>
                                          <p:spTgt spid="64"/>
                                        </p:tgtEl>
                                        <p:attrNameLst>
                                          <p:attrName>style.visibility</p:attrName>
                                        </p:attrNameLst>
                                      </p:cBhvr>
                                      <p:to>
                                        <p:strVal val="visible"/>
                                      </p:to>
                                    </p:set>
                                    <p:anim calcmode="lin" valueType="num">
                                      <p:cBhvr>
                                        <p:cTn id="25" dur="1000" fill="hold"/>
                                        <p:tgtEl>
                                          <p:spTgt spid="64"/>
                                        </p:tgtEl>
                                        <p:attrNameLst>
                                          <p:attrName>ppt_x</p:attrName>
                                        </p:attrNameLst>
                                      </p:cBhvr>
                                      <p:tavLst>
                                        <p:tav tm="0">
                                          <p:val>
                                            <p:strVal val="#ppt_x-.2"/>
                                          </p:val>
                                        </p:tav>
                                        <p:tav tm="100000">
                                          <p:val>
                                            <p:strVal val="#ppt_x"/>
                                          </p:val>
                                        </p:tav>
                                      </p:tavLst>
                                    </p:anim>
                                    <p:anim calcmode="lin" valueType="num">
                                      <p:cBhvr>
                                        <p:cTn id="26"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画笔.jpg"/>
          <p:cNvPicPr>
            <a:picLocks noChangeAspect="1"/>
          </p:cNvPicPr>
          <p:nvPr/>
        </p:nvPicPr>
        <p:blipFill>
          <a:blip r:embed="rId2"/>
          <a:srcRect/>
          <a:stretch>
            <a:fillRect/>
          </a:stretch>
        </p:blipFill>
        <p:spPr bwMode="auto">
          <a:xfrm>
            <a:off x="8005763" y="4016375"/>
            <a:ext cx="1125537" cy="1127125"/>
          </a:xfrm>
          <a:prstGeom prst="rect">
            <a:avLst/>
          </a:prstGeom>
          <a:noFill/>
          <a:ln w="9525">
            <a:noFill/>
            <a:miter lim="800000"/>
            <a:headEnd/>
            <a:tailEnd/>
          </a:ln>
        </p:spPr>
      </p:pic>
      <p:pic>
        <p:nvPicPr>
          <p:cNvPr id="24" name="图片 23" descr="下方素材.png"/>
          <p:cNvPicPr>
            <a:picLocks noChangeAspect="1"/>
          </p:cNvPicPr>
          <p:nvPr/>
        </p:nvPicPr>
        <p:blipFill>
          <a:blip r:embed="rId3"/>
          <a:srcRect t="65517"/>
          <a:stretch>
            <a:fillRect/>
          </a:stretch>
        </p:blipFill>
        <p:spPr bwMode="auto">
          <a:xfrm>
            <a:off x="3967163" y="4652963"/>
            <a:ext cx="1895475" cy="490537"/>
          </a:xfrm>
          <a:prstGeom prst="rect">
            <a:avLst/>
          </a:prstGeom>
          <a:noFill/>
          <a:ln w="9525">
            <a:noFill/>
            <a:miter lim="800000"/>
            <a:headEnd/>
            <a:tailEnd/>
          </a:ln>
        </p:spPr>
      </p:pic>
      <p:pic>
        <p:nvPicPr>
          <p:cNvPr id="16" name="图片 15" descr="图片5.png"/>
          <p:cNvPicPr>
            <a:picLocks noChangeAspect="1"/>
          </p:cNvPicPr>
          <p:nvPr/>
        </p:nvPicPr>
        <p:blipFill>
          <a:blip r:embed="rId4"/>
          <a:srcRect/>
          <a:stretch>
            <a:fillRect/>
          </a:stretch>
        </p:blipFill>
        <p:spPr bwMode="auto">
          <a:xfrm>
            <a:off x="450850" y="1108075"/>
            <a:ext cx="1193800" cy="506413"/>
          </a:xfrm>
          <a:prstGeom prst="rect">
            <a:avLst/>
          </a:prstGeom>
          <a:noFill/>
          <a:ln w="9525">
            <a:noFill/>
            <a:miter lim="800000"/>
            <a:headEnd/>
            <a:tailEnd/>
          </a:ln>
        </p:spPr>
      </p:pic>
      <p:grpSp>
        <p:nvGrpSpPr>
          <p:cNvPr id="2" name="组合 18"/>
          <p:cNvGrpSpPr>
            <a:grpSpLocks/>
          </p:cNvGrpSpPr>
          <p:nvPr/>
        </p:nvGrpSpPr>
        <p:grpSpPr bwMode="auto">
          <a:xfrm>
            <a:off x="252413" y="0"/>
            <a:ext cx="3783012" cy="819150"/>
            <a:chOff x="337457" y="0"/>
            <a:chExt cx="5751109" cy="1091406"/>
          </a:xfrm>
        </p:grpSpPr>
        <p:sp>
          <p:nvSpPr>
            <p:cNvPr id="21" name="圆角矩形 20"/>
            <p:cNvSpPr/>
            <p:nvPr/>
          </p:nvSpPr>
          <p:spPr>
            <a:xfrm>
              <a:off x="337457" y="406105"/>
              <a:ext cx="5751109" cy="685301"/>
            </a:xfrm>
            <a:prstGeom prst="roundRect">
              <a:avLst/>
            </a:prstGeom>
            <a:solidFill>
              <a:schemeClr val="accent4">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2" name="直接连接符 21"/>
            <p:cNvCxnSpPr/>
            <p:nvPr/>
          </p:nvCxnSpPr>
          <p:spPr>
            <a:xfrm rot="5400000">
              <a:off x="710892" y="208191"/>
              <a:ext cx="418795" cy="2414"/>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rot="5400000">
              <a:off x="5112916" y="208191"/>
              <a:ext cx="418795" cy="2414"/>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grpSp>
      <p:sp>
        <p:nvSpPr>
          <p:cNvPr id="25" name="矩形 24"/>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液体压强的特点</a:t>
            </a:r>
          </a:p>
        </p:txBody>
      </p:sp>
      <p:sp>
        <p:nvSpPr>
          <p:cNvPr id="14" name="矩形 13"/>
          <p:cNvSpPr>
            <a:spLocks noChangeArrowheads="1"/>
          </p:cNvSpPr>
          <p:nvPr/>
        </p:nvSpPr>
        <p:spPr bwMode="auto">
          <a:xfrm>
            <a:off x="2063750" y="2309813"/>
            <a:ext cx="4911725" cy="992187"/>
          </a:xfrm>
          <a:prstGeom prst="rect">
            <a:avLst/>
          </a:prstGeom>
          <a:noFill/>
          <a:ln w="9525">
            <a:noFill/>
            <a:miter lim="800000"/>
            <a:headEnd/>
            <a:tailEnd/>
          </a:ln>
        </p:spPr>
        <p:txBody>
          <a:bodyPr lIns="68580" tIns="34290" rIns="68580" bIns="34290">
            <a:spAutoFit/>
          </a:bodyPr>
          <a:lstStyle/>
          <a:p>
            <a:pPr>
              <a:lnSpc>
                <a:spcPct val="150000"/>
              </a:lnSpc>
            </a:pPr>
            <a:r>
              <a:rPr lang="zh-CN" altLang="en-US" sz="2000">
                <a:latin typeface="微软雅黑" pitchFamily="34" charset="-122"/>
                <a:ea typeface="微软雅黑" pitchFamily="34" charset="-122"/>
              </a:rPr>
              <a:t>液体压强产生的原因</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液体受到重力作用</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且具有流动性</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故对容器底和侧壁都有压强</a:t>
            </a:r>
            <a:r>
              <a:rPr lang="en-US" altLang="zh-CN" sz="2000">
                <a:latin typeface="微软雅黑" pitchFamily="34" charset="-122"/>
                <a:ea typeface="微软雅黑" pitchFamily="34" charset="-122"/>
              </a:rPr>
              <a:t>.</a:t>
            </a:r>
            <a:endParaRPr lang="zh-CN" altLang="en-US" sz="200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lide(fromLeft)">
                                      <p:cBhvr>
                                        <p:cTn id="10" dur="500"/>
                                        <p:tgtEl>
                                          <p:spTgt spid="25"/>
                                        </p:tgtEl>
                                      </p:cBhvr>
                                    </p:animEffect>
                                  </p:childTnLst>
                                </p:cTn>
                              </p:par>
                              <p:par>
                                <p:cTn id="11" presetID="1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par>
                          <p:cTn id="14" fill="hold">
                            <p:stCondLst>
                              <p:cond delay="500"/>
                            </p:stCondLst>
                            <p:childTnLst>
                              <p:par>
                                <p:cTn id="15" presetID="29"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2"/>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9" dur="500"/>
                                        <p:tgtEl>
                                          <p:spTgt spid="20"/>
                                        </p:tgtEl>
                                      </p:cBhvr>
                                    </p:animEffect>
                                  </p:childTnLst>
                                </p:cTn>
                              </p:par>
                              <p:par>
                                <p:cTn id="20" presetID="32" presetClass="emph" presetSubtype="0" fill="hold" nodeType="withEffect">
                                  <p:stCondLst>
                                    <p:cond delay="0"/>
                                  </p:stCondLst>
                                  <p:childTnLst>
                                    <p:animClr clrSpc="rgb" dir="cw">
                                      <p:cBhvr override="childStyle">
                                        <p:cTn id="21" dur="100" fill="hold"/>
                                        <p:tgtEl>
                                          <p:spTgt spid="24"/>
                                        </p:tgtEl>
                                        <p:attrNameLst>
                                          <p:attrName>style.color</p:attrName>
                                        </p:attrNameLst>
                                      </p:cBhvr>
                                      <p:to>
                                        <a:schemeClr val="bg1"/>
                                      </p:to>
                                    </p:animClr>
                                    <p:animClr clrSpc="rgb" dir="cw">
                                      <p:cBhvr>
                                        <p:cTn id="22" dur="100" fill="hold"/>
                                        <p:tgtEl>
                                          <p:spTgt spid="24"/>
                                        </p:tgtEl>
                                        <p:attrNameLst>
                                          <p:attrName>fillcolor</p:attrName>
                                        </p:attrNameLst>
                                      </p:cBhvr>
                                      <p:to>
                                        <a:schemeClr val="bg1"/>
                                      </p:to>
                                    </p:animClr>
                                    <p:set>
                                      <p:cBhvr>
                                        <p:cTn id="23" dur="100" fill="hold"/>
                                        <p:tgtEl>
                                          <p:spTgt spid="24"/>
                                        </p:tgtEl>
                                        <p:attrNameLst>
                                          <p:attrName>fill.type</p:attrName>
                                        </p:attrNameLst>
                                      </p:cBhvr>
                                      <p:to>
                                        <p:strVal val="solid"/>
                                      </p:to>
                                    </p:set>
                                    <p:set>
                                      <p:cBhvr>
                                        <p:cTn id="24" dur="100" fill="hold"/>
                                        <p:tgtEl>
                                          <p:spTgt spid="24"/>
                                        </p:tgtEl>
                                        <p:attrNameLst>
                                          <p:attrName>fill.on</p:attrName>
                                        </p:attrNameLst>
                                      </p:cBhvr>
                                      <p:to>
                                        <p:strVal val="true"/>
                                      </p:to>
                                    </p:se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lide(fromBottom)">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画笔.jpg"/>
          <p:cNvPicPr>
            <a:picLocks noChangeAspect="1"/>
          </p:cNvPicPr>
          <p:nvPr/>
        </p:nvPicPr>
        <p:blipFill>
          <a:blip r:embed="rId2"/>
          <a:srcRect/>
          <a:stretch>
            <a:fillRect/>
          </a:stretch>
        </p:blipFill>
        <p:spPr bwMode="auto">
          <a:xfrm>
            <a:off x="8005763" y="4016375"/>
            <a:ext cx="1125537" cy="1127125"/>
          </a:xfrm>
          <a:prstGeom prst="rect">
            <a:avLst/>
          </a:prstGeom>
          <a:noFill/>
          <a:ln w="9525">
            <a:noFill/>
            <a:miter lim="800000"/>
            <a:headEnd/>
            <a:tailEnd/>
          </a:ln>
        </p:spPr>
      </p:pic>
      <p:pic>
        <p:nvPicPr>
          <p:cNvPr id="24" name="图片 23" descr="下方素材.png"/>
          <p:cNvPicPr>
            <a:picLocks noChangeAspect="1"/>
          </p:cNvPicPr>
          <p:nvPr/>
        </p:nvPicPr>
        <p:blipFill>
          <a:blip r:embed="rId3"/>
          <a:srcRect t="65517"/>
          <a:stretch>
            <a:fillRect/>
          </a:stretch>
        </p:blipFill>
        <p:spPr bwMode="auto">
          <a:xfrm>
            <a:off x="3967163" y="4652963"/>
            <a:ext cx="1895475" cy="490537"/>
          </a:xfrm>
          <a:prstGeom prst="rect">
            <a:avLst/>
          </a:prstGeom>
          <a:noFill/>
          <a:ln w="9525">
            <a:noFill/>
            <a:miter lim="800000"/>
            <a:headEnd/>
            <a:tailEnd/>
          </a:ln>
        </p:spPr>
      </p:pic>
      <p:pic>
        <p:nvPicPr>
          <p:cNvPr id="16" name="图片 15" descr="图片5.png"/>
          <p:cNvPicPr>
            <a:picLocks noChangeAspect="1"/>
          </p:cNvPicPr>
          <p:nvPr/>
        </p:nvPicPr>
        <p:blipFill>
          <a:blip r:embed="rId4"/>
          <a:srcRect/>
          <a:stretch>
            <a:fillRect/>
          </a:stretch>
        </p:blipFill>
        <p:spPr bwMode="auto">
          <a:xfrm>
            <a:off x="471488" y="1116013"/>
            <a:ext cx="1152525" cy="488950"/>
          </a:xfrm>
          <a:prstGeom prst="rect">
            <a:avLst/>
          </a:prstGeom>
          <a:noFill/>
          <a:ln w="9525">
            <a:noFill/>
            <a:miter lim="800000"/>
            <a:headEnd/>
            <a:tailEnd/>
          </a:ln>
        </p:spPr>
      </p:pic>
      <p:grpSp>
        <p:nvGrpSpPr>
          <p:cNvPr id="2" name="组合 18"/>
          <p:cNvGrpSpPr>
            <a:grpSpLocks/>
          </p:cNvGrpSpPr>
          <p:nvPr/>
        </p:nvGrpSpPr>
        <p:grpSpPr bwMode="auto">
          <a:xfrm>
            <a:off x="252413" y="0"/>
            <a:ext cx="3697287" cy="819150"/>
            <a:chOff x="337457" y="0"/>
            <a:chExt cx="5751109" cy="1091406"/>
          </a:xfrm>
        </p:grpSpPr>
        <p:sp>
          <p:nvSpPr>
            <p:cNvPr id="21" name="圆角矩形 20"/>
            <p:cNvSpPr/>
            <p:nvPr/>
          </p:nvSpPr>
          <p:spPr>
            <a:xfrm>
              <a:off x="337457" y="406105"/>
              <a:ext cx="5751109" cy="685301"/>
            </a:xfrm>
            <a:prstGeom prst="roundRect">
              <a:avLst/>
            </a:prstGeom>
            <a:solidFill>
              <a:schemeClr val="accent4">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2" name="直接连接符 21"/>
            <p:cNvCxnSpPr/>
            <p:nvPr/>
          </p:nvCxnSpPr>
          <p:spPr>
            <a:xfrm rot="5400000">
              <a:off x="709589" y="208163"/>
              <a:ext cx="418795" cy="2470"/>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rot="5400000">
              <a:off x="5112436" y="208163"/>
              <a:ext cx="418795" cy="2469"/>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grpSp>
      <p:sp>
        <p:nvSpPr>
          <p:cNvPr id="25" name="矩形 24"/>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液体压强的特点</a:t>
            </a:r>
          </a:p>
        </p:txBody>
      </p:sp>
      <p:sp>
        <p:nvSpPr>
          <p:cNvPr id="14" name="矩形 13"/>
          <p:cNvSpPr>
            <a:spLocks noChangeArrowheads="1"/>
          </p:cNvSpPr>
          <p:nvPr/>
        </p:nvSpPr>
        <p:spPr bwMode="auto">
          <a:xfrm>
            <a:off x="1725613" y="3657600"/>
            <a:ext cx="5457825" cy="939800"/>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“泺水发源天下无</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平地涌出白玉壶”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泉水自地下喷涌而出</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说明液体内部向上也有压强</a:t>
            </a:r>
            <a:r>
              <a:rPr lang="en-US" altLang="zh-CN" sz="2000">
                <a:latin typeface="微软雅黑" pitchFamily="34" charset="-122"/>
                <a:ea typeface="微软雅黑" pitchFamily="34" charset="-122"/>
              </a:rPr>
              <a:t>.</a:t>
            </a:r>
          </a:p>
        </p:txBody>
      </p:sp>
      <p:pic>
        <p:nvPicPr>
          <p:cNvPr id="12" name="cc355.jpg" descr="id:2147509721;FounderCES"/>
          <p:cNvPicPr>
            <a:picLocks noChangeAspect="1" noChangeArrowheads="1"/>
          </p:cNvPicPr>
          <p:nvPr/>
        </p:nvPicPr>
        <p:blipFill>
          <a:blip r:embed="rId5"/>
          <a:srcRect/>
          <a:stretch>
            <a:fillRect/>
          </a:stretch>
        </p:blipFill>
        <p:spPr bwMode="auto">
          <a:xfrm>
            <a:off x="3070225" y="1706563"/>
            <a:ext cx="2670175" cy="1776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lide(fromLeft)">
                                      <p:cBhvr>
                                        <p:cTn id="10" dur="500"/>
                                        <p:tgtEl>
                                          <p:spTgt spid="25"/>
                                        </p:tgtEl>
                                      </p:cBhvr>
                                    </p:animEffect>
                                  </p:childTnLst>
                                </p:cTn>
                              </p:par>
                              <p:par>
                                <p:cTn id="11" presetID="1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par>
                          <p:cTn id="14" fill="hold">
                            <p:stCondLst>
                              <p:cond delay="500"/>
                            </p:stCondLst>
                            <p:childTnLst>
                              <p:par>
                                <p:cTn id="15" presetID="29"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2"/>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9" dur="500"/>
                                        <p:tgtEl>
                                          <p:spTgt spid="20"/>
                                        </p:tgtEl>
                                      </p:cBhvr>
                                    </p:animEffect>
                                  </p:childTnLst>
                                </p:cTn>
                              </p:par>
                              <p:par>
                                <p:cTn id="20" presetID="32" presetClass="emph" presetSubtype="0" fill="hold" nodeType="withEffect">
                                  <p:stCondLst>
                                    <p:cond delay="0"/>
                                  </p:stCondLst>
                                  <p:childTnLst>
                                    <p:animClr clrSpc="rgb" dir="cw">
                                      <p:cBhvr override="childStyle">
                                        <p:cTn id="21" dur="100" fill="hold"/>
                                        <p:tgtEl>
                                          <p:spTgt spid="24"/>
                                        </p:tgtEl>
                                        <p:attrNameLst>
                                          <p:attrName>style.color</p:attrName>
                                        </p:attrNameLst>
                                      </p:cBhvr>
                                      <p:to>
                                        <a:schemeClr val="bg1"/>
                                      </p:to>
                                    </p:animClr>
                                    <p:animClr clrSpc="rgb" dir="cw">
                                      <p:cBhvr>
                                        <p:cTn id="22" dur="100" fill="hold"/>
                                        <p:tgtEl>
                                          <p:spTgt spid="24"/>
                                        </p:tgtEl>
                                        <p:attrNameLst>
                                          <p:attrName>fillcolor</p:attrName>
                                        </p:attrNameLst>
                                      </p:cBhvr>
                                      <p:to>
                                        <a:schemeClr val="bg1"/>
                                      </p:to>
                                    </p:animClr>
                                    <p:set>
                                      <p:cBhvr>
                                        <p:cTn id="23" dur="100" fill="hold"/>
                                        <p:tgtEl>
                                          <p:spTgt spid="24"/>
                                        </p:tgtEl>
                                        <p:attrNameLst>
                                          <p:attrName>fill.type</p:attrName>
                                        </p:attrNameLst>
                                      </p:cBhvr>
                                      <p:to>
                                        <p:strVal val="solid"/>
                                      </p:to>
                                    </p:set>
                                    <p:set>
                                      <p:cBhvr>
                                        <p:cTn id="24" dur="100" fill="hold"/>
                                        <p:tgtEl>
                                          <p:spTgt spid="24"/>
                                        </p:tgtEl>
                                        <p:attrNameLst>
                                          <p:attrName>fill.on</p:attrName>
                                        </p:attrNameLst>
                                      </p:cBhvr>
                                      <p:to>
                                        <p:strVal val="true"/>
                                      </p:to>
                                    </p:se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lide(fromBottom)">
                                      <p:cBhvr>
                                        <p:cTn id="33" dur="500"/>
                                        <p:tgtEl>
                                          <p:spTgt spid="14"/>
                                        </p:tgtEl>
                                      </p:cBhvr>
                                    </p:animEffect>
                                  </p:childTnLst>
                                </p:cTn>
                              </p:par>
                              <p:par>
                                <p:cTn id="34" presetID="1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lide(fromBottom)">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390092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19113" y="1123950"/>
            <a:ext cx="1206500" cy="511175"/>
          </a:xfrm>
          <a:prstGeom prst="rect">
            <a:avLst/>
          </a:prstGeom>
          <a:noFill/>
          <a:ln w="9525">
            <a:noFill/>
            <a:miter lim="800000"/>
            <a:headEnd/>
            <a:tailEnd/>
          </a:ln>
        </p:spPr>
      </p:pic>
      <p:pic>
        <p:nvPicPr>
          <p:cNvPr id="21" name="图片 20" descr="book3.png"/>
          <p:cNvPicPr>
            <a:picLocks noChangeAspect="1"/>
          </p:cNvPicPr>
          <p:nvPr/>
        </p:nvPicPr>
        <p:blipFill>
          <a:blip r:embed="rId3"/>
          <a:srcRect/>
          <a:stretch>
            <a:fillRect/>
          </a:stretch>
        </p:blipFill>
        <p:spPr bwMode="auto">
          <a:xfrm>
            <a:off x="7967663" y="3990975"/>
            <a:ext cx="971550" cy="971550"/>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液体压强的特点</a:t>
            </a:r>
          </a:p>
        </p:txBody>
      </p:sp>
      <p:sp>
        <p:nvSpPr>
          <p:cNvPr id="11" name="矩形 10"/>
          <p:cNvSpPr>
            <a:spLocks noChangeArrowheads="1"/>
          </p:cNvSpPr>
          <p:nvPr/>
        </p:nvSpPr>
        <p:spPr bwMode="auto">
          <a:xfrm>
            <a:off x="2092325" y="3679825"/>
            <a:ext cx="4535488" cy="992188"/>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液体的压强随着深度的增加而增大</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所以拦河坝设计成“上窄下宽”的形状</a:t>
            </a:r>
            <a:r>
              <a:rPr lang="en-US" altLang="zh-CN" sz="2000">
                <a:latin typeface="微软雅黑" pitchFamily="34" charset="-122"/>
                <a:ea typeface="微软雅黑" pitchFamily="34" charset="-122"/>
              </a:rPr>
              <a:t>.</a:t>
            </a:r>
          </a:p>
        </p:txBody>
      </p:sp>
      <p:pic>
        <p:nvPicPr>
          <p:cNvPr id="12" name="cc357.jpg" descr="id:2147509735;FounderCES"/>
          <p:cNvPicPr>
            <a:picLocks noChangeAspect="1" noChangeArrowheads="1"/>
          </p:cNvPicPr>
          <p:nvPr/>
        </p:nvPicPr>
        <p:blipFill>
          <a:blip r:embed="rId4"/>
          <a:srcRect/>
          <a:stretch>
            <a:fillRect/>
          </a:stretch>
        </p:blipFill>
        <p:spPr bwMode="auto">
          <a:xfrm>
            <a:off x="2711450" y="1727200"/>
            <a:ext cx="3209925" cy="1789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3816085"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11175" y="1020763"/>
            <a:ext cx="1223963" cy="528637"/>
          </a:xfrm>
          <a:prstGeom prst="rect">
            <a:avLst/>
          </a:prstGeom>
          <a:noFill/>
          <a:ln w="9525">
            <a:noFill/>
            <a:miter lim="800000"/>
            <a:headEnd/>
            <a:tailEnd/>
          </a:ln>
        </p:spPr>
      </p:pic>
      <p:pic>
        <p:nvPicPr>
          <p:cNvPr id="21" name="图片 20" descr="book3.png"/>
          <p:cNvPicPr>
            <a:picLocks noChangeAspect="1"/>
          </p:cNvPicPr>
          <p:nvPr/>
        </p:nvPicPr>
        <p:blipFill>
          <a:blip r:embed="rId3"/>
          <a:srcRect/>
          <a:stretch>
            <a:fillRect/>
          </a:stretch>
        </p:blipFill>
        <p:spPr bwMode="auto">
          <a:xfrm>
            <a:off x="7967663" y="3990975"/>
            <a:ext cx="971550" cy="971550"/>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液体压强的特点</a:t>
            </a:r>
          </a:p>
        </p:txBody>
      </p:sp>
      <p:sp>
        <p:nvSpPr>
          <p:cNvPr id="11" name="矩形 10"/>
          <p:cNvSpPr>
            <a:spLocks noChangeArrowheads="1"/>
          </p:cNvSpPr>
          <p:nvPr/>
        </p:nvSpPr>
        <p:spPr bwMode="auto">
          <a:xfrm>
            <a:off x="3327400" y="1755775"/>
            <a:ext cx="2536825" cy="2378075"/>
          </a:xfrm>
          <a:prstGeom prst="rect">
            <a:avLst/>
          </a:prstGeom>
          <a:noFill/>
          <a:ln w="9525">
            <a:noFill/>
            <a:miter lim="800000"/>
            <a:headEnd/>
            <a:tailEnd/>
          </a:ln>
        </p:spPr>
        <p:txBody>
          <a:bodyPr lIns="68580" tIns="34290" rIns="68580" bIns="34290">
            <a:spAutoFit/>
          </a:bodyPr>
          <a:lstStyle/>
          <a:p>
            <a:pPr>
              <a:lnSpc>
                <a:spcPct val="150000"/>
              </a:lnSpc>
            </a:pPr>
            <a:r>
              <a:rPr lang="zh-CN" altLang="en-US" sz="2000">
                <a:latin typeface="微软雅黑" pitchFamily="34" charset="-122"/>
                <a:ea typeface="微软雅黑" pitchFamily="34" charset="-122"/>
              </a:rPr>
              <a:t>液体内部压强规律</a:t>
            </a:r>
            <a:r>
              <a:rPr lang="en-US" altLang="zh-CN" sz="2000">
                <a:latin typeface="微软雅黑" pitchFamily="34" charset="-122"/>
                <a:ea typeface="微软雅黑" pitchFamily="34" charset="-122"/>
              </a:rPr>
              <a:t>:</a:t>
            </a:r>
          </a:p>
          <a:p>
            <a:pPr>
              <a:lnSpc>
                <a:spcPct val="150000"/>
              </a:lnSpc>
            </a:pPr>
            <a:r>
              <a:rPr lang="zh-CN" altLang="en-US" sz="2000">
                <a:latin typeface="微软雅黑" pitchFamily="34" charset="-122"/>
                <a:ea typeface="微软雅黑" pitchFamily="34" charset="-122"/>
              </a:rPr>
              <a:t>液内各方有压强</a:t>
            </a:r>
            <a:r>
              <a:rPr lang="en-US" altLang="zh-CN" sz="2000">
                <a:latin typeface="微软雅黑" pitchFamily="34" charset="-122"/>
                <a:ea typeface="微软雅黑" pitchFamily="34" charset="-122"/>
              </a:rPr>
              <a:t>,</a:t>
            </a:r>
          </a:p>
          <a:p>
            <a:pPr>
              <a:lnSpc>
                <a:spcPct val="150000"/>
              </a:lnSpc>
            </a:pPr>
            <a:r>
              <a:rPr lang="zh-CN" altLang="en-US" sz="2000">
                <a:latin typeface="微软雅黑" pitchFamily="34" charset="-122"/>
                <a:ea typeface="微软雅黑" pitchFamily="34" charset="-122"/>
              </a:rPr>
              <a:t>无论对底或壁上</a:t>
            </a:r>
            <a:r>
              <a:rPr lang="en-US" altLang="zh-CN" sz="2000">
                <a:latin typeface="微软雅黑" pitchFamily="34" charset="-122"/>
                <a:ea typeface="微软雅黑" pitchFamily="34" charset="-122"/>
              </a:rPr>
              <a:t>,</a:t>
            </a:r>
          </a:p>
          <a:p>
            <a:pPr>
              <a:lnSpc>
                <a:spcPct val="150000"/>
              </a:lnSpc>
            </a:pPr>
            <a:r>
              <a:rPr lang="zh-CN" altLang="en-US" sz="2000">
                <a:latin typeface="微软雅黑" pitchFamily="34" charset="-122"/>
                <a:ea typeface="微软雅黑" pitchFamily="34" charset="-122"/>
              </a:rPr>
              <a:t>同深各向等压强</a:t>
            </a:r>
            <a:r>
              <a:rPr lang="en-US" altLang="zh-CN" sz="2000">
                <a:latin typeface="微软雅黑" pitchFamily="34" charset="-122"/>
                <a:ea typeface="微软雅黑" pitchFamily="34" charset="-122"/>
              </a:rPr>
              <a:t>,</a:t>
            </a:r>
          </a:p>
          <a:p>
            <a:pPr>
              <a:lnSpc>
                <a:spcPct val="150000"/>
              </a:lnSpc>
            </a:pPr>
            <a:r>
              <a:rPr lang="zh-CN" altLang="en-US" sz="2000">
                <a:latin typeface="微软雅黑" pitchFamily="34" charset="-122"/>
                <a:ea typeface="微软雅黑" pitchFamily="34" charset="-122"/>
              </a:rPr>
              <a:t>密度深度有影响</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4004622"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19113" y="1116013"/>
            <a:ext cx="1206500" cy="527050"/>
          </a:xfrm>
          <a:prstGeom prst="rect">
            <a:avLst/>
          </a:prstGeom>
          <a:noFill/>
          <a:ln w="9525">
            <a:noFill/>
            <a:miter lim="800000"/>
            <a:headEnd/>
            <a:tailEnd/>
          </a:ln>
        </p:spPr>
      </p:pic>
      <p:pic>
        <p:nvPicPr>
          <p:cNvPr id="21" name="图片 20" descr="book3.png"/>
          <p:cNvPicPr>
            <a:picLocks noChangeAspect="1"/>
          </p:cNvPicPr>
          <p:nvPr/>
        </p:nvPicPr>
        <p:blipFill>
          <a:blip r:embed="rId3"/>
          <a:srcRect/>
          <a:stretch>
            <a:fillRect/>
          </a:stretch>
        </p:blipFill>
        <p:spPr bwMode="auto">
          <a:xfrm>
            <a:off x="7967663" y="3990975"/>
            <a:ext cx="971550" cy="971550"/>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液体压强的特点</a:t>
            </a:r>
          </a:p>
        </p:txBody>
      </p:sp>
      <p:sp>
        <p:nvSpPr>
          <p:cNvPr id="11" name="矩形 10"/>
          <p:cNvSpPr>
            <a:spLocks noChangeArrowheads="1"/>
          </p:cNvSpPr>
          <p:nvPr/>
        </p:nvSpPr>
        <p:spPr bwMode="auto">
          <a:xfrm>
            <a:off x="1074738" y="1982788"/>
            <a:ext cx="6796087" cy="2376487"/>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转换法和控制变量法探究液体压强大小跟哪些因素有关</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在探究液体压强的大小时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由于液体压强的大小不易测量或是不能直接观测到它的大小</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我们用“转换法”来测量</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通过液体压强计中两玻璃管液面的高度差的大小来比较液体压强的大小</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将抽象的东西变成了直观且形象的东西</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使问题简化了</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a:spLocks noChangeArrowheads="1"/>
          </p:cNvSpPr>
          <p:nvPr/>
        </p:nvSpPr>
        <p:spPr bwMode="auto">
          <a:xfrm>
            <a:off x="2281238" y="514350"/>
            <a:ext cx="4675187" cy="901700"/>
          </a:xfrm>
          <a:prstGeom prst="rect">
            <a:avLst/>
          </a:prstGeom>
          <a:noFill/>
          <a:ln w="9525">
            <a:noFill/>
            <a:miter lim="800000"/>
            <a:headEnd/>
            <a:tailEnd/>
          </a:ln>
        </p:spPr>
        <p:txBody>
          <a:bodyPr lIns="68580" tIns="34290" rIns="68580" bIns="34290">
            <a:spAutoFit/>
          </a:bodyPr>
          <a:lstStyle/>
          <a:p>
            <a:r>
              <a:rPr lang="zh-CN" altLang="en-US" sz="5400" b="1" dirty="0">
                <a:solidFill>
                  <a:srgbClr val="FF0000"/>
                </a:solidFill>
                <a:latin typeface="隶书"/>
                <a:ea typeface="隶书"/>
                <a:cs typeface="隶书"/>
              </a:rPr>
              <a:t>第九章 压　强</a:t>
            </a:r>
          </a:p>
        </p:txBody>
      </p:sp>
      <p:sp>
        <p:nvSpPr>
          <p:cNvPr id="64" name="文本框 78"/>
          <p:cNvSpPr txBox="1">
            <a:spLocks noChangeArrowheads="1"/>
          </p:cNvSpPr>
          <p:nvPr/>
        </p:nvSpPr>
        <p:spPr bwMode="auto">
          <a:xfrm>
            <a:off x="3106738" y="1855788"/>
            <a:ext cx="2938462" cy="576262"/>
          </a:xfrm>
          <a:prstGeom prst="rect">
            <a:avLst/>
          </a:prstGeom>
          <a:noFill/>
          <a:ln w="9525">
            <a:noFill/>
            <a:miter lim="800000"/>
            <a:headEnd/>
            <a:tailEnd/>
          </a:ln>
        </p:spPr>
        <p:txBody>
          <a:bodyPr wrap="none" lIns="68580" tIns="34290" rIns="68580" bIns="34290">
            <a:spAutoFit/>
          </a:bodyPr>
          <a:lstStyle/>
          <a:p>
            <a:r>
              <a:rPr lang="zh-CN" altLang="en-US" sz="3300" b="1">
                <a:solidFill>
                  <a:schemeClr val="accent1"/>
                </a:solidFill>
                <a:latin typeface="微软雅黑" pitchFamily="34" charset="-122"/>
                <a:ea typeface="微软雅黑" pitchFamily="34" charset="-122"/>
              </a:rPr>
              <a:t>第</a:t>
            </a:r>
            <a:r>
              <a:rPr lang="en-US" altLang="zh-CN" sz="3300" b="1">
                <a:solidFill>
                  <a:schemeClr val="accent1"/>
                </a:solidFill>
                <a:latin typeface="微软雅黑" pitchFamily="34" charset="-122"/>
                <a:ea typeface="微软雅黑" pitchFamily="34" charset="-122"/>
              </a:rPr>
              <a:t>1</a:t>
            </a:r>
            <a:r>
              <a:rPr lang="zh-CN" altLang="en-US" sz="3300" b="1">
                <a:solidFill>
                  <a:schemeClr val="accent1"/>
                </a:solidFill>
                <a:latin typeface="微软雅黑" pitchFamily="34" charset="-122"/>
                <a:ea typeface="微软雅黑" pitchFamily="34" charset="-122"/>
              </a:rPr>
              <a:t>节　压　强</a:t>
            </a:r>
          </a:p>
        </p:txBody>
      </p:sp>
      <p:pic>
        <p:nvPicPr>
          <p:cNvPr id="25" name="Picture 12" descr="clouds1.png"/>
          <p:cNvPicPr>
            <a:picLocks noChangeAspect="1"/>
          </p:cNvPicPr>
          <p:nvPr/>
        </p:nvPicPr>
        <p:blipFill>
          <a:blip r:embed="rId3"/>
          <a:srcRect/>
          <a:stretch>
            <a:fillRect/>
          </a:stretch>
        </p:blipFill>
        <p:spPr bwMode="auto">
          <a:xfrm>
            <a:off x="1822450" y="3101975"/>
            <a:ext cx="4770438" cy="828675"/>
          </a:xfrm>
          <a:prstGeom prst="rect">
            <a:avLst/>
          </a:prstGeom>
          <a:noFill/>
          <a:ln w="9525">
            <a:noFill/>
            <a:miter lim="800000"/>
            <a:headEnd/>
            <a:tailEnd/>
          </a:ln>
        </p:spPr>
      </p:pic>
      <p:pic>
        <p:nvPicPr>
          <p:cNvPr id="26" name="Picture 10" descr="field1.png"/>
          <p:cNvPicPr>
            <a:picLocks noChangeAspect="1"/>
          </p:cNvPicPr>
          <p:nvPr/>
        </p:nvPicPr>
        <p:blipFill>
          <a:blip r:embed="rId4"/>
          <a:srcRect/>
          <a:stretch>
            <a:fillRect/>
          </a:stretch>
        </p:blipFill>
        <p:spPr bwMode="auto">
          <a:xfrm>
            <a:off x="88900" y="3838575"/>
            <a:ext cx="8916988" cy="1354138"/>
          </a:xfrm>
          <a:prstGeom prst="rect">
            <a:avLst/>
          </a:prstGeom>
          <a:noFill/>
          <a:ln w="9525">
            <a:noFill/>
            <a:miter lim="800000"/>
            <a:headEnd/>
            <a:tailEnd/>
          </a:ln>
        </p:spPr>
      </p:pic>
      <p:pic>
        <p:nvPicPr>
          <p:cNvPr id="27" name="Picture 11" descr="server.png"/>
          <p:cNvPicPr>
            <a:picLocks noChangeAspect="1"/>
          </p:cNvPicPr>
          <p:nvPr/>
        </p:nvPicPr>
        <p:blipFill>
          <a:blip r:embed="rId5"/>
          <a:srcRect/>
          <a:stretch>
            <a:fillRect/>
          </a:stretch>
        </p:blipFill>
        <p:spPr bwMode="auto">
          <a:xfrm>
            <a:off x="2759075" y="3294063"/>
            <a:ext cx="3560763" cy="1955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9" presetClass="entr" presetSubtype="0" fill="hold" grpId="0" nodeType="afterEffect">
                                  <p:stCondLst>
                                    <p:cond delay="0"/>
                                  </p:stCondLst>
                                  <p:iterate type="lt">
                                    <p:tmPct val="0"/>
                                  </p:iterate>
                                  <p:childTnLst>
                                    <p:set>
                                      <p:cBhvr>
                                        <p:cTn id="19" dur="1" fill="hold">
                                          <p:stCondLst>
                                            <p:cond delay="0"/>
                                          </p:stCondLst>
                                        </p:cTn>
                                        <p:tgtEl>
                                          <p:spTgt spid="62"/>
                                        </p:tgtEl>
                                        <p:attrNameLst>
                                          <p:attrName>style.visibility</p:attrName>
                                        </p:attrNameLst>
                                      </p:cBhvr>
                                      <p:to>
                                        <p:strVal val="visible"/>
                                      </p:to>
                                    </p:set>
                                    <p:anim calcmode="lin" valueType="num">
                                      <p:cBhvr>
                                        <p:cTn id="20" dur="1000" fill="hold"/>
                                        <p:tgtEl>
                                          <p:spTgt spid="62"/>
                                        </p:tgtEl>
                                        <p:attrNameLst>
                                          <p:attrName>ppt_x</p:attrName>
                                        </p:attrNameLst>
                                      </p:cBhvr>
                                      <p:tavLst>
                                        <p:tav tm="0">
                                          <p:val>
                                            <p:strVal val="#ppt_x-.2"/>
                                          </p:val>
                                        </p:tav>
                                        <p:tav tm="100000">
                                          <p:val>
                                            <p:strVal val="#ppt_x"/>
                                          </p:val>
                                        </p:tav>
                                      </p:tavLst>
                                    </p:anim>
                                    <p:anim calcmode="lin" valueType="num">
                                      <p:cBhvr>
                                        <p:cTn id="21"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2"/>
                                        </p:tgtEl>
                                      </p:cBhvr>
                                    </p:animEffect>
                                  </p:childTnLst>
                                </p:cTn>
                              </p:par>
                              <p:par>
                                <p:cTn id="23" presetID="29" presetClass="entr" presetSubtype="0" fill="hold" grpId="0" nodeType="withEffect">
                                  <p:stCondLst>
                                    <p:cond delay="0"/>
                                  </p:stCondLst>
                                  <p:iterate type="lt">
                                    <p:tmPct val="0"/>
                                  </p:iterate>
                                  <p:childTnLst>
                                    <p:set>
                                      <p:cBhvr>
                                        <p:cTn id="24" dur="1" fill="hold">
                                          <p:stCondLst>
                                            <p:cond delay="0"/>
                                          </p:stCondLst>
                                        </p:cTn>
                                        <p:tgtEl>
                                          <p:spTgt spid="64"/>
                                        </p:tgtEl>
                                        <p:attrNameLst>
                                          <p:attrName>style.visibility</p:attrName>
                                        </p:attrNameLst>
                                      </p:cBhvr>
                                      <p:to>
                                        <p:strVal val="visible"/>
                                      </p:to>
                                    </p:set>
                                    <p:anim calcmode="lin" valueType="num">
                                      <p:cBhvr>
                                        <p:cTn id="25" dur="1000" fill="hold"/>
                                        <p:tgtEl>
                                          <p:spTgt spid="64"/>
                                        </p:tgtEl>
                                        <p:attrNameLst>
                                          <p:attrName>ppt_x</p:attrName>
                                        </p:attrNameLst>
                                      </p:cBhvr>
                                      <p:tavLst>
                                        <p:tav tm="0">
                                          <p:val>
                                            <p:strVal val="#ppt_x-.2"/>
                                          </p:val>
                                        </p:tav>
                                        <p:tav tm="100000">
                                          <p:val>
                                            <p:strVal val="#ppt_x"/>
                                          </p:val>
                                        </p:tav>
                                      </p:tavLst>
                                    </p:anim>
                                    <p:anim calcmode="lin" valueType="num">
                                      <p:cBhvr>
                                        <p:cTn id="26"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4004622"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19113" y="1116013"/>
            <a:ext cx="1206500" cy="527050"/>
          </a:xfrm>
          <a:prstGeom prst="rect">
            <a:avLst/>
          </a:prstGeom>
          <a:noFill/>
          <a:ln w="9525">
            <a:noFill/>
            <a:miter lim="800000"/>
            <a:headEnd/>
            <a:tailEnd/>
          </a:ln>
        </p:spPr>
      </p:pic>
      <p:pic>
        <p:nvPicPr>
          <p:cNvPr id="21" name="图片 20" descr="book3.png"/>
          <p:cNvPicPr>
            <a:picLocks noChangeAspect="1"/>
          </p:cNvPicPr>
          <p:nvPr/>
        </p:nvPicPr>
        <p:blipFill>
          <a:blip r:embed="rId3"/>
          <a:srcRect/>
          <a:stretch>
            <a:fillRect/>
          </a:stretch>
        </p:blipFill>
        <p:spPr bwMode="auto">
          <a:xfrm>
            <a:off x="7967663" y="3990975"/>
            <a:ext cx="971550" cy="971550"/>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液体压强的特点</a:t>
            </a:r>
          </a:p>
        </p:txBody>
      </p:sp>
      <p:sp>
        <p:nvSpPr>
          <p:cNvPr id="11" name="矩形 10"/>
          <p:cNvSpPr>
            <a:spLocks noChangeArrowheads="1"/>
          </p:cNvSpPr>
          <p:nvPr/>
        </p:nvSpPr>
        <p:spPr bwMode="auto">
          <a:xfrm>
            <a:off x="1074738" y="1982788"/>
            <a:ext cx="6796087" cy="1860550"/>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由于液体内部压强跟液体的深度和液体密度两方面因素有关</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所以在探究液体内部压强的规律时要采用控制变量法</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即在探究液体压强与深度的关系时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要保持液体密度不变</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在探究液体压强与液体密度的关系时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要保持液体的深度不变</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3919781"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487363" y="855663"/>
            <a:ext cx="1271587" cy="539750"/>
          </a:xfrm>
          <a:prstGeom prst="rect">
            <a:avLst/>
          </a:prstGeom>
          <a:noFill/>
          <a:ln w="9525">
            <a:noFill/>
            <a:miter lim="800000"/>
            <a:headEnd/>
            <a:tailEnd/>
          </a:ln>
        </p:spPr>
      </p:pic>
      <p:pic>
        <p:nvPicPr>
          <p:cNvPr id="21" name="图片 20" descr="book3.png"/>
          <p:cNvPicPr>
            <a:picLocks noChangeAspect="1"/>
          </p:cNvPicPr>
          <p:nvPr/>
        </p:nvPicPr>
        <p:blipFill>
          <a:blip r:embed="rId3"/>
          <a:srcRect/>
          <a:stretch>
            <a:fillRect/>
          </a:stretch>
        </p:blipFill>
        <p:spPr bwMode="auto">
          <a:xfrm>
            <a:off x="7967663" y="3990975"/>
            <a:ext cx="971550" cy="971550"/>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液体压强的特点</a:t>
            </a:r>
          </a:p>
        </p:txBody>
      </p:sp>
      <p:sp>
        <p:nvSpPr>
          <p:cNvPr id="11" name="矩形 10"/>
          <p:cNvSpPr>
            <a:spLocks noChangeArrowheads="1"/>
          </p:cNvSpPr>
          <p:nvPr/>
        </p:nvSpPr>
        <p:spPr bwMode="auto">
          <a:xfrm>
            <a:off x="1373188" y="1312863"/>
            <a:ext cx="6140450" cy="992187"/>
          </a:xfrm>
          <a:prstGeom prst="rect">
            <a:avLst/>
          </a:prstGeom>
          <a:noFill/>
          <a:ln w="9525">
            <a:noFill/>
            <a:miter lim="800000"/>
            <a:headEnd/>
            <a:tailEnd/>
          </a:ln>
        </p:spPr>
        <p:txBody>
          <a:bodyPr lIns="68580" tIns="34290" rIns="68580" bIns="34290">
            <a:spAutoFit/>
          </a:bodyPr>
          <a:lstStyle/>
          <a:p>
            <a:pPr>
              <a:lnSpc>
                <a:spcPct val="150000"/>
              </a:lnSpc>
            </a:pPr>
            <a:r>
              <a:rPr lang="zh-CN" altLang="en-US" sz="2000">
                <a:latin typeface="微软雅黑" pitchFamily="34" charset="-122"/>
                <a:ea typeface="微软雅黑" pitchFamily="34" charset="-122"/>
              </a:rPr>
              <a:t>带鱼是很多人爱吃的食物</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为什么市场上没有活着的带鱼</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都是冷冻的</a:t>
            </a:r>
            <a:r>
              <a:rPr lang="en-US" altLang="zh-CN" sz="2000">
                <a:latin typeface="微软雅黑" pitchFamily="34" charset="-122"/>
                <a:ea typeface="微软雅黑" pitchFamily="34" charset="-122"/>
              </a:rPr>
              <a:t>?</a:t>
            </a:r>
          </a:p>
        </p:txBody>
      </p:sp>
      <p:pic>
        <p:nvPicPr>
          <p:cNvPr id="10" name="cc366.jpg" descr="id:2147509777;FounderCES"/>
          <p:cNvPicPr>
            <a:picLocks noChangeAspect="1" noChangeArrowheads="1"/>
          </p:cNvPicPr>
          <p:nvPr/>
        </p:nvPicPr>
        <p:blipFill>
          <a:blip r:embed="rId4"/>
          <a:srcRect/>
          <a:stretch>
            <a:fillRect/>
          </a:stretch>
        </p:blipFill>
        <p:spPr bwMode="auto">
          <a:xfrm>
            <a:off x="3314700" y="1978025"/>
            <a:ext cx="2320925" cy="1763713"/>
          </a:xfrm>
          <a:prstGeom prst="rect">
            <a:avLst/>
          </a:prstGeom>
          <a:noFill/>
          <a:ln w="9525">
            <a:noFill/>
            <a:miter lim="800000"/>
            <a:headEnd/>
            <a:tailEnd/>
          </a:ln>
        </p:spPr>
      </p:pic>
      <p:sp>
        <p:nvSpPr>
          <p:cNvPr id="12" name="矩形 11"/>
          <p:cNvSpPr>
            <a:spLocks noChangeArrowheads="1"/>
          </p:cNvSpPr>
          <p:nvPr/>
        </p:nvSpPr>
        <p:spPr bwMode="auto">
          <a:xfrm>
            <a:off x="1384300" y="3743325"/>
            <a:ext cx="6140450" cy="1400175"/>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点拨：带鱼生活在大海深处</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适宜在液体压强较大的环境中生存</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当打捞上来后</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液体深度变小</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液体的压强变小</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带鱼体内压强大于体外压强</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带鱼会腹部胀破而死</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par>
                                <p:cTn id="22" presetID="1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Bottom)">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Bottom)">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3853793"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496888" y="1109663"/>
            <a:ext cx="1250950" cy="539750"/>
          </a:xfrm>
          <a:prstGeom prst="rect">
            <a:avLst/>
          </a:prstGeom>
          <a:noFill/>
          <a:ln w="9525">
            <a:noFill/>
            <a:miter lim="800000"/>
            <a:headEnd/>
            <a:tailEnd/>
          </a:ln>
        </p:spPr>
      </p:pic>
      <p:pic>
        <p:nvPicPr>
          <p:cNvPr id="21" name="图片 20" descr="book3.png"/>
          <p:cNvPicPr>
            <a:picLocks noChangeAspect="1"/>
          </p:cNvPicPr>
          <p:nvPr/>
        </p:nvPicPr>
        <p:blipFill>
          <a:blip r:embed="rId3"/>
          <a:srcRect/>
          <a:stretch>
            <a:fillRect/>
          </a:stretch>
        </p:blipFill>
        <p:spPr bwMode="auto">
          <a:xfrm>
            <a:off x="7967663" y="3990975"/>
            <a:ext cx="971550" cy="971550"/>
          </a:xfrm>
          <a:prstGeom prst="rect">
            <a:avLst/>
          </a:prstGeom>
          <a:noFill/>
          <a:ln w="9525">
            <a:noFill/>
            <a:miter lim="800000"/>
            <a:headEnd/>
            <a:tailEnd/>
          </a:ln>
        </p:spPr>
      </p:pic>
      <p:sp>
        <p:nvSpPr>
          <p:cNvPr id="9" name="矩形 8"/>
          <p:cNvSpPr>
            <a:spLocks noChangeArrowheads="1"/>
          </p:cNvSpPr>
          <p:nvPr/>
        </p:nvSpPr>
        <p:spPr bwMode="auto">
          <a:xfrm>
            <a:off x="306388" y="349250"/>
            <a:ext cx="3690937" cy="500063"/>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液体压强的大小</a:t>
            </a:r>
          </a:p>
        </p:txBody>
      </p:sp>
      <p:sp>
        <p:nvSpPr>
          <p:cNvPr id="11" name="矩形 10"/>
          <p:cNvSpPr>
            <a:spLocks noChangeArrowheads="1"/>
          </p:cNvSpPr>
          <p:nvPr/>
        </p:nvSpPr>
        <p:spPr bwMode="auto">
          <a:xfrm>
            <a:off x="3497263" y="2028825"/>
            <a:ext cx="2055812" cy="1916113"/>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不管容器粗与细</a:t>
            </a:r>
            <a:r>
              <a:rPr lang="en-US" altLang="zh-CN" sz="2000">
                <a:latin typeface="微软雅黑" pitchFamily="34" charset="-122"/>
                <a:ea typeface="微软雅黑" pitchFamily="34" charset="-122"/>
              </a:rPr>
              <a:t>,</a:t>
            </a:r>
          </a:p>
          <a:p>
            <a:pPr algn="just">
              <a:lnSpc>
                <a:spcPct val="150000"/>
              </a:lnSpc>
            </a:pPr>
            <a:r>
              <a:rPr lang="zh-CN" altLang="en-US" sz="2000">
                <a:latin typeface="微软雅黑" pitchFamily="34" charset="-122"/>
                <a:ea typeface="微软雅黑" pitchFamily="34" charset="-122"/>
              </a:rPr>
              <a:t>哪怕容器斜又曲</a:t>
            </a:r>
            <a:r>
              <a:rPr lang="en-US" altLang="zh-CN" sz="2000">
                <a:latin typeface="微软雅黑" pitchFamily="34" charset="-122"/>
                <a:ea typeface="微软雅黑" pitchFamily="34" charset="-122"/>
              </a:rPr>
              <a:t>.</a:t>
            </a:r>
          </a:p>
          <a:p>
            <a:pPr algn="just">
              <a:lnSpc>
                <a:spcPct val="150000"/>
              </a:lnSpc>
            </a:pPr>
            <a:r>
              <a:rPr lang="zh-CN" altLang="en-US" sz="2000">
                <a:latin typeface="微软雅黑" pitchFamily="34" charset="-122"/>
                <a:ea typeface="微软雅黑" pitchFamily="34" charset="-122"/>
              </a:rPr>
              <a:t>液体压强真稀奇</a:t>
            </a:r>
            <a:r>
              <a:rPr lang="en-US" altLang="zh-CN" sz="2000">
                <a:latin typeface="微软雅黑" pitchFamily="34" charset="-122"/>
                <a:ea typeface="微软雅黑" pitchFamily="34" charset="-122"/>
              </a:rPr>
              <a:t>,</a:t>
            </a:r>
          </a:p>
          <a:p>
            <a:pPr algn="just">
              <a:lnSpc>
                <a:spcPct val="150000"/>
              </a:lnSpc>
            </a:pPr>
            <a:r>
              <a:rPr lang="zh-CN" altLang="en-US" sz="2000">
                <a:latin typeface="微软雅黑" pitchFamily="34" charset="-122"/>
                <a:ea typeface="微软雅黑" pitchFamily="34" charset="-122"/>
              </a:rPr>
              <a:t>只看</a:t>
            </a:r>
            <a:r>
              <a:rPr lang="en-US" altLang="zh-CN" sz="2000" i="1">
                <a:latin typeface="Times New Roman" pitchFamily="18" charset="0"/>
                <a:ea typeface="微软雅黑" pitchFamily="34" charset="-122"/>
                <a:cs typeface="Times New Roman" pitchFamily="18" charset="0"/>
              </a:rPr>
              <a:t>ρ</a:t>
            </a:r>
            <a:r>
              <a:rPr lang="zh-CN" altLang="en-US" sz="2000">
                <a:latin typeface="微软雅黑" pitchFamily="34" charset="-122"/>
                <a:ea typeface="微软雅黑" pitchFamily="34" charset="-122"/>
              </a:rPr>
              <a:t>、</a:t>
            </a:r>
            <a:r>
              <a:rPr lang="en-US" altLang="zh-CN" sz="2000" i="1">
                <a:latin typeface="Times New Roman" pitchFamily="18" charset="0"/>
                <a:ea typeface="微软雅黑" pitchFamily="34" charset="-122"/>
              </a:rPr>
              <a:t>g</a:t>
            </a:r>
            <a:r>
              <a:rPr lang="zh-CN" altLang="en-US" sz="2000">
                <a:latin typeface="微软雅黑" pitchFamily="34" charset="-122"/>
                <a:ea typeface="微软雅黑" pitchFamily="34" charset="-122"/>
              </a:rPr>
              <a:t>和</a:t>
            </a:r>
            <a:r>
              <a:rPr lang="en-US" altLang="zh-CN" sz="2000" i="1">
                <a:latin typeface="Times New Roman" pitchFamily="18" charset="0"/>
                <a:ea typeface="微软雅黑" pitchFamily="34" charset="-122"/>
              </a:rPr>
              <a:t>h</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3948062"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14350" y="1112838"/>
            <a:ext cx="1216025" cy="533400"/>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液体压强的大小</a:t>
            </a:r>
          </a:p>
        </p:txBody>
      </p:sp>
      <p:sp>
        <p:nvSpPr>
          <p:cNvPr id="23" name="矩形 22"/>
          <p:cNvSpPr>
            <a:spLocks noChangeArrowheads="1"/>
          </p:cNvSpPr>
          <p:nvPr/>
        </p:nvSpPr>
        <p:spPr bwMode="auto">
          <a:xfrm>
            <a:off x="739775" y="1773238"/>
            <a:ext cx="4152900" cy="2840037"/>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帕斯卡曾经用一个装满水的密闭木桶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在桶盖上插了一根细长的管子</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向细管里灌水</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结果只加了几杯水</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竟把木桶压裂了</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这个实验说明液体压强与液体的深度有关</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而与液体的质量和容器的形状无关</a:t>
            </a:r>
            <a:r>
              <a:rPr lang="en-US" altLang="zh-CN" sz="2000">
                <a:latin typeface="微软雅黑" pitchFamily="34" charset="-122"/>
                <a:ea typeface="微软雅黑" pitchFamily="34" charset="-122"/>
              </a:rPr>
              <a:t>.</a:t>
            </a:r>
          </a:p>
        </p:txBody>
      </p:sp>
      <p:pic>
        <p:nvPicPr>
          <p:cNvPr id="13" name="cc369.jpg" descr="id:2147509834;FounderCES"/>
          <p:cNvPicPr>
            <a:picLocks noChangeAspect="1" noChangeArrowheads="1"/>
          </p:cNvPicPr>
          <p:nvPr/>
        </p:nvPicPr>
        <p:blipFill>
          <a:blip r:embed="rId4"/>
          <a:srcRect/>
          <a:stretch>
            <a:fillRect/>
          </a:stretch>
        </p:blipFill>
        <p:spPr bwMode="auto">
          <a:xfrm>
            <a:off x="6059488" y="1654175"/>
            <a:ext cx="1349375" cy="2811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par>
                                <p:cTn id="22" presetID="1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Bottom)">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画笔.jpg"/>
          <p:cNvPicPr>
            <a:picLocks noChangeAspect="1"/>
          </p:cNvPicPr>
          <p:nvPr/>
        </p:nvPicPr>
        <p:blipFill>
          <a:blip r:embed="rId2"/>
          <a:srcRect/>
          <a:stretch>
            <a:fillRect/>
          </a:stretch>
        </p:blipFill>
        <p:spPr bwMode="auto">
          <a:xfrm>
            <a:off x="8005763" y="4016375"/>
            <a:ext cx="1125537" cy="1127125"/>
          </a:xfrm>
          <a:prstGeom prst="rect">
            <a:avLst/>
          </a:prstGeom>
          <a:noFill/>
          <a:ln w="9525">
            <a:noFill/>
            <a:miter lim="800000"/>
            <a:headEnd/>
            <a:tailEnd/>
          </a:ln>
        </p:spPr>
      </p:pic>
      <p:pic>
        <p:nvPicPr>
          <p:cNvPr id="24" name="图片 23" descr="下方素材.png"/>
          <p:cNvPicPr>
            <a:picLocks noChangeAspect="1"/>
          </p:cNvPicPr>
          <p:nvPr/>
        </p:nvPicPr>
        <p:blipFill>
          <a:blip r:embed="rId3"/>
          <a:srcRect t="65517"/>
          <a:stretch>
            <a:fillRect/>
          </a:stretch>
        </p:blipFill>
        <p:spPr bwMode="auto">
          <a:xfrm>
            <a:off x="3967163" y="4652963"/>
            <a:ext cx="1895475" cy="490537"/>
          </a:xfrm>
          <a:prstGeom prst="rect">
            <a:avLst/>
          </a:prstGeom>
          <a:noFill/>
          <a:ln w="9525">
            <a:noFill/>
            <a:miter lim="800000"/>
            <a:headEnd/>
            <a:tailEnd/>
          </a:ln>
        </p:spPr>
      </p:pic>
      <p:pic>
        <p:nvPicPr>
          <p:cNvPr id="16" name="图片 15" descr="图片5.png"/>
          <p:cNvPicPr>
            <a:picLocks noChangeAspect="1"/>
          </p:cNvPicPr>
          <p:nvPr/>
        </p:nvPicPr>
        <p:blipFill>
          <a:blip r:embed="rId4"/>
          <a:srcRect/>
          <a:stretch>
            <a:fillRect/>
          </a:stretch>
        </p:blipFill>
        <p:spPr bwMode="auto">
          <a:xfrm>
            <a:off x="468313" y="993775"/>
            <a:ext cx="1157287" cy="506413"/>
          </a:xfrm>
          <a:prstGeom prst="rect">
            <a:avLst/>
          </a:prstGeom>
          <a:noFill/>
          <a:ln w="9525">
            <a:noFill/>
            <a:miter lim="800000"/>
            <a:headEnd/>
            <a:tailEnd/>
          </a:ln>
        </p:spPr>
      </p:pic>
      <p:grpSp>
        <p:nvGrpSpPr>
          <p:cNvPr id="2" name="组合 18"/>
          <p:cNvGrpSpPr>
            <a:grpSpLocks/>
          </p:cNvGrpSpPr>
          <p:nvPr/>
        </p:nvGrpSpPr>
        <p:grpSpPr bwMode="auto">
          <a:xfrm>
            <a:off x="252413" y="0"/>
            <a:ext cx="3838575" cy="819150"/>
            <a:chOff x="337457" y="0"/>
            <a:chExt cx="5751109" cy="1091406"/>
          </a:xfrm>
        </p:grpSpPr>
        <p:sp>
          <p:nvSpPr>
            <p:cNvPr id="21" name="圆角矩形 20"/>
            <p:cNvSpPr/>
            <p:nvPr/>
          </p:nvSpPr>
          <p:spPr>
            <a:xfrm>
              <a:off x="337457" y="406105"/>
              <a:ext cx="5751109" cy="685301"/>
            </a:xfrm>
            <a:prstGeom prst="roundRect">
              <a:avLst/>
            </a:prstGeom>
            <a:solidFill>
              <a:schemeClr val="accent4">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2" name="直接连接符 21"/>
            <p:cNvCxnSpPr/>
            <p:nvPr/>
          </p:nvCxnSpPr>
          <p:spPr>
            <a:xfrm rot="5400000">
              <a:off x="709592" y="208209"/>
              <a:ext cx="418795" cy="2378"/>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rot="5400000">
              <a:off x="5112115" y="208209"/>
              <a:ext cx="418795" cy="2379"/>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grpSp>
      <p:sp>
        <p:nvSpPr>
          <p:cNvPr id="25" name="矩形 24"/>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液体压强的大小</a:t>
            </a:r>
          </a:p>
        </p:txBody>
      </p:sp>
      <p:sp>
        <p:nvSpPr>
          <p:cNvPr id="14" name="矩形 13"/>
          <p:cNvSpPr>
            <a:spLocks noChangeArrowheads="1"/>
          </p:cNvSpPr>
          <p:nvPr/>
        </p:nvSpPr>
        <p:spPr bwMode="auto">
          <a:xfrm>
            <a:off x="407988" y="1627188"/>
            <a:ext cx="4956175" cy="3302000"/>
          </a:xfrm>
          <a:prstGeom prst="rect">
            <a:avLst/>
          </a:prstGeom>
          <a:noFill/>
          <a:ln w="9525">
            <a:noFill/>
            <a:miter lim="800000"/>
            <a:headEnd/>
            <a:tailEnd/>
          </a:ln>
        </p:spPr>
        <p:txBody>
          <a:bodyPr lIns="68580" tIns="34290" rIns="68580" bIns="34290">
            <a:spAutoFit/>
          </a:bodyPr>
          <a:lstStyle/>
          <a:p>
            <a:pPr algn="just">
              <a:lnSpc>
                <a:spcPct val="150000"/>
              </a:lnSpc>
            </a:pPr>
            <a:r>
              <a:rPr lang="zh-CN" altLang="zh-CN" sz="2000">
                <a:latin typeface="微软雅黑" pitchFamily="34" charset="-122"/>
                <a:ea typeface="微软雅黑" pitchFamily="34" charset="-122"/>
              </a:rPr>
              <a:t>深度是指从液体的自由液面到某点之间的竖直距离</a:t>
            </a:r>
            <a:r>
              <a:rPr lang="en-US" altLang="zh-CN" sz="2000">
                <a:latin typeface="微软雅黑" pitchFamily="34" charset="-122"/>
                <a:ea typeface="微软雅黑" pitchFamily="34" charset="-122"/>
              </a:rPr>
              <a:t>(</a:t>
            </a:r>
            <a:r>
              <a:rPr lang="zh-CN" altLang="zh-CN" sz="2000">
                <a:latin typeface="微软雅黑" pitchFamily="34" charset="-122"/>
                <a:ea typeface="微软雅黑" pitchFamily="34" charset="-122"/>
              </a:rPr>
              <a:t>自由液面为与大气相接触的液面</a:t>
            </a:r>
            <a:r>
              <a:rPr lang="en-US" altLang="zh-CN" sz="2000">
                <a:latin typeface="微软雅黑" pitchFamily="34" charset="-122"/>
                <a:ea typeface="微软雅黑" pitchFamily="34" charset="-122"/>
              </a:rPr>
              <a:t>),</a:t>
            </a:r>
            <a:r>
              <a:rPr lang="zh-CN" altLang="zh-CN" sz="2000">
                <a:latin typeface="微软雅黑" pitchFamily="34" charset="-122"/>
                <a:ea typeface="微软雅黑" pitchFamily="34" charset="-122"/>
              </a:rPr>
              <a:t>即深度是由上向下测量的</a:t>
            </a:r>
            <a:r>
              <a:rPr lang="en-US" altLang="zh-CN" sz="2000">
                <a:latin typeface="微软雅黑" pitchFamily="34" charset="-122"/>
                <a:ea typeface="微软雅黑" pitchFamily="34" charset="-122"/>
              </a:rPr>
              <a:t>,</a:t>
            </a:r>
            <a:r>
              <a:rPr lang="zh-CN" altLang="zh-CN" sz="2000">
                <a:latin typeface="微软雅黑" pitchFamily="34" charset="-122"/>
                <a:ea typeface="微软雅黑" pitchFamily="34" charset="-122"/>
              </a:rPr>
              <a:t>单位为米</a:t>
            </a:r>
            <a:r>
              <a:rPr lang="en-US" altLang="zh-CN" sz="2000">
                <a:latin typeface="微软雅黑" pitchFamily="34" charset="-122"/>
                <a:ea typeface="微软雅黑" pitchFamily="34" charset="-122"/>
              </a:rPr>
              <a:t>(m),</a:t>
            </a:r>
            <a:r>
              <a:rPr lang="zh-CN" altLang="zh-CN" sz="2000">
                <a:latin typeface="微软雅黑" pitchFamily="34" charset="-122"/>
                <a:ea typeface="微软雅黑" pitchFamily="34" charset="-122"/>
              </a:rPr>
              <a:t>如图所示</a:t>
            </a:r>
            <a:r>
              <a:rPr lang="en-US" altLang="zh-CN" sz="2000">
                <a:latin typeface="微软雅黑" pitchFamily="34" charset="-122"/>
                <a:ea typeface="微软雅黑" pitchFamily="34" charset="-122"/>
              </a:rPr>
              <a:t>,</a:t>
            </a:r>
            <a:r>
              <a:rPr lang="zh-CN" altLang="zh-CN" sz="2000">
                <a:latin typeface="微软雅黑" pitchFamily="34" charset="-122"/>
                <a:ea typeface="微软雅黑" pitchFamily="34" charset="-122"/>
              </a:rPr>
              <a:t>在利用</a:t>
            </a:r>
            <a:r>
              <a:rPr lang="en-US" altLang="zh-CN" sz="2000" i="1">
                <a:latin typeface="Times New Roman" pitchFamily="18" charset="0"/>
                <a:ea typeface="微软雅黑" pitchFamily="34" charset="-122"/>
                <a:cs typeface="Times New Roman" pitchFamily="18" charset="0"/>
              </a:rPr>
              <a:t>p</a:t>
            </a:r>
            <a:r>
              <a:rPr lang="en-US" altLang="zh-CN" sz="2000">
                <a:latin typeface="微软雅黑" pitchFamily="34" charset="-122"/>
                <a:ea typeface="微软雅黑" pitchFamily="34" charset="-122"/>
              </a:rPr>
              <a:t>=</a:t>
            </a:r>
            <a:r>
              <a:rPr lang="en-US" altLang="zh-CN" sz="2000" i="1">
                <a:latin typeface="Times New Roman" pitchFamily="18" charset="0"/>
                <a:ea typeface="微软雅黑" pitchFamily="34" charset="-122"/>
              </a:rPr>
              <a:t>ρgh</a:t>
            </a:r>
            <a:r>
              <a:rPr lang="zh-CN" altLang="zh-CN" sz="2000">
                <a:latin typeface="微软雅黑" pitchFamily="34" charset="-122"/>
                <a:ea typeface="微软雅黑" pitchFamily="34" charset="-122"/>
              </a:rPr>
              <a:t>公式计算</a:t>
            </a:r>
            <a:r>
              <a:rPr lang="en-US" altLang="zh-CN" sz="2000" i="1">
                <a:latin typeface="Times New Roman" pitchFamily="18" charset="0"/>
                <a:ea typeface="微软雅黑" pitchFamily="34" charset="-122"/>
              </a:rPr>
              <a:t>A</a:t>
            </a:r>
            <a:r>
              <a:rPr lang="zh-CN" altLang="zh-CN" sz="2000">
                <a:latin typeface="微软雅黑" pitchFamily="34" charset="-122"/>
                <a:ea typeface="微软雅黑" pitchFamily="34" charset="-122"/>
              </a:rPr>
              <a:t>点的压强时</a:t>
            </a:r>
            <a:r>
              <a:rPr lang="en-US" altLang="zh-CN" sz="2000">
                <a:latin typeface="微软雅黑" pitchFamily="34" charset="-122"/>
                <a:ea typeface="微软雅黑" pitchFamily="34" charset="-122"/>
              </a:rPr>
              <a:t>,</a:t>
            </a:r>
            <a:r>
              <a:rPr lang="en-US" altLang="zh-CN" sz="2000" i="1">
                <a:latin typeface="Times New Roman" pitchFamily="18" charset="0"/>
                <a:ea typeface="微软雅黑" pitchFamily="34" charset="-122"/>
              </a:rPr>
              <a:t>h</a:t>
            </a:r>
            <a:r>
              <a:rPr lang="zh-CN" altLang="zh-CN" sz="2000">
                <a:latin typeface="微软雅黑" pitchFamily="34" charset="-122"/>
                <a:ea typeface="微软雅黑" pitchFamily="34" charset="-122"/>
              </a:rPr>
              <a:t>指的是液面到</a:t>
            </a:r>
            <a:r>
              <a:rPr lang="en-US" altLang="zh-CN" sz="2000" i="1">
                <a:latin typeface="Times New Roman" pitchFamily="18" charset="0"/>
                <a:ea typeface="微软雅黑" pitchFamily="34" charset="-122"/>
              </a:rPr>
              <a:t>A</a:t>
            </a:r>
            <a:r>
              <a:rPr lang="zh-CN" altLang="zh-CN" sz="2000">
                <a:latin typeface="微软雅黑" pitchFamily="34" charset="-122"/>
                <a:ea typeface="微软雅黑" pitchFamily="34" charset="-122"/>
              </a:rPr>
              <a:t>点的距离</a:t>
            </a:r>
            <a:r>
              <a:rPr lang="en-US" altLang="zh-CN" sz="2000">
                <a:latin typeface="微软雅黑" pitchFamily="34" charset="-122"/>
                <a:ea typeface="微软雅黑" pitchFamily="34" charset="-122"/>
              </a:rPr>
              <a:t>,</a:t>
            </a:r>
            <a:r>
              <a:rPr lang="zh-CN" altLang="zh-CN" sz="2000">
                <a:latin typeface="微软雅黑" pitchFamily="34" charset="-122"/>
                <a:ea typeface="微软雅黑" pitchFamily="34" charset="-122"/>
              </a:rPr>
              <a:t>即</a:t>
            </a:r>
            <a:r>
              <a:rPr lang="en-US" altLang="zh-CN" sz="2000" i="1">
                <a:latin typeface="Times New Roman" pitchFamily="18" charset="0"/>
                <a:ea typeface="微软雅黑" pitchFamily="34" charset="-122"/>
              </a:rPr>
              <a:t>h</a:t>
            </a:r>
            <a:r>
              <a:rPr lang="en-US" altLang="zh-CN" sz="2000" baseline="-25000">
                <a:latin typeface="微软雅黑" pitchFamily="34" charset="-122"/>
                <a:ea typeface="微软雅黑" pitchFamily="34" charset="-122"/>
              </a:rPr>
              <a:t>2</a:t>
            </a:r>
            <a:r>
              <a:rPr lang="en-US" altLang="zh-CN" sz="2000">
                <a:latin typeface="微软雅黑" pitchFamily="34" charset="-122"/>
                <a:ea typeface="微软雅黑" pitchFamily="34" charset="-122"/>
              </a:rPr>
              <a:t>+</a:t>
            </a:r>
            <a:r>
              <a:rPr lang="en-US" altLang="zh-CN" sz="2000" i="1">
                <a:latin typeface="Times New Roman" pitchFamily="18" charset="0"/>
                <a:ea typeface="微软雅黑" pitchFamily="34" charset="-122"/>
              </a:rPr>
              <a:t>h</a:t>
            </a:r>
            <a:r>
              <a:rPr lang="en-US" altLang="zh-CN" sz="2000" baseline="-25000">
                <a:latin typeface="微软雅黑" pitchFamily="34" charset="-122"/>
                <a:ea typeface="微软雅黑" pitchFamily="34" charset="-122"/>
              </a:rPr>
              <a:t>3</a:t>
            </a:r>
            <a:r>
              <a:rPr lang="en-US" altLang="zh-CN" sz="2000">
                <a:latin typeface="微软雅黑" pitchFamily="34" charset="-122"/>
                <a:ea typeface="微软雅黑" pitchFamily="34" charset="-122"/>
              </a:rPr>
              <a:t>,</a:t>
            </a:r>
            <a:r>
              <a:rPr lang="zh-CN" altLang="zh-CN" sz="2000">
                <a:latin typeface="微软雅黑" pitchFamily="34" charset="-122"/>
                <a:ea typeface="微软雅黑" pitchFamily="34" charset="-122"/>
              </a:rPr>
              <a:t>而不是</a:t>
            </a:r>
            <a:r>
              <a:rPr lang="en-US" altLang="zh-CN" sz="2000" i="1">
                <a:latin typeface="Times New Roman" pitchFamily="18" charset="0"/>
                <a:ea typeface="微软雅黑" pitchFamily="34" charset="-122"/>
              </a:rPr>
              <a:t>h</a:t>
            </a:r>
            <a:r>
              <a:rPr lang="en-US" altLang="zh-CN" sz="2000" baseline="-25000">
                <a:latin typeface="微软雅黑" pitchFamily="34" charset="-122"/>
                <a:ea typeface="微软雅黑" pitchFamily="34" charset="-122"/>
              </a:rPr>
              <a:t>1</a:t>
            </a:r>
            <a:r>
              <a:rPr lang="en-US" altLang="zh-CN" sz="2000">
                <a:latin typeface="微软雅黑" pitchFamily="34" charset="-122"/>
                <a:ea typeface="微软雅黑" pitchFamily="34" charset="-122"/>
              </a:rPr>
              <a:t>,</a:t>
            </a:r>
            <a:r>
              <a:rPr lang="zh-CN" altLang="zh-CN" sz="2000">
                <a:latin typeface="微软雅黑" pitchFamily="34" charset="-122"/>
                <a:ea typeface="微软雅黑" pitchFamily="34" charset="-122"/>
              </a:rPr>
              <a:t>也就是说</a:t>
            </a:r>
            <a:r>
              <a:rPr lang="en-US" altLang="zh-CN" sz="2000" i="1">
                <a:latin typeface="Times New Roman" pitchFamily="18" charset="0"/>
                <a:ea typeface="微软雅黑" pitchFamily="34" charset="-122"/>
              </a:rPr>
              <a:t>A</a:t>
            </a:r>
            <a:r>
              <a:rPr lang="zh-CN" altLang="zh-CN" sz="2000">
                <a:latin typeface="微软雅黑" pitchFamily="34" charset="-122"/>
                <a:ea typeface="微软雅黑" pitchFamily="34" charset="-122"/>
              </a:rPr>
              <a:t>点处的压强</a:t>
            </a:r>
            <a:r>
              <a:rPr lang="en-US" altLang="zh-CN" sz="2000" i="1">
                <a:latin typeface="Times New Roman" pitchFamily="18" charset="0"/>
                <a:ea typeface="微软雅黑" pitchFamily="34" charset="-122"/>
              </a:rPr>
              <a:t>p</a:t>
            </a:r>
            <a:r>
              <a:rPr lang="en-US" altLang="zh-CN" sz="2000" i="1" baseline="-25000">
                <a:latin typeface="微软雅黑" pitchFamily="34" charset="-122"/>
                <a:ea typeface="微软雅黑" pitchFamily="34" charset="-122"/>
              </a:rPr>
              <a:t>A</a:t>
            </a:r>
            <a:r>
              <a:rPr lang="en-US" altLang="zh-CN" sz="2000">
                <a:latin typeface="微软雅黑" pitchFamily="34" charset="-122"/>
                <a:ea typeface="微软雅黑" pitchFamily="34" charset="-122"/>
              </a:rPr>
              <a:t>=</a:t>
            </a:r>
            <a:r>
              <a:rPr lang="en-US" altLang="zh-CN" sz="2000" i="1">
                <a:latin typeface="Times New Roman" pitchFamily="18" charset="0"/>
                <a:ea typeface="微软雅黑" pitchFamily="34" charset="-122"/>
              </a:rPr>
              <a:t>ρgh</a:t>
            </a:r>
            <a:r>
              <a:rPr lang="en-US" altLang="zh-CN" sz="2000">
                <a:latin typeface="微软雅黑" pitchFamily="34" charset="-122"/>
                <a:ea typeface="微软雅黑" pitchFamily="34" charset="-122"/>
              </a:rPr>
              <a:t>=</a:t>
            </a:r>
            <a:r>
              <a:rPr lang="en-US" altLang="zh-CN" sz="2000" i="1">
                <a:latin typeface="Times New Roman" pitchFamily="18" charset="0"/>
                <a:ea typeface="微软雅黑" pitchFamily="34" charset="-122"/>
              </a:rPr>
              <a:t>ρg</a:t>
            </a:r>
            <a:r>
              <a:rPr lang="en-US" altLang="zh-CN" sz="2000">
                <a:latin typeface="微软雅黑" pitchFamily="34" charset="-122"/>
                <a:ea typeface="微软雅黑" pitchFamily="34" charset="-122"/>
              </a:rPr>
              <a:t>(</a:t>
            </a:r>
            <a:r>
              <a:rPr lang="en-US" altLang="zh-CN" sz="2000" i="1">
                <a:latin typeface="Times New Roman" pitchFamily="18" charset="0"/>
                <a:ea typeface="微软雅黑" pitchFamily="34" charset="-122"/>
              </a:rPr>
              <a:t>h</a:t>
            </a:r>
            <a:r>
              <a:rPr lang="en-US" altLang="zh-CN" sz="2000" baseline="-25000">
                <a:latin typeface="微软雅黑" pitchFamily="34" charset="-122"/>
                <a:ea typeface="微软雅黑" pitchFamily="34" charset="-122"/>
              </a:rPr>
              <a:t>2</a:t>
            </a:r>
            <a:r>
              <a:rPr lang="en-US" altLang="zh-CN" sz="2000">
                <a:latin typeface="微软雅黑" pitchFamily="34" charset="-122"/>
                <a:ea typeface="微软雅黑" pitchFamily="34" charset="-122"/>
              </a:rPr>
              <a:t>+</a:t>
            </a:r>
            <a:r>
              <a:rPr lang="en-US" altLang="zh-CN" sz="2000" i="1">
                <a:latin typeface="Times New Roman" pitchFamily="18" charset="0"/>
                <a:ea typeface="微软雅黑" pitchFamily="34" charset="-122"/>
              </a:rPr>
              <a:t>h</a:t>
            </a:r>
            <a:r>
              <a:rPr lang="en-US" altLang="zh-CN" sz="2000" baseline="-25000">
                <a:latin typeface="微软雅黑" pitchFamily="34" charset="-122"/>
                <a:ea typeface="微软雅黑" pitchFamily="34" charset="-122"/>
              </a:rPr>
              <a:t>3</a:t>
            </a:r>
            <a:r>
              <a:rPr lang="en-US" altLang="zh-CN" sz="2000">
                <a:latin typeface="微软雅黑" pitchFamily="34" charset="-122"/>
                <a:ea typeface="微软雅黑" pitchFamily="34" charset="-122"/>
              </a:rPr>
              <a:t>)</a:t>
            </a:r>
            <a:r>
              <a:rPr lang="en-US" altLang="zh-CN" sz="2000" i="1">
                <a:latin typeface="微软雅黑" pitchFamily="34" charset="-122"/>
                <a:ea typeface="微软雅黑" pitchFamily="34" charset="-122"/>
              </a:rPr>
              <a:t>.</a:t>
            </a:r>
            <a:endParaRPr lang="en-US" altLang="zh-CN" sz="2000">
              <a:latin typeface="微软雅黑" pitchFamily="34" charset="-122"/>
              <a:ea typeface="微软雅黑" pitchFamily="34" charset="-122"/>
            </a:endParaRPr>
          </a:p>
        </p:txBody>
      </p:sp>
      <p:pic>
        <p:nvPicPr>
          <p:cNvPr id="13" name="CC371.EPS" descr="id:2147509848;FounderCE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803900" y="1789113"/>
            <a:ext cx="2284413" cy="2503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lide(fromLeft)">
                                      <p:cBhvr>
                                        <p:cTn id="10" dur="500"/>
                                        <p:tgtEl>
                                          <p:spTgt spid="25"/>
                                        </p:tgtEl>
                                      </p:cBhvr>
                                    </p:animEffect>
                                  </p:childTnLst>
                                </p:cTn>
                              </p:par>
                              <p:par>
                                <p:cTn id="11" presetID="1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par>
                          <p:cTn id="14" fill="hold">
                            <p:stCondLst>
                              <p:cond delay="500"/>
                            </p:stCondLst>
                            <p:childTnLst>
                              <p:par>
                                <p:cTn id="15" presetID="29"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2"/>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9" dur="500"/>
                                        <p:tgtEl>
                                          <p:spTgt spid="20"/>
                                        </p:tgtEl>
                                      </p:cBhvr>
                                    </p:animEffect>
                                  </p:childTnLst>
                                </p:cTn>
                              </p:par>
                              <p:par>
                                <p:cTn id="20" presetID="32" presetClass="emph" presetSubtype="0" fill="hold" nodeType="withEffect">
                                  <p:stCondLst>
                                    <p:cond delay="0"/>
                                  </p:stCondLst>
                                  <p:childTnLst>
                                    <p:animClr clrSpc="rgb" dir="cw">
                                      <p:cBhvr override="childStyle">
                                        <p:cTn id="21" dur="100" fill="hold"/>
                                        <p:tgtEl>
                                          <p:spTgt spid="24"/>
                                        </p:tgtEl>
                                        <p:attrNameLst>
                                          <p:attrName>style.color</p:attrName>
                                        </p:attrNameLst>
                                      </p:cBhvr>
                                      <p:to>
                                        <a:schemeClr val="bg1"/>
                                      </p:to>
                                    </p:animClr>
                                    <p:animClr clrSpc="rgb" dir="cw">
                                      <p:cBhvr>
                                        <p:cTn id="22" dur="100" fill="hold"/>
                                        <p:tgtEl>
                                          <p:spTgt spid="24"/>
                                        </p:tgtEl>
                                        <p:attrNameLst>
                                          <p:attrName>fillcolor</p:attrName>
                                        </p:attrNameLst>
                                      </p:cBhvr>
                                      <p:to>
                                        <a:schemeClr val="bg1"/>
                                      </p:to>
                                    </p:animClr>
                                    <p:set>
                                      <p:cBhvr>
                                        <p:cTn id="23" dur="100" fill="hold"/>
                                        <p:tgtEl>
                                          <p:spTgt spid="24"/>
                                        </p:tgtEl>
                                        <p:attrNameLst>
                                          <p:attrName>fill.type</p:attrName>
                                        </p:attrNameLst>
                                      </p:cBhvr>
                                      <p:to>
                                        <p:strVal val="solid"/>
                                      </p:to>
                                    </p:set>
                                    <p:set>
                                      <p:cBhvr>
                                        <p:cTn id="24" dur="100" fill="hold"/>
                                        <p:tgtEl>
                                          <p:spTgt spid="24"/>
                                        </p:tgtEl>
                                        <p:attrNameLst>
                                          <p:attrName>fill.on</p:attrName>
                                        </p:attrNameLst>
                                      </p:cBhvr>
                                      <p:to>
                                        <p:strVal val="true"/>
                                      </p:to>
                                    </p:se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lide(fromBottom)">
                                      <p:cBhvr>
                                        <p:cTn id="33" dur="500"/>
                                        <p:tgtEl>
                                          <p:spTgt spid="14"/>
                                        </p:tgtEl>
                                      </p:cBhvr>
                                    </p:animEffect>
                                  </p:childTnLst>
                                </p:cTn>
                              </p:par>
                              <p:par>
                                <p:cTn id="34" presetID="1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lide(fromBottom)">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a:spLocks noChangeArrowheads="1"/>
          </p:cNvSpPr>
          <p:nvPr/>
        </p:nvSpPr>
        <p:spPr bwMode="auto">
          <a:xfrm>
            <a:off x="2120900" y="523875"/>
            <a:ext cx="4675188" cy="900113"/>
          </a:xfrm>
          <a:prstGeom prst="rect">
            <a:avLst/>
          </a:prstGeom>
          <a:noFill/>
          <a:ln w="9525">
            <a:noFill/>
            <a:miter lim="800000"/>
            <a:headEnd/>
            <a:tailEnd/>
          </a:ln>
        </p:spPr>
        <p:txBody>
          <a:bodyPr lIns="68580" tIns="34290" rIns="68580" bIns="34290">
            <a:spAutoFit/>
          </a:bodyPr>
          <a:lstStyle/>
          <a:p>
            <a:r>
              <a:rPr lang="zh-CN" altLang="en-US" sz="5400" b="1">
                <a:solidFill>
                  <a:schemeClr val="accent1"/>
                </a:solidFill>
                <a:latin typeface="隶书"/>
                <a:ea typeface="隶书"/>
                <a:cs typeface="隶书"/>
              </a:rPr>
              <a:t>第九章 压　强</a:t>
            </a:r>
          </a:p>
        </p:txBody>
      </p:sp>
      <p:sp>
        <p:nvSpPr>
          <p:cNvPr id="64" name="文本框 78"/>
          <p:cNvSpPr txBox="1">
            <a:spLocks noChangeArrowheads="1"/>
          </p:cNvSpPr>
          <p:nvPr/>
        </p:nvSpPr>
        <p:spPr bwMode="auto">
          <a:xfrm>
            <a:off x="3162300" y="1855788"/>
            <a:ext cx="2940050" cy="576262"/>
          </a:xfrm>
          <a:prstGeom prst="rect">
            <a:avLst/>
          </a:prstGeom>
          <a:noFill/>
          <a:ln w="9525">
            <a:noFill/>
            <a:miter lim="800000"/>
            <a:headEnd/>
            <a:tailEnd/>
          </a:ln>
        </p:spPr>
        <p:txBody>
          <a:bodyPr wrap="none" lIns="68580" tIns="34290" rIns="68580" bIns="34290">
            <a:spAutoFit/>
          </a:bodyPr>
          <a:lstStyle/>
          <a:p>
            <a:r>
              <a:rPr lang="zh-CN" altLang="en-US" sz="3300" b="1">
                <a:solidFill>
                  <a:schemeClr val="accent1"/>
                </a:solidFill>
                <a:latin typeface="微软雅黑" pitchFamily="34" charset="-122"/>
                <a:ea typeface="微软雅黑" pitchFamily="34" charset="-122"/>
              </a:rPr>
              <a:t>第</a:t>
            </a:r>
            <a:r>
              <a:rPr lang="en-US" altLang="zh-CN" sz="3300" b="1">
                <a:solidFill>
                  <a:schemeClr val="accent1"/>
                </a:solidFill>
                <a:latin typeface="微软雅黑" pitchFamily="34" charset="-122"/>
                <a:ea typeface="微软雅黑" pitchFamily="34" charset="-122"/>
              </a:rPr>
              <a:t>3</a:t>
            </a:r>
            <a:r>
              <a:rPr lang="zh-CN" altLang="en-US" sz="3300" b="1">
                <a:solidFill>
                  <a:schemeClr val="accent1"/>
                </a:solidFill>
                <a:latin typeface="微软雅黑" pitchFamily="34" charset="-122"/>
                <a:ea typeface="微软雅黑" pitchFamily="34" charset="-122"/>
              </a:rPr>
              <a:t>节　连通器</a:t>
            </a:r>
          </a:p>
        </p:txBody>
      </p:sp>
      <p:pic>
        <p:nvPicPr>
          <p:cNvPr id="25" name="Picture 12" descr="clouds1.png"/>
          <p:cNvPicPr>
            <a:picLocks noChangeAspect="1"/>
          </p:cNvPicPr>
          <p:nvPr/>
        </p:nvPicPr>
        <p:blipFill>
          <a:blip r:embed="rId3"/>
          <a:srcRect/>
          <a:stretch>
            <a:fillRect/>
          </a:stretch>
        </p:blipFill>
        <p:spPr bwMode="auto">
          <a:xfrm>
            <a:off x="1822450" y="3101975"/>
            <a:ext cx="4770438" cy="828675"/>
          </a:xfrm>
          <a:prstGeom prst="rect">
            <a:avLst/>
          </a:prstGeom>
          <a:noFill/>
          <a:ln w="9525">
            <a:noFill/>
            <a:miter lim="800000"/>
            <a:headEnd/>
            <a:tailEnd/>
          </a:ln>
        </p:spPr>
      </p:pic>
      <p:pic>
        <p:nvPicPr>
          <p:cNvPr id="26" name="Picture 10" descr="field1.png"/>
          <p:cNvPicPr>
            <a:picLocks noChangeAspect="1"/>
          </p:cNvPicPr>
          <p:nvPr/>
        </p:nvPicPr>
        <p:blipFill>
          <a:blip r:embed="rId4"/>
          <a:srcRect/>
          <a:stretch>
            <a:fillRect/>
          </a:stretch>
        </p:blipFill>
        <p:spPr bwMode="auto">
          <a:xfrm>
            <a:off x="88900" y="3838575"/>
            <a:ext cx="8916988" cy="1354138"/>
          </a:xfrm>
          <a:prstGeom prst="rect">
            <a:avLst/>
          </a:prstGeom>
          <a:noFill/>
          <a:ln w="9525">
            <a:noFill/>
            <a:miter lim="800000"/>
            <a:headEnd/>
            <a:tailEnd/>
          </a:ln>
        </p:spPr>
      </p:pic>
      <p:pic>
        <p:nvPicPr>
          <p:cNvPr id="27" name="Picture 11" descr="server.png"/>
          <p:cNvPicPr>
            <a:picLocks noChangeAspect="1"/>
          </p:cNvPicPr>
          <p:nvPr/>
        </p:nvPicPr>
        <p:blipFill>
          <a:blip r:embed="rId5"/>
          <a:srcRect/>
          <a:stretch>
            <a:fillRect/>
          </a:stretch>
        </p:blipFill>
        <p:spPr bwMode="auto">
          <a:xfrm>
            <a:off x="2759075" y="3294063"/>
            <a:ext cx="3560763" cy="1955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9" presetClass="entr" presetSubtype="0" fill="hold" grpId="0" nodeType="afterEffect">
                                  <p:stCondLst>
                                    <p:cond delay="0"/>
                                  </p:stCondLst>
                                  <p:iterate type="lt">
                                    <p:tmPct val="0"/>
                                  </p:iterate>
                                  <p:childTnLst>
                                    <p:set>
                                      <p:cBhvr>
                                        <p:cTn id="19" dur="1" fill="hold">
                                          <p:stCondLst>
                                            <p:cond delay="0"/>
                                          </p:stCondLst>
                                        </p:cTn>
                                        <p:tgtEl>
                                          <p:spTgt spid="62"/>
                                        </p:tgtEl>
                                        <p:attrNameLst>
                                          <p:attrName>style.visibility</p:attrName>
                                        </p:attrNameLst>
                                      </p:cBhvr>
                                      <p:to>
                                        <p:strVal val="visible"/>
                                      </p:to>
                                    </p:set>
                                    <p:anim calcmode="lin" valueType="num">
                                      <p:cBhvr>
                                        <p:cTn id="20" dur="1000" fill="hold"/>
                                        <p:tgtEl>
                                          <p:spTgt spid="62"/>
                                        </p:tgtEl>
                                        <p:attrNameLst>
                                          <p:attrName>ppt_x</p:attrName>
                                        </p:attrNameLst>
                                      </p:cBhvr>
                                      <p:tavLst>
                                        <p:tav tm="0">
                                          <p:val>
                                            <p:strVal val="#ppt_x-.2"/>
                                          </p:val>
                                        </p:tav>
                                        <p:tav tm="100000">
                                          <p:val>
                                            <p:strVal val="#ppt_x"/>
                                          </p:val>
                                        </p:tav>
                                      </p:tavLst>
                                    </p:anim>
                                    <p:anim calcmode="lin" valueType="num">
                                      <p:cBhvr>
                                        <p:cTn id="21"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2"/>
                                        </p:tgtEl>
                                      </p:cBhvr>
                                    </p:animEffect>
                                  </p:childTnLst>
                                </p:cTn>
                              </p:par>
                              <p:par>
                                <p:cTn id="23" presetID="29" presetClass="entr" presetSubtype="0" fill="hold" grpId="0" nodeType="withEffect">
                                  <p:stCondLst>
                                    <p:cond delay="0"/>
                                  </p:stCondLst>
                                  <p:iterate type="lt">
                                    <p:tmPct val="0"/>
                                  </p:iterate>
                                  <p:childTnLst>
                                    <p:set>
                                      <p:cBhvr>
                                        <p:cTn id="24" dur="1" fill="hold">
                                          <p:stCondLst>
                                            <p:cond delay="0"/>
                                          </p:stCondLst>
                                        </p:cTn>
                                        <p:tgtEl>
                                          <p:spTgt spid="64"/>
                                        </p:tgtEl>
                                        <p:attrNameLst>
                                          <p:attrName>style.visibility</p:attrName>
                                        </p:attrNameLst>
                                      </p:cBhvr>
                                      <p:to>
                                        <p:strVal val="visible"/>
                                      </p:to>
                                    </p:set>
                                    <p:anim calcmode="lin" valueType="num">
                                      <p:cBhvr>
                                        <p:cTn id="25" dur="1000" fill="hold"/>
                                        <p:tgtEl>
                                          <p:spTgt spid="64"/>
                                        </p:tgtEl>
                                        <p:attrNameLst>
                                          <p:attrName>ppt_x</p:attrName>
                                        </p:attrNameLst>
                                      </p:cBhvr>
                                      <p:tavLst>
                                        <p:tav tm="0">
                                          <p:val>
                                            <p:strVal val="#ppt_x-.2"/>
                                          </p:val>
                                        </p:tav>
                                        <p:tav tm="100000">
                                          <p:val>
                                            <p:strVal val="#ppt_x"/>
                                          </p:val>
                                        </p:tav>
                                      </p:tavLst>
                                    </p:anim>
                                    <p:anim calcmode="lin" valueType="num">
                                      <p:cBhvr>
                                        <p:cTn id="26"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51518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487363" y="1109663"/>
            <a:ext cx="1271587" cy="539750"/>
          </a:xfrm>
          <a:prstGeom prst="rect">
            <a:avLst/>
          </a:prstGeom>
          <a:noFill/>
          <a:ln w="9525">
            <a:noFill/>
            <a:miter lim="800000"/>
            <a:headEnd/>
            <a:tailEnd/>
          </a:ln>
        </p:spPr>
      </p:pic>
      <p:pic>
        <p:nvPicPr>
          <p:cNvPr id="21" name="图片 20" descr="book3.png"/>
          <p:cNvPicPr>
            <a:picLocks noChangeAspect="1"/>
          </p:cNvPicPr>
          <p:nvPr/>
        </p:nvPicPr>
        <p:blipFill>
          <a:blip r:embed="rId3"/>
          <a:srcRect/>
          <a:stretch>
            <a:fillRect/>
          </a:stretch>
        </p:blipFill>
        <p:spPr bwMode="auto">
          <a:xfrm>
            <a:off x="7967663" y="3990975"/>
            <a:ext cx="971550" cy="971550"/>
          </a:xfrm>
          <a:prstGeom prst="rect">
            <a:avLst/>
          </a:prstGeom>
          <a:noFill/>
          <a:ln w="9525">
            <a:noFill/>
            <a:miter lim="800000"/>
            <a:headEnd/>
            <a:tailEnd/>
          </a:ln>
        </p:spPr>
      </p:pic>
      <p:sp>
        <p:nvSpPr>
          <p:cNvPr id="9" name="矩形 8"/>
          <p:cNvSpPr>
            <a:spLocks noChangeArrowheads="1"/>
          </p:cNvSpPr>
          <p:nvPr/>
        </p:nvSpPr>
        <p:spPr bwMode="auto">
          <a:xfrm>
            <a:off x="306388" y="349250"/>
            <a:ext cx="23193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连通器</a:t>
            </a:r>
          </a:p>
        </p:txBody>
      </p:sp>
      <p:sp>
        <p:nvSpPr>
          <p:cNvPr id="11" name="矩形 10"/>
          <p:cNvSpPr>
            <a:spLocks noChangeArrowheads="1"/>
          </p:cNvSpPr>
          <p:nvPr/>
        </p:nvSpPr>
        <p:spPr bwMode="auto">
          <a:xfrm>
            <a:off x="1546225" y="3462338"/>
            <a:ext cx="5986463" cy="1401762"/>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“春江潮水连海平</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海上明月共潮生</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滟滟随波千万里</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何处春江无月明</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根据连通器原理</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海与江连在一起</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因此海水与江水是相平的</a:t>
            </a:r>
            <a:r>
              <a:rPr lang="en-US" altLang="zh-CN" sz="2000">
                <a:latin typeface="微软雅黑" pitchFamily="34" charset="-122"/>
                <a:ea typeface="微软雅黑" pitchFamily="34" charset="-122"/>
              </a:rPr>
              <a:t>.</a:t>
            </a:r>
          </a:p>
        </p:txBody>
      </p:sp>
      <p:pic>
        <p:nvPicPr>
          <p:cNvPr id="12" name="cc426.jpg" descr="id:2147510494;FounderCES"/>
          <p:cNvPicPr>
            <a:picLocks noChangeAspect="1" noChangeArrowheads="1"/>
          </p:cNvPicPr>
          <p:nvPr/>
        </p:nvPicPr>
        <p:blipFill>
          <a:blip r:embed="rId4"/>
          <a:srcRect/>
          <a:stretch>
            <a:fillRect/>
          </a:stretch>
        </p:blipFill>
        <p:spPr bwMode="auto">
          <a:xfrm>
            <a:off x="3163888" y="1430338"/>
            <a:ext cx="2851150" cy="202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51518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496888" y="1109663"/>
            <a:ext cx="1449387" cy="625475"/>
          </a:xfrm>
          <a:prstGeom prst="rect">
            <a:avLst/>
          </a:prstGeom>
          <a:noFill/>
          <a:ln w="9525">
            <a:noFill/>
            <a:miter lim="800000"/>
            <a:headEnd/>
            <a:tailEnd/>
          </a:ln>
        </p:spPr>
      </p:pic>
      <p:pic>
        <p:nvPicPr>
          <p:cNvPr id="21" name="图片 20" descr="book3.png"/>
          <p:cNvPicPr>
            <a:picLocks noChangeAspect="1"/>
          </p:cNvPicPr>
          <p:nvPr/>
        </p:nvPicPr>
        <p:blipFill>
          <a:blip r:embed="rId3"/>
          <a:srcRect/>
          <a:stretch>
            <a:fillRect/>
          </a:stretch>
        </p:blipFill>
        <p:spPr bwMode="auto">
          <a:xfrm>
            <a:off x="7967663" y="3990975"/>
            <a:ext cx="971550" cy="971550"/>
          </a:xfrm>
          <a:prstGeom prst="rect">
            <a:avLst/>
          </a:prstGeom>
          <a:noFill/>
          <a:ln w="9525">
            <a:noFill/>
            <a:miter lim="800000"/>
            <a:headEnd/>
            <a:tailEnd/>
          </a:ln>
        </p:spPr>
      </p:pic>
      <p:sp>
        <p:nvSpPr>
          <p:cNvPr id="9" name="矩形 8"/>
          <p:cNvSpPr>
            <a:spLocks noChangeArrowheads="1"/>
          </p:cNvSpPr>
          <p:nvPr/>
        </p:nvSpPr>
        <p:spPr bwMode="auto">
          <a:xfrm>
            <a:off x="306388" y="349250"/>
            <a:ext cx="23193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连通器</a:t>
            </a:r>
          </a:p>
        </p:txBody>
      </p:sp>
      <p:sp>
        <p:nvSpPr>
          <p:cNvPr id="11" name="矩形 10"/>
          <p:cNvSpPr>
            <a:spLocks noChangeArrowheads="1"/>
          </p:cNvSpPr>
          <p:nvPr/>
        </p:nvSpPr>
        <p:spPr bwMode="auto">
          <a:xfrm>
            <a:off x="3600450" y="2246313"/>
            <a:ext cx="1924050" cy="992187"/>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连通器</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底连通</a:t>
            </a:r>
            <a:r>
              <a:rPr lang="en-US" altLang="zh-CN" sz="2000">
                <a:latin typeface="微软雅黑" pitchFamily="34" charset="-122"/>
                <a:ea typeface="微软雅黑" pitchFamily="34" charset="-122"/>
              </a:rPr>
              <a:t>,</a:t>
            </a:r>
          </a:p>
          <a:p>
            <a:pPr algn="just">
              <a:lnSpc>
                <a:spcPct val="150000"/>
              </a:lnSpc>
            </a:pPr>
            <a:r>
              <a:rPr lang="zh-CN" altLang="en-US" sz="2000">
                <a:latin typeface="微软雅黑" pitchFamily="34" charset="-122"/>
                <a:ea typeface="微软雅黑" pitchFamily="34" charset="-122"/>
              </a:rPr>
              <a:t>同液体</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同高低</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486908"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14350" y="1120775"/>
            <a:ext cx="1216025" cy="515938"/>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23193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连通器</a:t>
            </a:r>
          </a:p>
        </p:txBody>
      </p:sp>
      <p:sp>
        <p:nvSpPr>
          <p:cNvPr id="23" name="矩形 22"/>
          <p:cNvSpPr>
            <a:spLocks noChangeArrowheads="1"/>
          </p:cNvSpPr>
          <p:nvPr/>
        </p:nvSpPr>
        <p:spPr bwMode="auto">
          <a:xfrm>
            <a:off x="1316038" y="3300413"/>
            <a:ext cx="6188075" cy="1400175"/>
          </a:xfrm>
          <a:prstGeom prst="rect">
            <a:avLst/>
          </a:prstGeom>
          <a:noFill/>
          <a:ln w="9525">
            <a:noFill/>
            <a:miter lim="800000"/>
            <a:headEnd/>
            <a:tailEnd/>
          </a:ln>
        </p:spPr>
        <p:txBody>
          <a:bodyPr lIns="68580" tIns="34290" rIns="68580" bIns="34290">
            <a:spAutoFit/>
          </a:bodyPr>
          <a:lstStyle/>
          <a:p>
            <a:pPr>
              <a:lnSpc>
                <a:spcPct val="150000"/>
              </a:lnSpc>
            </a:pPr>
            <a:r>
              <a:rPr lang="zh-CN" altLang="en-US" sz="2000">
                <a:latin typeface="微软雅黑" pitchFamily="34" charset="-122"/>
                <a:ea typeface="微软雅黑" pitchFamily="34" charset="-122"/>
              </a:rPr>
              <a:t>倒流壶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因壶底中心有一通心管又称内管壶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倒流壶充分利用了连通器原理</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其奇特的构造</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巧妙的内部设计</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充分体现了古代能工巧匠的智慧和创造力</a:t>
            </a:r>
            <a:r>
              <a:rPr lang="en-US" altLang="zh-CN" sz="2000">
                <a:latin typeface="微软雅黑" pitchFamily="34" charset="-122"/>
                <a:ea typeface="微软雅黑" pitchFamily="34" charset="-122"/>
              </a:rPr>
              <a:t>.</a:t>
            </a:r>
          </a:p>
        </p:txBody>
      </p:sp>
      <p:pic>
        <p:nvPicPr>
          <p:cNvPr id="10" name="cc429.jpg" descr="id:2147510515;FounderCES"/>
          <p:cNvPicPr>
            <a:picLocks noChangeAspect="1" noChangeArrowheads="1"/>
          </p:cNvPicPr>
          <p:nvPr/>
        </p:nvPicPr>
        <p:blipFill>
          <a:blip r:embed="rId4">
            <a:clrChange>
              <a:clrFrom>
                <a:srgbClr val="F1EEE7"/>
              </a:clrFrom>
              <a:clrTo>
                <a:srgbClr val="F1EEE7">
                  <a:alpha val="0"/>
                </a:srgbClr>
              </a:clrTo>
            </a:clrChange>
          </a:blip>
          <a:srcRect/>
          <a:stretch>
            <a:fillRect/>
          </a:stretch>
        </p:blipFill>
        <p:spPr bwMode="auto">
          <a:xfrm>
            <a:off x="2835275" y="1457325"/>
            <a:ext cx="2773363" cy="1787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par>
                                <p:cTn id="22" presetID="1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Bottom)">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486908"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3400" y="1120775"/>
            <a:ext cx="1179513" cy="515938"/>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23193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连通器</a:t>
            </a:r>
          </a:p>
        </p:txBody>
      </p:sp>
      <p:sp>
        <p:nvSpPr>
          <p:cNvPr id="23" name="矩形 22"/>
          <p:cNvSpPr>
            <a:spLocks noChangeArrowheads="1"/>
          </p:cNvSpPr>
          <p:nvPr/>
        </p:nvSpPr>
        <p:spPr bwMode="auto">
          <a:xfrm>
            <a:off x="1335088" y="2178050"/>
            <a:ext cx="6188075" cy="1400175"/>
          </a:xfrm>
          <a:prstGeom prst="rect">
            <a:avLst/>
          </a:prstGeom>
          <a:noFill/>
          <a:ln w="9525">
            <a:noFill/>
            <a:miter lim="800000"/>
            <a:headEnd/>
            <a:tailEnd/>
          </a:ln>
        </p:spPr>
        <p:txBody>
          <a:bodyPr lIns="68580" tIns="34290" rIns="68580" bIns="34290">
            <a:spAutoFit/>
          </a:bodyPr>
          <a:lstStyle/>
          <a:p>
            <a:pPr>
              <a:lnSpc>
                <a:spcPct val="150000"/>
              </a:lnSpc>
            </a:pPr>
            <a:r>
              <a:rPr lang="zh-CN" altLang="en-US" sz="2000">
                <a:latin typeface="微软雅黑" pitchFamily="34" charset="-122"/>
                <a:ea typeface="微软雅黑" pitchFamily="34" charset="-122"/>
              </a:rPr>
              <a:t>水壶的壶身和壶嘴构成连通器</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当液面不流动时保持相平</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在壶盖上</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通常要有一个小孔</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用来与大气相通</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从而使内外气压平衡</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3" y="0"/>
            <a:ext cx="2854552"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496888" y="906463"/>
            <a:ext cx="1250950" cy="531812"/>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266541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认识压力</a:t>
            </a:r>
          </a:p>
        </p:txBody>
      </p:sp>
      <p:sp>
        <p:nvSpPr>
          <p:cNvPr id="23" name="矩形 22"/>
          <p:cNvSpPr>
            <a:spLocks noChangeArrowheads="1"/>
          </p:cNvSpPr>
          <p:nvPr/>
        </p:nvSpPr>
        <p:spPr bwMode="auto">
          <a:xfrm>
            <a:off x="832336" y="1460708"/>
            <a:ext cx="7556087" cy="2377574"/>
          </a:xfrm>
          <a:prstGeom prst="rect">
            <a:avLst/>
          </a:prstGeom>
          <a:noFill/>
          <a:ln w="9525">
            <a:noFill/>
            <a:miter lim="800000"/>
            <a:headEnd/>
            <a:tailEnd/>
          </a:ln>
        </p:spPr>
        <p:txBody>
          <a:bodyPr wrap="square" lIns="68580" tIns="34290" rIns="68580" bIns="34290">
            <a:spAutoFit/>
          </a:bodyPr>
          <a:lstStyle/>
          <a:p>
            <a:pPr>
              <a:lnSpc>
                <a:spcPct val="150000"/>
              </a:lnSpc>
            </a:pP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压力在性质上是一种弹力</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与物体形变相关联</a:t>
            </a:r>
            <a:r>
              <a:rPr lang="en-US" altLang="zh-CN" sz="2000" b="1" dirty="0">
                <a:latin typeface="微软雅黑" pitchFamily="34" charset="-122"/>
                <a:ea typeface="微软雅黑" pitchFamily="34" charset="-122"/>
              </a:rPr>
              <a:t>.</a:t>
            </a:r>
          </a:p>
          <a:p>
            <a:pPr>
              <a:lnSpc>
                <a:spcPct val="150000"/>
              </a:lnSpc>
            </a:pP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压力是一种接触力</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任何彼此分离的两个物体间不可能产生压力</a:t>
            </a:r>
            <a:r>
              <a:rPr lang="en-US" altLang="zh-CN" sz="2000" b="1" dirty="0">
                <a:latin typeface="微软雅黑" pitchFamily="34" charset="-122"/>
                <a:ea typeface="微软雅黑" pitchFamily="34" charset="-122"/>
              </a:rPr>
              <a:t>.</a:t>
            </a:r>
          </a:p>
          <a:p>
            <a:pPr>
              <a:lnSpc>
                <a:spcPct val="150000"/>
              </a:lnSpc>
            </a:pP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通常只有当物体孤立地静止在水平面上时</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它对水平面的压力大小才等于它所受重力的大小</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且两个力的方向都是竖直向下的</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但压力并不是重力</a:t>
            </a:r>
            <a:r>
              <a:rPr lang="en-US" altLang="zh-CN" sz="2000" b="1" dirty="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486908"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52450" y="987425"/>
            <a:ext cx="1447800" cy="407988"/>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23193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连通器</a:t>
            </a:r>
          </a:p>
        </p:txBody>
      </p:sp>
      <p:sp>
        <p:nvSpPr>
          <p:cNvPr id="23" name="矩形 22"/>
          <p:cNvSpPr>
            <a:spLocks noChangeArrowheads="1"/>
          </p:cNvSpPr>
          <p:nvPr/>
        </p:nvSpPr>
        <p:spPr bwMode="auto">
          <a:xfrm>
            <a:off x="838200" y="1500188"/>
            <a:ext cx="7580313" cy="2378075"/>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卫生间的地漏是一个“扣碗”倒扣在存水杯上</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存水杯与下水管相连</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构成一个连通器</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如图所示</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在使用中</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往漏口倒足量的水</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水通过存水杯流进下水道</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水不再流动时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存水杯存的水就能把室内空间与下水道隔离</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从而防止下水道中的异味进入室内</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达到密封的效果</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这是利用了连通器原理</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厨房洗菜池下方的弯管也是应用了这个道理</a:t>
            </a:r>
            <a:r>
              <a:rPr lang="en-US" altLang="zh-CN" sz="2000">
                <a:latin typeface="微软雅黑" pitchFamily="34" charset="-122"/>
                <a:ea typeface="微软雅黑" pitchFamily="34" charset="-122"/>
              </a:rPr>
              <a:t>.</a:t>
            </a:r>
          </a:p>
        </p:txBody>
      </p:sp>
      <p:pic>
        <p:nvPicPr>
          <p:cNvPr id="10" name="cc435.jpg" descr="id:2147510544;FounderCES"/>
          <p:cNvPicPr>
            <a:picLocks noChangeAspect="1" noChangeArrowheads="1"/>
          </p:cNvPicPr>
          <p:nvPr/>
        </p:nvPicPr>
        <p:blipFill>
          <a:blip r:embed="rId4"/>
          <a:srcRect/>
          <a:stretch>
            <a:fillRect/>
          </a:stretch>
        </p:blipFill>
        <p:spPr bwMode="auto">
          <a:xfrm>
            <a:off x="1981200" y="3819525"/>
            <a:ext cx="4967288" cy="1204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par>
                                <p:cTn id="22" presetID="1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Bottom)">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486908"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461963" y="987425"/>
            <a:ext cx="1279525" cy="560388"/>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23193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连通器</a:t>
            </a:r>
          </a:p>
        </p:txBody>
      </p:sp>
      <p:sp>
        <p:nvSpPr>
          <p:cNvPr id="23" name="矩形 22"/>
          <p:cNvSpPr>
            <a:spLocks noChangeArrowheads="1"/>
          </p:cNvSpPr>
          <p:nvPr/>
        </p:nvSpPr>
        <p:spPr bwMode="auto">
          <a:xfrm>
            <a:off x="1584325" y="2046288"/>
            <a:ext cx="5824538" cy="1454150"/>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连通器原理在工程上有着广泛的应用</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如各种液面计</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水位计、油位计等</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水银真空计</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液柱式风压表</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差压计等</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都是应用连通器原理制成的</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185249"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6575" y="987425"/>
            <a:ext cx="1204913" cy="527050"/>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197326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船闸</a:t>
            </a:r>
          </a:p>
        </p:txBody>
      </p:sp>
      <p:sp>
        <p:nvSpPr>
          <p:cNvPr id="23" name="矩形 22"/>
          <p:cNvSpPr>
            <a:spLocks noChangeArrowheads="1"/>
          </p:cNvSpPr>
          <p:nvPr/>
        </p:nvSpPr>
        <p:spPr bwMode="auto">
          <a:xfrm>
            <a:off x="1866900" y="1735138"/>
            <a:ext cx="5826125" cy="477837"/>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世界上人造的最大的连通器</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三峡船闸</a:t>
            </a:r>
          </a:p>
        </p:txBody>
      </p:sp>
      <p:pic>
        <p:nvPicPr>
          <p:cNvPr id="10" name="cc437.jpg" descr="id:2147510615;FounderCES"/>
          <p:cNvPicPr>
            <a:picLocks noChangeAspect="1" noChangeArrowheads="1"/>
          </p:cNvPicPr>
          <p:nvPr/>
        </p:nvPicPr>
        <p:blipFill>
          <a:blip r:embed="rId4"/>
          <a:srcRect/>
          <a:stretch>
            <a:fillRect/>
          </a:stretch>
        </p:blipFill>
        <p:spPr bwMode="auto">
          <a:xfrm>
            <a:off x="3268663" y="2370138"/>
            <a:ext cx="2435225" cy="1639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lide(fromBottom)">
                                      <p:cBhvr>
                                        <p:cTn id="21" dur="500"/>
                                        <p:tgtEl>
                                          <p:spTgt spid="23"/>
                                        </p:tgtEl>
                                      </p:cBhvr>
                                    </p:animEffect>
                                  </p:childTnLst>
                                </p:cTn>
                              </p:par>
                              <p:par>
                                <p:cTn id="22" presetID="1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Bottom)">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185249"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6575" y="987425"/>
            <a:ext cx="1204913" cy="527050"/>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197326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船闸</a:t>
            </a:r>
          </a:p>
        </p:txBody>
      </p:sp>
      <p:sp>
        <p:nvSpPr>
          <p:cNvPr id="11" name="矩形 10"/>
          <p:cNvSpPr>
            <a:spLocks noChangeArrowheads="1"/>
          </p:cNvSpPr>
          <p:nvPr/>
        </p:nvSpPr>
        <p:spPr bwMode="auto">
          <a:xfrm>
            <a:off x="1046163" y="1831975"/>
            <a:ext cx="7353300" cy="2376488"/>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三峡双线五级船闸</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规模举世无双</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是世界上最大的船闸</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它全长</a:t>
            </a:r>
            <a:r>
              <a:rPr lang="en-US" altLang="zh-CN" sz="2000">
                <a:latin typeface="微软雅黑" pitchFamily="34" charset="-122"/>
                <a:ea typeface="微软雅黑" pitchFamily="34" charset="-122"/>
              </a:rPr>
              <a:t>6.4</a:t>
            </a:r>
            <a:r>
              <a:rPr lang="zh-CN" altLang="en-US" sz="2000">
                <a:latin typeface="微软雅黑" pitchFamily="34" charset="-122"/>
                <a:ea typeface="微软雅黑" pitchFamily="34" charset="-122"/>
              </a:rPr>
              <a:t>公里</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其中船闸主体部分</a:t>
            </a:r>
            <a:r>
              <a:rPr lang="en-US" altLang="zh-CN" sz="2000">
                <a:latin typeface="微软雅黑" pitchFamily="34" charset="-122"/>
                <a:ea typeface="微软雅黑" pitchFamily="34" charset="-122"/>
              </a:rPr>
              <a:t>1.6</a:t>
            </a:r>
            <a:r>
              <a:rPr lang="zh-CN" altLang="en-US" sz="2000">
                <a:latin typeface="微软雅黑" pitchFamily="34" charset="-122"/>
                <a:ea typeface="微软雅黑" pitchFamily="34" charset="-122"/>
              </a:rPr>
              <a:t>公里</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引航道 </a:t>
            </a:r>
            <a:r>
              <a:rPr lang="en-US" altLang="zh-CN" sz="2000">
                <a:latin typeface="微软雅黑" pitchFamily="34" charset="-122"/>
                <a:ea typeface="微软雅黑" pitchFamily="34" charset="-122"/>
              </a:rPr>
              <a:t>4.8 </a:t>
            </a:r>
            <a:r>
              <a:rPr lang="zh-CN" altLang="en-US" sz="2000">
                <a:latin typeface="微软雅黑" pitchFamily="34" charset="-122"/>
                <a:ea typeface="微软雅黑" pitchFamily="34" charset="-122"/>
              </a:rPr>
              <a:t>公里</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船闸的水位落差之大</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堪称世界之最</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三峡大坝坝前正常蓄水位为海拔</a:t>
            </a:r>
            <a:r>
              <a:rPr lang="en-US" altLang="zh-CN" sz="2000">
                <a:latin typeface="微软雅黑" pitchFamily="34" charset="-122"/>
                <a:ea typeface="微软雅黑" pitchFamily="34" charset="-122"/>
              </a:rPr>
              <a:t>175</a:t>
            </a:r>
            <a:r>
              <a:rPr lang="zh-CN" altLang="en-US" sz="2000">
                <a:latin typeface="微软雅黑" pitchFamily="34" charset="-122"/>
                <a:ea typeface="微软雅黑" pitchFamily="34" charset="-122"/>
              </a:rPr>
              <a:t>米高程</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而坝下通航最低水位为</a:t>
            </a:r>
            <a:r>
              <a:rPr lang="en-US" altLang="zh-CN" sz="2000">
                <a:latin typeface="微软雅黑" pitchFamily="34" charset="-122"/>
                <a:ea typeface="微软雅黑" pitchFamily="34" charset="-122"/>
              </a:rPr>
              <a:t>62</a:t>
            </a:r>
            <a:r>
              <a:rPr lang="zh-CN" altLang="en-US" sz="2000">
                <a:latin typeface="微软雅黑" pitchFamily="34" charset="-122"/>
                <a:ea typeface="微软雅黑" pitchFamily="34" charset="-122"/>
              </a:rPr>
              <a:t>米高程</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这就是说</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船闸上下落差达</a:t>
            </a:r>
            <a:r>
              <a:rPr lang="en-US" altLang="zh-CN" sz="2000">
                <a:latin typeface="微软雅黑" pitchFamily="34" charset="-122"/>
                <a:ea typeface="微软雅黑" pitchFamily="34" charset="-122"/>
              </a:rPr>
              <a:t>113</a:t>
            </a:r>
            <a:r>
              <a:rPr lang="zh-CN" altLang="en-US" sz="2000">
                <a:latin typeface="微软雅黑" pitchFamily="34" charset="-122"/>
                <a:ea typeface="微软雅黑" pitchFamily="34" charset="-122"/>
              </a:rPr>
              <a:t>米</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船舶通过船闸要翻越</a:t>
            </a:r>
            <a:r>
              <a:rPr lang="en-US" altLang="zh-CN" sz="2000">
                <a:latin typeface="微软雅黑" pitchFamily="34" charset="-122"/>
                <a:ea typeface="微软雅黑" pitchFamily="34" charset="-122"/>
              </a:rPr>
              <a:t>40</a:t>
            </a:r>
            <a:r>
              <a:rPr lang="zh-CN" altLang="en-US" sz="2000">
                <a:latin typeface="微软雅黑" pitchFamily="34" charset="-122"/>
                <a:ea typeface="微软雅黑" pitchFamily="34" charset="-122"/>
              </a:rPr>
              <a:t>层楼房的高度</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a:spLocks noChangeArrowheads="1"/>
          </p:cNvSpPr>
          <p:nvPr/>
        </p:nvSpPr>
        <p:spPr bwMode="auto">
          <a:xfrm>
            <a:off x="2120900" y="523875"/>
            <a:ext cx="4675188" cy="900113"/>
          </a:xfrm>
          <a:prstGeom prst="rect">
            <a:avLst/>
          </a:prstGeom>
          <a:noFill/>
          <a:ln w="9525">
            <a:noFill/>
            <a:miter lim="800000"/>
            <a:headEnd/>
            <a:tailEnd/>
          </a:ln>
        </p:spPr>
        <p:txBody>
          <a:bodyPr lIns="68580" tIns="34290" rIns="68580" bIns="34290">
            <a:spAutoFit/>
          </a:bodyPr>
          <a:lstStyle/>
          <a:p>
            <a:r>
              <a:rPr lang="zh-CN" altLang="en-US" sz="5400" b="1">
                <a:solidFill>
                  <a:schemeClr val="accent1"/>
                </a:solidFill>
                <a:latin typeface="隶书"/>
                <a:ea typeface="隶书"/>
                <a:cs typeface="隶书"/>
              </a:rPr>
              <a:t>第九章 压　强</a:t>
            </a:r>
          </a:p>
        </p:txBody>
      </p:sp>
      <p:sp>
        <p:nvSpPr>
          <p:cNvPr id="64" name="文本框 78"/>
          <p:cNvSpPr txBox="1">
            <a:spLocks noChangeArrowheads="1"/>
          </p:cNvSpPr>
          <p:nvPr/>
        </p:nvSpPr>
        <p:spPr bwMode="auto">
          <a:xfrm>
            <a:off x="2852738" y="1836738"/>
            <a:ext cx="3360737" cy="576262"/>
          </a:xfrm>
          <a:prstGeom prst="rect">
            <a:avLst/>
          </a:prstGeom>
          <a:noFill/>
          <a:ln w="9525">
            <a:noFill/>
            <a:miter lim="800000"/>
            <a:headEnd/>
            <a:tailEnd/>
          </a:ln>
        </p:spPr>
        <p:txBody>
          <a:bodyPr wrap="none" lIns="68580" tIns="34290" rIns="68580" bIns="34290">
            <a:spAutoFit/>
          </a:bodyPr>
          <a:lstStyle/>
          <a:p>
            <a:r>
              <a:rPr lang="zh-CN" altLang="en-US" sz="3300" b="1">
                <a:solidFill>
                  <a:schemeClr val="accent1"/>
                </a:solidFill>
                <a:latin typeface="微软雅黑" pitchFamily="34" charset="-122"/>
                <a:ea typeface="微软雅黑" pitchFamily="34" charset="-122"/>
              </a:rPr>
              <a:t>第</a:t>
            </a:r>
            <a:r>
              <a:rPr lang="en-US" altLang="zh-CN" sz="3300" b="1">
                <a:solidFill>
                  <a:schemeClr val="accent1"/>
                </a:solidFill>
                <a:latin typeface="微软雅黑" pitchFamily="34" charset="-122"/>
                <a:ea typeface="微软雅黑" pitchFamily="34" charset="-122"/>
              </a:rPr>
              <a:t>4</a:t>
            </a:r>
            <a:r>
              <a:rPr lang="zh-CN" altLang="en-US" sz="3300" b="1">
                <a:solidFill>
                  <a:schemeClr val="accent1"/>
                </a:solidFill>
                <a:latin typeface="微软雅黑" pitchFamily="34" charset="-122"/>
                <a:ea typeface="微软雅黑" pitchFamily="34" charset="-122"/>
              </a:rPr>
              <a:t>节　大气压强</a:t>
            </a:r>
          </a:p>
        </p:txBody>
      </p:sp>
      <p:pic>
        <p:nvPicPr>
          <p:cNvPr id="25" name="Picture 12" descr="clouds1.png"/>
          <p:cNvPicPr>
            <a:picLocks noChangeAspect="1"/>
          </p:cNvPicPr>
          <p:nvPr/>
        </p:nvPicPr>
        <p:blipFill>
          <a:blip r:embed="rId3"/>
          <a:srcRect/>
          <a:stretch>
            <a:fillRect/>
          </a:stretch>
        </p:blipFill>
        <p:spPr bwMode="auto">
          <a:xfrm>
            <a:off x="1822450" y="3101975"/>
            <a:ext cx="4770438" cy="828675"/>
          </a:xfrm>
          <a:prstGeom prst="rect">
            <a:avLst/>
          </a:prstGeom>
          <a:noFill/>
          <a:ln w="9525">
            <a:noFill/>
            <a:miter lim="800000"/>
            <a:headEnd/>
            <a:tailEnd/>
          </a:ln>
        </p:spPr>
      </p:pic>
      <p:pic>
        <p:nvPicPr>
          <p:cNvPr id="26" name="Picture 10" descr="field1.png"/>
          <p:cNvPicPr>
            <a:picLocks noChangeAspect="1"/>
          </p:cNvPicPr>
          <p:nvPr/>
        </p:nvPicPr>
        <p:blipFill>
          <a:blip r:embed="rId4"/>
          <a:srcRect/>
          <a:stretch>
            <a:fillRect/>
          </a:stretch>
        </p:blipFill>
        <p:spPr bwMode="auto">
          <a:xfrm>
            <a:off x="88900" y="3838575"/>
            <a:ext cx="8916988" cy="1354138"/>
          </a:xfrm>
          <a:prstGeom prst="rect">
            <a:avLst/>
          </a:prstGeom>
          <a:noFill/>
          <a:ln w="9525">
            <a:noFill/>
            <a:miter lim="800000"/>
            <a:headEnd/>
            <a:tailEnd/>
          </a:ln>
        </p:spPr>
      </p:pic>
      <p:pic>
        <p:nvPicPr>
          <p:cNvPr id="27" name="Picture 11" descr="server.png"/>
          <p:cNvPicPr>
            <a:picLocks noChangeAspect="1"/>
          </p:cNvPicPr>
          <p:nvPr/>
        </p:nvPicPr>
        <p:blipFill>
          <a:blip r:embed="rId5"/>
          <a:srcRect/>
          <a:stretch>
            <a:fillRect/>
          </a:stretch>
        </p:blipFill>
        <p:spPr bwMode="auto">
          <a:xfrm>
            <a:off x="2759075" y="3294063"/>
            <a:ext cx="3560763" cy="1955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9" presetClass="entr" presetSubtype="0" fill="hold" grpId="0" nodeType="afterEffect">
                                  <p:stCondLst>
                                    <p:cond delay="0"/>
                                  </p:stCondLst>
                                  <p:iterate type="lt">
                                    <p:tmPct val="0"/>
                                  </p:iterate>
                                  <p:childTnLst>
                                    <p:set>
                                      <p:cBhvr>
                                        <p:cTn id="19" dur="1" fill="hold">
                                          <p:stCondLst>
                                            <p:cond delay="0"/>
                                          </p:stCondLst>
                                        </p:cTn>
                                        <p:tgtEl>
                                          <p:spTgt spid="62"/>
                                        </p:tgtEl>
                                        <p:attrNameLst>
                                          <p:attrName>style.visibility</p:attrName>
                                        </p:attrNameLst>
                                      </p:cBhvr>
                                      <p:to>
                                        <p:strVal val="visible"/>
                                      </p:to>
                                    </p:set>
                                    <p:anim calcmode="lin" valueType="num">
                                      <p:cBhvr>
                                        <p:cTn id="20" dur="1000" fill="hold"/>
                                        <p:tgtEl>
                                          <p:spTgt spid="62"/>
                                        </p:tgtEl>
                                        <p:attrNameLst>
                                          <p:attrName>ppt_x</p:attrName>
                                        </p:attrNameLst>
                                      </p:cBhvr>
                                      <p:tavLst>
                                        <p:tav tm="0">
                                          <p:val>
                                            <p:strVal val="#ppt_x-.2"/>
                                          </p:val>
                                        </p:tav>
                                        <p:tav tm="100000">
                                          <p:val>
                                            <p:strVal val="#ppt_x"/>
                                          </p:val>
                                        </p:tav>
                                      </p:tavLst>
                                    </p:anim>
                                    <p:anim calcmode="lin" valueType="num">
                                      <p:cBhvr>
                                        <p:cTn id="21"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2"/>
                                        </p:tgtEl>
                                      </p:cBhvr>
                                    </p:animEffect>
                                  </p:childTnLst>
                                </p:cTn>
                              </p:par>
                              <p:par>
                                <p:cTn id="23" presetID="29" presetClass="entr" presetSubtype="0" fill="hold" grpId="0" nodeType="withEffect">
                                  <p:stCondLst>
                                    <p:cond delay="0"/>
                                  </p:stCondLst>
                                  <p:iterate type="lt">
                                    <p:tmPct val="0"/>
                                  </p:iterate>
                                  <p:childTnLst>
                                    <p:set>
                                      <p:cBhvr>
                                        <p:cTn id="24" dur="1" fill="hold">
                                          <p:stCondLst>
                                            <p:cond delay="0"/>
                                          </p:stCondLst>
                                        </p:cTn>
                                        <p:tgtEl>
                                          <p:spTgt spid="64"/>
                                        </p:tgtEl>
                                        <p:attrNameLst>
                                          <p:attrName>style.visibility</p:attrName>
                                        </p:attrNameLst>
                                      </p:cBhvr>
                                      <p:to>
                                        <p:strVal val="visible"/>
                                      </p:to>
                                    </p:set>
                                    <p:anim calcmode="lin" valueType="num">
                                      <p:cBhvr>
                                        <p:cTn id="25" dur="1000" fill="hold"/>
                                        <p:tgtEl>
                                          <p:spTgt spid="64"/>
                                        </p:tgtEl>
                                        <p:attrNameLst>
                                          <p:attrName>ppt_x</p:attrName>
                                        </p:attrNameLst>
                                      </p:cBhvr>
                                      <p:tavLst>
                                        <p:tav tm="0">
                                          <p:val>
                                            <p:strVal val="#ppt_x-.2"/>
                                          </p:val>
                                        </p:tav>
                                        <p:tav tm="100000">
                                          <p:val>
                                            <p:strVal val="#ppt_x"/>
                                          </p:val>
                                        </p:tav>
                                      </p:tavLst>
                                    </p:anim>
                                    <p:anim calcmode="lin" valueType="num">
                                      <p:cBhvr>
                                        <p:cTn id="26"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873406"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6575" y="995363"/>
            <a:ext cx="1204913" cy="51117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266541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a:t>
            </a:r>
          </a:p>
        </p:txBody>
      </p:sp>
      <p:sp>
        <p:nvSpPr>
          <p:cNvPr id="11" name="矩形 10"/>
          <p:cNvSpPr>
            <a:spLocks noChangeArrowheads="1"/>
          </p:cNvSpPr>
          <p:nvPr/>
        </p:nvSpPr>
        <p:spPr bwMode="auto">
          <a:xfrm>
            <a:off x="1149350" y="3594100"/>
            <a:ext cx="6515100" cy="992188"/>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塑料挂钩的吸盘紧贴在光滑的墙壁上</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吸盘内的空气被挤出</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在外界大气压的作用下</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吸盘被压在墙壁上不会掉下来</a:t>
            </a:r>
            <a:r>
              <a:rPr lang="en-US" altLang="zh-CN" sz="2000">
                <a:latin typeface="微软雅黑" pitchFamily="34" charset="-122"/>
                <a:ea typeface="微软雅黑" pitchFamily="34" charset="-122"/>
              </a:rPr>
              <a:t>.</a:t>
            </a:r>
          </a:p>
        </p:txBody>
      </p:sp>
      <p:pic>
        <p:nvPicPr>
          <p:cNvPr id="10" name="cc469.jpg" descr="id:2147510928;FounderCES"/>
          <p:cNvPicPr>
            <a:picLocks noChangeAspect="1" noChangeArrowheads="1"/>
          </p:cNvPicPr>
          <p:nvPr/>
        </p:nvPicPr>
        <p:blipFill>
          <a:blip r:embed="rId4"/>
          <a:srcRect/>
          <a:stretch>
            <a:fillRect/>
          </a:stretch>
        </p:blipFill>
        <p:spPr bwMode="auto">
          <a:xfrm>
            <a:off x="3203575" y="1230313"/>
            <a:ext cx="2509838" cy="246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Bottom)">
                                      <p:cBhvr>
                                        <p:cTn id="20" dur="500"/>
                                        <p:tgtEl>
                                          <p:spTgt spid="10"/>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873406"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6575" y="995363"/>
            <a:ext cx="1204913" cy="51117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266541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a:t>
            </a:r>
          </a:p>
        </p:txBody>
      </p:sp>
      <p:sp>
        <p:nvSpPr>
          <p:cNvPr id="11" name="矩形 10"/>
          <p:cNvSpPr>
            <a:spLocks noChangeArrowheads="1"/>
          </p:cNvSpPr>
          <p:nvPr/>
        </p:nvSpPr>
        <p:spPr bwMode="auto">
          <a:xfrm>
            <a:off x="2243138" y="3811588"/>
            <a:ext cx="4648200" cy="992187"/>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用吸管吸饮料时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管内的空气被吸走</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气压减小</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饮料在大气压的作用下被压入嘴里</a:t>
            </a:r>
            <a:r>
              <a:rPr lang="en-US" altLang="zh-CN" sz="2000">
                <a:latin typeface="微软雅黑" pitchFamily="34" charset="-122"/>
                <a:ea typeface="微软雅黑" pitchFamily="34" charset="-122"/>
              </a:rPr>
              <a:t>.</a:t>
            </a:r>
          </a:p>
        </p:txBody>
      </p:sp>
      <p:pic>
        <p:nvPicPr>
          <p:cNvPr id="12" name="cc470.jpg" descr="id:2147510942;FounderCES"/>
          <p:cNvPicPr>
            <a:picLocks noChangeAspect="1" noChangeArrowheads="1"/>
          </p:cNvPicPr>
          <p:nvPr/>
        </p:nvPicPr>
        <p:blipFill>
          <a:blip r:embed="rId4"/>
          <a:srcRect/>
          <a:stretch>
            <a:fillRect/>
          </a:stretch>
        </p:blipFill>
        <p:spPr bwMode="auto">
          <a:xfrm>
            <a:off x="3760788" y="1450975"/>
            <a:ext cx="1490662" cy="2284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873406"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6575" y="995363"/>
            <a:ext cx="1204913" cy="51117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266541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a:t>
            </a:r>
          </a:p>
        </p:txBody>
      </p:sp>
      <p:sp>
        <p:nvSpPr>
          <p:cNvPr id="11" name="矩形 10"/>
          <p:cNvSpPr>
            <a:spLocks noChangeArrowheads="1"/>
          </p:cNvSpPr>
          <p:nvPr/>
        </p:nvSpPr>
        <p:spPr bwMode="auto">
          <a:xfrm>
            <a:off x="1225550" y="1389063"/>
            <a:ext cx="6467475" cy="992187"/>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护士在用注射器吸取药液前</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先将活塞推至针筒的下端</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然后将针头插入药液</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提起活塞</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药液就被吸上来了</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为什么</a:t>
            </a:r>
            <a:r>
              <a:rPr lang="en-US" altLang="zh-CN" sz="2000">
                <a:latin typeface="微软雅黑" pitchFamily="34" charset="-122"/>
                <a:ea typeface="微软雅黑" pitchFamily="34" charset="-122"/>
              </a:rPr>
              <a:t>?</a:t>
            </a:r>
          </a:p>
        </p:txBody>
      </p:sp>
      <p:pic>
        <p:nvPicPr>
          <p:cNvPr id="13" name="cc472.jpg" descr="id:2147510956;FounderCES"/>
          <p:cNvPicPr>
            <a:picLocks noChangeAspect="1" noChangeArrowheads="1"/>
          </p:cNvPicPr>
          <p:nvPr/>
        </p:nvPicPr>
        <p:blipFill>
          <a:blip r:embed="rId4"/>
          <a:srcRect/>
          <a:stretch>
            <a:fillRect/>
          </a:stretch>
        </p:blipFill>
        <p:spPr bwMode="auto">
          <a:xfrm>
            <a:off x="3362325" y="2382838"/>
            <a:ext cx="2162175" cy="1387475"/>
          </a:xfrm>
          <a:prstGeom prst="rect">
            <a:avLst/>
          </a:prstGeom>
          <a:noFill/>
          <a:ln w="9525">
            <a:noFill/>
            <a:miter lim="800000"/>
            <a:headEnd/>
            <a:tailEnd/>
          </a:ln>
        </p:spPr>
      </p:pic>
      <p:sp>
        <p:nvSpPr>
          <p:cNvPr id="18" name="矩形 17"/>
          <p:cNvSpPr>
            <a:spLocks noChangeArrowheads="1"/>
          </p:cNvSpPr>
          <p:nvPr/>
        </p:nvSpPr>
        <p:spPr bwMode="auto">
          <a:xfrm>
            <a:off x="1236663" y="3741738"/>
            <a:ext cx="6465887" cy="1401762"/>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点拨：将注射器的活塞推下时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将针筒内的空气排出</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再向上提起活塞时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针筒内的体积增大</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压强减小</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药液在外界大气压的作用下被压入针筒内</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par>
                                <p:cTn id="22" presetID="1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Bottom)">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873406"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6575" y="995363"/>
            <a:ext cx="1204913" cy="51117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266541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a:t>
            </a:r>
          </a:p>
        </p:txBody>
      </p:sp>
      <p:sp>
        <p:nvSpPr>
          <p:cNvPr id="11" name="矩形 10"/>
          <p:cNvSpPr>
            <a:spLocks noChangeArrowheads="1"/>
          </p:cNvSpPr>
          <p:nvPr/>
        </p:nvSpPr>
        <p:spPr bwMode="auto">
          <a:xfrm>
            <a:off x="1414463" y="3886200"/>
            <a:ext cx="5824537" cy="993775"/>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茶壶的壶盖上往往有个小孔</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这种设计是为了保持壶内外的气压平衡</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便于更好地倒水</a:t>
            </a:r>
            <a:r>
              <a:rPr lang="en-US" altLang="zh-CN" sz="2000">
                <a:latin typeface="微软雅黑" pitchFamily="34" charset="-122"/>
                <a:ea typeface="微软雅黑" pitchFamily="34" charset="-122"/>
              </a:rPr>
              <a:t>.</a:t>
            </a:r>
          </a:p>
        </p:txBody>
      </p:sp>
      <p:pic>
        <p:nvPicPr>
          <p:cNvPr id="12" name="cc473.jpg" descr="id:2147510977;FounderCES"/>
          <p:cNvPicPr>
            <a:picLocks noChangeAspect="1" noChangeArrowheads="1"/>
          </p:cNvPicPr>
          <p:nvPr/>
        </p:nvPicPr>
        <p:blipFill>
          <a:blip r:embed="rId4"/>
          <a:srcRect/>
          <a:stretch>
            <a:fillRect/>
          </a:stretch>
        </p:blipFill>
        <p:spPr bwMode="auto">
          <a:xfrm>
            <a:off x="2749550" y="1692275"/>
            <a:ext cx="3228975" cy="1833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387264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6575" y="995363"/>
            <a:ext cx="1204913" cy="51117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大气压强有多大</a:t>
            </a:r>
          </a:p>
        </p:txBody>
      </p:sp>
      <p:sp>
        <p:nvSpPr>
          <p:cNvPr id="11" name="矩形 10"/>
          <p:cNvSpPr>
            <a:spLocks noChangeArrowheads="1"/>
          </p:cNvSpPr>
          <p:nvPr/>
        </p:nvSpPr>
        <p:spPr bwMode="auto">
          <a:xfrm>
            <a:off x="1414463" y="3886200"/>
            <a:ext cx="5824537" cy="939800"/>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用真空吸盘吊运平板玻璃时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大气压力作用在吸盘上</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使吸盘紧紧地贴在玻璃上</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从而牢牢吸住玻璃</a:t>
            </a:r>
            <a:r>
              <a:rPr lang="en-US" altLang="zh-CN" sz="2000">
                <a:latin typeface="微软雅黑" pitchFamily="34" charset="-122"/>
                <a:ea typeface="微软雅黑" pitchFamily="34" charset="-122"/>
              </a:rPr>
              <a:t>.</a:t>
            </a:r>
          </a:p>
        </p:txBody>
      </p:sp>
      <p:pic>
        <p:nvPicPr>
          <p:cNvPr id="13" name="cc474.jpg" descr="id:2147511014;FounderCES"/>
          <p:cNvPicPr>
            <a:picLocks noChangeAspect="1" noChangeArrowheads="1"/>
          </p:cNvPicPr>
          <p:nvPr/>
        </p:nvPicPr>
        <p:blipFill>
          <a:blip r:embed="rId4"/>
          <a:srcRect/>
          <a:stretch>
            <a:fillRect/>
          </a:stretch>
        </p:blipFill>
        <p:spPr bwMode="auto">
          <a:xfrm>
            <a:off x="2928938" y="1611313"/>
            <a:ext cx="2774950" cy="2105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lide(fromBottom)">
                                      <p:cBhvr>
                                        <p:cTn id="20" dur="500"/>
                                        <p:tgtEl>
                                          <p:spTgt spid="13"/>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2" y="0"/>
            <a:ext cx="2911113"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708025" y="995363"/>
            <a:ext cx="1163638" cy="493712"/>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266541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认识压力</a:t>
            </a:r>
          </a:p>
        </p:txBody>
      </p:sp>
      <p:sp>
        <p:nvSpPr>
          <p:cNvPr id="23" name="矩形 22"/>
          <p:cNvSpPr>
            <a:spLocks noChangeArrowheads="1"/>
          </p:cNvSpPr>
          <p:nvPr/>
        </p:nvSpPr>
        <p:spPr bwMode="auto">
          <a:xfrm>
            <a:off x="1593849" y="3147814"/>
            <a:ext cx="6218511" cy="992579"/>
          </a:xfrm>
          <a:prstGeom prst="rect">
            <a:avLst/>
          </a:prstGeom>
          <a:noFill/>
          <a:ln w="9525">
            <a:noFill/>
            <a:miter lim="800000"/>
            <a:headEnd/>
            <a:tailEnd/>
          </a:ln>
        </p:spPr>
        <p:txBody>
          <a:bodyPr wrap="square" lIns="68580" tIns="34290" rIns="68580" bIns="34290">
            <a:spAutoFit/>
          </a:bodyPr>
          <a:lstStyle/>
          <a:p>
            <a:pPr algn="just">
              <a:lnSpc>
                <a:spcPct val="150000"/>
              </a:lnSpc>
            </a:pPr>
            <a:r>
              <a:rPr lang="zh-CN" altLang="en-US" sz="2000" b="1" dirty="0">
                <a:latin typeface="微软雅黑" pitchFamily="34" charset="-122"/>
                <a:ea typeface="微软雅黑" pitchFamily="34" charset="-122"/>
              </a:rPr>
              <a:t>静止在水平路面上的汽车对地面的压力大小等于它的重力大小</a:t>
            </a:r>
            <a:r>
              <a:rPr lang="en-US" altLang="zh-CN" sz="2000" b="1" dirty="0">
                <a:latin typeface="微软雅黑" pitchFamily="34" charset="-122"/>
                <a:ea typeface="微软雅黑" pitchFamily="34" charset="-122"/>
              </a:rPr>
              <a:t>.</a:t>
            </a:r>
          </a:p>
        </p:txBody>
      </p:sp>
      <p:pic>
        <p:nvPicPr>
          <p:cNvPr id="10" name="cc300.jpg" descr="id:2147509013;FounderCES"/>
          <p:cNvPicPr>
            <a:picLocks noChangeAspect="1" noChangeArrowheads="1"/>
          </p:cNvPicPr>
          <p:nvPr/>
        </p:nvPicPr>
        <p:blipFill>
          <a:blip r:embed="rId4"/>
          <a:srcRect/>
          <a:stretch>
            <a:fillRect/>
          </a:stretch>
        </p:blipFill>
        <p:spPr bwMode="auto">
          <a:xfrm>
            <a:off x="2266949" y="1059582"/>
            <a:ext cx="5045062" cy="19459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Bottom)">
                                      <p:cBhvr>
                                        <p:cTn id="20" dur="500"/>
                                        <p:tgtEl>
                                          <p:spTgt spid="10"/>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lide(fromBottom)">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387264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6575" y="863600"/>
            <a:ext cx="1204913" cy="51117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大气压强有多大</a:t>
            </a:r>
          </a:p>
        </p:txBody>
      </p:sp>
      <p:sp>
        <p:nvSpPr>
          <p:cNvPr id="11" name="矩形 10"/>
          <p:cNvSpPr>
            <a:spLocks noChangeArrowheads="1"/>
          </p:cNvSpPr>
          <p:nvPr/>
        </p:nvSpPr>
        <p:spPr bwMode="auto">
          <a:xfrm>
            <a:off x="1414463" y="1381125"/>
            <a:ext cx="6108700" cy="3762375"/>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在进行托里拆利实验时</a:t>
            </a:r>
            <a:r>
              <a:rPr lang="en-US" altLang="zh-CN" sz="2000">
                <a:latin typeface="微软雅黑" pitchFamily="34" charset="-122"/>
                <a:ea typeface="微软雅黑" pitchFamily="34" charset="-122"/>
              </a:rPr>
              <a:t>:</a:t>
            </a:r>
          </a:p>
          <a:p>
            <a:pPr algn="just">
              <a:lnSpc>
                <a:spcPct val="150000"/>
              </a:lnSpc>
            </a:pPr>
            <a:r>
              <a:rPr lang="en-US" altLang="zh-CN" sz="2000">
                <a:latin typeface="微软雅黑" pitchFamily="34" charset="-122"/>
                <a:ea typeface="微软雅黑" pitchFamily="34" charset="-122"/>
              </a:rPr>
              <a:t>1.</a:t>
            </a:r>
            <a:r>
              <a:rPr lang="zh-CN" altLang="en-US" sz="2000">
                <a:latin typeface="微软雅黑" pitchFamily="34" charset="-122"/>
                <a:ea typeface="微软雅黑" pitchFamily="34" charset="-122"/>
              </a:rPr>
              <a:t>若管内有少许空气</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水银柱高度将改变</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实验结果偏小</a:t>
            </a:r>
            <a:r>
              <a:rPr lang="en-US" altLang="zh-CN" sz="2000">
                <a:latin typeface="微软雅黑" pitchFamily="34" charset="-122"/>
                <a:ea typeface="微软雅黑" pitchFamily="34" charset="-122"/>
              </a:rPr>
              <a:t>.</a:t>
            </a:r>
          </a:p>
          <a:p>
            <a:pPr algn="just">
              <a:lnSpc>
                <a:spcPct val="150000"/>
              </a:lnSpc>
            </a:pPr>
            <a:r>
              <a:rPr lang="en-US" altLang="zh-CN" sz="2000">
                <a:latin typeface="微软雅黑" pitchFamily="34" charset="-122"/>
                <a:ea typeface="微软雅黑" pitchFamily="34" charset="-122"/>
              </a:rPr>
              <a:t>2.</a:t>
            </a:r>
            <a:r>
              <a:rPr lang="zh-CN" altLang="en-US" sz="2000">
                <a:latin typeface="微软雅黑" pitchFamily="34" charset="-122"/>
                <a:ea typeface="微软雅黑" pitchFamily="34" charset="-122"/>
              </a:rPr>
              <a:t>玻璃管倾斜</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液柱变长</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但垂直高度不变</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对实验结果无影响</a:t>
            </a:r>
            <a:r>
              <a:rPr lang="en-US" altLang="zh-CN" sz="2000">
                <a:latin typeface="微软雅黑" pitchFamily="34" charset="-122"/>
                <a:ea typeface="微软雅黑" pitchFamily="34" charset="-122"/>
              </a:rPr>
              <a:t>.</a:t>
            </a:r>
          </a:p>
          <a:p>
            <a:pPr algn="just">
              <a:lnSpc>
                <a:spcPct val="150000"/>
              </a:lnSpc>
            </a:pPr>
            <a:r>
              <a:rPr lang="en-US" altLang="zh-CN" sz="2000">
                <a:latin typeface="微软雅黑" pitchFamily="34" charset="-122"/>
                <a:ea typeface="微软雅黑" pitchFamily="34" charset="-122"/>
              </a:rPr>
              <a:t>3.</a:t>
            </a:r>
            <a:r>
              <a:rPr lang="zh-CN" altLang="en-US" sz="2000">
                <a:latin typeface="微软雅黑" pitchFamily="34" charset="-122"/>
                <a:ea typeface="微软雅黑" pitchFamily="34" charset="-122"/>
              </a:rPr>
              <a:t>玻璃管上提</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液柱长度不变</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对实验结果无影响</a:t>
            </a:r>
            <a:r>
              <a:rPr lang="en-US" altLang="zh-CN" sz="2000">
                <a:latin typeface="微软雅黑" pitchFamily="34" charset="-122"/>
                <a:ea typeface="微软雅黑" pitchFamily="34" charset="-122"/>
              </a:rPr>
              <a:t>.</a:t>
            </a:r>
          </a:p>
          <a:p>
            <a:pPr algn="just">
              <a:lnSpc>
                <a:spcPct val="150000"/>
              </a:lnSpc>
            </a:pPr>
            <a:r>
              <a:rPr lang="en-US" altLang="zh-CN" sz="2000">
                <a:latin typeface="微软雅黑" pitchFamily="34" charset="-122"/>
                <a:ea typeface="微软雅黑" pitchFamily="34" charset="-122"/>
              </a:rPr>
              <a:t>4.</a:t>
            </a:r>
            <a:r>
              <a:rPr lang="zh-CN" altLang="en-US" sz="2000">
                <a:latin typeface="微软雅黑" pitchFamily="34" charset="-122"/>
                <a:ea typeface="微软雅黑" pitchFamily="34" charset="-122"/>
              </a:rPr>
              <a:t>水银槽中水银的多少对实验结果无影响</a:t>
            </a:r>
            <a:r>
              <a:rPr lang="en-US" altLang="zh-CN" sz="2000">
                <a:latin typeface="微软雅黑" pitchFamily="34" charset="-122"/>
                <a:ea typeface="微软雅黑" pitchFamily="34" charset="-122"/>
              </a:rPr>
              <a:t>.</a:t>
            </a:r>
          </a:p>
          <a:p>
            <a:pPr algn="just">
              <a:lnSpc>
                <a:spcPct val="150000"/>
              </a:lnSpc>
            </a:pPr>
            <a:r>
              <a:rPr lang="en-US" altLang="zh-CN" sz="2000">
                <a:latin typeface="微软雅黑" pitchFamily="34" charset="-122"/>
                <a:ea typeface="微软雅黑" pitchFamily="34" charset="-122"/>
              </a:rPr>
              <a:t>5.</a:t>
            </a:r>
            <a:r>
              <a:rPr lang="zh-CN" altLang="en-US" sz="2000">
                <a:latin typeface="微软雅黑" pitchFamily="34" charset="-122"/>
                <a:ea typeface="微软雅黑" pitchFamily="34" charset="-122"/>
              </a:rPr>
              <a:t>玻璃管的粗细对实验结果无影响</a:t>
            </a:r>
            <a:r>
              <a:rPr lang="en-US" altLang="zh-CN" sz="2000">
                <a:latin typeface="微软雅黑" pitchFamily="34" charset="-122"/>
                <a:ea typeface="微软雅黑" pitchFamily="34" charset="-122"/>
              </a:rPr>
              <a:t>.</a:t>
            </a:r>
          </a:p>
          <a:p>
            <a:pPr algn="just">
              <a:lnSpc>
                <a:spcPct val="150000"/>
              </a:lnSpc>
            </a:pPr>
            <a:r>
              <a:rPr lang="en-US" altLang="zh-CN" sz="2000">
                <a:latin typeface="微软雅黑" pitchFamily="34" charset="-122"/>
                <a:ea typeface="微软雅黑" pitchFamily="34" charset="-122"/>
              </a:rPr>
              <a:t>6.</a:t>
            </a:r>
            <a:r>
              <a:rPr lang="zh-CN" altLang="en-US" sz="2000">
                <a:latin typeface="微软雅黑" pitchFamily="34" charset="-122"/>
                <a:ea typeface="微软雅黑" pitchFamily="34" charset="-122"/>
              </a:rPr>
              <a:t>因水银有剧毒</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故实验时应注意安全</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387264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6575" y="949325"/>
            <a:ext cx="1204913" cy="33972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大气压强有多大</a:t>
            </a:r>
          </a:p>
        </p:txBody>
      </p:sp>
      <p:sp>
        <p:nvSpPr>
          <p:cNvPr id="11" name="矩形 10"/>
          <p:cNvSpPr>
            <a:spLocks noChangeArrowheads="1"/>
          </p:cNvSpPr>
          <p:nvPr/>
        </p:nvSpPr>
        <p:spPr bwMode="auto">
          <a:xfrm>
            <a:off x="981075" y="1455738"/>
            <a:ext cx="6994525" cy="3302000"/>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中医历史悠久、博大精深</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拔火罐”是治疗方法之一</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可治跌打损伤</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淤血内寒之痛病</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其方法是</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用火把罐里面加热一下</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然后马上扣在人的皮肤上</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过一会儿</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罐就会被牢牢“吸”在身上</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其原理是</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罐里的空气被加热时跑掉一部分</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倒扣在皮肤上时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里边的空气很快凉下来</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罐里面空气的压强小于外面空气的压强</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在大气压的作用下</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罐被牢牢“吸”在身上</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如图甲所示</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瓶吞鸡蛋”实验也是这个道理</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如图乙所示</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387264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36575" y="949325"/>
            <a:ext cx="1204913" cy="33972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大气压强有多大</a:t>
            </a:r>
          </a:p>
        </p:txBody>
      </p:sp>
      <p:pic>
        <p:nvPicPr>
          <p:cNvPr id="10" name="cc478.jpg" descr="id:2147511057;FounderCES"/>
          <p:cNvPicPr>
            <a:picLocks noChangeAspect="1" noChangeArrowheads="1"/>
          </p:cNvPicPr>
          <p:nvPr/>
        </p:nvPicPr>
        <p:blipFill>
          <a:blip r:embed="rId4">
            <a:clrChange>
              <a:clrFrom>
                <a:srgbClr val="E7F2EA"/>
              </a:clrFrom>
              <a:clrTo>
                <a:srgbClr val="E7F2EA">
                  <a:alpha val="0"/>
                </a:srgbClr>
              </a:clrTo>
            </a:clrChange>
          </a:blip>
          <a:srcRect/>
          <a:stretch>
            <a:fillRect/>
          </a:stretch>
        </p:blipFill>
        <p:spPr bwMode="auto">
          <a:xfrm>
            <a:off x="1895475" y="1731963"/>
            <a:ext cx="4929188" cy="1878012"/>
          </a:xfrm>
          <a:prstGeom prst="rect">
            <a:avLst/>
          </a:prstGeom>
          <a:noFill/>
          <a:ln w="9525">
            <a:noFill/>
            <a:miter lim="800000"/>
            <a:headEnd/>
            <a:tailEnd/>
          </a:ln>
        </p:spPr>
      </p:pic>
      <p:sp>
        <p:nvSpPr>
          <p:cNvPr id="12" name="矩形 11"/>
          <p:cNvSpPr>
            <a:spLocks noChangeArrowheads="1"/>
          </p:cNvSpPr>
          <p:nvPr/>
        </p:nvSpPr>
        <p:spPr bwMode="auto">
          <a:xfrm>
            <a:off x="3082925" y="3681413"/>
            <a:ext cx="3157538" cy="476250"/>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甲                                乙</a:t>
            </a:r>
            <a:endParaRPr lang="en-US" altLang="zh-CN" sz="200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Bottom)">
                                      <p:cBhvr>
                                        <p:cTn id="20" dur="500"/>
                                        <p:tgtEl>
                                          <p:spTgt spid="10"/>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Bottom)">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387264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55625" y="863600"/>
            <a:ext cx="1168400" cy="51117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大气压强有多大</a:t>
            </a:r>
          </a:p>
        </p:txBody>
      </p:sp>
      <p:sp>
        <p:nvSpPr>
          <p:cNvPr id="11" name="矩形 10"/>
          <p:cNvSpPr>
            <a:spLocks noChangeArrowheads="1"/>
          </p:cNvSpPr>
          <p:nvPr/>
        </p:nvSpPr>
        <p:spPr bwMode="auto">
          <a:xfrm>
            <a:off x="811213" y="1503363"/>
            <a:ext cx="7173912" cy="2840037"/>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气压计</a:t>
            </a:r>
          </a:p>
          <a:p>
            <a:pPr algn="just">
              <a:lnSpc>
                <a:spcPct val="150000"/>
              </a:lnSpc>
            </a:pPr>
            <a:r>
              <a:rPr lang="en-US" altLang="zh-CN" sz="2000">
                <a:latin typeface="微软雅黑" pitchFamily="34" charset="-122"/>
                <a:ea typeface="微软雅黑" pitchFamily="34" charset="-122"/>
              </a:rPr>
              <a:t>(1)</a:t>
            </a:r>
            <a:r>
              <a:rPr lang="zh-CN" altLang="en-US" sz="2000">
                <a:latin typeface="微软雅黑" pitchFamily="34" charset="-122"/>
                <a:ea typeface="微软雅黑" pitchFamily="34" charset="-122"/>
              </a:rPr>
              <a:t>作用</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测量大气压的仪器</a:t>
            </a:r>
            <a:r>
              <a:rPr lang="en-US" altLang="zh-CN" sz="2000">
                <a:latin typeface="微软雅黑" pitchFamily="34" charset="-122"/>
                <a:ea typeface="微软雅黑" pitchFamily="34" charset="-122"/>
              </a:rPr>
              <a:t>.</a:t>
            </a:r>
          </a:p>
          <a:p>
            <a:pPr algn="just">
              <a:lnSpc>
                <a:spcPct val="150000"/>
              </a:lnSpc>
            </a:pPr>
            <a:r>
              <a:rPr lang="en-US" altLang="zh-CN" sz="2000">
                <a:latin typeface="微软雅黑" pitchFamily="34" charset="-122"/>
                <a:ea typeface="微软雅黑" pitchFamily="34" charset="-122"/>
              </a:rPr>
              <a:t>(2)</a:t>
            </a:r>
            <a:r>
              <a:rPr lang="zh-CN" altLang="en-US" sz="2000">
                <a:latin typeface="微软雅黑" pitchFamily="34" charset="-122"/>
                <a:ea typeface="微软雅黑" pitchFamily="34" charset="-122"/>
              </a:rPr>
              <a:t>分类</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水银气压计和金属盒气压计</a:t>
            </a:r>
            <a:r>
              <a:rPr lang="en-US" altLang="zh-CN" sz="2000">
                <a:latin typeface="微软雅黑" pitchFamily="34" charset="-122"/>
                <a:ea typeface="微软雅黑" pitchFamily="34" charset="-122"/>
              </a:rPr>
              <a:t>.</a:t>
            </a:r>
          </a:p>
          <a:p>
            <a:pPr algn="just">
              <a:lnSpc>
                <a:spcPct val="150000"/>
              </a:lnSpc>
            </a:pPr>
            <a:r>
              <a:rPr lang="en-US" altLang="zh-CN" sz="2000">
                <a:latin typeface="微软雅黑" pitchFamily="34" charset="-122"/>
                <a:ea typeface="微软雅黑" pitchFamily="34" charset="-122"/>
              </a:rPr>
              <a:t>①</a:t>
            </a:r>
            <a:r>
              <a:rPr lang="zh-CN" altLang="en-US" sz="2000">
                <a:latin typeface="微软雅黑" pitchFamily="34" charset="-122"/>
                <a:ea typeface="微软雅黑" pitchFamily="34" charset="-122"/>
              </a:rPr>
              <a:t>水银气压计</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水银气压计与托里拆利实验装置相同</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只不过需要在管旁立一把刻度尺</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读出水银高度就可以知道当时的大气压</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这种气压计比较准确</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但携带不方便</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常用于气象站和实验室</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387264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55625" y="863600"/>
            <a:ext cx="1168400" cy="511175"/>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大气压强有多大</a:t>
            </a:r>
          </a:p>
        </p:txBody>
      </p:sp>
      <p:sp>
        <p:nvSpPr>
          <p:cNvPr id="11" name="矩形 10"/>
          <p:cNvSpPr>
            <a:spLocks noChangeArrowheads="1"/>
          </p:cNvSpPr>
          <p:nvPr/>
        </p:nvSpPr>
        <p:spPr bwMode="auto">
          <a:xfrm>
            <a:off x="811213" y="1503363"/>
            <a:ext cx="7437437" cy="1454150"/>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②金属盒气压计</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又叫无液气压计</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它的主要部分是一个抽成真空的波纹密闭金属盒及一个与盒盖中央相连的弹簧片</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固定弹簧片末端的连杆</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通过传动机械带动指针转动</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指示出大气压的值</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如图所示</a:t>
            </a:r>
            <a:r>
              <a:rPr lang="en-US" altLang="zh-CN" sz="2000">
                <a:latin typeface="微软雅黑" pitchFamily="34" charset="-122"/>
                <a:ea typeface="微软雅黑" pitchFamily="34" charset="-122"/>
              </a:rPr>
              <a:t>.</a:t>
            </a:r>
          </a:p>
        </p:txBody>
      </p:sp>
      <p:pic>
        <p:nvPicPr>
          <p:cNvPr id="10" name="r279.jpg" descr="id:2147511071;FounderCES"/>
          <p:cNvPicPr>
            <a:picLocks noChangeAspect="1" noChangeArrowheads="1"/>
          </p:cNvPicPr>
          <p:nvPr/>
        </p:nvPicPr>
        <p:blipFill>
          <a:blip r:embed="rId4"/>
          <a:srcRect/>
          <a:stretch>
            <a:fillRect/>
          </a:stretch>
        </p:blipFill>
        <p:spPr bwMode="auto">
          <a:xfrm>
            <a:off x="2405063" y="3157538"/>
            <a:ext cx="3741737" cy="154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par>
                                <p:cTn id="22" presetID="1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Bottom)">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387264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55625" y="869950"/>
            <a:ext cx="1168400" cy="496888"/>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大气压强有多大</a:t>
            </a:r>
          </a:p>
        </p:txBody>
      </p:sp>
      <p:sp>
        <p:nvSpPr>
          <p:cNvPr id="11" name="矩形 10"/>
          <p:cNvSpPr>
            <a:spLocks noChangeArrowheads="1"/>
          </p:cNvSpPr>
          <p:nvPr/>
        </p:nvSpPr>
        <p:spPr bwMode="auto">
          <a:xfrm>
            <a:off x="1593850" y="4038600"/>
            <a:ext cx="5654675" cy="531813"/>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氧气瓶、灭火器上的气压表也是一种无液气压计</a:t>
            </a:r>
            <a:r>
              <a:rPr lang="en-US" altLang="zh-CN" sz="2000">
                <a:latin typeface="微软雅黑" pitchFamily="34" charset="-122"/>
                <a:ea typeface="微软雅黑" pitchFamily="34" charset="-122"/>
              </a:rPr>
              <a:t>.</a:t>
            </a:r>
          </a:p>
        </p:txBody>
      </p:sp>
      <p:pic>
        <p:nvPicPr>
          <p:cNvPr id="12" name="cc480.jpg" descr="id:2147511085;FounderCES"/>
          <p:cNvPicPr>
            <a:picLocks noChangeAspect="1" noChangeArrowheads="1"/>
          </p:cNvPicPr>
          <p:nvPr/>
        </p:nvPicPr>
        <p:blipFill>
          <a:blip r:embed="rId4"/>
          <a:srcRect/>
          <a:stretch>
            <a:fillRect/>
          </a:stretch>
        </p:blipFill>
        <p:spPr bwMode="auto">
          <a:xfrm>
            <a:off x="3098800" y="1725613"/>
            <a:ext cx="2792413" cy="2078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387264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65150" y="869950"/>
            <a:ext cx="1368425" cy="590550"/>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大气压强有多大</a:t>
            </a:r>
          </a:p>
        </p:txBody>
      </p:sp>
      <p:sp>
        <p:nvSpPr>
          <p:cNvPr id="11" name="矩形 10"/>
          <p:cNvSpPr>
            <a:spLocks noChangeArrowheads="1"/>
          </p:cNvSpPr>
          <p:nvPr/>
        </p:nvSpPr>
        <p:spPr bwMode="auto">
          <a:xfrm>
            <a:off x="3375025" y="1946275"/>
            <a:ext cx="2252663" cy="1916113"/>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高度增加气压小</a:t>
            </a:r>
            <a:r>
              <a:rPr lang="en-US" altLang="zh-CN" sz="2000">
                <a:latin typeface="微软雅黑" pitchFamily="34" charset="-122"/>
                <a:ea typeface="微软雅黑" pitchFamily="34" charset="-122"/>
              </a:rPr>
              <a:t>,</a:t>
            </a:r>
          </a:p>
          <a:p>
            <a:pPr algn="just">
              <a:lnSpc>
                <a:spcPct val="150000"/>
              </a:lnSpc>
            </a:pPr>
            <a:r>
              <a:rPr lang="zh-CN" altLang="en-US" sz="2000">
                <a:latin typeface="微软雅黑" pitchFamily="34" charset="-122"/>
                <a:ea typeface="微软雅黑" pitchFamily="34" charset="-122"/>
              </a:rPr>
              <a:t>沸点跟着气压跑</a:t>
            </a:r>
            <a:r>
              <a:rPr lang="en-US" altLang="zh-CN" sz="2000">
                <a:latin typeface="微软雅黑" pitchFamily="34" charset="-122"/>
                <a:ea typeface="微软雅黑" pitchFamily="34" charset="-122"/>
              </a:rPr>
              <a:t>;</a:t>
            </a:r>
          </a:p>
          <a:p>
            <a:pPr algn="just">
              <a:lnSpc>
                <a:spcPct val="150000"/>
              </a:lnSpc>
            </a:pPr>
            <a:r>
              <a:rPr lang="zh-CN" altLang="en-US" sz="2000">
                <a:latin typeface="微软雅黑" pitchFamily="34" charset="-122"/>
                <a:ea typeface="微软雅黑" pitchFamily="34" charset="-122"/>
              </a:rPr>
              <a:t>冬天气压变得高</a:t>
            </a:r>
            <a:r>
              <a:rPr lang="en-US" altLang="zh-CN" sz="2000">
                <a:latin typeface="微软雅黑" pitchFamily="34" charset="-122"/>
                <a:ea typeface="微软雅黑" pitchFamily="34" charset="-122"/>
              </a:rPr>
              <a:t>,</a:t>
            </a:r>
          </a:p>
          <a:p>
            <a:pPr algn="just">
              <a:lnSpc>
                <a:spcPct val="150000"/>
              </a:lnSpc>
            </a:pPr>
            <a:r>
              <a:rPr lang="zh-CN" altLang="en-US" sz="2000">
                <a:latin typeface="微软雅黑" pitchFamily="34" charset="-122"/>
                <a:ea typeface="微软雅黑" pitchFamily="34" charset="-122"/>
              </a:rPr>
              <a:t>阴天气压又变小</a:t>
            </a:r>
            <a:r>
              <a:rPr lang="en-US" altLang="zh-CN" sz="200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3872647"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65150" y="876300"/>
            <a:ext cx="1368425" cy="579438"/>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3703637"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大气压强有多大</a:t>
            </a:r>
          </a:p>
        </p:txBody>
      </p:sp>
      <p:sp>
        <p:nvSpPr>
          <p:cNvPr id="11" name="矩形 10"/>
          <p:cNvSpPr>
            <a:spLocks noChangeArrowheads="1"/>
          </p:cNvSpPr>
          <p:nvPr/>
        </p:nvSpPr>
        <p:spPr bwMode="auto">
          <a:xfrm>
            <a:off x="1979613" y="3906838"/>
            <a:ext cx="4648200" cy="993775"/>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在海拔较高的地区</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由于气压低</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水的沸点也低</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通常用高压锅把饭煮熟</a:t>
            </a:r>
            <a:r>
              <a:rPr lang="en-US" altLang="zh-CN" sz="2000">
                <a:latin typeface="微软雅黑" pitchFamily="34" charset="-122"/>
                <a:ea typeface="微软雅黑" pitchFamily="34" charset="-122"/>
              </a:rPr>
              <a:t>.</a:t>
            </a:r>
          </a:p>
        </p:txBody>
      </p:sp>
      <p:pic>
        <p:nvPicPr>
          <p:cNvPr id="10" name="cc482.jpg" descr="id:2147511120;FounderCES"/>
          <p:cNvPicPr>
            <a:picLocks noChangeAspect="1" noChangeArrowheads="1"/>
          </p:cNvPicPr>
          <p:nvPr/>
        </p:nvPicPr>
        <p:blipFill>
          <a:blip r:embed="rId4"/>
          <a:srcRect/>
          <a:stretch>
            <a:fillRect/>
          </a:stretch>
        </p:blipFill>
        <p:spPr bwMode="auto">
          <a:xfrm>
            <a:off x="3141663" y="1603375"/>
            <a:ext cx="2401887" cy="236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Bottom)">
                                      <p:cBhvr>
                                        <p:cTn id="20" dur="500"/>
                                        <p:tgtEl>
                                          <p:spTgt spid="10"/>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文本框 78"/>
          <p:cNvSpPr txBox="1"/>
          <p:nvPr/>
        </p:nvSpPr>
        <p:spPr>
          <a:xfrm>
            <a:off x="3711968" y="2078424"/>
            <a:ext cx="2123477" cy="655252"/>
          </a:xfrm>
          <a:prstGeom prst="rect">
            <a:avLst/>
          </a:prstGeom>
          <a:noFill/>
        </p:spPr>
        <p:txBody>
          <a:bodyPr spcFirstLastPara="1" wrap="none" lIns="68580" tIns="34290" rIns="68580" bIns="34290">
            <a:prstTxWarp prst="textArchUp">
              <a:avLst/>
            </a:prstTxWarp>
            <a:spAutoFit/>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fontAlgn="auto">
              <a:spcBef>
                <a:spcPts val="0"/>
              </a:spcBef>
              <a:spcAft>
                <a:spcPts val="0"/>
              </a:spcAft>
              <a:defRPr/>
            </a:pPr>
            <a:r>
              <a:rPr lang="zh-CN" altLang="en-US" sz="5400" dirty="0" smtClean="0">
                <a:solidFill>
                  <a:schemeClr val="accent5"/>
                </a:solidFill>
              </a:rPr>
              <a:t>谢    谢</a:t>
            </a:r>
            <a:endParaRPr lang="zh-CN" altLang="en-US" sz="5400" dirty="0">
              <a:solidFill>
                <a:schemeClr val="accent5"/>
              </a:solidFill>
            </a:endParaRPr>
          </a:p>
        </p:txBody>
      </p:sp>
      <p:pic>
        <p:nvPicPr>
          <p:cNvPr id="44" name="Picture 4" descr="clouds.png"/>
          <p:cNvPicPr>
            <a:picLocks noChangeAspect="1"/>
          </p:cNvPicPr>
          <p:nvPr/>
        </p:nvPicPr>
        <p:blipFill>
          <a:blip r:embed="rId3"/>
          <a:srcRect/>
          <a:stretch>
            <a:fillRect/>
          </a:stretch>
        </p:blipFill>
        <p:spPr bwMode="auto">
          <a:xfrm>
            <a:off x="5705475" y="123825"/>
            <a:ext cx="3228975" cy="611188"/>
          </a:xfrm>
          <a:prstGeom prst="rect">
            <a:avLst/>
          </a:prstGeom>
          <a:noFill/>
          <a:ln w="9525">
            <a:noFill/>
            <a:miter lim="800000"/>
            <a:headEnd/>
            <a:tailEnd/>
          </a:ln>
        </p:spPr>
      </p:pic>
      <p:pic>
        <p:nvPicPr>
          <p:cNvPr id="45" name="Picture 3" descr="field.png"/>
          <p:cNvPicPr>
            <a:picLocks noChangeAspect="1"/>
          </p:cNvPicPr>
          <p:nvPr/>
        </p:nvPicPr>
        <p:blipFill>
          <a:blip r:embed="rId4"/>
          <a:srcRect/>
          <a:stretch>
            <a:fillRect/>
          </a:stretch>
        </p:blipFill>
        <p:spPr bwMode="auto">
          <a:xfrm>
            <a:off x="0" y="4076700"/>
            <a:ext cx="9183688" cy="1066800"/>
          </a:xfrm>
          <a:prstGeom prst="rect">
            <a:avLst/>
          </a:prstGeom>
          <a:noFill/>
          <a:ln w="9525">
            <a:noFill/>
            <a:miter lim="800000"/>
            <a:headEnd/>
            <a:tailEnd/>
          </a:ln>
        </p:spPr>
      </p:pic>
      <p:pic>
        <p:nvPicPr>
          <p:cNvPr id="47" name="Picture 4" descr="cloud_ballon.png"/>
          <p:cNvPicPr>
            <a:picLocks noChangeAspect="1"/>
          </p:cNvPicPr>
          <p:nvPr/>
        </p:nvPicPr>
        <p:blipFill>
          <a:blip r:embed="rId5"/>
          <a:srcRect/>
          <a:stretch>
            <a:fillRect/>
          </a:stretch>
        </p:blipFill>
        <p:spPr bwMode="auto">
          <a:xfrm>
            <a:off x="7796213" y="5143500"/>
            <a:ext cx="842962" cy="690563"/>
          </a:xfrm>
          <a:prstGeom prst="rect">
            <a:avLst/>
          </a:prstGeom>
          <a:noFill/>
          <a:ln w="9525">
            <a:noFill/>
            <a:miter lim="800000"/>
            <a:headEnd/>
            <a:tailEnd/>
          </a:ln>
        </p:spPr>
      </p:pic>
      <p:pic>
        <p:nvPicPr>
          <p:cNvPr id="48" name="Picture 4" descr="clouds.png"/>
          <p:cNvPicPr>
            <a:picLocks noChangeAspect="1"/>
          </p:cNvPicPr>
          <p:nvPr/>
        </p:nvPicPr>
        <p:blipFill>
          <a:blip r:embed="rId3"/>
          <a:srcRect/>
          <a:stretch>
            <a:fillRect/>
          </a:stretch>
        </p:blipFill>
        <p:spPr bwMode="auto">
          <a:xfrm>
            <a:off x="323850" y="514350"/>
            <a:ext cx="5133975" cy="971550"/>
          </a:xfrm>
          <a:prstGeom prst="rect">
            <a:avLst/>
          </a:prstGeom>
          <a:noFill/>
          <a:ln w="9525">
            <a:noFill/>
            <a:miter lim="800000"/>
            <a:headEnd/>
            <a:tailEnd/>
          </a:ln>
        </p:spPr>
      </p:pic>
      <p:pic>
        <p:nvPicPr>
          <p:cNvPr id="49" name="Picture 10" descr="together.png"/>
          <p:cNvPicPr>
            <a:picLocks noChangeAspect="1"/>
          </p:cNvPicPr>
          <p:nvPr/>
        </p:nvPicPr>
        <p:blipFill>
          <a:blip r:embed="rId6"/>
          <a:srcRect/>
          <a:stretch>
            <a:fillRect/>
          </a:stretch>
        </p:blipFill>
        <p:spPr bwMode="auto">
          <a:xfrm>
            <a:off x="2654300" y="3448050"/>
            <a:ext cx="4251325" cy="1200150"/>
          </a:xfrm>
          <a:prstGeom prst="rect">
            <a:avLst/>
          </a:prstGeom>
          <a:noFill/>
          <a:ln w="9525">
            <a:noFill/>
            <a:miter lim="800000"/>
            <a:headEnd/>
            <a:tailEnd/>
          </a:ln>
        </p:spPr>
      </p:pic>
      <p:pic>
        <p:nvPicPr>
          <p:cNvPr id="50" name="Picture 2" descr="C:\Users\Administrator\Desktop\兔子.png"/>
          <p:cNvPicPr>
            <a:picLocks noChangeAspect="1" noChangeArrowheads="1"/>
          </p:cNvPicPr>
          <p:nvPr/>
        </p:nvPicPr>
        <p:blipFill>
          <a:blip r:embed="rId7"/>
          <a:srcRect/>
          <a:stretch>
            <a:fillRect/>
          </a:stretch>
        </p:blipFill>
        <p:spPr bwMode="auto">
          <a:xfrm>
            <a:off x="5876925" y="4352925"/>
            <a:ext cx="800100" cy="790575"/>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1000" fill="hold"/>
                                        <p:tgtEl>
                                          <p:spTgt spid="44"/>
                                        </p:tgtEl>
                                        <p:attrNameLst>
                                          <p:attrName>ppt_x</p:attrName>
                                        </p:attrNameLst>
                                      </p:cBhvr>
                                      <p:tavLst>
                                        <p:tav tm="0">
                                          <p:val>
                                            <p:strVal val="#ppt_x-.2"/>
                                          </p:val>
                                        </p:tav>
                                        <p:tav tm="100000">
                                          <p:val>
                                            <p:strVal val="#ppt_x"/>
                                          </p:val>
                                        </p:tav>
                                      </p:tavLst>
                                    </p:anim>
                                    <p:anim calcmode="lin" valueType="num">
                                      <p:cBhvr>
                                        <p:cTn id="14"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4"/>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1000" fill="hold"/>
                                        <p:tgtEl>
                                          <p:spTgt spid="48"/>
                                        </p:tgtEl>
                                        <p:attrNameLst>
                                          <p:attrName>ppt_x</p:attrName>
                                        </p:attrNameLst>
                                      </p:cBhvr>
                                      <p:tavLst>
                                        <p:tav tm="0">
                                          <p:val>
                                            <p:strVal val="#ppt_x-.2"/>
                                          </p:val>
                                        </p:tav>
                                        <p:tav tm="100000">
                                          <p:val>
                                            <p:strVal val="#ppt_x"/>
                                          </p:val>
                                        </p:tav>
                                      </p:tavLst>
                                    </p:anim>
                                    <p:anim calcmode="lin" valueType="num">
                                      <p:cBhvr>
                                        <p:cTn id="20"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8"/>
                                        </p:tgtEl>
                                      </p:cBhvr>
                                    </p:animEffect>
                                  </p:childTnLst>
                                </p:cTn>
                              </p:par>
                            </p:childTnLst>
                          </p:cTn>
                        </p:par>
                        <p:par>
                          <p:cTn id="22" fill="hold">
                            <p:stCondLst>
                              <p:cond delay="3000"/>
                            </p:stCondLst>
                            <p:childTnLst>
                              <p:par>
                                <p:cTn id="23" presetID="0" presetClass="path" presetSubtype="0" accel="50000" decel="50000" fill="hold" nodeType="afterEffect">
                                  <p:stCondLst>
                                    <p:cond delay="0"/>
                                  </p:stCondLst>
                                  <p:childTnLst>
                                    <p:animMotion origin="layout" path="M 0.03984 -0.24838 C 0.03346 -0.25232 0.02799 -0.25787 0.02213 -0.2625 C 0.01888 -0.26505 0.01549 -0.26597 0.01237 -0.26783 C 0.0112 -0.26852 0.01041 -0.27084 0.00937 -0.27153 C 0.0082 -0.27222 -0.00065 -0.27477 -0.00143 -0.275 C -0.00834 -0.27732 -0.01393 -0.28079 -0.0211 -0.28195 C -0.02539 -0.28403 -0.02956 -0.28634 -0.03386 -0.28912 C -0.03711 -0.29097 -0.03867 -0.29005 -0.04167 -0.29259 C -0.04714 -0.29746 -0.05222 -0.30232 -0.05834 -0.30486 C -0.05925 -0.30602 -0.06016 -0.30764 -0.0612 -0.30857 C -0.06224 -0.30949 -0.06328 -0.30949 -0.06419 -0.31019 C -0.07031 -0.31644 -0.07513 -0.32384 -0.0819 -0.32801 C -0.08477 -0.3331 -0.08776 -0.33843 -0.09076 -0.34375 C -0.09232 -0.34676 -0.09479 -0.34699 -0.09662 -0.34908 C -0.09948 -0.35695 -0.10456 -0.36343 -0.10834 -0.37037 C -0.11406 -0.38056 -0.11979 -0.39074 -0.125 -0.40209 C -0.13268 -0.41829 -0.13607 -0.44236 -0.13972 -0.46204 C -0.14063 -0.47315 -0.14219 -0.4831 -0.14362 -0.49375 C -0.14388 -0.51945 -0.14102 -0.57824 -0.14753 -0.61389 C -0.15026 -0.65695 -0.14948 -0.69468 -0.16029 -0.7338 C -0.16224 -0.74028 -0.1638 -0.74954 -0.16628 -0.75509 C -0.17318 -0.7713 -0.16966 -0.76088 -0.175 -0.76921 C -0.17865 -0.77431 -0.18229 -0.78241 -0.18685 -0.78496 C -0.19935 -0.79259 -0.21068 -0.79584 -0.22409 -0.79746 C -0.25052 -0.8132 -0.28073 -0.79977 -0.30847 -0.7956 C -0.32891 -0.78334 -0.34271 -0.79769 -0.35847 -0.8132 C -0.36107 -0.81574 -0.36432 -0.81644 -0.36641 -0.82037 C -0.36979 -0.82639 -0.3724 -0.82871 -0.37709 -0.83079 C -0.38099 -0.83773 -0.38568 -0.83889 -0.38985 -0.84491 C -0.39375 -0.85093 -0.39714 -0.85371 -0.40169 -0.85903 C -0.40365 -0.86158 -0.40638 -0.86065 -0.40847 -0.86273 C -0.41472 -0.86875 -0.41745 -0.87199 -0.42422 -0.875 C -0.4293 -0.88102 -0.43594 -0.88287 -0.44193 -0.88565 C -0.45143 -0.89699 -0.48125 -0.89236 -0.48503 -0.89259 C -0.49518 -0.89884 -0.48386 -0.89259 -0.50951 -0.89259 C -0.55573 -0.89259 -0.60182 -0.89375 -0.64792 -0.89445 C -0.65742 -0.90023 -0.66589 -0.91088 -0.67539 -0.91736 C -0.67852 -0.91968 -0.68073 -0.92431 -0.68412 -0.92431 " pathEditMode="relative" rAng="0" ptsTypes="fffffffffffffffffffffffffffffffffffffA">
                                      <p:cBhvr>
                                        <p:cTn id="24" dur="2000" fill="hold"/>
                                        <p:tgtEl>
                                          <p:spTgt spid="47"/>
                                        </p:tgtEl>
                                        <p:attrNameLst>
                                          <p:attrName>ppt_x</p:attrName>
                                          <p:attrName>ppt_y</p:attrName>
                                        </p:attrNameLst>
                                      </p:cBhvr>
                                      <p:rCtr x="-36200" y="-33800"/>
                                    </p:animMotion>
                                  </p:childTnLst>
                                </p:cTn>
                              </p:par>
                            </p:childTnLst>
                          </p:cTn>
                        </p:par>
                        <p:par>
                          <p:cTn id="25" fill="hold">
                            <p:stCondLst>
                              <p:cond delay="5000"/>
                            </p:stCondLst>
                            <p:childTnLst>
                              <p:par>
                                <p:cTn id="26" presetID="23" presetClass="entr" presetSubtype="16"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childTnLst>
                                </p:cTn>
                              </p:par>
                              <p:par>
                                <p:cTn id="30" presetID="1"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par>
                                <p:cTn id="32" presetID="0" presetClass="path" presetSubtype="0" accel="50000" decel="50000" fill="hold" nodeType="withEffect">
                                  <p:stCondLst>
                                    <p:cond delay="0"/>
                                  </p:stCondLst>
                                  <p:childTnLst>
                                    <p:animMotion origin="layout" path="M -0.05104 0.01759 C -0.05638 0.01134 -0.05586 0.00416 -0.05938 -0.00463 C -0.06029 -0.00671 -0.06159 -0.0081 -0.0625 -0.01019 C -0.06706 -0.0206 -0.06836 -0.03033 -0.075 -0.03611 C -0.08464 -0.03033 -0.09271 -0.02685 -0.1 -0.01389 C -0.10195 -0.00324 -0.10039 0.00926 -0.10313 0.01944 C -0.10404 0.02291 -0.10938 0.02315 -0.10938 0.02338 C -0.11498 0.02199 -0.1207 0.02222 -0.12604 0.01944 C -0.12722 0.01875 -0.12761 0.01597 -0.12813 0.01389 C -0.13307 -0.00671 -0.12266 0.02407 -0.13333 -0.00463 C -0.13477 -0.00857 -0.13503 -0.01366 -0.13646 -0.01759 C -0.13867 -0.02338 -0.14154 -0.02847 -0.14375 -0.03426 C -0.1444 -0.03611 -0.14466 -0.03912 -0.14583 -0.03982 C -0.15013 -0.04236 -0.14805 -0.04051 -0.15208 -0.04537 C -0.16315 -0.04468 -0.17435 -0.04584 -0.18542 -0.04352 C -0.18672 -0.04329 -0.18724 -0.04005 -0.1875 -0.03796 C -0.18841 -0.02871 -0.18737 -0.01921 -0.18854 -0.01019 C -0.18906 -0.00579 -0.19128 -0.00278 -0.19271 0.00092 C -0.1957 0.00879 -0.19623 0.01643 -0.2 0.02315 C -0.20169 0.03241 -0.20534 0.0368 -0.21042 0.03981 C -0.21862 0.03773 -0.22214 0.03704 -0.22917 0.0287 C -0.23125 0.02616 -0.23542 0.02129 -0.23542 0.02153 C -0.23685 0.01759 -0.23815 0.01389 -0.23958 0.01018 C -0.24505 -0.00417 -0.24219 -0.02477 -0.25104 -0.03611 C -0.25404 -0.03982 -0.25599 -0.04028 -0.25938 -0.04167 C -0.26914 -0.04097 -0.27891 -0.04213 -0.28854 -0.03982 C -0.29219 -0.03889 -0.2918 -0.03056 -0.29271 -0.02685 C -0.29518 -0.0169 -0.29857 -0.01412 -0.30208 -0.00463 C -0.30352 -0.00093 -0.3043 0.0037 -0.30625 0.00648 C -0.31133 0.01342 -0.31693 0.01597 -0.32292 0.01944 C -0.32852 0.02268 -0.33281 0.03079 -0.33854 0.03426 C -0.34037 0.03403 -0.34974 0.0331 -0.35313 0.03055 C -0.35625 0.02824 -0.35768 0.025 -0.36146 0.025 " pathEditMode="relative" rAng="0" ptsTypes="ffffffffffffffffffffffffffffffffA">
                                      <p:cBhvr>
                                        <p:cTn id="33" dur="2000" fill="hold"/>
                                        <p:tgtEl>
                                          <p:spTgt spid="50"/>
                                        </p:tgtEl>
                                        <p:attrNameLst>
                                          <p:attrName>ppt_x</p:attrName>
                                          <p:attrName>ppt_y</p:attrName>
                                        </p:attrNameLst>
                                      </p:cBhvr>
                                      <p:rCtr x="-15500" y="-2100"/>
                                    </p:animMotion>
                                  </p:childTnLst>
                                </p:cTn>
                              </p:par>
                            </p:childTnLst>
                          </p:cTn>
                        </p:par>
                        <p:par>
                          <p:cTn id="34" fill="hold">
                            <p:stCondLst>
                              <p:cond delay="7000"/>
                            </p:stCondLst>
                            <p:childTnLst>
                              <p:par>
                                <p:cTn id="35" presetID="26"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down)">
                                      <p:cBhvr>
                                        <p:cTn id="37" dur="580">
                                          <p:stCondLst>
                                            <p:cond delay="0"/>
                                          </p:stCondLst>
                                        </p:cTn>
                                        <p:tgtEl>
                                          <p:spTgt spid="64"/>
                                        </p:tgtEl>
                                      </p:cBhvr>
                                    </p:animEffect>
                                    <p:anim calcmode="lin" valueType="num">
                                      <p:cBhvr>
                                        <p:cTn id="38"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43" dur="26">
                                          <p:stCondLst>
                                            <p:cond delay="650"/>
                                          </p:stCondLst>
                                        </p:cTn>
                                        <p:tgtEl>
                                          <p:spTgt spid="64"/>
                                        </p:tgtEl>
                                      </p:cBhvr>
                                      <p:to x="100000" y="60000"/>
                                    </p:animScale>
                                    <p:animScale>
                                      <p:cBhvr>
                                        <p:cTn id="44" dur="166" decel="50000">
                                          <p:stCondLst>
                                            <p:cond delay="676"/>
                                          </p:stCondLst>
                                        </p:cTn>
                                        <p:tgtEl>
                                          <p:spTgt spid="64"/>
                                        </p:tgtEl>
                                      </p:cBhvr>
                                      <p:to x="100000" y="100000"/>
                                    </p:animScale>
                                    <p:animScale>
                                      <p:cBhvr>
                                        <p:cTn id="45" dur="26">
                                          <p:stCondLst>
                                            <p:cond delay="1312"/>
                                          </p:stCondLst>
                                        </p:cTn>
                                        <p:tgtEl>
                                          <p:spTgt spid="64"/>
                                        </p:tgtEl>
                                      </p:cBhvr>
                                      <p:to x="100000" y="80000"/>
                                    </p:animScale>
                                    <p:animScale>
                                      <p:cBhvr>
                                        <p:cTn id="46" dur="166" decel="50000">
                                          <p:stCondLst>
                                            <p:cond delay="1338"/>
                                          </p:stCondLst>
                                        </p:cTn>
                                        <p:tgtEl>
                                          <p:spTgt spid="64"/>
                                        </p:tgtEl>
                                      </p:cBhvr>
                                      <p:to x="100000" y="100000"/>
                                    </p:animScale>
                                    <p:animScale>
                                      <p:cBhvr>
                                        <p:cTn id="47" dur="26">
                                          <p:stCondLst>
                                            <p:cond delay="1642"/>
                                          </p:stCondLst>
                                        </p:cTn>
                                        <p:tgtEl>
                                          <p:spTgt spid="64"/>
                                        </p:tgtEl>
                                      </p:cBhvr>
                                      <p:to x="100000" y="90000"/>
                                    </p:animScale>
                                    <p:animScale>
                                      <p:cBhvr>
                                        <p:cTn id="48" dur="166" decel="50000">
                                          <p:stCondLst>
                                            <p:cond delay="1668"/>
                                          </p:stCondLst>
                                        </p:cTn>
                                        <p:tgtEl>
                                          <p:spTgt spid="64"/>
                                        </p:tgtEl>
                                      </p:cBhvr>
                                      <p:to x="100000" y="100000"/>
                                    </p:animScale>
                                    <p:animScale>
                                      <p:cBhvr>
                                        <p:cTn id="49" dur="26">
                                          <p:stCondLst>
                                            <p:cond delay="1808"/>
                                          </p:stCondLst>
                                        </p:cTn>
                                        <p:tgtEl>
                                          <p:spTgt spid="64"/>
                                        </p:tgtEl>
                                      </p:cBhvr>
                                      <p:to x="100000" y="95000"/>
                                    </p:animScale>
                                    <p:animScale>
                                      <p:cBhvr>
                                        <p:cTn id="50" dur="166" decel="50000">
                                          <p:stCondLst>
                                            <p:cond delay="1834"/>
                                          </p:stCondLst>
                                        </p:cTn>
                                        <p:tgtEl>
                                          <p:spTgt spid="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画笔.jpg"/>
          <p:cNvPicPr>
            <a:picLocks noChangeAspect="1"/>
          </p:cNvPicPr>
          <p:nvPr/>
        </p:nvPicPr>
        <p:blipFill>
          <a:blip r:embed="rId2"/>
          <a:srcRect/>
          <a:stretch>
            <a:fillRect/>
          </a:stretch>
        </p:blipFill>
        <p:spPr bwMode="auto">
          <a:xfrm>
            <a:off x="8005763" y="4016375"/>
            <a:ext cx="1125537" cy="1127125"/>
          </a:xfrm>
          <a:prstGeom prst="rect">
            <a:avLst/>
          </a:prstGeom>
          <a:noFill/>
          <a:ln w="9525">
            <a:noFill/>
            <a:miter lim="800000"/>
            <a:headEnd/>
            <a:tailEnd/>
          </a:ln>
        </p:spPr>
      </p:pic>
      <p:pic>
        <p:nvPicPr>
          <p:cNvPr id="24" name="图片 23" descr="下方素材.png"/>
          <p:cNvPicPr>
            <a:picLocks noChangeAspect="1"/>
          </p:cNvPicPr>
          <p:nvPr/>
        </p:nvPicPr>
        <p:blipFill>
          <a:blip r:embed="rId3"/>
          <a:srcRect t="65517"/>
          <a:stretch>
            <a:fillRect/>
          </a:stretch>
        </p:blipFill>
        <p:spPr bwMode="auto">
          <a:xfrm>
            <a:off x="3967163" y="4652963"/>
            <a:ext cx="1895475" cy="490537"/>
          </a:xfrm>
          <a:prstGeom prst="rect">
            <a:avLst/>
          </a:prstGeom>
          <a:noFill/>
          <a:ln w="9525">
            <a:noFill/>
            <a:miter lim="800000"/>
            <a:headEnd/>
            <a:tailEnd/>
          </a:ln>
        </p:spPr>
      </p:pic>
      <p:pic>
        <p:nvPicPr>
          <p:cNvPr id="16" name="图片 15" descr="图片5.png"/>
          <p:cNvPicPr>
            <a:picLocks noChangeAspect="1"/>
          </p:cNvPicPr>
          <p:nvPr/>
        </p:nvPicPr>
        <p:blipFill>
          <a:blip r:embed="rId4"/>
          <a:srcRect/>
          <a:stretch>
            <a:fillRect/>
          </a:stretch>
        </p:blipFill>
        <p:spPr bwMode="auto">
          <a:xfrm>
            <a:off x="452438" y="1100138"/>
            <a:ext cx="1189037" cy="520700"/>
          </a:xfrm>
          <a:prstGeom prst="rect">
            <a:avLst/>
          </a:prstGeom>
          <a:noFill/>
          <a:ln w="9525">
            <a:noFill/>
            <a:miter lim="800000"/>
            <a:headEnd/>
            <a:tailEnd/>
          </a:ln>
        </p:spPr>
      </p:pic>
      <p:grpSp>
        <p:nvGrpSpPr>
          <p:cNvPr id="2" name="组合 18"/>
          <p:cNvGrpSpPr>
            <a:grpSpLocks/>
          </p:cNvGrpSpPr>
          <p:nvPr/>
        </p:nvGrpSpPr>
        <p:grpSpPr bwMode="auto">
          <a:xfrm>
            <a:off x="252413" y="0"/>
            <a:ext cx="2754312" cy="819150"/>
            <a:chOff x="337457" y="0"/>
            <a:chExt cx="5751109" cy="1091406"/>
          </a:xfrm>
        </p:grpSpPr>
        <p:sp>
          <p:nvSpPr>
            <p:cNvPr id="21" name="圆角矩形 20"/>
            <p:cNvSpPr/>
            <p:nvPr/>
          </p:nvSpPr>
          <p:spPr>
            <a:xfrm>
              <a:off x="337457" y="406105"/>
              <a:ext cx="5751109" cy="685301"/>
            </a:xfrm>
            <a:prstGeom prst="roundRect">
              <a:avLst/>
            </a:prstGeom>
            <a:solidFill>
              <a:schemeClr val="accent4">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2" name="直接连接符 21"/>
            <p:cNvCxnSpPr/>
            <p:nvPr/>
          </p:nvCxnSpPr>
          <p:spPr>
            <a:xfrm rot="5400000">
              <a:off x="709798" y="207740"/>
              <a:ext cx="418795" cy="3316"/>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rot="5400000">
              <a:off x="5113459" y="209398"/>
              <a:ext cx="418795" cy="0"/>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grpSp>
      <p:sp>
        <p:nvSpPr>
          <p:cNvPr id="25" name="矩形 24"/>
          <p:cNvSpPr>
            <a:spLocks noChangeArrowheads="1"/>
          </p:cNvSpPr>
          <p:nvPr/>
        </p:nvSpPr>
        <p:spPr bwMode="auto">
          <a:xfrm>
            <a:off x="306388" y="349250"/>
            <a:ext cx="266541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认识压力</a:t>
            </a:r>
          </a:p>
        </p:txBody>
      </p:sp>
      <p:sp>
        <p:nvSpPr>
          <p:cNvPr id="14" name="矩形 13"/>
          <p:cNvSpPr>
            <a:spLocks noChangeArrowheads="1"/>
          </p:cNvSpPr>
          <p:nvPr/>
        </p:nvSpPr>
        <p:spPr bwMode="auto">
          <a:xfrm>
            <a:off x="1648844" y="1707654"/>
            <a:ext cx="5710237" cy="1916112"/>
          </a:xfrm>
          <a:prstGeom prst="rect">
            <a:avLst/>
          </a:prstGeom>
          <a:noFill/>
          <a:ln w="9525">
            <a:noFill/>
            <a:miter lim="800000"/>
            <a:headEnd/>
            <a:tailEnd/>
          </a:ln>
        </p:spPr>
        <p:txBody>
          <a:bodyPr lIns="68580" tIns="34290" rIns="68580" bIns="34290">
            <a:spAutoFit/>
          </a:bodyPr>
          <a:lstStyle/>
          <a:p>
            <a:pPr>
              <a:lnSpc>
                <a:spcPct val="150000"/>
              </a:lnSpc>
            </a:pPr>
            <a:r>
              <a:rPr lang="zh-CN" altLang="en-US" sz="2000" b="1" dirty="0">
                <a:latin typeface="微软雅黑" pitchFamily="34" charset="-122"/>
                <a:ea typeface="微软雅黑" pitchFamily="34" charset="-122"/>
              </a:rPr>
              <a:t>压力简析</a:t>
            </a:r>
            <a:r>
              <a:rPr lang="en-US" altLang="zh-CN" sz="2000" b="1" dirty="0">
                <a:latin typeface="微软雅黑" pitchFamily="34" charset="-122"/>
                <a:ea typeface="微软雅黑" pitchFamily="34" charset="-122"/>
              </a:rPr>
              <a:t>:</a:t>
            </a:r>
          </a:p>
          <a:p>
            <a:pPr>
              <a:lnSpc>
                <a:spcPct val="150000"/>
              </a:lnSpc>
            </a:pP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压力并不都是由重力引起的</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通常把物体放在水平桌面上时</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如果物体不受其他力</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则压力</a:t>
            </a:r>
            <a:r>
              <a:rPr lang="en-US" altLang="zh-CN" sz="2000" b="1" i="1" dirty="0">
                <a:latin typeface="Times New Roman" pitchFamily="18" charset="0"/>
                <a:ea typeface="微软雅黑" pitchFamily="34" charset="-122"/>
                <a:cs typeface="Times New Roman" pitchFamily="18" charset="0"/>
              </a:rPr>
              <a:t>F</a:t>
            </a:r>
            <a:r>
              <a:rPr lang="en-US" altLang="zh-CN" sz="2000" b="1" dirty="0">
                <a:latin typeface="微软雅黑" pitchFamily="34" charset="-122"/>
                <a:ea typeface="微软雅黑" pitchFamily="34" charset="-122"/>
              </a:rPr>
              <a:t>=</a:t>
            </a:r>
            <a:r>
              <a:rPr lang="en-US" altLang="zh-CN" sz="2000" b="1" i="1" dirty="0">
                <a:latin typeface="Times New Roman" pitchFamily="18" charset="0"/>
                <a:ea typeface="微软雅黑" pitchFamily="34" charset="-122"/>
              </a:rPr>
              <a:t>G</a:t>
            </a:r>
            <a:r>
              <a:rPr lang="en-US" altLang="zh-CN" sz="2000" b="1" dirty="0">
                <a:latin typeface="微软雅黑" pitchFamily="34" charset="-122"/>
                <a:ea typeface="微软雅黑" pitchFamily="34" charset="-122"/>
              </a:rPr>
              <a:t>.</a:t>
            </a:r>
          </a:p>
          <a:p>
            <a:pPr>
              <a:lnSpc>
                <a:spcPct val="150000"/>
              </a:lnSpc>
            </a:pP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固体可以大小方向不变地传递压力</a:t>
            </a:r>
            <a:r>
              <a:rPr lang="en-US" altLang="zh-CN" sz="2000" b="1" dirty="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lide(fromLeft)">
                                      <p:cBhvr>
                                        <p:cTn id="10" dur="500"/>
                                        <p:tgtEl>
                                          <p:spTgt spid="25"/>
                                        </p:tgtEl>
                                      </p:cBhvr>
                                    </p:animEffect>
                                  </p:childTnLst>
                                </p:cTn>
                              </p:par>
                              <p:par>
                                <p:cTn id="11" presetID="1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par>
                          <p:cTn id="14" fill="hold">
                            <p:stCondLst>
                              <p:cond delay="500"/>
                            </p:stCondLst>
                            <p:childTnLst>
                              <p:par>
                                <p:cTn id="15" presetID="29"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2"/>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9" dur="500"/>
                                        <p:tgtEl>
                                          <p:spTgt spid="20"/>
                                        </p:tgtEl>
                                      </p:cBhvr>
                                    </p:animEffect>
                                  </p:childTnLst>
                                </p:cTn>
                              </p:par>
                              <p:par>
                                <p:cTn id="20" presetID="32" presetClass="emph" presetSubtype="0" fill="hold" nodeType="withEffect">
                                  <p:stCondLst>
                                    <p:cond delay="0"/>
                                  </p:stCondLst>
                                  <p:childTnLst>
                                    <p:animClr clrSpc="rgb" dir="cw">
                                      <p:cBhvr override="childStyle">
                                        <p:cTn id="21" dur="100" fill="hold"/>
                                        <p:tgtEl>
                                          <p:spTgt spid="24"/>
                                        </p:tgtEl>
                                        <p:attrNameLst>
                                          <p:attrName>style.color</p:attrName>
                                        </p:attrNameLst>
                                      </p:cBhvr>
                                      <p:to>
                                        <a:schemeClr val="bg1"/>
                                      </p:to>
                                    </p:animClr>
                                    <p:animClr clrSpc="rgb" dir="cw">
                                      <p:cBhvr>
                                        <p:cTn id="22" dur="100" fill="hold"/>
                                        <p:tgtEl>
                                          <p:spTgt spid="24"/>
                                        </p:tgtEl>
                                        <p:attrNameLst>
                                          <p:attrName>fillcolor</p:attrName>
                                        </p:attrNameLst>
                                      </p:cBhvr>
                                      <p:to>
                                        <a:schemeClr val="bg1"/>
                                      </p:to>
                                    </p:animClr>
                                    <p:set>
                                      <p:cBhvr>
                                        <p:cTn id="23" dur="100" fill="hold"/>
                                        <p:tgtEl>
                                          <p:spTgt spid="24"/>
                                        </p:tgtEl>
                                        <p:attrNameLst>
                                          <p:attrName>fill.type</p:attrName>
                                        </p:attrNameLst>
                                      </p:cBhvr>
                                      <p:to>
                                        <p:strVal val="solid"/>
                                      </p:to>
                                    </p:set>
                                    <p:set>
                                      <p:cBhvr>
                                        <p:cTn id="24" dur="100" fill="hold"/>
                                        <p:tgtEl>
                                          <p:spTgt spid="24"/>
                                        </p:tgtEl>
                                        <p:attrNameLst>
                                          <p:attrName>fill.on</p:attrName>
                                        </p:attrNameLst>
                                      </p:cBhvr>
                                      <p:to>
                                        <p:strVal val="true"/>
                                      </p:to>
                                    </p:se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lide(fromBottom)">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4" y="0"/>
            <a:ext cx="2185248"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500063" y="1116013"/>
            <a:ext cx="1246187" cy="527050"/>
          </a:xfrm>
          <a:prstGeom prst="rect">
            <a:avLst/>
          </a:prstGeom>
          <a:noFill/>
          <a:ln w="9525">
            <a:noFill/>
            <a:miter lim="800000"/>
            <a:headEnd/>
            <a:tailEnd/>
          </a:ln>
        </p:spPr>
      </p:pic>
      <p:pic>
        <p:nvPicPr>
          <p:cNvPr id="21" name="图片 20" descr="book3.png"/>
          <p:cNvPicPr>
            <a:picLocks noChangeAspect="1"/>
          </p:cNvPicPr>
          <p:nvPr/>
        </p:nvPicPr>
        <p:blipFill>
          <a:blip r:embed="rId3"/>
          <a:srcRect l="10980" t="7890" r="17050" b="13779"/>
          <a:stretch>
            <a:fillRect/>
          </a:stretch>
        </p:blipFill>
        <p:spPr bwMode="auto">
          <a:xfrm>
            <a:off x="7967663" y="3946525"/>
            <a:ext cx="971550" cy="1058863"/>
          </a:xfrm>
          <a:prstGeom prst="rect">
            <a:avLst/>
          </a:prstGeom>
          <a:noFill/>
          <a:ln w="9525">
            <a:noFill/>
            <a:miter lim="800000"/>
            <a:headEnd/>
            <a:tailEnd/>
          </a:ln>
        </p:spPr>
      </p:pic>
      <p:sp>
        <p:nvSpPr>
          <p:cNvPr id="9" name="矩形 8"/>
          <p:cNvSpPr>
            <a:spLocks noChangeArrowheads="1"/>
          </p:cNvSpPr>
          <p:nvPr/>
        </p:nvSpPr>
        <p:spPr bwMode="auto">
          <a:xfrm>
            <a:off x="306388" y="349250"/>
            <a:ext cx="197326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压强</a:t>
            </a:r>
          </a:p>
        </p:txBody>
      </p:sp>
      <p:sp>
        <p:nvSpPr>
          <p:cNvPr id="23" name="矩形 22"/>
          <p:cNvSpPr>
            <a:spLocks noChangeArrowheads="1"/>
          </p:cNvSpPr>
          <p:nvPr/>
        </p:nvSpPr>
        <p:spPr bwMode="auto">
          <a:xfrm>
            <a:off x="1724953" y="3483769"/>
            <a:ext cx="5943391" cy="992579"/>
          </a:xfrm>
          <a:prstGeom prst="rect">
            <a:avLst/>
          </a:prstGeom>
          <a:noFill/>
          <a:ln w="9525">
            <a:noFill/>
            <a:miter lim="800000"/>
            <a:headEnd/>
            <a:tailEnd/>
          </a:ln>
        </p:spPr>
        <p:txBody>
          <a:bodyPr wrap="square" lIns="68580" tIns="34290" rIns="68580" bIns="34290">
            <a:spAutoFit/>
          </a:bodyPr>
          <a:lstStyle/>
          <a:p>
            <a:pPr algn="just">
              <a:lnSpc>
                <a:spcPct val="150000"/>
              </a:lnSpc>
            </a:pPr>
            <a:r>
              <a:rPr lang="zh-CN" altLang="en-US" sz="2000" b="1" dirty="0">
                <a:latin typeface="微软雅黑" pitchFamily="34" charset="-122"/>
                <a:ea typeface="微软雅黑" pitchFamily="34" charset="-122"/>
              </a:rPr>
              <a:t>“山回路转不见君</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雪上空留马行处”</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雪地上深浅不一的马蹄印是压力的作用效果</a:t>
            </a:r>
            <a:r>
              <a:rPr lang="en-US" altLang="zh-CN" sz="2000" b="1" dirty="0">
                <a:latin typeface="微软雅黑" pitchFamily="34" charset="-122"/>
                <a:ea typeface="微软雅黑" pitchFamily="34" charset="-122"/>
              </a:rPr>
              <a:t>.</a:t>
            </a:r>
          </a:p>
        </p:txBody>
      </p:sp>
      <p:pic>
        <p:nvPicPr>
          <p:cNvPr id="11" name="cc315.jpg" descr="id:2147509084;FounderCES"/>
          <p:cNvPicPr>
            <a:picLocks noChangeAspect="1" noChangeArrowheads="1"/>
          </p:cNvPicPr>
          <p:nvPr/>
        </p:nvPicPr>
        <p:blipFill>
          <a:blip r:embed="rId4"/>
          <a:srcRect/>
          <a:stretch>
            <a:fillRect/>
          </a:stretch>
        </p:blipFill>
        <p:spPr bwMode="auto">
          <a:xfrm>
            <a:off x="2843808" y="833438"/>
            <a:ext cx="3736852" cy="24649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Bottom)">
                                      <p:cBhvr>
                                        <p:cTn id="20" dur="500"/>
                                        <p:tgtEl>
                                          <p:spTgt spid="11"/>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lide(fromBottom)">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画笔.jpg"/>
          <p:cNvPicPr>
            <a:picLocks noChangeAspect="1"/>
          </p:cNvPicPr>
          <p:nvPr/>
        </p:nvPicPr>
        <p:blipFill>
          <a:blip r:embed="rId2"/>
          <a:srcRect/>
          <a:stretch>
            <a:fillRect/>
          </a:stretch>
        </p:blipFill>
        <p:spPr bwMode="auto">
          <a:xfrm>
            <a:off x="8005763" y="4016375"/>
            <a:ext cx="1125537" cy="1127125"/>
          </a:xfrm>
          <a:prstGeom prst="rect">
            <a:avLst/>
          </a:prstGeom>
          <a:noFill/>
          <a:ln w="9525">
            <a:noFill/>
            <a:miter lim="800000"/>
            <a:headEnd/>
            <a:tailEnd/>
          </a:ln>
        </p:spPr>
      </p:pic>
      <p:pic>
        <p:nvPicPr>
          <p:cNvPr id="24" name="图片 23" descr="下方素材.png"/>
          <p:cNvPicPr>
            <a:picLocks noChangeAspect="1"/>
          </p:cNvPicPr>
          <p:nvPr/>
        </p:nvPicPr>
        <p:blipFill>
          <a:blip r:embed="rId3"/>
          <a:srcRect t="65517"/>
          <a:stretch>
            <a:fillRect/>
          </a:stretch>
        </p:blipFill>
        <p:spPr bwMode="auto">
          <a:xfrm>
            <a:off x="3967163" y="4652963"/>
            <a:ext cx="1895475" cy="490537"/>
          </a:xfrm>
          <a:prstGeom prst="rect">
            <a:avLst/>
          </a:prstGeom>
          <a:noFill/>
          <a:ln w="9525">
            <a:noFill/>
            <a:miter lim="800000"/>
            <a:headEnd/>
            <a:tailEnd/>
          </a:ln>
        </p:spPr>
      </p:pic>
      <p:pic>
        <p:nvPicPr>
          <p:cNvPr id="16" name="图片 15" descr="图片5.png"/>
          <p:cNvPicPr>
            <a:picLocks noChangeAspect="1"/>
          </p:cNvPicPr>
          <p:nvPr/>
        </p:nvPicPr>
        <p:blipFill>
          <a:blip r:embed="rId4"/>
          <a:srcRect/>
          <a:stretch>
            <a:fillRect/>
          </a:stretch>
        </p:blipFill>
        <p:spPr bwMode="auto">
          <a:xfrm>
            <a:off x="452438" y="1108075"/>
            <a:ext cx="1189037" cy="504825"/>
          </a:xfrm>
          <a:prstGeom prst="rect">
            <a:avLst/>
          </a:prstGeom>
          <a:noFill/>
          <a:ln w="9525">
            <a:noFill/>
            <a:miter lim="800000"/>
            <a:headEnd/>
            <a:tailEnd/>
          </a:ln>
        </p:spPr>
      </p:pic>
      <p:grpSp>
        <p:nvGrpSpPr>
          <p:cNvPr id="2" name="组合 18"/>
          <p:cNvGrpSpPr>
            <a:grpSpLocks/>
          </p:cNvGrpSpPr>
          <p:nvPr/>
        </p:nvGrpSpPr>
        <p:grpSpPr bwMode="auto">
          <a:xfrm>
            <a:off x="252413" y="0"/>
            <a:ext cx="2095500" cy="819150"/>
            <a:chOff x="337457" y="0"/>
            <a:chExt cx="5751109" cy="1091406"/>
          </a:xfrm>
        </p:grpSpPr>
        <p:sp>
          <p:nvSpPr>
            <p:cNvPr id="21" name="圆角矩形 20"/>
            <p:cNvSpPr/>
            <p:nvPr/>
          </p:nvSpPr>
          <p:spPr>
            <a:xfrm>
              <a:off x="337457" y="406105"/>
              <a:ext cx="5751109" cy="685301"/>
            </a:xfrm>
            <a:prstGeom prst="roundRect">
              <a:avLst/>
            </a:prstGeom>
            <a:solidFill>
              <a:schemeClr val="accent4">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2" name="直接连接符 21"/>
            <p:cNvCxnSpPr/>
            <p:nvPr/>
          </p:nvCxnSpPr>
          <p:spPr>
            <a:xfrm rot="5400000">
              <a:off x="709704" y="207219"/>
              <a:ext cx="418795" cy="4358"/>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rot="5400000">
              <a:off x="5112352" y="209398"/>
              <a:ext cx="418795" cy="0"/>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grpSp>
      <p:sp>
        <p:nvSpPr>
          <p:cNvPr id="25" name="矩形 24"/>
          <p:cNvSpPr>
            <a:spLocks noChangeArrowheads="1"/>
          </p:cNvSpPr>
          <p:nvPr/>
        </p:nvSpPr>
        <p:spPr bwMode="auto">
          <a:xfrm>
            <a:off x="306388" y="349250"/>
            <a:ext cx="197326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压强</a:t>
            </a:r>
          </a:p>
        </p:txBody>
      </p:sp>
      <p:sp>
        <p:nvSpPr>
          <p:cNvPr id="14" name="矩形 13"/>
          <p:cNvSpPr>
            <a:spLocks noChangeArrowheads="1"/>
          </p:cNvSpPr>
          <p:nvPr/>
        </p:nvSpPr>
        <p:spPr bwMode="auto">
          <a:xfrm>
            <a:off x="1403350" y="3716338"/>
            <a:ext cx="6316663" cy="938206"/>
          </a:xfrm>
          <a:prstGeom prst="rect">
            <a:avLst/>
          </a:prstGeom>
          <a:noFill/>
          <a:ln w="9525">
            <a:noFill/>
            <a:miter lim="800000"/>
            <a:headEnd/>
            <a:tailEnd/>
          </a:ln>
        </p:spPr>
        <p:txBody>
          <a:bodyPr lIns="68580" tIns="34290" rIns="68580" bIns="34290">
            <a:spAutoFit/>
          </a:bodyPr>
          <a:lstStyle/>
          <a:p>
            <a:pPr>
              <a:lnSpc>
                <a:spcPct val="150000"/>
              </a:lnSpc>
            </a:pPr>
            <a:r>
              <a:rPr lang="zh-CN" altLang="en-US" sz="2000" b="1" dirty="0">
                <a:latin typeface="微软雅黑" pitchFamily="34" charset="-122"/>
                <a:ea typeface="微软雅黑" pitchFamily="34" charset="-122"/>
              </a:rPr>
              <a:t>啄木鸟有尖尖的喙</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有利于啄破树皮</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找到昆虫</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这是因为在压力一定时</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受力面积越小</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压力的作用效果越明显</a:t>
            </a:r>
            <a:r>
              <a:rPr lang="en-US" altLang="zh-CN" sz="2000" b="1" dirty="0">
                <a:latin typeface="微软雅黑" pitchFamily="34" charset="-122"/>
                <a:ea typeface="微软雅黑" pitchFamily="34" charset="-122"/>
              </a:rPr>
              <a:t>.</a:t>
            </a:r>
          </a:p>
        </p:txBody>
      </p:sp>
      <p:pic>
        <p:nvPicPr>
          <p:cNvPr id="11" name="cc316.jpg" descr="id:2147509098;FounderCES"/>
          <p:cNvPicPr>
            <a:picLocks noChangeAspect="1" noChangeArrowheads="1"/>
          </p:cNvPicPr>
          <p:nvPr/>
        </p:nvPicPr>
        <p:blipFill>
          <a:blip r:embed="rId5"/>
          <a:srcRect/>
          <a:stretch>
            <a:fillRect/>
          </a:stretch>
        </p:blipFill>
        <p:spPr bwMode="auto">
          <a:xfrm>
            <a:off x="3333327" y="349250"/>
            <a:ext cx="3024336" cy="32694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lide(fromLeft)">
                                      <p:cBhvr>
                                        <p:cTn id="10" dur="500"/>
                                        <p:tgtEl>
                                          <p:spTgt spid="25"/>
                                        </p:tgtEl>
                                      </p:cBhvr>
                                    </p:animEffect>
                                  </p:childTnLst>
                                </p:cTn>
                              </p:par>
                              <p:par>
                                <p:cTn id="11" presetID="1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par>
                          <p:cTn id="14" fill="hold">
                            <p:stCondLst>
                              <p:cond delay="500"/>
                            </p:stCondLst>
                            <p:childTnLst>
                              <p:par>
                                <p:cTn id="15" presetID="29"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2"/>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9" dur="500"/>
                                        <p:tgtEl>
                                          <p:spTgt spid="20"/>
                                        </p:tgtEl>
                                      </p:cBhvr>
                                    </p:animEffect>
                                  </p:childTnLst>
                                </p:cTn>
                              </p:par>
                              <p:par>
                                <p:cTn id="20" presetID="32" presetClass="emph" presetSubtype="0" fill="hold" nodeType="withEffect">
                                  <p:stCondLst>
                                    <p:cond delay="0"/>
                                  </p:stCondLst>
                                  <p:childTnLst>
                                    <p:animClr clrSpc="rgb" dir="cw">
                                      <p:cBhvr override="childStyle">
                                        <p:cTn id="21" dur="100" fill="hold"/>
                                        <p:tgtEl>
                                          <p:spTgt spid="24"/>
                                        </p:tgtEl>
                                        <p:attrNameLst>
                                          <p:attrName>style.color</p:attrName>
                                        </p:attrNameLst>
                                      </p:cBhvr>
                                      <p:to>
                                        <a:schemeClr val="bg1"/>
                                      </p:to>
                                    </p:animClr>
                                    <p:animClr clrSpc="rgb" dir="cw">
                                      <p:cBhvr>
                                        <p:cTn id="22" dur="100" fill="hold"/>
                                        <p:tgtEl>
                                          <p:spTgt spid="24"/>
                                        </p:tgtEl>
                                        <p:attrNameLst>
                                          <p:attrName>fillcolor</p:attrName>
                                        </p:attrNameLst>
                                      </p:cBhvr>
                                      <p:to>
                                        <a:schemeClr val="bg1"/>
                                      </p:to>
                                    </p:animClr>
                                    <p:set>
                                      <p:cBhvr>
                                        <p:cTn id="23" dur="100" fill="hold"/>
                                        <p:tgtEl>
                                          <p:spTgt spid="24"/>
                                        </p:tgtEl>
                                        <p:attrNameLst>
                                          <p:attrName>fill.type</p:attrName>
                                        </p:attrNameLst>
                                      </p:cBhvr>
                                      <p:to>
                                        <p:strVal val="solid"/>
                                      </p:to>
                                    </p:set>
                                    <p:set>
                                      <p:cBhvr>
                                        <p:cTn id="24" dur="100" fill="hold"/>
                                        <p:tgtEl>
                                          <p:spTgt spid="24"/>
                                        </p:tgtEl>
                                        <p:attrNameLst>
                                          <p:attrName>fill.on</p:attrName>
                                        </p:attrNameLst>
                                      </p:cBhvr>
                                      <p:to>
                                        <p:strVal val="true"/>
                                      </p:to>
                                    </p:se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par>
                          <p:cTn id="30" fill="hold">
                            <p:stCondLst>
                              <p:cond delay="1500"/>
                            </p:stCondLst>
                            <p:childTnLst>
                              <p:par>
                                <p:cTn id="31" presetID="1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lide(fromBottom)">
                                      <p:cBhvr>
                                        <p:cTn id="33" dur="500"/>
                                        <p:tgtEl>
                                          <p:spTgt spid="14"/>
                                        </p:tgtEl>
                                      </p:cBhvr>
                                    </p:animEffect>
                                  </p:childTnLst>
                                </p:cTn>
                              </p:par>
                              <p:par>
                                <p:cTn id="34" presetID="1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slide(fromBottom)">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71451" y="0"/>
            <a:ext cx="2128689" cy="818555"/>
            <a:chOff x="444500" y="496094"/>
            <a:chExt cx="2362200" cy="1091406"/>
          </a:xfrm>
          <a:solidFill>
            <a:schemeClr val="accent4">
              <a:lumMod val="20000"/>
              <a:lumOff val="80000"/>
            </a:schemeClr>
          </a:solidFill>
        </p:grpSpPr>
        <p:sp>
          <p:nvSpPr>
            <p:cNvPr id="15" name="圆角矩形 14"/>
            <p:cNvSpPr/>
            <p:nvPr/>
          </p:nvSpPr>
          <p:spPr>
            <a:xfrm>
              <a:off x="444500" y="901700"/>
              <a:ext cx="2362200" cy="685800"/>
            </a:xfrm>
            <a:prstGeom prst="roundRect">
              <a:avLst/>
            </a:prstGeom>
            <a:grp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6" name="直接连接符 15"/>
            <p:cNvCxnSpPr/>
            <p:nvPr/>
          </p:nvCxnSpPr>
          <p:spPr>
            <a:xfrm rot="5400000">
              <a:off x="7810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rot="5400000">
              <a:off x="1885950" y="704850"/>
              <a:ext cx="419100" cy="1588"/>
            </a:xfrm>
            <a:prstGeom prst="line">
              <a:avLst/>
            </a:prstGeom>
            <a:grpFill/>
            <a:ln w="38100"/>
          </p:spPr>
          <p:style>
            <a:lnRef idx="1">
              <a:schemeClr val="dk1"/>
            </a:lnRef>
            <a:fillRef idx="0">
              <a:schemeClr val="dk1"/>
            </a:fillRef>
            <a:effectRef idx="0">
              <a:schemeClr val="dk1"/>
            </a:effectRef>
            <a:fontRef idx="minor">
              <a:schemeClr val="tx1"/>
            </a:fontRef>
          </p:style>
        </p:cxnSp>
      </p:grpSp>
      <p:pic>
        <p:nvPicPr>
          <p:cNvPr id="14" name="图片 13" descr="图片6.png"/>
          <p:cNvPicPr>
            <a:picLocks noChangeAspect="1"/>
          </p:cNvPicPr>
          <p:nvPr/>
        </p:nvPicPr>
        <p:blipFill>
          <a:blip r:embed="rId2"/>
          <a:srcRect/>
          <a:stretch>
            <a:fillRect/>
          </a:stretch>
        </p:blipFill>
        <p:spPr bwMode="auto">
          <a:xfrm>
            <a:off x="493713" y="835025"/>
            <a:ext cx="1276350" cy="541338"/>
          </a:xfrm>
          <a:prstGeom prst="rect">
            <a:avLst/>
          </a:prstGeom>
          <a:noFill/>
          <a:ln w="9525">
            <a:noFill/>
            <a:miter lim="800000"/>
            <a:headEnd/>
            <a:tailEnd/>
          </a:ln>
        </p:spPr>
      </p:pic>
      <p:pic>
        <p:nvPicPr>
          <p:cNvPr id="21" name="图片 20" descr="book3.png"/>
          <p:cNvPicPr>
            <a:picLocks noChangeAspect="1"/>
          </p:cNvPicPr>
          <p:nvPr/>
        </p:nvPicPr>
        <p:blipFill>
          <a:blip r:embed="rId3"/>
          <a:srcRect/>
          <a:stretch>
            <a:fillRect/>
          </a:stretch>
        </p:blipFill>
        <p:spPr bwMode="auto">
          <a:xfrm>
            <a:off x="7967663" y="3990975"/>
            <a:ext cx="971550" cy="971550"/>
          </a:xfrm>
          <a:prstGeom prst="rect">
            <a:avLst/>
          </a:prstGeom>
          <a:noFill/>
          <a:ln w="9525">
            <a:noFill/>
            <a:miter lim="800000"/>
            <a:headEnd/>
            <a:tailEnd/>
          </a:ln>
        </p:spPr>
      </p:pic>
      <p:sp>
        <p:nvSpPr>
          <p:cNvPr id="9" name="矩形 8"/>
          <p:cNvSpPr>
            <a:spLocks noChangeArrowheads="1"/>
          </p:cNvSpPr>
          <p:nvPr/>
        </p:nvSpPr>
        <p:spPr bwMode="auto">
          <a:xfrm>
            <a:off x="306388" y="349250"/>
            <a:ext cx="197326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压强</a:t>
            </a:r>
          </a:p>
        </p:txBody>
      </p:sp>
      <p:sp>
        <p:nvSpPr>
          <p:cNvPr id="11" name="矩形 10"/>
          <p:cNvSpPr>
            <a:spLocks noChangeArrowheads="1"/>
          </p:cNvSpPr>
          <p:nvPr/>
        </p:nvSpPr>
        <p:spPr bwMode="auto">
          <a:xfrm>
            <a:off x="1749425" y="3813175"/>
            <a:ext cx="5207000" cy="992188"/>
          </a:xfrm>
          <a:prstGeom prst="rect">
            <a:avLst/>
          </a:prstGeom>
          <a:noFill/>
          <a:ln w="9525">
            <a:noFill/>
            <a:miter lim="800000"/>
            <a:headEnd/>
            <a:tailEnd/>
          </a:ln>
        </p:spPr>
        <p:txBody>
          <a:bodyPr lIns="68580" tIns="34290" rIns="68580" bIns="34290">
            <a:spAutoFit/>
          </a:bodyPr>
          <a:lstStyle/>
          <a:p>
            <a:pPr algn="just">
              <a:lnSpc>
                <a:spcPct val="150000"/>
              </a:lnSpc>
            </a:pPr>
            <a:r>
              <a:rPr lang="zh-CN" altLang="en-US" sz="2000">
                <a:latin typeface="微软雅黑" pitchFamily="34" charset="-122"/>
                <a:ea typeface="微软雅黑" pitchFamily="34" charset="-122"/>
              </a:rPr>
              <a:t>饮料的吸管一端做成尖形</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在压力一定时</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减小受力面积来增大吸管对瓶盖的压强</a:t>
            </a:r>
            <a:r>
              <a:rPr lang="en-US" altLang="zh-CN" sz="2000">
                <a:latin typeface="微软雅黑" pitchFamily="34" charset="-122"/>
                <a:ea typeface="微软雅黑" pitchFamily="34" charset="-122"/>
              </a:rPr>
              <a:t>.</a:t>
            </a:r>
          </a:p>
        </p:txBody>
      </p:sp>
      <p:pic>
        <p:nvPicPr>
          <p:cNvPr id="13" name="cc318.jpg" descr="id:2147509112;FounderCES"/>
          <p:cNvPicPr>
            <a:picLocks noChangeAspect="1" noChangeArrowheads="1"/>
          </p:cNvPicPr>
          <p:nvPr/>
        </p:nvPicPr>
        <p:blipFill>
          <a:blip r:embed="rId4"/>
          <a:srcRect/>
          <a:stretch>
            <a:fillRect/>
          </a:stretch>
        </p:blipFill>
        <p:spPr bwMode="auto">
          <a:xfrm>
            <a:off x="3146425" y="1428750"/>
            <a:ext cx="2359025" cy="2325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500"/>
                                        <p:tgtEl>
                                          <p:spTgt spid="2"/>
                                        </p:tgtEl>
                                      </p:cBhvr>
                                    </p:animEffect>
                                  </p:childTnLst>
                                </p:cTn>
                              </p:par>
                              <p:par>
                                <p:cTn id="11" presetID="17"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Bottom)">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lide(fromBottom)">
                                      <p:cBhvr>
                                        <p:cTn id="20" dur="500"/>
                                        <p:tgtEl>
                                          <p:spTgt spid="13"/>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画笔.jpg"/>
          <p:cNvPicPr>
            <a:picLocks noChangeAspect="1"/>
          </p:cNvPicPr>
          <p:nvPr/>
        </p:nvPicPr>
        <p:blipFill>
          <a:blip r:embed="rId2"/>
          <a:srcRect/>
          <a:stretch>
            <a:fillRect/>
          </a:stretch>
        </p:blipFill>
        <p:spPr bwMode="auto">
          <a:xfrm>
            <a:off x="8005763" y="4016375"/>
            <a:ext cx="1125537" cy="1127125"/>
          </a:xfrm>
          <a:prstGeom prst="rect">
            <a:avLst/>
          </a:prstGeom>
          <a:noFill/>
          <a:ln w="9525">
            <a:noFill/>
            <a:miter lim="800000"/>
            <a:headEnd/>
            <a:tailEnd/>
          </a:ln>
        </p:spPr>
      </p:pic>
      <p:pic>
        <p:nvPicPr>
          <p:cNvPr id="24" name="图片 23" descr="下方素材.png"/>
          <p:cNvPicPr>
            <a:picLocks noChangeAspect="1"/>
          </p:cNvPicPr>
          <p:nvPr/>
        </p:nvPicPr>
        <p:blipFill>
          <a:blip r:embed="rId3"/>
          <a:srcRect t="65517"/>
          <a:stretch>
            <a:fillRect/>
          </a:stretch>
        </p:blipFill>
        <p:spPr bwMode="auto">
          <a:xfrm>
            <a:off x="3967163" y="4652963"/>
            <a:ext cx="1895475" cy="490537"/>
          </a:xfrm>
          <a:prstGeom prst="rect">
            <a:avLst/>
          </a:prstGeom>
          <a:noFill/>
          <a:ln w="9525">
            <a:noFill/>
            <a:miter lim="800000"/>
            <a:headEnd/>
            <a:tailEnd/>
          </a:ln>
        </p:spPr>
      </p:pic>
      <p:pic>
        <p:nvPicPr>
          <p:cNvPr id="16" name="图片 15" descr="图片5.png"/>
          <p:cNvPicPr>
            <a:picLocks noChangeAspect="1"/>
          </p:cNvPicPr>
          <p:nvPr/>
        </p:nvPicPr>
        <p:blipFill>
          <a:blip r:embed="rId4"/>
          <a:srcRect/>
          <a:stretch>
            <a:fillRect/>
          </a:stretch>
        </p:blipFill>
        <p:spPr bwMode="auto">
          <a:xfrm>
            <a:off x="431800" y="1100138"/>
            <a:ext cx="1230313" cy="522287"/>
          </a:xfrm>
          <a:prstGeom prst="rect">
            <a:avLst/>
          </a:prstGeom>
          <a:noFill/>
          <a:ln w="9525">
            <a:noFill/>
            <a:miter lim="800000"/>
            <a:headEnd/>
            <a:tailEnd/>
          </a:ln>
        </p:spPr>
      </p:pic>
      <p:grpSp>
        <p:nvGrpSpPr>
          <p:cNvPr id="2" name="组合 18"/>
          <p:cNvGrpSpPr>
            <a:grpSpLocks/>
          </p:cNvGrpSpPr>
          <p:nvPr/>
        </p:nvGrpSpPr>
        <p:grpSpPr bwMode="auto">
          <a:xfrm>
            <a:off x="252413" y="0"/>
            <a:ext cx="2179637" cy="819150"/>
            <a:chOff x="337457" y="0"/>
            <a:chExt cx="5751109" cy="1091406"/>
          </a:xfrm>
        </p:grpSpPr>
        <p:sp>
          <p:nvSpPr>
            <p:cNvPr id="21" name="圆角矩形 20"/>
            <p:cNvSpPr/>
            <p:nvPr/>
          </p:nvSpPr>
          <p:spPr>
            <a:xfrm>
              <a:off x="337457" y="406105"/>
              <a:ext cx="5751109" cy="685301"/>
            </a:xfrm>
            <a:prstGeom prst="roundRect">
              <a:avLst/>
            </a:prstGeom>
            <a:solidFill>
              <a:schemeClr val="accent4">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2" name="直接连接符 21"/>
            <p:cNvCxnSpPr/>
            <p:nvPr/>
          </p:nvCxnSpPr>
          <p:spPr>
            <a:xfrm rot="5400000">
              <a:off x="710289" y="209398"/>
              <a:ext cx="418795" cy="0"/>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rot="5400000">
              <a:off x="5112633" y="209398"/>
              <a:ext cx="418795" cy="0"/>
            </a:xfrm>
            <a:prstGeom prst="line">
              <a:avLst/>
            </a:prstGeom>
            <a:solidFill>
              <a:schemeClr val="accent4">
                <a:lumMod val="20000"/>
                <a:lumOff val="80000"/>
              </a:schemeClr>
            </a:solidFill>
            <a:ln w="38100"/>
          </p:spPr>
          <p:style>
            <a:lnRef idx="1">
              <a:schemeClr val="dk1"/>
            </a:lnRef>
            <a:fillRef idx="0">
              <a:schemeClr val="dk1"/>
            </a:fillRef>
            <a:effectRef idx="0">
              <a:schemeClr val="dk1"/>
            </a:effectRef>
            <a:fontRef idx="minor">
              <a:schemeClr val="tx1"/>
            </a:fontRef>
          </p:style>
        </p:cxnSp>
      </p:grpSp>
      <p:sp>
        <p:nvSpPr>
          <p:cNvPr id="25" name="矩形 24"/>
          <p:cNvSpPr>
            <a:spLocks noChangeArrowheads="1"/>
          </p:cNvSpPr>
          <p:nvPr/>
        </p:nvSpPr>
        <p:spPr bwMode="auto">
          <a:xfrm>
            <a:off x="306388" y="349250"/>
            <a:ext cx="1973262" cy="484188"/>
          </a:xfrm>
          <a:prstGeom prst="rect">
            <a:avLst/>
          </a:prstGeom>
          <a:noFill/>
          <a:ln w="9525">
            <a:noFill/>
            <a:miter lim="800000"/>
            <a:headEnd/>
            <a:tailEnd/>
          </a:ln>
        </p:spPr>
        <p:txBody>
          <a:bodyPr wrap="none" lIns="68580" tIns="34290" rIns="68580" bIns="34290">
            <a:spAutoFit/>
          </a:bodyPr>
          <a:lstStyle/>
          <a:p>
            <a:r>
              <a:rPr lang="zh-CN" altLang="en-US" sz="2700">
                <a:latin typeface="微软雅黑" pitchFamily="34" charset="-122"/>
                <a:ea typeface="微软雅黑" pitchFamily="34" charset="-122"/>
              </a:rPr>
              <a:t>知识点 压强</a:t>
            </a:r>
          </a:p>
        </p:txBody>
      </p:sp>
      <p:sp>
        <p:nvSpPr>
          <p:cNvPr id="13" name="矩形 12"/>
          <p:cNvSpPr>
            <a:spLocks noChangeArrowheads="1"/>
          </p:cNvSpPr>
          <p:nvPr/>
        </p:nvSpPr>
        <p:spPr bwMode="auto">
          <a:xfrm>
            <a:off x="1538288" y="2211710"/>
            <a:ext cx="5795962" cy="1111971"/>
          </a:xfrm>
          <a:prstGeom prst="rect">
            <a:avLst/>
          </a:prstGeom>
          <a:noFill/>
          <a:ln w="9525">
            <a:noFill/>
            <a:miter lim="800000"/>
            <a:headEnd/>
            <a:tailEnd/>
          </a:ln>
        </p:spPr>
        <p:txBody>
          <a:bodyPr lIns="68580" tIns="34290" rIns="68580" bIns="34290">
            <a:spAutoFit/>
          </a:bodyPr>
          <a:lstStyle/>
          <a:p>
            <a:pPr>
              <a:lnSpc>
                <a:spcPct val="150000"/>
              </a:lnSpc>
            </a:pPr>
            <a:r>
              <a:rPr lang="zh-CN" altLang="en-US" sz="2400" b="1" dirty="0">
                <a:latin typeface="微软雅黑" pitchFamily="34" charset="-122"/>
                <a:ea typeface="微软雅黑" pitchFamily="34" charset="-122"/>
              </a:rPr>
              <a:t>探究“压力的作用效果跟什么因素有关”的实验时</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注意控制变量法及转换法的应用</a:t>
            </a:r>
            <a:r>
              <a:rPr lang="en-US" altLang="zh-CN" sz="2400" b="1" dirty="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lide(fromLeft)">
                                      <p:cBhvr>
                                        <p:cTn id="10" dur="500"/>
                                        <p:tgtEl>
                                          <p:spTgt spid="25"/>
                                        </p:tgtEl>
                                      </p:cBhvr>
                                    </p:animEffect>
                                  </p:childTnLst>
                                </p:cTn>
                              </p:par>
                              <p:par>
                                <p:cTn id="11" presetID="1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par>
                          <p:cTn id="14" fill="hold">
                            <p:stCondLst>
                              <p:cond delay="500"/>
                            </p:stCondLst>
                            <p:childTnLst>
                              <p:par>
                                <p:cTn id="15" presetID="29"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2"/>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9" dur="500"/>
                                        <p:tgtEl>
                                          <p:spTgt spid="20"/>
                                        </p:tgtEl>
                                      </p:cBhvr>
                                    </p:animEffect>
                                  </p:childTnLst>
                                </p:cTn>
                              </p:par>
                              <p:par>
                                <p:cTn id="20" presetID="32" presetClass="emph" presetSubtype="0" fill="hold" nodeType="withEffect">
                                  <p:stCondLst>
                                    <p:cond delay="0"/>
                                  </p:stCondLst>
                                  <p:childTnLst>
                                    <p:animClr clrSpc="rgb" dir="cw">
                                      <p:cBhvr override="childStyle">
                                        <p:cTn id="21" dur="100" fill="hold"/>
                                        <p:tgtEl>
                                          <p:spTgt spid="24"/>
                                        </p:tgtEl>
                                        <p:attrNameLst>
                                          <p:attrName>style.color</p:attrName>
                                        </p:attrNameLst>
                                      </p:cBhvr>
                                      <p:to>
                                        <a:schemeClr val="bg1"/>
                                      </p:to>
                                    </p:animClr>
                                    <p:animClr clrSpc="rgb" dir="cw">
                                      <p:cBhvr>
                                        <p:cTn id="22" dur="100" fill="hold"/>
                                        <p:tgtEl>
                                          <p:spTgt spid="24"/>
                                        </p:tgtEl>
                                        <p:attrNameLst>
                                          <p:attrName>fillcolor</p:attrName>
                                        </p:attrNameLst>
                                      </p:cBhvr>
                                      <p:to>
                                        <a:schemeClr val="bg1"/>
                                      </p:to>
                                    </p:animClr>
                                    <p:set>
                                      <p:cBhvr>
                                        <p:cTn id="23" dur="100" fill="hold"/>
                                        <p:tgtEl>
                                          <p:spTgt spid="24"/>
                                        </p:tgtEl>
                                        <p:attrNameLst>
                                          <p:attrName>fill.type</p:attrName>
                                        </p:attrNameLst>
                                      </p:cBhvr>
                                      <p:to>
                                        <p:strVal val="solid"/>
                                      </p:to>
                                    </p:set>
                                    <p:set>
                                      <p:cBhvr>
                                        <p:cTn id="24" dur="100" fill="hold"/>
                                        <p:tgtEl>
                                          <p:spTgt spid="24"/>
                                        </p:tgtEl>
                                        <p:attrNameLst>
                                          <p:attrName>fill.on</p:attrName>
                                        </p:attrNameLst>
                                      </p:cBhvr>
                                      <p:to>
                                        <p:strVal val="true"/>
                                      </p:to>
                                    </p:se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lide(fromBottom)">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2243</Words>
  <Application>Microsoft Office PowerPoint</Application>
  <PresentationFormat>全屏显示(16:9)</PresentationFormat>
  <Paragraphs>131</Paragraphs>
  <Slides>48</Slides>
  <Notes>6</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11</cp:revision>
  <dcterms:created xsi:type="dcterms:W3CDTF">2020-02-27T09:21:44Z</dcterms:created>
  <dcterms:modified xsi:type="dcterms:W3CDTF">2020-03-14T00:12:30Z</dcterms:modified>
</cp:coreProperties>
</file>