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E5A6C-D949-4BE0-97DD-BD2EA3A73E62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43334-AFD7-4D9B-B2C6-8A4B12F8967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0296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024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CD9C65B-2B82-4F0D-A321-1C29137B2A59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2AD1BDC-1F36-4F5D-9E2B-5793BD5CB1D6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560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D8867E7-7BE5-4717-9466-D3B4B9ABBDFA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993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70AB86D-E042-4F66-9A5F-19396DF407AC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522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B8D8238-5237-4C8E-80E0-A816C5DEF248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38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3.png"/><Relationship Id="rId4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3" descr="roa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39951"/>
            <a:ext cx="9144000" cy="300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87"/>
          <p:cNvGrpSpPr>
            <a:grpSpLocks/>
          </p:cNvGrpSpPr>
          <p:nvPr/>
        </p:nvGrpSpPr>
        <p:grpSpPr bwMode="auto">
          <a:xfrm>
            <a:off x="2589215" y="3035301"/>
            <a:ext cx="3779837" cy="1577975"/>
            <a:chOff x="6240567" y="2900570"/>
            <a:chExt cx="3915294" cy="1916713"/>
          </a:xfrm>
        </p:grpSpPr>
        <p:grpSp>
          <p:nvGrpSpPr>
            <p:cNvPr id="3" name="组合 72"/>
            <p:cNvGrpSpPr>
              <a:grpSpLocks/>
            </p:cNvGrpSpPr>
            <p:nvPr/>
          </p:nvGrpSpPr>
          <p:grpSpPr bwMode="auto">
            <a:xfrm>
              <a:off x="6340874" y="2900570"/>
              <a:ext cx="3814987" cy="1916713"/>
              <a:chOff x="6340874" y="2900570"/>
              <a:chExt cx="3814987" cy="1916713"/>
            </a:xfrm>
          </p:grpSpPr>
          <p:sp>
            <p:nvSpPr>
              <p:cNvPr id="94" name="文本框 79"/>
              <p:cNvSpPr txBox="1"/>
              <p:nvPr/>
            </p:nvSpPr>
            <p:spPr>
              <a:xfrm>
                <a:off x="6340874" y="2900570"/>
                <a:ext cx="3814987" cy="190661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>
                  <a:defRPr sz="3200" b="1">
                    <a:solidFill>
                      <a:srgbClr val="F5841C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defRPr>
                </a:lvl1pPr>
              </a:lstStyle>
              <a:p>
                <a:pPr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新课标人教版</a:t>
                </a:r>
                <a:r>
                  <a:rPr lang="en-US" altLang="zh-CN" dirty="0" smtClean="0">
                    <a:solidFill>
                      <a:schemeClr val="accent3"/>
                    </a:solidFill>
                  </a:rPr>
                  <a:t>·</a:t>
                </a:r>
                <a:r>
                  <a:rPr lang="zh-CN" altLang="en-US" dirty="0" smtClean="0">
                    <a:solidFill>
                      <a:schemeClr val="accent3"/>
                    </a:solidFill>
                  </a:rPr>
                  <a:t>物理</a:t>
                </a:r>
                <a:endParaRPr lang="en-US" altLang="zh-CN" dirty="0" smtClean="0">
                  <a:solidFill>
                    <a:schemeClr val="accent3"/>
                  </a:solidFill>
                </a:endParaRPr>
              </a:p>
              <a:p>
                <a:pPr algn="ctr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 </a:t>
                </a:r>
                <a:r>
                  <a:rPr lang="zh-CN" altLang="en-US" dirty="0" smtClean="0">
                    <a:solidFill>
                      <a:srgbClr val="FF0000"/>
                    </a:solidFill>
                  </a:rPr>
                  <a:t>八年级下</a:t>
                </a:r>
                <a:endParaRPr lang="zh-CN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5" name="圆角矩形 94"/>
              <p:cNvSpPr/>
              <p:nvPr/>
            </p:nvSpPr>
            <p:spPr>
              <a:xfrm>
                <a:off x="6409938" y="3087614"/>
                <a:ext cx="3694947" cy="1729669"/>
              </a:xfrm>
              <a:prstGeom prst="roundRect">
                <a:avLst/>
              </a:prstGeom>
              <a:noFill/>
              <a:ln w="6350">
                <a:solidFill>
                  <a:srgbClr val="A0BF0D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4" name="组合 45"/>
            <p:cNvGrpSpPr>
              <a:grpSpLocks/>
            </p:cNvGrpSpPr>
            <p:nvPr/>
          </p:nvGrpSpPr>
          <p:grpSpPr bwMode="auto">
            <a:xfrm rot="2731254">
              <a:off x="6341934" y="2879007"/>
              <a:ext cx="109793" cy="312528"/>
              <a:chOff x="4454660" y="3810474"/>
              <a:chExt cx="406107" cy="1155987"/>
            </a:xfrm>
          </p:grpSpPr>
          <p:sp>
            <p:nvSpPr>
              <p:cNvPr id="9226" name="Freeform 16"/>
              <p:cNvSpPr>
                <a:spLocks/>
              </p:cNvSpPr>
              <p:nvPr/>
            </p:nvSpPr>
            <p:spPr bwMode="auto">
              <a:xfrm flipV="1">
                <a:off x="4459674" y="3810474"/>
                <a:ext cx="396080" cy="564858"/>
              </a:xfrm>
              <a:custGeom>
                <a:avLst/>
                <a:gdLst>
                  <a:gd name="T0" fmla="*/ 148399 w 758"/>
                  <a:gd name="T1" fmla="*/ 564858 h 1081"/>
                  <a:gd name="T2" fmla="*/ 396080 w 758"/>
                  <a:gd name="T3" fmla="*/ 0 h 1081"/>
                  <a:gd name="T4" fmla="*/ 0 w 758"/>
                  <a:gd name="T5" fmla="*/ 150489 h 1081"/>
                  <a:gd name="T6" fmla="*/ 148399 w 758"/>
                  <a:gd name="T7" fmla="*/ 564858 h 108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8"/>
                  <a:gd name="T13" fmla="*/ 0 h 1081"/>
                  <a:gd name="T14" fmla="*/ 758 w 758"/>
                  <a:gd name="T15" fmla="*/ 1081 h 108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8" h="1081">
                    <a:moveTo>
                      <a:pt x="284" y="1081"/>
                    </a:moveTo>
                    <a:lnTo>
                      <a:pt x="758" y="0"/>
                    </a:lnTo>
                    <a:lnTo>
                      <a:pt x="0" y="288"/>
                    </a:lnTo>
                    <a:lnTo>
                      <a:pt x="284" y="1081"/>
                    </a:lnTo>
                    <a:close/>
                  </a:path>
                </a:pathLst>
              </a:custGeom>
              <a:solidFill>
                <a:srgbClr val="31909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27" name="Freeform 30"/>
              <p:cNvSpPr>
                <a:spLocks/>
              </p:cNvSpPr>
              <p:nvPr/>
            </p:nvSpPr>
            <p:spPr bwMode="auto">
              <a:xfrm rot="-6303818">
                <a:off x="4522923" y="4261161"/>
                <a:ext cx="275725" cy="329602"/>
              </a:xfrm>
              <a:custGeom>
                <a:avLst/>
                <a:gdLst>
                  <a:gd name="T0" fmla="*/ 0 w 261"/>
                  <a:gd name="T1" fmla="*/ 0 h 312"/>
                  <a:gd name="T2" fmla="*/ 125714 w 261"/>
                  <a:gd name="T3" fmla="*/ 329602 h 312"/>
                  <a:gd name="T4" fmla="*/ 125714 w 261"/>
                  <a:gd name="T5" fmla="*/ 329602 h 312"/>
                  <a:gd name="T6" fmla="*/ 275725 w 261"/>
                  <a:gd name="T7" fmla="*/ 0 h 312"/>
                  <a:gd name="T8" fmla="*/ 0 w 261"/>
                  <a:gd name="T9" fmla="*/ 0 h 3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1"/>
                  <a:gd name="T16" fmla="*/ 0 h 312"/>
                  <a:gd name="T17" fmla="*/ 261 w 261"/>
                  <a:gd name="T18" fmla="*/ 312 h 3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1" h="312">
                    <a:moveTo>
                      <a:pt x="0" y="0"/>
                    </a:moveTo>
                    <a:lnTo>
                      <a:pt x="119" y="312"/>
                    </a:lnTo>
                    <a:lnTo>
                      <a:pt x="26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0BF0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28" name="Freeform 12"/>
              <p:cNvSpPr>
                <a:spLocks/>
              </p:cNvSpPr>
              <p:nvPr/>
            </p:nvSpPr>
            <p:spPr bwMode="auto">
              <a:xfrm rot="7160246">
                <a:off x="4384500" y="4490194"/>
                <a:ext cx="546427" cy="406107"/>
              </a:xfrm>
              <a:custGeom>
                <a:avLst/>
                <a:gdLst>
                  <a:gd name="T0" fmla="*/ 400474 w 1067"/>
                  <a:gd name="T1" fmla="*/ 0 h 793"/>
                  <a:gd name="T2" fmla="*/ 0 w 1067"/>
                  <a:gd name="T3" fmla="*/ 147489 h 793"/>
                  <a:gd name="T4" fmla="*/ 546427 w 1067"/>
                  <a:gd name="T5" fmla="*/ 406107 h 793"/>
                  <a:gd name="T6" fmla="*/ 400474 w 1067"/>
                  <a:gd name="T7" fmla="*/ 0 h 79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67"/>
                  <a:gd name="T13" fmla="*/ 0 h 793"/>
                  <a:gd name="T14" fmla="*/ 1067 w 1067"/>
                  <a:gd name="T15" fmla="*/ 793 h 79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67" h="793">
                    <a:moveTo>
                      <a:pt x="782" y="0"/>
                    </a:moveTo>
                    <a:lnTo>
                      <a:pt x="0" y="288"/>
                    </a:lnTo>
                    <a:lnTo>
                      <a:pt x="1067" y="793"/>
                    </a:lnTo>
                    <a:lnTo>
                      <a:pt x="782" y="0"/>
                    </a:lnTo>
                    <a:close/>
                  </a:path>
                </a:pathLst>
              </a:custGeom>
              <a:solidFill>
                <a:srgbClr val="FDB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96" name="文本框 78"/>
          <p:cNvSpPr txBox="1"/>
          <p:nvPr/>
        </p:nvSpPr>
        <p:spPr>
          <a:xfrm>
            <a:off x="3071802" y="2214560"/>
            <a:ext cx="2908489" cy="623248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600" dirty="0" smtClean="0">
                <a:solidFill>
                  <a:srgbClr val="FF0000"/>
                </a:solidFill>
              </a:rPr>
              <a:t>学科素养课件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pic>
        <p:nvPicPr>
          <p:cNvPr id="54" name="Picture 5" descr="cloudandb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2427" y="39689"/>
            <a:ext cx="6226175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" name="Picture 4" descr="cloud_ball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96213" y="5143500"/>
            <a:ext cx="842962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57 -0.10209 C -0.02722 -0.10602 -0.03307 -0.11204 -0.03932 -0.1169 C -0.04271 -0.11945 -0.04636 -0.12037 -0.04974 -0.12246 C -0.05091 -0.12315 -0.05169 -0.12546 -0.05287 -0.12616 C -0.05417 -0.12709 -0.06354 -0.12963 -0.06432 -0.12986 C -0.07162 -0.13241 -0.07761 -0.13588 -0.08516 -0.13727 C -0.08972 -0.13935 -0.09414 -0.1419 -0.0987 -0.14468 C -0.10222 -0.14676 -0.10391 -0.1456 -0.10703 -0.14838 C -0.11289 -0.15347 -0.11823 -0.15857 -0.12474 -0.16134 C -0.12578 -0.1625 -0.12669 -0.16412 -0.12787 -0.16505 C -0.12891 -0.16597 -0.13008 -0.16597 -0.13099 -0.1669 C -0.1375 -0.17338 -0.14258 -0.18125 -0.14974 -0.18542 C -0.15287 -0.19097 -0.15599 -0.19653 -0.15912 -0.20209 C -0.16081 -0.20509 -0.16341 -0.20533 -0.16537 -0.20764 C -0.16849 -0.21597 -0.17383 -0.22269 -0.17787 -0.22986 C -0.18399 -0.24074 -0.18998 -0.25139 -0.19557 -0.2632 C -0.20365 -0.28033 -0.20729 -0.30556 -0.2112 -0.32616 C -0.21211 -0.33773 -0.2138 -0.34815 -0.21537 -0.35949 C -0.21563 -0.38634 -0.2125 -0.44815 -0.21953 -0.48542 C -0.2224 -0.53079 -0.22149 -0.57037 -0.23307 -0.61134 C -0.23503 -0.61806 -0.23672 -0.62778 -0.23932 -0.63357 C -0.24675 -0.6507 -0.24297 -0.63982 -0.2487 -0.64838 C -0.25248 -0.65394 -0.25638 -0.66227 -0.2612 -0.66505 C -0.27448 -0.67292 -0.28659 -0.67639 -0.30078 -0.67801 C -0.32878 -0.69468 -0.36094 -0.68056 -0.39037 -0.67616 C -0.41211 -0.6632 -0.42669 -0.67824 -0.44349 -0.69468 C -0.44623 -0.69722 -0.44961 -0.69815 -0.45182 -0.70209 C -0.45547 -0.70857 -0.45821 -0.71088 -0.46328 -0.7132 C -0.46732 -0.72037 -0.4724 -0.72153 -0.47682 -0.72801 C -0.48099 -0.73426 -0.48451 -0.73704 -0.48932 -0.74283 C -0.49141 -0.74537 -0.4944 -0.74445 -0.49662 -0.74653 C -0.50313 -0.75301 -0.50612 -0.75625 -0.51328 -0.75949 C -0.51862 -0.76574 -0.52578 -0.76783 -0.53203 -0.7706 C -0.54219 -0.78264 -0.57383 -0.77778 -0.57787 -0.77801 C -0.58867 -0.78449 -0.57656 -0.77801 -0.60391 -0.77801 C -0.65287 -0.77801 -0.70182 -0.77917 -0.75078 -0.77986 C -0.76094 -0.78588 -0.76992 -0.79722 -0.77995 -0.80394 C -0.78334 -0.80625 -0.78568 -0.81134 -0.78932 -0.81134 " pathEditMode="relative" ptsTypes="fffffffffffffffffffffffffffffffffffffA">
                                      <p:cBhvr>
                                        <p:cTn id="25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8013" y="1012825"/>
            <a:ext cx="903287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3851275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044" y="208213"/>
              <a:ext cx="418795" cy="2371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274" y="208213"/>
              <a:ext cx="418795" cy="237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380682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杠杆的平衡条件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191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杠杆的转动取决于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en-US" altLang="zh-CN" sz="2000" b="1" baseline="-25000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l</a:t>
            </a:r>
            <a:r>
              <a:rPr lang="en-US" altLang="zh-CN" sz="2000" b="1" baseline="-25000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和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en-US" altLang="zh-CN" sz="2000" b="1" baseline="-25000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l</a:t>
            </a:r>
            <a:r>
              <a:rPr lang="en-US" altLang="zh-CN" sz="2000" b="1" baseline="-25000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的大小关系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与动力和阻力的大小无关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与动力臂和阻力臂的大小也无关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(1)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当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en-US" altLang="zh-CN" sz="2000" b="1" baseline="-25000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l</a:t>
            </a:r>
            <a:r>
              <a:rPr lang="en-US" altLang="zh-CN" sz="2000" b="1" baseline="-25000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 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&gt;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 F</a:t>
            </a:r>
            <a:r>
              <a:rPr lang="en-US" altLang="zh-CN" sz="2000" b="1" baseline="-25000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l</a:t>
            </a:r>
            <a:r>
              <a:rPr lang="en-US" altLang="zh-CN" sz="2000" b="1" baseline="-25000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时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杠杆沿力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en-US" altLang="zh-CN" sz="2000" b="1" baseline="-25000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的方向转动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(2)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当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en-US" altLang="zh-CN" sz="2000" b="1" baseline="-25000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l</a:t>
            </a:r>
            <a:r>
              <a:rPr lang="en-US" altLang="zh-CN" sz="2000" b="1" baseline="-25000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 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&lt;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 F</a:t>
            </a:r>
            <a:r>
              <a:rPr lang="en-US" altLang="zh-CN" sz="2000" b="1" baseline="-25000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l</a:t>
            </a:r>
            <a:r>
              <a:rPr lang="en-US" altLang="zh-CN" sz="2000" b="1" baseline="-25000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时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杠杆沿力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en-US" altLang="zh-CN" sz="2000" b="1" baseline="-25000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的方向转动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8013" y="1019175"/>
            <a:ext cx="903287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3743325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09755" y="208179"/>
              <a:ext cx="418795" cy="243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109" y="208178"/>
              <a:ext cx="418795" cy="244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380682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杠杆的平衡条件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4" y="1390650"/>
            <a:ext cx="8057207" cy="1177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决定杠杆是否平衡的因素是两侧的力和力臂的乘积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杠杆平衡时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两侧力和力臂的大小一般不相等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但其乘积一定相等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019175"/>
            <a:ext cx="900113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3427412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096" y="208066"/>
              <a:ext cx="418795" cy="2663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330" y="208066"/>
              <a:ext cx="418795" cy="2665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34607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生活中的杠杆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588842" y="3003798"/>
            <a:ext cx="8159621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杠杆在生活中的应用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修剪植物用的大剪刀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是一个省力杠杆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1" name="r538.jpg" descr="id:2147514657;FounderC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1920" y="561975"/>
            <a:ext cx="3790395" cy="2229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2775" y="1019175"/>
            <a:ext cx="895350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3427412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096" y="208066"/>
              <a:ext cx="418795" cy="2663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330" y="208066"/>
              <a:ext cx="418795" cy="2665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34607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生活中的杠杆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判断杠杆的种类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主要为比较动力臂和阻力臂的大小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因此对于复杂的杠杆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需要找到支点、动力、阻力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画出力臂进行比较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其次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还可以根据使用杠杆的用途分析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例如吃饭的筷子为了省距离就费力了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省力杠杆一般用在阻力很大的情况下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例如剪铁丝的钢丝钳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费力杠杆一般用在阻力比较小为了省距离的情况下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例如理发的剪刀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1120775" y="525463"/>
            <a:ext cx="6403975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第十二章  简单机械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3054350" y="1768475"/>
            <a:ext cx="29384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滑　轮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9113" y="973138"/>
            <a:ext cx="1082675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163762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342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338" y="207288"/>
              <a:ext cx="418795" cy="4221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滑轮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4" y="1390650"/>
            <a:ext cx="8057207" cy="1731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识别定滑轮和动滑轮的依据就是看滑轮的轴是否随物体一起移动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轴不随物体一起移动的是定滑轮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轴随物体一起移动的是动滑轮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9113" y="973138"/>
            <a:ext cx="1082675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163762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342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338" y="207288"/>
              <a:ext cx="418795" cy="4221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滑轮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8588"/>
            <a:ext cx="7704138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定滑轮和动滑轮的实质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(1)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定滑轮可以看作是一个变形的杠杆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如图甲所示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滑轮的轴相当于支点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动力臂和阻力臂都等于滑轮的半径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根据杠杆的平衡条件可知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: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F=G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所以不省力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因此定滑轮的实质是一个等臂杠杆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</a:p>
        </p:txBody>
      </p:sp>
      <p:pic>
        <p:nvPicPr>
          <p:cNvPr id="11" name="R572.EPS" descr="id:2147515265;FounderC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3175" y="3235325"/>
            <a:ext cx="2032000" cy="137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9113" y="973138"/>
            <a:ext cx="1082675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163762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342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338" y="207288"/>
              <a:ext cx="418795" cy="4221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滑轮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232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(2)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动滑轮也可以看作是一个变形的杠杆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如图乙所示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支点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O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在滑轮的边缘上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动力臂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l</a:t>
            </a:r>
            <a:r>
              <a:rPr lang="en-US" altLang="zh-CN" sz="20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为阻力臂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l</a:t>
            </a:r>
            <a:r>
              <a:rPr lang="en-US" altLang="zh-CN" sz="20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的二倍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故动力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en-US" altLang="zh-CN" sz="20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是阻力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en-US" altLang="zh-CN" sz="20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的二分之一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即动滑轮能够省一半力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因此动滑轮的实质是动力臂是阻力臂两倍的省力杠杆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n-US" altLang="zh-CN" sz="20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973138"/>
            <a:ext cx="928687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163762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342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338" y="207288"/>
              <a:ext cx="418795" cy="4221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滑轮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图中滑轮为定滑轮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大人对绳子的拉力与重物的重力大小相等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因此大人可将重物通过定滑轮吊到二楼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而孩子对绳子的拉力小于重物的重力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因此孩子被吊到二楼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9113" y="981075"/>
            <a:ext cx="10826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50190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102" y="207573"/>
              <a:ext cx="418795" cy="365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839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242252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滑轮组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塔吊中的滑轮组</a:t>
            </a:r>
          </a:p>
        </p:txBody>
      </p:sp>
      <p:pic>
        <p:nvPicPr>
          <p:cNvPr id="11" name="r575.jpg" descr="id:2147515330;FounderC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47864" y="1131590"/>
            <a:ext cx="3499147" cy="247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1120775" y="525463"/>
            <a:ext cx="6403975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5400" b="1" dirty="0">
                <a:solidFill>
                  <a:srgbClr val="319095"/>
                </a:solidFill>
                <a:latin typeface="隶书"/>
                <a:ea typeface="隶书"/>
                <a:cs typeface="隶书"/>
              </a:rPr>
              <a:t>第十二章  简单机械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3054350" y="1768475"/>
            <a:ext cx="29384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 dirty="0">
                <a:solidFill>
                  <a:srgbClr val="319095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 dirty="0">
                <a:solidFill>
                  <a:srgbClr val="319095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3300" b="1" dirty="0">
                <a:solidFill>
                  <a:srgbClr val="319095"/>
                </a:solidFill>
                <a:latin typeface="微软雅黑" pitchFamily="34" charset="-122"/>
                <a:ea typeface="微软雅黑" pitchFamily="34" charset="-122"/>
              </a:rPr>
              <a:t>节　杠　杆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9113" y="981075"/>
            <a:ext cx="10826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50190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102" y="207573"/>
              <a:ext cx="418795" cy="365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839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242252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滑轮组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滑轮组中绳子段数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n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为绕过动滑轮承担物重的段数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最后那段从上面定滑轮绕下来的绳子只起到改变力的方向的效果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不承担物重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9113" y="981075"/>
            <a:ext cx="10826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50190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102" y="207573"/>
              <a:ext cx="418795" cy="365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839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242252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滑轮组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起重机是用滑轮装置把“蛟龙号”吊到母船上的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2" name="r577.jpg" descr="id:2147515351;FounderC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83768" y="2211710"/>
            <a:ext cx="3632795" cy="2100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9113" y="984250"/>
            <a:ext cx="1082675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50190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102" y="207573"/>
              <a:ext cx="418795" cy="365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839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242252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滑轮组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如果使用滑轮组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n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段绳子承担重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绳端速度和距离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重物升高的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n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倍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" y="984250"/>
            <a:ext cx="1062037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50190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102" y="207573"/>
              <a:ext cx="418795" cy="365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839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242252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滑轮组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确定绳子段数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n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的方法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(1)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n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=        ,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s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为绳子自由端通过的距离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h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为物体上升的高度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</a:p>
          <a:p>
            <a:pPr>
              <a:lnSpc>
                <a:spcPct val="250000"/>
              </a:lnSpc>
            </a:pP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(2)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n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=         ,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为物体与地面间摩擦力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为自由端拉力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1071563" y="1747838"/>
          <a:ext cx="446087" cy="1097280"/>
        </p:xfrm>
        <a:graphic>
          <a:graphicData uri="http://schemas.openxmlformats.org/drawingml/2006/table">
            <a:tbl>
              <a:tblPr/>
              <a:tblGrid>
                <a:gridCol w="44608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s</a:t>
                      </a:r>
                      <a:endParaRPr kumimoji="0" lang="zh-CN" altLang="en-US" sz="3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charset="-122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h</a:t>
                      </a:r>
                      <a:endParaRPr kumimoji="0" lang="zh-CN" altLang="en-US" sz="3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charset="-122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1082675" y="2433638"/>
          <a:ext cx="446088" cy="1097280"/>
        </p:xfrm>
        <a:graphic>
          <a:graphicData uri="http://schemas.openxmlformats.org/drawingml/2006/table">
            <a:tbl>
              <a:tblPr/>
              <a:tblGrid>
                <a:gridCol w="446088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f</a:t>
                      </a:r>
                      <a:endParaRPr kumimoji="0" lang="zh-CN" altLang="en-US" sz="3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charset="-122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F</a:t>
                      </a:r>
                      <a:endParaRPr kumimoji="0" lang="zh-CN" altLang="en-US" sz="3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charset="-122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247653" y="0"/>
            <a:ext cx="3170461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3250" y="1152525"/>
            <a:ext cx="1039813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11467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轮轴和斜面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31838" y="1692275"/>
            <a:ext cx="7954962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当把动力施加在轮上时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此时由于轴半径小于轮半径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根据杠杆平衡条件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: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 F</a:t>
            </a:r>
            <a:r>
              <a:rPr lang="en-US" altLang="zh-CN" sz="20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l</a:t>
            </a:r>
            <a:r>
              <a:rPr lang="en-US" altLang="zh-CN" sz="20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 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 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=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 F</a:t>
            </a:r>
            <a:r>
              <a:rPr lang="en-US" altLang="zh-CN" sz="20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l</a:t>
            </a:r>
            <a:r>
              <a:rPr lang="en-US" altLang="zh-CN" sz="20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en-US" altLang="zh-CN" sz="20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</a:t>
            </a:r>
            <a:r>
              <a:rPr lang="en-US" altLang="zh-CN" sz="2000" i="1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R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=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en-US" altLang="zh-CN" sz="20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en-US" altLang="zh-CN" sz="2000" i="1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r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又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R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&gt;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r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则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en-US" altLang="zh-CN" sz="20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&lt;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en-US" altLang="zh-CN" sz="20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即使用轮轴省力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但费距离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若反之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将动力施加在轴上时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en-US" altLang="zh-CN" sz="20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</a:t>
            </a:r>
            <a:r>
              <a:rPr lang="en-US" altLang="zh-CN" sz="2000" i="1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r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=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en-US" altLang="zh-CN" sz="20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en-US" altLang="zh-CN" sz="2000" i="1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R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又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r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&lt;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R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则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en-US" altLang="zh-CN" sz="20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&gt;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en-US" altLang="zh-CN" sz="20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即使用轮轴费力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但省距离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247653" y="0"/>
            <a:ext cx="3170461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3250" y="1158875"/>
            <a:ext cx="1039813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11467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轮轴和斜面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31838" y="1692275"/>
            <a:ext cx="7954962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人骑自行车上坡时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总喜欢走“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S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”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形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这样做有什么好处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?</a:t>
            </a:r>
          </a:p>
        </p:txBody>
      </p:sp>
      <p:pic>
        <p:nvPicPr>
          <p:cNvPr id="10" name="r582.jpg" descr="id:2147515464;FounderC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59832" y="2365375"/>
            <a:ext cx="2929359" cy="1976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247653" y="0"/>
            <a:ext cx="3170461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0563" y="1158875"/>
            <a:ext cx="863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11467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轮轴和斜面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31838" y="1692275"/>
            <a:ext cx="7954962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走“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S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”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形路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是利用多移动距离达到省力的效果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从而更容易爬坡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1120775" y="525463"/>
            <a:ext cx="6403975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第十二章  简单机械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2836863" y="1790700"/>
            <a:ext cx="33623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机械效率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09562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291195" y="0"/>
            <a:ext cx="4738005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0713" y="1160463"/>
            <a:ext cx="10033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48450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有用功、额外功和总功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31838" y="1692275"/>
            <a:ext cx="7954962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功的原理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使用机械时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人们所做的功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都不会少于直接用手所做的功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即使用任何机械都不能省功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这个结论叫做功的原理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291195" y="0"/>
            <a:ext cx="475977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0713" y="1166813"/>
            <a:ext cx="1003300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48450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有用功、额外功和总功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31838" y="1692275"/>
            <a:ext cx="7954962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1.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有用功与额外功的区分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: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关键是看需要达到的目的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完成我们认为有用的那部分功就是有用功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即目的所在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并非我们需要但又不得不额外做的功为额外功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2.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有用功和总功的区别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: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有用功相当于不用机械而直接用手对物体做的功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通常用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W</a:t>
            </a:r>
            <a:r>
              <a:rPr lang="zh-CN" altLang="en-US" sz="20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有用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=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Gh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计算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;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总功就是动力对机械做的功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通常用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W</a:t>
            </a:r>
            <a:r>
              <a:rPr lang="zh-CN" altLang="en-US" sz="20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总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=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Fs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计算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1650" y="915396"/>
            <a:ext cx="1116013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12090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09194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926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>
                <a:latin typeface="微软雅黑" pitchFamily="34" charset="-122"/>
                <a:ea typeface="微软雅黑" pitchFamily="34" charset="-122"/>
              </a:rPr>
              <a:t>知识点  杠杆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2773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1.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一根硬棒能成为杠杆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必须同时具备两个条件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:(1)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要有力的作用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;(2)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能绕某固定点转动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2.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杠杆可以是直的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也可以是弯的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可以是方的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也可以是圆的等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即杠杆的形状是任意的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但必须是“硬”的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即在外力作用下不发生形变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291195" y="0"/>
            <a:ext cx="4770662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5475" y="1166813"/>
            <a:ext cx="993775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48450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有用功、额外功和总功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31838" y="1692275"/>
            <a:ext cx="7954962" cy="186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1.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在讨论提升重物的有用功时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只考虑物重和提升的高度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不管它的路径、提升方式是否相同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2.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分析额外功时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应从“简单机械本身的受力情况”入手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凡是克服机械本身的摩擦力、重力而做的功都是额外功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291195" y="0"/>
            <a:ext cx="2833005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8175" y="1166813"/>
            <a:ext cx="968375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7686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机械效率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31838" y="1692275"/>
            <a:ext cx="7954962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机械效率和功率是两个完全不同的物理量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二者之间没有必然的联系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功率大的机械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做功快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但机械效率不一定高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机械效率高的机械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性能好些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做功时的利用率较高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但功率不一定大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291195" y="0"/>
            <a:ext cx="2833005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8175" y="1166813"/>
            <a:ext cx="968375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7686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机械效率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31838" y="1692275"/>
            <a:ext cx="79549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一般来说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动力对机械做的功为总功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机械对物体做的功为有用功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214995" y="0"/>
            <a:ext cx="2898319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854075"/>
            <a:ext cx="1196975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7686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机械效率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54063" y="1289050"/>
            <a:ext cx="7954962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使用机械工作时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人们要做额外功的主要原因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一是机械有重量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二是机械相对运动的零件之间有摩擦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214995" y="0"/>
            <a:ext cx="277857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7050" y="854075"/>
            <a:ext cx="1190625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7686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机械效率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54063" y="1289050"/>
            <a:ext cx="7954962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机械效率是由有用功和总功两个因素决定的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分析机械效率高低时不能只考虑一个因素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214995" y="0"/>
            <a:ext cx="485774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7050" y="855663"/>
            <a:ext cx="11906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48450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测量滑轮组的机械效率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54063" y="1289050"/>
            <a:ext cx="7954962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(1)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用滑轮组提升重物时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是否匀速拉动绳子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对拉力的大小有影响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绳子是竖直拉还是斜拉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拉力大小也不同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因此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本实验要求竖直向上匀速拉动弹簧测力计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(2)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读弹簧测力计示数时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要求匀速拉动时读数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不能静止时读数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因为静止时无摩擦力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弹簧测力计示数偏小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(3)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实验时要保证滑轮转动灵活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同时尽量减小绳与滑轮之间的摩擦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214995" y="0"/>
            <a:ext cx="485774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7688" y="855663"/>
            <a:ext cx="11493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48450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测量滑轮组的机械效率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54063" y="1289050"/>
            <a:ext cx="7954962" cy="232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提高机械效率的方法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(1)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在机械能承受的范围内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尽量增大物品运送量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充分发挥机械的作用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(2)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改进机械结构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使其更合理、更轻巧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即减小机械自重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(3)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按照技术规程操作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定时保养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及时润滑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减少机械部件间的摩擦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使机械始终处于良好的运转状态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214995" y="0"/>
            <a:ext cx="485774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7688" y="862013"/>
            <a:ext cx="11493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48450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测量滑轮组的机械效率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54063" y="1289050"/>
            <a:ext cx="7954962" cy="130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实验中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如果滑轮组已经组装好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不用刻度尺测出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s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和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h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也可以求出滑轮组的机械效率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其推导过程如下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: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η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=             =          =           =          .</a:t>
            </a: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4310063" y="1954213"/>
          <a:ext cx="684212" cy="1554480"/>
        </p:xfrm>
        <a:graphic>
          <a:graphicData uri="http://schemas.openxmlformats.org/drawingml/2006/table">
            <a:tbl>
              <a:tblPr/>
              <a:tblGrid>
                <a:gridCol w="684212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7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W</a:t>
                      </a:r>
                      <a:r>
                        <a:rPr kumimoji="0" lang="zh-CN" altLang="en-US" sz="2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有用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7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W</a:t>
                      </a:r>
                      <a:r>
                        <a:rPr kumimoji="0" lang="zh-CN" altLang="en-US" sz="2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总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5270500" y="1944688"/>
          <a:ext cx="522288" cy="1828800"/>
        </p:xfrm>
        <a:graphic>
          <a:graphicData uri="http://schemas.openxmlformats.org/drawingml/2006/table">
            <a:tbl>
              <a:tblPr/>
              <a:tblGrid>
                <a:gridCol w="522288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7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Gh</a:t>
                      </a:r>
                      <a:endParaRPr kumimoji="0" lang="zh-CN" altLang="en-US" sz="27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charset="-122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7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Fs</a:t>
                      </a:r>
                      <a:endParaRPr kumimoji="0" lang="zh-CN" altLang="en-US" sz="27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charset="-122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6065838" y="1933575"/>
          <a:ext cx="584200" cy="1828800"/>
        </p:xfrm>
        <a:graphic>
          <a:graphicData uri="http://schemas.openxmlformats.org/drawingml/2006/table">
            <a:tbl>
              <a:tblPr/>
              <a:tblGrid>
                <a:gridCol w="5842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7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Gh</a:t>
                      </a:r>
                      <a:endParaRPr kumimoji="0" lang="zh-CN" altLang="en-US" sz="27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charset="-122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7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Fnh</a:t>
                      </a:r>
                      <a:endParaRPr kumimoji="0" lang="zh-CN" altLang="en-US" sz="27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charset="-122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表格 12"/>
          <p:cNvGraphicFramePr>
            <a:graphicFrameLocks noGrp="1"/>
          </p:cNvGraphicFramePr>
          <p:nvPr/>
        </p:nvGraphicFramePr>
        <p:xfrm>
          <a:off x="6937375" y="1933575"/>
          <a:ext cx="500063" cy="1417320"/>
        </p:xfrm>
        <a:graphic>
          <a:graphicData uri="http://schemas.openxmlformats.org/drawingml/2006/table">
            <a:tbl>
              <a:tblPr/>
              <a:tblGrid>
                <a:gridCol w="500063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7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G</a:t>
                      </a:r>
                      <a:endParaRPr kumimoji="0" lang="zh-CN" altLang="en-US" sz="27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charset="-122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7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nh</a:t>
                      </a:r>
                      <a:endParaRPr kumimoji="0" lang="zh-CN" altLang="en-US" sz="27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charset="-122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文本框 78"/>
          <p:cNvSpPr txBox="1"/>
          <p:nvPr/>
        </p:nvSpPr>
        <p:spPr>
          <a:xfrm>
            <a:off x="3711968" y="2078424"/>
            <a:ext cx="2123477" cy="655252"/>
          </a:xfrm>
          <a:prstGeom prst="rect">
            <a:avLst/>
          </a:prstGeom>
          <a:noFill/>
        </p:spPr>
        <p:txBody>
          <a:bodyPr spcFirstLastPara="1" wrap="none" lIns="68580" tIns="34290" rIns="68580" bIns="34290">
            <a:prstTxWarp prst="textArchUp">
              <a:avLst/>
            </a:prstTxWarp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5400" dirty="0" smtClean="0">
                <a:solidFill>
                  <a:srgbClr val="319095"/>
                </a:solidFill>
              </a:rPr>
              <a:t>谢    谢</a:t>
            </a:r>
            <a:endParaRPr lang="zh-CN" altLang="en-US" sz="5400" dirty="0">
              <a:solidFill>
                <a:srgbClr val="319095"/>
              </a:solidFill>
            </a:endParaRPr>
          </a:p>
        </p:txBody>
      </p:sp>
      <p:pic>
        <p:nvPicPr>
          <p:cNvPr id="44" name="Picture 4" descr="clouds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05475" y="123825"/>
            <a:ext cx="32289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3" descr="fiel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076700"/>
            <a:ext cx="91836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" descr="cloud_ball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96213" y="5143500"/>
            <a:ext cx="842962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 descr="clouds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14350"/>
            <a:ext cx="51339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10" descr="together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54300" y="3448050"/>
            <a:ext cx="42513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2" descr="C:\Users\Administrator\Desktop\兔子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876925" y="4352925"/>
            <a:ext cx="8001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84 -0.24838 C 0.03346 -0.25232 0.02799 -0.25787 0.02213 -0.2625 C 0.01888 -0.26505 0.01549 -0.26597 0.01237 -0.26783 C 0.0112 -0.26852 0.01041 -0.27084 0.00937 -0.27153 C 0.0082 -0.27222 -0.00065 -0.27477 -0.00143 -0.275 C -0.00834 -0.27732 -0.01393 -0.28079 -0.0211 -0.28195 C -0.02539 -0.28403 -0.02956 -0.28634 -0.03386 -0.28912 C -0.03711 -0.29097 -0.03867 -0.29005 -0.04167 -0.29259 C -0.04714 -0.29746 -0.05222 -0.30232 -0.05834 -0.30486 C -0.05925 -0.30602 -0.06016 -0.30764 -0.0612 -0.30857 C -0.06224 -0.30949 -0.06328 -0.30949 -0.06419 -0.31019 C -0.07031 -0.31644 -0.07513 -0.32384 -0.0819 -0.32801 C -0.08477 -0.3331 -0.08776 -0.33843 -0.09076 -0.34375 C -0.09232 -0.34676 -0.09479 -0.34699 -0.09662 -0.34908 C -0.09948 -0.35695 -0.10456 -0.36343 -0.10834 -0.37037 C -0.11406 -0.38056 -0.11979 -0.39074 -0.125 -0.40209 C -0.13268 -0.41829 -0.13607 -0.44236 -0.13972 -0.46204 C -0.14063 -0.47315 -0.14219 -0.4831 -0.14362 -0.49375 C -0.14388 -0.51945 -0.14102 -0.57824 -0.14753 -0.61389 C -0.15026 -0.65695 -0.14948 -0.69468 -0.16029 -0.7338 C -0.16224 -0.74028 -0.1638 -0.74954 -0.16628 -0.75509 C -0.17318 -0.7713 -0.16966 -0.76088 -0.175 -0.76921 C -0.17865 -0.77431 -0.18229 -0.78241 -0.18685 -0.78496 C -0.19935 -0.79259 -0.21068 -0.79584 -0.22409 -0.79746 C -0.25052 -0.8132 -0.28073 -0.79977 -0.30847 -0.7956 C -0.32891 -0.78334 -0.34271 -0.79769 -0.35847 -0.8132 C -0.36107 -0.81574 -0.36432 -0.81644 -0.36641 -0.82037 C -0.36979 -0.82639 -0.3724 -0.82871 -0.37709 -0.83079 C -0.38099 -0.83773 -0.38568 -0.83889 -0.38985 -0.84491 C -0.39375 -0.85093 -0.39714 -0.85371 -0.40169 -0.85903 C -0.40365 -0.86158 -0.40638 -0.86065 -0.40847 -0.86273 C -0.41472 -0.86875 -0.41745 -0.87199 -0.42422 -0.875 C -0.4293 -0.88102 -0.43594 -0.88287 -0.44193 -0.88565 C -0.45143 -0.89699 -0.48125 -0.89236 -0.48503 -0.89259 C -0.49518 -0.89884 -0.48386 -0.89259 -0.50951 -0.89259 C -0.55573 -0.89259 -0.60182 -0.89375 -0.64792 -0.89445 C -0.65742 -0.90023 -0.66589 -0.91088 -0.67539 -0.91736 C -0.67852 -0.91968 -0.68073 -0.92431 -0.68412 -0.92431 " pathEditMode="relative" rAng="0" ptsTypes="fffffffffffffffffffffffffffffffffffffA">
                                      <p:cBhvr>
                                        <p:cTn id="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00" y="-33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04 0.01759 C -0.05638 0.01134 -0.05586 0.00416 -0.05938 -0.00463 C -0.06029 -0.00671 -0.06159 -0.0081 -0.0625 -0.01019 C -0.06706 -0.0206 -0.06836 -0.03033 -0.075 -0.03611 C -0.08464 -0.03033 -0.09271 -0.02685 -0.1 -0.01389 C -0.10195 -0.00324 -0.10039 0.00926 -0.10313 0.01944 C -0.10404 0.02291 -0.10938 0.02315 -0.10938 0.02338 C -0.11498 0.02199 -0.1207 0.02222 -0.12604 0.01944 C -0.12722 0.01875 -0.12761 0.01597 -0.12813 0.01389 C -0.13307 -0.00671 -0.12266 0.02407 -0.13333 -0.00463 C -0.13477 -0.00857 -0.13503 -0.01366 -0.13646 -0.01759 C -0.13867 -0.02338 -0.14154 -0.02847 -0.14375 -0.03426 C -0.1444 -0.03611 -0.14466 -0.03912 -0.14583 -0.03982 C -0.15013 -0.04236 -0.14805 -0.04051 -0.15208 -0.04537 C -0.16315 -0.04468 -0.17435 -0.04584 -0.18542 -0.04352 C -0.18672 -0.04329 -0.18724 -0.04005 -0.1875 -0.03796 C -0.18841 -0.02871 -0.18737 -0.01921 -0.18854 -0.01019 C -0.18906 -0.00579 -0.19128 -0.00278 -0.19271 0.00092 C -0.1957 0.00879 -0.19623 0.01643 -0.2 0.02315 C -0.20169 0.03241 -0.20534 0.0368 -0.21042 0.03981 C -0.21862 0.03773 -0.22214 0.03704 -0.22917 0.0287 C -0.23125 0.02616 -0.23542 0.02129 -0.23542 0.02153 C -0.23685 0.01759 -0.23815 0.01389 -0.23958 0.01018 C -0.24505 -0.00417 -0.24219 -0.02477 -0.25104 -0.03611 C -0.25404 -0.03982 -0.25599 -0.04028 -0.25938 -0.04167 C -0.26914 -0.04097 -0.27891 -0.04213 -0.28854 -0.03982 C -0.29219 -0.03889 -0.2918 -0.03056 -0.29271 -0.02685 C -0.29518 -0.0169 -0.29857 -0.01412 -0.30208 -0.00463 C -0.30352 -0.00093 -0.3043 0.0037 -0.30625 0.00648 C -0.31133 0.01342 -0.31693 0.01597 -0.32292 0.01944 C -0.32852 0.02268 -0.33281 0.03079 -0.33854 0.03426 C -0.34037 0.03403 -0.34974 0.0331 -0.35313 0.03055 C -0.35625 0.02824 -0.35768 0.025 -0.36146 0.025 " pathEditMode="relative" rAng="0" ptsTypes="ffffffffffffffffffffffffffffffffA">
                                      <p:cBhvr>
                                        <p:cTn id="33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0" y="-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012825"/>
            <a:ext cx="92868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132012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449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639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杠杆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683568" y="3456187"/>
            <a:ext cx="7704138" cy="557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春秋战国时期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桔槔已成为农田的灌溉工具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桔槔属于杠杆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1" name="r526.jpg" descr="id:2147514501;FounderC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5976" y="349250"/>
            <a:ext cx="2511461" cy="310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012825"/>
            <a:ext cx="900113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087562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09728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811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杠杆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1.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动力、阻力都是杠杆受到的力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作用点都在杠杆上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且方向不一定相反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但作用效果恰好相反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2.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力的作用线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通过力的作用点沿力的方向所引的直线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如果通过支点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力臂为零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3.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力臂是支点到力的作用线的距离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不是支点到力的作用点的距离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4.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力臂有时在杠杆上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有时不在杠杆上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022350"/>
            <a:ext cx="900113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163762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342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338" y="207288"/>
              <a:ext cx="418795" cy="4221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杠杆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1665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力臂的画法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可以用下面简单的顺口溜记住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一定点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支点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),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二画线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力的作用线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),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从点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支点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向线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力的作用线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引垂线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力臂长同此线段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支点到垂足</a:t>
            </a:r>
            <a:r>
              <a:rPr lang="en-US" altLang="zh-CN" sz="2400" b="1" dirty="0" smtClean="0">
                <a:latin typeface="微软雅黑" pitchFamily="34" charset="-122"/>
                <a:ea typeface="微软雅黑" pitchFamily="34" charset="-122"/>
              </a:rPr>
              <a:t>)</a:t>
            </a:r>
            <a:endParaRPr lang="en-US" altLang="zh-CN" sz="2400" b="1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950" y="1022350"/>
            <a:ext cx="887413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132012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449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639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杠杆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赛艇的桨是杠杆</a:t>
            </a:r>
          </a:p>
        </p:txBody>
      </p:sp>
      <p:pic>
        <p:nvPicPr>
          <p:cNvPr id="11" name="r533.jpg" descr="id:2147514529;FounderC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36925" y="2125663"/>
            <a:ext cx="2606675" cy="166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950" y="1025525"/>
            <a:ext cx="887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132012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449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639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杠杆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调节杠杆平衡时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杠杆左偏时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将两个平衡螺母都向右调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杠杆右偏时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将两个平衡螺母都向左调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即为“左偏右调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右偏左调”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300" y="1025525"/>
            <a:ext cx="8747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3819525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101" y="208203"/>
              <a:ext cx="418795" cy="2391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070" y="208203"/>
              <a:ext cx="418795" cy="2391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380682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杠杆的平衡条件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232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1.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实验时使杠杆在水平位置平衡有两个目的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一是使杠杆的重心落在支点处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此时重力的力臂为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0,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从而消除了杠杆的重力对实验的影响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二是可以从杠杆上直接读出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或测出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力臂的大小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2.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实验中要改变力或力臂的大小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多做几次实验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以避免结论的偶然性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从而找出普遍规律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1777</Words>
  <Application>Microsoft Office PowerPoint</Application>
  <PresentationFormat>全屏显示(16:9)</PresentationFormat>
  <Paragraphs>113</Paragraphs>
  <Slides>38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38</vt:i4>
      </vt:variant>
    </vt:vector>
  </HeadingPairs>
  <TitlesOfParts>
    <vt:vector size="39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User</cp:lastModifiedBy>
  <cp:revision>1</cp:revision>
  <dcterms:created xsi:type="dcterms:W3CDTF">2020-02-27T08:46:42Z</dcterms:created>
  <dcterms:modified xsi:type="dcterms:W3CDTF">2020-03-13T02:45:52Z</dcterms:modified>
</cp:coreProperties>
</file>