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72EDC-1BFB-4320-A3F8-E32F2BB80749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75A90-9B85-46A8-81D9-EBC0DE58B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60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285E3E-9C56-4C66-B0D0-93EB041E7F26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402282-0354-48F5-BD6A-9F8BD78C15A5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6889A0-F076-4B67-B78A-96CFA3865092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6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8E4EBE-4EDF-4DC8-B9E7-A1E99DD558A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710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6F145C-B663-41A1-8DA7-F8F3E3AA8140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325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0C342D-1A96-4B41-8A92-5B13BEC903F3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75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5597E0-8B3E-4BD6-82A2-234031FE3AC8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90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60BE44-E703-44A6-B515-C2748B094A3F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3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3" descr="roa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39950"/>
            <a:ext cx="9144000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7"/>
          <p:cNvGrpSpPr>
            <a:grpSpLocks/>
          </p:cNvGrpSpPr>
          <p:nvPr/>
        </p:nvGrpSpPr>
        <p:grpSpPr bwMode="auto">
          <a:xfrm>
            <a:off x="2589213" y="3035300"/>
            <a:ext cx="3779837" cy="1577975"/>
            <a:chOff x="6240567" y="2900570"/>
            <a:chExt cx="3915294" cy="1916713"/>
          </a:xfrm>
        </p:grpSpPr>
        <p:grpSp>
          <p:nvGrpSpPr>
            <p:cNvPr id="3" name="组合 72"/>
            <p:cNvGrpSpPr>
              <a:grpSpLocks/>
            </p:cNvGrpSpPr>
            <p:nvPr/>
          </p:nvGrpSpPr>
          <p:grpSpPr bwMode="auto">
            <a:xfrm>
              <a:off x="6341196" y="2900570"/>
              <a:ext cx="3814665" cy="1916713"/>
              <a:chOff x="6341196" y="2900570"/>
              <a:chExt cx="3814665" cy="1916713"/>
            </a:xfrm>
          </p:grpSpPr>
          <p:sp>
            <p:nvSpPr>
              <p:cNvPr id="94" name="文本框 79"/>
              <p:cNvSpPr txBox="1"/>
              <p:nvPr/>
            </p:nvSpPr>
            <p:spPr>
              <a:xfrm>
                <a:off x="6340874" y="2900570"/>
                <a:ext cx="3814987" cy="19051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>
                  <a:defRPr sz="3200" b="1">
                    <a:solidFill>
                      <a:srgbClr val="F5841C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chemeClr val="accent3"/>
                    </a:solidFill>
                  </a:rPr>
                  <a:t>新课标沪科版</a:t>
                </a:r>
                <a:r>
                  <a:rPr lang="en-US" altLang="zh-CN" dirty="0" smtClean="0">
                    <a:solidFill>
                      <a:schemeClr val="accent3"/>
                    </a:solidFill>
                  </a:rPr>
                  <a:t>·</a:t>
                </a:r>
                <a:r>
                  <a:rPr lang="zh-CN" altLang="en-US" dirty="0" smtClean="0">
                    <a:solidFill>
                      <a:schemeClr val="accent3"/>
                    </a:solidFill>
                  </a:rPr>
                  <a:t>物理</a:t>
                </a:r>
                <a:endParaRPr lang="en-US" altLang="zh-CN" dirty="0" smtClean="0">
                  <a:solidFill>
                    <a:schemeClr val="accent3"/>
                  </a:solidFill>
                </a:endParaRPr>
              </a:p>
              <a:p>
                <a:pPr algn="ctr" fontAlgn="auto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dirty="0" smtClean="0">
                    <a:solidFill>
                      <a:srgbClr val="FF0000"/>
                    </a:solidFill>
                  </a:rPr>
                  <a:t> 八年级下</a:t>
                </a:r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5" name="圆角矩形 94"/>
              <p:cNvSpPr/>
              <p:nvPr/>
            </p:nvSpPr>
            <p:spPr>
              <a:xfrm>
                <a:off x="6409938" y="3087614"/>
                <a:ext cx="3694947" cy="1729669"/>
              </a:xfrm>
              <a:prstGeom prst="roundRect">
                <a:avLst/>
              </a:prstGeom>
              <a:noFill/>
              <a:ln w="6350">
                <a:solidFill>
                  <a:srgbClr val="A0BF0D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grpSp>
          <p:nvGrpSpPr>
            <p:cNvPr id="4" name="组合 45"/>
            <p:cNvGrpSpPr>
              <a:grpSpLocks/>
            </p:cNvGrpSpPr>
            <p:nvPr/>
          </p:nvGrpSpPr>
          <p:grpSpPr bwMode="auto">
            <a:xfrm rot="2731254">
              <a:off x="6341934" y="2879007"/>
              <a:ext cx="109793" cy="312528"/>
              <a:chOff x="4454660" y="3810474"/>
              <a:chExt cx="406107" cy="1155987"/>
            </a:xfrm>
          </p:grpSpPr>
          <p:sp>
            <p:nvSpPr>
              <p:cNvPr id="9226" name="Freeform 16"/>
              <p:cNvSpPr>
                <a:spLocks/>
              </p:cNvSpPr>
              <p:nvPr/>
            </p:nvSpPr>
            <p:spPr bwMode="auto">
              <a:xfrm flipV="1">
                <a:off x="4459674" y="3810474"/>
                <a:ext cx="396080" cy="564858"/>
              </a:xfrm>
              <a:custGeom>
                <a:avLst/>
                <a:gdLst>
                  <a:gd name="T0" fmla="*/ 148399 w 758"/>
                  <a:gd name="T1" fmla="*/ 564858 h 1081"/>
                  <a:gd name="T2" fmla="*/ 396080 w 758"/>
                  <a:gd name="T3" fmla="*/ 0 h 1081"/>
                  <a:gd name="T4" fmla="*/ 0 w 758"/>
                  <a:gd name="T5" fmla="*/ 150489 h 1081"/>
                  <a:gd name="T6" fmla="*/ 148399 w 758"/>
                  <a:gd name="T7" fmla="*/ 564858 h 10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8"/>
                  <a:gd name="T13" fmla="*/ 0 h 1081"/>
                  <a:gd name="T14" fmla="*/ 758 w 758"/>
                  <a:gd name="T15" fmla="*/ 1081 h 10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8" h="1081">
                    <a:moveTo>
                      <a:pt x="284" y="1081"/>
                    </a:moveTo>
                    <a:lnTo>
                      <a:pt x="758" y="0"/>
                    </a:lnTo>
                    <a:lnTo>
                      <a:pt x="0" y="288"/>
                    </a:lnTo>
                    <a:lnTo>
                      <a:pt x="284" y="1081"/>
                    </a:lnTo>
                    <a:close/>
                  </a:path>
                </a:pathLst>
              </a:custGeom>
              <a:solidFill>
                <a:srgbClr val="31909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7" name="Freeform 30"/>
              <p:cNvSpPr>
                <a:spLocks/>
              </p:cNvSpPr>
              <p:nvPr/>
            </p:nvSpPr>
            <p:spPr bwMode="auto">
              <a:xfrm rot="-6303818">
                <a:off x="4522923" y="4261161"/>
                <a:ext cx="275725" cy="329602"/>
              </a:xfrm>
              <a:custGeom>
                <a:avLst/>
                <a:gdLst>
                  <a:gd name="T0" fmla="*/ 0 w 261"/>
                  <a:gd name="T1" fmla="*/ 0 h 312"/>
                  <a:gd name="T2" fmla="*/ 125714 w 261"/>
                  <a:gd name="T3" fmla="*/ 329602 h 312"/>
                  <a:gd name="T4" fmla="*/ 125714 w 261"/>
                  <a:gd name="T5" fmla="*/ 329602 h 312"/>
                  <a:gd name="T6" fmla="*/ 275725 w 261"/>
                  <a:gd name="T7" fmla="*/ 0 h 312"/>
                  <a:gd name="T8" fmla="*/ 0 w 261"/>
                  <a:gd name="T9" fmla="*/ 0 h 3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"/>
                  <a:gd name="T16" fmla="*/ 0 h 312"/>
                  <a:gd name="T17" fmla="*/ 261 w 261"/>
                  <a:gd name="T18" fmla="*/ 312 h 3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" h="312">
                    <a:moveTo>
                      <a:pt x="0" y="0"/>
                    </a:moveTo>
                    <a:lnTo>
                      <a:pt x="119" y="312"/>
                    </a:lnTo>
                    <a:lnTo>
                      <a:pt x="26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BF0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28" name="Freeform 12"/>
              <p:cNvSpPr>
                <a:spLocks/>
              </p:cNvSpPr>
              <p:nvPr/>
            </p:nvSpPr>
            <p:spPr bwMode="auto">
              <a:xfrm rot="7160246">
                <a:off x="4384500" y="4490194"/>
                <a:ext cx="546427" cy="406107"/>
              </a:xfrm>
              <a:custGeom>
                <a:avLst/>
                <a:gdLst>
                  <a:gd name="T0" fmla="*/ 400474 w 1067"/>
                  <a:gd name="T1" fmla="*/ 0 h 793"/>
                  <a:gd name="T2" fmla="*/ 0 w 1067"/>
                  <a:gd name="T3" fmla="*/ 147489 h 793"/>
                  <a:gd name="T4" fmla="*/ 546427 w 1067"/>
                  <a:gd name="T5" fmla="*/ 406107 h 793"/>
                  <a:gd name="T6" fmla="*/ 400474 w 1067"/>
                  <a:gd name="T7" fmla="*/ 0 h 7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7"/>
                  <a:gd name="T13" fmla="*/ 0 h 793"/>
                  <a:gd name="T14" fmla="*/ 1067 w 1067"/>
                  <a:gd name="T15" fmla="*/ 793 h 7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7" h="793">
                    <a:moveTo>
                      <a:pt x="782" y="0"/>
                    </a:moveTo>
                    <a:lnTo>
                      <a:pt x="0" y="288"/>
                    </a:lnTo>
                    <a:lnTo>
                      <a:pt x="1067" y="793"/>
                    </a:lnTo>
                    <a:lnTo>
                      <a:pt x="782" y="0"/>
                    </a:lnTo>
                    <a:close/>
                  </a:path>
                </a:pathLst>
              </a:custGeom>
              <a:solidFill>
                <a:srgbClr val="FDB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96" name="文本框 78"/>
          <p:cNvSpPr txBox="1"/>
          <p:nvPr/>
        </p:nvSpPr>
        <p:spPr>
          <a:xfrm>
            <a:off x="3017838" y="2343150"/>
            <a:ext cx="2908300" cy="62388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dirty="0" smtClean="0">
                <a:solidFill>
                  <a:schemeClr val="accent1">
                    <a:lumMod val="75000"/>
                  </a:schemeClr>
                </a:solidFill>
              </a:rPr>
              <a:t>学科素养课件</a:t>
            </a:r>
            <a:endParaRPr lang="zh-CN" alt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4" name="Picture 5" descr="cloudandb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425" y="39688"/>
            <a:ext cx="6226175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57 -0.10209 C -0.02722 -0.10602 -0.03307 -0.11204 -0.03932 -0.1169 C -0.04271 -0.11945 -0.04636 -0.12037 -0.04974 -0.12246 C -0.05091 -0.12315 -0.05169 -0.12546 -0.05287 -0.12616 C -0.05417 -0.12709 -0.06354 -0.12963 -0.06432 -0.12986 C -0.07162 -0.13241 -0.07761 -0.13588 -0.08516 -0.13727 C -0.08972 -0.13935 -0.09414 -0.1419 -0.0987 -0.14468 C -0.10222 -0.14676 -0.10391 -0.1456 -0.10703 -0.14838 C -0.11289 -0.15347 -0.11823 -0.15857 -0.12474 -0.16134 C -0.12578 -0.1625 -0.12669 -0.16412 -0.12787 -0.16505 C -0.12891 -0.16597 -0.13008 -0.16597 -0.13099 -0.1669 C -0.1375 -0.17338 -0.14258 -0.18125 -0.14974 -0.18542 C -0.15287 -0.19097 -0.15599 -0.19653 -0.15912 -0.20209 C -0.16081 -0.20509 -0.16341 -0.20533 -0.16537 -0.20764 C -0.16849 -0.21597 -0.17383 -0.22269 -0.17787 -0.22986 C -0.18399 -0.24074 -0.18998 -0.25139 -0.19557 -0.2632 C -0.20365 -0.28033 -0.20729 -0.30556 -0.2112 -0.32616 C -0.21211 -0.33773 -0.2138 -0.34815 -0.21537 -0.35949 C -0.21563 -0.38634 -0.2125 -0.44815 -0.21953 -0.48542 C -0.2224 -0.53079 -0.22149 -0.57037 -0.23307 -0.61134 C -0.23503 -0.61806 -0.23672 -0.62778 -0.23932 -0.63357 C -0.24675 -0.6507 -0.24297 -0.63982 -0.2487 -0.64838 C -0.25248 -0.65394 -0.25638 -0.66227 -0.2612 -0.66505 C -0.27448 -0.67292 -0.28659 -0.67639 -0.30078 -0.67801 C -0.32878 -0.69468 -0.36094 -0.68056 -0.39037 -0.67616 C -0.41211 -0.6632 -0.42669 -0.67824 -0.44349 -0.69468 C -0.44623 -0.69722 -0.44961 -0.69815 -0.45182 -0.70209 C -0.45547 -0.70857 -0.45821 -0.71088 -0.46328 -0.7132 C -0.46732 -0.72037 -0.4724 -0.72153 -0.47682 -0.72801 C -0.48099 -0.73426 -0.48451 -0.73704 -0.48932 -0.74283 C -0.49141 -0.74537 -0.4944 -0.74445 -0.49662 -0.74653 C -0.50313 -0.75301 -0.50612 -0.75625 -0.51328 -0.75949 C -0.51862 -0.76574 -0.52578 -0.76783 -0.53203 -0.7706 C -0.54219 -0.78264 -0.57383 -0.77778 -0.57787 -0.77801 C -0.58867 -0.78449 -0.57656 -0.77801 -0.60391 -0.77801 C -0.65287 -0.77801 -0.70182 -0.77917 -0.75078 -0.77986 C -0.76094 -0.78588 -0.76992 -0.79722 -0.77995 -0.80394 C -0.78334 -0.80625 -0.78568 -0.81134 -0.78932 -0.81134 " pathEditMode="relative" ptsTypes="fffffffffffffffffffffffffffffffffffffA">
                                      <p:cBhvr>
                                        <p:cTn id="2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6858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52525"/>
            <a:ext cx="1066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40093" y="1707654"/>
            <a:ext cx="6919416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调节杠杆平衡时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杠杆左偏时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将两个平衡螺母都向右调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杠杆右偏时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将两个平衡螺母都向左调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即为“左偏右调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右偏左调”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845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052" y="973261"/>
            <a:ext cx="1284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51086" y="1563638"/>
            <a:ext cx="776853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本实验中为何一定要调节杠杆在水平位置平衡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?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94891" y="2355726"/>
            <a:ext cx="8280920" cy="173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杠杆倾斜静止时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也是处于平衡状态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但是当杠杆处于水平平衡时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一是让杠杆的重心刚好在支点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可以消除杠杆自重对实验的影响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二是能在杠杆上直接读出力臂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方便测量力臂的大小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6858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6175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259632" y="1806024"/>
            <a:ext cx="6953572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从动力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×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动力臂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阻力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×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阻力臂可知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力和力臂的大小成反比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力臂越大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力就越小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845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1106488"/>
            <a:ext cx="1284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784350" y="1089025"/>
            <a:ext cx="688975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如图所示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,“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探究杠杆的平衡条件”实验中保持杠杆在水平位置平衡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测力计从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位置转到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b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位置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其示数将如何改变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?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17550" y="2235200"/>
            <a:ext cx="60769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保持杠杆在水平位置平衡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测力计从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位置转到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b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位置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此时动力臂变短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根据杠杆的平衡条件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可知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要使杠杆继续保持水平平衡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阻力和阻力臂不变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动力臂变小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则动力应变大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即弹簧测力计示数变大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572.EPS" descr="id:2147512515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9600" y="2155825"/>
            <a:ext cx="17653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4988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1106488"/>
            <a:ext cx="128428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3575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生活中的杠杆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933450" y="1741488"/>
            <a:ext cx="67389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判断杠杆的种类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主要为比较动力臂和阻力臂的大小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因此对于复杂的杠杆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先找到支点、动力、阻力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再画出力臂进行比较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其次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还可以根据使用杠杆的用途分析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例如吃饭的筷子为了省距离就费力了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省力杠杆一般用在阻力很大的情况下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例如剪铁丝的剪刀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费力杠杆一般用在阻力比较小、为了省距离的情况下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例如理发的剪刀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7274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38" y="1106488"/>
            <a:ext cx="12906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3575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生活中的杠杆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022350" y="2579688"/>
            <a:ext cx="47434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如图所示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羊角锤、订书机是省力杠杆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筷子是费力杠杆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天平是等臂杠杆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583.jpg" descr="id:2147512594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67463" y="1981200"/>
            <a:ext cx="2154237" cy="269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503488" y="1844675"/>
            <a:ext cx="43703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第二节　滑轮及其应用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2161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54113"/>
            <a:ext cx="1066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252538" y="1887538"/>
            <a:ext cx="68627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升国旗时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国旗顶部是定滑轮</a:t>
            </a:r>
          </a:p>
        </p:txBody>
      </p:sp>
      <p:pic>
        <p:nvPicPr>
          <p:cNvPr id="10" name="hk644.jpg" descr="id:2147513268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3975" y="1193800"/>
            <a:ext cx="160972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2161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6175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84238" y="1824038"/>
            <a:ext cx="6862762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滑轮实际上也可以看作是能够连续旋转的杠杆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所以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仍可以用杠杆的平衡条件分析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939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1112838"/>
            <a:ext cx="1260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731838" y="1692275"/>
            <a:ext cx="7183437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“改变力的方向”是指施加某一方向的力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能得到一个不同方向的力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图中施加竖直向下的力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可得到使重物竖直向上的力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 dirty="0">
                <a:solidFill>
                  <a:srgbClr val="FF0000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1703388" y="1857375"/>
            <a:ext cx="6605587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第一节　科学探究</a:t>
            </a:r>
            <a:r>
              <a:rPr lang="en-US" altLang="zh-CN" sz="33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3300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杠杆的平衡条件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2161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6175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4800" y="1544638"/>
            <a:ext cx="58166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如果使用定滑轮时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动力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不沿着竖直方向而改为其他方向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那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还是否成立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如甲图所示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改变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的方向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由图中杠杆的示意图得出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根据杠杆的平衡条件得到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变换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的方向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如乙图所示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仍是一个等臂杠杆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因此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无论朝哪个方向用力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定滑轮都是一个等臂杠杆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在绳重和摩擦忽略不计的情况下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动力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与阻力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的关系为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653.EPS" descr="id:2147513303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0500" y="1914525"/>
            <a:ext cx="2159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2161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6175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04800" y="1544638"/>
            <a:ext cx="58166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如果使用动滑轮时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动力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不沿着竖直方向而改为其他方向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那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     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 (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动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还是否成立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当改变力的方向时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而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&lt;2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根据杠杆平衡条件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&gt;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当重物匀速上升时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动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18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             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+</a:t>
            </a:r>
            <a:r>
              <a:rPr lang="en-US" altLang="zh-CN" sz="1800" i="1">
                <a:latin typeface="Times New Roman" pitchFamily="18" charset="0"/>
                <a:ea typeface="微软雅黑" pitchFamily="34" charset="-122"/>
              </a:rPr>
              <a:t>G</a:t>
            </a:r>
            <a:r>
              <a:rPr lang="zh-CN" altLang="en-US" sz="1800" baseline="-25000">
                <a:latin typeface="微软雅黑" pitchFamily="34" charset="-122"/>
                <a:ea typeface="微软雅黑" pitchFamily="34" charset="-122"/>
              </a:rPr>
              <a:t>动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).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85900" y="2051050"/>
          <a:ext cx="382588" cy="741363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057400" y="3219450"/>
          <a:ext cx="382588" cy="741363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1257300" y="3752850"/>
          <a:ext cx="382588" cy="741363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1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2</a:t>
                      </a:r>
                      <a:endParaRPr kumimoji="0" lang="zh-CN" alt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" name="HK654.EPS" descr="id:2147513310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30963" y="1379538"/>
            <a:ext cx="201453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" y="110172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0843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614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46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997075" y="1809750"/>
            <a:ext cx="4725988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弹簧测力计要匀速拉动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目的是和使用滑轮时比较拉力大小和绳端移动的距离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选用质量较小的动滑轮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(3)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保证滑轮轴间摩擦较小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6225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106488"/>
            <a:ext cx="12763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滑轮组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23950" y="1724025"/>
            <a:ext cx="5551488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滑轮组中绳子段数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为绕过动滑轮承担物重的段数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最后那段从上面定滑轮绕下来的绳子只起到改变力的方向的效果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不承担物重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6225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106488"/>
            <a:ext cx="12763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滑轮组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123950" y="1724025"/>
            <a:ext cx="61912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确定绳子段数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n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的算法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s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为绳子自由端通过的距离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为物体上升的高度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n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为物体与地面间摩擦力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为自由端拉力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676400" y="2076450"/>
          <a:ext cx="382588" cy="741363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endParaRPr kumimoji="0" lang="zh-CN" altLang="en-US" sz="27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h</a:t>
                      </a:r>
                      <a:endParaRPr kumimoji="0" lang="zh-CN" altLang="en-US" sz="27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663700" y="3003550"/>
          <a:ext cx="382588" cy="741363"/>
        </p:xfrm>
        <a:graphic>
          <a:graphicData uri="http://schemas.openxmlformats.org/drawingml/2006/table">
            <a:tbl>
              <a:tblPr/>
              <a:tblGrid>
                <a:gridCol w="3825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f</a:t>
                      </a:r>
                      <a:endParaRPr kumimoji="0" lang="zh-CN" altLang="en-US" sz="27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F</a:t>
                      </a:r>
                      <a:endParaRPr kumimoji="0" lang="zh-CN" altLang="en-US" sz="27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5717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38" y="1106488"/>
            <a:ext cx="12906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滑轮组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219200" y="2759075"/>
            <a:ext cx="67389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起重机是用滑轮装置把“蛟龙号”吊到母船上的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hk663.jpg" descr="id:2147513432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7825" y="1235075"/>
            <a:ext cx="2459038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1100138"/>
            <a:ext cx="1193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5669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571" y="207619"/>
              <a:ext cx="418795" cy="355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709" y="207619"/>
              <a:ext cx="418795" cy="355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701675" y="1943100"/>
            <a:ext cx="544512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如图所示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当把动力施加在轮上时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由于轴半径小于轮半径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根据杠杆平衡条件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又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&gt;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&lt;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即使用轮轴省力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但费距离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若反之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将动力施加在轴上时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又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&lt;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R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则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&gt;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即使用轮轴费力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但省距离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665.EPS" descr="id:2147513446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05625" y="1735138"/>
            <a:ext cx="165417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1100138"/>
            <a:ext cx="11938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5669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571" y="207619"/>
              <a:ext cx="418795" cy="355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709" y="207619"/>
              <a:ext cx="418795" cy="355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23193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滑轮组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374775" y="2070100"/>
            <a:ext cx="569912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当斜面高度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一定时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斜面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越长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越省力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当斜面长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相同时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斜面高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越省力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当斜面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l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越长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斜面高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越小时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越省力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hk670.jpg" descr="id:2147513481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2625" y="3436938"/>
            <a:ext cx="19081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3024188" y="1844675"/>
            <a:ext cx="3524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第三节　做功了吗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1108075"/>
            <a:ext cx="1193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5956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786" y="208128"/>
              <a:ext cx="418795" cy="254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353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3575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怎样才算做功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954088" y="2022475"/>
            <a:ext cx="4316412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购物车在水平向右的推力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F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的作用下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沿着力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的方向移动了一段距离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对购物车做了功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hk704.jpg" descr="id:2147513911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22925" y="2047875"/>
            <a:ext cx="235267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9273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38" y="1106488"/>
            <a:ext cx="12906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6654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dirty="0">
                <a:latin typeface="微软雅黑" pitchFamily="34" charset="-122"/>
                <a:ea typeface="微软雅黑" pitchFamily="34" charset="-122"/>
              </a:rPr>
              <a:t>知识点 认识杠杆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11560" y="1851670"/>
            <a:ext cx="4968552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春秋战国时期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桔槔已成为农田的灌溉工具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hk557.jpg" descr="id:2147512296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9225" y="725712"/>
            <a:ext cx="2033215" cy="2869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1108075"/>
            <a:ext cx="1193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6464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180" y="208146"/>
              <a:ext cx="418795" cy="250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021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3575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怎样才算做功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436688" y="1785938"/>
            <a:ext cx="64658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做功的两个必要因素具有同体性、同时性、同向性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850" y="1106488"/>
            <a:ext cx="1193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7226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527" y="208172"/>
              <a:ext cx="418795" cy="245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763" y="208172"/>
              <a:ext cx="418795" cy="245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3575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怎样才算做功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436688" y="1785938"/>
            <a:ext cx="6465887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判断力是否做功的方法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首先对物体进行受力分析和运动分析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然后判断在力的方向上是否移动了一段距离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也可以从“成效”上来判断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某个力作用在物体上是否对物体产生了某种“成效”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206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1154113"/>
            <a:ext cx="1155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怎样计算功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49300" y="1824038"/>
            <a:ext cx="6096000" cy="284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正功和负功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当力的方向和物体运动的方向一致时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我们说力对物体做了正功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当力的方向和物体运动的方向相反时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力对物体做负功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也可称为克服这个力做功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如人将杠铃向上举起时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杠铃受重力的方向竖直向下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此时重力对杠铃做负功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或表述为“克服重力做了功”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).</a:t>
            </a:r>
          </a:p>
        </p:txBody>
      </p:sp>
      <p:pic>
        <p:nvPicPr>
          <p:cNvPr id="12" name="hk710.jpg" descr="id:2147513983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5313" y="2235200"/>
            <a:ext cx="1792287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3024188" y="1844675"/>
            <a:ext cx="394652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第四节　做功的快慢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9687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1058863"/>
            <a:ext cx="13096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比较做功的快慢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03238" y="3190875"/>
            <a:ext cx="7470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通过做功时间相同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比较做功的多少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可以比较做功的快慢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732.jpg" descr="id:2147514390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03525" y="1409700"/>
            <a:ext cx="259397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1100138"/>
            <a:ext cx="1225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9385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1051" y="208239"/>
              <a:ext cx="418795" cy="2319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049" y="208239"/>
              <a:ext cx="418795" cy="2317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比较做功的快慢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290638" y="1943100"/>
            <a:ext cx="59436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比较力对物体做功的快慢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要同时考虑两个因素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一是力对物体做了多少功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二是力做功所用的时间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不能片面地认为做功多的做功一定快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或做功所用时间短的做功一定快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要同时考虑做功多少与所用时间这两个因素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08075"/>
            <a:ext cx="11572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1859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686" y="207309"/>
              <a:ext cx="418795" cy="417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771" y="207309"/>
              <a:ext cx="418795" cy="417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功率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084388" y="2022475"/>
            <a:ext cx="498951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功率是表示物体做功快慢的物理量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功率越大表示做功越快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做功多的不一定做功快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做功快的不一定做功多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08075"/>
            <a:ext cx="11572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1859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686" y="207309"/>
              <a:ext cx="418795" cy="417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771" y="207309"/>
              <a:ext cx="418795" cy="417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功率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830388" y="1120775"/>
            <a:ext cx="4989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功率与速度的比较</a:t>
            </a:r>
            <a:endParaRPr lang="en-US" altLang="zh-CN" sz="200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77825" y="1733550"/>
          <a:ext cx="7610475" cy="2895600"/>
        </p:xfrm>
        <a:graphic>
          <a:graphicData uri="http://schemas.openxmlformats.org/drawingml/2006/table">
            <a:tbl>
              <a:tblPr/>
              <a:tblGrid>
                <a:gridCol w="1090613"/>
                <a:gridCol w="582613"/>
                <a:gridCol w="2672714"/>
                <a:gridCol w="431800"/>
                <a:gridCol w="2832100"/>
              </a:tblGrid>
              <a:tr h="2067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en-US" sz="2000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比较运动快慢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比较做功快慢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672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比较方法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路程相同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,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比较时间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做功相同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,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比较时间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603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时间相同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,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比较路程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时间相同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,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比较做功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6728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物理概念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速度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物理意义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表示物体运动快慢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功率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物理意义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表示物体做功快慢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7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定义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物体通过的路程与时间之比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定义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功与做功所用时间之比</a:t>
                      </a: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4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公式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v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=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公式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: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en-US" sz="20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lang="en-US" altLang="en-US" sz="2000" kern="1200" dirty="0" smtClean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=</a:t>
                      </a:r>
                      <a:endParaRPr lang="zh-CN" altLang="en-US" sz="2000" kern="1200" dirty="0" smtClean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12700" marR="12700" marT="0" marB="0" anchor="ctr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8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451100" y="3994150"/>
          <a:ext cx="350838" cy="669925"/>
        </p:xfrm>
        <a:graphic>
          <a:graphicData uri="http://schemas.openxmlformats.org/drawingml/2006/table">
            <a:tbl>
              <a:tblPr/>
              <a:tblGrid>
                <a:gridCol w="350838"/>
              </a:tblGrid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endParaRPr kumimoji="0" lang="zh-CN" altLang="en-US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endParaRPr kumimoji="0" lang="zh-CN" altLang="en-US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588000" y="4057650"/>
          <a:ext cx="350838" cy="669925"/>
        </p:xfrm>
        <a:graphic>
          <a:graphicData uri="http://schemas.openxmlformats.org/drawingml/2006/table">
            <a:tbl>
              <a:tblPr/>
              <a:tblGrid>
                <a:gridCol w="350838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endParaRPr kumimoji="0" lang="zh-CN" altLang="en-US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endParaRPr kumimoji="0" lang="zh-CN" altLang="en-US" sz="2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3024188" y="1844675"/>
            <a:ext cx="3524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第五节　机械效率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968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1160463"/>
            <a:ext cx="11557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什么是机械效率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84238" y="1824038"/>
            <a:ext cx="7129462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在讨论提升重物的有用功时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只考虑物重和提升的高度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不管它的路径、方向是否相同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分析额外功时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应从“简单机械本身的受力情况”入手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凡是克服机械本身的摩擦力、重力而做的功都是额外功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100138"/>
            <a:ext cx="12303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7701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761" y="207750"/>
              <a:ext cx="418795" cy="329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903" y="207750"/>
              <a:ext cx="418795" cy="329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26654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认识杠杆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611560" y="1779662"/>
            <a:ext cx="7704856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“硬棒”可以是直的或者弯的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形状任意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泛指有一定长度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3200" dirty="0">
                <a:latin typeface="微软雅黑" pitchFamily="34" charset="-122"/>
                <a:ea typeface="微软雅黑" pitchFamily="34" charset="-122"/>
              </a:rPr>
              <a:t>在外力作用下不变形的物体</a:t>
            </a:r>
            <a:r>
              <a:rPr lang="en-US" altLang="zh-CN" sz="32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968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1160463"/>
            <a:ext cx="11207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什么是机械效率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93838" y="1849438"/>
            <a:ext cx="592296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用滑轮提升木料上楼时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手对绳子做的功是总功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拉力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s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),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而动滑轮对木料做的功为有用功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Gh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),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二者不相等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使用机械不能省功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如果考虑机械摩擦和机械自重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使用任何机械时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人对机械做的功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永远大于机械对被提升重物所做的功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968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60463"/>
            <a:ext cx="114935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什么是机械效率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93838" y="2141538"/>
            <a:ext cx="59229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一般来说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动力对机械做的功为总功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机械对物体做的功为有用功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968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1160463"/>
            <a:ext cx="11557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什么是机械效率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84238" y="1824038"/>
            <a:ext cx="7129462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使用机械工作时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人们要做额外功的主要原因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　　一是机械自身有重量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　　二是机械相对运动的零件之间有摩擦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9212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1160463"/>
            <a:ext cx="11207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7434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机械效率总是一定的吗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93838" y="1849438"/>
            <a:ext cx="62023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机械效率表示一个做功过程中有用功占总功的比值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没有单位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机械效率的高低仅仅表示机械性能的好坏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其大小不表示不同做功过程中有用功和总功的大小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50228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1160463"/>
            <a:ext cx="11557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7434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机械效率总是一定的吗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62100" y="1824038"/>
            <a:ext cx="6451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机械效率的高低与是否省力、滑轮组的绕法、物体提升的高度无关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9212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1160463"/>
            <a:ext cx="11207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7434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机械效率总是一定的吗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74838" y="1049338"/>
            <a:ext cx="62023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功、功率与机械效率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</p:txBody>
      </p:sp>
      <p:graphicFrame>
        <p:nvGraphicFramePr>
          <p:cNvPr id="60464" name="Group 48"/>
          <p:cNvGraphicFramePr>
            <a:graphicFrameLocks noGrp="1"/>
          </p:cNvGraphicFramePr>
          <p:nvPr/>
        </p:nvGraphicFramePr>
        <p:xfrm>
          <a:off x="406400" y="1765300"/>
          <a:ext cx="8507413" cy="2435225"/>
        </p:xfrm>
        <a:graphic>
          <a:graphicData uri="http://schemas.openxmlformats.org/drawingml/2006/table">
            <a:tbl>
              <a:tblPr/>
              <a:tblGrid>
                <a:gridCol w="876300"/>
                <a:gridCol w="3017838"/>
                <a:gridCol w="2087562"/>
                <a:gridCol w="252571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功</a:t>
                      </a:r>
                    </a:p>
                  </a:txBody>
                  <a:tcPr marL="13335" marR="13335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功率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机械效率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物理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意义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力在空间上积累的效果</a:t>
                      </a:r>
                    </a:p>
                  </a:txBody>
                  <a:tcPr marL="13335" marR="13335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做功的快慢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有用功在总功中所占比例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定义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力与物体在力的方向上移动的距离的乘积</a:t>
                      </a:r>
                    </a:p>
                  </a:txBody>
                  <a:tcPr marL="13335" marR="13335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功和做功所用时间之比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有用功跟总功的比值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定义式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=</a:t>
                      </a: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Fs</a:t>
                      </a:r>
                      <a:endParaRPr kumimoji="0" lang="zh-CN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13335" marR="13335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=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η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=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单位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焦耳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(J)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3335" marR="13335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瓦特</a:t>
                      </a: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(W)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045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5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469" name="Group 53"/>
          <p:cNvGraphicFramePr>
            <a:graphicFrameLocks noGrp="1"/>
          </p:cNvGraphicFramePr>
          <p:nvPr/>
        </p:nvGraphicFramePr>
        <p:xfrm>
          <a:off x="4625975" y="3159125"/>
          <a:ext cx="527050" cy="741363"/>
        </p:xfrm>
        <a:graphic>
          <a:graphicData uri="http://schemas.openxmlformats.org/drawingml/2006/table">
            <a:tbl>
              <a:tblPr/>
              <a:tblGrid>
                <a:gridCol w="5270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endParaRPr kumimoji="0" lang="zh-CN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t</a:t>
                      </a:r>
                      <a:endParaRPr kumimoji="0" lang="zh-CN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70" name="Group 54"/>
          <p:cNvGraphicFramePr>
            <a:graphicFrameLocks noGrp="1"/>
          </p:cNvGraphicFramePr>
          <p:nvPr/>
        </p:nvGraphicFramePr>
        <p:xfrm>
          <a:off x="6686550" y="3209925"/>
          <a:ext cx="2200275" cy="704850"/>
        </p:xfrm>
        <a:graphic>
          <a:graphicData uri="http://schemas.openxmlformats.org/drawingml/2006/table">
            <a:tbl>
              <a:tblPr/>
              <a:tblGrid>
                <a:gridCol w="220027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有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总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4844686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022350"/>
            <a:ext cx="1250950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474345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机械效率总是一定的吗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125538" y="1838325"/>
            <a:ext cx="676116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用滑轮组提升重物时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是否匀速拉动绳子对拉力的大小有影响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绳子是竖直拉还是斜拉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拉力大小也不同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本实验要求匀速拉动弹簧测力计使其竖直向上运动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读拉力时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要求在匀速拉动时读数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不能在静止时读数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因为静止时无摩擦力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弹簧测力计读数偏小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9814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106488"/>
            <a:ext cx="12763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机械效率的计算</a:t>
            </a:r>
          </a:p>
        </p:txBody>
      </p:sp>
      <p:sp>
        <p:nvSpPr>
          <p:cNvPr id="62468" name="矩形 10"/>
          <p:cNvSpPr>
            <a:spLocks noChangeArrowheads="1"/>
          </p:cNvSpPr>
          <p:nvPr/>
        </p:nvSpPr>
        <p:spPr bwMode="auto">
          <a:xfrm>
            <a:off x="1397000" y="1801813"/>
            <a:ext cx="6424613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如果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和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s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不好测量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可以用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η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         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计算机械效率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graphicFrame>
        <p:nvGraphicFramePr>
          <p:cNvPr id="62474" name="Group 10"/>
          <p:cNvGraphicFramePr>
            <a:graphicFrameLocks noGrp="1"/>
          </p:cNvGraphicFramePr>
          <p:nvPr/>
        </p:nvGraphicFramePr>
        <p:xfrm>
          <a:off x="4737100" y="1670050"/>
          <a:ext cx="525463" cy="742950"/>
        </p:xfrm>
        <a:graphic>
          <a:graphicData uri="http://schemas.openxmlformats.org/drawingml/2006/table">
            <a:tbl>
              <a:tblPr/>
              <a:tblGrid>
                <a:gridCol w="5254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G</a:t>
                      </a:r>
                      <a:endParaRPr kumimoji="0" lang="zh-CN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nF</a:t>
                      </a:r>
                      <a:endParaRPr kumimoji="0" lang="zh-CN" alt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246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095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" y="1160463"/>
            <a:ext cx="11207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机械效率的计算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93838" y="1849438"/>
            <a:ext cx="62023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由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η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            =                       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可知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有用功不变时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额外功越小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机械效率越高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额外功一定时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有用功越大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有用功占总功的比例就越大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机械效率越高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graphicFrame>
        <p:nvGraphicFramePr>
          <p:cNvPr id="63502" name="Group 14"/>
          <p:cNvGraphicFramePr>
            <a:graphicFrameLocks noGrp="1"/>
          </p:cNvGraphicFramePr>
          <p:nvPr/>
        </p:nvGraphicFramePr>
        <p:xfrm>
          <a:off x="2273300" y="1733550"/>
          <a:ext cx="661988" cy="742950"/>
        </p:xfrm>
        <a:graphic>
          <a:graphicData uri="http://schemas.openxmlformats.org/drawingml/2006/table">
            <a:tbl>
              <a:tblPr/>
              <a:tblGrid>
                <a:gridCol w="661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有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总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03" name="Group 15"/>
          <p:cNvGraphicFramePr>
            <a:graphicFrameLocks noGrp="1"/>
          </p:cNvGraphicFramePr>
          <p:nvPr/>
        </p:nvGraphicFramePr>
        <p:xfrm>
          <a:off x="3352800" y="1695450"/>
          <a:ext cx="1363663" cy="742950"/>
        </p:xfrm>
        <a:graphic>
          <a:graphicData uri="http://schemas.openxmlformats.org/drawingml/2006/table">
            <a:tbl>
              <a:tblPr/>
              <a:tblGrid>
                <a:gridCol w="1363663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有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有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额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40576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3" y="1160463"/>
            <a:ext cx="11557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机械效率的计算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62100" y="1824038"/>
            <a:ext cx="64516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斜面的机械效率不仅与斜面的倾斜程度有关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还与物体和斜面之间的摩擦力有关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斜面越粗糙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摩擦力越大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做的额外功越多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机械效率越低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0797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375" y="1152525"/>
            <a:ext cx="107156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6654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认识杠杆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395536" y="1707654"/>
            <a:ext cx="4683125" cy="277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舂米对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一种古代的简单机械装置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实际就是杠杆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使用这个杠杆时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人在</a:t>
            </a:r>
            <a:r>
              <a:rPr lang="en-US" altLang="zh-CN" sz="2400" i="1" dirty="0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A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端用力把它踩下后立即松脚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en-US" altLang="zh-CN" sz="2400" i="1" dirty="0">
                <a:latin typeface="Times New Roman" pitchFamily="18" charset="0"/>
                <a:ea typeface="微软雅黑" pitchFamily="34" charset="-122"/>
              </a:rPr>
              <a:t>B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端就会立即下落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打在石臼内的谷物上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从而把谷物打碎</a:t>
            </a:r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559.EPS" descr="id:2147512345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779662"/>
            <a:ext cx="316051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9814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188" y="1106488"/>
            <a:ext cx="127635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机械效率的计算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97000" y="1801813"/>
            <a:ext cx="52959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计算物体与斜面间的摩擦力的方法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:①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计算有用功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Gh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;②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计算总功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 baseline="-25000">
                <a:latin typeface="微软雅黑" pitchFamily="34" charset="-122"/>
                <a:ea typeface="微软雅黑" pitchFamily="34" charset="-122"/>
              </a:rPr>
              <a:t>s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;③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计算额外功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额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总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W</a:t>
            </a:r>
            <a:r>
              <a:rPr lang="zh-CN" altLang="en-US" sz="2000" baseline="-25000">
                <a:latin typeface="微软雅黑" pitchFamily="34" charset="-122"/>
                <a:ea typeface="微软雅黑" pitchFamily="34" charset="-122"/>
              </a:rPr>
              <a:t>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;④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计算摩擦力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f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=              .</a:t>
            </a:r>
          </a:p>
        </p:txBody>
      </p:sp>
      <p:graphicFrame>
        <p:nvGraphicFramePr>
          <p:cNvPr id="65546" name="Group 10"/>
          <p:cNvGraphicFramePr>
            <a:graphicFrameLocks noGrp="1"/>
          </p:cNvGraphicFramePr>
          <p:nvPr/>
        </p:nvGraphicFramePr>
        <p:xfrm>
          <a:off x="4635500" y="2630488"/>
          <a:ext cx="661988" cy="742950"/>
        </p:xfrm>
        <a:graphic>
          <a:graphicData uri="http://schemas.openxmlformats.org/drawingml/2006/table">
            <a:tbl>
              <a:tblPr/>
              <a:tblGrid>
                <a:gridCol w="66198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W</a:t>
                      </a:r>
                      <a:r>
                        <a:rPr kumimoji="0" lang="zh-CN" alt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Times New Roman" pitchFamily="18" charset="0"/>
                        </a:rPr>
                        <a:t>额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s</a:t>
                      </a:r>
                      <a:endParaRPr kumimoji="0" lang="zh-CN" alt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微软雅黑" pitchFamily="34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051050" y="552450"/>
            <a:ext cx="53578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5400" b="1">
                <a:solidFill>
                  <a:schemeClr val="accent1"/>
                </a:solidFill>
                <a:latin typeface="隶书"/>
                <a:ea typeface="隶书"/>
                <a:cs typeface="隶书"/>
              </a:rPr>
              <a:t>第十章 机械与人</a:t>
            </a:r>
          </a:p>
        </p:txBody>
      </p:sp>
      <p:sp>
        <p:nvSpPr>
          <p:cNvPr id="64" name="文本框 78"/>
          <p:cNvSpPr txBox="1">
            <a:spLocks noChangeArrowheads="1"/>
          </p:cNvSpPr>
          <p:nvPr/>
        </p:nvSpPr>
        <p:spPr bwMode="auto">
          <a:xfrm>
            <a:off x="2503488" y="1806575"/>
            <a:ext cx="4792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3300" b="1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第六节　合理利用机械能</a:t>
            </a:r>
          </a:p>
        </p:txBody>
      </p:sp>
      <p:pic>
        <p:nvPicPr>
          <p:cNvPr id="25" name="Picture 12" descr="clouds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2450" y="3101975"/>
            <a:ext cx="477043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0" descr="field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900" y="3838575"/>
            <a:ext cx="891698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" descr="server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59075" y="3294063"/>
            <a:ext cx="3560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1780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154113"/>
            <a:ext cx="11874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能量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54038" y="3538538"/>
            <a:ext cx="37766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“飞行的子弹”正在推动雪糕屑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对雪糕屑做功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具有能量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782.jpg" descr="id:2147515484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2213" y="2006600"/>
            <a:ext cx="1989137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419600" y="2992438"/>
            <a:ext cx="40005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从高处下落的苹果正在打击桌面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对桌面做功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具有能量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位于高处树梢上的苹果具有下落打击桌面做功的本领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也具有能量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8" name="hk783.jpg" descr="id:2147515491;FounderCE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4925" y="757238"/>
            <a:ext cx="1831975" cy="188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3939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1106488"/>
            <a:ext cx="1284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能量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97000" y="1801813"/>
            <a:ext cx="6477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被拉伸的橡皮筋具有将子弹推出去对子弹做功的本领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具有能量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784.jpg" descr="id:2147515505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7925" y="2686050"/>
            <a:ext cx="15144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2796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058863"/>
            <a:ext cx="1270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98500" y="1514475"/>
            <a:ext cx="7696200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小小的飞鸟能够撞坏大飞机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真实故事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:1962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11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月在美国马里兰州上空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一架正在飞行的子爵号飞机正在飞行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迎面飞来一群天鹅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避开已来不及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相撞后飞机发生了坠毁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机上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17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人全部遇难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这是由于飞机飞行时速度很快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即使和一只不起眼的小鸟相撞时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以飞机为参照物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小鸟的速度都是非常大的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所以小鸟的质量虽然很小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但是因为速度和质量同时影响着动能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导致了小鸟具有的动能很大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就像一颗炮弹一样射向飞机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于是就会对飞机造成很大的破坏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2796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058863"/>
            <a:ext cx="1270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08100" y="2174875"/>
            <a:ext cx="68072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物体具有的能量种类很多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而动能是由于物体运动才具有的能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因此静止的物体可以具有其他形式的能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但是不具有动能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3685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114425"/>
            <a:ext cx="1244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024063" y="1830388"/>
            <a:ext cx="453548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判断物体是否具有动能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就是要看物体是否运动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运动则具有动能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静止则不具有动能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252413" y="0"/>
            <a:ext cx="2173287" cy="819150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09891" y="207298"/>
              <a:ext cx="418795" cy="4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494" y="207298"/>
              <a:ext cx="418795" cy="4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073150"/>
            <a:ext cx="1117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779588" y="1214438"/>
            <a:ext cx="70183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为什么严禁超载超速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?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884238" y="2311400"/>
            <a:ext cx="7243762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机动车的速度越大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动能也就越大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越不容易刹车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因此要对车辆的速度加以限制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以免发生交通事故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车型不同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车的载重量就不同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也就是说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车的质量有大有小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如果车的行驶速度相同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质量大的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动能大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在道路行驶时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危险性就大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在同样的道路上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交通管理部门会对不同车型设定不同的最高行驶速度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7" name="hk797.jpg" descr="id:2147515598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8325" y="623888"/>
            <a:ext cx="15779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3812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1058863"/>
            <a:ext cx="130968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动能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19138" y="1514475"/>
            <a:ext cx="7815262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因为影响动能大小的因素可能有质量和速度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因此我们在探究影响动能大小的因素时要应用控制变量法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速度的改变方法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利用同一个小球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保证质量不变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让它从同一光滑斜面的不同高度自由滚下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该小球到达水平面时的速度不同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质量的改变方法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利用质量不同的小球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让它从同一光滑斜面的同一高度自由滚下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这样就能在质量改变时确保该小球到达水平面时的速度相同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5082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3" y="1106488"/>
            <a:ext cx="1284287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97000" y="1801813"/>
            <a:ext cx="37973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弩是我国古代人民发明的一种冷兵器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利用张开的弓弦急速回弹将箭高速射出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2" name="hk799.jpg" descr="id:2147515669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2925" y="1819275"/>
            <a:ext cx="189547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0543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106488"/>
            <a:ext cx="125095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6654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认识杠杆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603250" y="1639888"/>
            <a:ext cx="7339013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动力、阻力都是杠杆受到的力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作用点都在杠杆上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且方向不一定相反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但作用效果恰好相反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力的作用线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通过力的作用点沿力的方向所引的直线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如果通过支点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力臂为零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3.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力臂是支点到力的作用线的距离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不是支点到力的作用点的距离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4.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力臂有时在杠杆上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有时不在杠杆上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1101725"/>
            <a:ext cx="1225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1097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094" y="207235"/>
              <a:ext cx="418795" cy="4326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3219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43000" y="2184400"/>
            <a:ext cx="68707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重力势能是物体由于被举高而具有的能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因此与地面相比较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如果物体没有被举高则不具有重力势能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24066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6425" y="1158875"/>
            <a:ext cx="10334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00075" y="1809750"/>
            <a:ext cx="739775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因为影响重力势能大小的因素是质量和被举高的高度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所以判断某个物体是否具有重力势能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就是要看物体是否被举高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被举高则具有重力势能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没有被举高则不具有重力势能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判断一个物体的重力势能大小是否改变及如何改变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就要看该物体的质量和高度是否改变及如何改变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1100138"/>
            <a:ext cx="1225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20843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614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646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181100" y="3225800"/>
            <a:ext cx="6870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发生弹性形变的弹簧具有弹性势能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能够对重物做功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801.jpg" descr="id:2147515697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4075" y="1006475"/>
            <a:ext cx="1978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3050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058863"/>
            <a:ext cx="1270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82638" y="1489075"/>
            <a:ext cx="6900862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弹性形变与塑性形变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弹性形变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当外力撤去后能够恢复原状的形变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如弹簧、橡皮条等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物体发生形变后在外力撤去时能自动恢复原状的性质叫做弹性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塑性形变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当外力撤去后不能恢复原状的形变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如一块泥巴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用笔杆插一个洞或用手一压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泥巴不会恢复原状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物体发生形变后在外力撤去时不能自动恢复原状的性质叫做塑性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23050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068388"/>
            <a:ext cx="127000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19732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势能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612900" y="2149475"/>
            <a:ext cx="5638800" cy="9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不是只有弹簧才具有弹性势能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凡是发生弹性形变的物体都具有弹性势能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1100138"/>
            <a:ext cx="1225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8623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10734" y="208216"/>
              <a:ext cx="418795" cy="236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118" y="208216"/>
              <a:ext cx="418795" cy="236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689100" y="3111500"/>
            <a:ext cx="565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高速运行的“复兴号”具有机械能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1" name="hk804.jpg" descr="id:2147515754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7925" y="1473200"/>
            <a:ext cx="203835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2" y="0"/>
            <a:ext cx="3879848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1058863"/>
            <a:ext cx="12700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57238" y="1781175"/>
            <a:ext cx="76882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在许多情况下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物体既具有动能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又具有势能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例如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正在升空的飞机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具有动能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又因为它离地面有一定的高度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还具有势能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动能和势能统称为机械能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机械能与其他形式的能量一样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其单位是焦耳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(J).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动能增大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所以此过程是重力势能转化为动能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小球与弹簧碰撞后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小球的速度减小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动能变小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但此时弹簧受到小球的挤压作用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发生弹性形变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因此弹性势能变大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所以这个过程为动能转化为弹性势能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1100138"/>
            <a:ext cx="1225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8"/>
          <p:cNvGrpSpPr>
            <a:grpSpLocks/>
          </p:cNvGrpSpPr>
          <p:nvPr/>
        </p:nvGrpSpPr>
        <p:grpSpPr bwMode="auto">
          <a:xfrm>
            <a:off x="252413" y="0"/>
            <a:ext cx="3836987" cy="819150"/>
            <a:chOff x="337457" y="0"/>
            <a:chExt cx="5751109" cy="1091406"/>
          </a:xfrm>
        </p:grpSpPr>
        <p:sp>
          <p:nvSpPr>
            <p:cNvPr id="21" name="圆角矩形 20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 rot="5400000">
              <a:off x="709832" y="208208"/>
              <a:ext cx="418795" cy="2379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rot="5400000">
              <a:off x="5112987" y="209398"/>
              <a:ext cx="41879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689100" y="3111500"/>
            <a:ext cx="5651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过山车从最高点冲下时动能在增加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势能在减小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805.jpg" descr="id:2147515817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6725" y="1539875"/>
            <a:ext cx="227647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252413" y="0"/>
            <a:ext cx="3913187" cy="819150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69" y="208231"/>
              <a:ext cx="418795" cy="233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743" y="208231"/>
              <a:ext cx="418795" cy="233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1073150"/>
            <a:ext cx="11112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87400" y="1735138"/>
            <a:ext cx="73247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正确分析动能和势能相互转化的步骤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(1)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确定研究对象和研究的过程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(2)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判断物体在初始位置所具有的动能、势能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(3)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根据物体在运动过程中高度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h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、形状、速度</a:t>
            </a:r>
            <a:r>
              <a:rPr lang="en-US" altLang="zh-CN" sz="2000" i="1">
                <a:latin typeface="Times New Roman" pitchFamily="18" charset="0"/>
                <a:ea typeface="微软雅黑" pitchFamily="34" charset="-122"/>
              </a:rPr>
              <a:t>v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等物理量的变化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来判断重力势能、弹性势能、动能的变化情况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(4)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一种形式的能量的减小量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等于其他形式的能量的增加量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252413" y="0"/>
            <a:ext cx="3913187" cy="819150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69" y="208231"/>
              <a:ext cx="418795" cy="233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743" y="208231"/>
              <a:ext cx="418795" cy="233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488" y="1073150"/>
            <a:ext cx="10826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09600" y="1430338"/>
            <a:ext cx="732472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如图所示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从高处由静止释放的乒乓球反弹后到达不了原来的高度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而且每次弹起的高度都会越来越低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这是因为乒乓球在下落和弹起的过程中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因为和空气发生摩擦以及和地面的撞击都要损失一部分机械能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所以反弹后达不到原来的高度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如果没有空气阻力和与地面撞击过程中的摩擦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乒乓球每次弹起的高度都等于原来的高度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  <p:pic>
        <p:nvPicPr>
          <p:cNvPr id="9" name="hk808.jpg" descr="id:2147515838;FounderCE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81825" y="3254375"/>
            <a:ext cx="1666875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85800" y="3614738"/>
            <a:ext cx="6083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归纳总结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物体的动能和势能在相互转化的过程中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由于存在摩擦等阻力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机械能的总量会不断减少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;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若无摩擦等阻力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1800">
                <a:latin typeface="微软雅黑" pitchFamily="34" charset="-122"/>
                <a:ea typeface="微软雅黑" pitchFamily="34" charset="-122"/>
              </a:rPr>
              <a:t>机械能的总量会保持不变</a:t>
            </a:r>
            <a:r>
              <a:rPr lang="en-US" altLang="zh-CN" sz="18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0543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112838"/>
            <a:ext cx="12509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266541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认识杠杆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1162050" y="1944688"/>
            <a:ext cx="7339013" cy="639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作力臂方法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: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一找点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二画线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三作垂线段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四标注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252413" y="0"/>
            <a:ext cx="3913187" cy="819150"/>
            <a:chOff x="337457" y="0"/>
            <a:chExt cx="5751109" cy="1091406"/>
          </a:xfrm>
        </p:grpSpPr>
        <p:sp>
          <p:nvSpPr>
            <p:cNvPr id="13" name="圆角矩形 12"/>
            <p:cNvSpPr/>
            <p:nvPr/>
          </p:nvSpPr>
          <p:spPr>
            <a:xfrm>
              <a:off x="337457" y="406105"/>
              <a:ext cx="5751109" cy="6853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rot="5400000">
              <a:off x="710169" y="208231"/>
              <a:ext cx="418795" cy="233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rot="5400000">
              <a:off x="5112743" y="208231"/>
              <a:ext cx="418795" cy="233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图片 25" descr="图片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200" y="1073150"/>
            <a:ext cx="11112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787400" y="1735138"/>
            <a:ext cx="7324725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在分析动能和重力势能相互转化时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要注意速度、高度的变化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要注意题中的关键词如“匀速”“加速”“减速”“升高”“降低”等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比如“远地点”相当于在高处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,“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近地点”相当于在低处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000">
                <a:latin typeface="微软雅黑" pitchFamily="34" charset="-122"/>
                <a:ea typeface="微软雅黑" pitchFamily="34" charset="-122"/>
              </a:rPr>
              <a:t>卫星从近地点到远地点运动相当于“升高”</a:t>
            </a:r>
            <a:r>
              <a:rPr lang="en-US" altLang="zh-CN" sz="200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388" y="349250"/>
            <a:ext cx="370363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机械能及其转化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3711968" y="2078424"/>
            <a:ext cx="2123477" cy="655252"/>
          </a:xfrm>
          <a:prstGeom prst="rect">
            <a:avLst/>
          </a:prstGeom>
          <a:noFill/>
        </p:spPr>
        <p:txBody>
          <a:bodyPr spcFirstLastPara="1" wrap="none" lIns="68580" tIns="34290" rIns="68580" bIns="3429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pic>
        <p:nvPicPr>
          <p:cNvPr id="44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475" y="123825"/>
            <a:ext cx="32289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3" descr="field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6700"/>
            <a:ext cx="9183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4" descr="cloud_ball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6213" y="5143500"/>
            <a:ext cx="84296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4" descr="cloud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14350"/>
            <a:ext cx="5133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10" descr="together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54300" y="3448050"/>
            <a:ext cx="425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C:\Users\Administrator\Desktop\兔子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76925" y="4352925"/>
            <a:ext cx="8001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84 -0.24838 C 0.03346 -0.25232 0.02799 -0.25787 0.02213 -0.2625 C 0.01888 -0.26505 0.01549 -0.26597 0.01237 -0.26783 C 0.0112 -0.26852 0.01041 -0.27084 0.00937 -0.27153 C 0.0082 -0.27222 -0.00065 -0.27477 -0.00143 -0.275 C -0.00834 -0.27732 -0.01393 -0.28079 -0.0211 -0.28195 C -0.02539 -0.28403 -0.02956 -0.28634 -0.03386 -0.28912 C -0.03711 -0.29097 -0.03867 -0.29005 -0.04167 -0.29259 C -0.04714 -0.29746 -0.05222 -0.30232 -0.05834 -0.30486 C -0.05925 -0.30602 -0.06016 -0.30764 -0.0612 -0.30857 C -0.06224 -0.30949 -0.06328 -0.30949 -0.06419 -0.31019 C -0.07031 -0.31644 -0.07513 -0.32384 -0.0819 -0.32801 C -0.08477 -0.3331 -0.08776 -0.33843 -0.09076 -0.34375 C -0.09232 -0.34676 -0.09479 -0.34699 -0.09662 -0.34908 C -0.09948 -0.35695 -0.10456 -0.36343 -0.10834 -0.37037 C -0.11406 -0.38056 -0.11979 -0.39074 -0.125 -0.40209 C -0.13268 -0.41829 -0.13607 -0.44236 -0.13972 -0.46204 C -0.14063 -0.47315 -0.14219 -0.4831 -0.14362 -0.49375 C -0.14388 -0.51945 -0.14102 -0.57824 -0.14753 -0.61389 C -0.15026 -0.65695 -0.14948 -0.69468 -0.16029 -0.7338 C -0.16224 -0.74028 -0.1638 -0.74954 -0.16628 -0.75509 C -0.17318 -0.7713 -0.16966 -0.76088 -0.175 -0.76921 C -0.17865 -0.77431 -0.18229 -0.78241 -0.18685 -0.78496 C -0.19935 -0.79259 -0.21068 -0.79584 -0.22409 -0.79746 C -0.25052 -0.8132 -0.28073 -0.79977 -0.30847 -0.7956 C -0.32891 -0.78334 -0.34271 -0.79769 -0.35847 -0.8132 C -0.36107 -0.81574 -0.36432 -0.81644 -0.36641 -0.82037 C -0.36979 -0.82639 -0.3724 -0.82871 -0.37709 -0.83079 C -0.38099 -0.83773 -0.38568 -0.83889 -0.38985 -0.84491 C -0.39375 -0.85093 -0.39714 -0.85371 -0.40169 -0.85903 C -0.40365 -0.86158 -0.40638 -0.86065 -0.40847 -0.86273 C -0.41472 -0.86875 -0.41745 -0.87199 -0.42422 -0.875 C -0.4293 -0.88102 -0.43594 -0.88287 -0.44193 -0.88565 C -0.45143 -0.89699 -0.48125 -0.89236 -0.48503 -0.89259 C -0.49518 -0.89884 -0.48386 -0.89259 -0.50951 -0.89259 C -0.55573 -0.89259 -0.60182 -0.89375 -0.64792 -0.89445 C -0.65742 -0.90023 -0.66589 -0.91088 -0.67539 -0.91736 C -0.67852 -0.91968 -0.68073 -0.92431 -0.68412 -0.92431 " pathEditMode="relative" rAng="0" ptsTypes="fffffffffffffffffffffffffffffffffffffA">
                                      <p:cBhvr>
                                        <p:cTn id="2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0" y="-33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1759 C -0.05638 0.01134 -0.05586 0.00416 -0.05938 -0.00463 C -0.06029 -0.00671 -0.06159 -0.0081 -0.0625 -0.01019 C -0.06706 -0.0206 -0.06836 -0.03033 -0.075 -0.03611 C -0.08464 -0.03033 -0.09271 -0.02685 -0.1 -0.01389 C -0.10195 -0.00324 -0.10039 0.00926 -0.10313 0.01944 C -0.10404 0.02291 -0.10938 0.02315 -0.10938 0.02338 C -0.11498 0.02199 -0.1207 0.02222 -0.12604 0.01944 C -0.12722 0.01875 -0.12761 0.01597 -0.12813 0.01389 C -0.13307 -0.00671 -0.12266 0.02407 -0.13333 -0.00463 C -0.13477 -0.00857 -0.13503 -0.01366 -0.13646 -0.01759 C -0.13867 -0.02338 -0.14154 -0.02847 -0.14375 -0.03426 C -0.1444 -0.03611 -0.14466 -0.03912 -0.14583 -0.03982 C -0.15013 -0.04236 -0.14805 -0.04051 -0.15208 -0.04537 C -0.16315 -0.04468 -0.17435 -0.04584 -0.18542 -0.04352 C -0.18672 -0.04329 -0.18724 -0.04005 -0.1875 -0.03796 C -0.18841 -0.02871 -0.18737 -0.01921 -0.18854 -0.01019 C -0.18906 -0.00579 -0.19128 -0.00278 -0.19271 0.00092 C -0.1957 0.00879 -0.19623 0.01643 -0.2 0.02315 C -0.20169 0.03241 -0.20534 0.0368 -0.21042 0.03981 C -0.21862 0.03773 -0.22214 0.03704 -0.22917 0.0287 C -0.23125 0.02616 -0.23542 0.02129 -0.23542 0.02153 C -0.23685 0.01759 -0.23815 0.01389 -0.23958 0.01018 C -0.24505 -0.00417 -0.24219 -0.02477 -0.25104 -0.03611 C -0.25404 -0.03982 -0.25599 -0.04028 -0.25938 -0.04167 C -0.26914 -0.04097 -0.27891 -0.04213 -0.28854 -0.03982 C -0.29219 -0.03889 -0.2918 -0.03056 -0.29271 -0.02685 C -0.29518 -0.0169 -0.29857 -0.01412 -0.30208 -0.00463 C -0.30352 -0.00093 -0.3043 0.0037 -0.30625 0.00648 C -0.31133 0.01342 -0.31693 0.01597 -0.32292 0.01944 C -0.32852 0.02268 -0.33281 0.03079 -0.33854 0.03426 C -0.34037 0.03403 -0.34974 0.0331 -0.35313 0.03055 C -0.35625 0.02824 -0.35768 0.025 -0.36146 0.025 " pathEditMode="relative" rAng="0" ptsTypes="ffffffffffffffffffffffffffffffffA">
                                      <p:cBhvr>
                                        <p:cTn id="3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59149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54113"/>
            <a:ext cx="1066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320800" y="3054350"/>
            <a:ext cx="7355656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活塞式抽水机的手柄部分为杠杆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,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并非直的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  <p:pic>
        <p:nvPicPr>
          <p:cNvPr id="10" name="hk569.jpg" descr="id:2147512466;FounderC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808" y="987574"/>
            <a:ext cx="3005683" cy="189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9"/>
          <p:cNvGrpSpPr/>
          <p:nvPr/>
        </p:nvGrpSpPr>
        <p:grpSpPr>
          <a:xfrm>
            <a:off x="171451" y="0"/>
            <a:ext cx="3368583" cy="818555"/>
            <a:chOff x="444500" y="496094"/>
            <a:chExt cx="2362200" cy="1091406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5" name="圆角矩形 14"/>
            <p:cNvSpPr/>
            <p:nvPr/>
          </p:nvSpPr>
          <p:spPr>
            <a:xfrm>
              <a:off x="444500" y="901700"/>
              <a:ext cx="2362200" cy="685800"/>
            </a:xfrm>
            <a:prstGeom prst="roundRect">
              <a:avLst/>
            </a:prstGeom>
            <a:grpFill/>
            <a:ln w="1905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6" name="直接连接符 15"/>
            <p:cNvCxnSpPr/>
            <p:nvPr/>
          </p:nvCxnSpPr>
          <p:spPr>
            <a:xfrm rot="5400000">
              <a:off x="7810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rot="5400000">
              <a:off x="1885950" y="704850"/>
              <a:ext cx="419100" cy="1588"/>
            </a:xfrm>
            <a:prstGeom prst="line">
              <a:avLst/>
            </a:prstGeom>
            <a:grpFill/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4" name="图片 13" descr="图片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963" y="1146175"/>
            <a:ext cx="1066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06388" y="349250"/>
            <a:ext cx="30114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>
                <a:latin typeface="微软雅黑" pitchFamily="34" charset="-122"/>
                <a:ea typeface="微软雅黑" pitchFamily="34" charset="-122"/>
              </a:rPr>
              <a:t>知识点 杠杆的平衡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971600" y="1816378"/>
            <a:ext cx="7056784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杠杆平衡是指杠杆处于静止或匀速转动状态</a:t>
            </a:r>
            <a:r>
              <a:rPr lang="en-US" altLang="zh-CN" sz="28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3524</Words>
  <Application>Microsoft Office PowerPoint</Application>
  <PresentationFormat>全屏显示(16:9)</PresentationFormat>
  <Paragraphs>247</Paragraphs>
  <Slides>71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User</cp:lastModifiedBy>
  <cp:revision>5</cp:revision>
  <dcterms:created xsi:type="dcterms:W3CDTF">2020-02-27T09:21:44Z</dcterms:created>
  <dcterms:modified xsi:type="dcterms:W3CDTF">2020-03-12T09:32:43Z</dcterms:modified>
</cp:coreProperties>
</file>