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82" r:id="rId2"/>
    <p:sldId id="303" r:id="rId3"/>
    <p:sldId id="304" r:id="rId4"/>
    <p:sldId id="305" r:id="rId5"/>
    <p:sldId id="306" r:id="rId6"/>
    <p:sldId id="315" r:id="rId7"/>
    <p:sldId id="307" r:id="rId8"/>
    <p:sldId id="308" r:id="rId9"/>
    <p:sldId id="309" r:id="rId10"/>
    <p:sldId id="310" r:id="rId11"/>
    <p:sldId id="311" r:id="rId12"/>
    <p:sldId id="269" r:id="rId13"/>
    <p:sldId id="263" r:id="rId14"/>
    <p:sldId id="275" r:id="rId15"/>
    <p:sldId id="278" r:id="rId16"/>
    <p:sldId id="301" r:id="rId17"/>
    <p:sldId id="260" r:id="rId18"/>
    <p:sldId id="277" r:id="rId19"/>
    <p:sldId id="316" r:id="rId20"/>
    <p:sldId id="317" r:id="rId21"/>
    <p:sldId id="271" r:id="rId22"/>
    <p:sldId id="264" r:id="rId23"/>
    <p:sldId id="273" r:id="rId24"/>
    <p:sldId id="302" r:id="rId25"/>
    <p:sldId id="280" r:id="rId26"/>
    <p:sldId id="283" r:id="rId27"/>
    <p:sldId id="31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-576" y="-78"/>
      </p:cViewPr>
      <p:guideLst>
        <p:guide orient="horz" pos="2174"/>
        <p:guide pos="3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5" Type="http://schemas.openxmlformats.org/officeDocument/2006/relationships/image" Target="../media/image14.wmf"/><Relationship Id="rId4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4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23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Rectangle 3"/>
          <p:cNvSpPr>
            <a:spLocks noGrp="1"/>
          </p:cNvSpPr>
          <p:nvPr>
            <p:ph type="body"/>
          </p:nvPr>
        </p:nvSpPr>
        <p:spPr/>
        <p:txBody>
          <a:bodyPr wrap="square" lIns="91440" tIns="45720" rIns="91440" bIns="45720" anchor="ctr"/>
          <a:lstStyle/>
          <a:p>
            <a:pPr lvl="0" eaLnBrk="1" hangingPunct="1"/>
            <a:r>
              <a:rPr lang="zh-CN" altLang="zh-CN" dirty="0"/>
              <a:t>ο④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6172200" y="1825625"/>
            <a:ext cx="5181600" cy="209867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172200" y="4076700"/>
            <a:ext cx="5181600" cy="21002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>
              <a:buClr>
                <a:srgbClr val="000000"/>
              </a:buClr>
            </a:pPr>
            <a:endParaRPr lang="zh-CN" altLang="en-US" dirty="0"/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>
              <a:buClr>
                <a:srgbClr val="000000"/>
              </a:buClr>
            </a:pP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Clr>
                <a:srgbClr val="000000"/>
              </a:buClr>
            </a:pPr>
            <a:fld id="{9A0DB2DC-4C9A-4742-B13C-FB6460FD3503}" type="slidenum">
              <a:rPr lang="zh-CN" altLang="en-US" dirty="0"/>
              <a:pPr lvl="0">
                <a:buClr>
                  <a:srgbClr val="000000"/>
                </a:buClr>
              </a:pPr>
              <a:t>‹#›</a:t>
            </a:fld>
            <a:endParaRPr lang="zh-CN" altLang="en-US" dirty="0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pPr/>
              <a:t>2020/2/19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png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8.w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14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13.wmf"/><Relationship Id="rId5" Type="http://schemas.openxmlformats.org/officeDocument/2006/relationships/image" Target="../media/image10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6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20.wmf"/><Relationship Id="rId4" Type="http://schemas.openxmlformats.org/officeDocument/2006/relationships/image" Target="../media/image17.wmf"/><Relationship Id="rId9" Type="http://schemas.openxmlformats.org/officeDocument/2006/relationships/oleObject" Target="../embeddings/oleObject19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wmf"/><Relationship Id="rId11" Type="http://schemas.openxmlformats.org/officeDocument/2006/relationships/image" Target="../media/image29.png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28.png"/><Relationship Id="rId4" Type="http://schemas.openxmlformats.org/officeDocument/2006/relationships/image" Target="../media/image24.wmf"/><Relationship Id="rId9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7.bin"/><Relationship Id="rId3" Type="http://schemas.openxmlformats.org/officeDocument/2006/relationships/image" Target="../media/image27.png"/><Relationship Id="rId7" Type="http://schemas.openxmlformats.org/officeDocument/2006/relationships/image" Target="../media/image22.wmf"/><Relationship Id="rId2" Type="http://schemas.openxmlformats.org/officeDocument/2006/relationships/slideLayout" Target="../slideLayouts/slideLayout10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6.bin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2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3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png"/><Relationship Id="rId5" Type="http://schemas.openxmlformats.org/officeDocument/2006/relationships/image" Target="../media/image34.jpeg"/><Relationship Id="rId4" Type="http://schemas.openxmlformats.org/officeDocument/2006/relationships/image" Target="../media/image30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6.w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http://pic1.mofangge.com/upload/papers/c04/20120920/2012092013572531410029.png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40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2568804" y="1837948"/>
            <a:ext cx="7125136" cy="1325880"/>
          </a:xfrm>
        </p:spPr>
        <p:txBody>
          <a:bodyPr>
            <a:noAutofit/>
          </a:bodyPr>
          <a:lstStyle/>
          <a:p>
            <a:r>
              <a:rPr lang="zh-CN" altLang="en-US" sz="5400" b="1" dirty="0">
                <a:latin typeface="黑体" pitchFamily="49" charset="-122"/>
                <a:ea typeface="黑体" pitchFamily="49" charset="-122"/>
              </a:rPr>
              <a:t>利用</a:t>
            </a:r>
            <a:r>
              <a:rPr lang="zh-CN" altLang="en-US" sz="5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浮力</a:t>
            </a:r>
            <a:r>
              <a:rPr lang="zh-CN" altLang="en-US" sz="5400" b="1" dirty="0" smtClean="0">
                <a:latin typeface="黑体" pitchFamily="49" charset="-122"/>
                <a:ea typeface="黑体" pitchFamily="49" charset="-122"/>
              </a:rPr>
              <a:t>测固体</a:t>
            </a:r>
            <a:r>
              <a:rPr lang="zh-CN" altLang="en-US" sz="5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密</a:t>
            </a:r>
            <a:r>
              <a:rPr lang="zh-CN" altLang="en-US" sz="5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37067" y="3633788"/>
            <a:ext cx="6741584" cy="7016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zh-CN" sz="4000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2.</a:t>
            </a:r>
            <a:r>
              <a:rPr kumimoji="0" lang="zh-CN" sz="4000" kern="1200" cap="none" spc="0" normalizeH="0" baseline="0" noProof="0" smtClean="0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从两个角度入手：</a:t>
            </a:r>
          </a:p>
        </p:txBody>
      </p:sp>
      <p:sp>
        <p:nvSpPr>
          <p:cNvPr id="2" name="Rectangle 3"/>
          <p:cNvSpPr/>
          <p:nvPr/>
        </p:nvSpPr>
        <p:spPr>
          <a:xfrm>
            <a:off x="6003634" y="3049072"/>
            <a:ext cx="184731" cy="369332"/>
          </a:xfrm>
          <a:prstGeom prst="rect">
            <a:avLst/>
          </a:prstGeom>
          <a:noFill/>
          <a:ln w="9525">
            <a:noFill/>
          </a:ln>
        </p:spPr>
        <p:txBody>
          <a:bodyPr wrap="none" anchor="ctr">
            <a:spAutoFit/>
          </a:bodyPr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5124" name="Text Box 4"/>
          <p:cNvSpPr txBox="1"/>
          <p:nvPr/>
        </p:nvSpPr>
        <p:spPr>
          <a:xfrm>
            <a:off x="1255185" y="4451351"/>
            <a:ext cx="5761567" cy="82391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①</a:t>
            </a:r>
            <a:r>
              <a:rPr lang="zh-CN" altLang="en-US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物体的质量</a:t>
            </a:r>
            <a:r>
              <a:rPr lang="zh-CN" altLang="zh-CN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m</a:t>
            </a:r>
          </a:p>
        </p:txBody>
      </p:sp>
      <p:sp>
        <p:nvSpPr>
          <p:cNvPr id="5125" name="Text Box 5"/>
          <p:cNvSpPr txBox="1"/>
          <p:nvPr/>
        </p:nvSpPr>
        <p:spPr>
          <a:xfrm>
            <a:off x="1265767" y="5659438"/>
            <a:ext cx="5761567" cy="8239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②</a:t>
            </a:r>
            <a:r>
              <a:rPr lang="zh-CN" altLang="en-US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物体的体积</a:t>
            </a:r>
            <a:r>
              <a:rPr lang="zh-CN" altLang="zh-CN" sz="4800" dirty="0">
                <a:solidFill>
                  <a:srgbClr val="0000FF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V</a:t>
            </a:r>
          </a:p>
        </p:txBody>
      </p:sp>
      <p:sp>
        <p:nvSpPr>
          <p:cNvPr id="5126" name="AutoShape 6"/>
          <p:cNvSpPr/>
          <p:nvPr/>
        </p:nvSpPr>
        <p:spPr bwMode="auto">
          <a:xfrm>
            <a:off x="757768" y="4745039"/>
            <a:ext cx="370417" cy="1509713"/>
          </a:xfrm>
          <a:prstGeom prst="leftBrace">
            <a:avLst>
              <a:gd name="adj1" fmla="val 45286"/>
              <a:gd name="adj2" fmla="val 50000"/>
            </a:avLst>
          </a:prstGeom>
          <a:noFill/>
          <a:ln w="38100" cmpd="sng">
            <a:solidFill>
              <a:srgbClr val="990000"/>
            </a:solidFill>
            <a:round/>
          </a:ln>
          <a:effectLst/>
        </p:spPr>
        <p:txBody>
          <a:bodyPr wrap="none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zh-CN" sz="2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Text Box 7"/>
          <p:cNvSpPr txBox="1"/>
          <p:nvPr/>
        </p:nvSpPr>
        <p:spPr>
          <a:xfrm>
            <a:off x="0" y="804863"/>
            <a:ext cx="11658600" cy="110799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fontAlgn="ctr">
              <a:spcBef>
                <a:spcPct val="50000"/>
              </a:spcBef>
            </a:pPr>
            <a:r>
              <a:rPr lang="zh-CN" altLang="en-US" sz="6600" dirty="0">
                <a:latin typeface="黑体" pitchFamily="49" charset="-122"/>
                <a:ea typeface="黑体" pitchFamily="49" charset="-122"/>
              </a:rPr>
              <a:t> </a:t>
            </a:r>
            <a:r>
              <a:rPr lang="zh-CN" altLang="en-US" sz="66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※</a:t>
            </a:r>
            <a:r>
              <a:rPr lang="zh-CN" altLang="en-US" sz="6600" dirty="0">
                <a:latin typeface="黑体" pitchFamily="49" charset="-122"/>
                <a:ea typeface="黑体" pitchFamily="49" charset="-122"/>
              </a:rPr>
              <a:t> 测物质密度的思路:</a:t>
            </a:r>
          </a:p>
        </p:txBody>
      </p:sp>
      <p:sp>
        <p:nvSpPr>
          <p:cNvPr id="5128" name="Text Box 8"/>
          <p:cNvSpPr txBox="1"/>
          <p:nvPr/>
        </p:nvSpPr>
        <p:spPr>
          <a:xfrm>
            <a:off x="304801" y="2286001"/>
            <a:ext cx="5575300" cy="1015663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6000" dirty="0">
                <a:latin typeface="黑体" panose="02010609060101010101" pitchFamily="2" charset="-122"/>
                <a:ea typeface="黑体" panose="02010609060101010101" pitchFamily="2" charset="-122"/>
              </a:rPr>
              <a:t>1. </a:t>
            </a:r>
            <a:r>
              <a:rPr lang="zh-CN" altLang="en-US" sz="6000" dirty="0">
                <a:latin typeface="黑体" panose="02010609060101010101" pitchFamily="2" charset="-122"/>
                <a:ea typeface="黑体" panose="02010609060101010101" pitchFamily="2" charset="-122"/>
              </a:rPr>
              <a:t>原 理</a:t>
            </a:r>
            <a:r>
              <a:rPr lang="zh-CN" altLang="zh-CN" sz="6000" dirty="0">
                <a:latin typeface="黑体" panose="02010609060101010101" pitchFamily="2" charset="-122"/>
                <a:ea typeface="黑体" panose="02010609060101010101" pitchFamily="2" charset="-122"/>
              </a:rPr>
              <a:t>:</a:t>
            </a:r>
          </a:p>
        </p:txBody>
      </p:sp>
      <p:sp>
        <p:nvSpPr>
          <p:cNvPr id="4" name="Text Box 9"/>
          <p:cNvSpPr txBox="1"/>
          <p:nvPr/>
        </p:nvSpPr>
        <p:spPr>
          <a:xfrm>
            <a:off x="6739467" y="5862638"/>
            <a:ext cx="2146300" cy="3667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endParaRPr lang="zh-CN" altLang="zh-CN" sz="1800" b="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graphicFrame>
        <p:nvGraphicFramePr>
          <p:cNvPr id="5130" name="Object 10"/>
          <p:cNvGraphicFramePr>
            <a:graphicFrameLocks noGrp="1"/>
          </p:cNvGraphicFramePr>
          <p:nvPr>
            <p:ph sz="half" idx="2"/>
          </p:nvPr>
        </p:nvGraphicFramePr>
        <p:xfrm>
          <a:off x="5892801" y="2057401"/>
          <a:ext cx="2459567" cy="163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9" r:id="rId3" imgW="445467" imgH="394556" progId="Equations">
                  <p:embed/>
                </p:oleObj>
              </mc:Choice>
              <mc:Fallback>
                <p:oleObj r:id="rId3" imgW="445467" imgH="394556" progId="Equations">
                  <p:embed/>
                  <p:pic>
                    <p:nvPicPr>
                      <p:cNvPr id="0" name="Picture 2" descr="image4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92801" y="2057401"/>
                        <a:ext cx="2459567" cy="163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Oval 11"/>
          <p:cNvSpPr/>
          <p:nvPr/>
        </p:nvSpPr>
        <p:spPr>
          <a:xfrm>
            <a:off x="4899661" y="4434840"/>
            <a:ext cx="586740" cy="979488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5" name="Group 12"/>
          <p:cNvGrpSpPr/>
          <p:nvPr/>
        </p:nvGrpSpPr>
        <p:grpSpPr>
          <a:xfrm>
            <a:off x="5609591" y="3780473"/>
            <a:ext cx="3139017" cy="857250"/>
            <a:chOff x="0" y="0"/>
            <a:chExt cx="1171" cy="783"/>
          </a:xfrm>
        </p:grpSpPr>
        <p:sp>
          <p:nvSpPr>
            <p:cNvPr id="5132" name="AutoShape 13"/>
            <p:cNvSpPr/>
            <p:nvPr/>
          </p:nvSpPr>
          <p:spPr>
            <a:xfrm>
              <a:off x="0" y="0"/>
              <a:ext cx="1171" cy="783"/>
            </a:xfrm>
            <a:prstGeom prst="cloudCallout">
              <a:avLst>
                <a:gd name="adj1" fmla="val -49148"/>
                <a:gd name="adj2" fmla="val 83333"/>
              </a:avLst>
            </a:prstGeom>
            <a:solidFill>
              <a:srgbClr val="FF99FF"/>
            </a:solidFill>
            <a:ln w="12700" cap="sq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/>
            <a:lstStyle/>
            <a:p>
              <a:pPr algn="ctr" eaLnBrk="0" hangingPunct="0"/>
              <a:endParaRPr lang="zh-CN" altLang="zh-CN" sz="4800" b="0" dirty="0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5133" name="Text Box 14"/>
            <p:cNvSpPr txBox="1"/>
            <p:nvPr/>
          </p:nvSpPr>
          <p:spPr>
            <a:xfrm>
              <a:off x="168" y="164"/>
              <a:ext cx="806" cy="586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600" dirty="0">
                  <a:latin typeface="黑体" pitchFamily="49" charset="-122"/>
                  <a:ea typeface="黑体" pitchFamily="49" charset="-122"/>
                </a:rPr>
                <a:t>天平</a:t>
              </a:r>
            </a:p>
          </p:txBody>
        </p:sp>
      </p:grpSp>
      <p:sp>
        <p:nvSpPr>
          <p:cNvPr id="5135" name="Oval 15"/>
          <p:cNvSpPr/>
          <p:nvPr/>
        </p:nvSpPr>
        <p:spPr>
          <a:xfrm>
            <a:off x="4935221" y="5634038"/>
            <a:ext cx="608330" cy="914400"/>
          </a:xfrm>
          <a:prstGeom prst="ellipse">
            <a:avLst/>
          </a:prstGeom>
          <a:solidFill>
            <a:schemeClr val="accent1">
              <a:alpha val="0"/>
            </a:schemeClr>
          </a:solidFill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6" name="Group 16"/>
          <p:cNvGrpSpPr/>
          <p:nvPr/>
        </p:nvGrpSpPr>
        <p:grpSpPr>
          <a:xfrm>
            <a:off x="6384290" y="5473701"/>
            <a:ext cx="2294467" cy="1243013"/>
            <a:chOff x="0" y="0"/>
            <a:chExt cx="1084" cy="783"/>
          </a:xfrm>
        </p:grpSpPr>
        <p:sp>
          <p:nvSpPr>
            <p:cNvPr id="5136" name="AutoShape 17"/>
            <p:cNvSpPr/>
            <p:nvPr/>
          </p:nvSpPr>
          <p:spPr>
            <a:xfrm>
              <a:off x="0" y="0"/>
              <a:ext cx="1084" cy="783"/>
            </a:xfrm>
            <a:prstGeom prst="cloudCallout">
              <a:avLst>
                <a:gd name="adj1" fmla="val -81736"/>
                <a:gd name="adj2" fmla="val -19093"/>
              </a:avLst>
            </a:prstGeom>
            <a:solidFill>
              <a:srgbClr val="FF99FF"/>
            </a:solidFill>
            <a:ln w="12700" cap="sq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/>
            <a:lstStyle/>
            <a:p>
              <a:pPr algn="ctr" eaLnBrk="0" hangingPunct="0"/>
              <a:endParaRPr lang="zh-CN" altLang="zh-CN" sz="40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37" name="Text Box 18"/>
            <p:cNvSpPr txBox="1"/>
            <p:nvPr/>
          </p:nvSpPr>
          <p:spPr>
            <a:xfrm>
              <a:off x="133" y="170"/>
              <a:ext cx="806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600" b="1" dirty="0">
                  <a:latin typeface="Times New Roman" panose="02020603050405020304" pitchFamily="18" charset="0"/>
                  <a:ea typeface="楷体_GB2312" pitchFamily="49" charset="-122"/>
                </a:rPr>
                <a:t>量筒</a:t>
              </a:r>
            </a:p>
          </p:txBody>
        </p:sp>
      </p:grpSp>
      <p:grpSp>
        <p:nvGrpSpPr>
          <p:cNvPr id="7" name="Group 19"/>
          <p:cNvGrpSpPr/>
          <p:nvPr/>
        </p:nvGrpSpPr>
        <p:grpSpPr>
          <a:xfrm>
            <a:off x="3987800" y="0"/>
            <a:ext cx="5003800" cy="839788"/>
            <a:chOff x="0" y="0"/>
            <a:chExt cx="1171" cy="783"/>
          </a:xfrm>
        </p:grpSpPr>
        <p:sp>
          <p:nvSpPr>
            <p:cNvPr id="5139" name="AutoShape 20"/>
            <p:cNvSpPr/>
            <p:nvPr/>
          </p:nvSpPr>
          <p:spPr>
            <a:xfrm>
              <a:off x="0" y="0"/>
              <a:ext cx="1171" cy="783"/>
            </a:xfrm>
            <a:prstGeom prst="cloudCallout">
              <a:avLst>
                <a:gd name="adj1" fmla="val -49148"/>
                <a:gd name="adj2" fmla="val 83333"/>
              </a:avLst>
            </a:prstGeom>
            <a:solidFill>
              <a:srgbClr val="FF9900"/>
            </a:solidFill>
            <a:ln w="12700" cap="sq" cmpd="sng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000" tIns="46800" rIns="90000" bIns="46800" anchor="t"/>
            <a:lstStyle/>
            <a:p>
              <a:pPr algn="ctr" eaLnBrk="0" hangingPunct="0"/>
              <a:endParaRPr lang="zh-CN" altLang="zh-CN" sz="4800" b="0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5140" name="Text Box 21"/>
            <p:cNvSpPr txBox="1"/>
            <p:nvPr/>
          </p:nvSpPr>
          <p:spPr>
            <a:xfrm>
              <a:off x="168" y="164"/>
              <a:ext cx="806" cy="598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3600" dirty="0">
                  <a:solidFill>
                    <a:srgbClr val="003300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温故知新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4" grpId="0"/>
      <p:bldP spid="5125" grpId="0"/>
      <p:bldP spid="5126" grpId="0" animBg="1"/>
      <p:bldP spid="5128" grpId="0"/>
      <p:bldP spid="5131" grpId="0" animBg="1"/>
      <p:bldP spid="51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" y="533400"/>
            <a:ext cx="11648017" cy="1143000"/>
          </a:xfrm>
          <a:solidFill>
            <a:schemeClr val="bg1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复习</a:t>
            </a:r>
            <a:r>
              <a:rPr kumimoji="0" lang="zh-CN" alt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1.</a:t>
            </a:r>
            <a:r>
              <a:rPr kumimoji="0" 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常规法</a:t>
            </a:r>
            <a:r>
              <a:rPr kumimoji="0" 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测</a:t>
            </a:r>
            <a:r>
              <a:rPr kumimoji="0" 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固体</a:t>
            </a:r>
            <a:r>
              <a:rPr kumimoji="0" lang="zh-CN" sz="5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的密度</a:t>
            </a:r>
          </a:p>
        </p:txBody>
      </p:sp>
      <p:grpSp>
        <p:nvGrpSpPr>
          <p:cNvPr id="2" name="Group 3"/>
          <p:cNvGrpSpPr/>
          <p:nvPr/>
        </p:nvGrpSpPr>
        <p:grpSpPr>
          <a:xfrm>
            <a:off x="4108452" y="2846388"/>
            <a:ext cx="2432049" cy="3141662"/>
            <a:chOff x="0" y="0"/>
            <a:chExt cx="908" cy="1243"/>
          </a:xfrm>
        </p:grpSpPr>
        <p:grpSp>
          <p:nvGrpSpPr>
            <p:cNvPr id="3" name="Group 4"/>
            <p:cNvGrpSpPr/>
            <p:nvPr/>
          </p:nvGrpSpPr>
          <p:grpSpPr>
            <a:xfrm>
              <a:off x="491" y="348"/>
              <a:ext cx="417" cy="362"/>
              <a:chOff x="0" y="0"/>
              <a:chExt cx="417" cy="362"/>
            </a:xfrm>
          </p:grpSpPr>
          <p:sp>
            <p:nvSpPr>
              <p:cNvPr id="6148" name="Line 5"/>
              <p:cNvSpPr/>
              <p:nvPr/>
            </p:nvSpPr>
            <p:spPr>
              <a:xfrm flipH="1">
                <a:off x="0" y="201"/>
                <a:ext cx="115" cy="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6149" name="Text Box 6"/>
              <p:cNvSpPr txBox="1"/>
              <p:nvPr/>
            </p:nvSpPr>
            <p:spPr>
              <a:xfrm>
                <a:off x="33" y="0"/>
                <a:ext cx="384" cy="36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5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r>
                  <a:rPr lang="zh-CN" altLang="zh-CN" sz="5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zh-CN" altLang="zh-CN" sz="5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grpSp>
          <p:nvGrpSpPr>
            <p:cNvPr id="4" name="Group 7"/>
            <p:cNvGrpSpPr/>
            <p:nvPr/>
          </p:nvGrpSpPr>
          <p:grpSpPr>
            <a:xfrm>
              <a:off x="0" y="0"/>
              <a:ext cx="754" cy="1243"/>
              <a:chOff x="0" y="0"/>
              <a:chExt cx="754" cy="1243"/>
            </a:xfrm>
          </p:grpSpPr>
          <p:sp>
            <p:nvSpPr>
              <p:cNvPr id="6151" name="Text Box 8"/>
              <p:cNvSpPr txBox="1"/>
              <p:nvPr/>
            </p:nvSpPr>
            <p:spPr>
              <a:xfrm>
                <a:off x="149" y="57"/>
                <a:ext cx="605" cy="12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zh-CN" sz="14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ml</a:t>
                </a:r>
              </a:p>
            </p:txBody>
          </p:sp>
          <p:grpSp>
            <p:nvGrpSpPr>
              <p:cNvPr id="5" name="Group 9"/>
              <p:cNvGrpSpPr/>
              <p:nvPr/>
            </p:nvGrpSpPr>
            <p:grpSpPr>
              <a:xfrm>
                <a:off x="0" y="0"/>
                <a:ext cx="693" cy="1243"/>
                <a:chOff x="0" y="0"/>
                <a:chExt cx="693" cy="1243"/>
              </a:xfrm>
            </p:grpSpPr>
            <p:grpSp>
              <p:nvGrpSpPr>
                <p:cNvPr id="6" name="Group 10"/>
                <p:cNvGrpSpPr/>
                <p:nvPr/>
              </p:nvGrpSpPr>
              <p:grpSpPr>
                <a:xfrm rot="5400000">
                  <a:off x="-200" y="622"/>
                  <a:ext cx="858" cy="108"/>
                  <a:chOff x="0" y="0"/>
                  <a:chExt cx="3200" cy="240"/>
                </a:xfrm>
              </p:grpSpPr>
              <p:sp>
                <p:nvSpPr>
                  <p:cNvPr id="6154" name="Line 11"/>
                  <p:cNvSpPr/>
                  <p:nvPr/>
                </p:nvSpPr>
                <p:spPr>
                  <a:xfrm>
                    <a:off x="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55" name="Line 12"/>
                  <p:cNvSpPr/>
                  <p:nvPr/>
                </p:nvSpPr>
                <p:spPr>
                  <a:xfrm>
                    <a:off x="1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56" name="Line 13"/>
                  <p:cNvSpPr/>
                  <p:nvPr/>
                </p:nvSpPr>
                <p:spPr>
                  <a:xfrm>
                    <a:off x="3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57" name="Line 14"/>
                  <p:cNvSpPr/>
                  <p:nvPr/>
                </p:nvSpPr>
                <p:spPr>
                  <a:xfrm>
                    <a:off x="4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58" name="Line 15"/>
                  <p:cNvSpPr/>
                  <p:nvPr/>
                </p:nvSpPr>
                <p:spPr>
                  <a:xfrm>
                    <a:off x="6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59" name="Line 16"/>
                  <p:cNvSpPr/>
                  <p:nvPr/>
                </p:nvSpPr>
                <p:spPr>
                  <a:xfrm>
                    <a:off x="800" y="60"/>
                    <a:ext cx="0" cy="18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0" name="Line 17"/>
                  <p:cNvSpPr/>
                  <p:nvPr/>
                </p:nvSpPr>
                <p:spPr>
                  <a:xfrm>
                    <a:off x="9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1" name="Line 18"/>
                  <p:cNvSpPr/>
                  <p:nvPr/>
                </p:nvSpPr>
                <p:spPr>
                  <a:xfrm>
                    <a:off x="11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2" name="Line 19"/>
                  <p:cNvSpPr/>
                  <p:nvPr/>
                </p:nvSpPr>
                <p:spPr>
                  <a:xfrm>
                    <a:off x="12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3" name="Line 20"/>
                  <p:cNvSpPr/>
                  <p:nvPr/>
                </p:nvSpPr>
                <p:spPr>
                  <a:xfrm>
                    <a:off x="14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4" name="Line 21"/>
                  <p:cNvSpPr/>
                  <p:nvPr/>
                </p:nvSpPr>
                <p:spPr>
                  <a:xfrm>
                    <a:off x="160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5" name="Line 22"/>
                  <p:cNvSpPr/>
                  <p:nvPr/>
                </p:nvSpPr>
                <p:spPr>
                  <a:xfrm>
                    <a:off x="17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6" name="Line 23"/>
                  <p:cNvSpPr/>
                  <p:nvPr/>
                </p:nvSpPr>
                <p:spPr>
                  <a:xfrm>
                    <a:off x="19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7" name="Line 24"/>
                  <p:cNvSpPr/>
                  <p:nvPr/>
                </p:nvSpPr>
                <p:spPr>
                  <a:xfrm>
                    <a:off x="20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8" name="Line 25"/>
                  <p:cNvSpPr/>
                  <p:nvPr/>
                </p:nvSpPr>
                <p:spPr>
                  <a:xfrm>
                    <a:off x="22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69" name="Line 26"/>
                  <p:cNvSpPr/>
                  <p:nvPr/>
                </p:nvSpPr>
                <p:spPr>
                  <a:xfrm>
                    <a:off x="2400" y="60"/>
                    <a:ext cx="0" cy="18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70" name="Line 27"/>
                  <p:cNvSpPr/>
                  <p:nvPr/>
                </p:nvSpPr>
                <p:spPr>
                  <a:xfrm>
                    <a:off x="25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71" name="Line 28"/>
                  <p:cNvSpPr/>
                  <p:nvPr/>
                </p:nvSpPr>
                <p:spPr>
                  <a:xfrm>
                    <a:off x="27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72" name="Line 29"/>
                  <p:cNvSpPr/>
                  <p:nvPr/>
                </p:nvSpPr>
                <p:spPr>
                  <a:xfrm>
                    <a:off x="28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73" name="Line 30"/>
                  <p:cNvSpPr/>
                  <p:nvPr/>
                </p:nvSpPr>
                <p:spPr>
                  <a:xfrm>
                    <a:off x="30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74" name="Line 31"/>
                  <p:cNvSpPr/>
                  <p:nvPr/>
                </p:nvSpPr>
                <p:spPr>
                  <a:xfrm>
                    <a:off x="320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</p:grpSp>
            <p:grpSp>
              <p:nvGrpSpPr>
                <p:cNvPr id="7" name="Group 32"/>
                <p:cNvGrpSpPr/>
                <p:nvPr/>
              </p:nvGrpSpPr>
              <p:grpSpPr>
                <a:xfrm>
                  <a:off x="0" y="0"/>
                  <a:ext cx="693" cy="1243"/>
                  <a:chOff x="0" y="0"/>
                  <a:chExt cx="725" cy="1267"/>
                </a:xfrm>
              </p:grpSpPr>
              <p:sp>
                <p:nvSpPr>
                  <p:cNvPr id="6176" name="Rectangle 33"/>
                  <p:cNvSpPr/>
                  <p:nvPr/>
                </p:nvSpPr>
                <p:spPr>
                  <a:xfrm>
                    <a:off x="149" y="1177"/>
                    <a:ext cx="409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6177" name="AutoShape 34"/>
                  <p:cNvSpPr/>
                  <p:nvPr/>
                </p:nvSpPr>
                <p:spPr>
                  <a:xfrm flipV="1">
                    <a:off x="0" y="1216"/>
                    <a:ext cx="725" cy="51"/>
                  </a:xfrm>
                  <a:custGeom>
                    <a:avLst/>
                    <a:gdLst/>
                    <a:ahLst/>
                    <a:cxnLst>
                      <a:cxn ang="0">
                        <a:pos x="634" y="26"/>
                      </a:cxn>
                      <a:cxn ang="0">
                        <a:pos x="363" y="51"/>
                      </a:cxn>
                      <a:cxn ang="0">
                        <a:pos x="91" y="26"/>
                      </a:cxn>
                      <a:cxn ang="0">
                        <a:pos x="363" y="0"/>
                      </a:cxn>
                    </a:cxnLst>
                    <a:rect l="0" t="0" r="0" b="0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8" name="Group 35"/>
                  <p:cNvGrpSpPr/>
                  <p:nvPr/>
                </p:nvGrpSpPr>
                <p:grpSpPr>
                  <a:xfrm>
                    <a:off x="185" y="61"/>
                    <a:ext cx="324" cy="1118"/>
                    <a:chOff x="0" y="0"/>
                    <a:chExt cx="348" cy="1560"/>
                  </a:xfrm>
                </p:grpSpPr>
                <p:sp>
                  <p:nvSpPr>
                    <p:cNvPr id="6179" name="Line 36"/>
                    <p:cNvSpPr/>
                    <p:nvPr/>
                  </p:nvSpPr>
                  <p:spPr>
                    <a:xfrm>
                      <a:off x="0" y="0"/>
                      <a:ext cx="0" cy="156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6180" name="Line 37"/>
                    <p:cNvSpPr/>
                    <p:nvPr/>
                  </p:nvSpPr>
                  <p:spPr>
                    <a:xfrm>
                      <a:off x="348" y="0"/>
                      <a:ext cx="0" cy="156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6181" name="未知"/>
                  <p:cNvSpPr/>
                  <p:nvPr/>
                </p:nvSpPr>
                <p:spPr>
                  <a:xfrm>
                    <a:off x="127" y="0"/>
                    <a:ext cx="403" cy="77"/>
                  </a:xfrm>
                  <a:custGeom>
                    <a:avLst/>
                    <a:gdLst/>
                    <a:ahLst/>
                    <a:cxnLst>
                      <a:cxn ang="0">
                        <a:pos x="108" y="148"/>
                      </a:cxn>
                      <a:cxn ang="0">
                        <a:pos x="108" y="74"/>
                      </a:cxn>
                      <a:cxn ang="0">
                        <a:pos x="0" y="19"/>
                      </a:cxn>
                      <a:cxn ang="0">
                        <a:pos x="136" y="0"/>
                      </a:cxn>
                      <a:cxn ang="0">
                        <a:pos x="832" y="0"/>
                      </a:cxn>
                      <a:cxn ang="0">
                        <a:pos x="796" y="49"/>
                      </a:cxn>
                      <a:cxn ang="0">
                        <a:pos x="794" y="132"/>
                      </a:cxn>
                    </a:cxnLst>
                    <a:rect l="0" t="0" r="0" b="0"/>
                    <a:pathLst>
                      <a:path w="832" h="148">
                        <a:moveTo>
                          <a:pt x="108" y="148"/>
                        </a:moveTo>
                        <a:lnTo>
                          <a:pt x="108" y="74"/>
                        </a:lnTo>
                        <a:lnTo>
                          <a:pt x="0" y="19"/>
                        </a:lnTo>
                        <a:lnTo>
                          <a:pt x="136" y="0"/>
                        </a:lnTo>
                        <a:lnTo>
                          <a:pt x="832" y="0"/>
                        </a:lnTo>
                        <a:lnTo>
                          <a:pt x="796" y="49"/>
                        </a:lnTo>
                        <a:lnTo>
                          <a:pt x="794" y="13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6182" name="Rectangle 39"/>
            <p:cNvSpPr/>
            <p:nvPr/>
          </p:nvSpPr>
          <p:spPr>
            <a:xfrm>
              <a:off x="179" y="553"/>
              <a:ext cx="304" cy="608"/>
            </a:xfrm>
            <a:prstGeom prst="rect">
              <a:avLst/>
            </a:prstGeom>
            <a:solidFill>
              <a:srgbClr val="00CCFF">
                <a:alpha val="23137"/>
              </a:srgbClr>
            </a:solidFill>
            <a:ln w="9525">
              <a:noFill/>
            </a:ln>
          </p:spPr>
          <p:txBody>
            <a:bodyPr wrap="none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9" name="Group 40"/>
          <p:cNvGrpSpPr/>
          <p:nvPr/>
        </p:nvGrpSpPr>
        <p:grpSpPr>
          <a:xfrm>
            <a:off x="6199718" y="2854325"/>
            <a:ext cx="2419349" cy="3143250"/>
            <a:chOff x="0" y="0"/>
            <a:chExt cx="916" cy="1243"/>
          </a:xfrm>
        </p:grpSpPr>
        <p:sp>
          <p:nvSpPr>
            <p:cNvPr id="6184" name="未知"/>
            <p:cNvSpPr/>
            <p:nvPr/>
          </p:nvSpPr>
          <p:spPr>
            <a:xfrm>
              <a:off x="215" y="998"/>
              <a:ext cx="236" cy="169"/>
            </a:xfrm>
            <a:custGeom>
              <a:avLst/>
              <a:gdLst/>
              <a:ahLst/>
              <a:cxnLst>
                <a:cxn ang="0">
                  <a:pos x="84" y="51"/>
                </a:cxn>
                <a:cxn ang="0">
                  <a:pos x="4" y="75"/>
                </a:cxn>
                <a:cxn ang="0">
                  <a:pos x="60" y="163"/>
                </a:cxn>
                <a:cxn ang="0">
                  <a:pos x="164" y="155"/>
                </a:cxn>
                <a:cxn ang="0">
                  <a:pos x="204" y="115"/>
                </a:cxn>
                <a:cxn ang="0">
                  <a:pos x="236" y="107"/>
                </a:cxn>
                <a:cxn ang="0">
                  <a:pos x="196" y="43"/>
                </a:cxn>
                <a:cxn ang="0">
                  <a:pos x="124" y="11"/>
                </a:cxn>
                <a:cxn ang="0">
                  <a:pos x="60" y="43"/>
                </a:cxn>
                <a:cxn ang="0">
                  <a:pos x="36" y="51"/>
                </a:cxn>
              </a:cxnLst>
              <a:rect l="0" t="0" r="0" b="0"/>
              <a:pathLst>
                <a:path w="236" h="169">
                  <a:moveTo>
                    <a:pt x="84" y="51"/>
                  </a:moveTo>
                  <a:cubicBezTo>
                    <a:pt x="45" y="38"/>
                    <a:pt x="19" y="29"/>
                    <a:pt x="4" y="75"/>
                  </a:cubicBezTo>
                  <a:cubicBezTo>
                    <a:pt x="16" y="169"/>
                    <a:pt x="0" y="123"/>
                    <a:pt x="60" y="163"/>
                  </a:cubicBezTo>
                  <a:cubicBezTo>
                    <a:pt x="95" y="160"/>
                    <a:pt x="130" y="161"/>
                    <a:pt x="164" y="155"/>
                  </a:cubicBezTo>
                  <a:cubicBezTo>
                    <a:pt x="201" y="148"/>
                    <a:pt x="178" y="133"/>
                    <a:pt x="204" y="115"/>
                  </a:cubicBezTo>
                  <a:cubicBezTo>
                    <a:pt x="213" y="109"/>
                    <a:pt x="225" y="110"/>
                    <a:pt x="236" y="107"/>
                  </a:cubicBezTo>
                  <a:cubicBezTo>
                    <a:pt x="226" y="69"/>
                    <a:pt x="235" y="56"/>
                    <a:pt x="196" y="43"/>
                  </a:cubicBezTo>
                  <a:cubicBezTo>
                    <a:pt x="182" y="0"/>
                    <a:pt x="167" y="2"/>
                    <a:pt x="124" y="11"/>
                  </a:cubicBezTo>
                  <a:cubicBezTo>
                    <a:pt x="88" y="47"/>
                    <a:pt x="115" y="29"/>
                    <a:pt x="60" y="43"/>
                  </a:cubicBezTo>
                  <a:cubicBezTo>
                    <a:pt x="52" y="45"/>
                    <a:pt x="36" y="51"/>
                    <a:pt x="36" y="51"/>
                  </a:cubicBezTo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0" name="Group 42"/>
            <p:cNvGrpSpPr/>
            <p:nvPr/>
          </p:nvGrpSpPr>
          <p:grpSpPr>
            <a:xfrm>
              <a:off x="0" y="0"/>
              <a:ext cx="754" cy="1243"/>
              <a:chOff x="0" y="0"/>
              <a:chExt cx="754" cy="1243"/>
            </a:xfrm>
          </p:grpSpPr>
          <p:sp>
            <p:nvSpPr>
              <p:cNvPr id="6186" name="Text Box 43"/>
              <p:cNvSpPr txBox="1"/>
              <p:nvPr/>
            </p:nvSpPr>
            <p:spPr>
              <a:xfrm>
                <a:off x="149" y="57"/>
                <a:ext cx="605" cy="12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zh-CN" sz="1400" b="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ml</a:t>
                </a:r>
              </a:p>
            </p:txBody>
          </p:sp>
          <p:grpSp>
            <p:nvGrpSpPr>
              <p:cNvPr id="11" name="Group 44"/>
              <p:cNvGrpSpPr/>
              <p:nvPr/>
            </p:nvGrpSpPr>
            <p:grpSpPr>
              <a:xfrm>
                <a:off x="0" y="0"/>
                <a:ext cx="693" cy="1243"/>
                <a:chOff x="0" y="0"/>
                <a:chExt cx="693" cy="1243"/>
              </a:xfrm>
            </p:grpSpPr>
            <p:grpSp>
              <p:nvGrpSpPr>
                <p:cNvPr id="12" name="Group 45"/>
                <p:cNvGrpSpPr/>
                <p:nvPr/>
              </p:nvGrpSpPr>
              <p:grpSpPr>
                <a:xfrm rot="5400000">
                  <a:off x="-200" y="622"/>
                  <a:ext cx="858" cy="108"/>
                  <a:chOff x="0" y="0"/>
                  <a:chExt cx="3200" cy="240"/>
                </a:xfrm>
              </p:grpSpPr>
              <p:sp>
                <p:nvSpPr>
                  <p:cNvPr id="6189" name="Line 46"/>
                  <p:cNvSpPr/>
                  <p:nvPr/>
                </p:nvSpPr>
                <p:spPr>
                  <a:xfrm>
                    <a:off x="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0" name="Line 47"/>
                  <p:cNvSpPr/>
                  <p:nvPr/>
                </p:nvSpPr>
                <p:spPr>
                  <a:xfrm>
                    <a:off x="1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1" name="Line 48"/>
                  <p:cNvSpPr/>
                  <p:nvPr/>
                </p:nvSpPr>
                <p:spPr>
                  <a:xfrm>
                    <a:off x="3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2" name="Line 49"/>
                  <p:cNvSpPr/>
                  <p:nvPr/>
                </p:nvSpPr>
                <p:spPr>
                  <a:xfrm>
                    <a:off x="4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3" name="Line 50"/>
                  <p:cNvSpPr/>
                  <p:nvPr/>
                </p:nvSpPr>
                <p:spPr>
                  <a:xfrm>
                    <a:off x="6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4" name="Line 51"/>
                  <p:cNvSpPr/>
                  <p:nvPr/>
                </p:nvSpPr>
                <p:spPr>
                  <a:xfrm>
                    <a:off x="800" y="60"/>
                    <a:ext cx="0" cy="18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5" name="Line 52"/>
                  <p:cNvSpPr/>
                  <p:nvPr/>
                </p:nvSpPr>
                <p:spPr>
                  <a:xfrm>
                    <a:off x="9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6" name="Line 53"/>
                  <p:cNvSpPr/>
                  <p:nvPr/>
                </p:nvSpPr>
                <p:spPr>
                  <a:xfrm>
                    <a:off x="11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7" name="Line 54"/>
                  <p:cNvSpPr/>
                  <p:nvPr/>
                </p:nvSpPr>
                <p:spPr>
                  <a:xfrm>
                    <a:off x="12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8" name="Line 55"/>
                  <p:cNvSpPr/>
                  <p:nvPr/>
                </p:nvSpPr>
                <p:spPr>
                  <a:xfrm>
                    <a:off x="14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199" name="Line 56"/>
                  <p:cNvSpPr/>
                  <p:nvPr/>
                </p:nvSpPr>
                <p:spPr>
                  <a:xfrm>
                    <a:off x="160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0" name="Line 57"/>
                  <p:cNvSpPr/>
                  <p:nvPr/>
                </p:nvSpPr>
                <p:spPr>
                  <a:xfrm>
                    <a:off x="17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1" name="Line 58"/>
                  <p:cNvSpPr/>
                  <p:nvPr/>
                </p:nvSpPr>
                <p:spPr>
                  <a:xfrm>
                    <a:off x="19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2" name="Line 59"/>
                  <p:cNvSpPr/>
                  <p:nvPr/>
                </p:nvSpPr>
                <p:spPr>
                  <a:xfrm>
                    <a:off x="20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3" name="Line 60"/>
                  <p:cNvSpPr/>
                  <p:nvPr/>
                </p:nvSpPr>
                <p:spPr>
                  <a:xfrm>
                    <a:off x="22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4" name="Line 61"/>
                  <p:cNvSpPr/>
                  <p:nvPr/>
                </p:nvSpPr>
                <p:spPr>
                  <a:xfrm>
                    <a:off x="2400" y="60"/>
                    <a:ext cx="0" cy="18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5" name="Line 62"/>
                  <p:cNvSpPr/>
                  <p:nvPr/>
                </p:nvSpPr>
                <p:spPr>
                  <a:xfrm>
                    <a:off x="256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6" name="Line 63"/>
                  <p:cNvSpPr/>
                  <p:nvPr/>
                </p:nvSpPr>
                <p:spPr>
                  <a:xfrm>
                    <a:off x="272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7" name="Line 64"/>
                  <p:cNvSpPr/>
                  <p:nvPr/>
                </p:nvSpPr>
                <p:spPr>
                  <a:xfrm>
                    <a:off x="288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8" name="Line 65"/>
                  <p:cNvSpPr/>
                  <p:nvPr/>
                </p:nvSpPr>
                <p:spPr>
                  <a:xfrm>
                    <a:off x="3040" y="120"/>
                    <a:ext cx="0" cy="120"/>
                  </a:xfrm>
                  <a:prstGeom prst="line">
                    <a:avLst/>
                  </a:prstGeom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6209" name="Line 66"/>
                  <p:cNvSpPr/>
                  <p:nvPr/>
                </p:nvSpPr>
                <p:spPr>
                  <a:xfrm>
                    <a:off x="3200" y="0"/>
                    <a:ext cx="0" cy="240"/>
                  </a:xfrm>
                  <a:prstGeom prst="line">
                    <a:avLst/>
                  </a:prstGeom>
                  <a:ln w="19050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</p:grpSp>
            <p:grpSp>
              <p:nvGrpSpPr>
                <p:cNvPr id="13" name="Group 67"/>
                <p:cNvGrpSpPr/>
                <p:nvPr/>
              </p:nvGrpSpPr>
              <p:grpSpPr>
                <a:xfrm>
                  <a:off x="0" y="0"/>
                  <a:ext cx="693" cy="1243"/>
                  <a:chOff x="0" y="0"/>
                  <a:chExt cx="725" cy="1267"/>
                </a:xfrm>
              </p:grpSpPr>
              <p:sp>
                <p:nvSpPr>
                  <p:cNvPr id="6211" name="Rectangle 68"/>
                  <p:cNvSpPr/>
                  <p:nvPr/>
                </p:nvSpPr>
                <p:spPr>
                  <a:xfrm>
                    <a:off x="149" y="1177"/>
                    <a:ext cx="409" cy="34"/>
                  </a:xfrm>
                  <a:prstGeom prst="rect">
                    <a:avLst/>
                  </a:pr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6212" name="AutoShape 69"/>
                  <p:cNvSpPr/>
                  <p:nvPr/>
                </p:nvSpPr>
                <p:spPr>
                  <a:xfrm flipV="1">
                    <a:off x="0" y="1216"/>
                    <a:ext cx="725" cy="51"/>
                  </a:xfrm>
                  <a:custGeom>
                    <a:avLst/>
                    <a:gdLst/>
                    <a:ahLst/>
                    <a:cxnLst>
                      <a:cxn ang="0">
                        <a:pos x="634" y="26"/>
                      </a:cxn>
                      <a:cxn ang="0">
                        <a:pos x="363" y="51"/>
                      </a:cxn>
                      <a:cxn ang="0">
                        <a:pos x="91" y="26"/>
                      </a:cxn>
                      <a:cxn ang="0">
                        <a:pos x="363" y="0"/>
                      </a:cxn>
                    </a:cxnLst>
                    <a:rect l="0" t="0" r="0" b="0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14" name="Group 70"/>
                  <p:cNvGrpSpPr/>
                  <p:nvPr/>
                </p:nvGrpSpPr>
                <p:grpSpPr>
                  <a:xfrm>
                    <a:off x="185" y="61"/>
                    <a:ext cx="324" cy="1118"/>
                    <a:chOff x="0" y="0"/>
                    <a:chExt cx="348" cy="1560"/>
                  </a:xfrm>
                </p:grpSpPr>
                <p:sp>
                  <p:nvSpPr>
                    <p:cNvPr id="6214" name="Line 71"/>
                    <p:cNvSpPr/>
                    <p:nvPr/>
                  </p:nvSpPr>
                  <p:spPr>
                    <a:xfrm>
                      <a:off x="0" y="0"/>
                      <a:ext cx="0" cy="156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6215" name="Line 72"/>
                    <p:cNvSpPr/>
                    <p:nvPr/>
                  </p:nvSpPr>
                  <p:spPr>
                    <a:xfrm>
                      <a:off x="348" y="0"/>
                      <a:ext cx="0" cy="156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</p:grpSp>
              <p:sp>
                <p:nvSpPr>
                  <p:cNvPr id="6216" name="未知"/>
                  <p:cNvSpPr/>
                  <p:nvPr/>
                </p:nvSpPr>
                <p:spPr>
                  <a:xfrm>
                    <a:off x="127" y="0"/>
                    <a:ext cx="403" cy="77"/>
                  </a:xfrm>
                  <a:custGeom>
                    <a:avLst/>
                    <a:gdLst/>
                    <a:ahLst/>
                    <a:cxnLst>
                      <a:cxn ang="0">
                        <a:pos x="108" y="148"/>
                      </a:cxn>
                      <a:cxn ang="0">
                        <a:pos x="108" y="74"/>
                      </a:cxn>
                      <a:cxn ang="0">
                        <a:pos x="0" y="19"/>
                      </a:cxn>
                      <a:cxn ang="0">
                        <a:pos x="136" y="0"/>
                      </a:cxn>
                      <a:cxn ang="0">
                        <a:pos x="832" y="0"/>
                      </a:cxn>
                      <a:cxn ang="0">
                        <a:pos x="796" y="49"/>
                      </a:cxn>
                      <a:cxn ang="0">
                        <a:pos x="794" y="132"/>
                      </a:cxn>
                    </a:cxnLst>
                    <a:rect l="0" t="0" r="0" b="0"/>
                    <a:pathLst>
                      <a:path w="832" h="148">
                        <a:moveTo>
                          <a:pt x="108" y="148"/>
                        </a:moveTo>
                        <a:lnTo>
                          <a:pt x="108" y="74"/>
                        </a:lnTo>
                        <a:lnTo>
                          <a:pt x="0" y="19"/>
                        </a:lnTo>
                        <a:lnTo>
                          <a:pt x="136" y="0"/>
                        </a:lnTo>
                        <a:lnTo>
                          <a:pt x="832" y="0"/>
                        </a:lnTo>
                        <a:lnTo>
                          <a:pt x="796" y="49"/>
                        </a:lnTo>
                        <a:lnTo>
                          <a:pt x="794" y="132"/>
                        </a:ln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6217" name="Rectangle 74"/>
            <p:cNvSpPr/>
            <p:nvPr/>
          </p:nvSpPr>
          <p:spPr>
            <a:xfrm>
              <a:off x="179" y="417"/>
              <a:ext cx="304" cy="744"/>
            </a:xfrm>
            <a:prstGeom prst="rect">
              <a:avLst/>
            </a:prstGeom>
            <a:solidFill>
              <a:srgbClr val="00CCFF">
                <a:alpha val="23137"/>
              </a:srgbClr>
            </a:solidFill>
            <a:ln w="9525">
              <a:noFill/>
            </a:ln>
          </p:spPr>
          <p:txBody>
            <a:bodyPr wrap="none" anchor="ctr"/>
            <a:lstStyle/>
            <a:p>
              <a:pPr algn="ctr"/>
              <a:endParaRPr lang="zh-CN" altLang="en-US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5" name="Group 75"/>
            <p:cNvGrpSpPr/>
            <p:nvPr/>
          </p:nvGrpSpPr>
          <p:grpSpPr>
            <a:xfrm>
              <a:off x="499" y="220"/>
              <a:ext cx="417" cy="365"/>
              <a:chOff x="0" y="0"/>
              <a:chExt cx="417" cy="365"/>
            </a:xfrm>
          </p:grpSpPr>
          <p:sp>
            <p:nvSpPr>
              <p:cNvPr id="6219" name="Line 76"/>
              <p:cNvSpPr/>
              <p:nvPr/>
            </p:nvSpPr>
            <p:spPr>
              <a:xfrm flipH="1">
                <a:off x="0" y="201"/>
                <a:ext cx="115" cy="1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</p:spPr>
          </p:sp>
          <p:sp>
            <p:nvSpPr>
              <p:cNvPr id="6220" name="Text Box 77"/>
              <p:cNvSpPr txBox="1"/>
              <p:nvPr/>
            </p:nvSpPr>
            <p:spPr>
              <a:xfrm>
                <a:off x="33" y="0"/>
                <a:ext cx="384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zh-CN" altLang="zh-CN" sz="54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r>
                  <a:rPr lang="zh-CN" altLang="zh-CN" sz="5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zh-CN" altLang="zh-CN" sz="54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6" name="Group 78"/>
          <p:cNvGrpSpPr/>
          <p:nvPr/>
        </p:nvGrpSpPr>
        <p:grpSpPr>
          <a:xfrm>
            <a:off x="29634" y="2579688"/>
            <a:ext cx="4290484" cy="3567112"/>
            <a:chOff x="0" y="0"/>
            <a:chExt cx="2027" cy="2247"/>
          </a:xfrm>
        </p:grpSpPr>
        <p:pic>
          <p:nvPicPr>
            <p:cNvPr id="6222" name="xjhsy10" descr="tp"/>
            <p:cNvPicPr preferRelativeResize="0"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337"/>
              <a:ext cx="2027" cy="1910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7" name="Group 80"/>
            <p:cNvGrpSpPr/>
            <p:nvPr/>
          </p:nvGrpSpPr>
          <p:grpSpPr>
            <a:xfrm>
              <a:off x="1565" y="754"/>
              <a:ext cx="127" cy="187"/>
              <a:chOff x="0" y="0"/>
              <a:chExt cx="2340" cy="2808"/>
            </a:xfrm>
          </p:grpSpPr>
          <p:sp>
            <p:nvSpPr>
              <p:cNvPr id="6224" name="Oval 81"/>
              <p:cNvSpPr/>
              <p:nvPr/>
            </p:nvSpPr>
            <p:spPr>
              <a:xfrm>
                <a:off x="540" y="0"/>
                <a:ext cx="1260" cy="312"/>
              </a:xfrm>
              <a:prstGeom prst="ellipse">
                <a:avLst/>
              </a:pr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25" name="Rectangle 82"/>
              <p:cNvSpPr/>
              <p:nvPr/>
            </p:nvSpPr>
            <p:spPr>
              <a:xfrm>
                <a:off x="0" y="1092"/>
                <a:ext cx="2340" cy="1716"/>
              </a:xfrm>
              <a:prstGeom prst="rect">
                <a:avLst/>
              </a:pr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26" name="未知"/>
              <p:cNvSpPr/>
              <p:nvPr/>
            </p:nvSpPr>
            <p:spPr>
              <a:xfrm>
                <a:off x="540" y="312"/>
                <a:ext cx="1260" cy="780"/>
              </a:xfrm>
              <a:custGeom>
                <a:avLst/>
                <a:gdLst/>
                <a:ahLst/>
                <a:cxnLst>
                  <a:cxn ang="0">
                    <a:pos x="360" y="0"/>
                  </a:cxn>
                  <a:cxn ang="0">
                    <a:pos x="0" y="780"/>
                  </a:cxn>
                  <a:cxn ang="0">
                    <a:pos x="1260" y="780"/>
                  </a:cxn>
                  <a:cxn ang="0">
                    <a:pos x="900" y="0"/>
                  </a:cxn>
                </a:cxnLst>
                <a:rect l="0" t="0" r="0" b="0"/>
                <a:pathLst>
                  <a:path w="1260" h="780">
                    <a:moveTo>
                      <a:pt x="360" y="0"/>
                    </a:moveTo>
                    <a:lnTo>
                      <a:pt x="0" y="780"/>
                    </a:lnTo>
                    <a:lnTo>
                      <a:pt x="1260" y="780"/>
                    </a:lnTo>
                    <a:lnTo>
                      <a:pt x="900" y="0"/>
                    </a:lnTo>
                  </a:path>
                </a:pathLst>
              </a:cu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18" name="Group 84"/>
            <p:cNvGrpSpPr/>
            <p:nvPr/>
          </p:nvGrpSpPr>
          <p:grpSpPr>
            <a:xfrm>
              <a:off x="631" y="99"/>
              <a:ext cx="359" cy="649"/>
              <a:chOff x="0" y="0"/>
              <a:chExt cx="299" cy="444"/>
            </a:xfrm>
          </p:grpSpPr>
          <p:sp>
            <p:nvSpPr>
              <p:cNvPr id="6228" name="Text Box 85"/>
              <p:cNvSpPr txBox="1"/>
              <p:nvPr/>
            </p:nvSpPr>
            <p:spPr>
              <a:xfrm>
                <a:off x="14" y="0"/>
                <a:ext cx="285" cy="3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5400" b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</a:t>
                </a:r>
                <a:endParaRPr lang="zh-CN" altLang="zh-CN" sz="5400" b="0" baseline="-25000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29" name="Line 86"/>
              <p:cNvSpPr/>
              <p:nvPr/>
            </p:nvSpPr>
            <p:spPr>
              <a:xfrm flipV="1">
                <a:off x="0" y="380"/>
                <a:ext cx="56" cy="6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  <p:sp>
          <p:nvSpPr>
            <p:cNvPr id="6230" name="未知"/>
            <p:cNvSpPr/>
            <p:nvPr/>
          </p:nvSpPr>
          <p:spPr>
            <a:xfrm rot="1038811">
              <a:off x="495" y="763"/>
              <a:ext cx="157" cy="222"/>
            </a:xfrm>
            <a:custGeom>
              <a:avLst/>
              <a:gdLst/>
              <a:ahLst/>
              <a:cxnLst>
                <a:cxn ang="0">
                  <a:pos x="67" y="56"/>
                </a:cxn>
                <a:cxn ang="0">
                  <a:pos x="179" y="32"/>
                </a:cxn>
                <a:cxn ang="0">
                  <a:pos x="195" y="8"/>
                </a:cxn>
                <a:cxn ang="0">
                  <a:pos x="219" y="24"/>
                </a:cxn>
                <a:cxn ang="0">
                  <a:pos x="211" y="0"/>
                </a:cxn>
                <a:cxn ang="0">
                  <a:pos x="283" y="24"/>
                </a:cxn>
                <a:cxn ang="0">
                  <a:pos x="339" y="32"/>
                </a:cxn>
                <a:cxn ang="0">
                  <a:pos x="347" y="248"/>
                </a:cxn>
                <a:cxn ang="0">
                  <a:pos x="323" y="256"/>
                </a:cxn>
                <a:cxn ang="0">
                  <a:pos x="219" y="264"/>
                </a:cxn>
                <a:cxn ang="0">
                  <a:pos x="99" y="280"/>
                </a:cxn>
                <a:cxn ang="0">
                  <a:pos x="75" y="232"/>
                </a:cxn>
                <a:cxn ang="0">
                  <a:pos x="3" y="224"/>
                </a:cxn>
                <a:cxn ang="0">
                  <a:pos x="19" y="96"/>
                </a:cxn>
                <a:cxn ang="0">
                  <a:pos x="67" y="56"/>
                </a:cxn>
              </a:cxnLst>
              <a:rect l="0" t="0" r="0" b="0"/>
              <a:pathLst>
                <a:path w="362" h="312">
                  <a:moveTo>
                    <a:pt x="67" y="56"/>
                  </a:moveTo>
                  <a:cubicBezTo>
                    <a:pt x="111" y="67"/>
                    <a:pt x="142" y="57"/>
                    <a:pt x="179" y="32"/>
                  </a:cubicBezTo>
                  <a:cubicBezTo>
                    <a:pt x="184" y="24"/>
                    <a:pt x="186" y="10"/>
                    <a:pt x="195" y="8"/>
                  </a:cubicBezTo>
                  <a:cubicBezTo>
                    <a:pt x="204" y="6"/>
                    <a:pt x="210" y="28"/>
                    <a:pt x="219" y="24"/>
                  </a:cubicBezTo>
                  <a:cubicBezTo>
                    <a:pt x="227" y="20"/>
                    <a:pt x="203" y="0"/>
                    <a:pt x="211" y="0"/>
                  </a:cubicBezTo>
                  <a:cubicBezTo>
                    <a:pt x="236" y="0"/>
                    <a:pt x="258" y="20"/>
                    <a:pt x="283" y="24"/>
                  </a:cubicBezTo>
                  <a:cubicBezTo>
                    <a:pt x="302" y="27"/>
                    <a:pt x="320" y="29"/>
                    <a:pt x="339" y="32"/>
                  </a:cubicBezTo>
                  <a:cubicBezTo>
                    <a:pt x="361" y="98"/>
                    <a:pt x="362" y="183"/>
                    <a:pt x="347" y="248"/>
                  </a:cubicBezTo>
                  <a:cubicBezTo>
                    <a:pt x="345" y="256"/>
                    <a:pt x="331" y="255"/>
                    <a:pt x="323" y="256"/>
                  </a:cubicBezTo>
                  <a:cubicBezTo>
                    <a:pt x="288" y="260"/>
                    <a:pt x="254" y="261"/>
                    <a:pt x="219" y="264"/>
                  </a:cubicBezTo>
                  <a:cubicBezTo>
                    <a:pt x="187" y="312"/>
                    <a:pt x="200" y="307"/>
                    <a:pt x="99" y="280"/>
                  </a:cubicBezTo>
                  <a:cubicBezTo>
                    <a:pt x="24" y="260"/>
                    <a:pt x="134" y="255"/>
                    <a:pt x="75" y="232"/>
                  </a:cubicBezTo>
                  <a:cubicBezTo>
                    <a:pt x="53" y="223"/>
                    <a:pt x="27" y="227"/>
                    <a:pt x="3" y="224"/>
                  </a:cubicBezTo>
                  <a:cubicBezTo>
                    <a:pt x="7" y="181"/>
                    <a:pt x="0" y="134"/>
                    <a:pt x="19" y="96"/>
                  </a:cubicBezTo>
                  <a:cubicBezTo>
                    <a:pt x="34" y="66"/>
                    <a:pt x="67" y="92"/>
                    <a:pt x="67" y="56"/>
                  </a:cubicBezTo>
                  <a:close/>
                </a:path>
              </a:pathLst>
            </a:custGeom>
            <a:solidFill>
              <a:srgbClr val="808080"/>
            </a:soli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19" name="Group 88"/>
            <p:cNvGrpSpPr/>
            <p:nvPr/>
          </p:nvGrpSpPr>
          <p:grpSpPr>
            <a:xfrm>
              <a:off x="1706" y="773"/>
              <a:ext cx="93" cy="162"/>
              <a:chOff x="0" y="0"/>
              <a:chExt cx="2340" cy="2808"/>
            </a:xfrm>
          </p:grpSpPr>
          <p:sp>
            <p:nvSpPr>
              <p:cNvPr id="6232" name="Oval 89"/>
              <p:cNvSpPr/>
              <p:nvPr/>
            </p:nvSpPr>
            <p:spPr>
              <a:xfrm>
                <a:off x="540" y="0"/>
                <a:ext cx="1260" cy="312"/>
              </a:xfrm>
              <a:prstGeom prst="ellipse">
                <a:avLst/>
              </a:pr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33" name="Rectangle 90"/>
              <p:cNvSpPr/>
              <p:nvPr/>
            </p:nvSpPr>
            <p:spPr>
              <a:xfrm>
                <a:off x="0" y="1092"/>
                <a:ext cx="2340" cy="1716"/>
              </a:xfrm>
              <a:prstGeom prst="rect">
                <a:avLst/>
              </a:pr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anchor="t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6234" name="未知"/>
              <p:cNvSpPr/>
              <p:nvPr/>
            </p:nvSpPr>
            <p:spPr>
              <a:xfrm>
                <a:off x="540" y="312"/>
                <a:ext cx="1260" cy="780"/>
              </a:xfrm>
              <a:custGeom>
                <a:avLst/>
                <a:gdLst/>
                <a:ahLst/>
                <a:cxnLst>
                  <a:cxn ang="0">
                    <a:pos x="360" y="0"/>
                  </a:cxn>
                  <a:cxn ang="0">
                    <a:pos x="0" y="780"/>
                  </a:cxn>
                  <a:cxn ang="0">
                    <a:pos x="1260" y="780"/>
                  </a:cxn>
                  <a:cxn ang="0">
                    <a:pos x="900" y="0"/>
                  </a:cxn>
                </a:cxnLst>
                <a:rect l="0" t="0" r="0" b="0"/>
                <a:pathLst>
                  <a:path w="1260" h="780">
                    <a:moveTo>
                      <a:pt x="360" y="0"/>
                    </a:moveTo>
                    <a:lnTo>
                      <a:pt x="0" y="780"/>
                    </a:lnTo>
                    <a:lnTo>
                      <a:pt x="1260" y="780"/>
                    </a:lnTo>
                    <a:lnTo>
                      <a:pt x="900" y="0"/>
                    </a:lnTo>
                  </a:path>
                </a:pathLst>
              </a:custGeom>
              <a:gradFill rotWithShape="0">
                <a:gsLst>
                  <a:gs pos="0">
                    <a:srgbClr val="222222"/>
                  </a:gs>
                  <a:gs pos="50000">
                    <a:srgbClr val="FFFFFF"/>
                  </a:gs>
                  <a:gs pos="100000">
                    <a:srgbClr val="222222"/>
                  </a:gs>
                </a:gsLst>
                <a:lin ang="0" scaled="1"/>
                <a:tileRect/>
              </a:gradFill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235" name="Text Box 92"/>
            <p:cNvSpPr txBox="1"/>
            <p:nvPr/>
          </p:nvSpPr>
          <p:spPr>
            <a:xfrm>
              <a:off x="118" y="0"/>
              <a:ext cx="630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3600" dirty="0">
                  <a:latin typeface="Arial" panose="020B0604020202020204" pitchFamily="34" charset="0"/>
                  <a:ea typeface="宋体" panose="02010600030101010101" pitchFamily="2" charset="-122"/>
                </a:rPr>
                <a:t>(1)</a:t>
              </a:r>
            </a:p>
          </p:txBody>
        </p:sp>
      </p:grpSp>
      <p:sp>
        <p:nvSpPr>
          <p:cNvPr id="6237" name="Text Box 93"/>
          <p:cNvSpPr txBox="1"/>
          <p:nvPr/>
        </p:nvSpPr>
        <p:spPr>
          <a:xfrm>
            <a:off x="4455585" y="2105025"/>
            <a:ext cx="1274233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3600" dirty="0">
                <a:latin typeface="Arial" panose="020B0604020202020204" pitchFamily="34" charset="0"/>
                <a:ea typeface="宋体" panose="02010600030101010101" pitchFamily="2" charset="-122"/>
              </a:rPr>
              <a:t>(2)</a:t>
            </a:r>
          </a:p>
        </p:txBody>
      </p:sp>
      <p:sp>
        <p:nvSpPr>
          <p:cNvPr id="6238" name="Text Box 94"/>
          <p:cNvSpPr txBox="1"/>
          <p:nvPr/>
        </p:nvSpPr>
        <p:spPr>
          <a:xfrm>
            <a:off x="6532034" y="2111375"/>
            <a:ext cx="1231900" cy="6413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3600" dirty="0">
                <a:latin typeface="Arial" panose="020B0604020202020204" pitchFamily="34" charset="0"/>
                <a:ea typeface="宋体" panose="02010600030101010101" pitchFamily="2" charset="-122"/>
              </a:rPr>
              <a:t>(3)</a:t>
            </a:r>
          </a:p>
        </p:txBody>
      </p:sp>
      <p:sp>
        <p:nvSpPr>
          <p:cNvPr id="6239" name="Rectangle 95"/>
          <p:cNvSpPr/>
          <p:nvPr/>
        </p:nvSpPr>
        <p:spPr>
          <a:xfrm>
            <a:off x="8737600" y="3505200"/>
            <a:ext cx="3149601" cy="823912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2" charset="-122"/>
              </a:rPr>
              <a:t>表达式</a:t>
            </a:r>
          </a:p>
        </p:txBody>
      </p:sp>
      <p:graphicFrame>
        <p:nvGraphicFramePr>
          <p:cNvPr id="6240" name="Object 96"/>
          <p:cNvGraphicFramePr>
            <a:graphicFrameLocks noGrp="1"/>
          </p:cNvGraphicFramePr>
          <p:nvPr>
            <p:ph idx="1"/>
          </p:nvPr>
        </p:nvGraphicFramePr>
        <p:xfrm>
          <a:off x="8176684" y="4456114"/>
          <a:ext cx="3274483" cy="1290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3" r:id="rId4" imgW="749625" imgH="393871" progId="Equations">
                  <p:embed/>
                </p:oleObj>
              </mc:Choice>
              <mc:Fallback>
                <p:oleObj r:id="rId4" imgW="749625" imgH="393871" progId="Equations">
                  <p:embed/>
                  <p:pic>
                    <p:nvPicPr>
                      <p:cNvPr id="0" name="Picture 2" descr="image7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76684" y="4456114"/>
                        <a:ext cx="3274483" cy="1290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7" grpId="0"/>
      <p:bldP spid="6238" grpId="0"/>
      <p:bldP spid="623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609600"/>
            <a:ext cx="11355917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5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复习</a:t>
            </a:r>
            <a:r>
              <a:rPr kumimoji="0" lang="zh-CN" altLang="zh-CN" sz="5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2.</a:t>
            </a:r>
            <a:r>
              <a:rPr kumimoji="0" lang="zh-CN" sz="5400" b="1" i="0" u="none" strike="noStrike" kern="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常规法</a:t>
            </a:r>
            <a:r>
              <a:rPr kumimoji="0" lang="zh-CN" sz="5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测</a:t>
            </a:r>
            <a:r>
              <a:rPr kumimoji="0" lang="zh-CN" sz="5400" b="1" i="0" u="none" strike="noStrike" kern="0" cap="none" spc="0" normalizeH="0" baseline="0" noProof="0" smtClean="0">
                <a:ln>
                  <a:noFill/>
                </a:ln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液体</a:t>
            </a:r>
            <a:r>
              <a:rPr kumimoji="0" lang="zh-CN" sz="54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j-cs"/>
              </a:rPr>
              <a:t>的密度</a:t>
            </a:r>
          </a:p>
        </p:txBody>
      </p:sp>
      <p:grpSp>
        <p:nvGrpSpPr>
          <p:cNvPr id="2" name="Group 3"/>
          <p:cNvGrpSpPr/>
          <p:nvPr/>
        </p:nvGrpSpPr>
        <p:grpSpPr>
          <a:xfrm>
            <a:off x="4176184" y="1770063"/>
            <a:ext cx="3122083" cy="3554412"/>
            <a:chOff x="0" y="0"/>
            <a:chExt cx="1475" cy="2239"/>
          </a:xfrm>
        </p:grpSpPr>
        <p:grpSp>
          <p:nvGrpSpPr>
            <p:cNvPr id="4" name="Group 4"/>
            <p:cNvGrpSpPr/>
            <p:nvPr/>
          </p:nvGrpSpPr>
          <p:grpSpPr>
            <a:xfrm>
              <a:off x="326" y="260"/>
              <a:ext cx="1149" cy="1979"/>
              <a:chOff x="0" y="0"/>
              <a:chExt cx="908" cy="1243"/>
            </a:xfrm>
          </p:grpSpPr>
          <p:grpSp>
            <p:nvGrpSpPr>
              <p:cNvPr id="5" name="Group 5"/>
              <p:cNvGrpSpPr/>
              <p:nvPr/>
            </p:nvGrpSpPr>
            <p:grpSpPr>
              <a:xfrm>
                <a:off x="491" y="348"/>
                <a:ext cx="417" cy="362"/>
                <a:chOff x="0" y="0"/>
                <a:chExt cx="417" cy="362"/>
              </a:xfrm>
            </p:grpSpPr>
            <p:sp>
              <p:nvSpPr>
                <p:cNvPr id="7173" name="Line 6"/>
                <p:cNvSpPr/>
                <p:nvPr/>
              </p:nvSpPr>
              <p:spPr>
                <a:xfrm flipH="1">
                  <a:off x="0" y="201"/>
                  <a:ext cx="115" cy="1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</p:spPr>
            </p:sp>
            <p:sp>
              <p:nvSpPr>
                <p:cNvPr id="7174" name="Text Box 7"/>
                <p:cNvSpPr txBox="1"/>
                <p:nvPr/>
              </p:nvSpPr>
              <p:spPr>
                <a:xfrm>
                  <a:off x="33" y="0"/>
                  <a:ext cx="384" cy="362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 algn="ctr">
                    <a:spcBef>
                      <a:spcPct val="50000"/>
                    </a:spcBef>
                  </a:pPr>
                  <a:r>
                    <a:rPr lang="zh-CN" altLang="zh-CN" sz="5400" dirty="0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v</a:t>
                  </a:r>
                </a:p>
              </p:txBody>
            </p:sp>
          </p:grpSp>
          <p:grpSp>
            <p:nvGrpSpPr>
              <p:cNvPr id="6" name="Group 8"/>
              <p:cNvGrpSpPr/>
              <p:nvPr/>
            </p:nvGrpSpPr>
            <p:grpSpPr>
              <a:xfrm>
                <a:off x="0" y="0"/>
                <a:ext cx="754" cy="1243"/>
                <a:chOff x="0" y="0"/>
                <a:chExt cx="754" cy="1243"/>
              </a:xfrm>
            </p:grpSpPr>
            <p:sp>
              <p:nvSpPr>
                <p:cNvPr id="7176" name="Text Box 9"/>
                <p:cNvSpPr txBox="1"/>
                <p:nvPr/>
              </p:nvSpPr>
              <p:spPr>
                <a:xfrm>
                  <a:off x="149" y="57"/>
                  <a:ext cx="605" cy="121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anchor="t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zh-CN" altLang="zh-CN" sz="1400" b="0" dirty="0"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ml</a:t>
                  </a:r>
                </a:p>
              </p:txBody>
            </p:sp>
            <p:grpSp>
              <p:nvGrpSpPr>
                <p:cNvPr id="7" name="Group 10"/>
                <p:cNvGrpSpPr/>
                <p:nvPr/>
              </p:nvGrpSpPr>
              <p:grpSpPr>
                <a:xfrm>
                  <a:off x="0" y="0"/>
                  <a:ext cx="693" cy="1243"/>
                  <a:chOff x="0" y="0"/>
                  <a:chExt cx="693" cy="1243"/>
                </a:xfrm>
              </p:grpSpPr>
              <p:grpSp>
                <p:nvGrpSpPr>
                  <p:cNvPr id="8" name="Group 11"/>
                  <p:cNvGrpSpPr/>
                  <p:nvPr/>
                </p:nvGrpSpPr>
                <p:grpSpPr>
                  <a:xfrm rot="5400000">
                    <a:off x="-200" y="622"/>
                    <a:ext cx="858" cy="108"/>
                    <a:chOff x="0" y="0"/>
                    <a:chExt cx="3200" cy="240"/>
                  </a:xfrm>
                </p:grpSpPr>
                <p:sp>
                  <p:nvSpPr>
                    <p:cNvPr id="7179" name="Line 12"/>
                    <p:cNvSpPr/>
                    <p:nvPr/>
                  </p:nvSpPr>
                  <p:spPr>
                    <a:xfrm>
                      <a:off x="0" y="0"/>
                      <a:ext cx="0" cy="240"/>
                    </a:xfrm>
                    <a:prstGeom prst="line">
                      <a:avLst/>
                    </a:prstGeom>
                    <a:ln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0" name="Line 13"/>
                    <p:cNvSpPr/>
                    <p:nvPr/>
                  </p:nvSpPr>
                  <p:spPr>
                    <a:xfrm>
                      <a:off x="16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1" name="Line 14"/>
                    <p:cNvSpPr/>
                    <p:nvPr/>
                  </p:nvSpPr>
                  <p:spPr>
                    <a:xfrm>
                      <a:off x="32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2" name="Line 15"/>
                    <p:cNvSpPr/>
                    <p:nvPr/>
                  </p:nvSpPr>
                  <p:spPr>
                    <a:xfrm>
                      <a:off x="48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3" name="Line 16"/>
                    <p:cNvSpPr/>
                    <p:nvPr/>
                  </p:nvSpPr>
                  <p:spPr>
                    <a:xfrm>
                      <a:off x="64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4" name="Line 17"/>
                    <p:cNvSpPr/>
                    <p:nvPr/>
                  </p:nvSpPr>
                  <p:spPr>
                    <a:xfrm>
                      <a:off x="800" y="60"/>
                      <a:ext cx="0" cy="180"/>
                    </a:xfrm>
                    <a:prstGeom prst="line">
                      <a:avLst/>
                    </a:prstGeom>
                    <a:ln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5" name="Line 18"/>
                    <p:cNvSpPr/>
                    <p:nvPr/>
                  </p:nvSpPr>
                  <p:spPr>
                    <a:xfrm>
                      <a:off x="96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6" name="Line 19"/>
                    <p:cNvSpPr/>
                    <p:nvPr/>
                  </p:nvSpPr>
                  <p:spPr>
                    <a:xfrm>
                      <a:off x="112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7" name="Line 20"/>
                    <p:cNvSpPr/>
                    <p:nvPr/>
                  </p:nvSpPr>
                  <p:spPr>
                    <a:xfrm>
                      <a:off x="128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8" name="Line 21"/>
                    <p:cNvSpPr/>
                    <p:nvPr/>
                  </p:nvSpPr>
                  <p:spPr>
                    <a:xfrm>
                      <a:off x="144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89" name="Line 22"/>
                    <p:cNvSpPr/>
                    <p:nvPr/>
                  </p:nvSpPr>
                  <p:spPr>
                    <a:xfrm>
                      <a:off x="1600" y="0"/>
                      <a:ext cx="0" cy="240"/>
                    </a:xfrm>
                    <a:prstGeom prst="line">
                      <a:avLst/>
                    </a:prstGeom>
                    <a:ln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0" name="Line 23"/>
                    <p:cNvSpPr/>
                    <p:nvPr/>
                  </p:nvSpPr>
                  <p:spPr>
                    <a:xfrm>
                      <a:off x="176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1" name="Line 24"/>
                    <p:cNvSpPr/>
                    <p:nvPr/>
                  </p:nvSpPr>
                  <p:spPr>
                    <a:xfrm>
                      <a:off x="192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2" name="Line 25"/>
                    <p:cNvSpPr/>
                    <p:nvPr/>
                  </p:nvSpPr>
                  <p:spPr>
                    <a:xfrm>
                      <a:off x="208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3" name="Line 26"/>
                    <p:cNvSpPr/>
                    <p:nvPr/>
                  </p:nvSpPr>
                  <p:spPr>
                    <a:xfrm>
                      <a:off x="224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4" name="Line 27"/>
                    <p:cNvSpPr/>
                    <p:nvPr/>
                  </p:nvSpPr>
                  <p:spPr>
                    <a:xfrm>
                      <a:off x="2400" y="60"/>
                      <a:ext cx="0" cy="180"/>
                    </a:xfrm>
                    <a:prstGeom prst="line">
                      <a:avLst/>
                    </a:prstGeom>
                    <a:ln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5" name="Line 28"/>
                    <p:cNvSpPr/>
                    <p:nvPr/>
                  </p:nvSpPr>
                  <p:spPr>
                    <a:xfrm>
                      <a:off x="256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6" name="Line 29"/>
                    <p:cNvSpPr/>
                    <p:nvPr/>
                  </p:nvSpPr>
                  <p:spPr>
                    <a:xfrm>
                      <a:off x="272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7" name="Line 30"/>
                    <p:cNvSpPr/>
                    <p:nvPr/>
                  </p:nvSpPr>
                  <p:spPr>
                    <a:xfrm>
                      <a:off x="288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8" name="Line 31"/>
                    <p:cNvSpPr/>
                    <p:nvPr/>
                  </p:nvSpPr>
                  <p:spPr>
                    <a:xfrm>
                      <a:off x="3040" y="120"/>
                      <a:ext cx="0" cy="120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7199" name="Line 32"/>
                    <p:cNvSpPr/>
                    <p:nvPr/>
                  </p:nvSpPr>
                  <p:spPr>
                    <a:xfrm>
                      <a:off x="3200" y="0"/>
                      <a:ext cx="0" cy="240"/>
                    </a:xfrm>
                    <a:prstGeom prst="line">
                      <a:avLst/>
                    </a:prstGeom>
                    <a:ln w="19050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</p:sp>
              </p:grpSp>
              <p:grpSp>
                <p:nvGrpSpPr>
                  <p:cNvPr id="9" name="Group 33"/>
                  <p:cNvGrpSpPr/>
                  <p:nvPr/>
                </p:nvGrpSpPr>
                <p:grpSpPr>
                  <a:xfrm>
                    <a:off x="0" y="0"/>
                    <a:ext cx="693" cy="1243"/>
                    <a:chOff x="0" y="0"/>
                    <a:chExt cx="725" cy="1267"/>
                  </a:xfrm>
                </p:grpSpPr>
                <p:sp>
                  <p:nvSpPr>
                    <p:cNvPr id="7201" name="Rectangle 34"/>
                    <p:cNvSpPr/>
                    <p:nvPr/>
                  </p:nvSpPr>
                  <p:spPr>
                    <a:xfrm>
                      <a:off x="149" y="1177"/>
                      <a:ext cx="409" cy="34"/>
                    </a:xfrm>
                    <a:prstGeom prst="rect">
                      <a:avLst/>
                    </a:prstGeom>
                    <a:noFill/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 anchor="t"/>
                    <a:lstStyle/>
                    <a:p>
                      <a:pPr algn="ctr"/>
                      <a:endParaRPr lang="zh-CN" altLang="en-US" dirty="0"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p:txBody>
                </p:sp>
                <p:sp>
                  <p:nvSpPr>
                    <p:cNvPr id="7202" name="AutoShape 35"/>
                    <p:cNvSpPr/>
                    <p:nvPr/>
                  </p:nvSpPr>
                  <p:spPr>
                    <a:xfrm flipV="1">
                      <a:off x="0" y="1216"/>
                      <a:ext cx="725" cy="51"/>
                    </a:xfrm>
                    <a:custGeom>
                      <a:avLst/>
                      <a:gdLst/>
                      <a:ahLst/>
                      <a:cxnLst>
                        <a:cxn ang="0">
                          <a:pos x="634" y="26"/>
                        </a:cxn>
                        <a:cxn ang="0">
                          <a:pos x="363" y="51"/>
                        </a:cxn>
                        <a:cxn ang="0">
                          <a:pos x="91" y="26"/>
                        </a:cxn>
                        <a:cxn ang="0">
                          <a:pos x="363" y="0"/>
                        </a:cxn>
                      </a:cxnLst>
                      <a:rect l="0" t="0" r="0" b="0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close/>
                        </a:path>
                      </a:pathLst>
                    </a:custGeom>
                    <a:noFill/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10" name="Group 36"/>
                    <p:cNvGrpSpPr/>
                    <p:nvPr/>
                  </p:nvGrpSpPr>
                  <p:grpSpPr>
                    <a:xfrm>
                      <a:off x="185" y="61"/>
                      <a:ext cx="324" cy="1118"/>
                      <a:chOff x="0" y="0"/>
                      <a:chExt cx="348" cy="1560"/>
                    </a:xfrm>
                  </p:grpSpPr>
                  <p:sp>
                    <p:nvSpPr>
                      <p:cNvPr id="7204" name="Line 37"/>
                      <p:cNvSpPr/>
                      <p:nvPr/>
                    </p:nvSpPr>
                    <p:spPr>
                      <a:xfrm>
                        <a:off x="0" y="0"/>
                        <a:ext cx="0" cy="156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sp>
                  <p:sp>
                    <p:nvSpPr>
                      <p:cNvPr id="7205" name="Line 38"/>
                      <p:cNvSpPr/>
                      <p:nvPr/>
                    </p:nvSpPr>
                    <p:spPr>
                      <a:xfrm>
                        <a:off x="348" y="0"/>
                        <a:ext cx="0" cy="1560"/>
                      </a:xfrm>
                      <a:prstGeom prst="line">
                        <a:avLst/>
                      </a:prstGeom>
                      <a:ln w="9525" cap="flat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</p:sp>
                </p:grpSp>
                <p:sp>
                  <p:nvSpPr>
                    <p:cNvPr id="7206" name="未知"/>
                    <p:cNvSpPr/>
                    <p:nvPr/>
                  </p:nvSpPr>
                  <p:spPr>
                    <a:xfrm>
                      <a:off x="127" y="0"/>
                      <a:ext cx="403" cy="77"/>
                    </a:xfrm>
                    <a:custGeom>
                      <a:avLst/>
                      <a:gdLst/>
                      <a:ahLst/>
                      <a:cxnLst>
                        <a:cxn ang="0">
                          <a:pos x="108" y="148"/>
                        </a:cxn>
                        <a:cxn ang="0">
                          <a:pos x="108" y="74"/>
                        </a:cxn>
                        <a:cxn ang="0">
                          <a:pos x="0" y="19"/>
                        </a:cxn>
                        <a:cxn ang="0">
                          <a:pos x="136" y="0"/>
                        </a:cxn>
                        <a:cxn ang="0">
                          <a:pos x="832" y="0"/>
                        </a:cxn>
                        <a:cxn ang="0">
                          <a:pos x="796" y="49"/>
                        </a:cxn>
                        <a:cxn ang="0">
                          <a:pos x="794" y="132"/>
                        </a:cxn>
                      </a:cxnLst>
                      <a:rect l="0" t="0" r="0" b="0"/>
                      <a:pathLst>
                        <a:path w="832" h="148">
                          <a:moveTo>
                            <a:pt x="108" y="148"/>
                          </a:moveTo>
                          <a:lnTo>
                            <a:pt x="108" y="74"/>
                          </a:lnTo>
                          <a:lnTo>
                            <a:pt x="0" y="19"/>
                          </a:lnTo>
                          <a:lnTo>
                            <a:pt x="136" y="0"/>
                          </a:lnTo>
                          <a:lnTo>
                            <a:pt x="832" y="0"/>
                          </a:lnTo>
                          <a:lnTo>
                            <a:pt x="796" y="49"/>
                          </a:lnTo>
                          <a:lnTo>
                            <a:pt x="794" y="132"/>
                          </a:lnTo>
                        </a:path>
                      </a:pathLst>
                    </a:custGeom>
                    <a:noFill/>
                    <a:ln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</p:grpSp>
          <p:sp>
            <p:nvSpPr>
              <p:cNvPr id="7207" name="Rectangle 40"/>
              <p:cNvSpPr/>
              <p:nvPr/>
            </p:nvSpPr>
            <p:spPr>
              <a:xfrm>
                <a:off x="179" y="553"/>
                <a:ext cx="304" cy="608"/>
              </a:xfrm>
              <a:prstGeom prst="rect">
                <a:avLst/>
              </a:prstGeom>
              <a:solidFill>
                <a:srgbClr val="00CCFF"/>
              </a:solidFill>
              <a:ln w="9525">
                <a:noFill/>
              </a:ln>
            </p:spPr>
            <p:txBody>
              <a:bodyPr wrap="none" anchor="ctr"/>
              <a:lstStyle/>
              <a:p>
                <a:pPr algn="ctr"/>
                <a:endParaRPr lang="zh-CN" altLang="en-US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08" name="Text Box 41"/>
            <p:cNvSpPr txBox="1"/>
            <p:nvPr/>
          </p:nvSpPr>
          <p:spPr>
            <a:xfrm>
              <a:off x="0" y="0"/>
              <a:ext cx="602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r>
                <a:rPr lang="zh-CN" altLang="zh-CN" sz="3600" dirty="0">
                  <a:latin typeface="Arial" panose="020B0604020202020204" pitchFamily="34" charset="0"/>
                  <a:ea typeface="宋体" panose="02010600030101010101" pitchFamily="2" charset="-122"/>
                </a:rPr>
                <a:t>(2)</a:t>
              </a:r>
            </a:p>
          </p:txBody>
        </p:sp>
      </p:grpSp>
      <p:sp>
        <p:nvSpPr>
          <p:cNvPr id="7210" name="Rectangle 42"/>
          <p:cNvSpPr/>
          <p:nvPr/>
        </p:nvSpPr>
        <p:spPr>
          <a:xfrm>
            <a:off x="1564217" y="5592763"/>
            <a:ext cx="4696883" cy="82391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800" dirty="0">
                <a:latin typeface="Arial" panose="020B0604020202020204" pitchFamily="34" charset="0"/>
                <a:ea typeface="黑体" panose="02010609060101010101" pitchFamily="2" charset="-122"/>
              </a:rPr>
              <a:t>表达式：</a:t>
            </a:r>
          </a:p>
        </p:txBody>
      </p:sp>
      <p:graphicFrame>
        <p:nvGraphicFramePr>
          <p:cNvPr id="7211" name="Object 43"/>
          <p:cNvGraphicFramePr>
            <a:graphicFrameLocks noGrp="1"/>
          </p:cNvGraphicFramePr>
          <p:nvPr>
            <p:ph idx="1"/>
          </p:nvPr>
        </p:nvGraphicFramePr>
        <p:xfrm>
          <a:off x="4908552" y="5327650"/>
          <a:ext cx="3448049" cy="1314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7" r:id="rId3" imgW="775036" imgH="393871" progId="Equations">
                  <p:embed/>
                </p:oleObj>
              </mc:Choice>
              <mc:Fallback>
                <p:oleObj r:id="rId3" imgW="775036" imgH="393871" progId="Equations">
                  <p:embed/>
                  <p:pic>
                    <p:nvPicPr>
                      <p:cNvPr id="0" name="Picture 2" descr="image8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08552" y="5327650"/>
                        <a:ext cx="3448049" cy="1314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Box 44"/>
          <p:cNvSpPr txBox="1"/>
          <p:nvPr/>
        </p:nvSpPr>
        <p:spPr>
          <a:xfrm>
            <a:off x="5008034" y="4876800"/>
            <a:ext cx="550333" cy="4572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zh-CN" sz="2400" dirty="0">
                <a:solidFill>
                  <a:schemeClr val="bg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</a:p>
        </p:txBody>
      </p:sp>
      <p:grpSp>
        <p:nvGrpSpPr>
          <p:cNvPr id="11" name="Group 45"/>
          <p:cNvGrpSpPr/>
          <p:nvPr/>
        </p:nvGrpSpPr>
        <p:grpSpPr>
          <a:xfrm>
            <a:off x="165101" y="1797050"/>
            <a:ext cx="4290484" cy="3879850"/>
            <a:chOff x="0" y="0"/>
            <a:chExt cx="2027" cy="2444"/>
          </a:xfrm>
        </p:grpSpPr>
        <p:grpSp>
          <p:nvGrpSpPr>
            <p:cNvPr id="12" name="Group 46"/>
            <p:cNvGrpSpPr/>
            <p:nvPr/>
          </p:nvGrpSpPr>
          <p:grpSpPr>
            <a:xfrm>
              <a:off x="0" y="0"/>
              <a:ext cx="2027" cy="2444"/>
              <a:chOff x="0" y="0"/>
              <a:chExt cx="2027" cy="2444"/>
            </a:xfrm>
          </p:grpSpPr>
          <p:sp>
            <p:nvSpPr>
              <p:cNvPr id="7214" name="Text Box 47"/>
              <p:cNvSpPr txBox="1"/>
              <p:nvPr/>
            </p:nvSpPr>
            <p:spPr>
              <a:xfrm>
                <a:off x="260" y="0"/>
                <a:ext cx="630" cy="40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anchor="t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zh-CN" altLang="zh-CN" sz="3600" dirty="0">
                    <a:latin typeface="Arial" panose="020B0604020202020204" pitchFamily="34" charset="0"/>
                    <a:ea typeface="宋体" panose="02010600030101010101" pitchFamily="2" charset="-122"/>
                  </a:rPr>
                  <a:t>(1)</a:t>
                </a:r>
              </a:p>
            </p:txBody>
          </p:sp>
          <p:grpSp>
            <p:nvGrpSpPr>
              <p:cNvPr id="13" name="Group 48"/>
              <p:cNvGrpSpPr/>
              <p:nvPr/>
            </p:nvGrpSpPr>
            <p:grpSpPr>
              <a:xfrm>
                <a:off x="0" y="534"/>
                <a:ext cx="2027" cy="1910"/>
                <a:chOff x="0" y="0"/>
                <a:chExt cx="2027" cy="1910"/>
              </a:xfrm>
            </p:grpSpPr>
            <p:pic>
              <p:nvPicPr>
                <p:cNvPr id="7216" name="xjhsy10" descr="tp"/>
                <p:cNvPicPr preferRelativeResize="0"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0"/>
                  <a:ext cx="2027" cy="191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grpSp>
              <p:nvGrpSpPr>
                <p:cNvPr id="14" name="Group 50"/>
                <p:cNvGrpSpPr/>
                <p:nvPr/>
              </p:nvGrpSpPr>
              <p:grpSpPr>
                <a:xfrm>
                  <a:off x="318" y="97"/>
                  <a:ext cx="432" cy="499"/>
                  <a:chOff x="0" y="0"/>
                  <a:chExt cx="866" cy="809"/>
                </a:xfrm>
              </p:grpSpPr>
              <p:sp>
                <p:nvSpPr>
                  <p:cNvPr id="7218" name="AutoShape 51"/>
                  <p:cNvSpPr/>
                  <p:nvPr/>
                </p:nvSpPr>
                <p:spPr>
                  <a:xfrm>
                    <a:off x="113" y="398"/>
                    <a:ext cx="717" cy="411"/>
                  </a:xfrm>
                  <a:prstGeom prst="flowChartAlternateProcess">
                    <a:avLst/>
                  </a:prstGeom>
                  <a:solidFill>
                    <a:srgbClr val="33CC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19" name="未知"/>
                  <p:cNvSpPr/>
                  <p:nvPr/>
                </p:nvSpPr>
                <p:spPr>
                  <a:xfrm>
                    <a:off x="0" y="0"/>
                    <a:ext cx="866" cy="483"/>
                  </a:xfrm>
                  <a:custGeom>
                    <a:avLst/>
                    <a:gdLst/>
                    <a:ahLst/>
                    <a:cxnLst>
                      <a:cxn ang="0">
                        <a:pos x="225" y="1129"/>
                      </a:cxn>
                      <a:cxn ang="0">
                        <a:pos x="225" y="360"/>
                      </a:cxn>
                      <a:cxn ang="0">
                        <a:pos x="225" y="180"/>
                      </a:cxn>
                      <a:cxn ang="0">
                        <a:pos x="0" y="45"/>
                      </a:cxn>
                      <a:cxn ang="0">
                        <a:pos x="285" y="0"/>
                      </a:cxn>
                      <a:cxn ang="0">
                        <a:pos x="1740" y="0"/>
                      </a:cxn>
                      <a:cxn ang="0">
                        <a:pos x="1665" y="120"/>
                      </a:cxn>
                      <a:cxn ang="0">
                        <a:pos x="1665" y="1129"/>
                      </a:cxn>
                    </a:cxnLst>
                    <a:rect l="0" t="0" r="0" b="0"/>
                    <a:pathLst>
                      <a:path w="1740" h="1129">
                        <a:moveTo>
                          <a:pt x="225" y="1129"/>
                        </a:moveTo>
                        <a:lnTo>
                          <a:pt x="225" y="360"/>
                        </a:lnTo>
                        <a:lnTo>
                          <a:pt x="225" y="180"/>
                        </a:lnTo>
                        <a:lnTo>
                          <a:pt x="0" y="45"/>
                        </a:lnTo>
                        <a:lnTo>
                          <a:pt x="285" y="0"/>
                        </a:lnTo>
                        <a:lnTo>
                          <a:pt x="1740" y="0"/>
                        </a:lnTo>
                        <a:lnTo>
                          <a:pt x="1665" y="120"/>
                        </a:lnTo>
                        <a:lnTo>
                          <a:pt x="1665" y="1129"/>
                        </a:lnTo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7220" name="Rectangle 53"/>
                  <p:cNvSpPr/>
                  <p:nvPr/>
                </p:nvSpPr>
                <p:spPr>
                  <a:xfrm>
                    <a:off x="119" y="253"/>
                    <a:ext cx="696" cy="256"/>
                  </a:xfrm>
                  <a:prstGeom prst="rect">
                    <a:avLst/>
                  </a:prstGeom>
                  <a:solidFill>
                    <a:srgbClr val="33CCFF"/>
                  </a:solidFill>
                  <a:ln w="9525" cap="flat" cmpd="sng">
                    <a:solidFill>
                      <a:srgbClr val="33CCFF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15" name="Group 54"/>
                <p:cNvGrpSpPr/>
                <p:nvPr/>
              </p:nvGrpSpPr>
              <p:grpSpPr>
                <a:xfrm>
                  <a:off x="1724" y="428"/>
                  <a:ext cx="93" cy="162"/>
                  <a:chOff x="0" y="0"/>
                  <a:chExt cx="2340" cy="2808"/>
                </a:xfrm>
              </p:grpSpPr>
              <p:sp>
                <p:nvSpPr>
                  <p:cNvPr id="7222" name="Oval 55"/>
                  <p:cNvSpPr/>
                  <p:nvPr/>
                </p:nvSpPr>
                <p:spPr>
                  <a:xfrm>
                    <a:off x="540" y="0"/>
                    <a:ext cx="1260" cy="31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23" name="Rectangle 56"/>
                  <p:cNvSpPr/>
                  <p:nvPr/>
                </p:nvSpPr>
                <p:spPr>
                  <a:xfrm>
                    <a:off x="0" y="1092"/>
                    <a:ext cx="2340" cy="171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24" name="未知"/>
                  <p:cNvSpPr/>
                  <p:nvPr/>
                </p:nvSpPr>
                <p:spPr>
                  <a:xfrm>
                    <a:off x="540" y="312"/>
                    <a:ext cx="1260" cy="780"/>
                  </a:xfrm>
                  <a:custGeom>
                    <a:avLst/>
                    <a:gdLst/>
                    <a:ahLst/>
                    <a:cxnLst>
                      <a:cxn ang="0">
                        <a:pos x="360" y="0"/>
                      </a:cxn>
                      <a:cxn ang="0">
                        <a:pos x="0" y="780"/>
                      </a:cxn>
                      <a:cxn ang="0">
                        <a:pos x="1260" y="780"/>
                      </a:cxn>
                      <a:cxn ang="0">
                        <a:pos x="900" y="0"/>
                      </a:cxn>
                    </a:cxnLst>
                    <a:rect l="0" t="0" r="0" b="0"/>
                    <a:pathLst>
                      <a:path w="1260" h="780">
                        <a:moveTo>
                          <a:pt x="360" y="0"/>
                        </a:moveTo>
                        <a:lnTo>
                          <a:pt x="0" y="780"/>
                        </a:lnTo>
                        <a:lnTo>
                          <a:pt x="1260" y="780"/>
                        </a:lnTo>
                        <a:lnTo>
                          <a:pt x="900" y="0"/>
                        </a:lnTo>
                      </a:path>
                    </a:pathLst>
                  </a:cu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6" name="Group 58"/>
                <p:cNvGrpSpPr/>
                <p:nvPr/>
              </p:nvGrpSpPr>
              <p:grpSpPr>
                <a:xfrm>
                  <a:off x="1556" y="400"/>
                  <a:ext cx="127" cy="187"/>
                  <a:chOff x="0" y="0"/>
                  <a:chExt cx="2340" cy="2808"/>
                </a:xfrm>
              </p:grpSpPr>
              <p:sp>
                <p:nvSpPr>
                  <p:cNvPr id="7226" name="Oval 59"/>
                  <p:cNvSpPr/>
                  <p:nvPr/>
                </p:nvSpPr>
                <p:spPr>
                  <a:xfrm>
                    <a:off x="540" y="0"/>
                    <a:ext cx="1260" cy="312"/>
                  </a:xfrm>
                  <a:prstGeom prst="ellipse">
                    <a:avLst/>
                  </a:pr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27" name="Rectangle 60"/>
                  <p:cNvSpPr/>
                  <p:nvPr/>
                </p:nvSpPr>
                <p:spPr>
                  <a:xfrm>
                    <a:off x="0" y="1092"/>
                    <a:ext cx="2340" cy="1716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28" name="未知"/>
                  <p:cNvSpPr/>
                  <p:nvPr/>
                </p:nvSpPr>
                <p:spPr>
                  <a:xfrm>
                    <a:off x="540" y="312"/>
                    <a:ext cx="1260" cy="780"/>
                  </a:xfrm>
                  <a:custGeom>
                    <a:avLst/>
                    <a:gdLst/>
                    <a:ahLst/>
                    <a:cxnLst>
                      <a:cxn ang="0">
                        <a:pos x="360" y="0"/>
                      </a:cxn>
                      <a:cxn ang="0">
                        <a:pos x="0" y="780"/>
                      </a:cxn>
                      <a:cxn ang="0">
                        <a:pos x="1260" y="780"/>
                      </a:cxn>
                      <a:cxn ang="0">
                        <a:pos x="900" y="0"/>
                      </a:cxn>
                    </a:cxnLst>
                    <a:rect l="0" t="0" r="0" b="0"/>
                    <a:pathLst>
                      <a:path w="1260" h="780">
                        <a:moveTo>
                          <a:pt x="360" y="0"/>
                        </a:moveTo>
                        <a:lnTo>
                          <a:pt x="0" y="780"/>
                        </a:lnTo>
                        <a:lnTo>
                          <a:pt x="1260" y="780"/>
                        </a:lnTo>
                        <a:lnTo>
                          <a:pt x="900" y="0"/>
                        </a:lnTo>
                      </a:path>
                    </a:pathLst>
                  </a:custGeom>
                  <a:gradFill rotWithShape="0">
                    <a:gsLst>
                      <a:gs pos="0">
                        <a:srgbClr val="222222"/>
                      </a:gs>
                      <a:gs pos="50000">
                        <a:srgbClr val="FFFFFF"/>
                      </a:gs>
                      <a:gs pos="100000">
                        <a:srgbClr val="222222"/>
                      </a:gs>
                    </a:gsLst>
                    <a:lin ang="0" scaled="1"/>
                    <a:tileRect/>
                  </a:gra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</p:grpSp>
        <p:grpSp>
          <p:nvGrpSpPr>
            <p:cNvPr id="17" name="Group 62"/>
            <p:cNvGrpSpPr/>
            <p:nvPr/>
          </p:nvGrpSpPr>
          <p:grpSpPr>
            <a:xfrm>
              <a:off x="766" y="19"/>
              <a:ext cx="468" cy="649"/>
              <a:chOff x="0" y="0"/>
              <a:chExt cx="390" cy="444"/>
            </a:xfrm>
          </p:grpSpPr>
          <p:sp>
            <p:nvSpPr>
              <p:cNvPr id="7230" name="Text Box 63"/>
              <p:cNvSpPr txBox="1"/>
              <p:nvPr/>
            </p:nvSpPr>
            <p:spPr>
              <a:xfrm>
                <a:off x="14" y="0"/>
                <a:ext cx="376" cy="39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lstStyle/>
              <a:p>
                <a:r>
                  <a:rPr lang="zh-CN" altLang="zh-CN" sz="5400" b="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m</a:t>
                </a:r>
                <a:r>
                  <a:rPr lang="zh-CN" altLang="zh-CN" sz="5400" b="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</a:p>
            </p:txBody>
          </p:sp>
          <p:sp>
            <p:nvSpPr>
              <p:cNvPr id="7231" name="Line 64"/>
              <p:cNvSpPr/>
              <p:nvPr/>
            </p:nvSpPr>
            <p:spPr>
              <a:xfrm flipV="1">
                <a:off x="0" y="380"/>
                <a:ext cx="56" cy="64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18" name="Group 65"/>
          <p:cNvGrpSpPr/>
          <p:nvPr/>
        </p:nvGrpSpPr>
        <p:grpSpPr>
          <a:xfrm>
            <a:off x="7186084" y="1746250"/>
            <a:ext cx="4290483" cy="3943350"/>
            <a:chOff x="0" y="0"/>
            <a:chExt cx="2027" cy="2484"/>
          </a:xfrm>
        </p:grpSpPr>
        <p:sp>
          <p:nvSpPr>
            <p:cNvPr id="7233" name="Text Box 66"/>
            <p:cNvSpPr txBox="1"/>
            <p:nvPr/>
          </p:nvSpPr>
          <p:spPr>
            <a:xfrm>
              <a:off x="20" y="0"/>
              <a:ext cx="582" cy="40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zh-CN" sz="3600" dirty="0">
                  <a:latin typeface="Arial" panose="020B0604020202020204" pitchFamily="34" charset="0"/>
                  <a:ea typeface="宋体" panose="02010600030101010101" pitchFamily="2" charset="-122"/>
                </a:rPr>
                <a:t>(3)</a:t>
              </a:r>
            </a:p>
          </p:txBody>
        </p:sp>
        <p:grpSp>
          <p:nvGrpSpPr>
            <p:cNvPr id="19" name="Group 67"/>
            <p:cNvGrpSpPr/>
            <p:nvPr/>
          </p:nvGrpSpPr>
          <p:grpSpPr>
            <a:xfrm>
              <a:off x="0" y="68"/>
              <a:ext cx="2027" cy="2416"/>
              <a:chOff x="0" y="0"/>
              <a:chExt cx="2027" cy="2416"/>
            </a:xfrm>
          </p:grpSpPr>
          <p:grpSp>
            <p:nvGrpSpPr>
              <p:cNvPr id="20" name="Group 68"/>
              <p:cNvGrpSpPr/>
              <p:nvPr/>
            </p:nvGrpSpPr>
            <p:grpSpPr>
              <a:xfrm>
                <a:off x="0" y="0"/>
                <a:ext cx="2027" cy="2416"/>
                <a:chOff x="0" y="0"/>
                <a:chExt cx="2027" cy="2416"/>
              </a:xfrm>
            </p:grpSpPr>
            <p:pic>
              <p:nvPicPr>
                <p:cNvPr id="7236" name="xjhsy10" descr="tp"/>
                <p:cNvPicPr preferRelativeResize="0">
                  <a:picLocks noChangeAspect="1"/>
                </p:cNvPicPr>
                <p:nvPr/>
              </p:nvPicPr>
              <p:blipFill>
                <a:blip r:embed="rId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>
                <a:xfrm>
                  <a:off x="0" y="506"/>
                  <a:ext cx="2027" cy="191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</p:pic>
            <p:grpSp>
              <p:nvGrpSpPr>
                <p:cNvPr id="21" name="Group 70"/>
                <p:cNvGrpSpPr/>
                <p:nvPr/>
              </p:nvGrpSpPr>
              <p:grpSpPr>
                <a:xfrm>
                  <a:off x="348" y="610"/>
                  <a:ext cx="407" cy="499"/>
                  <a:chOff x="0" y="0"/>
                  <a:chExt cx="407" cy="499"/>
                </a:xfrm>
              </p:grpSpPr>
              <p:sp>
                <p:nvSpPr>
                  <p:cNvPr id="7238" name="AutoShape 71"/>
                  <p:cNvSpPr/>
                  <p:nvPr/>
                </p:nvSpPr>
                <p:spPr>
                  <a:xfrm>
                    <a:off x="53" y="245"/>
                    <a:ext cx="337" cy="254"/>
                  </a:xfrm>
                  <a:prstGeom prst="flowChartAlternateProcess">
                    <a:avLst/>
                  </a:prstGeom>
                  <a:solidFill>
                    <a:srgbClr val="33CC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anchor="t"/>
                  <a:lstStyle/>
                  <a:p>
                    <a:pPr algn="ctr"/>
                    <a:endParaRPr lang="zh-CN" altLang="en-US" dirty="0"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7239" name="未知"/>
                  <p:cNvSpPr/>
                  <p:nvPr/>
                </p:nvSpPr>
                <p:spPr>
                  <a:xfrm>
                    <a:off x="0" y="0"/>
                    <a:ext cx="407" cy="298"/>
                  </a:xfrm>
                  <a:custGeom>
                    <a:avLst/>
                    <a:gdLst/>
                    <a:ahLst/>
                    <a:cxnLst>
                      <a:cxn ang="0">
                        <a:pos x="225" y="1129"/>
                      </a:cxn>
                      <a:cxn ang="0">
                        <a:pos x="225" y="360"/>
                      </a:cxn>
                      <a:cxn ang="0">
                        <a:pos x="225" y="180"/>
                      </a:cxn>
                      <a:cxn ang="0">
                        <a:pos x="0" y="45"/>
                      </a:cxn>
                      <a:cxn ang="0">
                        <a:pos x="285" y="0"/>
                      </a:cxn>
                      <a:cxn ang="0">
                        <a:pos x="1740" y="0"/>
                      </a:cxn>
                      <a:cxn ang="0">
                        <a:pos x="1665" y="120"/>
                      </a:cxn>
                      <a:cxn ang="0">
                        <a:pos x="1665" y="1129"/>
                      </a:cxn>
                    </a:cxnLst>
                    <a:rect l="0" t="0" r="0" b="0"/>
                    <a:pathLst>
                      <a:path w="1740" h="1129">
                        <a:moveTo>
                          <a:pt x="225" y="1129"/>
                        </a:moveTo>
                        <a:lnTo>
                          <a:pt x="225" y="360"/>
                        </a:lnTo>
                        <a:lnTo>
                          <a:pt x="225" y="180"/>
                        </a:lnTo>
                        <a:lnTo>
                          <a:pt x="0" y="45"/>
                        </a:lnTo>
                        <a:lnTo>
                          <a:pt x="285" y="0"/>
                        </a:lnTo>
                        <a:lnTo>
                          <a:pt x="1740" y="0"/>
                        </a:lnTo>
                        <a:lnTo>
                          <a:pt x="1665" y="120"/>
                        </a:lnTo>
                        <a:lnTo>
                          <a:pt x="1665" y="1129"/>
                        </a:lnTo>
                      </a:path>
                    </a:pathLst>
                  </a:custGeom>
                  <a:solidFill>
                    <a:srgbClr val="FFFFFF"/>
                  </a:solidFill>
                  <a:ln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2" name="Group 73"/>
                <p:cNvGrpSpPr/>
                <p:nvPr/>
              </p:nvGrpSpPr>
              <p:grpSpPr>
                <a:xfrm>
                  <a:off x="736" y="0"/>
                  <a:ext cx="468" cy="649"/>
                  <a:chOff x="0" y="0"/>
                  <a:chExt cx="390" cy="444"/>
                </a:xfrm>
              </p:grpSpPr>
              <p:sp>
                <p:nvSpPr>
                  <p:cNvPr id="7241" name="Text Box 74"/>
                  <p:cNvSpPr txBox="1"/>
                  <p:nvPr/>
                </p:nvSpPr>
                <p:spPr>
                  <a:xfrm>
                    <a:off x="14" y="0"/>
                    <a:ext cx="376" cy="39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 anchor="t">
                    <a:spAutoFit/>
                  </a:bodyPr>
                  <a:lstStyle/>
                  <a:p>
                    <a:r>
                      <a:rPr lang="zh-CN" altLang="zh-CN" sz="5400" b="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m</a:t>
                    </a:r>
                    <a:r>
                      <a:rPr lang="zh-CN" altLang="zh-CN" sz="5400" b="0" baseline="-25000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2</a:t>
                    </a:r>
                  </a:p>
                </p:txBody>
              </p:sp>
              <p:sp>
                <p:nvSpPr>
                  <p:cNvPr id="7242" name="Line 75"/>
                  <p:cNvSpPr/>
                  <p:nvPr/>
                </p:nvSpPr>
                <p:spPr>
                  <a:xfrm flipV="1">
                    <a:off x="0" y="380"/>
                    <a:ext cx="56" cy="64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</p:sp>
            </p:grpSp>
          </p:grpSp>
          <p:grpSp>
            <p:nvGrpSpPr>
              <p:cNvPr id="23" name="Group 76"/>
              <p:cNvGrpSpPr/>
              <p:nvPr/>
            </p:nvGrpSpPr>
            <p:grpSpPr>
              <a:xfrm>
                <a:off x="1591" y="899"/>
                <a:ext cx="127" cy="187"/>
                <a:chOff x="0" y="0"/>
                <a:chExt cx="2340" cy="2808"/>
              </a:xfrm>
            </p:grpSpPr>
            <p:sp>
              <p:nvSpPr>
                <p:cNvPr id="7244" name="Oval 77"/>
                <p:cNvSpPr/>
                <p:nvPr/>
              </p:nvSpPr>
              <p:spPr>
                <a:xfrm>
                  <a:off x="540" y="0"/>
                  <a:ext cx="1260" cy="312"/>
                </a:xfrm>
                <a:prstGeom prst="ellipse">
                  <a:avLst/>
                </a:prstGeom>
                <a:gradFill rotWithShape="0">
                  <a:gsLst>
                    <a:gs pos="0">
                      <a:srgbClr val="222222"/>
                    </a:gs>
                    <a:gs pos="50000">
                      <a:srgbClr val="FFFFFF"/>
                    </a:gs>
                    <a:gs pos="100000">
                      <a:srgbClr val="222222"/>
                    </a:gs>
                  </a:gsLst>
                  <a:lin ang="0" scaled="1"/>
                  <a:tileRect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245" name="Rectangle 78"/>
                <p:cNvSpPr/>
                <p:nvPr/>
              </p:nvSpPr>
              <p:spPr>
                <a:xfrm>
                  <a:off x="0" y="1092"/>
                  <a:ext cx="2340" cy="1716"/>
                </a:xfrm>
                <a:prstGeom prst="rect">
                  <a:avLst/>
                </a:prstGeom>
                <a:gradFill rotWithShape="0">
                  <a:gsLst>
                    <a:gs pos="0">
                      <a:srgbClr val="222222"/>
                    </a:gs>
                    <a:gs pos="50000">
                      <a:srgbClr val="FFFFFF"/>
                    </a:gs>
                    <a:gs pos="100000">
                      <a:srgbClr val="222222"/>
                    </a:gs>
                  </a:gsLst>
                  <a:lin ang="0" scaled="1"/>
                  <a:tileRect/>
                </a:gra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 anchor="t"/>
                <a:lstStyle/>
                <a:p>
                  <a:pPr algn="ctr"/>
                  <a:endParaRPr lang="zh-CN" altLang="en-US" dirty="0"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246" name="未知"/>
                <p:cNvSpPr/>
                <p:nvPr/>
              </p:nvSpPr>
              <p:spPr>
                <a:xfrm>
                  <a:off x="540" y="312"/>
                  <a:ext cx="1260" cy="780"/>
                </a:xfrm>
                <a:custGeom>
                  <a:avLst/>
                  <a:gdLst/>
                  <a:ahLst/>
                  <a:cxnLst>
                    <a:cxn ang="0">
                      <a:pos x="360" y="0"/>
                    </a:cxn>
                    <a:cxn ang="0">
                      <a:pos x="0" y="780"/>
                    </a:cxn>
                    <a:cxn ang="0">
                      <a:pos x="1260" y="780"/>
                    </a:cxn>
                    <a:cxn ang="0">
                      <a:pos x="900" y="0"/>
                    </a:cxn>
                  </a:cxnLst>
                  <a:rect l="0" t="0" r="0" b="0"/>
                  <a:pathLst>
                    <a:path w="1260" h="780">
                      <a:moveTo>
                        <a:pt x="360" y="0"/>
                      </a:moveTo>
                      <a:lnTo>
                        <a:pt x="0" y="780"/>
                      </a:lnTo>
                      <a:lnTo>
                        <a:pt x="1260" y="780"/>
                      </a:lnTo>
                      <a:lnTo>
                        <a:pt x="900" y="0"/>
                      </a:lnTo>
                    </a:path>
                  </a:pathLst>
                </a:custGeom>
                <a:gradFill rotWithShape="0">
                  <a:gsLst>
                    <a:gs pos="0">
                      <a:srgbClr val="222222"/>
                    </a:gs>
                    <a:gs pos="50000">
                      <a:srgbClr val="FFFFFF"/>
                    </a:gs>
                    <a:gs pos="100000">
                      <a:srgbClr val="222222"/>
                    </a:gs>
                  </a:gsLst>
                  <a:lin ang="0" scaled="1"/>
                  <a:tileRect/>
                </a:gradFill>
                <a:ln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2"/>
          <p:cNvSpPr txBox="1"/>
          <p:nvPr/>
        </p:nvSpPr>
        <p:spPr>
          <a:xfrm>
            <a:off x="0" y="2259331"/>
            <a:ext cx="508000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36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阿基米德原理：</a:t>
            </a:r>
          </a:p>
        </p:txBody>
      </p:sp>
      <p:graphicFrame>
        <p:nvGraphicFramePr>
          <p:cNvPr id="8195" name="Object 3"/>
          <p:cNvGraphicFramePr>
            <a:graphicFrameLocks/>
          </p:cNvGraphicFramePr>
          <p:nvPr/>
        </p:nvGraphicFramePr>
        <p:xfrm>
          <a:off x="4236297" y="2188211"/>
          <a:ext cx="5317067" cy="836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5" r:id="rId3" imgW="1194318" imgH="241405" progId="Equations">
                  <p:embed/>
                </p:oleObj>
              </mc:Choice>
              <mc:Fallback>
                <p:oleObj r:id="rId3" imgW="1194318" imgH="241405" progId="Equations">
                  <p:embed/>
                  <p:pic>
                    <p:nvPicPr>
                      <p:cNvPr id="0" name="Picture 2" descr="image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36297" y="2188211"/>
                        <a:ext cx="5317067" cy="836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Box 4"/>
          <p:cNvSpPr txBox="1"/>
          <p:nvPr/>
        </p:nvSpPr>
        <p:spPr>
          <a:xfrm>
            <a:off x="0" y="4042410"/>
            <a:ext cx="4960620" cy="7078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40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40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物体漂浮时：</a:t>
            </a:r>
          </a:p>
        </p:txBody>
      </p:sp>
      <p:sp>
        <p:nvSpPr>
          <p:cNvPr id="3" name="Text Box 6"/>
          <p:cNvSpPr txBox="1"/>
          <p:nvPr/>
        </p:nvSpPr>
        <p:spPr>
          <a:xfrm>
            <a:off x="0" y="1478281"/>
            <a:ext cx="3759200" cy="646331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altLang="zh-CN" sz="36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3600" b="1" dirty="0" smtClean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r>
              <a:rPr lang="zh-CN" altLang="en-US" sz="36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称重法：</a:t>
            </a:r>
          </a:p>
        </p:txBody>
      </p:sp>
      <p:graphicFrame>
        <p:nvGraphicFramePr>
          <p:cNvPr id="8265" name="Object 73"/>
          <p:cNvGraphicFramePr>
            <a:graphicFrameLocks/>
          </p:cNvGraphicFramePr>
          <p:nvPr/>
        </p:nvGraphicFramePr>
        <p:xfrm>
          <a:off x="2974341" y="1367790"/>
          <a:ext cx="3337983" cy="842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6" r:id="rId5" imgW="749951" imgH="228799" progId="Equations">
                  <p:embed/>
                </p:oleObj>
              </mc:Choice>
              <mc:Fallback>
                <p:oleObj r:id="rId5" imgW="749951" imgH="228799" progId="Equations">
                  <p:embed/>
                  <p:pic>
                    <p:nvPicPr>
                      <p:cNvPr id="0" name="Picture 4" descr="image11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4341" y="1367790"/>
                        <a:ext cx="3337983" cy="842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66" name="Rectangle 74"/>
          <p:cNvSpPr>
            <a:spLocks noChangeArrowheads="1"/>
          </p:cNvSpPr>
          <p:nvPr/>
        </p:nvSpPr>
        <p:spPr bwMode="auto">
          <a:xfrm>
            <a:off x="281940" y="179070"/>
            <a:ext cx="9857317" cy="1143000"/>
          </a:xfrm>
          <a:prstGeom prst="rect">
            <a:avLst/>
          </a:prstGeom>
          <a:solidFill>
            <a:srgbClr val="FFFFFF"/>
          </a:solidFill>
          <a:ln w="9525" cmpd="sng">
            <a:solidFill>
              <a:srgbClr val="000000"/>
            </a:solidFill>
            <a:miter lim="800000"/>
          </a:ln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复习</a:t>
            </a:r>
            <a:r>
              <a:rPr kumimoji="0" lang="zh-CN" altLang="zh-CN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黑体" panose="02010609060101010101" pitchFamily="2" charset="-122"/>
                <a:ea typeface="黑体" panose="02010609060101010101" pitchFamily="2" charset="-122"/>
                <a:cs typeface="+mn-cs"/>
              </a:rPr>
              <a:t>3.</a:t>
            </a:r>
            <a:r>
              <a:rPr kumimoji="0" lang="zh-CN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3300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求浮力的几种方法：</a:t>
            </a:r>
          </a:p>
        </p:txBody>
      </p:sp>
      <p:graphicFrame>
        <p:nvGraphicFramePr>
          <p:cNvPr id="39942" name="图片 3086" descr="image8"/>
          <p:cNvGraphicFramePr>
            <a:graphicFrameLocks/>
          </p:cNvGraphicFramePr>
          <p:nvPr/>
        </p:nvGraphicFramePr>
        <p:xfrm>
          <a:off x="4414838" y="2682240"/>
          <a:ext cx="2484437" cy="1547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7" name="A Equation(公式3.1)" r:id="rId7" imgW="25603200" imgH="11582400" progId="Equations">
                  <p:embed/>
                </p:oleObj>
              </mc:Choice>
              <mc:Fallback>
                <p:oleObj name="A Equation(公式3.1)" r:id="rId7" imgW="25603200" imgH="11582400" progId="Equations">
                  <p:embed/>
                  <p:pic>
                    <p:nvPicPr>
                      <p:cNvPr id="0" name="图片 3086" descr="image8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4838" y="2682240"/>
                        <a:ext cx="2484437" cy="1547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文本框 4"/>
          <p:cNvSpPr txBox="1"/>
          <p:nvPr/>
        </p:nvSpPr>
        <p:spPr>
          <a:xfrm>
            <a:off x="2070101" y="3038475"/>
            <a:ext cx="2227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/>
              <a:t>浸</a:t>
            </a:r>
            <a:r>
              <a:rPr lang="zh-CN" altLang="en-US" sz="4000" b="1" dirty="0"/>
              <a:t>没时：</a:t>
            </a:r>
            <a:endParaRPr lang="zh-CN" sz="4000" b="1" dirty="0"/>
          </a:p>
        </p:txBody>
      </p:sp>
      <p:graphicFrame>
        <p:nvGraphicFramePr>
          <p:cNvPr id="39943" name="Object 7" descr="image3"/>
          <p:cNvGraphicFramePr>
            <a:graphicFrameLocks/>
          </p:cNvGraphicFramePr>
          <p:nvPr/>
        </p:nvGraphicFramePr>
        <p:xfrm>
          <a:off x="3953193" y="4017963"/>
          <a:ext cx="4116387" cy="974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8" name="A Equation(公式3.1)" r:id="rId9" imgW="28651200" imgH="5791200" progId="Equations">
                  <p:embed/>
                </p:oleObj>
              </mc:Choice>
              <mc:Fallback>
                <p:oleObj name="A Equation(公式3.1)" r:id="rId9" imgW="28651200" imgH="5791200" progId="Equations">
                  <p:embed/>
                  <p:pic>
                    <p:nvPicPr>
                      <p:cNvPr id="0" name="Picture 7" descr="image3"/>
                      <p:cNvPicPr>
                        <a:picLocks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3193" y="4017963"/>
                        <a:ext cx="4116387" cy="974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" name="文本框 5"/>
          <p:cNvSpPr txBox="1"/>
          <p:nvPr/>
        </p:nvSpPr>
        <p:spPr>
          <a:xfrm>
            <a:off x="3920490" y="4898390"/>
            <a:ext cx="4104640" cy="82931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800" dirty="0" smtClean="0">
                <a:sym typeface="+mn-ea"/>
              </a:rPr>
              <a:t>m</a:t>
            </a:r>
            <a:r>
              <a:rPr lang="zh-CN" altLang="en-US" sz="4800" baseline="-25000" dirty="0" smtClean="0">
                <a:uFillTx/>
                <a:sym typeface="+mn-ea"/>
              </a:rPr>
              <a:t>物</a:t>
            </a:r>
            <a:r>
              <a:rPr lang="en-US" altLang="zh-CN" sz="4800" dirty="0" smtClean="0">
                <a:sym typeface="+mn-ea"/>
              </a:rPr>
              <a:t>=m</a:t>
            </a:r>
            <a:r>
              <a:rPr lang="zh-CN" sz="4800" baseline="-25000" dirty="0">
                <a:uFillTx/>
                <a:sym typeface="+mn-ea"/>
              </a:rPr>
              <a:t>排</a:t>
            </a:r>
            <a:r>
              <a:rPr lang="en-US" altLang="zh-CN" sz="4800" dirty="0">
                <a:sym typeface="+mn-ea"/>
              </a:rPr>
              <a:t>=</a:t>
            </a:r>
            <a:r>
              <a:rPr lang="el-GR" altLang="zh-CN" sz="4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ρ</a:t>
            </a:r>
            <a:r>
              <a:rPr lang="zh-CN" altLang="en-US" sz="4800" i="1" baseline="-250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水</a:t>
            </a:r>
            <a:r>
              <a:rPr lang="en-US" altLang="zh-CN" sz="4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V</a:t>
            </a:r>
            <a:r>
              <a:rPr lang="zh-CN" altLang="en-US" sz="4800" i="1" baseline="-25000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排</a:t>
            </a:r>
            <a:endParaRPr lang="zh-CN" altLang="en-US" sz="4800" dirty="0"/>
          </a:p>
        </p:txBody>
      </p:sp>
      <p:sp>
        <p:nvSpPr>
          <p:cNvPr id="80" name="文本框 209953"/>
          <p:cNvSpPr txBox="1"/>
          <p:nvPr/>
        </p:nvSpPr>
        <p:spPr>
          <a:xfrm>
            <a:off x="3933190" y="5773103"/>
            <a:ext cx="3521075" cy="91440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>
              <a:buClr>
                <a:srgbClr val="000000"/>
              </a:buClr>
            </a:pPr>
            <a:r>
              <a:rPr lang="en-US" altLang="zh-CN" sz="4400" i="1" dirty="0" smtClean="0">
                <a:latin typeface="Arial" panose="020B0604020202020204" pitchFamily="34" charset="0"/>
                <a:ea typeface="宋体" panose="02010600030101010101" pitchFamily="2" charset="-122"/>
              </a:rPr>
              <a:t>m</a:t>
            </a:r>
            <a:r>
              <a:rPr lang="zh-CN" altLang="en-US" sz="4400" i="1" baseline="-25000" dirty="0" smtClean="0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</a:rPr>
              <a:t>物</a:t>
            </a:r>
            <a:r>
              <a:rPr lang="en-US" altLang="zh-CN" sz="4400" i="1" dirty="0" smtClean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g</a:t>
            </a:r>
            <a:r>
              <a:rPr lang="en-US" altLang="zh-CN" sz="4400" i="1" dirty="0" smtClean="0"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lang="el-GR" altLang="zh-CN" sz="5400" i="1" dirty="0">
                <a:latin typeface="Arial" panose="020B0604020202020204" pitchFamily="34" charset="0"/>
                <a:ea typeface="Arial" panose="020B0604020202020204" pitchFamily="34" charset="0"/>
              </a:rPr>
              <a:t>ρ</a:t>
            </a:r>
            <a:r>
              <a:rPr lang="zh-CN" altLang="en-US" sz="4400" i="1" baseline="-25000" dirty="0">
                <a:latin typeface="Arial" panose="020B0604020202020204" pitchFamily="34" charset="0"/>
                <a:ea typeface="Arial" panose="020B0604020202020204" pitchFamily="34" charset="0"/>
              </a:rPr>
              <a:t>水</a:t>
            </a:r>
            <a:r>
              <a:rPr lang="en-US" altLang="zh-CN" sz="4400" i="1" dirty="0">
                <a:solidFill>
                  <a:srgbClr val="FF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g</a:t>
            </a:r>
            <a:r>
              <a:rPr lang="en-US" altLang="zh-CN" sz="4400" i="1" dirty="0">
                <a:latin typeface="Arial" panose="020B0604020202020204" pitchFamily="34" charset="0"/>
                <a:ea typeface="Arial" panose="020B0604020202020204" pitchFamily="34" charset="0"/>
              </a:rPr>
              <a:t>V</a:t>
            </a:r>
            <a:r>
              <a:rPr lang="zh-CN" altLang="en-US" sz="4400" i="1" baseline="-25000" dirty="0">
                <a:latin typeface="Arial" panose="020B0604020202020204" pitchFamily="34" charset="0"/>
                <a:ea typeface="Arial" panose="020B0604020202020204" pitchFamily="34" charset="0"/>
              </a:rPr>
              <a:t>排</a:t>
            </a:r>
            <a:endParaRPr lang="zh-CN" altLang="el-GR" sz="4400" i="1" baseline="-25000" dirty="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aphicFrame>
        <p:nvGraphicFramePr>
          <p:cNvPr id="39944" name="Object 8" descr="image4"/>
          <p:cNvGraphicFramePr>
            <a:graphicFrameLocks/>
          </p:cNvGraphicFramePr>
          <p:nvPr/>
        </p:nvGraphicFramePr>
        <p:xfrm>
          <a:off x="8658543" y="4762818"/>
          <a:ext cx="3165475" cy="987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59" name="A Equation(公式3.1)" r:id="rId11" imgW="17678400" imgH="5791200" progId="Equations">
                  <p:embed/>
                </p:oleObj>
              </mc:Choice>
              <mc:Fallback>
                <p:oleObj name="A Equation(公式3.1)" r:id="rId11" imgW="17678400" imgH="5791200" progId="Equations">
                  <p:embed/>
                  <p:pic>
                    <p:nvPicPr>
                      <p:cNvPr id="0" name="Picture 8" descr="image4"/>
                      <p:cNvPicPr>
                        <a:picLocks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58543" y="4762818"/>
                        <a:ext cx="3165475" cy="987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" grpId="0"/>
      <p:bldP spid="2" grpId="0"/>
      <p:bldP spid="3" grpId="0"/>
      <p:bldP spid="77" grpId="0"/>
      <p:bldP spid="79" grpId="0"/>
      <p:bldP spid="8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Rectangle 2"/>
          <p:cNvSpPr>
            <a:spLocks noGrp="1"/>
          </p:cNvSpPr>
          <p:nvPr>
            <p:ph type="title"/>
          </p:nvPr>
        </p:nvSpPr>
        <p:spPr>
          <a:xfrm>
            <a:off x="175846" y="140677"/>
            <a:ext cx="5615354" cy="1036637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anchor="t"/>
          <a:lstStyle/>
          <a:p>
            <a:pPr algn="l" eaLnBrk="1" hangingPunct="1"/>
            <a:r>
              <a:rPr lang="zh-CN" altLang="en-US" sz="4800" b="1" dirty="0">
                <a:solidFill>
                  <a:srgbClr val="FF0000"/>
                </a:solidFill>
              </a:rPr>
              <a:t>※</a:t>
            </a:r>
            <a:r>
              <a:rPr lang="zh-CN" altLang="en-US" sz="4800" b="1" dirty="0">
                <a:solidFill>
                  <a:schemeClr val="tx1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解决质量用:</a:t>
            </a:r>
          </a:p>
        </p:txBody>
      </p:sp>
      <p:graphicFrame>
        <p:nvGraphicFramePr>
          <p:cNvPr id="9219" name="Object 3"/>
          <p:cNvGraphicFramePr>
            <a:graphicFrameLocks noGrp="1"/>
          </p:cNvGraphicFramePr>
          <p:nvPr>
            <p:ph sz="half" idx="1"/>
          </p:nvPr>
        </p:nvGraphicFramePr>
        <p:xfrm>
          <a:off x="1822451" y="3448050"/>
          <a:ext cx="2819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1" r:id="rId4" imgW="851269" imgH="431987" progId="Equations">
                  <p:embed/>
                </p:oleObj>
              </mc:Choice>
              <mc:Fallback>
                <p:oleObj r:id="rId4" imgW="851269" imgH="431987" progId="Equations">
                  <p:embed/>
                  <p:pic>
                    <p:nvPicPr>
                      <p:cNvPr id="0" name="Picture 2" descr="image1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2451" y="3448050"/>
                        <a:ext cx="2819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Grp="1"/>
          </p:cNvGraphicFramePr>
          <p:nvPr>
            <p:ph sz="quarter" idx="2"/>
          </p:nvPr>
        </p:nvGraphicFramePr>
        <p:xfrm>
          <a:off x="1816101" y="4646614"/>
          <a:ext cx="1943100" cy="422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2" r:id="rId6" imgW="483229" imgH="139882" progId="Equations">
                  <p:embed/>
                </p:oleObj>
              </mc:Choice>
              <mc:Fallback>
                <p:oleObj r:id="rId6" imgW="483229" imgH="139882" progId="Equations">
                  <p:embed/>
                  <p:pic>
                    <p:nvPicPr>
                      <p:cNvPr id="0" name="Picture 3" descr="image13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6101" y="4646614"/>
                        <a:ext cx="1943100" cy="422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Text Box 5"/>
          <p:cNvSpPr txBox="1"/>
          <p:nvPr/>
        </p:nvSpPr>
        <p:spPr>
          <a:xfrm>
            <a:off x="956735" y="1200150"/>
            <a:ext cx="4635174" cy="91440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5400" b="1" dirty="0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①</a:t>
            </a:r>
            <a:r>
              <a:rPr lang="zh-CN" altLang="en-US" sz="5400" b="1" dirty="0">
                <a:solidFill>
                  <a:srgbClr val="002060"/>
                </a:solidFill>
                <a:latin typeface="楷体_GB2312" pitchFamily="49" charset="-122"/>
                <a:ea typeface="楷体_GB2312" pitchFamily="49" charset="-122"/>
              </a:rPr>
              <a:t>天平</a:t>
            </a:r>
          </a:p>
        </p:txBody>
      </p:sp>
      <p:sp>
        <p:nvSpPr>
          <p:cNvPr id="9222" name="Text Box 6"/>
          <p:cNvSpPr txBox="1"/>
          <p:nvPr/>
        </p:nvSpPr>
        <p:spPr>
          <a:xfrm>
            <a:off x="960967" y="2566988"/>
            <a:ext cx="5748867" cy="914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54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③量筒和水</a:t>
            </a:r>
            <a:endParaRPr lang="en-US" altLang="zh-CN" sz="5400" b="1" dirty="0">
              <a:solidFill>
                <a:srgbClr val="FF0000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9223" name="Text Box 7"/>
          <p:cNvSpPr txBox="1"/>
          <p:nvPr/>
        </p:nvSpPr>
        <p:spPr>
          <a:xfrm>
            <a:off x="954618" y="1906588"/>
            <a:ext cx="7205133" cy="914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5400" b="1" dirty="0">
                <a:solidFill>
                  <a:srgbClr val="003300"/>
                </a:solidFill>
                <a:latin typeface="楷体_GB2312" pitchFamily="49" charset="-122"/>
                <a:ea typeface="楷体_GB2312" pitchFamily="49" charset="-122"/>
              </a:rPr>
              <a:t>②</a:t>
            </a:r>
            <a:r>
              <a:rPr lang="zh-CN" altLang="en-US" sz="5400" b="1" dirty="0">
                <a:solidFill>
                  <a:srgbClr val="003300"/>
                </a:solidFill>
                <a:latin typeface="楷体_GB2312" pitchFamily="49" charset="-122"/>
                <a:ea typeface="楷体_GB2312" pitchFamily="49" charset="-122"/>
              </a:rPr>
              <a:t>弹簧测力计</a:t>
            </a:r>
          </a:p>
        </p:txBody>
      </p:sp>
      <p:sp>
        <p:nvSpPr>
          <p:cNvPr id="9224" name="Line 8"/>
          <p:cNvSpPr/>
          <p:nvPr/>
        </p:nvSpPr>
        <p:spPr>
          <a:xfrm flipV="1">
            <a:off x="5357446" y="2274275"/>
            <a:ext cx="2414954" cy="35170"/>
          </a:xfrm>
          <a:prstGeom prst="line">
            <a:avLst/>
          </a:prstGeom>
          <a:ln w="31750" cap="flat" cmpd="sng">
            <a:solidFill>
              <a:schemeClr val="accent6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sp>
      <p:graphicFrame>
        <p:nvGraphicFramePr>
          <p:cNvPr id="9225" name="Object 9"/>
          <p:cNvGraphicFramePr>
            <a:graphicFrameLocks/>
          </p:cNvGraphicFramePr>
          <p:nvPr/>
        </p:nvGraphicFramePr>
        <p:xfrm>
          <a:off x="7909985" y="1477963"/>
          <a:ext cx="2288116" cy="1357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3" r:id="rId8" imgW="458394" imgH="420194" progId="Equations">
                  <p:embed/>
                </p:oleObj>
              </mc:Choice>
              <mc:Fallback>
                <p:oleObj r:id="rId8" imgW="458394" imgH="420194" progId="Equations">
                  <p:embed/>
                  <p:pic>
                    <p:nvPicPr>
                      <p:cNvPr id="0" name="Picture 4" descr="image14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9985" y="1477963"/>
                        <a:ext cx="2288116" cy="1357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6" name="Line 10"/>
          <p:cNvSpPr/>
          <p:nvPr/>
        </p:nvSpPr>
        <p:spPr>
          <a:xfrm flipV="1">
            <a:off x="4654062" y="3094892"/>
            <a:ext cx="1981200" cy="0"/>
          </a:xfrm>
          <a:prstGeom prst="line">
            <a:avLst/>
          </a:prstGeom>
          <a:ln w="317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227" name="Text Box 11"/>
          <p:cNvSpPr txBox="1"/>
          <p:nvPr/>
        </p:nvSpPr>
        <p:spPr>
          <a:xfrm>
            <a:off x="6648451" y="2778126"/>
            <a:ext cx="4699487" cy="7016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漂浮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二力平衡</a:t>
            </a:r>
            <a:r>
              <a:rPr lang="zh-CN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</a:p>
        </p:txBody>
      </p:sp>
      <p:graphicFrame>
        <p:nvGraphicFramePr>
          <p:cNvPr id="9228" name="Object 12"/>
          <p:cNvGraphicFramePr>
            <a:graphicFrameLocks/>
          </p:cNvGraphicFramePr>
          <p:nvPr/>
        </p:nvGraphicFramePr>
        <p:xfrm>
          <a:off x="5285318" y="3784601"/>
          <a:ext cx="6148916" cy="77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4" r:id="rId10" imgW="1041852" imgH="228699" progId="Equations">
                  <p:embed/>
                </p:oleObj>
              </mc:Choice>
              <mc:Fallback>
                <p:oleObj r:id="rId10" imgW="1041852" imgH="228699" progId="Equations">
                  <p:embed/>
                  <p:pic>
                    <p:nvPicPr>
                      <p:cNvPr id="0" name="Picture 5" descr="image15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5318" y="3784601"/>
                        <a:ext cx="6148916" cy="779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9" name="AutoShape 13"/>
          <p:cNvSpPr/>
          <p:nvPr/>
        </p:nvSpPr>
        <p:spPr>
          <a:xfrm>
            <a:off x="4868334" y="3494088"/>
            <a:ext cx="158751" cy="1504950"/>
          </a:xfrm>
          <a:prstGeom prst="rightBrace">
            <a:avLst>
              <a:gd name="adj1" fmla="val 105274"/>
              <a:gd name="adj2" fmla="val 50000"/>
            </a:avLst>
          </a:prstGeom>
          <a:noFill/>
          <a:ln w="3175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en-US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36" name="Text Box 20"/>
          <p:cNvSpPr txBox="1"/>
          <p:nvPr/>
        </p:nvSpPr>
        <p:spPr>
          <a:xfrm>
            <a:off x="952501" y="4926013"/>
            <a:ext cx="10706100" cy="91440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5400" b="1" dirty="0">
                <a:solidFill>
                  <a:srgbClr val="7030A0"/>
                </a:solidFill>
                <a:latin typeface="Times New Roman" panose="02020603050405020304" pitchFamily="18" charset="0"/>
                <a:ea typeface="楷体_GB2312" pitchFamily="49" charset="-122"/>
              </a:rPr>
              <a:t>④</a:t>
            </a:r>
            <a:r>
              <a:rPr lang="zh-CN" altLang="en-US" sz="5400" b="1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刻度尺</a:t>
            </a:r>
            <a:r>
              <a:rPr lang="zh-CN" altLang="zh-CN" sz="5400" b="1" dirty="0">
                <a:solidFill>
                  <a:srgbClr val="7030A0"/>
                </a:solidFill>
                <a:latin typeface="宋体" panose="02010600030101010101" pitchFamily="2" charset="-122"/>
                <a:ea typeface="楷体_GB2312" pitchFamily="49" charset="-122"/>
              </a:rPr>
              <a:t>—</a:t>
            </a:r>
            <a:r>
              <a:rPr lang="zh-CN" altLang="en-US" sz="4000" b="1" dirty="0">
                <a:solidFill>
                  <a:srgbClr val="7030A0"/>
                </a:solidFill>
                <a:latin typeface="楷体_GB2312" pitchFamily="49" charset="-122"/>
                <a:ea typeface="楷体_GB2312" pitchFamily="49" charset="-122"/>
              </a:rPr>
              <a:t>漂浮且形状规则</a:t>
            </a:r>
          </a:p>
        </p:txBody>
      </p:sp>
      <p:graphicFrame>
        <p:nvGraphicFramePr>
          <p:cNvPr id="9237" name="Object 21"/>
          <p:cNvGraphicFramePr>
            <a:graphicFrameLocks noGrp="1"/>
          </p:cNvGraphicFramePr>
          <p:nvPr>
            <p:ph sz="quarter" idx="3"/>
          </p:nvPr>
        </p:nvGraphicFramePr>
        <p:xfrm>
          <a:off x="3448052" y="5772150"/>
          <a:ext cx="4322233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25" r:id="rId12" imgW="826217" imgH="228799" progId="Equations">
                  <p:embed/>
                </p:oleObj>
              </mc:Choice>
              <mc:Fallback>
                <p:oleObj r:id="rId12" imgW="826217" imgH="228799" progId="Equations">
                  <p:embed/>
                  <p:pic>
                    <p:nvPicPr>
                      <p:cNvPr id="0" name="Picture 6" descr="image17"/>
                      <p:cNvPicPr>
                        <a:picLocks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8052" y="5772150"/>
                        <a:ext cx="4322233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6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1" grpId="0"/>
      <p:bldP spid="9222" grpId="0"/>
      <p:bldP spid="9223" grpId="0"/>
      <p:bldP spid="9227" grpId="0"/>
      <p:bldP spid="9229" grpId="0" animBg="1"/>
      <p:bldP spid="923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05968" y="432359"/>
            <a:ext cx="7125136" cy="1325880"/>
          </a:xfrm>
        </p:spPr>
        <p:txBody>
          <a:bodyPr>
            <a:noAutofit/>
          </a:bodyPr>
          <a:lstStyle/>
          <a:p>
            <a:r>
              <a:rPr lang="zh-CN" altLang="en-US" sz="5400" b="1" dirty="0"/>
              <a:t>利用</a:t>
            </a:r>
            <a:r>
              <a:rPr lang="zh-CN" altLang="en-US" sz="5400" b="1" dirty="0">
                <a:solidFill>
                  <a:srgbClr val="FF0000"/>
                </a:solidFill>
              </a:rPr>
              <a:t>浮力</a:t>
            </a:r>
            <a:r>
              <a:rPr lang="zh-CN" altLang="en-US" sz="5400" b="1" dirty="0" smtClean="0"/>
              <a:t>测液体</a:t>
            </a:r>
            <a:r>
              <a:rPr lang="zh-CN" altLang="en-US" sz="5400" b="1" dirty="0" smtClean="0">
                <a:solidFill>
                  <a:srgbClr val="FF0000"/>
                </a:solidFill>
              </a:rPr>
              <a:t>密</a:t>
            </a:r>
            <a:r>
              <a:rPr lang="zh-CN" altLang="en-US" sz="5400" b="1" dirty="0">
                <a:solidFill>
                  <a:srgbClr val="FF0000"/>
                </a:solidFill>
              </a:rPr>
              <a:t>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42196" y="1992573"/>
            <a:ext cx="78884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1</a:t>
            </a:r>
            <a:r>
              <a:rPr lang="zh-CN" altLang="en-US" sz="4400" dirty="0" smtClean="0"/>
              <a:t>、会借助浮力测</a:t>
            </a:r>
            <a:r>
              <a:rPr lang="zh-CN" altLang="en-US" sz="4400" dirty="0" smtClean="0">
                <a:solidFill>
                  <a:srgbClr val="FF0000"/>
                </a:solidFill>
              </a:rPr>
              <a:t>质量</a:t>
            </a:r>
            <a:r>
              <a:rPr lang="zh-CN" altLang="en-US" sz="4400" dirty="0" smtClean="0"/>
              <a:t>；</a:t>
            </a:r>
            <a:endParaRPr lang="en-US" altLang="zh-CN" sz="4400" dirty="0" smtClean="0"/>
          </a:p>
          <a:p>
            <a:r>
              <a:rPr lang="en-US" altLang="zh-CN" sz="4400" dirty="0" smtClean="0"/>
              <a:t>2</a:t>
            </a:r>
            <a:r>
              <a:rPr lang="zh-CN" altLang="en-US" sz="4400" dirty="0" smtClean="0"/>
              <a:t>、会借助浮力测</a:t>
            </a:r>
            <a:r>
              <a:rPr lang="zh-CN" altLang="en-US" sz="4400" dirty="0" smtClean="0">
                <a:solidFill>
                  <a:srgbClr val="FF0000"/>
                </a:solidFill>
              </a:rPr>
              <a:t>体积</a:t>
            </a:r>
            <a:r>
              <a:rPr lang="zh-CN" altLang="en-US" sz="4400" dirty="0" smtClean="0"/>
              <a:t>；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650240" y="1234441"/>
            <a:ext cx="812800" cy="4340225"/>
            <a:chOff x="480" y="482"/>
            <a:chExt cx="384" cy="2734"/>
          </a:xfrm>
        </p:grpSpPr>
        <p:grpSp>
          <p:nvGrpSpPr>
            <p:cNvPr id="3" name="Group 25"/>
            <p:cNvGrpSpPr>
              <a:grpSpLocks/>
            </p:cNvGrpSpPr>
            <p:nvPr/>
          </p:nvGrpSpPr>
          <p:grpSpPr bwMode="auto">
            <a:xfrm>
              <a:off x="480" y="482"/>
              <a:ext cx="363" cy="1918"/>
              <a:chOff x="1340" y="1440"/>
              <a:chExt cx="192" cy="1152"/>
            </a:xfrm>
          </p:grpSpPr>
          <p:grpSp>
            <p:nvGrpSpPr>
              <p:cNvPr id="4" name="Group 26"/>
              <p:cNvGrpSpPr>
                <a:grpSpLocks/>
              </p:cNvGrpSpPr>
              <p:nvPr/>
            </p:nvGrpSpPr>
            <p:grpSpPr bwMode="auto">
              <a:xfrm>
                <a:off x="1392" y="1440"/>
                <a:ext cx="96" cy="960"/>
                <a:chOff x="1392" y="1440"/>
                <a:chExt cx="96" cy="960"/>
              </a:xfrm>
            </p:grpSpPr>
            <p:grpSp>
              <p:nvGrpSpPr>
                <p:cNvPr id="5" name="Group 27"/>
                <p:cNvGrpSpPr>
                  <a:grpSpLocks/>
                </p:cNvGrpSpPr>
                <p:nvPr/>
              </p:nvGrpSpPr>
              <p:grpSpPr bwMode="auto">
                <a:xfrm>
                  <a:off x="1392" y="1584"/>
                  <a:ext cx="96" cy="816"/>
                  <a:chOff x="1392" y="1392"/>
                  <a:chExt cx="96" cy="816"/>
                </a:xfrm>
              </p:grpSpPr>
              <p:grpSp>
                <p:nvGrpSpPr>
                  <p:cNvPr id="6" name="Group 28"/>
                  <p:cNvGrpSpPr>
                    <a:grpSpLocks/>
                  </p:cNvGrpSpPr>
                  <p:nvPr/>
                </p:nvGrpSpPr>
                <p:grpSpPr bwMode="auto">
                  <a:xfrm>
                    <a:off x="1392" y="1920"/>
                    <a:ext cx="96" cy="288"/>
                    <a:chOff x="1536" y="1968"/>
                    <a:chExt cx="96" cy="288"/>
                  </a:xfrm>
                </p:grpSpPr>
                <p:sp>
                  <p:nvSpPr>
                    <p:cNvPr id="164893" name="Rectangle 2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2016"/>
                      <a:ext cx="96" cy="4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7" name="Group 3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36" y="1968"/>
                      <a:ext cx="96" cy="288"/>
                      <a:chOff x="1536" y="1968"/>
                      <a:chExt cx="96" cy="288"/>
                    </a:xfrm>
                  </p:grpSpPr>
                  <p:sp>
                    <p:nvSpPr>
                      <p:cNvPr id="164895" name="Rectangle 3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1968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896" name="Rectangle 3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064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897" name="Rectangle 3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12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898" name="Rectangle 3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60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899" name="Rectangle 3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208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64900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392"/>
                    <a:ext cx="96" cy="528"/>
                  </a:xfrm>
                  <a:prstGeom prst="rect">
                    <a:avLst/>
                  </a:prstGeom>
                  <a:solidFill>
                    <a:srgbClr val="FF9900"/>
                  </a:solidFill>
                  <a:ln w="57150" cap="sq">
                    <a:solidFill>
                      <a:srgbClr val="FF990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8" name="Group 37"/>
                <p:cNvGrpSpPr>
                  <a:grpSpLocks/>
                </p:cNvGrpSpPr>
                <p:nvPr/>
              </p:nvGrpSpPr>
              <p:grpSpPr bwMode="auto">
                <a:xfrm>
                  <a:off x="1392" y="1440"/>
                  <a:ext cx="96" cy="144"/>
                  <a:chOff x="1392" y="1200"/>
                  <a:chExt cx="96" cy="144"/>
                </a:xfrm>
              </p:grpSpPr>
              <p:sp>
                <p:nvSpPr>
                  <p:cNvPr id="164902" name="Oval 38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200"/>
                    <a:ext cx="96" cy="96"/>
                  </a:xfrm>
                  <a:prstGeom prst="ellipse">
                    <a:avLst/>
                  </a:prstGeom>
                  <a:solidFill>
                    <a:srgbClr val="FF9900"/>
                  </a:solidFill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903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1296"/>
                    <a:ext cx="0" cy="48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64904" name="Text Box 40"/>
              <p:cNvSpPr txBox="1">
                <a:spLocks noChangeArrowheads="1"/>
              </p:cNvSpPr>
              <p:nvPr/>
            </p:nvSpPr>
            <p:spPr bwMode="auto">
              <a:xfrm rot="-10585421">
                <a:off x="1340" y="2419"/>
                <a:ext cx="192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rot="108000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endParaRPr kumimoji="1" lang="zh-CN" altLang="zh-CN" sz="2400">
                  <a:latin typeface="Times New Roman" pitchFamily="18" charset="0"/>
                </a:endParaRPr>
              </a:p>
            </p:txBody>
          </p:sp>
        </p:grpSp>
        <p:grpSp>
          <p:nvGrpSpPr>
            <p:cNvPr id="9" name="Group 73"/>
            <p:cNvGrpSpPr>
              <a:grpSpLocks/>
            </p:cNvGrpSpPr>
            <p:nvPr/>
          </p:nvGrpSpPr>
          <p:grpSpPr bwMode="auto">
            <a:xfrm>
              <a:off x="480" y="2016"/>
              <a:ext cx="384" cy="1200"/>
              <a:chOff x="576" y="1872"/>
              <a:chExt cx="384" cy="1200"/>
            </a:xfrm>
          </p:grpSpPr>
          <p:sp>
            <p:nvSpPr>
              <p:cNvPr id="164934" name="Rectangle 70"/>
              <p:cNvSpPr>
                <a:spLocks noChangeArrowheads="1"/>
              </p:cNvSpPr>
              <p:nvPr/>
            </p:nvSpPr>
            <p:spPr bwMode="auto">
              <a:xfrm>
                <a:off x="576" y="2784"/>
                <a:ext cx="384" cy="288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35" name="Line 71"/>
              <p:cNvSpPr>
                <a:spLocks noChangeShapeType="1"/>
              </p:cNvSpPr>
              <p:nvPr/>
            </p:nvSpPr>
            <p:spPr bwMode="auto">
              <a:xfrm flipV="1">
                <a:off x="768" y="1872"/>
                <a:ext cx="0" cy="91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0" name="Group 80"/>
          <p:cNvGrpSpPr>
            <a:grpSpLocks/>
          </p:cNvGrpSpPr>
          <p:nvPr/>
        </p:nvGrpSpPr>
        <p:grpSpPr bwMode="auto">
          <a:xfrm>
            <a:off x="2150110" y="3867150"/>
            <a:ext cx="2743200" cy="2133600"/>
            <a:chOff x="1968" y="2016"/>
            <a:chExt cx="1296" cy="1344"/>
          </a:xfrm>
        </p:grpSpPr>
        <p:grpSp>
          <p:nvGrpSpPr>
            <p:cNvPr id="11" name="Group 15"/>
            <p:cNvGrpSpPr>
              <a:grpSpLocks/>
            </p:cNvGrpSpPr>
            <p:nvPr/>
          </p:nvGrpSpPr>
          <p:grpSpPr bwMode="auto">
            <a:xfrm>
              <a:off x="1968" y="2016"/>
              <a:ext cx="1296" cy="1344"/>
              <a:chOff x="1152" y="1872"/>
              <a:chExt cx="1296" cy="1344"/>
            </a:xfrm>
          </p:grpSpPr>
          <p:sp>
            <p:nvSpPr>
              <p:cNvPr id="164880" name="Line 16"/>
              <p:cNvSpPr>
                <a:spLocks noChangeShapeType="1"/>
              </p:cNvSpPr>
              <p:nvPr/>
            </p:nvSpPr>
            <p:spPr bwMode="auto">
              <a:xfrm>
                <a:off x="1359" y="2016"/>
                <a:ext cx="0" cy="1104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1" name="Line 17"/>
              <p:cNvSpPr>
                <a:spLocks noChangeShapeType="1"/>
              </p:cNvSpPr>
              <p:nvPr/>
            </p:nvSpPr>
            <p:spPr bwMode="auto">
              <a:xfrm>
                <a:off x="1359" y="3120"/>
                <a:ext cx="156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2" name="Line 18"/>
              <p:cNvSpPr>
                <a:spLocks noChangeShapeType="1"/>
              </p:cNvSpPr>
              <p:nvPr/>
            </p:nvSpPr>
            <p:spPr bwMode="auto">
              <a:xfrm>
                <a:off x="1515" y="3216"/>
                <a:ext cx="777" cy="0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3" name="Line 19"/>
              <p:cNvSpPr>
                <a:spLocks noChangeShapeType="1"/>
              </p:cNvSpPr>
              <p:nvPr/>
            </p:nvSpPr>
            <p:spPr bwMode="auto">
              <a:xfrm flipV="1">
                <a:off x="2292" y="3120"/>
                <a:ext cx="156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4" name="Line 20"/>
              <p:cNvSpPr>
                <a:spLocks noChangeShapeType="1"/>
              </p:cNvSpPr>
              <p:nvPr/>
            </p:nvSpPr>
            <p:spPr bwMode="auto">
              <a:xfrm flipH="1" flipV="1">
                <a:off x="1152" y="1920"/>
                <a:ext cx="207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5" name="Line 21"/>
              <p:cNvSpPr>
                <a:spLocks noChangeShapeType="1"/>
              </p:cNvSpPr>
              <p:nvPr/>
            </p:nvSpPr>
            <p:spPr bwMode="auto">
              <a:xfrm flipV="1">
                <a:off x="1204" y="1872"/>
                <a:ext cx="207" cy="48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6" name="Line 22"/>
              <p:cNvSpPr>
                <a:spLocks noChangeShapeType="1"/>
              </p:cNvSpPr>
              <p:nvPr/>
            </p:nvSpPr>
            <p:spPr bwMode="auto">
              <a:xfrm>
                <a:off x="1411" y="1872"/>
                <a:ext cx="1037" cy="0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887" name="Line 23"/>
              <p:cNvSpPr>
                <a:spLocks noChangeShapeType="1"/>
              </p:cNvSpPr>
              <p:nvPr/>
            </p:nvSpPr>
            <p:spPr bwMode="auto">
              <a:xfrm>
                <a:off x="2448" y="1872"/>
                <a:ext cx="0" cy="1248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4939" name="Line 75"/>
            <p:cNvSpPr>
              <a:spLocks noChangeShapeType="1"/>
            </p:cNvSpPr>
            <p:nvPr/>
          </p:nvSpPr>
          <p:spPr bwMode="auto">
            <a:xfrm>
              <a:off x="2208" y="2496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40" name="Line 76"/>
            <p:cNvSpPr>
              <a:spLocks noChangeShapeType="1"/>
            </p:cNvSpPr>
            <p:nvPr/>
          </p:nvSpPr>
          <p:spPr bwMode="auto">
            <a:xfrm>
              <a:off x="2160" y="2688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41" name="Line 77"/>
            <p:cNvSpPr>
              <a:spLocks noChangeShapeType="1"/>
            </p:cNvSpPr>
            <p:nvPr/>
          </p:nvSpPr>
          <p:spPr bwMode="auto">
            <a:xfrm>
              <a:off x="2208" y="2880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42" name="Line 78"/>
            <p:cNvSpPr>
              <a:spLocks noChangeShapeType="1"/>
            </p:cNvSpPr>
            <p:nvPr/>
          </p:nvSpPr>
          <p:spPr bwMode="auto">
            <a:xfrm>
              <a:off x="2208" y="3072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43" name="Line 79"/>
            <p:cNvSpPr>
              <a:spLocks noChangeShapeType="1"/>
            </p:cNvSpPr>
            <p:nvPr/>
          </p:nvSpPr>
          <p:spPr bwMode="auto">
            <a:xfrm>
              <a:off x="2160" y="3264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12" name="Group 81"/>
          <p:cNvGrpSpPr>
            <a:grpSpLocks/>
          </p:cNvGrpSpPr>
          <p:nvPr/>
        </p:nvGrpSpPr>
        <p:grpSpPr bwMode="auto">
          <a:xfrm>
            <a:off x="3326130" y="1257301"/>
            <a:ext cx="812800" cy="4340225"/>
            <a:chOff x="480" y="482"/>
            <a:chExt cx="384" cy="2734"/>
          </a:xfrm>
        </p:grpSpPr>
        <p:grpSp>
          <p:nvGrpSpPr>
            <p:cNvPr id="13" name="Group 82"/>
            <p:cNvGrpSpPr>
              <a:grpSpLocks/>
            </p:cNvGrpSpPr>
            <p:nvPr/>
          </p:nvGrpSpPr>
          <p:grpSpPr bwMode="auto">
            <a:xfrm>
              <a:off x="480" y="482"/>
              <a:ext cx="363" cy="1918"/>
              <a:chOff x="1340" y="1440"/>
              <a:chExt cx="192" cy="1152"/>
            </a:xfrm>
          </p:grpSpPr>
          <p:grpSp>
            <p:nvGrpSpPr>
              <p:cNvPr id="14" name="Group 83"/>
              <p:cNvGrpSpPr>
                <a:grpSpLocks/>
              </p:cNvGrpSpPr>
              <p:nvPr/>
            </p:nvGrpSpPr>
            <p:grpSpPr bwMode="auto">
              <a:xfrm>
                <a:off x="1392" y="1440"/>
                <a:ext cx="96" cy="960"/>
                <a:chOff x="1392" y="1440"/>
                <a:chExt cx="96" cy="960"/>
              </a:xfrm>
            </p:grpSpPr>
            <p:grpSp>
              <p:nvGrpSpPr>
                <p:cNvPr id="15" name="Group 84"/>
                <p:cNvGrpSpPr>
                  <a:grpSpLocks/>
                </p:cNvGrpSpPr>
                <p:nvPr/>
              </p:nvGrpSpPr>
              <p:grpSpPr bwMode="auto">
                <a:xfrm>
                  <a:off x="1392" y="1584"/>
                  <a:ext cx="96" cy="816"/>
                  <a:chOff x="1392" y="1392"/>
                  <a:chExt cx="96" cy="816"/>
                </a:xfrm>
              </p:grpSpPr>
              <p:grpSp>
                <p:nvGrpSpPr>
                  <p:cNvPr id="16" name="Group 85"/>
                  <p:cNvGrpSpPr>
                    <a:grpSpLocks/>
                  </p:cNvGrpSpPr>
                  <p:nvPr/>
                </p:nvGrpSpPr>
                <p:grpSpPr bwMode="auto">
                  <a:xfrm>
                    <a:off x="1392" y="1920"/>
                    <a:ext cx="96" cy="288"/>
                    <a:chOff x="1536" y="1968"/>
                    <a:chExt cx="96" cy="288"/>
                  </a:xfrm>
                </p:grpSpPr>
                <p:sp>
                  <p:nvSpPr>
                    <p:cNvPr id="164950" name="Rectangle 8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2016"/>
                      <a:ext cx="96" cy="4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17" name="Group 8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36" y="1968"/>
                      <a:ext cx="96" cy="288"/>
                      <a:chOff x="1536" y="1968"/>
                      <a:chExt cx="96" cy="288"/>
                    </a:xfrm>
                  </p:grpSpPr>
                  <p:sp>
                    <p:nvSpPr>
                      <p:cNvPr id="164952" name="Rectangle 88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1968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53" name="Rectangle 89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064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54" name="Rectangle 9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12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55" name="Rectangle 9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60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56" name="Rectangle 92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208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64957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392"/>
                    <a:ext cx="96" cy="528"/>
                  </a:xfrm>
                  <a:prstGeom prst="rect">
                    <a:avLst/>
                  </a:prstGeom>
                  <a:solidFill>
                    <a:srgbClr val="FF9900"/>
                  </a:solidFill>
                  <a:ln w="57150" cap="sq">
                    <a:solidFill>
                      <a:srgbClr val="FF990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18" name="Group 94"/>
                <p:cNvGrpSpPr>
                  <a:grpSpLocks/>
                </p:cNvGrpSpPr>
                <p:nvPr/>
              </p:nvGrpSpPr>
              <p:grpSpPr bwMode="auto">
                <a:xfrm>
                  <a:off x="1392" y="1440"/>
                  <a:ext cx="96" cy="144"/>
                  <a:chOff x="1392" y="1200"/>
                  <a:chExt cx="96" cy="144"/>
                </a:xfrm>
              </p:grpSpPr>
              <p:sp>
                <p:nvSpPr>
                  <p:cNvPr id="164959" name="Oval 95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200"/>
                    <a:ext cx="96" cy="96"/>
                  </a:xfrm>
                  <a:prstGeom prst="ellipse">
                    <a:avLst/>
                  </a:prstGeom>
                  <a:solidFill>
                    <a:srgbClr val="FF9900"/>
                  </a:solidFill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960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1296"/>
                    <a:ext cx="0" cy="48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64961" name="Text Box 97"/>
              <p:cNvSpPr txBox="1">
                <a:spLocks noChangeArrowheads="1"/>
              </p:cNvSpPr>
              <p:nvPr/>
            </p:nvSpPr>
            <p:spPr bwMode="auto">
              <a:xfrm rot="-10585421">
                <a:off x="1340" y="2419"/>
                <a:ext cx="192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rot="108000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endParaRPr kumimoji="1" lang="zh-CN" altLang="zh-CN" sz="2400">
                  <a:latin typeface="Times New Roman" pitchFamily="18" charset="0"/>
                </a:endParaRPr>
              </a:p>
            </p:txBody>
          </p:sp>
        </p:grpSp>
        <p:grpSp>
          <p:nvGrpSpPr>
            <p:cNvPr id="19" name="Group 98"/>
            <p:cNvGrpSpPr>
              <a:grpSpLocks/>
            </p:cNvGrpSpPr>
            <p:nvPr/>
          </p:nvGrpSpPr>
          <p:grpSpPr bwMode="auto">
            <a:xfrm>
              <a:off x="480" y="2016"/>
              <a:ext cx="384" cy="1200"/>
              <a:chOff x="576" y="1872"/>
              <a:chExt cx="384" cy="1200"/>
            </a:xfrm>
          </p:grpSpPr>
          <p:sp>
            <p:nvSpPr>
              <p:cNvPr id="164963" name="Rectangle 99"/>
              <p:cNvSpPr>
                <a:spLocks noChangeArrowheads="1"/>
              </p:cNvSpPr>
              <p:nvPr/>
            </p:nvSpPr>
            <p:spPr bwMode="auto">
              <a:xfrm>
                <a:off x="576" y="2784"/>
                <a:ext cx="384" cy="288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64" name="Line 100"/>
              <p:cNvSpPr>
                <a:spLocks noChangeShapeType="1"/>
              </p:cNvSpPr>
              <p:nvPr/>
            </p:nvSpPr>
            <p:spPr bwMode="auto">
              <a:xfrm flipV="1">
                <a:off x="768" y="1872"/>
                <a:ext cx="0" cy="91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101"/>
          <p:cNvGrpSpPr>
            <a:grpSpLocks/>
          </p:cNvGrpSpPr>
          <p:nvPr/>
        </p:nvGrpSpPr>
        <p:grpSpPr bwMode="auto">
          <a:xfrm>
            <a:off x="6363970" y="3806190"/>
            <a:ext cx="2743200" cy="2133600"/>
            <a:chOff x="1968" y="2016"/>
            <a:chExt cx="1296" cy="1344"/>
          </a:xfrm>
        </p:grpSpPr>
        <p:grpSp>
          <p:nvGrpSpPr>
            <p:cNvPr id="21" name="Group 102"/>
            <p:cNvGrpSpPr>
              <a:grpSpLocks/>
            </p:cNvGrpSpPr>
            <p:nvPr/>
          </p:nvGrpSpPr>
          <p:grpSpPr bwMode="auto">
            <a:xfrm>
              <a:off x="1968" y="2016"/>
              <a:ext cx="1296" cy="1344"/>
              <a:chOff x="1152" y="1872"/>
              <a:chExt cx="1296" cy="1344"/>
            </a:xfrm>
          </p:grpSpPr>
          <p:sp>
            <p:nvSpPr>
              <p:cNvPr id="164967" name="Line 103"/>
              <p:cNvSpPr>
                <a:spLocks noChangeShapeType="1"/>
              </p:cNvSpPr>
              <p:nvPr/>
            </p:nvSpPr>
            <p:spPr bwMode="auto">
              <a:xfrm>
                <a:off x="1359" y="2016"/>
                <a:ext cx="0" cy="1104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68" name="Line 104"/>
              <p:cNvSpPr>
                <a:spLocks noChangeShapeType="1"/>
              </p:cNvSpPr>
              <p:nvPr/>
            </p:nvSpPr>
            <p:spPr bwMode="auto">
              <a:xfrm>
                <a:off x="1359" y="3120"/>
                <a:ext cx="156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69" name="Line 105"/>
              <p:cNvSpPr>
                <a:spLocks noChangeShapeType="1"/>
              </p:cNvSpPr>
              <p:nvPr/>
            </p:nvSpPr>
            <p:spPr bwMode="auto">
              <a:xfrm>
                <a:off x="1515" y="3216"/>
                <a:ext cx="777" cy="0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70" name="Line 106"/>
              <p:cNvSpPr>
                <a:spLocks noChangeShapeType="1"/>
              </p:cNvSpPr>
              <p:nvPr/>
            </p:nvSpPr>
            <p:spPr bwMode="auto">
              <a:xfrm flipV="1">
                <a:off x="2292" y="3120"/>
                <a:ext cx="156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71" name="Line 107"/>
              <p:cNvSpPr>
                <a:spLocks noChangeShapeType="1"/>
              </p:cNvSpPr>
              <p:nvPr/>
            </p:nvSpPr>
            <p:spPr bwMode="auto">
              <a:xfrm flipH="1" flipV="1">
                <a:off x="1152" y="1920"/>
                <a:ext cx="207" cy="96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72" name="Line 108"/>
              <p:cNvSpPr>
                <a:spLocks noChangeShapeType="1"/>
              </p:cNvSpPr>
              <p:nvPr/>
            </p:nvSpPr>
            <p:spPr bwMode="auto">
              <a:xfrm flipV="1">
                <a:off x="1204" y="1872"/>
                <a:ext cx="207" cy="48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73" name="Line 109"/>
              <p:cNvSpPr>
                <a:spLocks noChangeShapeType="1"/>
              </p:cNvSpPr>
              <p:nvPr/>
            </p:nvSpPr>
            <p:spPr bwMode="auto">
              <a:xfrm>
                <a:off x="1411" y="1872"/>
                <a:ext cx="1037" cy="0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74" name="Line 110"/>
              <p:cNvSpPr>
                <a:spLocks noChangeShapeType="1"/>
              </p:cNvSpPr>
              <p:nvPr/>
            </p:nvSpPr>
            <p:spPr bwMode="auto">
              <a:xfrm>
                <a:off x="2448" y="1872"/>
                <a:ext cx="0" cy="1248"/>
              </a:xfrm>
              <a:prstGeom prst="line">
                <a:avLst/>
              </a:prstGeom>
              <a:noFill/>
              <a:ln w="57150" cmpd="thinThick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4975" name="Line 111"/>
            <p:cNvSpPr>
              <a:spLocks noChangeShapeType="1"/>
            </p:cNvSpPr>
            <p:nvPr/>
          </p:nvSpPr>
          <p:spPr bwMode="auto">
            <a:xfrm>
              <a:off x="2208" y="2496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76" name="Line 112"/>
            <p:cNvSpPr>
              <a:spLocks noChangeShapeType="1"/>
            </p:cNvSpPr>
            <p:nvPr/>
          </p:nvSpPr>
          <p:spPr bwMode="auto">
            <a:xfrm>
              <a:off x="2160" y="2688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77" name="Line 113"/>
            <p:cNvSpPr>
              <a:spLocks noChangeShapeType="1"/>
            </p:cNvSpPr>
            <p:nvPr/>
          </p:nvSpPr>
          <p:spPr bwMode="auto">
            <a:xfrm>
              <a:off x="2208" y="2880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78" name="Line 114"/>
            <p:cNvSpPr>
              <a:spLocks noChangeShapeType="1"/>
            </p:cNvSpPr>
            <p:nvPr/>
          </p:nvSpPr>
          <p:spPr bwMode="auto">
            <a:xfrm>
              <a:off x="2208" y="3072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4979" name="Line 115"/>
            <p:cNvSpPr>
              <a:spLocks noChangeShapeType="1"/>
            </p:cNvSpPr>
            <p:nvPr/>
          </p:nvSpPr>
          <p:spPr bwMode="auto">
            <a:xfrm>
              <a:off x="2160" y="3264"/>
              <a:ext cx="1056" cy="0"/>
            </a:xfrm>
            <a:prstGeom prst="line">
              <a:avLst/>
            </a:prstGeom>
            <a:noFill/>
            <a:ln w="38100">
              <a:solidFill>
                <a:srgbClr val="0000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grpSp>
        <p:nvGrpSpPr>
          <p:cNvPr id="22" name="Group 116"/>
          <p:cNvGrpSpPr>
            <a:grpSpLocks/>
          </p:cNvGrpSpPr>
          <p:nvPr/>
        </p:nvGrpSpPr>
        <p:grpSpPr bwMode="auto">
          <a:xfrm>
            <a:off x="7528560" y="1211581"/>
            <a:ext cx="812800" cy="4340225"/>
            <a:chOff x="480" y="482"/>
            <a:chExt cx="384" cy="2734"/>
          </a:xfrm>
        </p:grpSpPr>
        <p:grpSp>
          <p:nvGrpSpPr>
            <p:cNvPr id="23" name="Group 117"/>
            <p:cNvGrpSpPr>
              <a:grpSpLocks/>
            </p:cNvGrpSpPr>
            <p:nvPr/>
          </p:nvGrpSpPr>
          <p:grpSpPr bwMode="auto">
            <a:xfrm>
              <a:off x="480" y="482"/>
              <a:ext cx="363" cy="1918"/>
              <a:chOff x="1340" y="1440"/>
              <a:chExt cx="192" cy="1152"/>
            </a:xfrm>
          </p:grpSpPr>
          <p:grpSp>
            <p:nvGrpSpPr>
              <p:cNvPr id="24" name="Group 118"/>
              <p:cNvGrpSpPr>
                <a:grpSpLocks/>
              </p:cNvGrpSpPr>
              <p:nvPr/>
            </p:nvGrpSpPr>
            <p:grpSpPr bwMode="auto">
              <a:xfrm>
                <a:off x="1392" y="1440"/>
                <a:ext cx="96" cy="960"/>
                <a:chOff x="1392" y="1440"/>
                <a:chExt cx="96" cy="960"/>
              </a:xfrm>
            </p:grpSpPr>
            <p:grpSp>
              <p:nvGrpSpPr>
                <p:cNvPr id="25" name="Group 119"/>
                <p:cNvGrpSpPr>
                  <a:grpSpLocks/>
                </p:cNvGrpSpPr>
                <p:nvPr/>
              </p:nvGrpSpPr>
              <p:grpSpPr bwMode="auto">
                <a:xfrm>
                  <a:off x="1392" y="1584"/>
                  <a:ext cx="96" cy="816"/>
                  <a:chOff x="1392" y="1392"/>
                  <a:chExt cx="96" cy="816"/>
                </a:xfrm>
              </p:grpSpPr>
              <p:grpSp>
                <p:nvGrpSpPr>
                  <p:cNvPr id="26" name="Group 120"/>
                  <p:cNvGrpSpPr>
                    <a:grpSpLocks/>
                  </p:cNvGrpSpPr>
                  <p:nvPr/>
                </p:nvGrpSpPr>
                <p:grpSpPr bwMode="auto">
                  <a:xfrm>
                    <a:off x="1392" y="1920"/>
                    <a:ext cx="96" cy="288"/>
                    <a:chOff x="1536" y="1968"/>
                    <a:chExt cx="96" cy="288"/>
                  </a:xfrm>
                </p:grpSpPr>
                <p:sp>
                  <p:nvSpPr>
                    <p:cNvPr id="164985" name="Rectangle 121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536" y="2016"/>
                      <a:ext cx="96" cy="48"/>
                    </a:xfrm>
                    <a:prstGeom prst="rect">
                      <a:avLst/>
                    </a:prstGeom>
                    <a:solidFill>
                      <a:schemeClr val="tx1"/>
                    </a:solidFill>
                    <a:ln w="12700" cap="sq">
                      <a:noFill/>
                      <a:miter lim="800000"/>
                      <a:headEnd type="none" w="sm" len="sm"/>
                      <a:tailEnd type="none" w="sm" len="sm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zh-CN" altLang="en-US"/>
                    </a:p>
                  </p:txBody>
                </p:sp>
                <p:grpSp>
                  <p:nvGrpSpPr>
                    <p:cNvPr id="27" name="Group 122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536" y="1968"/>
                      <a:ext cx="96" cy="288"/>
                      <a:chOff x="1536" y="1968"/>
                      <a:chExt cx="96" cy="288"/>
                    </a:xfrm>
                  </p:grpSpPr>
                  <p:sp>
                    <p:nvSpPr>
                      <p:cNvPr id="164987" name="Rectangle 12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1968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88" name="Rectangle 124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064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89" name="Rectangle 125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12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90" name="Rectangle 12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160"/>
                        <a:ext cx="96" cy="48"/>
                      </a:xfrm>
                      <a:prstGeom prst="rect">
                        <a:avLst/>
                      </a:prstGeom>
                      <a:solidFill>
                        <a:srgbClr val="1C1C1C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64991" name="Rectangle 127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1536" y="2208"/>
                        <a:ext cx="96" cy="48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 w="12700" cap="sq">
                        <a:noFill/>
                        <a:miter lim="800000"/>
                        <a:headEnd type="none" w="sm" len="sm"/>
                        <a:tailEnd type="none" w="sm" len="sm"/>
                      </a:ln>
                      <a:effectLst/>
                    </p:spPr>
                    <p:txBody>
                      <a:bodyPr wrap="none" anchor="ctr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64992" name="Rectangle 128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392"/>
                    <a:ext cx="96" cy="528"/>
                  </a:xfrm>
                  <a:prstGeom prst="rect">
                    <a:avLst/>
                  </a:prstGeom>
                  <a:solidFill>
                    <a:srgbClr val="FF9900"/>
                  </a:solidFill>
                  <a:ln w="57150" cap="sq">
                    <a:solidFill>
                      <a:srgbClr val="FF9900"/>
                    </a:solidFill>
                    <a:miter lim="800000"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8" name="Group 129"/>
                <p:cNvGrpSpPr>
                  <a:grpSpLocks/>
                </p:cNvGrpSpPr>
                <p:nvPr/>
              </p:nvGrpSpPr>
              <p:grpSpPr bwMode="auto">
                <a:xfrm>
                  <a:off x="1392" y="1440"/>
                  <a:ext cx="96" cy="144"/>
                  <a:chOff x="1392" y="1200"/>
                  <a:chExt cx="96" cy="144"/>
                </a:xfrm>
              </p:grpSpPr>
              <p:sp>
                <p:nvSpPr>
                  <p:cNvPr id="164994" name="Oval 130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200"/>
                    <a:ext cx="96" cy="96"/>
                  </a:xfrm>
                  <a:prstGeom prst="ellipse">
                    <a:avLst/>
                  </a:prstGeom>
                  <a:solidFill>
                    <a:srgbClr val="FF9900"/>
                  </a:solidFill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 wrap="none" anchor="ctr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64995" name="Line 131"/>
                  <p:cNvSpPr>
                    <a:spLocks noChangeShapeType="1"/>
                  </p:cNvSpPr>
                  <p:nvPr/>
                </p:nvSpPr>
                <p:spPr bwMode="auto">
                  <a:xfrm>
                    <a:off x="1440" y="1296"/>
                    <a:ext cx="0" cy="48"/>
                  </a:xfrm>
                  <a:prstGeom prst="line">
                    <a:avLst/>
                  </a:prstGeom>
                  <a:noFill/>
                  <a:ln w="12700" cap="sq">
                    <a:solidFill>
                      <a:srgbClr val="FF9900"/>
                    </a:solidFill>
                    <a:round/>
                    <a:headEnd type="none" w="sm" len="sm"/>
                    <a:tailEnd type="none" w="sm" len="sm"/>
                  </a:ln>
                  <a:effectLst/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164996" name="Text Box 132"/>
              <p:cNvSpPr txBox="1">
                <a:spLocks noChangeArrowheads="1"/>
              </p:cNvSpPr>
              <p:nvPr/>
            </p:nvSpPr>
            <p:spPr bwMode="auto">
              <a:xfrm rot="-10585421">
                <a:off x="1340" y="2419"/>
                <a:ext cx="192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  <a:effectLst/>
            </p:spPr>
            <p:txBody>
              <a:bodyPr rot="10800000">
                <a:spAutoFit/>
              </a:bodyPr>
              <a:lstStyle/>
              <a:p>
                <a:pPr algn="l" eaLnBrk="0" hangingPunct="0">
                  <a:spcBef>
                    <a:spcPct val="50000"/>
                  </a:spcBef>
                </a:pPr>
                <a:endParaRPr kumimoji="1" lang="zh-CN" altLang="zh-CN" sz="2400">
                  <a:latin typeface="Times New Roman" pitchFamily="18" charset="0"/>
                </a:endParaRPr>
              </a:p>
            </p:txBody>
          </p:sp>
        </p:grpSp>
        <p:grpSp>
          <p:nvGrpSpPr>
            <p:cNvPr id="29" name="Group 133"/>
            <p:cNvGrpSpPr>
              <a:grpSpLocks/>
            </p:cNvGrpSpPr>
            <p:nvPr/>
          </p:nvGrpSpPr>
          <p:grpSpPr bwMode="auto">
            <a:xfrm>
              <a:off x="480" y="2016"/>
              <a:ext cx="384" cy="1200"/>
              <a:chOff x="576" y="1872"/>
              <a:chExt cx="384" cy="1200"/>
            </a:xfrm>
          </p:grpSpPr>
          <p:sp>
            <p:nvSpPr>
              <p:cNvPr id="164998" name="Rectangle 134"/>
              <p:cNvSpPr>
                <a:spLocks noChangeArrowheads="1"/>
              </p:cNvSpPr>
              <p:nvPr/>
            </p:nvSpPr>
            <p:spPr bwMode="auto">
              <a:xfrm>
                <a:off x="576" y="2784"/>
                <a:ext cx="384" cy="288"/>
              </a:xfrm>
              <a:prstGeom prst="rect">
                <a:avLst/>
              </a:prstGeom>
              <a:solidFill>
                <a:srgbClr val="FF0000"/>
              </a:solidFill>
              <a:ln w="9525" algn="ctr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4999" name="Line 135"/>
              <p:cNvSpPr>
                <a:spLocks noChangeShapeType="1"/>
              </p:cNvSpPr>
              <p:nvPr/>
            </p:nvSpPr>
            <p:spPr bwMode="auto">
              <a:xfrm flipV="1">
                <a:off x="768" y="1872"/>
                <a:ext cx="0" cy="912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165000" name="Text Box 136"/>
          <p:cNvSpPr txBox="1">
            <a:spLocks noChangeArrowheads="1"/>
          </p:cNvSpPr>
          <p:nvPr/>
        </p:nvSpPr>
        <p:spPr bwMode="auto">
          <a:xfrm>
            <a:off x="5120522" y="4602480"/>
            <a:ext cx="800219" cy="6667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/>
              <a:t>水</a:t>
            </a:r>
          </a:p>
        </p:txBody>
      </p:sp>
      <p:sp>
        <p:nvSpPr>
          <p:cNvPr id="165001" name="Text Box 137"/>
          <p:cNvSpPr txBox="1">
            <a:spLocks noChangeArrowheads="1"/>
          </p:cNvSpPr>
          <p:nvPr/>
        </p:nvSpPr>
        <p:spPr bwMode="auto">
          <a:xfrm>
            <a:off x="9543931" y="4191000"/>
            <a:ext cx="800219" cy="11925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eaVert"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4000" b="1" dirty="0"/>
              <a:t>盐水</a:t>
            </a:r>
          </a:p>
        </p:txBody>
      </p:sp>
      <p:sp>
        <p:nvSpPr>
          <p:cNvPr id="165003" name="Text Box 139"/>
          <p:cNvSpPr txBox="1">
            <a:spLocks noChangeArrowheads="1"/>
          </p:cNvSpPr>
          <p:nvPr/>
        </p:nvSpPr>
        <p:spPr bwMode="auto">
          <a:xfrm>
            <a:off x="1320800" y="5638801"/>
            <a:ext cx="10160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zh-CN" altLang="zh-CN" sz="4000" b="1"/>
          </a:p>
        </p:txBody>
      </p:sp>
      <p:graphicFrame>
        <p:nvGraphicFramePr>
          <p:cNvPr id="165004" name="Object 140"/>
          <p:cNvGraphicFramePr>
            <a:graphicFrameLocks noChangeAspect="1"/>
          </p:cNvGraphicFramePr>
          <p:nvPr/>
        </p:nvGraphicFramePr>
        <p:xfrm>
          <a:off x="2012950" y="5822950"/>
          <a:ext cx="6197600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A Equation(公式3.1)" r:id="rId3" imgW="812520" imgH="228600" progId="Equations">
                  <p:embed/>
                </p:oleObj>
              </mc:Choice>
              <mc:Fallback>
                <p:oleObj name="A Equation(公式3.1)" r:id="rId3" imgW="812520" imgH="228600" progId="Equations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2950" y="5822950"/>
                        <a:ext cx="6197600" cy="1035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005" name="Text Box 141"/>
          <p:cNvSpPr txBox="1">
            <a:spLocks noChangeArrowheads="1"/>
          </p:cNvSpPr>
          <p:nvPr/>
        </p:nvSpPr>
        <p:spPr bwMode="auto">
          <a:xfrm>
            <a:off x="1511300" y="4884421"/>
            <a:ext cx="61468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G</a:t>
            </a:r>
          </a:p>
        </p:txBody>
      </p:sp>
      <p:sp>
        <p:nvSpPr>
          <p:cNvPr id="165006" name="Text Box 142"/>
          <p:cNvSpPr txBox="1">
            <a:spLocks noChangeArrowheads="1"/>
          </p:cNvSpPr>
          <p:nvPr/>
        </p:nvSpPr>
        <p:spPr bwMode="auto">
          <a:xfrm>
            <a:off x="4071620" y="2518411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/>
              <a:t>F</a:t>
            </a:r>
            <a:r>
              <a:rPr lang="zh-CN" altLang="en-US" sz="4000" b="1" baseline="-25000"/>
              <a:t>水</a:t>
            </a:r>
          </a:p>
        </p:txBody>
      </p:sp>
      <p:sp>
        <p:nvSpPr>
          <p:cNvPr id="165007" name="Text Box 143"/>
          <p:cNvSpPr txBox="1">
            <a:spLocks noChangeArrowheads="1"/>
          </p:cNvSpPr>
          <p:nvPr/>
        </p:nvSpPr>
        <p:spPr bwMode="auto">
          <a:xfrm>
            <a:off x="8309167" y="2369546"/>
            <a:ext cx="21336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F</a:t>
            </a:r>
            <a:r>
              <a:rPr lang="zh-CN" altLang="en-US" sz="4000" b="1" baseline="-25000" dirty="0"/>
              <a:t>盐水</a:t>
            </a:r>
          </a:p>
        </p:txBody>
      </p:sp>
      <p:sp>
        <p:nvSpPr>
          <p:cNvPr id="100" name="Rectangle 3"/>
          <p:cNvSpPr>
            <a:spLocks noChangeArrowheads="1"/>
          </p:cNvSpPr>
          <p:nvPr/>
        </p:nvSpPr>
        <p:spPr bwMode="auto">
          <a:xfrm>
            <a:off x="0" y="0"/>
            <a:ext cx="1174623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/>
            <a:r>
              <a:rPr lang="zh-CN" altLang="en-US" sz="4000" b="1" dirty="0" smtClean="0"/>
              <a:t>例</a:t>
            </a:r>
            <a:r>
              <a:rPr lang="en-US" altLang="zh-CN" sz="4000" b="1" dirty="0" smtClean="0"/>
              <a:t>1</a:t>
            </a:r>
            <a:r>
              <a:rPr lang="zh-CN" altLang="en-US" sz="4000" b="1" dirty="0" smtClean="0"/>
              <a:t>：</a:t>
            </a:r>
            <a:r>
              <a:rPr lang="zh-CN" altLang="en-US" sz="4000" b="1" dirty="0"/>
              <a:t>利用铁块测</a:t>
            </a:r>
            <a:r>
              <a:rPr lang="zh-CN" altLang="en-US" sz="4000" b="1" dirty="0">
                <a:solidFill>
                  <a:schemeClr val="tx2"/>
                </a:solidFill>
              </a:rPr>
              <a:t>盐水</a:t>
            </a:r>
            <a:r>
              <a:rPr lang="zh-CN" altLang="en-US" sz="4000" b="1" dirty="0"/>
              <a:t>的密度</a:t>
            </a:r>
          </a:p>
          <a:p>
            <a:r>
              <a:rPr lang="zh-CN" altLang="en-US" sz="4000" b="1" dirty="0"/>
              <a:t>    器材：</a:t>
            </a:r>
            <a:r>
              <a:rPr lang="zh-CN" altLang="en-US" sz="4000" b="1" dirty="0">
                <a:solidFill>
                  <a:srgbClr val="FF0000"/>
                </a:solidFill>
              </a:rPr>
              <a:t>弹簧测力计</a:t>
            </a:r>
            <a:r>
              <a:rPr lang="zh-CN" altLang="en-US" sz="4000" b="1" dirty="0"/>
              <a:t>、水、盐水、 </a:t>
            </a:r>
            <a:r>
              <a:rPr lang="en-US" altLang="zh-CN" sz="4000" b="1" dirty="0"/>
              <a:t>2</a:t>
            </a:r>
            <a:r>
              <a:rPr lang="zh-CN" altLang="en-US" sz="4000" b="1" dirty="0"/>
              <a:t>个烧杯、铁块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65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5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5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5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5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5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5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000" grpId="0"/>
      <p:bldP spid="165001" grpId="0"/>
      <p:bldP spid="165005" grpId="0"/>
      <p:bldP spid="165006" grpId="0"/>
      <p:bldP spid="16500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406400" y="1"/>
            <a:ext cx="10566400" cy="466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4000" b="1" dirty="0"/>
              <a:t>步骤：</a:t>
            </a:r>
          </a:p>
          <a:p>
            <a:pPr algn="l">
              <a:spcBef>
                <a:spcPct val="50000"/>
              </a:spcBef>
            </a:pPr>
            <a:r>
              <a:rPr lang="zh-CN" altLang="en-US" sz="4000" b="1" dirty="0"/>
              <a:t>①用弹簧测力计测出铁块的重力</a:t>
            </a:r>
            <a:r>
              <a:rPr lang="en-US" altLang="zh-CN" sz="4000" b="1" dirty="0"/>
              <a:t>G</a:t>
            </a:r>
          </a:p>
          <a:p>
            <a:pPr algn="l">
              <a:spcBef>
                <a:spcPct val="50000"/>
              </a:spcBef>
            </a:pPr>
            <a:r>
              <a:rPr lang="en-US" altLang="zh-CN" sz="4000" b="1" dirty="0"/>
              <a:t>②</a:t>
            </a:r>
            <a:r>
              <a:rPr lang="zh-CN" altLang="en-US" sz="4000" b="1" dirty="0"/>
              <a:t>把铁块</a:t>
            </a:r>
            <a:r>
              <a:rPr lang="zh-CN" altLang="en-US" sz="4000" b="1" dirty="0">
                <a:solidFill>
                  <a:srgbClr val="FF0000"/>
                </a:solidFill>
              </a:rPr>
              <a:t>浸没</a:t>
            </a:r>
            <a:r>
              <a:rPr lang="zh-CN" altLang="en-US" sz="4000" b="1" dirty="0"/>
              <a:t>在水中，读出弹簧测力计的示数</a:t>
            </a:r>
            <a:r>
              <a:rPr lang="en-US" altLang="zh-CN" sz="4000" b="1" dirty="0"/>
              <a:t>F</a:t>
            </a:r>
            <a:r>
              <a:rPr lang="zh-CN" altLang="en-US" sz="4000" b="1" baseline="-25000" dirty="0"/>
              <a:t>水</a:t>
            </a:r>
          </a:p>
          <a:p>
            <a:pPr algn="l">
              <a:spcBef>
                <a:spcPct val="50000"/>
              </a:spcBef>
            </a:pPr>
            <a:r>
              <a:rPr lang="zh-CN" altLang="en-US" sz="4000" b="1" dirty="0"/>
              <a:t>③把弹簧测力计</a:t>
            </a:r>
            <a:r>
              <a:rPr lang="zh-CN" altLang="en-US" sz="4000" b="1" dirty="0">
                <a:solidFill>
                  <a:srgbClr val="FF0000"/>
                </a:solidFill>
              </a:rPr>
              <a:t>浸没</a:t>
            </a:r>
            <a:r>
              <a:rPr lang="zh-CN" altLang="en-US" sz="4000" b="1" dirty="0"/>
              <a:t>在盐水中，读出弹簧测力计的示数</a:t>
            </a:r>
            <a:r>
              <a:rPr lang="en-US" altLang="zh-CN" sz="4000" b="1" dirty="0"/>
              <a:t>F</a:t>
            </a:r>
            <a:r>
              <a:rPr lang="zh-CN" altLang="en-US" sz="4000" b="1" baseline="-25000" dirty="0"/>
              <a:t>盐</a:t>
            </a:r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711200" y="5334001"/>
            <a:ext cx="345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4000" b="1"/>
              <a:t>表达式：</a:t>
            </a:r>
          </a:p>
        </p:txBody>
      </p:sp>
      <p:graphicFrame>
        <p:nvGraphicFramePr>
          <p:cNvPr id="157700" name="Object 4"/>
          <p:cNvGraphicFramePr>
            <a:graphicFrameLocks noChangeAspect="1"/>
          </p:cNvGraphicFramePr>
          <p:nvPr/>
        </p:nvGraphicFramePr>
        <p:xfrm>
          <a:off x="3759200" y="4953000"/>
          <a:ext cx="4402667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9" name="公式" r:id="rId3" imgW="965160" imgH="457200" progId="Equations">
                  <p:embed/>
                </p:oleObj>
              </mc:Choice>
              <mc:Fallback>
                <p:oleObj name="公式" r:id="rId3" imgW="965160" imgH="457200" progId="Equations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59200" y="4953000"/>
                        <a:ext cx="4402667" cy="156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7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7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57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1"/>
          <p:cNvGrpSpPr>
            <a:grpSpLocks/>
          </p:cNvGrpSpPr>
          <p:nvPr/>
        </p:nvGrpSpPr>
        <p:grpSpPr bwMode="auto">
          <a:xfrm>
            <a:off x="0" y="1577340"/>
            <a:ext cx="2641600" cy="2964180"/>
            <a:chOff x="0" y="384"/>
            <a:chExt cx="1248" cy="2064"/>
          </a:xfrm>
        </p:grpSpPr>
        <p:grpSp>
          <p:nvGrpSpPr>
            <p:cNvPr id="3" name="Group 11"/>
            <p:cNvGrpSpPr>
              <a:grpSpLocks/>
            </p:cNvGrpSpPr>
            <p:nvPr/>
          </p:nvGrpSpPr>
          <p:grpSpPr bwMode="auto">
            <a:xfrm>
              <a:off x="0" y="384"/>
              <a:ext cx="1248" cy="2064"/>
              <a:chOff x="384" y="1632"/>
              <a:chExt cx="1248" cy="2064"/>
            </a:xfrm>
          </p:grpSpPr>
          <p:sp>
            <p:nvSpPr>
              <p:cNvPr id="167948" name="Rectangle 12"/>
              <p:cNvSpPr>
                <a:spLocks noChangeArrowheads="1"/>
              </p:cNvSpPr>
              <p:nvPr/>
            </p:nvSpPr>
            <p:spPr bwMode="auto">
              <a:xfrm>
                <a:off x="672" y="1632"/>
                <a:ext cx="672" cy="1920"/>
              </a:xfrm>
              <a:prstGeom prst="rect">
                <a:avLst/>
              </a:prstGeom>
              <a:solidFill>
                <a:schemeClr val="bg1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7949" name="AutoShape 13"/>
              <p:cNvSpPr>
                <a:spLocks noChangeArrowheads="1"/>
              </p:cNvSpPr>
              <p:nvPr/>
            </p:nvSpPr>
            <p:spPr bwMode="auto">
              <a:xfrm rot="-10800000">
                <a:off x="384" y="3552"/>
                <a:ext cx="1248" cy="1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7950" name="Rectangle 14"/>
            <p:cNvSpPr>
              <a:spLocks noChangeArrowheads="1"/>
            </p:cNvSpPr>
            <p:nvPr/>
          </p:nvSpPr>
          <p:spPr bwMode="auto">
            <a:xfrm>
              <a:off x="288" y="1440"/>
              <a:ext cx="672" cy="912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167956" name="Text Box 20"/>
          <p:cNvSpPr txBox="1">
            <a:spLocks noChangeArrowheads="1"/>
          </p:cNvSpPr>
          <p:nvPr/>
        </p:nvSpPr>
        <p:spPr bwMode="auto">
          <a:xfrm>
            <a:off x="2091690" y="2498856"/>
            <a:ext cx="16256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V</a:t>
            </a:r>
            <a:r>
              <a:rPr lang="en-US" altLang="zh-CN" sz="4000" b="1" baseline="-25000" dirty="0"/>
              <a:t>1</a:t>
            </a:r>
            <a:endParaRPr lang="en-US" altLang="zh-CN" sz="4000" b="1" dirty="0"/>
          </a:p>
        </p:txBody>
      </p:sp>
      <p:sp>
        <p:nvSpPr>
          <p:cNvPr id="167957" name="Text Box 21"/>
          <p:cNvSpPr txBox="1">
            <a:spLocks noChangeArrowheads="1"/>
          </p:cNvSpPr>
          <p:nvPr/>
        </p:nvSpPr>
        <p:spPr bwMode="auto">
          <a:xfrm>
            <a:off x="5125720" y="2160271"/>
            <a:ext cx="13208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V</a:t>
            </a:r>
            <a:r>
              <a:rPr lang="en-US" altLang="zh-CN" sz="4000" b="1" baseline="-25000" dirty="0"/>
              <a:t>2</a:t>
            </a:r>
            <a:endParaRPr lang="en-US" altLang="zh-CN" sz="4000" b="1" dirty="0"/>
          </a:p>
        </p:txBody>
      </p:sp>
      <p:sp>
        <p:nvSpPr>
          <p:cNvPr id="167958" name="Text Box 22"/>
          <p:cNvSpPr txBox="1">
            <a:spLocks noChangeArrowheads="1"/>
          </p:cNvSpPr>
          <p:nvPr/>
        </p:nvSpPr>
        <p:spPr bwMode="auto">
          <a:xfrm>
            <a:off x="8326120" y="2171701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V</a:t>
            </a:r>
            <a:r>
              <a:rPr lang="en-US" altLang="zh-CN" sz="4000" b="1" baseline="-25000" dirty="0"/>
              <a:t>3</a:t>
            </a:r>
            <a:endParaRPr lang="en-US" altLang="zh-CN" sz="4000" b="1" dirty="0"/>
          </a:p>
        </p:txBody>
      </p:sp>
      <p:graphicFrame>
        <p:nvGraphicFramePr>
          <p:cNvPr id="167959" name="Object 23"/>
          <p:cNvGraphicFramePr>
            <a:graphicFrameLocks noChangeAspect="1"/>
          </p:cNvGraphicFramePr>
          <p:nvPr/>
        </p:nvGraphicFramePr>
        <p:xfrm>
          <a:off x="1253491" y="4610101"/>
          <a:ext cx="6438900" cy="6476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2" name="公式" r:id="rId3" imgW="1193760" imgH="241200" progId="Equations">
                  <p:embed/>
                </p:oleObj>
              </mc:Choice>
              <mc:Fallback>
                <p:oleObj name="公式" r:id="rId3" imgW="1193760" imgH="241200" progId="Equations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3491" y="4610101"/>
                        <a:ext cx="6438900" cy="64769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60" name="Object 24"/>
          <p:cNvGraphicFramePr>
            <a:graphicFrameLocks noChangeAspect="1"/>
          </p:cNvGraphicFramePr>
          <p:nvPr/>
        </p:nvGraphicFramePr>
        <p:xfrm>
          <a:off x="1308100" y="5151120"/>
          <a:ext cx="6400800" cy="7010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3" name="公式" r:id="rId5" imgW="876240" imgH="228600" progId="Equations">
                  <p:embed/>
                </p:oleObj>
              </mc:Choice>
              <mc:Fallback>
                <p:oleObj name="公式" r:id="rId5" imgW="876240" imgH="228600" progId="Equations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5151120"/>
                        <a:ext cx="6400800" cy="7010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7961" name="Object 25"/>
          <p:cNvGraphicFramePr>
            <a:graphicFrameLocks noChangeAspect="1"/>
          </p:cNvGraphicFramePr>
          <p:nvPr/>
        </p:nvGraphicFramePr>
        <p:xfrm>
          <a:off x="5384800" y="3321050"/>
          <a:ext cx="12192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4" name="公式" r:id="rId7" imgW="914400" imgH="215640" progId="Equations">
                  <p:embed/>
                </p:oleObj>
              </mc:Choice>
              <mc:Fallback>
                <p:oleObj name="公式" r:id="rId7" imgW="914400" imgH="215640" progId="Equations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4800" y="3321050"/>
                        <a:ext cx="12192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67" name="Text Box 31"/>
          <p:cNvSpPr txBox="1">
            <a:spLocks noChangeArrowheads="1"/>
          </p:cNvSpPr>
          <p:nvPr/>
        </p:nvSpPr>
        <p:spPr bwMode="auto">
          <a:xfrm>
            <a:off x="11273790" y="2308861"/>
            <a:ext cx="1524000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4000" b="1" dirty="0"/>
              <a:t>V</a:t>
            </a:r>
            <a:r>
              <a:rPr lang="en-US" altLang="zh-CN" sz="4000" b="1" baseline="-25000" dirty="0"/>
              <a:t>4</a:t>
            </a:r>
            <a:endParaRPr lang="en-US" altLang="zh-CN" sz="4000" b="1" dirty="0"/>
          </a:p>
        </p:txBody>
      </p:sp>
      <p:sp>
        <p:nvSpPr>
          <p:cNvPr id="167969" name="Text Box 33"/>
          <p:cNvSpPr txBox="1">
            <a:spLocks noChangeArrowheads="1"/>
          </p:cNvSpPr>
          <p:nvPr/>
        </p:nvSpPr>
        <p:spPr bwMode="auto">
          <a:xfrm>
            <a:off x="1016000" y="2819400"/>
            <a:ext cx="914400" cy="641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dirty="0"/>
              <a:t>水</a:t>
            </a:r>
          </a:p>
        </p:txBody>
      </p:sp>
      <p:grpSp>
        <p:nvGrpSpPr>
          <p:cNvPr id="4" name="Group 38"/>
          <p:cNvGrpSpPr>
            <a:grpSpLocks/>
          </p:cNvGrpSpPr>
          <p:nvPr/>
        </p:nvGrpSpPr>
        <p:grpSpPr bwMode="auto">
          <a:xfrm>
            <a:off x="3058160" y="1485900"/>
            <a:ext cx="2641600" cy="3063240"/>
            <a:chOff x="1488" y="384"/>
            <a:chExt cx="1248" cy="206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1488" y="384"/>
              <a:ext cx="1248" cy="2064"/>
              <a:chOff x="384" y="1632"/>
              <a:chExt cx="1248" cy="2064"/>
            </a:xfrm>
          </p:grpSpPr>
          <p:sp>
            <p:nvSpPr>
              <p:cNvPr id="167941" name="Rectangle 5"/>
              <p:cNvSpPr>
                <a:spLocks noChangeArrowheads="1"/>
              </p:cNvSpPr>
              <p:nvPr/>
            </p:nvSpPr>
            <p:spPr bwMode="auto">
              <a:xfrm>
                <a:off x="672" y="1632"/>
                <a:ext cx="672" cy="1920"/>
              </a:xfrm>
              <a:prstGeom prst="rect">
                <a:avLst/>
              </a:prstGeom>
              <a:solidFill>
                <a:schemeClr val="bg1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7942" name="AutoShape 6"/>
              <p:cNvSpPr>
                <a:spLocks noChangeArrowheads="1"/>
              </p:cNvSpPr>
              <p:nvPr/>
            </p:nvSpPr>
            <p:spPr bwMode="auto">
              <a:xfrm rot="-10800000">
                <a:off x="384" y="3552"/>
                <a:ext cx="1248" cy="1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7951" name="Rectangle 15"/>
            <p:cNvSpPr>
              <a:spLocks noChangeArrowheads="1"/>
            </p:cNvSpPr>
            <p:nvPr/>
          </p:nvSpPr>
          <p:spPr bwMode="auto">
            <a:xfrm>
              <a:off x="1776" y="912"/>
              <a:ext cx="672" cy="1392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7953" name="Rectangle 17"/>
            <p:cNvSpPr>
              <a:spLocks noChangeArrowheads="1"/>
            </p:cNvSpPr>
            <p:nvPr/>
          </p:nvSpPr>
          <p:spPr bwMode="auto">
            <a:xfrm>
              <a:off x="1920" y="672"/>
              <a:ext cx="384" cy="72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7970" name="Text Box 34"/>
            <p:cNvSpPr txBox="1">
              <a:spLocks noChangeArrowheads="1"/>
            </p:cNvSpPr>
            <p:nvPr/>
          </p:nvSpPr>
          <p:spPr bwMode="auto">
            <a:xfrm>
              <a:off x="1872" y="1824"/>
              <a:ext cx="432" cy="40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 b="1"/>
                <a:t>水</a:t>
              </a:r>
            </a:p>
          </p:txBody>
        </p:sp>
      </p:grp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6186170" y="1485900"/>
            <a:ext cx="2641600" cy="3108960"/>
            <a:chOff x="2928" y="384"/>
            <a:chExt cx="1248" cy="2064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2928" y="384"/>
              <a:ext cx="1248" cy="2064"/>
              <a:chOff x="384" y="1632"/>
              <a:chExt cx="1248" cy="2064"/>
            </a:xfrm>
          </p:grpSpPr>
          <p:sp>
            <p:nvSpPr>
              <p:cNvPr id="167964" name="Rectangle 28"/>
              <p:cNvSpPr>
                <a:spLocks noChangeArrowheads="1"/>
              </p:cNvSpPr>
              <p:nvPr/>
            </p:nvSpPr>
            <p:spPr bwMode="auto">
              <a:xfrm>
                <a:off x="672" y="1632"/>
                <a:ext cx="672" cy="1920"/>
              </a:xfrm>
              <a:prstGeom prst="rect">
                <a:avLst/>
              </a:prstGeom>
              <a:solidFill>
                <a:schemeClr val="bg1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7965" name="AutoShape 29"/>
              <p:cNvSpPr>
                <a:spLocks noChangeArrowheads="1"/>
              </p:cNvSpPr>
              <p:nvPr/>
            </p:nvSpPr>
            <p:spPr bwMode="auto">
              <a:xfrm rot="-10800000">
                <a:off x="384" y="3552"/>
                <a:ext cx="1248" cy="1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7966" name="Rectangle 30"/>
            <p:cNvSpPr>
              <a:spLocks noChangeArrowheads="1"/>
            </p:cNvSpPr>
            <p:nvPr/>
          </p:nvSpPr>
          <p:spPr bwMode="auto">
            <a:xfrm>
              <a:off x="3216" y="1296"/>
              <a:ext cx="672" cy="1008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7971" name="Text Box 35"/>
            <p:cNvSpPr txBox="1">
              <a:spLocks noChangeArrowheads="1"/>
            </p:cNvSpPr>
            <p:nvPr/>
          </p:nvSpPr>
          <p:spPr bwMode="auto">
            <a:xfrm>
              <a:off x="3425" y="1440"/>
              <a:ext cx="349" cy="76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 b="1"/>
                <a:t>盐水</a:t>
              </a:r>
            </a:p>
          </p:txBody>
        </p:sp>
      </p:grpSp>
      <p:grpSp>
        <p:nvGrpSpPr>
          <p:cNvPr id="8" name="Group 40"/>
          <p:cNvGrpSpPr>
            <a:grpSpLocks/>
          </p:cNvGrpSpPr>
          <p:nvPr/>
        </p:nvGrpSpPr>
        <p:grpSpPr bwMode="auto">
          <a:xfrm>
            <a:off x="9156700" y="1508760"/>
            <a:ext cx="2641600" cy="3086100"/>
            <a:chOff x="4272" y="384"/>
            <a:chExt cx="1248" cy="2064"/>
          </a:xfrm>
        </p:grpSpPr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4272" y="384"/>
              <a:ext cx="1248" cy="2064"/>
              <a:chOff x="384" y="1632"/>
              <a:chExt cx="1248" cy="2064"/>
            </a:xfrm>
          </p:grpSpPr>
          <p:sp>
            <p:nvSpPr>
              <p:cNvPr id="167944" name="Rectangle 8"/>
              <p:cNvSpPr>
                <a:spLocks noChangeArrowheads="1"/>
              </p:cNvSpPr>
              <p:nvPr/>
            </p:nvSpPr>
            <p:spPr bwMode="auto">
              <a:xfrm>
                <a:off x="672" y="1632"/>
                <a:ext cx="672" cy="1920"/>
              </a:xfrm>
              <a:prstGeom prst="rect">
                <a:avLst/>
              </a:prstGeom>
              <a:solidFill>
                <a:schemeClr val="bg1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sp>
            <p:nvSpPr>
              <p:cNvPr id="167945" name="AutoShape 9"/>
              <p:cNvSpPr>
                <a:spLocks noChangeArrowheads="1"/>
              </p:cNvSpPr>
              <p:nvPr/>
            </p:nvSpPr>
            <p:spPr bwMode="auto">
              <a:xfrm rot="-10800000">
                <a:off x="384" y="3552"/>
                <a:ext cx="1248" cy="144"/>
              </a:xfrm>
              <a:custGeom>
                <a:avLst/>
                <a:gdLst>
                  <a:gd name="G0" fmla="+- 5400 0 0"/>
                  <a:gd name="G1" fmla="+- 21600 0 5400"/>
                  <a:gd name="G2" fmla="*/ 5400 1 2"/>
                  <a:gd name="G3" fmla="+- 21600 0 G2"/>
                  <a:gd name="G4" fmla="+/ 5400 21600 2"/>
                  <a:gd name="G5" fmla="+/ G1 0 2"/>
                  <a:gd name="G6" fmla="*/ 21600 21600 5400"/>
                  <a:gd name="G7" fmla="*/ G6 1 2"/>
                  <a:gd name="G8" fmla="+- 21600 0 G7"/>
                  <a:gd name="G9" fmla="*/ 21600 1 2"/>
                  <a:gd name="G10" fmla="+- 5400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38100" algn="ctr">
                <a:solidFill>
                  <a:srgbClr val="000000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167952" name="Rectangle 16"/>
            <p:cNvSpPr>
              <a:spLocks noChangeArrowheads="1"/>
            </p:cNvSpPr>
            <p:nvPr/>
          </p:nvSpPr>
          <p:spPr bwMode="auto">
            <a:xfrm>
              <a:off x="4560" y="1008"/>
              <a:ext cx="672" cy="1296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7954" name="Rectangle 18"/>
            <p:cNvSpPr>
              <a:spLocks noChangeArrowheads="1"/>
            </p:cNvSpPr>
            <p:nvPr/>
          </p:nvSpPr>
          <p:spPr bwMode="auto">
            <a:xfrm>
              <a:off x="4704" y="576"/>
              <a:ext cx="384" cy="720"/>
            </a:xfrm>
            <a:prstGeom prst="rect">
              <a:avLst/>
            </a:prstGeom>
            <a:solidFill>
              <a:srgbClr val="FF0000"/>
            </a:solidFill>
            <a:ln w="9525" algn="ctr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67972" name="Text Box 36"/>
            <p:cNvSpPr txBox="1">
              <a:spLocks noChangeArrowheads="1"/>
            </p:cNvSpPr>
            <p:nvPr/>
          </p:nvSpPr>
          <p:spPr bwMode="auto">
            <a:xfrm>
              <a:off x="4739" y="1488"/>
              <a:ext cx="349" cy="67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vert="eaVert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3600" b="1"/>
                <a:t>盐水</a:t>
              </a:r>
            </a:p>
          </p:txBody>
        </p:sp>
      </p:grpSp>
      <p:graphicFrame>
        <p:nvGraphicFramePr>
          <p:cNvPr id="167973" name="Object 37"/>
          <p:cNvGraphicFramePr>
            <a:graphicFrameLocks noChangeAspect="1"/>
          </p:cNvGraphicFramePr>
          <p:nvPr/>
        </p:nvGraphicFramePr>
        <p:xfrm>
          <a:off x="708660" y="5890260"/>
          <a:ext cx="9042400" cy="830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25" name="公式" r:id="rId9" imgW="1701720" imgH="228600" progId="Equations">
                  <p:embed/>
                </p:oleObj>
              </mc:Choice>
              <mc:Fallback>
                <p:oleObj name="公式" r:id="rId9" imgW="1701720" imgH="228600" progId="Equations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" y="5890260"/>
                        <a:ext cx="9042400" cy="8305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55" name="Line 19"/>
          <p:cNvSpPr>
            <a:spLocks noChangeShapeType="1"/>
          </p:cNvSpPr>
          <p:nvPr/>
        </p:nvSpPr>
        <p:spPr bwMode="auto">
          <a:xfrm>
            <a:off x="1950307" y="3093629"/>
            <a:ext cx="314960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7968" name="Line 32"/>
          <p:cNvSpPr>
            <a:spLocks noChangeShapeType="1"/>
          </p:cNvSpPr>
          <p:nvPr/>
        </p:nvSpPr>
        <p:spPr bwMode="auto">
          <a:xfrm>
            <a:off x="8149590" y="2870996"/>
            <a:ext cx="2844800" cy="0"/>
          </a:xfrm>
          <a:prstGeom prst="line">
            <a:avLst/>
          </a:prstGeom>
          <a:noFill/>
          <a:ln w="28575">
            <a:solidFill>
              <a:srgbClr val="000000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39" name="Text Box 6"/>
          <p:cNvSpPr txBox="1">
            <a:spLocks noChangeArrowheads="1"/>
          </p:cNvSpPr>
          <p:nvPr/>
        </p:nvSpPr>
        <p:spPr bwMode="auto">
          <a:xfrm>
            <a:off x="201930" y="0"/>
            <a:ext cx="8305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4000" b="1" dirty="0" smtClean="0"/>
              <a:t>例</a:t>
            </a:r>
            <a:r>
              <a:rPr lang="en-US" altLang="zh-CN" sz="4000" b="1" dirty="0" smtClean="0"/>
              <a:t>2</a:t>
            </a:r>
            <a:r>
              <a:rPr lang="zh-CN" altLang="en-US" sz="4000" b="1" dirty="0" smtClean="0"/>
              <a:t>：</a:t>
            </a:r>
            <a:r>
              <a:rPr lang="zh-CN" altLang="en-US" sz="4000" b="1" dirty="0"/>
              <a:t>用木块测</a:t>
            </a:r>
            <a:r>
              <a:rPr lang="zh-CN" altLang="en-US" sz="4000" b="1" dirty="0">
                <a:solidFill>
                  <a:srgbClr val="FF0000"/>
                </a:solidFill>
              </a:rPr>
              <a:t>盐水的密度</a:t>
            </a:r>
            <a:r>
              <a:rPr lang="zh-CN" altLang="en-US" sz="4000" b="1" dirty="0"/>
              <a:t>：</a:t>
            </a:r>
          </a:p>
        </p:txBody>
      </p:sp>
      <p:sp>
        <p:nvSpPr>
          <p:cNvPr id="40" name="Text Box 7"/>
          <p:cNvSpPr txBox="1">
            <a:spLocks noChangeArrowheads="1"/>
          </p:cNvSpPr>
          <p:nvPr/>
        </p:nvSpPr>
        <p:spPr bwMode="auto">
          <a:xfrm>
            <a:off x="0" y="613410"/>
            <a:ext cx="111328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4000" b="1" dirty="0"/>
              <a:t>器材：</a:t>
            </a:r>
            <a:r>
              <a:rPr lang="zh-CN" altLang="en-US" sz="4000" b="1" dirty="0">
                <a:solidFill>
                  <a:srgbClr val="FF0000"/>
                </a:solidFill>
              </a:rPr>
              <a:t>量筒</a:t>
            </a:r>
            <a:r>
              <a:rPr lang="zh-CN" altLang="en-US" sz="4000" b="1" dirty="0"/>
              <a:t>、木块、水、盐水、</a:t>
            </a:r>
            <a:r>
              <a:rPr lang="en-US" altLang="zh-CN" sz="4000" b="1" dirty="0"/>
              <a:t>2</a:t>
            </a:r>
            <a:r>
              <a:rPr lang="zh-CN" altLang="en-US" sz="4000" b="1" dirty="0"/>
              <a:t>个烧杯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7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67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67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7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7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7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7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7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79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79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7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9" dur="500"/>
                                        <p:tgtEl>
                                          <p:spTgt spid="167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56" grpId="0"/>
      <p:bldP spid="167957" grpId="0"/>
      <p:bldP spid="167958" grpId="0"/>
      <p:bldP spid="167967" grpId="0"/>
      <p:bldP spid="167969" grpId="0"/>
      <p:bldP spid="167955" grpId="0" animBg="1"/>
      <p:bldP spid="16796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Text Box 4"/>
          <p:cNvSpPr txBox="1">
            <a:spLocks noChangeArrowheads="1"/>
          </p:cNvSpPr>
          <p:nvPr/>
        </p:nvSpPr>
        <p:spPr bwMode="auto">
          <a:xfrm>
            <a:off x="0" y="1"/>
            <a:ext cx="114808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CN" altLang="en-US" sz="4000" b="1"/>
              <a:t>步骤：</a:t>
            </a:r>
          </a:p>
          <a:p>
            <a:pPr algn="l"/>
            <a:r>
              <a:rPr lang="zh-CN" altLang="en-US" sz="4000" b="1"/>
              <a:t>①向量筒中倒入</a:t>
            </a:r>
            <a:r>
              <a:rPr lang="zh-CN" altLang="en-US" sz="4000" b="1">
                <a:solidFill>
                  <a:srgbClr val="FF0000"/>
                </a:solidFill>
              </a:rPr>
              <a:t>适量</a:t>
            </a:r>
            <a:r>
              <a:rPr lang="zh-CN" altLang="en-US" sz="4000" b="1"/>
              <a:t>的水，读出体积  </a:t>
            </a:r>
            <a:r>
              <a:rPr lang="en-US" altLang="zh-CN" sz="4000" b="1"/>
              <a:t>V</a:t>
            </a:r>
            <a:r>
              <a:rPr lang="en-US" altLang="zh-CN" sz="4000" b="1" baseline="-25000"/>
              <a:t>1</a:t>
            </a:r>
          </a:p>
          <a:p>
            <a:pPr algn="l"/>
            <a:r>
              <a:rPr lang="en-US" altLang="zh-CN" sz="4000" b="1"/>
              <a:t>②</a:t>
            </a:r>
            <a:r>
              <a:rPr lang="zh-CN" altLang="en-US" sz="4000" b="1"/>
              <a:t>把木块放入量筒水中</a:t>
            </a:r>
            <a:r>
              <a:rPr lang="zh-CN" altLang="en-US" sz="4000" b="1">
                <a:solidFill>
                  <a:srgbClr val="FF0000"/>
                </a:solidFill>
              </a:rPr>
              <a:t>漂浮</a:t>
            </a:r>
            <a:r>
              <a:rPr lang="zh-CN" altLang="en-US" sz="4000" b="1"/>
              <a:t>，读出总体积</a:t>
            </a:r>
            <a:r>
              <a:rPr lang="en-US" altLang="zh-CN" sz="4000" b="1"/>
              <a:t>V</a:t>
            </a:r>
            <a:r>
              <a:rPr lang="en-US" altLang="zh-CN" sz="4000" b="1" baseline="-25000"/>
              <a:t>2</a:t>
            </a:r>
          </a:p>
          <a:p>
            <a:pPr algn="l"/>
            <a:r>
              <a:rPr lang="en-US" altLang="zh-CN" sz="4000" b="1"/>
              <a:t>③</a:t>
            </a:r>
            <a:r>
              <a:rPr lang="zh-CN" altLang="en-US" sz="4000" b="1"/>
              <a:t>把量筒的水倒出，在量筒中倒入</a:t>
            </a:r>
            <a:r>
              <a:rPr lang="zh-CN" altLang="en-US" sz="4000" b="1">
                <a:solidFill>
                  <a:srgbClr val="FF0000"/>
                </a:solidFill>
              </a:rPr>
              <a:t>适量</a:t>
            </a:r>
            <a:r>
              <a:rPr lang="zh-CN" altLang="en-US" sz="4000" b="1"/>
              <a:t>的盐水，读出盐水体积</a:t>
            </a:r>
            <a:r>
              <a:rPr lang="en-US" altLang="zh-CN" sz="4000" b="1"/>
              <a:t>V</a:t>
            </a:r>
            <a:r>
              <a:rPr lang="en-US" altLang="zh-CN" sz="4000" b="1" baseline="-25000"/>
              <a:t>3</a:t>
            </a:r>
          </a:p>
          <a:p>
            <a:pPr algn="l"/>
            <a:r>
              <a:rPr lang="en-US" altLang="zh-CN" sz="4000" b="1"/>
              <a:t>④</a:t>
            </a:r>
            <a:r>
              <a:rPr lang="zh-CN" altLang="en-US" sz="4000" b="1"/>
              <a:t>把木块放入量筒盐水中</a:t>
            </a:r>
            <a:r>
              <a:rPr lang="zh-CN" altLang="en-US" sz="4000" b="1">
                <a:solidFill>
                  <a:srgbClr val="FF0000"/>
                </a:solidFill>
              </a:rPr>
              <a:t>漂浮</a:t>
            </a:r>
            <a:r>
              <a:rPr lang="zh-CN" altLang="en-US" sz="4000" b="1"/>
              <a:t>，读出总体积</a:t>
            </a:r>
            <a:r>
              <a:rPr lang="en-US" altLang="zh-CN" sz="4000" b="1"/>
              <a:t>V</a:t>
            </a:r>
            <a:r>
              <a:rPr lang="en-US" altLang="zh-CN" sz="4000" b="1" baseline="-25000"/>
              <a:t>4</a:t>
            </a:r>
            <a:endParaRPr lang="en-US" altLang="zh-CN" sz="4000"/>
          </a:p>
        </p:txBody>
      </p:sp>
      <p:sp>
        <p:nvSpPr>
          <p:cNvPr id="142341" name="Text Box 5"/>
          <p:cNvSpPr txBox="1">
            <a:spLocks noChangeArrowheads="1"/>
          </p:cNvSpPr>
          <p:nvPr/>
        </p:nvSpPr>
        <p:spPr bwMode="auto">
          <a:xfrm>
            <a:off x="3354070" y="5107306"/>
            <a:ext cx="568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4000" b="1" dirty="0"/>
              <a:t>表达式：</a:t>
            </a:r>
          </a:p>
        </p:txBody>
      </p:sp>
      <p:graphicFrame>
        <p:nvGraphicFramePr>
          <p:cNvPr id="142342" name="Object 6"/>
          <p:cNvGraphicFramePr>
            <a:graphicFrameLocks noChangeAspect="1"/>
          </p:cNvGraphicFramePr>
          <p:nvPr/>
        </p:nvGraphicFramePr>
        <p:xfrm>
          <a:off x="5982970" y="4531996"/>
          <a:ext cx="4893733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37" name="A Equation(公式3.1)" r:id="rId3" imgW="939600" imgH="431640" progId="Equations">
                  <p:embed/>
                </p:oleObj>
              </mc:Choice>
              <mc:Fallback>
                <p:oleObj name="A Equation(公式3.1)" r:id="rId3" imgW="939600" imgH="431640" progId="Equations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82970" y="4531996"/>
                        <a:ext cx="4893733" cy="168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2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4234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2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23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23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2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05968" y="432359"/>
            <a:ext cx="7125136" cy="1325880"/>
          </a:xfrm>
        </p:spPr>
        <p:txBody>
          <a:bodyPr>
            <a:noAutofit/>
          </a:bodyPr>
          <a:lstStyle/>
          <a:p>
            <a:r>
              <a:rPr lang="zh-CN" altLang="en-US" sz="5400" b="1" dirty="0"/>
              <a:t>利用</a:t>
            </a:r>
            <a:r>
              <a:rPr lang="zh-CN" altLang="en-US" sz="5400" b="1" dirty="0">
                <a:solidFill>
                  <a:srgbClr val="FF0000"/>
                </a:solidFill>
              </a:rPr>
              <a:t>浮力</a:t>
            </a:r>
            <a:r>
              <a:rPr lang="zh-CN" altLang="en-US" sz="5400" b="1" dirty="0" smtClean="0"/>
              <a:t>测固体</a:t>
            </a:r>
            <a:r>
              <a:rPr lang="zh-CN" altLang="en-US" sz="5400" b="1" dirty="0" smtClean="0">
                <a:solidFill>
                  <a:srgbClr val="FF0000"/>
                </a:solidFill>
              </a:rPr>
              <a:t>密</a:t>
            </a:r>
            <a:r>
              <a:rPr lang="zh-CN" altLang="en-US" sz="5400" b="1" dirty="0">
                <a:solidFill>
                  <a:srgbClr val="FF0000"/>
                </a:solidFill>
              </a:rPr>
              <a:t>度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42196" y="1992573"/>
            <a:ext cx="78884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/>
              <a:t>1</a:t>
            </a:r>
            <a:r>
              <a:rPr lang="zh-CN" altLang="en-US" sz="4400" dirty="0" smtClean="0"/>
              <a:t>、会借助浮力测</a:t>
            </a:r>
            <a:r>
              <a:rPr lang="zh-CN" altLang="en-US" sz="4400" dirty="0" smtClean="0">
                <a:solidFill>
                  <a:srgbClr val="FF0000"/>
                </a:solidFill>
              </a:rPr>
              <a:t>质量</a:t>
            </a:r>
            <a:r>
              <a:rPr lang="zh-CN" altLang="en-US" sz="4400" dirty="0" smtClean="0"/>
              <a:t>；</a:t>
            </a:r>
            <a:endParaRPr lang="en-US" altLang="zh-CN" sz="4400" dirty="0" smtClean="0"/>
          </a:p>
          <a:p>
            <a:r>
              <a:rPr lang="en-US" altLang="zh-CN" sz="4400" dirty="0" smtClean="0"/>
              <a:t>2</a:t>
            </a:r>
            <a:r>
              <a:rPr lang="zh-CN" altLang="en-US" sz="4400" dirty="0" smtClean="0"/>
              <a:t>、会借助浮力测</a:t>
            </a:r>
            <a:r>
              <a:rPr lang="zh-CN" altLang="en-US" sz="4400" dirty="0" smtClean="0">
                <a:solidFill>
                  <a:srgbClr val="FF0000"/>
                </a:solidFill>
              </a:rPr>
              <a:t>体积</a:t>
            </a:r>
            <a:r>
              <a:rPr lang="zh-CN" altLang="en-US" sz="4400" dirty="0" smtClean="0"/>
              <a:t>；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标题 209921"/>
          <p:cNvSpPr>
            <a:spLocks noGrp="1"/>
          </p:cNvSpPr>
          <p:nvPr>
            <p:ph type="title"/>
          </p:nvPr>
        </p:nvSpPr>
        <p:spPr>
          <a:xfrm>
            <a:off x="1" y="1689423"/>
            <a:ext cx="7966710" cy="1143000"/>
          </a:xfrm>
        </p:spPr>
        <p:txBody>
          <a:bodyPr anchor="ctr">
            <a:normAutofit/>
          </a:bodyPr>
          <a:lstStyle/>
          <a:p>
            <a:r>
              <a:rPr lang="en-US" altLang="zh-CN" sz="3600" b="1" dirty="0">
                <a:ea typeface="黑体" panose="02010609060101010101" pitchFamily="2" charset="-122"/>
              </a:rPr>
              <a:t>1</a:t>
            </a:r>
            <a:r>
              <a:rPr lang="zh-CN" altLang="en-US" sz="3600" b="1" dirty="0">
                <a:ea typeface="黑体" panose="02010609060101010101" pitchFamily="2" charset="-122"/>
              </a:rPr>
              <a:t>、利用量</a:t>
            </a:r>
            <a:r>
              <a:rPr lang="zh-CN" altLang="en-US" sz="3600" b="1" dirty="0" smtClean="0">
                <a:ea typeface="黑体" panose="02010609060101010101" pitchFamily="2" charset="-122"/>
              </a:rPr>
              <a:t>筒、水测</a:t>
            </a:r>
            <a:r>
              <a:rPr lang="zh-CN" altLang="en-US" sz="3600" b="1" dirty="0">
                <a:ea typeface="黑体" panose="02010609060101010101" pitchFamily="2" charset="-122"/>
              </a:rPr>
              <a:t>一蜡块的质量。</a:t>
            </a:r>
          </a:p>
        </p:txBody>
      </p:sp>
      <p:sp>
        <p:nvSpPr>
          <p:cNvPr id="214023" name="文本框 214022"/>
          <p:cNvSpPr txBox="1"/>
          <p:nvPr/>
        </p:nvSpPr>
        <p:spPr>
          <a:xfrm>
            <a:off x="163829" y="59690"/>
            <a:ext cx="10088881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fontAlgn="ctr">
              <a:spcBef>
                <a:spcPct val="50000"/>
              </a:spcBef>
            </a:pPr>
            <a:r>
              <a:rPr lang="zh-CN" altLang="en-US" sz="4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探究一：借助浮力测密度</a:t>
            </a:r>
            <a:r>
              <a:rPr lang="en-US" altLang="zh-CN" sz="4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4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漂浮</a:t>
            </a:r>
            <a:r>
              <a:rPr lang="en-US" altLang="zh-CN" sz="4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zh-CN" sz="4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" name="Group 13"/>
          <p:cNvGrpSpPr/>
          <p:nvPr/>
        </p:nvGrpSpPr>
        <p:grpSpPr>
          <a:xfrm>
            <a:off x="561340" y="3111500"/>
            <a:ext cx="1960563" cy="2881313"/>
            <a:chOff x="342" y="1950"/>
            <a:chExt cx="1235" cy="1815"/>
          </a:xfrm>
        </p:grpSpPr>
        <p:sp>
          <p:nvSpPr>
            <p:cNvPr id="7252" name="Rectangle 14"/>
            <p:cNvSpPr/>
            <p:nvPr/>
          </p:nvSpPr>
          <p:spPr>
            <a:xfrm>
              <a:off x="420" y="2800"/>
              <a:ext cx="571" cy="953"/>
            </a:xfrm>
            <a:prstGeom prst="rect">
              <a:avLst/>
            </a:prstGeom>
            <a:solidFill>
              <a:schemeClr val="accent1"/>
            </a:solidFill>
            <a:ln w="57150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grpSp>
          <p:nvGrpSpPr>
            <p:cNvPr id="7253" name="Group 15"/>
            <p:cNvGrpSpPr/>
            <p:nvPr/>
          </p:nvGrpSpPr>
          <p:grpSpPr>
            <a:xfrm>
              <a:off x="342" y="1950"/>
              <a:ext cx="967" cy="1815"/>
              <a:chOff x="450" y="1950"/>
              <a:chExt cx="967" cy="1815"/>
            </a:xfrm>
          </p:grpSpPr>
          <p:sp>
            <p:nvSpPr>
              <p:cNvPr id="7258" name="Rectangle 16"/>
              <p:cNvSpPr/>
              <p:nvPr/>
            </p:nvSpPr>
            <p:spPr>
              <a:xfrm>
                <a:off x="528" y="1977"/>
                <a:ext cx="589" cy="1787"/>
              </a:xfrm>
              <a:prstGeom prst="rect">
                <a:avLst/>
              </a:prstGeom>
              <a:noFill/>
              <a:ln w="444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59" name="Line 17"/>
              <p:cNvSpPr/>
              <p:nvPr/>
            </p:nvSpPr>
            <p:spPr>
              <a:xfrm>
                <a:off x="1117" y="1977"/>
                <a:ext cx="78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0" name="Line 18"/>
              <p:cNvSpPr/>
              <p:nvPr/>
            </p:nvSpPr>
            <p:spPr>
              <a:xfrm flipH="1">
                <a:off x="1117" y="1977"/>
                <a:ext cx="78" cy="74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1" name="Line 19"/>
              <p:cNvSpPr/>
              <p:nvPr/>
            </p:nvSpPr>
            <p:spPr>
              <a:xfrm>
                <a:off x="450" y="3765"/>
                <a:ext cx="745" cy="0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2" name="Line 20"/>
              <p:cNvSpPr/>
              <p:nvPr/>
            </p:nvSpPr>
            <p:spPr>
              <a:xfrm>
                <a:off x="1038" y="368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3" name="Line 21"/>
              <p:cNvSpPr/>
              <p:nvPr/>
            </p:nvSpPr>
            <p:spPr>
              <a:xfrm>
                <a:off x="1038" y="361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4" name="Line 22"/>
              <p:cNvSpPr/>
              <p:nvPr/>
            </p:nvSpPr>
            <p:spPr>
              <a:xfrm>
                <a:off x="1038" y="354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5" name="Line 23"/>
              <p:cNvSpPr/>
              <p:nvPr/>
            </p:nvSpPr>
            <p:spPr>
              <a:xfrm>
                <a:off x="1038" y="346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6" name="Line 24"/>
              <p:cNvSpPr/>
              <p:nvPr/>
            </p:nvSpPr>
            <p:spPr>
              <a:xfrm>
                <a:off x="960" y="3392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7" name="Line 25"/>
              <p:cNvSpPr/>
              <p:nvPr/>
            </p:nvSpPr>
            <p:spPr>
              <a:xfrm>
                <a:off x="1038" y="3317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8" name="Line 26"/>
              <p:cNvSpPr/>
              <p:nvPr/>
            </p:nvSpPr>
            <p:spPr>
              <a:xfrm>
                <a:off x="1038" y="324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69" name="Line 27"/>
              <p:cNvSpPr/>
              <p:nvPr/>
            </p:nvSpPr>
            <p:spPr>
              <a:xfrm>
                <a:off x="960" y="3019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0" name="Line 28"/>
              <p:cNvSpPr/>
              <p:nvPr/>
            </p:nvSpPr>
            <p:spPr>
              <a:xfrm>
                <a:off x="1038" y="309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1" name="Line 29"/>
              <p:cNvSpPr/>
              <p:nvPr/>
            </p:nvSpPr>
            <p:spPr>
              <a:xfrm>
                <a:off x="1038" y="316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2" name="Line 30"/>
              <p:cNvSpPr/>
              <p:nvPr/>
            </p:nvSpPr>
            <p:spPr>
              <a:xfrm>
                <a:off x="1038" y="294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3" name="Line 31"/>
              <p:cNvSpPr/>
              <p:nvPr/>
            </p:nvSpPr>
            <p:spPr>
              <a:xfrm>
                <a:off x="1038" y="287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4" name="Line 32"/>
              <p:cNvSpPr/>
              <p:nvPr/>
            </p:nvSpPr>
            <p:spPr>
              <a:xfrm>
                <a:off x="1038" y="279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5" name="Line 33"/>
              <p:cNvSpPr/>
              <p:nvPr/>
            </p:nvSpPr>
            <p:spPr>
              <a:xfrm>
                <a:off x="1038" y="2721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6" name="Line 34"/>
              <p:cNvSpPr/>
              <p:nvPr/>
            </p:nvSpPr>
            <p:spPr>
              <a:xfrm>
                <a:off x="960" y="2647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7" name="Line 35"/>
              <p:cNvSpPr/>
              <p:nvPr/>
            </p:nvSpPr>
            <p:spPr>
              <a:xfrm>
                <a:off x="1038" y="257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8" name="Line 36"/>
              <p:cNvSpPr/>
              <p:nvPr/>
            </p:nvSpPr>
            <p:spPr>
              <a:xfrm>
                <a:off x="1038" y="249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79" name="Line 37"/>
              <p:cNvSpPr/>
              <p:nvPr/>
            </p:nvSpPr>
            <p:spPr>
              <a:xfrm>
                <a:off x="1038" y="242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80" name="Line 38"/>
              <p:cNvSpPr/>
              <p:nvPr/>
            </p:nvSpPr>
            <p:spPr>
              <a:xfrm>
                <a:off x="1038" y="234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81" name="Line 39"/>
              <p:cNvSpPr/>
              <p:nvPr/>
            </p:nvSpPr>
            <p:spPr>
              <a:xfrm>
                <a:off x="960" y="2275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82" name="Text Box 40"/>
              <p:cNvSpPr txBox="1"/>
              <p:nvPr/>
            </p:nvSpPr>
            <p:spPr>
              <a:xfrm>
                <a:off x="812" y="1950"/>
                <a:ext cx="605" cy="288"/>
              </a:xfrm>
              <a:prstGeom prst="rect">
                <a:avLst/>
              </a:prstGeom>
              <a:noFill/>
              <a:ln w="57150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eaLnBrk="1" hangingPunct="1">
                  <a:spcBef>
                    <a:spcPct val="50000"/>
                  </a:spcBef>
                </a:pPr>
                <a:r>
                  <a:rPr lang="en-US" altLang="zh-CN" sz="24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ml</a:t>
                </a:r>
              </a:p>
            </p:txBody>
          </p:sp>
        </p:grpSp>
        <p:grpSp>
          <p:nvGrpSpPr>
            <p:cNvPr id="7254" name="Group 41"/>
            <p:cNvGrpSpPr/>
            <p:nvPr/>
          </p:nvGrpSpPr>
          <p:grpSpPr>
            <a:xfrm>
              <a:off x="1024" y="2555"/>
              <a:ext cx="553" cy="403"/>
              <a:chOff x="1141" y="2618"/>
              <a:chExt cx="553" cy="403"/>
            </a:xfrm>
          </p:grpSpPr>
          <p:sp>
            <p:nvSpPr>
              <p:cNvPr id="7256" name="Line 42"/>
              <p:cNvSpPr/>
              <p:nvPr/>
            </p:nvSpPr>
            <p:spPr>
              <a:xfrm flipH="1">
                <a:off x="1141" y="2851"/>
                <a:ext cx="187" cy="1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57" name="Text Box 43"/>
              <p:cNvSpPr txBox="1"/>
              <p:nvPr/>
            </p:nvSpPr>
            <p:spPr>
              <a:xfrm>
                <a:off x="1310" y="2618"/>
                <a:ext cx="384" cy="403"/>
              </a:xfrm>
              <a:prstGeom prst="rect">
                <a:avLst/>
              </a:prstGeom>
              <a:noFill/>
              <a:ln w="57150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spcBef>
                    <a:spcPct val="50000"/>
                  </a:spcBef>
                </a:pPr>
                <a:r>
                  <a:rPr lang="en-US" altLang="zh-CN" sz="36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r>
                  <a:rPr lang="en-US" altLang="zh-CN" sz="36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36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255" name="Line 44"/>
            <p:cNvSpPr/>
            <p:nvPr/>
          </p:nvSpPr>
          <p:spPr>
            <a:xfrm>
              <a:off x="507" y="2797"/>
              <a:ext cx="389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Group 80"/>
          <p:cNvGrpSpPr/>
          <p:nvPr/>
        </p:nvGrpSpPr>
        <p:grpSpPr>
          <a:xfrm>
            <a:off x="2807653" y="2945765"/>
            <a:ext cx="1963737" cy="2852738"/>
            <a:chOff x="1649" y="1968"/>
            <a:chExt cx="1237" cy="1797"/>
          </a:xfrm>
        </p:grpSpPr>
        <p:grpSp>
          <p:nvGrpSpPr>
            <p:cNvPr id="7186" name="Group 81"/>
            <p:cNvGrpSpPr/>
            <p:nvPr/>
          </p:nvGrpSpPr>
          <p:grpSpPr>
            <a:xfrm>
              <a:off x="2333" y="2426"/>
              <a:ext cx="553" cy="403"/>
              <a:chOff x="1141" y="2618"/>
              <a:chExt cx="553" cy="403"/>
            </a:xfrm>
          </p:grpSpPr>
          <p:sp>
            <p:nvSpPr>
              <p:cNvPr id="7216" name="Line 82"/>
              <p:cNvSpPr/>
              <p:nvPr/>
            </p:nvSpPr>
            <p:spPr>
              <a:xfrm flipH="1">
                <a:off x="1141" y="2851"/>
                <a:ext cx="187" cy="1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7" name="Text Box 83"/>
              <p:cNvSpPr txBox="1"/>
              <p:nvPr/>
            </p:nvSpPr>
            <p:spPr>
              <a:xfrm>
                <a:off x="1310" y="2618"/>
                <a:ext cx="384" cy="403"/>
              </a:xfrm>
              <a:prstGeom prst="rect">
                <a:avLst/>
              </a:prstGeom>
              <a:noFill/>
              <a:ln w="57150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spcBef>
                    <a:spcPct val="50000"/>
                  </a:spcBef>
                </a:pPr>
                <a:r>
                  <a:rPr lang="en-US" altLang="zh-CN" sz="36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r>
                  <a:rPr lang="en-US" altLang="zh-CN" sz="36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36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187" name="Text Box 84"/>
            <p:cNvSpPr txBox="1"/>
            <p:nvPr/>
          </p:nvSpPr>
          <p:spPr>
            <a:xfrm>
              <a:off x="2010" y="1968"/>
              <a:ext cx="605" cy="288"/>
            </a:xfrm>
            <a:prstGeom prst="rect">
              <a:avLst/>
            </a:prstGeom>
            <a:noFill/>
            <a:ln w="57150">
              <a:noFill/>
              <a:miter/>
            </a:ln>
          </p:spPr>
          <p:txBody>
            <a:bodyPr>
              <a:spAutoFit/>
            </a:bodyPr>
            <a:lstStyle/>
            <a:p>
              <a:pPr lvl="0" eaLnBrk="1" hangingPunct="1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ml</a:t>
              </a:r>
            </a:p>
          </p:txBody>
        </p:sp>
        <p:grpSp>
          <p:nvGrpSpPr>
            <p:cNvPr id="7188" name="Group 85"/>
            <p:cNvGrpSpPr/>
            <p:nvPr/>
          </p:nvGrpSpPr>
          <p:grpSpPr>
            <a:xfrm>
              <a:off x="1649" y="1977"/>
              <a:ext cx="745" cy="1788"/>
              <a:chOff x="1649" y="1977"/>
              <a:chExt cx="745" cy="1788"/>
            </a:xfrm>
          </p:grpSpPr>
          <p:sp>
            <p:nvSpPr>
              <p:cNvPr id="7189" name="Rectangle 86"/>
              <p:cNvSpPr/>
              <p:nvPr/>
            </p:nvSpPr>
            <p:spPr>
              <a:xfrm>
                <a:off x="1736" y="2660"/>
                <a:ext cx="571" cy="1093"/>
              </a:xfrm>
              <a:prstGeom prst="rect">
                <a:avLst/>
              </a:prstGeom>
              <a:solidFill>
                <a:schemeClr val="accent1"/>
              </a:solidFill>
              <a:ln w="571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90" name="Rectangle 87"/>
              <p:cNvSpPr/>
              <p:nvPr/>
            </p:nvSpPr>
            <p:spPr>
              <a:xfrm>
                <a:off x="1727" y="1977"/>
                <a:ext cx="589" cy="1787"/>
              </a:xfrm>
              <a:prstGeom prst="rect">
                <a:avLst/>
              </a:prstGeom>
              <a:noFill/>
              <a:ln w="444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191" name="Line 88"/>
              <p:cNvSpPr/>
              <p:nvPr/>
            </p:nvSpPr>
            <p:spPr>
              <a:xfrm>
                <a:off x="2316" y="1977"/>
                <a:ext cx="78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2" name="Line 89"/>
              <p:cNvSpPr/>
              <p:nvPr/>
            </p:nvSpPr>
            <p:spPr>
              <a:xfrm flipH="1">
                <a:off x="2316" y="1977"/>
                <a:ext cx="78" cy="74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3" name="Line 90"/>
              <p:cNvSpPr/>
              <p:nvPr/>
            </p:nvSpPr>
            <p:spPr>
              <a:xfrm>
                <a:off x="1649" y="3765"/>
                <a:ext cx="745" cy="0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4" name="Line 91"/>
              <p:cNvSpPr/>
              <p:nvPr/>
            </p:nvSpPr>
            <p:spPr>
              <a:xfrm>
                <a:off x="2237" y="368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5" name="Line 92"/>
              <p:cNvSpPr/>
              <p:nvPr/>
            </p:nvSpPr>
            <p:spPr>
              <a:xfrm>
                <a:off x="2237" y="361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6" name="Line 93"/>
              <p:cNvSpPr/>
              <p:nvPr/>
            </p:nvSpPr>
            <p:spPr>
              <a:xfrm>
                <a:off x="2237" y="354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7" name="Line 94"/>
              <p:cNvSpPr/>
              <p:nvPr/>
            </p:nvSpPr>
            <p:spPr>
              <a:xfrm>
                <a:off x="2237" y="346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8" name="Line 95"/>
              <p:cNvSpPr/>
              <p:nvPr/>
            </p:nvSpPr>
            <p:spPr>
              <a:xfrm>
                <a:off x="2159" y="3392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199" name="Line 96"/>
              <p:cNvSpPr/>
              <p:nvPr/>
            </p:nvSpPr>
            <p:spPr>
              <a:xfrm>
                <a:off x="2237" y="3317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0" name="Line 97"/>
              <p:cNvSpPr/>
              <p:nvPr/>
            </p:nvSpPr>
            <p:spPr>
              <a:xfrm>
                <a:off x="2237" y="324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1" name="Line 98"/>
              <p:cNvSpPr/>
              <p:nvPr/>
            </p:nvSpPr>
            <p:spPr>
              <a:xfrm>
                <a:off x="2159" y="3019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2" name="Line 99"/>
              <p:cNvSpPr/>
              <p:nvPr/>
            </p:nvSpPr>
            <p:spPr>
              <a:xfrm>
                <a:off x="2237" y="309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3" name="Line 100"/>
              <p:cNvSpPr/>
              <p:nvPr/>
            </p:nvSpPr>
            <p:spPr>
              <a:xfrm>
                <a:off x="2237" y="316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4" name="Line 101"/>
              <p:cNvSpPr/>
              <p:nvPr/>
            </p:nvSpPr>
            <p:spPr>
              <a:xfrm>
                <a:off x="2237" y="294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5" name="Line 102"/>
              <p:cNvSpPr/>
              <p:nvPr/>
            </p:nvSpPr>
            <p:spPr>
              <a:xfrm>
                <a:off x="2237" y="287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6" name="Line 103"/>
              <p:cNvSpPr/>
              <p:nvPr/>
            </p:nvSpPr>
            <p:spPr>
              <a:xfrm>
                <a:off x="2237" y="279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7" name="Line 104"/>
              <p:cNvSpPr/>
              <p:nvPr/>
            </p:nvSpPr>
            <p:spPr>
              <a:xfrm>
                <a:off x="2237" y="2721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8" name="Line 105"/>
              <p:cNvSpPr/>
              <p:nvPr/>
            </p:nvSpPr>
            <p:spPr>
              <a:xfrm>
                <a:off x="2159" y="2647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09" name="Line 106"/>
              <p:cNvSpPr/>
              <p:nvPr/>
            </p:nvSpPr>
            <p:spPr>
              <a:xfrm>
                <a:off x="2237" y="257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0" name="Line 107"/>
              <p:cNvSpPr/>
              <p:nvPr/>
            </p:nvSpPr>
            <p:spPr>
              <a:xfrm>
                <a:off x="2237" y="249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1" name="Line 108"/>
              <p:cNvSpPr/>
              <p:nvPr/>
            </p:nvSpPr>
            <p:spPr>
              <a:xfrm>
                <a:off x="2237" y="242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2" name="Line 109"/>
              <p:cNvSpPr/>
              <p:nvPr/>
            </p:nvSpPr>
            <p:spPr>
              <a:xfrm>
                <a:off x="2237" y="234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3" name="Line 110"/>
              <p:cNvSpPr/>
              <p:nvPr/>
            </p:nvSpPr>
            <p:spPr>
              <a:xfrm>
                <a:off x="2159" y="2275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214" name="Freeform 111"/>
              <p:cNvSpPr/>
              <p:nvPr/>
            </p:nvSpPr>
            <p:spPr>
              <a:xfrm>
                <a:off x="1826" y="2522"/>
                <a:ext cx="314" cy="230"/>
              </a:xfrm>
              <a:custGeom>
                <a:avLst/>
                <a:gdLst>
                  <a:gd name="txL" fmla="*/ 0 w 314"/>
                  <a:gd name="txT" fmla="*/ 0 h 248"/>
                  <a:gd name="txR" fmla="*/ 314 w 314"/>
                  <a:gd name="txB" fmla="*/ 248 h 248"/>
                </a:gdLst>
                <a:ahLst/>
                <a:cxnLst>
                  <a:cxn ang="0">
                    <a:pos x="223" y="1"/>
                  </a:cxn>
                  <a:cxn ang="0">
                    <a:pos x="104" y="10"/>
                  </a:cxn>
                  <a:cxn ang="0">
                    <a:pos x="58" y="120"/>
                  </a:cxn>
                  <a:cxn ang="0">
                    <a:pos x="31" y="138"/>
                  </a:cxn>
                  <a:cxn ang="0">
                    <a:pos x="58" y="239"/>
                  </a:cxn>
                  <a:cxn ang="0">
                    <a:pos x="205" y="230"/>
                  </a:cxn>
                  <a:cxn ang="0">
                    <a:pos x="223" y="175"/>
                  </a:cxn>
                  <a:cxn ang="0">
                    <a:pos x="314" y="166"/>
                  </a:cxn>
                  <a:cxn ang="0">
                    <a:pos x="259" y="47"/>
                  </a:cxn>
                  <a:cxn ang="0">
                    <a:pos x="250" y="19"/>
                  </a:cxn>
                  <a:cxn ang="0">
                    <a:pos x="223" y="1"/>
                  </a:cxn>
                </a:cxnLst>
                <a:rect l="txL" t="txT" r="txR" b="txB"/>
                <a:pathLst>
                  <a:path w="314" h="248">
                    <a:moveTo>
                      <a:pt x="223" y="1"/>
                    </a:moveTo>
                    <a:cubicBezTo>
                      <a:pt x="183" y="4"/>
                      <a:pt x="143" y="0"/>
                      <a:pt x="104" y="10"/>
                    </a:cubicBezTo>
                    <a:cubicBezTo>
                      <a:pt x="59" y="21"/>
                      <a:pt x="74" y="92"/>
                      <a:pt x="58" y="120"/>
                    </a:cubicBezTo>
                    <a:cubicBezTo>
                      <a:pt x="53" y="129"/>
                      <a:pt x="40" y="132"/>
                      <a:pt x="31" y="138"/>
                    </a:cubicBezTo>
                    <a:cubicBezTo>
                      <a:pt x="0" y="186"/>
                      <a:pt x="22" y="201"/>
                      <a:pt x="58" y="239"/>
                    </a:cubicBezTo>
                    <a:cubicBezTo>
                      <a:pt x="107" y="236"/>
                      <a:pt x="159" y="248"/>
                      <a:pt x="205" y="230"/>
                    </a:cubicBezTo>
                    <a:cubicBezTo>
                      <a:pt x="223" y="223"/>
                      <a:pt x="204" y="177"/>
                      <a:pt x="223" y="175"/>
                    </a:cubicBezTo>
                    <a:cubicBezTo>
                      <a:pt x="253" y="172"/>
                      <a:pt x="284" y="169"/>
                      <a:pt x="314" y="166"/>
                    </a:cubicBezTo>
                    <a:cubicBezTo>
                      <a:pt x="306" y="98"/>
                      <a:pt x="312" y="81"/>
                      <a:pt x="259" y="47"/>
                    </a:cubicBezTo>
                    <a:cubicBezTo>
                      <a:pt x="256" y="38"/>
                      <a:pt x="256" y="27"/>
                      <a:pt x="250" y="19"/>
                    </a:cubicBezTo>
                    <a:cubicBezTo>
                      <a:pt x="243" y="10"/>
                      <a:pt x="223" y="1"/>
                      <a:pt x="223" y="1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215" name="Line 112"/>
              <p:cNvSpPr/>
              <p:nvPr/>
            </p:nvSpPr>
            <p:spPr>
              <a:xfrm>
                <a:off x="1839" y="2662"/>
                <a:ext cx="32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72" name="Group 45"/>
          <p:cNvGrpSpPr/>
          <p:nvPr/>
        </p:nvGrpSpPr>
        <p:grpSpPr>
          <a:xfrm>
            <a:off x="5036854" y="2598279"/>
            <a:ext cx="1974850" cy="3205163"/>
            <a:chOff x="2957" y="1746"/>
            <a:chExt cx="1244" cy="2019"/>
          </a:xfrm>
        </p:grpSpPr>
        <p:grpSp>
          <p:nvGrpSpPr>
            <p:cNvPr id="73" name="Group 46"/>
            <p:cNvGrpSpPr/>
            <p:nvPr/>
          </p:nvGrpSpPr>
          <p:grpSpPr>
            <a:xfrm>
              <a:off x="3648" y="2262"/>
              <a:ext cx="553" cy="403"/>
              <a:chOff x="1141" y="2618"/>
              <a:chExt cx="553" cy="403"/>
            </a:xfrm>
          </p:grpSpPr>
          <p:sp>
            <p:nvSpPr>
              <p:cNvPr id="105" name="Line 47"/>
              <p:cNvSpPr/>
              <p:nvPr/>
            </p:nvSpPr>
            <p:spPr>
              <a:xfrm flipH="1">
                <a:off x="1141" y="2851"/>
                <a:ext cx="187" cy="1"/>
              </a:xfrm>
              <a:prstGeom prst="line">
                <a:avLst/>
              </a:prstGeom>
              <a:ln w="50800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6" name="Text Box 48"/>
              <p:cNvSpPr txBox="1"/>
              <p:nvPr/>
            </p:nvSpPr>
            <p:spPr>
              <a:xfrm>
                <a:off x="1310" y="2618"/>
                <a:ext cx="384" cy="403"/>
              </a:xfrm>
              <a:prstGeom prst="rect">
                <a:avLst/>
              </a:prstGeom>
              <a:noFill/>
              <a:ln w="57150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 algn="ctr" eaLnBrk="1" hangingPunct="1">
                  <a:spcBef>
                    <a:spcPct val="50000"/>
                  </a:spcBef>
                </a:pPr>
                <a:r>
                  <a:rPr lang="en-US" altLang="zh-CN" sz="3600" b="1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v</a:t>
                </a:r>
                <a:r>
                  <a:rPr lang="en-US" altLang="zh-CN" sz="3600" b="1" baseline="-25000" dirty="0"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3600" b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74" name="Text Box 49"/>
            <p:cNvSpPr txBox="1"/>
            <p:nvPr/>
          </p:nvSpPr>
          <p:spPr>
            <a:xfrm>
              <a:off x="3316" y="1941"/>
              <a:ext cx="605" cy="288"/>
            </a:xfrm>
            <a:prstGeom prst="rect">
              <a:avLst/>
            </a:prstGeom>
            <a:noFill/>
            <a:ln w="57150">
              <a:noFill/>
              <a:miter/>
            </a:ln>
          </p:spPr>
          <p:txBody>
            <a:bodyPr>
              <a:spAutoFit/>
            </a:bodyPr>
            <a:lstStyle/>
            <a:p>
              <a:pPr lvl="0" eaLnBrk="1" hangingPunct="1">
                <a:spcBef>
                  <a:spcPct val="50000"/>
                </a:spcBef>
              </a:pPr>
              <a:r>
                <a:rPr lang="en-US" altLang="zh-CN" sz="24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ml</a:t>
              </a:r>
            </a:p>
          </p:txBody>
        </p:sp>
        <p:grpSp>
          <p:nvGrpSpPr>
            <p:cNvPr id="75" name="Group 50"/>
            <p:cNvGrpSpPr/>
            <p:nvPr/>
          </p:nvGrpSpPr>
          <p:grpSpPr>
            <a:xfrm>
              <a:off x="2957" y="1746"/>
              <a:ext cx="782" cy="2019"/>
              <a:chOff x="2957" y="1746"/>
              <a:chExt cx="782" cy="2019"/>
            </a:xfrm>
          </p:grpSpPr>
          <p:sp>
            <p:nvSpPr>
              <p:cNvPr id="76" name="Line 51"/>
              <p:cNvSpPr/>
              <p:nvPr/>
            </p:nvSpPr>
            <p:spPr>
              <a:xfrm>
                <a:off x="2957" y="3765"/>
                <a:ext cx="745" cy="0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77" name="Rectangle 52"/>
              <p:cNvSpPr/>
              <p:nvPr/>
            </p:nvSpPr>
            <p:spPr>
              <a:xfrm>
                <a:off x="3044" y="2496"/>
                <a:ext cx="571" cy="1248"/>
              </a:xfrm>
              <a:prstGeom prst="rect">
                <a:avLst/>
              </a:prstGeom>
              <a:solidFill>
                <a:schemeClr val="accent1"/>
              </a:solidFill>
              <a:ln w="571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8" name="Rectangle 53"/>
              <p:cNvSpPr/>
              <p:nvPr/>
            </p:nvSpPr>
            <p:spPr>
              <a:xfrm>
                <a:off x="3035" y="1977"/>
                <a:ext cx="589" cy="1787"/>
              </a:xfrm>
              <a:prstGeom prst="rect">
                <a:avLst/>
              </a:prstGeom>
              <a:noFill/>
              <a:ln w="4445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79" name="Line 54"/>
              <p:cNvSpPr/>
              <p:nvPr/>
            </p:nvSpPr>
            <p:spPr>
              <a:xfrm>
                <a:off x="3624" y="1977"/>
                <a:ext cx="78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0" name="Line 55"/>
              <p:cNvSpPr/>
              <p:nvPr/>
            </p:nvSpPr>
            <p:spPr>
              <a:xfrm flipH="1">
                <a:off x="3624" y="1977"/>
                <a:ext cx="78" cy="74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1" name="Line 56"/>
              <p:cNvSpPr/>
              <p:nvPr/>
            </p:nvSpPr>
            <p:spPr>
              <a:xfrm>
                <a:off x="3545" y="368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" name="Line 57"/>
              <p:cNvSpPr/>
              <p:nvPr/>
            </p:nvSpPr>
            <p:spPr>
              <a:xfrm>
                <a:off x="3545" y="361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3" name="Line 58"/>
              <p:cNvSpPr/>
              <p:nvPr/>
            </p:nvSpPr>
            <p:spPr>
              <a:xfrm>
                <a:off x="3545" y="354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4" name="Line 59"/>
              <p:cNvSpPr/>
              <p:nvPr/>
            </p:nvSpPr>
            <p:spPr>
              <a:xfrm>
                <a:off x="3545" y="346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5" name="Line 60"/>
              <p:cNvSpPr/>
              <p:nvPr/>
            </p:nvSpPr>
            <p:spPr>
              <a:xfrm>
                <a:off x="3467" y="3392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6" name="Line 61"/>
              <p:cNvSpPr/>
              <p:nvPr/>
            </p:nvSpPr>
            <p:spPr>
              <a:xfrm>
                <a:off x="3545" y="3317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7" name="Line 62"/>
              <p:cNvSpPr/>
              <p:nvPr/>
            </p:nvSpPr>
            <p:spPr>
              <a:xfrm>
                <a:off x="3545" y="324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8" name="Line 63"/>
              <p:cNvSpPr/>
              <p:nvPr/>
            </p:nvSpPr>
            <p:spPr>
              <a:xfrm>
                <a:off x="3467" y="3019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9" name="Line 64"/>
              <p:cNvSpPr/>
              <p:nvPr/>
            </p:nvSpPr>
            <p:spPr>
              <a:xfrm>
                <a:off x="3545" y="309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0" name="Line 65"/>
              <p:cNvSpPr/>
              <p:nvPr/>
            </p:nvSpPr>
            <p:spPr>
              <a:xfrm>
                <a:off x="3545" y="316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1" name="Line 66"/>
              <p:cNvSpPr/>
              <p:nvPr/>
            </p:nvSpPr>
            <p:spPr>
              <a:xfrm>
                <a:off x="3545" y="2945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2" name="Line 67"/>
              <p:cNvSpPr/>
              <p:nvPr/>
            </p:nvSpPr>
            <p:spPr>
              <a:xfrm>
                <a:off x="3545" y="2870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3" name="Line 68"/>
              <p:cNvSpPr/>
              <p:nvPr/>
            </p:nvSpPr>
            <p:spPr>
              <a:xfrm>
                <a:off x="3545" y="2796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4" name="Line 69"/>
              <p:cNvSpPr/>
              <p:nvPr/>
            </p:nvSpPr>
            <p:spPr>
              <a:xfrm>
                <a:off x="3545" y="2721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5" name="Line 70"/>
              <p:cNvSpPr/>
              <p:nvPr/>
            </p:nvSpPr>
            <p:spPr>
              <a:xfrm>
                <a:off x="3467" y="2647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6" name="Line 71"/>
              <p:cNvSpPr/>
              <p:nvPr/>
            </p:nvSpPr>
            <p:spPr>
              <a:xfrm>
                <a:off x="3545" y="2573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7" name="Line 72"/>
              <p:cNvSpPr/>
              <p:nvPr/>
            </p:nvSpPr>
            <p:spPr>
              <a:xfrm>
                <a:off x="3545" y="2498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8" name="Line 73"/>
              <p:cNvSpPr/>
              <p:nvPr/>
            </p:nvSpPr>
            <p:spPr>
              <a:xfrm>
                <a:off x="3545" y="2424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99" name="Line 74"/>
              <p:cNvSpPr/>
              <p:nvPr/>
            </p:nvSpPr>
            <p:spPr>
              <a:xfrm>
                <a:off x="3545" y="2349"/>
                <a:ext cx="79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00" name="Line 75"/>
              <p:cNvSpPr/>
              <p:nvPr/>
            </p:nvSpPr>
            <p:spPr>
              <a:xfrm>
                <a:off x="3467" y="2275"/>
                <a:ext cx="157" cy="0"/>
              </a:xfrm>
              <a:prstGeom prst="line">
                <a:avLst/>
              </a:prstGeom>
              <a:ln w="5715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101" name="Group 76"/>
              <p:cNvGrpSpPr/>
              <p:nvPr/>
            </p:nvGrpSpPr>
            <p:grpSpPr>
              <a:xfrm>
                <a:off x="3301" y="1746"/>
                <a:ext cx="438" cy="768"/>
                <a:chOff x="3301" y="1746"/>
                <a:chExt cx="438" cy="768"/>
              </a:xfrm>
            </p:grpSpPr>
            <p:sp>
              <p:nvSpPr>
                <p:cNvPr id="103" name="Line 77"/>
                <p:cNvSpPr/>
                <p:nvPr/>
              </p:nvSpPr>
              <p:spPr>
                <a:xfrm flipH="1">
                  <a:off x="3301" y="1774"/>
                  <a:ext cx="366" cy="74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4" name="Line 78"/>
                <p:cNvSpPr/>
                <p:nvPr/>
              </p:nvSpPr>
              <p:spPr>
                <a:xfrm>
                  <a:off x="3585" y="1746"/>
                  <a:ext cx="154" cy="73"/>
                </a:xfrm>
                <a:prstGeom prst="line">
                  <a:avLst/>
                </a:prstGeom>
                <a:ln w="38100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102" name="Freeform 79"/>
              <p:cNvSpPr/>
              <p:nvPr/>
            </p:nvSpPr>
            <p:spPr>
              <a:xfrm>
                <a:off x="3134" y="2504"/>
                <a:ext cx="314" cy="230"/>
              </a:xfrm>
              <a:custGeom>
                <a:avLst/>
                <a:gdLst>
                  <a:gd name="txL" fmla="*/ 0 w 314"/>
                  <a:gd name="txT" fmla="*/ 0 h 248"/>
                  <a:gd name="txR" fmla="*/ 314 w 314"/>
                  <a:gd name="txB" fmla="*/ 248 h 248"/>
                </a:gdLst>
                <a:ahLst/>
                <a:cxnLst>
                  <a:cxn ang="0">
                    <a:pos x="223" y="1"/>
                  </a:cxn>
                  <a:cxn ang="0">
                    <a:pos x="104" y="10"/>
                  </a:cxn>
                  <a:cxn ang="0">
                    <a:pos x="58" y="120"/>
                  </a:cxn>
                  <a:cxn ang="0">
                    <a:pos x="31" y="138"/>
                  </a:cxn>
                  <a:cxn ang="0">
                    <a:pos x="58" y="239"/>
                  </a:cxn>
                  <a:cxn ang="0">
                    <a:pos x="205" y="230"/>
                  </a:cxn>
                  <a:cxn ang="0">
                    <a:pos x="223" y="175"/>
                  </a:cxn>
                  <a:cxn ang="0">
                    <a:pos x="314" y="166"/>
                  </a:cxn>
                  <a:cxn ang="0">
                    <a:pos x="259" y="47"/>
                  </a:cxn>
                  <a:cxn ang="0">
                    <a:pos x="250" y="19"/>
                  </a:cxn>
                  <a:cxn ang="0">
                    <a:pos x="223" y="1"/>
                  </a:cxn>
                </a:cxnLst>
                <a:rect l="txL" t="txT" r="txR" b="txB"/>
                <a:pathLst>
                  <a:path w="314" h="248">
                    <a:moveTo>
                      <a:pt x="223" y="1"/>
                    </a:moveTo>
                    <a:cubicBezTo>
                      <a:pt x="183" y="4"/>
                      <a:pt x="143" y="0"/>
                      <a:pt x="104" y="10"/>
                    </a:cubicBezTo>
                    <a:cubicBezTo>
                      <a:pt x="59" y="21"/>
                      <a:pt x="74" y="92"/>
                      <a:pt x="58" y="120"/>
                    </a:cubicBezTo>
                    <a:cubicBezTo>
                      <a:pt x="53" y="129"/>
                      <a:pt x="40" y="132"/>
                      <a:pt x="31" y="138"/>
                    </a:cubicBezTo>
                    <a:cubicBezTo>
                      <a:pt x="0" y="186"/>
                      <a:pt x="22" y="201"/>
                      <a:pt x="58" y="239"/>
                    </a:cubicBezTo>
                    <a:cubicBezTo>
                      <a:pt x="107" y="236"/>
                      <a:pt x="159" y="248"/>
                      <a:pt x="205" y="230"/>
                    </a:cubicBezTo>
                    <a:cubicBezTo>
                      <a:pt x="223" y="223"/>
                      <a:pt x="204" y="177"/>
                      <a:pt x="223" y="175"/>
                    </a:cubicBezTo>
                    <a:cubicBezTo>
                      <a:pt x="253" y="172"/>
                      <a:pt x="284" y="169"/>
                      <a:pt x="314" y="166"/>
                    </a:cubicBezTo>
                    <a:cubicBezTo>
                      <a:pt x="306" y="98"/>
                      <a:pt x="312" y="81"/>
                      <a:pt x="259" y="47"/>
                    </a:cubicBezTo>
                    <a:cubicBezTo>
                      <a:pt x="256" y="38"/>
                      <a:pt x="256" y="27"/>
                      <a:pt x="250" y="19"/>
                    </a:cubicBezTo>
                    <a:cubicBezTo>
                      <a:pt x="243" y="10"/>
                      <a:pt x="223" y="1"/>
                      <a:pt x="223" y="1"/>
                    </a:cubicBezTo>
                    <a:close/>
                  </a:path>
                </a:pathLst>
              </a:custGeom>
              <a:solidFill>
                <a:srgbClr val="FFCC00"/>
              </a:solidFill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09" name="Text Box 2"/>
          <p:cNvSpPr txBox="1"/>
          <p:nvPr/>
        </p:nvSpPr>
        <p:spPr>
          <a:xfrm>
            <a:off x="323850" y="937578"/>
            <a:ext cx="7940040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4800" b="1" dirty="0">
                <a:latin typeface="Times New Roman" panose="02020603050405020304" pitchFamily="18" charset="0"/>
                <a:ea typeface="楷体_GB2312" pitchFamily="49" charset="-122"/>
              </a:rPr>
              <a:t>仪器：</a:t>
            </a:r>
            <a:r>
              <a:rPr lang="zh-CN" altLang="en-US" sz="4800" b="1" dirty="0">
                <a:latin typeface="楷体_GB2312" pitchFamily="49" charset="-122"/>
                <a:ea typeface="楷体_GB2312" pitchFamily="49" charset="-122"/>
              </a:rPr>
              <a:t>量筒</a:t>
            </a:r>
            <a:r>
              <a:rPr lang="en-US" altLang="zh-CN" sz="4800" b="1" dirty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800" b="1" dirty="0">
                <a:latin typeface="楷体_GB2312" pitchFamily="49" charset="-122"/>
                <a:ea typeface="楷体_GB2312" pitchFamily="49" charset="-122"/>
              </a:rPr>
              <a:t>水</a:t>
            </a:r>
            <a:r>
              <a:rPr lang="en-US" altLang="zh-CN" sz="4800" b="1" dirty="0" smtClean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800" b="1" dirty="0" smtClean="0">
                <a:latin typeface="楷体_GB2312" pitchFamily="49" charset="-122"/>
                <a:ea typeface="楷体_GB2312" pitchFamily="49" charset="-122"/>
              </a:rPr>
              <a:t>蜡块</a:t>
            </a:r>
            <a:r>
              <a:rPr lang="en-US" altLang="zh-CN" sz="4800" b="1" dirty="0" smtClean="0"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800" b="1" dirty="0" smtClean="0">
                <a:latin typeface="楷体_GB2312" pitchFamily="49" charset="-122"/>
                <a:ea typeface="楷体_GB2312" pitchFamily="49" charset="-122"/>
              </a:rPr>
              <a:t>大</a:t>
            </a:r>
            <a:r>
              <a:rPr lang="zh-CN" altLang="en-US" sz="4800" b="1" dirty="0">
                <a:latin typeface="楷体_GB2312" pitchFamily="49" charset="-122"/>
                <a:ea typeface="楷体_GB2312" pitchFamily="49" charset="-122"/>
              </a:rPr>
              <a:t>头针</a:t>
            </a:r>
          </a:p>
        </p:txBody>
      </p:sp>
      <p:sp>
        <p:nvSpPr>
          <p:cNvPr id="112" name="Rectangle 3"/>
          <p:cNvSpPr/>
          <p:nvPr/>
        </p:nvSpPr>
        <p:spPr>
          <a:xfrm>
            <a:off x="9382443" y="0"/>
            <a:ext cx="2497137" cy="685800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13" name="Text Box 4"/>
          <p:cNvSpPr txBox="1"/>
          <p:nvPr/>
        </p:nvSpPr>
        <p:spPr>
          <a:xfrm>
            <a:off x="10060305" y="115888"/>
            <a:ext cx="1819275" cy="57912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分析：</a:t>
            </a:r>
          </a:p>
        </p:txBody>
      </p:sp>
      <p:sp>
        <p:nvSpPr>
          <p:cNvPr id="114" name="Text Box 5"/>
          <p:cNvSpPr txBox="1"/>
          <p:nvPr/>
        </p:nvSpPr>
        <p:spPr>
          <a:xfrm>
            <a:off x="9375355" y="836613"/>
            <a:ext cx="2504226" cy="5181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漂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得质量</a:t>
            </a:r>
          </a:p>
        </p:txBody>
      </p:sp>
      <p:sp>
        <p:nvSpPr>
          <p:cNvPr id="115" name="Text Box 6"/>
          <p:cNvSpPr txBox="1"/>
          <p:nvPr/>
        </p:nvSpPr>
        <p:spPr>
          <a:xfrm>
            <a:off x="9375353" y="2347663"/>
            <a:ext cx="2478796" cy="52322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压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得体积</a:t>
            </a:r>
          </a:p>
        </p:txBody>
      </p:sp>
      <p:graphicFrame>
        <p:nvGraphicFramePr>
          <p:cNvPr id="116" name="Object 10"/>
          <p:cNvGraphicFramePr>
            <a:graphicFrameLocks/>
          </p:cNvGraphicFramePr>
          <p:nvPr/>
        </p:nvGraphicFramePr>
        <p:xfrm>
          <a:off x="9800590" y="3164840"/>
          <a:ext cx="1724660" cy="703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1" r:id="rId3" imgW="17068800" imgH="5486400" progId="">
                  <p:embed/>
                </p:oleObj>
              </mc:Choice>
              <mc:Fallback>
                <p:oleObj r:id="rId3" imgW="17068800" imgH="5486400" progId="">
                  <p:embed/>
                  <p:pic>
                    <p:nvPicPr>
                      <p:cNvPr id="0" name="Picture 3" descr="image1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00590" y="3164840"/>
                        <a:ext cx="1724660" cy="7035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" name="Text Box 11"/>
          <p:cNvSpPr txBox="1"/>
          <p:nvPr/>
        </p:nvSpPr>
        <p:spPr>
          <a:xfrm>
            <a:off x="9375354" y="4010660"/>
            <a:ext cx="2489811" cy="5181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表达式</a:t>
            </a:r>
          </a:p>
        </p:txBody>
      </p:sp>
      <p:sp>
        <p:nvSpPr>
          <p:cNvPr id="118" name="文本框 5"/>
          <p:cNvSpPr txBox="1"/>
          <p:nvPr/>
        </p:nvSpPr>
        <p:spPr>
          <a:xfrm>
            <a:off x="9443085" y="1623060"/>
            <a:ext cx="2477770" cy="518160"/>
          </a:xfrm>
          <a:prstGeom prst="rect">
            <a:avLst/>
          </a:prstGeom>
          <a:solidFill>
            <a:srgbClr val="FFFFCC"/>
          </a:solidFill>
        </p:spPr>
        <p:txBody>
          <a:bodyPr wrap="square" rtlCol="0" anchor="t">
            <a:spAutoFit/>
          </a:bodyPr>
          <a:lstStyle/>
          <a:p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m=</a:t>
            </a:r>
            <a:r>
              <a:rPr lang="el-GR" altLang="zh-CN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ρ</a:t>
            </a:r>
            <a:r>
              <a:rPr lang="zh-CN" altLang="zh-CN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水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(V</a:t>
            </a:r>
            <a:r>
              <a:rPr lang="en-US" altLang="el-GR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2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-V</a:t>
            </a:r>
            <a:r>
              <a:rPr lang="en-US" altLang="el-GR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1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)</a:t>
            </a:r>
          </a:p>
        </p:txBody>
      </p:sp>
      <p:grpSp>
        <p:nvGrpSpPr>
          <p:cNvPr id="119" name="组合 118"/>
          <p:cNvGrpSpPr/>
          <p:nvPr/>
        </p:nvGrpSpPr>
        <p:grpSpPr>
          <a:xfrm>
            <a:off x="9361170" y="4806315"/>
            <a:ext cx="2503170" cy="1328420"/>
            <a:chOff x="12869" y="8285"/>
            <a:chExt cx="4290" cy="2092"/>
          </a:xfrm>
        </p:grpSpPr>
        <p:graphicFrame>
          <p:nvGraphicFramePr>
            <p:cNvPr id="120" name="Object 12"/>
            <p:cNvGraphicFramePr>
              <a:graphicFrameLocks/>
            </p:cNvGraphicFramePr>
            <p:nvPr/>
          </p:nvGraphicFramePr>
          <p:xfrm>
            <a:off x="12869" y="8285"/>
            <a:ext cx="4291" cy="20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562" r:id="rId5" imgW="21945600" imgH="10363200" progId="">
                    <p:embed/>
                  </p:oleObj>
                </mc:Choice>
                <mc:Fallback>
                  <p:oleObj r:id="rId5" imgW="21945600" imgH="10363200" progId="">
                    <p:embed/>
                    <p:pic>
                      <p:nvPicPr>
                        <p:cNvPr id="0" name="Picture 4" descr="image1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69" y="8285"/>
                          <a:ext cx="4291" cy="2093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" name="文本框 6"/>
            <p:cNvSpPr txBox="1"/>
            <p:nvPr/>
          </p:nvSpPr>
          <p:spPr>
            <a:xfrm>
              <a:off x="12886" y="8685"/>
              <a:ext cx="569" cy="91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 anchor="t">
              <a:spAutoFit/>
            </a:bodyPr>
            <a:lstStyle/>
            <a:p>
              <a:r>
                <a:rPr lang="el-GR" altLang="zh-CN" sz="3200" i="1" dirty="0"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ρ</a:t>
              </a:r>
            </a:p>
          </p:txBody>
        </p:sp>
        <p:sp>
          <p:nvSpPr>
            <p:cNvPr id="122" name="文本框 7"/>
            <p:cNvSpPr txBox="1"/>
            <p:nvPr/>
          </p:nvSpPr>
          <p:spPr>
            <a:xfrm>
              <a:off x="15863" y="8770"/>
              <a:ext cx="1206" cy="91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 anchor="t">
              <a:spAutoFit/>
            </a:bodyPr>
            <a:lstStyle/>
            <a:p>
              <a:r>
                <a:rPr lang="el-GR" altLang="zh-CN" sz="3200" i="1" dirty="0"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ρ</a:t>
              </a:r>
              <a:r>
                <a:rPr lang="zh-CN" altLang="el-GR" sz="3200" i="1" baseline="-25000" dirty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宋体" panose="02010600030101010101" pitchFamily="2" charset="-122"/>
                  <a:sym typeface="+mn-ea"/>
                </a:rPr>
                <a:t>水</a:t>
              </a:r>
            </a:p>
          </p:txBody>
        </p:sp>
      </p:grpSp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2" grpId="0"/>
      <p:bldP spid="109" grpId="0"/>
      <p:bldP spid="112" grpId="0" bldLvl="0" animBg="1"/>
      <p:bldP spid="113" grpId="0"/>
      <p:bldP spid="114" grpId="0" bldLvl="0" animBg="1"/>
      <p:bldP spid="115" grpId="0" bldLvl="0" animBg="1"/>
      <p:bldP spid="117" grpId="0" bldLvl="0" animBg="1"/>
      <p:bldP spid="11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61" y="714356"/>
            <a:ext cx="11620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量筒测固体的密度。</a:t>
            </a:r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en-US" altLang="zh-CN" sz="4400" b="1" dirty="0" smtClean="0">
                <a:solidFill>
                  <a:srgbClr val="FF0000"/>
                </a:solidFill>
              </a:rPr>
              <a:t>                          —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借助浮力等质量代换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4000505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2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、密度大于水的固体如何借助这种方式测量？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0080" y="2643183"/>
            <a:ext cx="109804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思考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、具备什么条件的固体才能用这种方法？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9701" y="1959595"/>
            <a:ext cx="11334829" cy="1438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/>
              <a:t>1</a:t>
            </a:r>
            <a:r>
              <a:rPr lang="zh-CN" altLang="en-US" sz="4400" b="1" dirty="0" smtClean="0"/>
              <a:t>：用量筒测密度大于水的</a:t>
            </a:r>
            <a:r>
              <a:rPr lang="zh-CN" altLang="en-US" sz="4400" b="1" dirty="0" smtClean="0">
                <a:solidFill>
                  <a:srgbClr val="FF0000"/>
                </a:solidFill>
                <a:sym typeface="+mn-ea"/>
              </a:rPr>
              <a:t>可塑性物质</a:t>
            </a:r>
            <a:r>
              <a:rPr lang="zh-CN" altLang="en-US" sz="4400" b="1" dirty="0" smtClean="0"/>
              <a:t>的密度</a:t>
            </a:r>
            <a:endParaRPr lang="en-US" altLang="zh-CN" sz="4400" b="1" dirty="0" smtClean="0"/>
          </a:p>
          <a:p>
            <a:r>
              <a:rPr lang="zh-CN" altLang="en-US" sz="4400" b="1" dirty="0" smtClean="0"/>
              <a:t>（如水果、牙膏皮、</a:t>
            </a:r>
            <a:r>
              <a:rPr lang="zh-CN" altLang="en-US" sz="4400" b="1" dirty="0" smtClean="0">
                <a:sym typeface="+mn-ea"/>
              </a:rPr>
              <a:t>橡皮泥</a:t>
            </a:r>
            <a:r>
              <a:rPr lang="zh-CN" altLang="en-US" sz="4400" b="1" dirty="0" smtClean="0"/>
              <a:t>）</a:t>
            </a:r>
            <a:endParaRPr lang="zh-CN" altLang="en-US" sz="4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71461" y="642918"/>
            <a:ext cx="10287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拓展：用量筒测密度大于水的固体密度</a:t>
            </a:r>
            <a:endParaRPr lang="zh-CN" altLang="en-US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26060" y="53975"/>
            <a:ext cx="11628120" cy="6797040"/>
            <a:chOff x="356" y="85"/>
            <a:chExt cx="18312" cy="10704"/>
          </a:xfrm>
        </p:grpSpPr>
        <p:graphicFrame>
          <p:nvGraphicFramePr>
            <p:cNvPr id="2" name="对象 -2147482624"/>
            <p:cNvGraphicFramePr>
              <a:graphicFrameLocks/>
            </p:cNvGraphicFramePr>
            <p:nvPr/>
          </p:nvGraphicFramePr>
          <p:xfrm>
            <a:off x="14290" y="7764"/>
            <a:ext cx="1327" cy="1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0" r:id="rId3" imgW="228600" imgH="241200" progId="Equations">
                    <p:embed/>
                  </p:oleObj>
                </mc:Choice>
                <mc:Fallback>
                  <p:oleObj r:id="rId3" imgW="228600" imgH="241200" progId="Equations">
                    <p:embed/>
                    <p:pic>
                      <p:nvPicPr>
                        <p:cNvPr id="0" name="Picture 3" descr="image9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290" y="7764"/>
                          <a:ext cx="1327" cy="10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0" name="组合 9"/>
            <p:cNvGrpSpPr/>
            <p:nvPr/>
          </p:nvGrpSpPr>
          <p:grpSpPr>
            <a:xfrm>
              <a:off x="356" y="85"/>
              <a:ext cx="18312" cy="10704"/>
              <a:chOff x="588" y="123"/>
              <a:chExt cx="18312" cy="10704"/>
            </a:xfrm>
          </p:grpSpPr>
          <p:sp>
            <p:nvSpPr>
              <p:cNvPr id="100" name="文本框 99"/>
              <p:cNvSpPr txBox="1"/>
              <p:nvPr/>
            </p:nvSpPr>
            <p:spPr>
              <a:xfrm>
                <a:off x="588" y="123"/>
                <a:ext cx="18312" cy="10704"/>
              </a:xfrm>
              <a:prstGeom prst="rect">
                <a:avLst/>
              </a:prstGeom>
              <a:solidFill>
                <a:srgbClr val="FFFFFF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square">
                <a:spAutoFit/>
              </a:bodyPr>
              <a:lstStyle/>
              <a:p>
                <a:pPr marL="0" indent="0" algn="l"/>
                <a:r>
                  <a:rPr lang="en-US" altLang="zh-CN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   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小明手上有一块橡皮泥，他想测出橡皮泥的密度。小明利用一个量筒、适量的水设计了一个测量橡皮泥密度的方案，以下是他设计的部分实验步骤，请你按照小明的思路，将实验步骤补充完整（知橡皮泥的密度大于水的密度）。（</a:t>
                </a:r>
                <a:r>
                  <a:rPr lang="en-US" altLang="zh-CN" sz="4000" b="0" u="none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1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）将适量的水倒入量筒中，读出水面所对量筒的示数</a:t>
                </a:r>
                <a:r>
                  <a:rPr lang="en-US" altLang="zh-CN" sz="4000" b="0" i="1" u="none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V</a:t>
                </a:r>
                <a:r>
                  <a:rPr lang="en-US" altLang="zh-CN" sz="4000" b="0" u="none" baseline="-25000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1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；（</a:t>
                </a:r>
                <a:r>
                  <a:rPr lang="en-US" altLang="zh-CN" sz="4000" b="0" u="none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2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:r>
                  <a:rPr lang="zh-CN" altLang="en-US" sz="4000" u="sng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                                         </a:t>
                </a:r>
                <a:r>
                  <a:rPr lang="zh-CN" altLang="en-US" sz="4000" u="sng" dirty="0" smtClean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                       </a:t>
                </a:r>
                <a:r>
                  <a:rPr lang="zh-CN" altLang="en-US" sz="4000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，读出水面所对量筒的示数</a:t>
                </a:r>
                <a:r>
                  <a:rPr lang="en-US" altLang="zh-CN" sz="4000" i="1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V</a:t>
                </a:r>
                <a:r>
                  <a:rPr lang="en-US" altLang="zh-CN" sz="4000" baseline="-25000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2</a:t>
                </a:r>
                <a:r>
                  <a:rPr lang="en-US" altLang="zh-CN" sz="4000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;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（</a:t>
                </a:r>
                <a:r>
                  <a:rPr lang="en-US" altLang="zh-CN" sz="4000" b="0" u="none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3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）</a:t>
                </a:r>
                <a:r>
                  <a:rPr lang="zh-CN" altLang="en-US" sz="4000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将橡皮泥浸没量筒中，读出水面所对量筒的示数</a:t>
                </a:r>
                <a:r>
                  <a:rPr lang="en-US" altLang="zh-CN" sz="4000" i="1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V</a:t>
                </a:r>
                <a:r>
                  <a:rPr lang="en-US" altLang="zh-CN" sz="4000" baseline="-25000" dirty="0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  <a:sym typeface="+mn-ea"/>
                  </a:rPr>
                  <a:t>3</a:t>
                </a:r>
                <a:r>
                  <a:rPr lang="zh-CN" altLang="en-US" sz="4000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；</a:t>
                </a:r>
                <a:r>
                  <a:rPr lang="zh-CN" altLang="en-US" sz="4000" b="0" u="none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已知水的密度为   </a:t>
                </a:r>
                <a:r>
                  <a:rPr lang="zh-CN" altLang="en-US" sz="4000" dirty="0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  <a:sym typeface="+mn-ea"/>
                  </a:rPr>
                  <a:t>，利用上述测出的物理量和已知量写出橡皮泥密度的表达式：</a:t>
                </a:r>
                <a:endParaRPr lang="en-US" altLang="zh-CN" sz="4000" b="0" u="none" dirty="0"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endParaRPr>
              </a:p>
            </p:txBody>
          </p:sp>
          <p:sp>
            <p:nvSpPr>
              <p:cNvPr id="102" name="文本框 101"/>
              <p:cNvSpPr txBox="1"/>
              <p:nvPr/>
            </p:nvSpPr>
            <p:spPr>
              <a:xfrm>
                <a:off x="5874" y="10278"/>
                <a:ext cx="3874" cy="398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square">
                <a:spAutoFit/>
              </a:bodyPr>
              <a:lstStyle/>
              <a:p>
                <a:pPr marL="0" indent="0" algn="l"/>
                <a:r>
                  <a:rPr lang="en-US" altLang="zh-CN" sz="1050" b="0" u="sng">
                    <a:latin typeface="Calibri" panose="020F0502020204030204" charset="0"/>
                    <a:ea typeface="Calibri" panose="020F0502020204030204" charset="0"/>
                    <a:cs typeface="Calibri" panose="020F0502020204030204" charset="0"/>
                  </a:rPr>
                  <a:t>                                                              </a:t>
                </a:r>
                <a:r>
                  <a:rPr lang="zh-CN" altLang="en-US" sz="1050" b="0" u="none"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2" charset="-122"/>
                  </a:rPr>
                  <a:t>。</a:t>
                </a:r>
                <a:endParaRPr lang="zh-CN" altLang="en-US"/>
              </a:p>
            </p:txBody>
          </p:sp>
          <p:graphicFrame>
            <p:nvGraphicFramePr>
              <p:cNvPr id="8" name="对象 -2147482624"/>
              <p:cNvGraphicFramePr>
                <a:graphicFrameLocks/>
              </p:cNvGraphicFramePr>
              <p:nvPr/>
            </p:nvGraphicFramePr>
            <p:xfrm>
              <a:off x="2600" y="9602"/>
              <a:ext cx="3169" cy="106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5611" r:id="rId5" imgW="545760" imgH="241200" progId="Equations">
                      <p:embed/>
                    </p:oleObj>
                  </mc:Choice>
                  <mc:Fallback>
                    <p:oleObj r:id="rId5" imgW="545760" imgH="241200" progId="Equations">
                      <p:embed/>
                      <p:pic>
                        <p:nvPicPr>
                          <p:cNvPr id="0" name="图片 3075" descr="image10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00" y="9602"/>
                            <a:ext cx="3169" cy="106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3810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aphicFrame>
          <p:nvGraphicFramePr>
            <p:cNvPr id="11" name="对象 -2147482624"/>
            <p:cNvGraphicFramePr>
              <a:graphicFrameLocks/>
            </p:cNvGraphicFramePr>
            <p:nvPr/>
          </p:nvGraphicFramePr>
          <p:xfrm>
            <a:off x="15497" y="7741"/>
            <a:ext cx="1329" cy="106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5612" r:id="rId7" imgW="228600" imgH="241200" progId="Equations">
                    <p:embed/>
                  </p:oleObj>
                </mc:Choice>
                <mc:Fallback>
                  <p:oleObj r:id="rId7" imgW="228600" imgH="241200" progId="Equations">
                    <p:embed/>
                    <p:pic>
                      <p:nvPicPr>
                        <p:cNvPr id="0" name="Picture 1" descr="image11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497" y="7741"/>
                          <a:ext cx="1329" cy="106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208" name="Rectangle 14"/>
          <p:cNvSpPr/>
          <p:nvPr/>
        </p:nvSpPr>
        <p:spPr>
          <a:xfrm>
            <a:off x="1524000" y="3022283"/>
            <a:ext cx="309880" cy="3657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>
            <a:spAutoFit/>
          </a:bodyPr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712" name="Picture 16"/>
          <p:cNvPicPr>
            <a:picLocks noChangeAspect="1"/>
          </p:cNvPicPr>
          <p:nvPr/>
        </p:nvPicPr>
        <p:blipFill>
          <a:blip r:embed="rId9" cstate="print"/>
          <a:srcRect t="2"/>
          <a:stretch>
            <a:fillRect/>
          </a:stretch>
        </p:blipFill>
        <p:spPr>
          <a:xfrm>
            <a:off x="3444558" y="138430"/>
            <a:ext cx="1647825" cy="2671763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9713" name="Picture 17"/>
          <p:cNvPicPr>
            <a:picLocks noChangeAspect="1"/>
          </p:cNvPicPr>
          <p:nvPr/>
        </p:nvPicPr>
        <p:blipFill>
          <a:blip r:embed="rId10" cstate="print"/>
          <a:srcRect t="1062" b="5145"/>
          <a:stretch>
            <a:fillRect/>
          </a:stretch>
        </p:blipFill>
        <p:spPr>
          <a:xfrm>
            <a:off x="5089208" y="151130"/>
            <a:ext cx="1784350" cy="266223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9714" name="Picture 18"/>
          <p:cNvPicPr>
            <a:picLocks noChangeAspect="1"/>
          </p:cNvPicPr>
          <p:nvPr/>
        </p:nvPicPr>
        <p:blipFill>
          <a:blip r:embed="rId11" cstate="print"/>
          <a:srcRect t="563" b="5627"/>
          <a:stretch>
            <a:fillRect/>
          </a:stretch>
        </p:blipFill>
        <p:spPr>
          <a:xfrm>
            <a:off x="6854508" y="152718"/>
            <a:ext cx="1873250" cy="2646362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2"/>
          <p:cNvSpPr txBox="1"/>
          <p:nvPr/>
        </p:nvSpPr>
        <p:spPr>
          <a:xfrm>
            <a:off x="0" y="196652"/>
            <a:ext cx="7966710" cy="830997"/>
          </a:xfrm>
          <a:prstGeom prst="rect">
            <a:avLst/>
          </a:prstGeom>
          <a:solidFill>
            <a:schemeClr val="bg1"/>
          </a:solidFill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4800" b="1" dirty="0" smtClean="0"/>
              <a:t>例</a:t>
            </a:r>
            <a:r>
              <a:rPr lang="en-US" altLang="zh-CN" sz="4800" b="1" dirty="0" smtClean="0"/>
              <a:t>1</a:t>
            </a:r>
            <a:r>
              <a:rPr lang="zh-CN" altLang="en-US" sz="4800" b="1" dirty="0" smtClean="0"/>
              <a:t>：橡皮泥</a:t>
            </a:r>
            <a:r>
              <a:rPr lang="zh-CN" altLang="en-US" sz="4800" b="1" dirty="0" smtClean="0">
                <a:latin typeface="楷体_GB2312" pitchFamily="49" charset="-122"/>
                <a:ea typeface="楷体_GB2312" pitchFamily="49" charset="-122"/>
              </a:rPr>
              <a:t>密度测量（可塑）</a:t>
            </a:r>
            <a:endParaRPr lang="zh-CN" altLang="en-US" sz="2800" b="1" dirty="0"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29699" name="Text Box 3"/>
          <p:cNvSpPr txBox="1"/>
          <p:nvPr/>
        </p:nvSpPr>
        <p:spPr>
          <a:xfrm>
            <a:off x="381000" y="1470343"/>
            <a:ext cx="5562600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4800" b="1" dirty="0" smtClean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仪器：量</a:t>
            </a:r>
            <a:r>
              <a:rPr lang="zh-CN" altLang="en-US" sz="48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筒</a:t>
            </a:r>
            <a:r>
              <a:rPr lang="en-US" altLang="zh-CN" sz="48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+</a:t>
            </a:r>
            <a:r>
              <a:rPr lang="zh-CN" altLang="en-US" sz="48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水</a:t>
            </a:r>
          </a:p>
        </p:txBody>
      </p:sp>
      <p:sp>
        <p:nvSpPr>
          <p:cNvPr id="8208" name="Rectangle 14"/>
          <p:cNvSpPr/>
          <p:nvPr/>
        </p:nvSpPr>
        <p:spPr>
          <a:xfrm>
            <a:off x="1524000" y="3022283"/>
            <a:ext cx="309880" cy="36576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none" anchor="ctr">
            <a:spAutoFit/>
          </a:bodyPr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29712" name="Picture 16"/>
          <p:cNvPicPr>
            <a:picLocks noChangeAspect="1"/>
          </p:cNvPicPr>
          <p:nvPr/>
        </p:nvPicPr>
        <p:blipFill>
          <a:blip r:embed="rId3" cstate="print"/>
          <a:srcRect t="2"/>
          <a:stretch>
            <a:fillRect/>
          </a:stretch>
        </p:blipFill>
        <p:spPr>
          <a:xfrm>
            <a:off x="735013" y="2942590"/>
            <a:ext cx="1647825" cy="2671763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9713" name="Picture 17"/>
          <p:cNvPicPr>
            <a:picLocks noChangeAspect="1"/>
          </p:cNvPicPr>
          <p:nvPr/>
        </p:nvPicPr>
        <p:blipFill>
          <a:blip r:embed="rId4" cstate="print"/>
          <a:srcRect t="1062" b="5145"/>
          <a:stretch>
            <a:fillRect/>
          </a:stretch>
        </p:blipFill>
        <p:spPr>
          <a:xfrm>
            <a:off x="2631123" y="2932430"/>
            <a:ext cx="1784350" cy="2662238"/>
          </a:xfrm>
          <a:prstGeom prst="rect">
            <a:avLst/>
          </a:prstGeom>
          <a:noFill/>
          <a:ln w="9525">
            <a:noFill/>
            <a:miter/>
          </a:ln>
        </p:spPr>
      </p:pic>
      <p:pic>
        <p:nvPicPr>
          <p:cNvPr id="29714" name="Picture 18"/>
          <p:cNvPicPr>
            <a:picLocks noChangeAspect="1"/>
          </p:cNvPicPr>
          <p:nvPr/>
        </p:nvPicPr>
        <p:blipFill>
          <a:blip r:embed="rId5" cstate="print"/>
          <a:srcRect t="563" b="5627"/>
          <a:stretch>
            <a:fillRect/>
          </a:stretch>
        </p:blipFill>
        <p:spPr>
          <a:xfrm>
            <a:off x="4693603" y="2876868"/>
            <a:ext cx="1873250" cy="2646362"/>
          </a:xfrm>
          <a:prstGeom prst="rect">
            <a:avLst/>
          </a:prstGeom>
          <a:noFill/>
          <a:ln w="9525">
            <a:noFill/>
            <a:miter/>
          </a:ln>
        </p:spPr>
      </p:pic>
      <p:sp>
        <p:nvSpPr>
          <p:cNvPr id="28675" name="Rectangle 3"/>
          <p:cNvSpPr/>
          <p:nvPr/>
        </p:nvSpPr>
        <p:spPr>
          <a:xfrm>
            <a:off x="8479335" y="0"/>
            <a:ext cx="2497137" cy="685800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8676" name="Text Box 4"/>
          <p:cNvSpPr txBox="1"/>
          <p:nvPr/>
        </p:nvSpPr>
        <p:spPr>
          <a:xfrm>
            <a:off x="8848725" y="115888"/>
            <a:ext cx="1819275" cy="57912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分析：</a:t>
            </a:r>
          </a:p>
        </p:txBody>
      </p:sp>
      <p:sp>
        <p:nvSpPr>
          <p:cNvPr id="28677" name="Text Box 5"/>
          <p:cNvSpPr txBox="1"/>
          <p:nvPr/>
        </p:nvSpPr>
        <p:spPr>
          <a:xfrm>
            <a:off x="8471971" y="847630"/>
            <a:ext cx="2489812" cy="5181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漂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得质量</a:t>
            </a:r>
          </a:p>
        </p:txBody>
      </p:sp>
      <p:sp>
        <p:nvSpPr>
          <p:cNvPr id="28678" name="Text Box 6"/>
          <p:cNvSpPr txBox="1"/>
          <p:nvPr/>
        </p:nvSpPr>
        <p:spPr>
          <a:xfrm>
            <a:off x="8489850" y="2479866"/>
            <a:ext cx="2471933" cy="5181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沉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得体积</a:t>
            </a:r>
          </a:p>
        </p:txBody>
      </p:sp>
      <p:graphicFrame>
        <p:nvGraphicFramePr>
          <p:cNvPr id="28682" name="Object 10"/>
          <p:cNvGraphicFramePr>
            <a:graphicFrameLocks/>
          </p:cNvGraphicFramePr>
          <p:nvPr/>
        </p:nvGraphicFramePr>
        <p:xfrm>
          <a:off x="8589010" y="3164840"/>
          <a:ext cx="1724660" cy="703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r:id="rId6" imgW="17068800" imgH="5486400" progId="">
                  <p:embed/>
                </p:oleObj>
              </mc:Choice>
              <mc:Fallback>
                <p:oleObj r:id="rId6" imgW="17068800" imgH="5486400" progId="">
                  <p:embed/>
                  <p:pic>
                    <p:nvPicPr>
                      <p:cNvPr id="0" name="Picture 2" descr="image1"/>
                      <p:cNvPicPr>
                        <a:picLocks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589010" y="3164840"/>
                        <a:ext cx="1724660" cy="703580"/>
                      </a:xfrm>
                      <a:prstGeom prst="rect">
                        <a:avLst/>
                      </a:prstGeom>
                      <a:solidFill>
                        <a:srgbClr val="FFFFFF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83" name="Text Box 11"/>
          <p:cNvSpPr txBox="1"/>
          <p:nvPr/>
        </p:nvSpPr>
        <p:spPr>
          <a:xfrm>
            <a:off x="8505023" y="4010660"/>
            <a:ext cx="2467778" cy="518160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lvl="0" eaLnBrk="1" hangingPunct="1"/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表达式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8495909" y="1634077"/>
            <a:ext cx="2477770" cy="518160"/>
          </a:xfrm>
          <a:prstGeom prst="rect">
            <a:avLst/>
          </a:prstGeom>
          <a:solidFill>
            <a:srgbClr val="FFFFCC"/>
          </a:solidFill>
        </p:spPr>
        <p:txBody>
          <a:bodyPr wrap="square" rtlCol="0" anchor="t">
            <a:spAutoFit/>
          </a:bodyPr>
          <a:lstStyle/>
          <a:p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m=</a:t>
            </a:r>
            <a:r>
              <a:rPr lang="el-GR" altLang="zh-CN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ρ</a:t>
            </a:r>
            <a:r>
              <a:rPr lang="zh-CN" altLang="zh-CN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水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(V</a:t>
            </a:r>
            <a:r>
              <a:rPr lang="en-US" altLang="el-GR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2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-V</a:t>
            </a:r>
            <a:r>
              <a:rPr lang="en-US" altLang="el-GR" sz="2800" i="1" baseline="-25000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1</a:t>
            </a:r>
            <a:r>
              <a:rPr lang="en-US" altLang="el-GR" sz="2800" i="1" dirty="0">
                <a:latin typeface="Arial" panose="020B0604020202020204" pitchFamily="34" charset="0"/>
                <a:ea typeface="Arial" panose="020B0604020202020204" pitchFamily="34" charset="0"/>
                <a:sym typeface="+mn-ea"/>
              </a:rPr>
              <a:t>)</a:t>
            </a:r>
          </a:p>
        </p:txBody>
      </p:sp>
      <p:graphicFrame>
        <p:nvGraphicFramePr>
          <p:cNvPr id="28684" name="Object 12"/>
          <p:cNvGraphicFramePr>
            <a:graphicFrameLocks/>
          </p:cNvGraphicFramePr>
          <p:nvPr/>
        </p:nvGraphicFramePr>
        <p:xfrm>
          <a:off x="8267558" y="4783455"/>
          <a:ext cx="2748280" cy="1329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4" r:id="rId8" imgW="21945600" imgH="10363200" progId="">
                  <p:embed/>
                </p:oleObj>
              </mc:Choice>
              <mc:Fallback>
                <p:oleObj r:id="rId8" imgW="21945600" imgH="10363200" progId="">
                  <p:embed/>
                  <p:pic>
                    <p:nvPicPr>
                      <p:cNvPr id="0" name="Picture 1" descr="image8"/>
                      <p:cNvPicPr>
                        <a:picLocks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67558" y="4783455"/>
                        <a:ext cx="2748280" cy="1329055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9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4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6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/>
      <p:bldP spid="28675" grpId="0" bldLvl="0" animBg="1"/>
      <p:bldP spid="28676" grpId="0"/>
      <p:bldP spid="28677" grpId="0" bldLvl="0" animBg="1"/>
      <p:bldP spid="28678" grpId="0" bldLvl="0" animBg="1"/>
      <p:bldP spid="28683" grpId="0" bldLvl="0" animBg="1"/>
      <p:bldP spid="6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3186" y="993438"/>
            <a:ext cx="11430080" cy="2535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/>
              <a:t>      </a:t>
            </a:r>
            <a:r>
              <a:rPr lang="zh-CN" altLang="zh-CN" sz="4000" dirty="0" smtClean="0"/>
              <a:t>小明同学在过生日时收到了一个内有“生日快乐”的小水晶球，他用量筒、小玻璃杯</a:t>
            </a:r>
            <a:r>
              <a:rPr lang="zh-CN" altLang="en-US" sz="4000" dirty="0" smtClean="0"/>
              <a:t>和水</a:t>
            </a:r>
            <a:r>
              <a:rPr lang="zh-CN" altLang="zh-CN" sz="4000" dirty="0" smtClean="0"/>
              <a:t>测</a:t>
            </a:r>
            <a:r>
              <a:rPr lang="zh-CN" altLang="en-US" sz="4000" dirty="0" smtClean="0"/>
              <a:t>出了</a:t>
            </a:r>
            <a:r>
              <a:rPr lang="zh-CN" altLang="zh-CN" sz="4000" dirty="0" smtClean="0"/>
              <a:t>水晶球</a:t>
            </a:r>
            <a:r>
              <a:rPr lang="zh-CN" altLang="en-US" sz="4000" dirty="0" smtClean="0"/>
              <a:t>的</a:t>
            </a:r>
            <a:r>
              <a:rPr lang="zh-CN" altLang="zh-CN" sz="4000" dirty="0" smtClean="0"/>
              <a:t>密度，我已</a:t>
            </a:r>
            <a:r>
              <a:rPr lang="zh-CN" altLang="en-US" sz="4000" dirty="0" smtClean="0"/>
              <a:t>设计出实验的测量步骤，请写出</a:t>
            </a:r>
            <a:r>
              <a:rPr lang="zh-CN" altLang="zh-CN" sz="4000" dirty="0" smtClean="0">
                <a:sym typeface="+mn-ea"/>
              </a:rPr>
              <a:t>水晶球密度的表达式。</a:t>
            </a:r>
            <a:endParaRPr lang="zh-CN" altLang="en-US" sz="4000" dirty="0"/>
          </a:p>
        </p:txBody>
      </p:sp>
      <p:sp>
        <p:nvSpPr>
          <p:cNvPr id="32" name="文本框 31"/>
          <p:cNvSpPr txBox="1"/>
          <p:nvPr/>
        </p:nvSpPr>
        <p:spPr>
          <a:xfrm>
            <a:off x="106680" y="123190"/>
            <a:ext cx="11221342" cy="769441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4400" b="1" dirty="0" smtClean="0">
                <a:sym typeface="+mn-ea"/>
              </a:rPr>
              <a:t>2</a:t>
            </a:r>
            <a:r>
              <a:rPr lang="zh-CN" altLang="en-US" sz="4400" b="1" dirty="0" smtClean="0">
                <a:sym typeface="+mn-ea"/>
              </a:rPr>
              <a:t>：用量筒测密度大于水的</a:t>
            </a:r>
            <a:r>
              <a:rPr lang="zh-CN" altLang="en-US" sz="4400" b="1" dirty="0" smtClean="0">
                <a:solidFill>
                  <a:srgbClr val="FF0000"/>
                </a:solidFill>
                <a:sym typeface="+mn-ea"/>
              </a:rPr>
              <a:t>不可塑物质</a:t>
            </a:r>
            <a:r>
              <a:rPr lang="zh-CN" altLang="en-US" sz="4400" b="1" dirty="0" smtClean="0">
                <a:sym typeface="+mn-ea"/>
              </a:rPr>
              <a:t>的密度</a:t>
            </a:r>
            <a:endParaRPr lang="zh-CN" altLang="en-US" sz="4400" dirty="0"/>
          </a:p>
        </p:txBody>
      </p:sp>
      <p:grpSp>
        <p:nvGrpSpPr>
          <p:cNvPr id="35" name="组合 34"/>
          <p:cNvGrpSpPr/>
          <p:nvPr/>
        </p:nvGrpSpPr>
        <p:grpSpPr>
          <a:xfrm>
            <a:off x="1434465" y="3899535"/>
            <a:ext cx="6360160" cy="2903855"/>
            <a:chOff x="2259" y="6141"/>
            <a:chExt cx="10016" cy="4573"/>
          </a:xfrm>
        </p:grpSpPr>
        <p:grpSp>
          <p:nvGrpSpPr>
            <p:cNvPr id="2" name="Group 1"/>
            <p:cNvGrpSpPr/>
            <p:nvPr/>
          </p:nvGrpSpPr>
          <p:grpSpPr bwMode="auto">
            <a:xfrm>
              <a:off x="2259" y="6141"/>
              <a:ext cx="9217" cy="3263"/>
              <a:chOff x="5760" y="13920"/>
              <a:chExt cx="4115" cy="3000"/>
            </a:xfrm>
          </p:grpSpPr>
          <p:grpSp>
            <p:nvGrpSpPr>
              <p:cNvPr id="4" name="Group 2"/>
              <p:cNvGrpSpPr/>
              <p:nvPr/>
            </p:nvGrpSpPr>
            <p:grpSpPr bwMode="auto">
              <a:xfrm>
                <a:off x="5760" y="13920"/>
                <a:ext cx="1213" cy="2988"/>
                <a:chOff x="2205" y="1284"/>
                <a:chExt cx="1440" cy="3870"/>
              </a:xfrm>
            </p:grpSpPr>
            <p:sp>
              <p:nvSpPr>
                <p:cNvPr id="1027" name="AutoShape 3"/>
                <p:cNvSpPr>
                  <a:spLocks noChangeAspect="1" noChangeArrowheads="1"/>
                </p:cNvSpPr>
                <p:nvPr/>
              </p:nvSpPr>
              <p:spPr bwMode="auto">
                <a:xfrm flipV="1">
                  <a:off x="2205" y="4998"/>
                  <a:ext cx="1440" cy="156"/>
                </a:xfrm>
                <a:custGeom>
                  <a:avLst/>
                  <a:gdLst>
                    <a:gd name="G0" fmla="+- 5363 0 0"/>
                    <a:gd name="G1" fmla="+- 21600 0 5363"/>
                    <a:gd name="G2" fmla="*/ 5363 1 2"/>
                    <a:gd name="G3" fmla="+- 21600 0 G2"/>
                    <a:gd name="G4" fmla="+/ 5363 21600 2"/>
                    <a:gd name="G5" fmla="+/ G1 0 2"/>
                    <a:gd name="G6" fmla="*/ 21600 21600 5363"/>
                    <a:gd name="G7" fmla="*/ G6 1 2"/>
                    <a:gd name="G8" fmla="+- 21600 0 G7"/>
                    <a:gd name="G9" fmla="*/ 21600 1 2"/>
                    <a:gd name="G10" fmla="+- 5363 0 G9"/>
                    <a:gd name="G11" fmla="?: G10 G8 0"/>
                    <a:gd name="G12" fmla="?: G10 G7 21600"/>
                    <a:gd name="T0" fmla="*/ 18918 w 21600"/>
                    <a:gd name="T1" fmla="*/ 10800 h 21600"/>
                    <a:gd name="T2" fmla="*/ 10800 w 21600"/>
                    <a:gd name="T3" fmla="*/ 21600 h 21600"/>
                    <a:gd name="T4" fmla="*/ 2682 w 21600"/>
                    <a:gd name="T5" fmla="*/ 10800 h 21600"/>
                    <a:gd name="T6" fmla="*/ 10800 w 21600"/>
                    <a:gd name="T7" fmla="*/ 0 h 21600"/>
                    <a:gd name="T8" fmla="*/ 4482 w 21600"/>
                    <a:gd name="T9" fmla="*/ 4482 h 21600"/>
                    <a:gd name="T10" fmla="*/ 17118 w 21600"/>
                    <a:gd name="T11" fmla="*/ 17118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5363" y="21600"/>
                      </a:lnTo>
                      <a:lnTo>
                        <a:pt x="16237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8" name="Freeform 4"/>
                <p:cNvSpPr>
                  <a:spLocks noChangeAspect="1"/>
                </p:cNvSpPr>
                <p:nvPr/>
              </p:nvSpPr>
              <p:spPr bwMode="auto">
                <a:xfrm>
                  <a:off x="2559" y="1284"/>
                  <a:ext cx="861" cy="3744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3120"/>
                    </a:cxn>
                    <a:cxn ang="0">
                      <a:pos x="1080" y="3120"/>
                    </a:cxn>
                    <a:cxn ang="0">
                      <a:pos x="1080" y="156"/>
                    </a:cxn>
                    <a:cxn ang="0">
                      <a:pos x="126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60" h="3120">
                      <a:moveTo>
                        <a:pt x="0" y="0"/>
                      </a:moveTo>
                      <a:lnTo>
                        <a:pt x="0" y="3120"/>
                      </a:lnTo>
                      <a:lnTo>
                        <a:pt x="1080" y="3120"/>
                      </a:lnTo>
                      <a:lnTo>
                        <a:pt x="1080" y="156"/>
                      </a:lnTo>
                      <a:lnTo>
                        <a:pt x="126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029" name="Text Box 5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2805" y="1284"/>
                  <a:ext cx="360" cy="277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30" name="Text Box 6"/>
                <p:cNvSpPr txBox="1">
                  <a:spLocks noChangeArrowheads="1"/>
                </p:cNvSpPr>
                <p:nvPr/>
              </p:nvSpPr>
              <p:spPr bwMode="auto">
                <a:xfrm>
                  <a:off x="2758" y="4615"/>
                  <a:ext cx="191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grpSp>
              <p:nvGrpSpPr>
                <p:cNvPr id="5" name="Group 7"/>
                <p:cNvGrpSpPr>
                  <a:grpSpLocks noChangeAspect="1"/>
                </p:cNvGrpSpPr>
                <p:nvPr/>
              </p:nvGrpSpPr>
              <p:grpSpPr bwMode="auto">
                <a:xfrm>
                  <a:off x="2590" y="3345"/>
                  <a:ext cx="158" cy="1629"/>
                  <a:chOff x="2880" y="3885"/>
                  <a:chExt cx="300" cy="2007"/>
                </a:xfrm>
              </p:grpSpPr>
              <p:grpSp>
                <p:nvGrpSpPr>
                  <p:cNvPr id="6" name="Group 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5556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33" name="Line 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4" name="Line 1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5" name="Line 1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6" name="Line 12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37" name="Line 1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7" name="Group 1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5118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39" name="Line 1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0" name="Line 16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1" name="Line 1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2" name="Line 1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3" name="Line 1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8" name="Group 2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4710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45" name="Line 2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6" name="Line 22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7" name="Line 2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8" name="Line 24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49" name="Line 2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9" name="Group 2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4293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51" name="Line 2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2" name="Line 2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3" name="Line 2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4" name="Line 3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5" name="Line 3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0" name="Group 3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3885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57" name="Line 3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8" name="Line 34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59" name="Line 3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60" name="Line 36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61" name="Line 3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1062" name="Text Box 38"/>
                <p:cNvSpPr txBox="1">
                  <a:spLocks noChangeArrowheads="1"/>
                </p:cNvSpPr>
                <p:nvPr/>
              </p:nvSpPr>
              <p:spPr bwMode="auto">
                <a:xfrm>
                  <a:off x="2781" y="4257"/>
                  <a:ext cx="191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63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2781" y="3911"/>
                  <a:ext cx="191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64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781" y="3586"/>
                  <a:ext cx="191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65" name="Text Box 41"/>
                <p:cNvSpPr txBox="1">
                  <a:spLocks noChangeArrowheads="1"/>
                </p:cNvSpPr>
                <p:nvPr/>
              </p:nvSpPr>
              <p:spPr bwMode="auto">
                <a:xfrm>
                  <a:off x="2781" y="3258"/>
                  <a:ext cx="384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66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2778" y="2886"/>
                  <a:ext cx="417" cy="242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grpSp>
              <p:nvGrpSpPr>
                <p:cNvPr id="11" name="Group 43"/>
                <p:cNvGrpSpPr>
                  <a:grpSpLocks noChangeAspect="1"/>
                </p:cNvGrpSpPr>
                <p:nvPr/>
              </p:nvGrpSpPr>
              <p:grpSpPr bwMode="auto">
                <a:xfrm>
                  <a:off x="2580" y="1665"/>
                  <a:ext cx="158" cy="1629"/>
                  <a:chOff x="2880" y="3885"/>
                  <a:chExt cx="300" cy="2007"/>
                </a:xfrm>
              </p:grpSpPr>
              <p:grpSp>
                <p:nvGrpSpPr>
                  <p:cNvPr id="12" name="Group 44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5556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69" name="Line 4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0" name="Line 46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1" name="Line 4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2" name="Line 4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3" name="Line 4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3" name="Group 5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5118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75" name="Line 5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6" name="Line 52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7" name="Line 5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8" name="Line 54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79" name="Line 5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4" name="Group 56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4710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81" name="Line 5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2" name="Line 58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3" name="Line 5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4" name="Line 6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5" name="Line 6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5" name="Group 62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4293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87" name="Line 6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8" name="Line 64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89" name="Line 65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0" name="Line 66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1" name="Line 67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6" name="Group 6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880" y="3885"/>
                    <a:ext cx="300" cy="336"/>
                    <a:chOff x="6120" y="4560"/>
                    <a:chExt cx="300" cy="336"/>
                  </a:xfrm>
                </p:grpSpPr>
                <p:sp>
                  <p:nvSpPr>
                    <p:cNvPr id="1093" name="Line 69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821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4" name="Line 70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737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5" name="Line 71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653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6" name="Line 72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195" y="4569"/>
                      <a:ext cx="0" cy="15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1097" name="Line 73"/>
                    <p:cNvSpPr>
                      <a:spLocks noChangeAspect="1" noChangeShapeType="1"/>
                    </p:cNvSpPr>
                    <p:nvPr/>
                  </p:nvSpPr>
                  <p:spPr bwMode="auto">
                    <a:xfrm rot="16200000" flipV="1">
                      <a:off x="6270" y="4410"/>
                      <a:ext cx="0" cy="300"/>
                    </a:xfrm>
                    <a:prstGeom prst="line">
                      <a:avLst/>
                    </a:prstGeom>
                    <a:noFill/>
                    <a:ln w="3175">
                      <a:solidFill>
                        <a:srgbClr val="000000"/>
                      </a:solidFill>
                      <a:round/>
                    </a:ln>
                  </p:spPr>
                  <p:txBody>
                    <a:bodyPr vert="horz" wrap="square" lIns="91440" tIns="45720" rIns="91440" bIns="45720" numCol="1" anchor="t" anchorCtr="0" compatLnSpc="1"/>
                    <a:lstStyle/>
                    <a:p>
                      <a:endParaRPr lang="zh-CN" altLang="en-US"/>
                    </a:p>
                  </p:txBody>
                </p:sp>
              </p:grpSp>
            </p:grpSp>
            <p:sp>
              <p:nvSpPr>
                <p:cNvPr id="1098" name="Text Box 74"/>
                <p:cNvSpPr txBox="1">
                  <a:spLocks noChangeArrowheads="1"/>
                </p:cNvSpPr>
                <p:nvPr/>
              </p:nvSpPr>
              <p:spPr bwMode="auto">
                <a:xfrm>
                  <a:off x="2771" y="2547"/>
                  <a:ext cx="191" cy="2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099" name="Text Box 75"/>
                <p:cNvSpPr txBox="1">
                  <a:spLocks noChangeArrowheads="1"/>
                </p:cNvSpPr>
                <p:nvPr/>
              </p:nvSpPr>
              <p:spPr bwMode="auto">
                <a:xfrm>
                  <a:off x="2786" y="2226"/>
                  <a:ext cx="394" cy="324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100" name="Text Box 76"/>
                <p:cNvSpPr txBox="1">
                  <a:spLocks noChangeArrowheads="1"/>
                </p:cNvSpPr>
                <p:nvPr/>
              </p:nvSpPr>
              <p:spPr bwMode="auto">
                <a:xfrm>
                  <a:off x="2771" y="1876"/>
                  <a:ext cx="191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  <p:sp>
              <p:nvSpPr>
                <p:cNvPr id="1101" name="Text Box 77"/>
                <p:cNvSpPr txBox="1">
                  <a:spLocks noChangeArrowheads="1"/>
                </p:cNvSpPr>
                <p:nvPr/>
              </p:nvSpPr>
              <p:spPr bwMode="auto">
                <a:xfrm>
                  <a:off x="2771" y="1548"/>
                  <a:ext cx="384" cy="28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</p:spPr>
              <p:txBody>
                <a:bodyPr vert="horz" wrap="square" lIns="0" tIns="0" rIns="0" bIns="0" numCol="1" anchor="t" anchorCtr="0" compatLnSpc="1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</a:pPr>
                  <a:endParaRPr kumimoji="0" lang="zh-CN" altLang="zh-CN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  <a:ea typeface="宋体" panose="02010600030101010101" pitchFamily="2" charset="-122"/>
                    <a:cs typeface="宋体" panose="02010600030101010101" pitchFamily="2" charset="-122"/>
                  </a:endParaRPr>
                </a:p>
              </p:txBody>
            </p:sp>
          </p:grpSp>
          <p:grpSp>
            <p:nvGrpSpPr>
              <p:cNvPr id="17" name="Group 78"/>
              <p:cNvGrpSpPr/>
              <p:nvPr/>
            </p:nvGrpSpPr>
            <p:grpSpPr bwMode="auto">
              <a:xfrm>
                <a:off x="6120" y="13920"/>
                <a:ext cx="3755" cy="3000"/>
                <a:chOff x="6053" y="13923"/>
                <a:chExt cx="3755" cy="3000"/>
              </a:xfrm>
            </p:grpSpPr>
            <p:sp>
              <p:nvSpPr>
                <p:cNvPr id="1103" name="Freeform 79"/>
                <p:cNvSpPr>
                  <a:spLocks noChangeAspect="1"/>
                </p:cNvSpPr>
                <p:nvPr/>
              </p:nvSpPr>
              <p:spPr bwMode="auto">
                <a:xfrm>
                  <a:off x="6120" y="15408"/>
                  <a:ext cx="482" cy="793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636" y="0"/>
                    </a:cxn>
                    <a:cxn ang="0">
                      <a:pos x="567" y="133"/>
                    </a:cxn>
                    <a:cxn ang="0">
                      <a:pos x="567" y="933"/>
                    </a:cxn>
                    <a:cxn ang="0">
                      <a:pos x="81" y="933"/>
                    </a:cxn>
                    <a:cxn ang="0">
                      <a:pos x="81" y="133"/>
                    </a:cxn>
                    <a:cxn ang="0">
                      <a:pos x="12" y="0"/>
                    </a:cxn>
                    <a:cxn ang="0">
                      <a:pos x="81" y="0"/>
                    </a:cxn>
                  </a:cxnLst>
                  <a:rect l="0" t="0" r="r" b="b"/>
                  <a:pathLst>
                    <a:path w="648" h="1066">
                      <a:moveTo>
                        <a:pt x="81" y="0"/>
                      </a:moveTo>
                      <a:lnTo>
                        <a:pt x="636" y="0"/>
                      </a:lnTo>
                      <a:lnTo>
                        <a:pt x="567" y="133"/>
                      </a:lnTo>
                      <a:cubicBezTo>
                        <a:pt x="556" y="288"/>
                        <a:pt x="648" y="800"/>
                        <a:pt x="567" y="933"/>
                      </a:cubicBezTo>
                      <a:cubicBezTo>
                        <a:pt x="486" y="1066"/>
                        <a:pt x="162" y="1066"/>
                        <a:pt x="81" y="933"/>
                      </a:cubicBezTo>
                      <a:cubicBezTo>
                        <a:pt x="0" y="800"/>
                        <a:pt x="92" y="288"/>
                        <a:pt x="81" y="133"/>
                      </a:cubicBezTo>
                      <a:lnTo>
                        <a:pt x="12" y="0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grpSp>
              <p:nvGrpSpPr>
                <p:cNvPr id="18" name="Group 80"/>
                <p:cNvGrpSpPr/>
                <p:nvPr/>
              </p:nvGrpSpPr>
              <p:grpSpPr bwMode="auto">
                <a:xfrm>
                  <a:off x="7202" y="13923"/>
                  <a:ext cx="1213" cy="2988"/>
                  <a:chOff x="2205" y="1284"/>
                  <a:chExt cx="1440" cy="3870"/>
                </a:xfrm>
              </p:grpSpPr>
              <p:sp>
                <p:nvSpPr>
                  <p:cNvPr id="1105" name="AutoShape 81"/>
                  <p:cNvSpPr>
                    <a:spLocks noChangeAspect="1" noChangeArrowheads="1"/>
                  </p:cNvSpPr>
                  <p:nvPr/>
                </p:nvSpPr>
                <p:spPr bwMode="auto">
                  <a:xfrm flipV="1">
                    <a:off x="2205" y="4998"/>
                    <a:ext cx="1440" cy="156"/>
                  </a:xfrm>
                  <a:custGeom>
                    <a:avLst/>
                    <a:gdLst>
                      <a:gd name="G0" fmla="+- 5363 0 0"/>
                      <a:gd name="G1" fmla="+- 21600 0 5363"/>
                      <a:gd name="G2" fmla="*/ 5363 1 2"/>
                      <a:gd name="G3" fmla="+- 21600 0 G2"/>
                      <a:gd name="G4" fmla="+/ 5363 21600 2"/>
                      <a:gd name="G5" fmla="+/ G1 0 2"/>
                      <a:gd name="G6" fmla="*/ 21600 21600 5363"/>
                      <a:gd name="G7" fmla="*/ G6 1 2"/>
                      <a:gd name="G8" fmla="+- 21600 0 G7"/>
                      <a:gd name="G9" fmla="*/ 21600 1 2"/>
                      <a:gd name="G10" fmla="+- 5363 0 G9"/>
                      <a:gd name="G11" fmla="?: G10 G8 0"/>
                      <a:gd name="G12" fmla="?: G10 G7 21600"/>
                      <a:gd name="T0" fmla="*/ 18918 w 21600"/>
                      <a:gd name="T1" fmla="*/ 10800 h 21600"/>
                      <a:gd name="T2" fmla="*/ 10800 w 21600"/>
                      <a:gd name="T3" fmla="*/ 21600 h 21600"/>
                      <a:gd name="T4" fmla="*/ 2682 w 21600"/>
                      <a:gd name="T5" fmla="*/ 10800 h 21600"/>
                      <a:gd name="T6" fmla="*/ 10800 w 21600"/>
                      <a:gd name="T7" fmla="*/ 0 h 21600"/>
                      <a:gd name="T8" fmla="*/ 4482 w 21600"/>
                      <a:gd name="T9" fmla="*/ 4482 h 21600"/>
                      <a:gd name="T10" fmla="*/ 17118 w 21600"/>
                      <a:gd name="T11" fmla="*/ 1711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363" y="21600"/>
                        </a:lnTo>
                        <a:lnTo>
                          <a:pt x="16237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6" name="Freeform 82"/>
                  <p:cNvSpPr>
                    <a:spLocks noChangeAspect="1"/>
                  </p:cNvSpPr>
                  <p:nvPr/>
                </p:nvSpPr>
                <p:spPr bwMode="auto">
                  <a:xfrm>
                    <a:off x="2559" y="1284"/>
                    <a:ext cx="861" cy="374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3120"/>
                      </a:cxn>
                      <a:cxn ang="0">
                        <a:pos x="1080" y="3120"/>
                      </a:cxn>
                      <a:cxn ang="0">
                        <a:pos x="1080" y="156"/>
                      </a:cxn>
                      <a:cxn ang="0">
                        <a:pos x="126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60" h="3120">
                        <a:moveTo>
                          <a:pt x="0" y="0"/>
                        </a:moveTo>
                        <a:lnTo>
                          <a:pt x="0" y="3120"/>
                        </a:lnTo>
                        <a:lnTo>
                          <a:pt x="1080" y="3120"/>
                        </a:lnTo>
                        <a:lnTo>
                          <a:pt x="1080" y="156"/>
                        </a:lnTo>
                        <a:lnTo>
                          <a:pt x="126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07" name="Text Box 83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2805" y="1284"/>
                    <a:ext cx="360" cy="2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08" name="Text Box 8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58" y="4615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grpSp>
                <p:nvGrpSpPr>
                  <p:cNvPr id="19" name="Group 85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90" y="3345"/>
                    <a:ext cx="158" cy="1629"/>
                    <a:chOff x="2880" y="3885"/>
                    <a:chExt cx="300" cy="2007"/>
                  </a:xfrm>
                </p:grpSpPr>
                <p:grpSp>
                  <p:nvGrpSpPr>
                    <p:cNvPr id="20" name="Group 8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556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11" name="Line 8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2" name="Line 8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3" name="Line 8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4" name="Line 9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5" name="Line 9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1" name="Group 9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118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17" name="Line 9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8" name="Line 9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19" name="Line 9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0" name="Line 9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1" name="Line 9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2" name="Group 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710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23" name="Line 9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4" name="Line 10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5" name="Line 10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6" name="Line 10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27" name="Line 10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3" name="Group 10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293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29" name="Line 10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0" name="Line 10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1" name="Line 10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2" name="Line 10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3" name="Line 10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4" name="Group 11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3885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35" name="Line 11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6" name="Line 1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7" name="Line 1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8" name="Line 1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39" name="Line 1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140" name="Text Box 11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4257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41" name="Text Box 11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911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42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586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4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258"/>
                    <a:ext cx="384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4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8" y="2886"/>
                    <a:ext cx="417" cy="2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grpSp>
                <p:nvGrpSpPr>
                  <p:cNvPr id="25" name="Group 12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80" y="1665"/>
                    <a:ext cx="158" cy="1629"/>
                    <a:chOff x="2880" y="3885"/>
                    <a:chExt cx="300" cy="2007"/>
                  </a:xfrm>
                </p:grpSpPr>
                <p:grpSp>
                  <p:nvGrpSpPr>
                    <p:cNvPr id="26" name="Group 12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556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47" name="Line 12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48" name="Line 1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49" name="Line 1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0" name="Line 1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1" name="Line 1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7" name="Group 12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118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53" name="Line 12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4" name="Line 13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5" name="Line 13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6" name="Line 13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57" name="Line 13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8" name="Group 1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710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59" name="Line 13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0" name="Line 13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1" name="Line 13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2" name="Line 13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3" name="Line 13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29" name="Group 14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293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65" name="Line 14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6" name="Line 14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7" name="Line 14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8" name="Line 14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69" name="Line 14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30" name="Group 14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3885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71" name="Line 14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72" name="Line 14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73" name="Line 14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74" name="Line 15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75" name="Line 15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176" name="Text Box 15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2547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77" name="Text Box 15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6" y="2226"/>
                    <a:ext cx="394" cy="32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78" name="Text Box 1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1876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79" name="Text Box 15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1548"/>
                    <a:ext cx="384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  <p:grpSp>
              <p:nvGrpSpPr>
                <p:cNvPr id="31" name="Group 156"/>
                <p:cNvGrpSpPr/>
                <p:nvPr/>
              </p:nvGrpSpPr>
              <p:grpSpPr bwMode="auto">
                <a:xfrm>
                  <a:off x="8595" y="13935"/>
                  <a:ext cx="1213" cy="2988"/>
                  <a:chOff x="2205" y="1284"/>
                  <a:chExt cx="1440" cy="3870"/>
                </a:xfrm>
              </p:grpSpPr>
              <p:sp>
                <p:nvSpPr>
                  <p:cNvPr id="1181" name="AutoShape 157"/>
                  <p:cNvSpPr>
                    <a:spLocks noChangeAspect="1" noChangeArrowheads="1"/>
                  </p:cNvSpPr>
                  <p:nvPr/>
                </p:nvSpPr>
                <p:spPr bwMode="auto">
                  <a:xfrm flipV="1">
                    <a:off x="2205" y="4998"/>
                    <a:ext cx="1440" cy="156"/>
                  </a:xfrm>
                  <a:custGeom>
                    <a:avLst/>
                    <a:gdLst>
                      <a:gd name="G0" fmla="+- 5363 0 0"/>
                      <a:gd name="G1" fmla="+- 21600 0 5363"/>
                      <a:gd name="G2" fmla="*/ 5363 1 2"/>
                      <a:gd name="G3" fmla="+- 21600 0 G2"/>
                      <a:gd name="G4" fmla="+/ 5363 21600 2"/>
                      <a:gd name="G5" fmla="+/ G1 0 2"/>
                      <a:gd name="G6" fmla="*/ 21600 21600 5363"/>
                      <a:gd name="G7" fmla="*/ G6 1 2"/>
                      <a:gd name="G8" fmla="+- 21600 0 G7"/>
                      <a:gd name="G9" fmla="*/ 21600 1 2"/>
                      <a:gd name="G10" fmla="+- 5363 0 G9"/>
                      <a:gd name="G11" fmla="?: G10 G8 0"/>
                      <a:gd name="G12" fmla="?: G10 G7 21600"/>
                      <a:gd name="T0" fmla="*/ 18918 w 21600"/>
                      <a:gd name="T1" fmla="*/ 10800 h 21600"/>
                      <a:gd name="T2" fmla="*/ 10800 w 21600"/>
                      <a:gd name="T3" fmla="*/ 21600 h 21600"/>
                      <a:gd name="T4" fmla="*/ 2682 w 21600"/>
                      <a:gd name="T5" fmla="*/ 10800 h 21600"/>
                      <a:gd name="T6" fmla="*/ 10800 w 21600"/>
                      <a:gd name="T7" fmla="*/ 0 h 21600"/>
                      <a:gd name="T8" fmla="*/ 4482 w 21600"/>
                      <a:gd name="T9" fmla="*/ 4482 h 21600"/>
                      <a:gd name="T10" fmla="*/ 17118 w 21600"/>
                      <a:gd name="T11" fmla="*/ 17118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5363" y="21600"/>
                        </a:lnTo>
                        <a:lnTo>
                          <a:pt x="16237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2" name="Freeform 158"/>
                  <p:cNvSpPr>
                    <a:spLocks noChangeAspect="1"/>
                  </p:cNvSpPr>
                  <p:nvPr/>
                </p:nvSpPr>
                <p:spPr bwMode="auto">
                  <a:xfrm>
                    <a:off x="2559" y="1284"/>
                    <a:ext cx="861" cy="3744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0" y="3120"/>
                      </a:cxn>
                      <a:cxn ang="0">
                        <a:pos x="1080" y="3120"/>
                      </a:cxn>
                      <a:cxn ang="0">
                        <a:pos x="1080" y="156"/>
                      </a:cxn>
                      <a:cxn ang="0">
                        <a:pos x="1260" y="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260" h="3120">
                        <a:moveTo>
                          <a:pt x="0" y="0"/>
                        </a:moveTo>
                        <a:lnTo>
                          <a:pt x="0" y="3120"/>
                        </a:lnTo>
                        <a:lnTo>
                          <a:pt x="1080" y="3120"/>
                        </a:lnTo>
                        <a:lnTo>
                          <a:pt x="1080" y="156"/>
                        </a:lnTo>
                        <a:lnTo>
                          <a:pt x="126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round/>
                  </a:ln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endParaRPr lang="zh-CN" altLang="en-US"/>
                  </a:p>
                </p:txBody>
              </p:sp>
              <p:sp>
                <p:nvSpPr>
                  <p:cNvPr id="1183" name="Text Box 159"/>
                  <p:cNvSpPr txBox="1">
                    <a:spLocks noChangeAspect="1" noChangeArrowheads="1"/>
                  </p:cNvSpPr>
                  <p:nvPr/>
                </p:nvSpPr>
                <p:spPr bwMode="auto">
                  <a:xfrm>
                    <a:off x="2805" y="1284"/>
                    <a:ext cx="360" cy="27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184" name="Text Box 1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58" y="4615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grpSp>
                <p:nvGrpSpPr>
                  <p:cNvPr id="1122" name="Group 16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90" y="3345"/>
                    <a:ext cx="158" cy="1629"/>
                    <a:chOff x="2880" y="3885"/>
                    <a:chExt cx="300" cy="2007"/>
                  </a:xfrm>
                </p:grpSpPr>
                <p:grpSp>
                  <p:nvGrpSpPr>
                    <p:cNvPr id="1128" name="Group 16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556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87" name="Line 16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88" name="Line 16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89" name="Line 16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0" name="Line 16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1" name="Line 16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34" name="Group 16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118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93" name="Line 16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4" name="Line 17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5" name="Line 17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6" name="Line 17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197" name="Line 17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45" name="Group 17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710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199" name="Line 17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0" name="Line 17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1" name="Line 17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2" name="Line 17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3" name="Line 17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46" name="Group 18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293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05" name="Line 18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6" name="Line 18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7" name="Line 18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8" name="Line 18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09" name="Line 18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52" name="Group 18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3885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11" name="Line 18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12" name="Line 18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13" name="Line 18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14" name="Line 19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15" name="Line 19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216" name="Text Box 1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4257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17" name="Text 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911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18" name="Text 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586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19" name="Text 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1" y="3258"/>
                    <a:ext cx="384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20" name="Text 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8" y="2886"/>
                    <a:ext cx="417" cy="242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grpSp>
                <p:nvGrpSpPr>
                  <p:cNvPr id="1158" name="Group 197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2580" y="1665"/>
                    <a:ext cx="158" cy="1629"/>
                    <a:chOff x="2880" y="3885"/>
                    <a:chExt cx="300" cy="2007"/>
                  </a:xfrm>
                </p:grpSpPr>
                <p:grpSp>
                  <p:nvGrpSpPr>
                    <p:cNvPr id="1164" name="Group 198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556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23" name="Line 19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24" name="Line 20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25" name="Line 20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26" name="Line 20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27" name="Line 20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70" name="Group 20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5118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29" name="Line 20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0" name="Line 20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1" name="Line 20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2" name="Line 20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3" name="Line 20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80" name="Group 21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710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35" name="Line 21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6" name="Line 212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7" name="Line 21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8" name="Line 21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39" name="Line 21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85" name="Group 216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4293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41" name="Line 21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2" name="Line 218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3" name="Line 219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4" name="Line 220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5" name="Line 221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  <p:grpSp>
                  <p:nvGrpSpPr>
                    <p:cNvPr id="1186" name="Group 22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2880" y="3885"/>
                      <a:ext cx="300" cy="336"/>
                      <a:chOff x="6120" y="4560"/>
                      <a:chExt cx="300" cy="336"/>
                    </a:xfrm>
                  </p:grpSpPr>
                  <p:sp>
                    <p:nvSpPr>
                      <p:cNvPr id="1247" name="Line 223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821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8" name="Line 224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737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49" name="Line 225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653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50" name="Line 226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195" y="4569"/>
                        <a:ext cx="0" cy="15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  <p:sp>
                    <p:nvSpPr>
                      <p:cNvPr id="1251" name="Line 227"/>
                      <p:cNvSpPr>
                        <a:spLocks noChangeAspect="1" noChangeShapeType="1"/>
                      </p:cNvSpPr>
                      <p:nvPr/>
                    </p:nvSpPr>
                    <p:spPr bwMode="auto">
                      <a:xfrm rot="16200000" flipV="1">
                        <a:off x="6270" y="4410"/>
                        <a:ext cx="0" cy="300"/>
                      </a:xfrm>
                      <a:prstGeom prst="line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round/>
                      </a:ln>
                    </p:spPr>
                    <p:txBody>
                      <a:bodyPr vert="horz" wrap="square" lIns="91440" tIns="45720" rIns="91440" bIns="45720" numCol="1" anchor="t" anchorCtr="0" compatLnSpc="1"/>
                      <a:lstStyle/>
                      <a:p>
                        <a:endParaRPr lang="zh-CN" altLang="en-US"/>
                      </a:p>
                    </p:txBody>
                  </p:sp>
                </p:grpSp>
              </p:grpSp>
              <p:sp>
                <p:nvSpPr>
                  <p:cNvPr id="1252" name="Text Box 2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2547"/>
                    <a:ext cx="191" cy="28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53" name="Text Box 2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86" y="2226"/>
                    <a:ext cx="394" cy="32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54" name="Text Box 23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1876"/>
                    <a:ext cx="191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  <p:sp>
                <p:nvSpPr>
                  <p:cNvPr id="1255" name="Text Box 2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71" y="1548"/>
                    <a:ext cx="384" cy="28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</a:ln>
                </p:spPr>
                <p:txBody>
                  <a:bodyPr vert="horz" wrap="square" lIns="0" tIns="0" rIns="0" bIns="0" numCol="1" anchor="t" anchorCtr="0" compatLnSpc="1"/>
                  <a:lstStyle/>
                  <a:p>
                    <a:pPr marL="0" marR="0" lvl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</a:pPr>
                    <a:endParaRPr kumimoji="0" lang="zh-CN" altLang="zh-CN" sz="1800" b="0" i="0" u="none" strike="noStrike" cap="none" normalizeH="0" baseline="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Arial" panose="020B0604020202020204" pitchFamily="34" charset="0"/>
                      <a:ea typeface="宋体" panose="02010600030101010101" pitchFamily="2" charset="-122"/>
                      <a:cs typeface="宋体" panose="02010600030101010101" pitchFamily="2" charset="-122"/>
                    </a:endParaRPr>
                  </a:p>
                </p:txBody>
              </p:sp>
            </p:grpSp>
            <p:sp>
              <p:nvSpPr>
                <p:cNvPr id="1256" name="Freeform 232"/>
                <p:cNvSpPr>
                  <a:spLocks noChangeAspect="1"/>
                </p:cNvSpPr>
                <p:nvPr/>
              </p:nvSpPr>
              <p:spPr bwMode="auto">
                <a:xfrm>
                  <a:off x="7575" y="15141"/>
                  <a:ext cx="482" cy="793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636" y="0"/>
                    </a:cxn>
                    <a:cxn ang="0">
                      <a:pos x="567" y="133"/>
                    </a:cxn>
                    <a:cxn ang="0">
                      <a:pos x="567" y="933"/>
                    </a:cxn>
                    <a:cxn ang="0">
                      <a:pos x="81" y="933"/>
                    </a:cxn>
                    <a:cxn ang="0">
                      <a:pos x="81" y="133"/>
                    </a:cxn>
                    <a:cxn ang="0">
                      <a:pos x="12" y="0"/>
                    </a:cxn>
                    <a:cxn ang="0">
                      <a:pos x="81" y="0"/>
                    </a:cxn>
                  </a:cxnLst>
                  <a:rect l="0" t="0" r="r" b="b"/>
                  <a:pathLst>
                    <a:path w="648" h="1066">
                      <a:moveTo>
                        <a:pt x="81" y="0"/>
                      </a:moveTo>
                      <a:lnTo>
                        <a:pt x="636" y="0"/>
                      </a:lnTo>
                      <a:lnTo>
                        <a:pt x="567" y="133"/>
                      </a:lnTo>
                      <a:cubicBezTo>
                        <a:pt x="556" y="288"/>
                        <a:pt x="648" y="800"/>
                        <a:pt x="567" y="933"/>
                      </a:cubicBezTo>
                      <a:cubicBezTo>
                        <a:pt x="486" y="1066"/>
                        <a:pt x="162" y="1066"/>
                        <a:pt x="81" y="933"/>
                      </a:cubicBezTo>
                      <a:cubicBezTo>
                        <a:pt x="0" y="800"/>
                        <a:pt x="92" y="288"/>
                        <a:pt x="81" y="133"/>
                      </a:cubicBezTo>
                      <a:lnTo>
                        <a:pt x="12" y="0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7" name="Oval 233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7680" y="15609"/>
                  <a:ext cx="283" cy="283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8" name="Freeform 234"/>
                <p:cNvSpPr>
                  <a:spLocks noChangeAspect="1"/>
                </p:cNvSpPr>
                <p:nvPr/>
              </p:nvSpPr>
              <p:spPr bwMode="auto">
                <a:xfrm>
                  <a:off x="8955" y="15201"/>
                  <a:ext cx="482" cy="793"/>
                </a:xfrm>
                <a:custGeom>
                  <a:avLst/>
                  <a:gdLst/>
                  <a:ahLst/>
                  <a:cxnLst>
                    <a:cxn ang="0">
                      <a:pos x="81" y="0"/>
                    </a:cxn>
                    <a:cxn ang="0">
                      <a:pos x="636" y="0"/>
                    </a:cxn>
                    <a:cxn ang="0">
                      <a:pos x="567" y="133"/>
                    </a:cxn>
                    <a:cxn ang="0">
                      <a:pos x="567" y="933"/>
                    </a:cxn>
                    <a:cxn ang="0">
                      <a:pos x="81" y="933"/>
                    </a:cxn>
                    <a:cxn ang="0">
                      <a:pos x="81" y="133"/>
                    </a:cxn>
                    <a:cxn ang="0">
                      <a:pos x="12" y="0"/>
                    </a:cxn>
                    <a:cxn ang="0">
                      <a:pos x="81" y="0"/>
                    </a:cxn>
                  </a:cxnLst>
                  <a:rect l="0" t="0" r="r" b="b"/>
                  <a:pathLst>
                    <a:path w="648" h="1066">
                      <a:moveTo>
                        <a:pt x="81" y="0"/>
                      </a:moveTo>
                      <a:lnTo>
                        <a:pt x="636" y="0"/>
                      </a:lnTo>
                      <a:lnTo>
                        <a:pt x="567" y="133"/>
                      </a:lnTo>
                      <a:cubicBezTo>
                        <a:pt x="556" y="288"/>
                        <a:pt x="648" y="800"/>
                        <a:pt x="567" y="933"/>
                      </a:cubicBezTo>
                      <a:cubicBezTo>
                        <a:pt x="486" y="1066"/>
                        <a:pt x="162" y="1066"/>
                        <a:pt x="81" y="933"/>
                      </a:cubicBezTo>
                      <a:cubicBezTo>
                        <a:pt x="0" y="800"/>
                        <a:pt x="92" y="288"/>
                        <a:pt x="81" y="133"/>
                      </a:cubicBezTo>
                      <a:lnTo>
                        <a:pt x="12" y="0"/>
                      </a:lnTo>
                      <a:lnTo>
                        <a:pt x="81" y="0"/>
                      </a:lnTo>
                      <a:close/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59" name="Oval 235"/>
                <p:cNvSpPr>
                  <a:spLocks noChangeAspect="1" noChangeArrowheads="1"/>
                </p:cNvSpPr>
                <p:nvPr/>
              </p:nvSpPr>
              <p:spPr bwMode="auto">
                <a:xfrm flipH="1">
                  <a:off x="9105" y="16545"/>
                  <a:ext cx="283" cy="283"/>
                </a:xfrm>
                <a:prstGeom prst="ellipse">
                  <a:avLst/>
                </a:prstGeom>
                <a:solidFill>
                  <a:srgbClr val="333333"/>
                </a:solidFill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0" name="Freeform 236"/>
                <p:cNvSpPr/>
                <p:nvPr/>
              </p:nvSpPr>
              <p:spPr bwMode="auto">
                <a:xfrm>
                  <a:off x="6053" y="15952"/>
                  <a:ext cx="615" cy="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2" y="75"/>
                    </a:cxn>
                    <a:cxn ang="0">
                      <a:pos x="540" y="68"/>
                    </a:cxn>
                    <a:cxn ang="0">
                      <a:pos x="615" y="0"/>
                    </a:cxn>
                  </a:cxnLst>
                  <a:rect l="0" t="0" r="r" b="b"/>
                  <a:pathLst>
                    <a:path w="615" h="75">
                      <a:moveTo>
                        <a:pt x="0" y="0"/>
                      </a:moveTo>
                      <a:lnTo>
                        <a:pt x="112" y="75"/>
                      </a:lnTo>
                      <a:lnTo>
                        <a:pt x="540" y="68"/>
                      </a:lnTo>
                      <a:lnTo>
                        <a:pt x="61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1" name="Freeform 237"/>
                <p:cNvSpPr/>
                <p:nvPr/>
              </p:nvSpPr>
              <p:spPr bwMode="auto">
                <a:xfrm>
                  <a:off x="8887" y="15707"/>
                  <a:ext cx="615" cy="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2" y="75"/>
                    </a:cxn>
                    <a:cxn ang="0">
                      <a:pos x="540" y="68"/>
                    </a:cxn>
                    <a:cxn ang="0">
                      <a:pos x="615" y="0"/>
                    </a:cxn>
                  </a:cxnLst>
                  <a:rect l="0" t="0" r="r" b="b"/>
                  <a:pathLst>
                    <a:path w="615" h="75">
                      <a:moveTo>
                        <a:pt x="0" y="0"/>
                      </a:moveTo>
                      <a:lnTo>
                        <a:pt x="112" y="75"/>
                      </a:lnTo>
                      <a:lnTo>
                        <a:pt x="540" y="68"/>
                      </a:lnTo>
                      <a:lnTo>
                        <a:pt x="61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262" name="Freeform 238"/>
                <p:cNvSpPr/>
                <p:nvPr/>
              </p:nvSpPr>
              <p:spPr bwMode="auto">
                <a:xfrm>
                  <a:off x="7499" y="15187"/>
                  <a:ext cx="615" cy="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12" y="75"/>
                    </a:cxn>
                    <a:cxn ang="0">
                      <a:pos x="540" y="68"/>
                    </a:cxn>
                    <a:cxn ang="0">
                      <a:pos x="615" y="0"/>
                    </a:cxn>
                  </a:cxnLst>
                  <a:rect l="0" t="0" r="r" b="b"/>
                  <a:pathLst>
                    <a:path w="615" h="75">
                      <a:moveTo>
                        <a:pt x="0" y="0"/>
                      </a:moveTo>
                      <a:lnTo>
                        <a:pt x="112" y="75"/>
                      </a:lnTo>
                      <a:lnTo>
                        <a:pt x="540" y="68"/>
                      </a:lnTo>
                      <a:lnTo>
                        <a:pt x="615" y="0"/>
                      </a:lnTo>
                    </a:path>
                  </a:pathLst>
                </a:custGeom>
                <a:noFill/>
                <a:ln w="9525">
                  <a:solidFill>
                    <a:srgbClr val="000000"/>
                  </a:solidFill>
                  <a:round/>
                </a:ln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34" name="文本框 33"/>
            <p:cNvSpPr txBox="1"/>
            <p:nvPr/>
          </p:nvSpPr>
          <p:spPr>
            <a:xfrm>
              <a:off x="3121" y="9602"/>
              <a:ext cx="9155" cy="11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/>
                <a:t>V</a:t>
              </a:r>
              <a:r>
                <a:rPr lang="en-US" altLang="zh-CN" sz="4000" baseline="-25000">
                  <a:solidFill>
                    <a:schemeClr val="tx1"/>
                  </a:solidFill>
                  <a:uFillTx/>
                </a:rPr>
                <a:t>1 </a:t>
              </a:r>
              <a:r>
                <a:rPr lang="en-US" altLang="zh-CN" sz="4000"/>
                <a:t>               V</a:t>
              </a:r>
              <a:r>
                <a:rPr lang="en-US" altLang="zh-CN" sz="4000" baseline="-25000">
                  <a:solidFill>
                    <a:schemeClr val="tx1"/>
                  </a:solidFill>
                  <a:uFillTx/>
                </a:rPr>
                <a:t>2 </a:t>
              </a:r>
              <a:r>
                <a:rPr lang="en-US" altLang="zh-CN" sz="4000"/>
                <a:t>             V</a:t>
              </a:r>
              <a:r>
                <a:rPr lang="en-US" altLang="zh-CN" sz="4000" baseline="-25000">
                  <a:solidFill>
                    <a:schemeClr val="tx1"/>
                  </a:solidFill>
                  <a:uFillTx/>
                </a:rPr>
                <a:t>3</a:t>
              </a: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8413115" y="3697605"/>
            <a:ext cx="2873813" cy="1329055"/>
            <a:chOff x="12869" y="8285"/>
            <a:chExt cx="4487" cy="2093"/>
          </a:xfrm>
        </p:grpSpPr>
        <p:graphicFrame>
          <p:nvGraphicFramePr>
            <p:cNvPr id="28684" name="Object 12"/>
            <p:cNvGraphicFramePr>
              <a:graphicFrameLocks/>
            </p:cNvGraphicFramePr>
            <p:nvPr/>
          </p:nvGraphicFramePr>
          <p:xfrm>
            <a:off x="12869" y="8285"/>
            <a:ext cx="4291" cy="20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24" r:id="rId3" imgW="21945600" imgH="10363200" progId="">
                    <p:embed/>
                  </p:oleObj>
                </mc:Choice>
                <mc:Fallback>
                  <p:oleObj r:id="rId3" imgW="21945600" imgH="10363200" progId="">
                    <p:embed/>
                    <p:pic>
                      <p:nvPicPr>
                        <p:cNvPr id="0" name="Picture 1" descr="image18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869" y="8285"/>
                          <a:ext cx="4291" cy="2093"/>
                        </a:xfrm>
                        <a:prstGeom prst="rect">
                          <a:avLst/>
                        </a:prstGeom>
                        <a:solidFill>
                          <a:srgbClr val="FFFFCC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3810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7" name="文本框 36"/>
            <p:cNvSpPr txBox="1"/>
            <p:nvPr/>
          </p:nvSpPr>
          <p:spPr>
            <a:xfrm>
              <a:off x="12886" y="8685"/>
              <a:ext cx="569" cy="91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 anchor="t">
              <a:spAutoFit/>
            </a:bodyPr>
            <a:lstStyle/>
            <a:p>
              <a:r>
                <a:rPr lang="el-GR" altLang="zh-CN" sz="3200" i="1" dirty="0"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ρ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6150" y="8792"/>
              <a:ext cx="1206" cy="912"/>
            </a:xfrm>
            <a:prstGeom prst="rect">
              <a:avLst/>
            </a:prstGeom>
            <a:solidFill>
              <a:srgbClr val="FFFFCC"/>
            </a:solidFill>
          </p:spPr>
          <p:txBody>
            <a:bodyPr wrap="square" rtlCol="0" anchor="t">
              <a:spAutoFit/>
            </a:bodyPr>
            <a:lstStyle/>
            <a:p>
              <a:r>
                <a:rPr lang="el-GR" altLang="zh-CN" sz="3200" i="1" dirty="0">
                  <a:latin typeface="Arial" panose="020B0604020202020204" pitchFamily="34" charset="0"/>
                  <a:ea typeface="Arial" panose="020B0604020202020204" pitchFamily="34" charset="0"/>
                  <a:sym typeface="+mn-ea"/>
                </a:rPr>
                <a:t>ρ</a:t>
              </a:r>
              <a:r>
                <a:rPr lang="zh-CN" altLang="el-GR" sz="3200" i="1" baseline="-25000" dirty="0">
                  <a:solidFill>
                    <a:schemeClr val="tx1"/>
                  </a:solidFill>
                  <a:uFillTx/>
                  <a:latin typeface="Arial" panose="020B0604020202020204" pitchFamily="34" charset="0"/>
                  <a:ea typeface="宋体" panose="02010600030101010101" pitchFamily="2" charset="-122"/>
                  <a:sym typeface="+mn-ea"/>
                </a:rPr>
                <a:t>水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3"/>
          <p:cNvSpPr/>
          <p:nvPr/>
        </p:nvSpPr>
        <p:spPr>
          <a:xfrm>
            <a:off x="9454833" y="0"/>
            <a:ext cx="2497137" cy="685800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1362" name="文本框 271361"/>
          <p:cNvSpPr txBox="1"/>
          <p:nvPr/>
        </p:nvSpPr>
        <p:spPr>
          <a:xfrm>
            <a:off x="368300" y="269876"/>
            <a:ext cx="7977717" cy="10064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6000" b="1" dirty="0"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zh-CN" altLang="en-US" sz="60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一漂一沉</a:t>
            </a:r>
            <a:r>
              <a:rPr lang="zh-CN" altLang="en-US" sz="6000" b="1" dirty="0">
                <a:latin typeface="楷体_GB2312" pitchFamily="49" charset="-122"/>
                <a:ea typeface="楷体_GB2312" pitchFamily="49" charset="-122"/>
              </a:rPr>
              <a:t>法</a:t>
            </a:r>
          </a:p>
        </p:txBody>
      </p:sp>
      <p:sp>
        <p:nvSpPr>
          <p:cNvPr id="271363" name="文本框 271362"/>
          <p:cNvSpPr txBox="1"/>
          <p:nvPr/>
        </p:nvSpPr>
        <p:spPr>
          <a:xfrm>
            <a:off x="9681634" y="138749"/>
            <a:ext cx="2510365" cy="5794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分析：</a:t>
            </a:r>
          </a:p>
        </p:txBody>
      </p:sp>
      <p:sp>
        <p:nvSpPr>
          <p:cNvPr id="271364" name="文本框 271363"/>
          <p:cNvSpPr txBox="1"/>
          <p:nvPr/>
        </p:nvSpPr>
        <p:spPr>
          <a:xfrm>
            <a:off x="9441604" y="825184"/>
            <a:ext cx="2510365" cy="52863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漂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得质量</a:t>
            </a:r>
          </a:p>
        </p:txBody>
      </p:sp>
      <p:sp>
        <p:nvSpPr>
          <p:cNvPr id="271365" name="文本框 271364"/>
          <p:cNvSpPr txBox="1"/>
          <p:nvPr/>
        </p:nvSpPr>
        <p:spPr>
          <a:xfrm>
            <a:off x="9464040" y="3432175"/>
            <a:ext cx="2510790" cy="5286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en-US" altLang="zh-CN" sz="2800" b="1" dirty="0" smtClean="0">
                <a:latin typeface="Times New Roman" panose="02020603050405020304" pitchFamily="18" charset="0"/>
                <a:ea typeface="楷体_GB2312" pitchFamily="49" charset="-122"/>
              </a:rPr>
              <a:t>——</a:t>
            </a:r>
            <a:r>
              <a:rPr lang="zh-CN" altLang="en-US" sz="2800" b="1" dirty="0" smtClean="0">
                <a:latin typeface="Times New Roman" panose="02020603050405020304" pitchFamily="18" charset="0"/>
                <a:ea typeface="楷体_GB2312" pitchFamily="49" charset="-122"/>
              </a:rPr>
              <a:t>沉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得体积</a:t>
            </a:r>
          </a:p>
        </p:txBody>
      </p:sp>
      <p:graphicFrame>
        <p:nvGraphicFramePr>
          <p:cNvPr id="271366" name="对象 271365"/>
          <p:cNvGraphicFramePr>
            <a:graphicFrameLocks/>
          </p:cNvGraphicFramePr>
          <p:nvPr/>
        </p:nvGraphicFramePr>
        <p:xfrm>
          <a:off x="9696451" y="1384300"/>
          <a:ext cx="157056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3" r:id="rId3" imgW="508000" imgH="228600" progId="Equations">
                  <p:embed/>
                </p:oleObj>
              </mc:Choice>
              <mc:Fallback>
                <p:oleObj r:id="rId3" imgW="508000" imgH="228600" progId="Equations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6451" y="1384300"/>
                        <a:ext cx="157056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70" name="文本框 271369"/>
          <p:cNvSpPr txBox="1"/>
          <p:nvPr/>
        </p:nvSpPr>
        <p:spPr>
          <a:xfrm>
            <a:off x="9464040" y="4695825"/>
            <a:ext cx="2480310" cy="5286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表达式</a:t>
            </a:r>
          </a:p>
        </p:txBody>
      </p:sp>
      <p:sp>
        <p:nvSpPr>
          <p:cNvPr id="271371" name="矩形 271370"/>
          <p:cNvSpPr/>
          <p:nvPr/>
        </p:nvSpPr>
        <p:spPr>
          <a:xfrm>
            <a:off x="0" y="3205163"/>
            <a:ext cx="12192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1402" name="直接连接符 271401"/>
          <p:cNvSpPr/>
          <p:nvPr/>
        </p:nvSpPr>
        <p:spPr>
          <a:xfrm flipH="1">
            <a:off x="1367368" y="6516689"/>
            <a:ext cx="395817" cy="3175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1530" name="文本框 271529"/>
          <p:cNvSpPr txBox="1"/>
          <p:nvPr/>
        </p:nvSpPr>
        <p:spPr>
          <a:xfrm>
            <a:off x="9294285" y="2602548"/>
            <a:ext cx="266149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m=ρ </a:t>
            </a:r>
            <a:r>
              <a:rPr lang="zh-CN" altLang="en-US" sz="2800" b="1" baseline="-25000" dirty="0">
                <a:latin typeface="Arial" panose="020B0604020202020204" pitchFamily="34" charset="0"/>
              </a:rPr>
              <a:t>水</a:t>
            </a:r>
            <a:r>
              <a:rPr lang="en-US" altLang="zh-CN" sz="2800" b="1" dirty="0">
                <a:latin typeface="Arial" panose="020B0604020202020204" pitchFamily="34" charset="0"/>
              </a:rPr>
              <a:t>s( h</a:t>
            </a:r>
            <a:r>
              <a:rPr lang="en-US" altLang="zh-CN" sz="28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800" b="1" dirty="0">
                <a:latin typeface="Arial" panose="020B0604020202020204" pitchFamily="34" charset="0"/>
              </a:rPr>
              <a:t>-h</a:t>
            </a:r>
            <a:r>
              <a:rPr lang="en-US" altLang="zh-CN" sz="2800" b="1" baseline="-25000" dirty="0">
                <a:latin typeface="Arial" panose="020B0604020202020204" pitchFamily="34" charset="0"/>
              </a:rPr>
              <a:t>1</a:t>
            </a:r>
            <a:r>
              <a:rPr lang="en-US" altLang="zh-CN" sz="2800" b="1" dirty="0">
                <a:latin typeface="Arial" panose="020B0604020202020204" pitchFamily="34" charset="0"/>
              </a:rPr>
              <a:t> )</a:t>
            </a:r>
          </a:p>
        </p:txBody>
      </p:sp>
      <p:sp>
        <p:nvSpPr>
          <p:cNvPr id="271532" name="文本框 271531"/>
          <p:cNvSpPr txBox="1"/>
          <p:nvPr/>
        </p:nvSpPr>
        <p:spPr>
          <a:xfrm>
            <a:off x="8845127" y="1924685"/>
            <a:ext cx="3110653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latin typeface="Arial" panose="020B0604020202020204" pitchFamily="34" charset="0"/>
              </a:rPr>
              <a:t>mg=ρ </a:t>
            </a:r>
            <a:r>
              <a:rPr lang="zh-CN" altLang="en-US" sz="2800" b="1" baseline="-25000" dirty="0">
                <a:latin typeface="Arial" panose="020B0604020202020204" pitchFamily="34" charset="0"/>
              </a:rPr>
              <a:t>水</a:t>
            </a:r>
            <a:r>
              <a:rPr lang="en-US" altLang="zh-CN" sz="2800" b="1" dirty="0" err="1">
                <a:latin typeface="Arial" panose="020B0604020202020204" pitchFamily="34" charset="0"/>
              </a:rPr>
              <a:t>gs</a:t>
            </a:r>
            <a:r>
              <a:rPr lang="en-US" altLang="zh-CN" sz="2800" b="1" dirty="0">
                <a:latin typeface="Arial" panose="020B0604020202020204" pitchFamily="34" charset="0"/>
              </a:rPr>
              <a:t>( h</a:t>
            </a:r>
            <a:r>
              <a:rPr lang="en-US" altLang="zh-CN" sz="28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800" b="1" dirty="0">
                <a:latin typeface="Arial" panose="020B0604020202020204" pitchFamily="34" charset="0"/>
              </a:rPr>
              <a:t>-h</a:t>
            </a:r>
            <a:r>
              <a:rPr lang="en-US" altLang="zh-CN" sz="2800" b="1" baseline="-25000" dirty="0">
                <a:latin typeface="Arial" panose="020B0604020202020204" pitchFamily="34" charset="0"/>
              </a:rPr>
              <a:t>1</a:t>
            </a:r>
            <a:r>
              <a:rPr lang="en-US" altLang="zh-CN" sz="2800" b="1" dirty="0">
                <a:latin typeface="Arial" panose="020B0604020202020204" pitchFamily="34" charset="0"/>
              </a:rPr>
              <a:t> )</a:t>
            </a:r>
          </a:p>
        </p:txBody>
      </p:sp>
      <p:sp>
        <p:nvSpPr>
          <p:cNvPr id="271533" name="矩形 271532"/>
          <p:cNvSpPr/>
          <p:nvPr/>
        </p:nvSpPr>
        <p:spPr>
          <a:xfrm>
            <a:off x="9706610" y="4077971"/>
            <a:ext cx="248539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</a:rPr>
              <a:t>V=s( h</a:t>
            </a:r>
            <a:r>
              <a:rPr lang="en-US" altLang="zh-CN" sz="3200" b="1" baseline="-25000" dirty="0">
                <a:latin typeface="Arial" panose="020B0604020202020204" pitchFamily="34" charset="0"/>
              </a:rPr>
              <a:t>3</a:t>
            </a:r>
            <a:r>
              <a:rPr lang="en-US" altLang="zh-CN" sz="3200" b="1" dirty="0">
                <a:latin typeface="Arial" panose="020B0604020202020204" pitchFamily="34" charset="0"/>
              </a:rPr>
              <a:t>-h1 )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pic>
        <p:nvPicPr>
          <p:cNvPr id="271540" name="图片 27153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406890" y="5339081"/>
            <a:ext cx="2583180" cy="13255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943" y="3028950"/>
            <a:ext cx="4448175" cy="1965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2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0660" y="2926080"/>
            <a:ext cx="1840230" cy="2148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1" name="直接连接符 20"/>
          <p:cNvCxnSpPr/>
          <p:nvPr/>
        </p:nvCxnSpPr>
        <p:spPr>
          <a:xfrm>
            <a:off x="7040880" y="3623310"/>
            <a:ext cx="605790" cy="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V="1">
            <a:off x="6678930" y="4183380"/>
            <a:ext cx="1173480" cy="15240"/>
          </a:xfrm>
          <a:prstGeom prst="line">
            <a:avLst/>
          </a:prstGeom>
          <a:ln w="3810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006590" y="3634740"/>
            <a:ext cx="1085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h3</a:t>
            </a:r>
            <a:endParaRPr lang="zh-CN" alt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1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71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1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71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2713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27137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1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71363" grpId="0"/>
      <p:bldP spid="271364" grpId="0" animBg="1"/>
      <p:bldP spid="271365" grpId="0" animBg="1"/>
      <p:bldP spid="27137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3"/>
          <p:cNvSpPr/>
          <p:nvPr/>
        </p:nvSpPr>
        <p:spPr>
          <a:xfrm>
            <a:off x="9237663" y="0"/>
            <a:ext cx="2497137" cy="6858000"/>
          </a:xfrm>
          <a:prstGeom prst="rect">
            <a:avLst/>
          </a:prstGeom>
          <a:solidFill>
            <a:srgbClr val="CCFFCC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75458" name="文本框 275457"/>
          <p:cNvSpPr txBox="1"/>
          <p:nvPr/>
        </p:nvSpPr>
        <p:spPr>
          <a:xfrm>
            <a:off x="368300" y="269876"/>
            <a:ext cx="7977717" cy="100647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6000" b="1" dirty="0">
                <a:latin typeface="楷体_GB2312" pitchFamily="49" charset="-122"/>
                <a:ea typeface="楷体_GB2312" pitchFamily="49" charset="-122"/>
              </a:rPr>
              <a:t>用</a:t>
            </a:r>
            <a:r>
              <a:rPr lang="zh-CN" altLang="en-US" sz="6000" b="1" dirty="0">
                <a:solidFill>
                  <a:srgbClr val="CC0000"/>
                </a:solidFill>
                <a:latin typeface="楷体_GB2312" pitchFamily="49" charset="-122"/>
                <a:ea typeface="楷体_GB2312" pitchFamily="49" charset="-122"/>
              </a:rPr>
              <a:t>一漂一坠</a:t>
            </a:r>
            <a:r>
              <a:rPr lang="zh-CN" altLang="en-US" sz="6000" b="1" dirty="0">
                <a:latin typeface="楷体_GB2312" pitchFamily="49" charset="-122"/>
                <a:ea typeface="楷体_GB2312" pitchFamily="49" charset="-122"/>
              </a:rPr>
              <a:t>法</a:t>
            </a:r>
          </a:p>
        </p:txBody>
      </p:sp>
      <p:sp>
        <p:nvSpPr>
          <p:cNvPr id="275459" name="文本框 275458"/>
          <p:cNvSpPr txBox="1"/>
          <p:nvPr/>
        </p:nvSpPr>
        <p:spPr>
          <a:xfrm>
            <a:off x="9395885" y="115889"/>
            <a:ext cx="22479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分析：</a:t>
            </a:r>
          </a:p>
        </p:txBody>
      </p:sp>
      <p:sp>
        <p:nvSpPr>
          <p:cNvPr id="275460" name="文本框 275459"/>
          <p:cNvSpPr txBox="1"/>
          <p:nvPr/>
        </p:nvSpPr>
        <p:spPr>
          <a:xfrm>
            <a:off x="9224435" y="836614"/>
            <a:ext cx="2537036" cy="528637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一漂得质量</a:t>
            </a:r>
          </a:p>
        </p:txBody>
      </p:sp>
      <p:sp>
        <p:nvSpPr>
          <p:cNvPr id="275461" name="文本框 275460"/>
          <p:cNvSpPr txBox="1"/>
          <p:nvPr/>
        </p:nvSpPr>
        <p:spPr>
          <a:xfrm>
            <a:off x="9224435" y="3432175"/>
            <a:ext cx="2537036" cy="5286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一坠得体积</a:t>
            </a:r>
          </a:p>
        </p:txBody>
      </p:sp>
      <p:graphicFrame>
        <p:nvGraphicFramePr>
          <p:cNvPr id="275462" name="对象 275461"/>
          <p:cNvGraphicFramePr>
            <a:graphicFrameLocks/>
          </p:cNvGraphicFramePr>
          <p:nvPr/>
        </p:nvGraphicFramePr>
        <p:xfrm>
          <a:off x="9696451" y="1384300"/>
          <a:ext cx="1570567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7" r:id="rId3" imgW="508000" imgH="228600" progId="Equations">
                  <p:embed/>
                </p:oleObj>
              </mc:Choice>
              <mc:Fallback>
                <p:oleObj r:id="rId3" imgW="508000" imgH="228600" progId="Equations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96451" y="1384300"/>
                        <a:ext cx="1570567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463" name="文本框 275462"/>
          <p:cNvSpPr txBox="1"/>
          <p:nvPr/>
        </p:nvSpPr>
        <p:spPr>
          <a:xfrm>
            <a:off x="9246870" y="4695825"/>
            <a:ext cx="2503170" cy="528638"/>
          </a:xfrm>
          <a:prstGeom prst="rect">
            <a:avLst/>
          </a:prstGeom>
          <a:noFill/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表达式</a:t>
            </a:r>
          </a:p>
        </p:txBody>
      </p:sp>
      <p:sp>
        <p:nvSpPr>
          <p:cNvPr id="275464" name="矩形 275463"/>
          <p:cNvSpPr/>
          <p:nvPr/>
        </p:nvSpPr>
        <p:spPr>
          <a:xfrm>
            <a:off x="0" y="3205163"/>
            <a:ext cx="12192000" cy="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5465" name="直接连接符 275464"/>
          <p:cNvSpPr/>
          <p:nvPr/>
        </p:nvSpPr>
        <p:spPr>
          <a:xfrm flipH="1">
            <a:off x="1367368" y="6516689"/>
            <a:ext cx="395817" cy="3175"/>
          </a:xfrm>
          <a:prstGeom prst="line">
            <a:avLst/>
          </a:prstGeom>
          <a:ln w="50800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75466" name="文本框 275465"/>
          <p:cNvSpPr txBox="1"/>
          <p:nvPr/>
        </p:nvSpPr>
        <p:spPr>
          <a:xfrm>
            <a:off x="9221894" y="2796858"/>
            <a:ext cx="2528146" cy="457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m=ρ </a:t>
            </a:r>
            <a:r>
              <a:rPr lang="zh-CN" altLang="en-US" sz="2400" b="1" baseline="-25000" dirty="0">
                <a:latin typeface="Arial" panose="020B0604020202020204" pitchFamily="34" charset="0"/>
              </a:rPr>
              <a:t>水</a:t>
            </a:r>
            <a:r>
              <a:rPr lang="en-US" altLang="zh-CN" sz="2400" b="1" dirty="0">
                <a:latin typeface="Arial" panose="020B0604020202020204" pitchFamily="34" charset="0"/>
              </a:rPr>
              <a:t>s( h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</a:rPr>
              <a:t>-h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3</a:t>
            </a:r>
            <a:r>
              <a:rPr lang="en-US" altLang="zh-CN" sz="2400" b="1" dirty="0">
                <a:latin typeface="Arial" panose="020B0604020202020204" pitchFamily="34" charset="0"/>
              </a:rPr>
              <a:t> )</a:t>
            </a:r>
          </a:p>
        </p:txBody>
      </p:sp>
      <p:sp>
        <p:nvSpPr>
          <p:cNvPr id="275467" name="文本框 275466"/>
          <p:cNvSpPr txBox="1"/>
          <p:nvPr/>
        </p:nvSpPr>
        <p:spPr>
          <a:xfrm>
            <a:off x="9222317" y="2153285"/>
            <a:ext cx="2710603" cy="4572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400" b="1" dirty="0">
                <a:latin typeface="Arial" panose="020B0604020202020204" pitchFamily="34" charset="0"/>
              </a:rPr>
              <a:t>mg=ρ </a:t>
            </a:r>
            <a:r>
              <a:rPr lang="zh-CN" altLang="en-US" sz="2400" b="1" baseline="-25000" dirty="0">
                <a:latin typeface="Arial" panose="020B0604020202020204" pitchFamily="34" charset="0"/>
              </a:rPr>
              <a:t>水</a:t>
            </a:r>
            <a:r>
              <a:rPr lang="en-US" altLang="zh-CN" sz="2400" b="1" dirty="0" err="1">
                <a:latin typeface="Arial" panose="020B0604020202020204" pitchFamily="34" charset="0"/>
              </a:rPr>
              <a:t>gs</a:t>
            </a:r>
            <a:r>
              <a:rPr lang="en-US" altLang="zh-CN" sz="2400" b="1" dirty="0">
                <a:latin typeface="Arial" panose="020B0604020202020204" pitchFamily="34" charset="0"/>
              </a:rPr>
              <a:t>( h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2400" b="1" dirty="0">
                <a:latin typeface="Arial" panose="020B0604020202020204" pitchFamily="34" charset="0"/>
              </a:rPr>
              <a:t>-h</a:t>
            </a:r>
            <a:r>
              <a:rPr lang="en-US" altLang="zh-CN" sz="2400" b="1" baseline="-25000" dirty="0">
                <a:latin typeface="Arial" panose="020B0604020202020204" pitchFamily="34" charset="0"/>
              </a:rPr>
              <a:t>1</a:t>
            </a:r>
            <a:r>
              <a:rPr lang="en-US" altLang="zh-CN" sz="2400" b="1" dirty="0">
                <a:latin typeface="Arial" panose="020B0604020202020204" pitchFamily="34" charset="0"/>
              </a:rPr>
              <a:t> )</a:t>
            </a:r>
          </a:p>
        </p:txBody>
      </p:sp>
      <p:sp>
        <p:nvSpPr>
          <p:cNvPr id="275468" name="矩形 275467"/>
          <p:cNvSpPr/>
          <p:nvPr/>
        </p:nvSpPr>
        <p:spPr>
          <a:xfrm>
            <a:off x="9201150" y="4146551"/>
            <a:ext cx="2526030" cy="5847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Arial" panose="020B0604020202020204" pitchFamily="34" charset="0"/>
              </a:rPr>
              <a:t>V=s( h</a:t>
            </a:r>
            <a:r>
              <a:rPr lang="en-US" altLang="zh-CN" sz="3200" b="1" baseline="-25000" dirty="0">
                <a:latin typeface="Arial" panose="020B0604020202020204" pitchFamily="34" charset="0"/>
              </a:rPr>
              <a:t>2</a:t>
            </a:r>
            <a:r>
              <a:rPr lang="en-US" altLang="zh-CN" sz="3200" b="1" dirty="0">
                <a:latin typeface="Arial" panose="020B0604020202020204" pitchFamily="34" charset="0"/>
              </a:rPr>
              <a:t>-h</a:t>
            </a:r>
            <a:r>
              <a:rPr lang="en-US" altLang="zh-CN" sz="3200" b="1" baseline="-25000" dirty="0">
                <a:latin typeface="Arial" panose="020B0604020202020204" pitchFamily="34" charset="0"/>
              </a:rPr>
              <a:t>3</a:t>
            </a:r>
            <a:r>
              <a:rPr lang="en-US" altLang="zh-CN" sz="3200" b="1" dirty="0">
                <a:latin typeface="Arial" panose="020B0604020202020204" pitchFamily="34" charset="0"/>
              </a:rPr>
              <a:t> )</a:t>
            </a:r>
            <a:endParaRPr lang="zh-CN" altLang="en-US" sz="3200" b="1" dirty="0">
              <a:latin typeface="Arial" panose="020B0604020202020204" pitchFamily="34" charset="0"/>
            </a:endParaRPr>
          </a:p>
        </p:txBody>
      </p:sp>
      <p:pic>
        <p:nvPicPr>
          <p:cNvPr id="275469" name="图片 275468" descr="[X@55E%TTHN7HGY]XM@56`H"/>
          <p:cNvPicPr>
            <a:picLocks noChangeAspect="1"/>
          </p:cNvPicPr>
          <p:nvPr/>
        </p:nvPicPr>
        <p:blipFill>
          <a:blip r:embed="rId5" cstate="print">
            <a:lum bright="-53998" contrast="72000"/>
          </a:blip>
          <a:stretch>
            <a:fillRect/>
          </a:stretch>
        </p:blipFill>
        <p:spPr>
          <a:xfrm>
            <a:off x="9235440" y="5455285"/>
            <a:ext cx="2548890" cy="10033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75473" name="图片 275472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" y="2016126"/>
            <a:ext cx="8005233" cy="17383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54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75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275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5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75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70" decel="100000"/>
                                        <p:tgtEl>
                                          <p:spTgt spid="2754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770" decel="100000"/>
                                        <p:tgtEl>
                                          <p:spTgt spid="27546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770" fill="hold"/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5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275459" grpId="0"/>
      <p:bldP spid="275460" grpId="0" animBg="1"/>
      <p:bldP spid="275461" grpId="0" animBg="1"/>
      <p:bldP spid="27546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4290"/>
            <a:ext cx="1190629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/>
              <a:t>         </a:t>
            </a:r>
            <a:r>
              <a:rPr lang="zh-CN" altLang="zh-CN" sz="4000" dirty="0" smtClean="0"/>
              <a:t>在北京奥运会上获得比赛前三名的选手都将挂上既体现奥运理念，又体现中华民族特色的奖牌</a:t>
            </a:r>
            <a:r>
              <a:rPr lang="zh-CN" altLang="zh-CN" sz="4000" b="1" dirty="0" smtClean="0"/>
              <a:t>——</a:t>
            </a:r>
            <a:r>
              <a:rPr lang="zh-CN" altLang="zh-CN" sz="4000" dirty="0" smtClean="0"/>
              <a:t>用一种玉石制作然后分别镀上金、银、铜而成的奖牌。刘星是个爱动脑筋的孩子，当他得到一小块制作奥运奖牌余下的玉石材料后，立即着手利用家里的</a:t>
            </a:r>
            <a:r>
              <a:rPr lang="zh-CN" altLang="zh-CN" sz="4000" b="1" dirty="0" smtClean="0">
                <a:solidFill>
                  <a:srgbClr val="FF0000"/>
                </a:solidFill>
              </a:rPr>
              <a:t>弹簧秤</a:t>
            </a:r>
            <a:r>
              <a:rPr lang="zh-CN" altLang="zh-CN" sz="4000" dirty="0" smtClean="0"/>
              <a:t>测这种材料的密度。请你和刘星一起来完成测量过程。</a:t>
            </a:r>
          </a:p>
          <a:p>
            <a:endParaRPr lang="zh-CN" altLang="en-US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970" name="组合 208969"/>
          <p:cNvGrpSpPr/>
          <p:nvPr/>
        </p:nvGrpSpPr>
        <p:grpSpPr>
          <a:xfrm>
            <a:off x="1871663" y="1785938"/>
            <a:ext cx="1515853" cy="4483100"/>
            <a:chOff x="1342" y="1080"/>
            <a:chExt cx="955" cy="2797"/>
          </a:xfrm>
        </p:grpSpPr>
        <p:grpSp>
          <p:nvGrpSpPr>
            <p:cNvPr id="208900" name="组合 208899"/>
            <p:cNvGrpSpPr/>
            <p:nvPr/>
          </p:nvGrpSpPr>
          <p:grpSpPr>
            <a:xfrm>
              <a:off x="1342" y="1080"/>
              <a:ext cx="523" cy="2797"/>
              <a:chOff x="365" y="1440"/>
              <a:chExt cx="362" cy="1712"/>
            </a:xfrm>
          </p:grpSpPr>
          <p:grpSp>
            <p:nvGrpSpPr>
              <p:cNvPr id="208901" name="组合 208900"/>
              <p:cNvGrpSpPr/>
              <p:nvPr/>
            </p:nvGrpSpPr>
            <p:grpSpPr>
              <a:xfrm>
                <a:off x="365" y="1440"/>
                <a:ext cx="362" cy="1712"/>
                <a:chOff x="373" y="1320"/>
                <a:chExt cx="362" cy="1712"/>
              </a:xfrm>
            </p:grpSpPr>
            <p:grpSp>
              <p:nvGrpSpPr>
                <p:cNvPr id="208902" name="组合 208901"/>
                <p:cNvGrpSpPr/>
                <p:nvPr/>
              </p:nvGrpSpPr>
              <p:grpSpPr>
                <a:xfrm>
                  <a:off x="373" y="2288"/>
                  <a:ext cx="362" cy="744"/>
                  <a:chOff x="3005" y="2256"/>
                  <a:chExt cx="362" cy="744"/>
                </a:xfrm>
              </p:grpSpPr>
              <p:sp>
                <p:nvSpPr>
                  <p:cNvPr id="208903" name="任意多边形 208902"/>
                  <p:cNvSpPr/>
                  <p:nvPr/>
                </p:nvSpPr>
                <p:spPr>
                  <a:xfrm>
                    <a:off x="3005" y="2688"/>
                    <a:ext cx="362" cy="3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2" h="312">
                        <a:moveTo>
                          <a:pt x="67" y="56"/>
                        </a:moveTo>
                        <a:cubicBezTo>
                          <a:pt x="111" y="67"/>
                          <a:pt x="142" y="57"/>
                          <a:pt x="179" y="32"/>
                        </a:cubicBezTo>
                        <a:cubicBezTo>
                          <a:pt x="184" y="24"/>
                          <a:pt x="186" y="10"/>
                          <a:pt x="195" y="8"/>
                        </a:cubicBezTo>
                        <a:cubicBezTo>
                          <a:pt x="204" y="6"/>
                          <a:pt x="210" y="28"/>
                          <a:pt x="219" y="24"/>
                        </a:cubicBezTo>
                        <a:cubicBezTo>
                          <a:pt x="227" y="20"/>
                          <a:pt x="203" y="0"/>
                          <a:pt x="211" y="0"/>
                        </a:cubicBezTo>
                        <a:cubicBezTo>
                          <a:pt x="236" y="0"/>
                          <a:pt x="258" y="20"/>
                          <a:pt x="283" y="24"/>
                        </a:cubicBezTo>
                        <a:cubicBezTo>
                          <a:pt x="302" y="27"/>
                          <a:pt x="320" y="29"/>
                          <a:pt x="339" y="32"/>
                        </a:cubicBezTo>
                        <a:cubicBezTo>
                          <a:pt x="361" y="98"/>
                          <a:pt x="362" y="183"/>
                          <a:pt x="347" y="248"/>
                        </a:cubicBezTo>
                        <a:cubicBezTo>
                          <a:pt x="345" y="256"/>
                          <a:pt x="331" y="255"/>
                          <a:pt x="323" y="256"/>
                        </a:cubicBezTo>
                        <a:cubicBezTo>
                          <a:pt x="288" y="260"/>
                          <a:pt x="254" y="261"/>
                          <a:pt x="219" y="264"/>
                        </a:cubicBezTo>
                        <a:cubicBezTo>
                          <a:pt x="187" y="312"/>
                          <a:pt x="200" y="307"/>
                          <a:pt x="99" y="280"/>
                        </a:cubicBezTo>
                        <a:cubicBezTo>
                          <a:pt x="24" y="260"/>
                          <a:pt x="134" y="255"/>
                          <a:pt x="75" y="232"/>
                        </a:cubicBezTo>
                        <a:cubicBezTo>
                          <a:pt x="53" y="223"/>
                          <a:pt x="27" y="227"/>
                          <a:pt x="3" y="224"/>
                        </a:cubicBezTo>
                        <a:cubicBezTo>
                          <a:pt x="7" y="181"/>
                          <a:pt x="0" y="134"/>
                          <a:pt x="19" y="96"/>
                        </a:cubicBezTo>
                        <a:cubicBezTo>
                          <a:pt x="34" y="66"/>
                          <a:pt x="67" y="92"/>
                          <a:pt x="67" y="56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100000"/>
                    </a:srgbClr>
                  </a:solidFill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8904" name="直接连接符 208903"/>
                  <p:cNvSpPr/>
                  <p:nvPr/>
                </p:nvSpPr>
                <p:spPr>
                  <a:xfrm flipV="1">
                    <a:off x="3192" y="2256"/>
                    <a:ext cx="0" cy="472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08905" name="组合 208904"/>
                <p:cNvGrpSpPr/>
                <p:nvPr/>
              </p:nvGrpSpPr>
              <p:grpSpPr>
                <a:xfrm>
                  <a:off x="515" y="1689"/>
                  <a:ext cx="99" cy="612"/>
                  <a:chOff x="3163" y="1657"/>
                  <a:chExt cx="99" cy="612"/>
                </a:xfrm>
              </p:grpSpPr>
              <p:sp>
                <p:nvSpPr>
                  <p:cNvPr id="208906" name="任意多边形 208905"/>
                  <p:cNvSpPr/>
                  <p:nvPr/>
                </p:nvSpPr>
                <p:spPr>
                  <a:xfrm>
                    <a:off x="3185" y="2157"/>
                    <a:ext cx="55" cy="1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" h="243">
                        <a:moveTo>
                          <a:pt x="74" y="0"/>
                        </a:moveTo>
                        <a:cubicBezTo>
                          <a:pt x="73" y="22"/>
                          <a:pt x="81" y="71"/>
                          <a:pt x="56" y="87"/>
                        </a:cubicBezTo>
                        <a:cubicBezTo>
                          <a:pt x="46" y="102"/>
                          <a:pt x="41" y="110"/>
                          <a:pt x="26" y="120"/>
                        </a:cubicBezTo>
                        <a:cubicBezTo>
                          <a:pt x="24" y="123"/>
                          <a:pt x="23" y="127"/>
                          <a:pt x="20" y="129"/>
                        </a:cubicBezTo>
                        <a:cubicBezTo>
                          <a:pt x="17" y="132"/>
                          <a:pt x="11" y="132"/>
                          <a:pt x="8" y="135"/>
                        </a:cubicBezTo>
                        <a:cubicBezTo>
                          <a:pt x="0" y="144"/>
                          <a:pt x="4" y="159"/>
                          <a:pt x="2" y="171"/>
                        </a:cubicBezTo>
                        <a:cubicBezTo>
                          <a:pt x="3" y="182"/>
                          <a:pt x="0" y="194"/>
                          <a:pt x="5" y="204"/>
                        </a:cubicBezTo>
                        <a:cubicBezTo>
                          <a:pt x="19" y="231"/>
                          <a:pt x="68" y="239"/>
                          <a:pt x="95" y="243"/>
                        </a:cubicBezTo>
                        <a:cubicBezTo>
                          <a:pt x="106" y="242"/>
                          <a:pt x="117" y="243"/>
                          <a:pt x="128" y="240"/>
                        </a:cubicBezTo>
                        <a:cubicBezTo>
                          <a:pt x="143" y="236"/>
                          <a:pt x="150" y="190"/>
                          <a:pt x="170" y="18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208907" name="组合 208906"/>
                  <p:cNvGrpSpPr/>
                  <p:nvPr/>
                </p:nvGrpSpPr>
                <p:grpSpPr>
                  <a:xfrm>
                    <a:off x="3163" y="1881"/>
                    <a:ext cx="99" cy="278"/>
                    <a:chOff x="3756" y="2393"/>
                    <a:chExt cx="124" cy="278"/>
                  </a:xfrm>
                </p:grpSpPr>
                <p:sp>
                  <p:nvSpPr>
                    <p:cNvPr id="208908" name="矩形 208907"/>
                    <p:cNvSpPr/>
                    <p:nvPr/>
                  </p:nvSpPr>
                  <p:spPr>
                    <a:xfrm>
                      <a:off x="3756" y="2393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09" name="矩形 208908"/>
                    <p:cNvSpPr/>
                    <p:nvPr/>
                  </p:nvSpPr>
                  <p:spPr>
                    <a:xfrm>
                      <a:off x="3756" y="2449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0" name="矩形 208909"/>
                    <p:cNvSpPr/>
                    <p:nvPr/>
                  </p:nvSpPr>
                  <p:spPr>
                    <a:xfrm>
                      <a:off x="3756" y="2505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1" name="矩形 208910"/>
                    <p:cNvSpPr/>
                    <p:nvPr/>
                  </p:nvSpPr>
                  <p:spPr>
                    <a:xfrm>
                      <a:off x="3756" y="2561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2" name="矩形 208911"/>
                    <p:cNvSpPr/>
                    <p:nvPr/>
                  </p:nvSpPr>
                  <p:spPr>
                    <a:xfrm>
                      <a:off x="3756" y="2617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08913" name="组合 208912"/>
                  <p:cNvGrpSpPr/>
                  <p:nvPr/>
                </p:nvGrpSpPr>
                <p:grpSpPr>
                  <a:xfrm>
                    <a:off x="3163" y="1657"/>
                    <a:ext cx="99" cy="278"/>
                    <a:chOff x="3756" y="2393"/>
                    <a:chExt cx="124" cy="278"/>
                  </a:xfrm>
                </p:grpSpPr>
                <p:sp>
                  <p:nvSpPr>
                    <p:cNvPr id="208914" name="矩形 208913"/>
                    <p:cNvSpPr/>
                    <p:nvPr/>
                  </p:nvSpPr>
                  <p:spPr>
                    <a:xfrm>
                      <a:off x="3756" y="2393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5" name="矩形 208914"/>
                    <p:cNvSpPr/>
                    <p:nvPr/>
                  </p:nvSpPr>
                  <p:spPr>
                    <a:xfrm>
                      <a:off x="3756" y="2449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6" name="矩形 208915"/>
                    <p:cNvSpPr/>
                    <p:nvPr/>
                  </p:nvSpPr>
                  <p:spPr>
                    <a:xfrm>
                      <a:off x="3756" y="2505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7" name="矩形 208916"/>
                    <p:cNvSpPr/>
                    <p:nvPr/>
                  </p:nvSpPr>
                  <p:spPr>
                    <a:xfrm>
                      <a:off x="3756" y="2561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18" name="矩形 208917"/>
                    <p:cNvSpPr/>
                    <p:nvPr/>
                  </p:nvSpPr>
                  <p:spPr>
                    <a:xfrm>
                      <a:off x="3756" y="2617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208919" name="组合 208918"/>
                <p:cNvGrpSpPr/>
                <p:nvPr/>
              </p:nvGrpSpPr>
              <p:grpSpPr>
                <a:xfrm>
                  <a:off x="496" y="1320"/>
                  <a:ext cx="136" cy="592"/>
                  <a:chOff x="3144" y="1288"/>
                  <a:chExt cx="136" cy="592"/>
                </a:xfrm>
              </p:grpSpPr>
              <p:grpSp>
                <p:nvGrpSpPr>
                  <p:cNvPr id="208920" name="组合 208919"/>
                  <p:cNvGrpSpPr/>
                  <p:nvPr/>
                </p:nvGrpSpPr>
                <p:grpSpPr>
                  <a:xfrm>
                    <a:off x="3144" y="1368"/>
                    <a:ext cx="136" cy="512"/>
                    <a:chOff x="3144" y="1368"/>
                    <a:chExt cx="136" cy="512"/>
                  </a:xfrm>
                </p:grpSpPr>
                <p:sp>
                  <p:nvSpPr>
                    <p:cNvPr id="208921" name="椭圆 208920"/>
                    <p:cNvSpPr/>
                    <p:nvPr/>
                  </p:nvSpPr>
                  <p:spPr>
                    <a:xfrm>
                      <a:off x="3148" y="1368"/>
                      <a:ext cx="128" cy="56"/>
                    </a:xfrm>
                    <a:prstGeom prst="ellipse">
                      <a:avLst/>
                    </a:prstGeom>
                    <a:solidFill>
                      <a:srgbClr val="969696"/>
                    </a:solidFill>
                    <a:ln w="9525" cap="flat" cmpd="sng">
                      <a:solidFill>
                        <a:srgbClr val="969696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22" name="矩形 208921"/>
                    <p:cNvSpPr/>
                    <p:nvPr/>
                  </p:nvSpPr>
                  <p:spPr>
                    <a:xfrm>
                      <a:off x="3144" y="1400"/>
                      <a:ext cx="136" cy="480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 cap="flat" cmpd="sng">
                      <a:solidFill>
                        <a:schemeClr val="folHlink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208923" name="椭圆 208922"/>
                  <p:cNvSpPr/>
                  <p:nvPr/>
                </p:nvSpPr>
                <p:spPr>
                  <a:xfrm>
                    <a:off x="3176" y="1288"/>
                    <a:ext cx="72" cy="72"/>
                  </a:xfrm>
                  <a:prstGeom prst="ellipse">
                    <a:avLst/>
                  </a:pr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08924" name="文本框 208923"/>
              <p:cNvSpPr txBox="1"/>
              <p:nvPr/>
            </p:nvSpPr>
            <p:spPr>
              <a:xfrm>
                <a:off x="440" y="2840"/>
                <a:ext cx="248" cy="17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</a:p>
            </p:txBody>
          </p:sp>
        </p:grpSp>
        <p:grpSp>
          <p:nvGrpSpPr>
            <p:cNvPr id="208964" name="组合 208963"/>
            <p:cNvGrpSpPr/>
            <p:nvPr/>
          </p:nvGrpSpPr>
          <p:grpSpPr>
            <a:xfrm>
              <a:off x="1766" y="1630"/>
              <a:ext cx="531" cy="437"/>
              <a:chOff x="1545" y="1728"/>
              <a:chExt cx="469" cy="437"/>
            </a:xfrm>
          </p:grpSpPr>
          <p:sp>
            <p:nvSpPr>
              <p:cNvPr id="208965" name="直接连接符 208964"/>
              <p:cNvSpPr/>
              <p:nvPr/>
            </p:nvSpPr>
            <p:spPr>
              <a:xfrm flipV="1">
                <a:off x="1545" y="2011"/>
                <a:ext cx="210" cy="100"/>
              </a:xfrm>
              <a:prstGeom prst="line">
                <a:avLst/>
              </a:prstGeom>
              <a:ln w="9525" cap="flat" cmpd="sng">
                <a:solidFill>
                  <a:srgbClr val="FF330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66" name="文本框 208965"/>
              <p:cNvSpPr txBox="1"/>
              <p:nvPr/>
            </p:nvSpPr>
            <p:spPr>
              <a:xfrm>
                <a:off x="1708" y="1728"/>
                <a:ext cx="306" cy="437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anchor="t">
                <a:spAutoFit/>
              </a:bodyPr>
              <a:lstStyle/>
              <a:p>
                <a:pPr lvl="0"/>
                <a:r>
                  <a:rPr lang="en-US" altLang="zh-CN" sz="4000">
                    <a:solidFill>
                      <a:srgbClr val="CC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G</a:t>
                </a:r>
              </a:p>
            </p:txBody>
          </p:sp>
        </p:grpSp>
      </p:grpSp>
      <p:grpSp>
        <p:nvGrpSpPr>
          <p:cNvPr id="208971" name="组合 208970"/>
          <p:cNvGrpSpPr/>
          <p:nvPr/>
        </p:nvGrpSpPr>
        <p:grpSpPr>
          <a:xfrm>
            <a:off x="3558858" y="1613234"/>
            <a:ext cx="1856057" cy="5107606"/>
            <a:chOff x="2885" y="898"/>
            <a:chExt cx="1408" cy="3447"/>
          </a:xfrm>
        </p:grpSpPr>
        <p:grpSp>
          <p:nvGrpSpPr>
            <p:cNvPr id="208925" name="组合 208924"/>
            <p:cNvGrpSpPr/>
            <p:nvPr/>
          </p:nvGrpSpPr>
          <p:grpSpPr>
            <a:xfrm>
              <a:off x="2885" y="898"/>
              <a:ext cx="1227" cy="3447"/>
              <a:chOff x="875" y="1432"/>
              <a:chExt cx="866" cy="1998"/>
            </a:xfrm>
          </p:grpSpPr>
          <p:grpSp>
            <p:nvGrpSpPr>
              <p:cNvPr id="208926" name="组合 208925"/>
              <p:cNvGrpSpPr/>
              <p:nvPr/>
            </p:nvGrpSpPr>
            <p:grpSpPr>
              <a:xfrm>
                <a:off x="875" y="1432"/>
                <a:ext cx="866" cy="1998"/>
                <a:chOff x="857" y="1440"/>
                <a:chExt cx="866" cy="1998"/>
              </a:xfrm>
            </p:grpSpPr>
            <p:grpSp>
              <p:nvGrpSpPr>
                <p:cNvPr id="208927" name="组合 208926"/>
                <p:cNvGrpSpPr/>
                <p:nvPr/>
              </p:nvGrpSpPr>
              <p:grpSpPr>
                <a:xfrm>
                  <a:off x="857" y="2435"/>
                  <a:ext cx="866" cy="1003"/>
                  <a:chOff x="857" y="2435"/>
                  <a:chExt cx="866" cy="1003"/>
                </a:xfrm>
              </p:grpSpPr>
              <p:grpSp>
                <p:nvGrpSpPr>
                  <p:cNvPr id="208928" name="组合 208927"/>
                  <p:cNvGrpSpPr/>
                  <p:nvPr/>
                </p:nvGrpSpPr>
                <p:grpSpPr>
                  <a:xfrm>
                    <a:off x="857" y="2435"/>
                    <a:ext cx="866" cy="809"/>
                    <a:chOff x="3369" y="1579"/>
                    <a:chExt cx="866" cy="809"/>
                  </a:xfrm>
                </p:grpSpPr>
                <p:sp>
                  <p:nvSpPr>
                    <p:cNvPr id="208929" name="流程图: 可选过程 208928"/>
                    <p:cNvSpPr/>
                    <p:nvPr/>
                  </p:nvSpPr>
                  <p:spPr>
                    <a:xfrm>
                      <a:off x="3482" y="1977"/>
                      <a:ext cx="717" cy="411"/>
                    </a:xfrm>
                    <a:prstGeom prst="flowChartAlternateProcess">
                      <a:avLst/>
                    </a:prstGeom>
                    <a:solidFill>
                      <a:srgbClr val="33CCFF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30" name="任意多边形 208929"/>
                    <p:cNvSpPr/>
                    <p:nvPr/>
                  </p:nvSpPr>
                  <p:spPr>
                    <a:xfrm>
                      <a:off x="3369" y="1579"/>
                      <a:ext cx="866" cy="483"/>
                    </a:xfrm>
                    <a:custGeom>
                      <a:avLst/>
                      <a:gdLst/>
                      <a:ahLst/>
                      <a:cxnLst/>
                      <a:rect l="0" t="0" r="0" b="0"/>
                      <a:pathLst>
                        <a:path w="1740" h="1129">
                          <a:moveTo>
                            <a:pt x="225" y="1129"/>
                          </a:moveTo>
                          <a:lnTo>
                            <a:pt x="225" y="360"/>
                          </a:lnTo>
                          <a:lnTo>
                            <a:pt x="225" y="180"/>
                          </a:lnTo>
                          <a:lnTo>
                            <a:pt x="0" y="45"/>
                          </a:lnTo>
                          <a:lnTo>
                            <a:pt x="285" y="0"/>
                          </a:lnTo>
                          <a:lnTo>
                            <a:pt x="1740" y="0"/>
                          </a:lnTo>
                          <a:lnTo>
                            <a:pt x="1665" y="120"/>
                          </a:lnTo>
                          <a:lnTo>
                            <a:pt x="1665" y="1129"/>
                          </a:lnTo>
                        </a:path>
                      </a:pathLst>
                    </a:custGeom>
                    <a:solidFill>
                      <a:srgbClr val="FFFFFF">
                        <a:alpha val="100000"/>
                      </a:srgbClr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31" name="矩形 208930"/>
                    <p:cNvSpPr/>
                    <p:nvPr/>
                  </p:nvSpPr>
                  <p:spPr>
                    <a:xfrm>
                      <a:off x="3488" y="1832"/>
                      <a:ext cx="696" cy="256"/>
                    </a:xfrm>
                    <a:prstGeom prst="rect">
                      <a:avLst/>
                    </a:prstGeom>
                    <a:solidFill>
                      <a:srgbClr val="33CCFF"/>
                    </a:solidFill>
                    <a:ln w="9525" cap="flat" cmpd="sng">
                      <a:solidFill>
                        <a:srgbClr val="33CCFF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08932" name="组合 208931"/>
                  <p:cNvGrpSpPr/>
                  <p:nvPr/>
                </p:nvGrpSpPr>
                <p:grpSpPr>
                  <a:xfrm>
                    <a:off x="1120" y="3160"/>
                    <a:ext cx="566" cy="278"/>
                    <a:chOff x="1120" y="3160"/>
                    <a:chExt cx="566" cy="278"/>
                  </a:xfrm>
                </p:grpSpPr>
                <p:sp>
                  <p:nvSpPr>
                    <p:cNvPr id="208933" name="直接连接符 208932"/>
                    <p:cNvSpPr/>
                    <p:nvPr/>
                  </p:nvSpPr>
                  <p:spPr>
                    <a:xfrm>
                      <a:off x="1120" y="3160"/>
                      <a:ext cx="288" cy="168"/>
                    </a:xfrm>
                    <a:prstGeom prst="line">
                      <a:avLst/>
                    </a:prstGeom>
                    <a:ln w="9525" cap="flat" cmpd="sng">
                      <a:solidFill>
                        <a:srgbClr val="0000FF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34" name="文本框 208933"/>
                    <p:cNvSpPr txBox="1"/>
                    <p:nvPr/>
                  </p:nvSpPr>
                  <p:spPr>
                    <a:xfrm>
                      <a:off x="1342" y="3188"/>
                      <a:ext cx="344" cy="250"/>
                    </a:xfrm>
                    <a:prstGeom prst="rect">
                      <a:avLst/>
                    </a:prstGeom>
                    <a:noFill/>
                    <a:ln w="9525">
                      <a:noFill/>
                      <a:miter/>
                    </a:ln>
                  </p:spPr>
                  <p:txBody>
                    <a:bodyPr wrap="none" anchor="t">
                      <a:spAutoFit/>
                    </a:bodyPr>
                    <a:lstStyle/>
                    <a:p>
                      <a:pPr lvl="0"/>
                      <a:r>
                        <a:rPr lang="zh-CN" altLang="en-US" sz="3600" b="1" dirty="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pitchFamily="2" charset="-122"/>
                        </a:rPr>
                        <a:t>水</a:t>
                      </a:r>
                    </a:p>
                  </p:txBody>
                </p:sp>
              </p:grpSp>
            </p:grpSp>
            <p:grpSp>
              <p:nvGrpSpPr>
                <p:cNvPr id="208935" name="组合 208934"/>
                <p:cNvGrpSpPr/>
                <p:nvPr/>
              </p:nvGrpSpPr>
              <p:grpSpPr>
                <a:xfrm>
                  <a:off x="1133" y="2328"/>
                  <a:ext cx="362" cy="744"/>
                  <a:chOff x="3005" y="2256"/>
                  <a:chExt cx="362" cy="744"/>
                </a:xfrm>
              </p:grpSpPr>
              <p:sp>
                <p:nvSpPr>
                  <p:cNvPr id="208936" name="任意多边形 208935"/>
                  <p:cNvSpPr/>
                  <p:nvPr/>
                </p:nvSpPr>
                <p:spPr>
                  <a:xfrm>
                    <a:off x="3005" y="2688"/>
                    <a:ext cx="362" cy="3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362" h="312">
                        <a:moveTo>
                          <a:pt x="67" y="56"/>
                        </a:moveTo>
                        <a:cubicBezTo>
                          <a:pt x="111" y="67"/>
                          <a:pt x="142" y="57"/>
                          <a:pt x="179" y="32"/>
                        </a:cubicBezTo>
                        <a:cubicBezTo>
                          <a:pt x="184" y="24"/>
                          <a:pt x="186" y="10"/>
                          <a:pt x="195" y="8"/>
                        </a:cubicBezTo>
                        <a:cubicBezTo>
                          <a:pt x="204" y="6"/>
                          <a:pt x="210" y="28"/>
                          <a:pt x="219" y="24"/>
                        </a:cubicBezTo>
                        <a:cubicBezTo>
                          <a:pt x="227" y="20"/>
                          <a:pt x="203" y="0"/>
                          <a:pt x="211" y="0"/>
                        </a:cubicBezTo>
                        <a:cubicBezTo>
                          <a:pt x="236" y="0"/>
                          <a:pt x="258" y="20"/>
                          <a:pt x="283" y="24"/>
                        </a:cubicBezTo>
                        <a:cubicBezTo>
                          <a:pt x="302" y="27"/>
                          <a:pt x="320" y="29"/>
                          <a:pt x="339" y="32"/>
                        </a:cubicBezTo>
                        <a:cubicBezTo>
                          <a:pt x="361" y="98"/>
                          <a:pt x="362" y="183"/>
                          <a:pt x="347" y="248"/>
                        </a:cubicBezTo>
                        <a:cubicBezTo>
                          <a:pt x="345" y="256"/>
                          <a:pt x="331" y="255"/>
                          <a:pt x="323" y="256"/>
                        </a:cubicBezTo>
                        <a:cubicBezTo>
                          <a:pt x="288" y="260"/>
                          <a:pt x="254" y="261"/>
                          <a:pt x="219" y="264"/>
                        </a:cubicBezTo>
                        <a:cubicBezTo>
                          <a:pt x="187" y="312"/>
                          <a:pt x="200" y="307"/>
                          <a:pt x="99" y="280"/>
                        </a:cubicBezTo>
                        <a:cubicBezTo>
                          <a:pt x="24" y="260"/>
                          <a:pt x="134" y="255"/>
                          <a:pt x="75" y="232"/>
                        </a:cubicBezTo>
                        <a:cubicBezTo>
                          <a:pt x="53" y="223"/>
                          <a:pt x="27" y="227"/>
                          <a:pt x="3" y="224"/>
                        </a:cubicBezTo>
                        <a:cubicBezTo>
                          <a:pt x="7" y="181"/>
                          <a:pt x="0" y="134"/>
                          <a:pt x="19" y="96"/>
                        </a:cubicBezTo>
                        <a:cubicBezTo>
                          <a:pt x="34" y="66"/>
                          <a:pt x="67" y="92"/>
                          <a:pt x="67" y="56"/>
                        </a:cubicBezTo>
                        <a:close/>
                      </a:path>
                    </a:pathLst>
                  </a:custGeom>
                  <a:solidFill>
                    <a:srgbClr val="808080">
                      <a:alpha val="100000"/>
                    </a:srgbClr>
                  </a:solidFill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sp>
                <p:nvSpPr>
                  <p:cNvPr id="208937" name="直接连接符 208936"/>
                  <p:cNvSpPr/>
                  <p:nvPr/>
                </p:nvSpPr>
                <p:spPr>
                  <a:xfrm flipV="1">
                    <a:off x="3192" y="2256"/>
                    <a:ext cx="0" cy="472"/>
                  </a:xfrm>
                  <a:prstGeom prst="line">
                    <a:avLst/>
                  </a:prstGeom>
                  <a:ln w="9525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  <p:grpSp>
              <p:nvGrpSpPr>
                <p:cNvPr id="208938" name="组合 208937"/>
                <p:cNvGrpSpPr/>
                <p:nvPr/>
              </p:nvGrpSpPr>
              <p:grpSpPr>
                <a:xfrm>
                  <a:off x="1275" y="1729"/>
                  <a:ext cx="99" cy="612"/>
                  <a:chOff x="3163" y="1657"/>
                  <a:chExt cx="99" cy="612"/>
                </a:xfrm>
              </p:grpSpPr>
              <p:sp>
                <p:nvSpPr>
                  <p:cNvPr id="208939" name="任意多边形 208938"/>
                  <p:cNvSpPr/>
                  <p:nvPr/>
                </p:nvSpPr>
                <p:spPr>
                  <a:xfrm>
                    <a:off x="3185" y="2157"/>
                    <a:ext cx="55" cy="112"/>
                  </a:xfrm>
                  <a:custGeom>
                    <a:avLst/>
                    <a:gdLst/>
                    <a:ahLst/>
                    <a:cxnLst/>
                    <a:rect l="0" t="0" r="0" b="0"/>
                    <a:pathLst>
                      <a:path w="170" h="243">
                        <a:moveTo>
                          <a:pt x="74" y="0"/>
                        </a:moveTo>
                        <a:cubicBezTo>
                          <a:pt x="73" y="22"/>
                          <a:pt x="81" y="71"/>
                          <a:pt x="56" y="87"/>
                        </a:cubicBezTo>
                        <a:cubicBezTo>
                          <a:pt x="46" y="102"/>
                          <a:pt x="41" y="110"/>
                          <a:pt x="26" y="120"/>
                        </a:cubicBezTo>
                        <a:cubicBezTo>
                          <a:pt x="24" y="123"/>
                          <a:pt x="23" y="127"/>
                          <a:pt x="20" y="129"/>
                        </a:cubicBezTo>
                        <a:cubicBezTo>
                          <a:pt x="17" y="132"/>
                          <a:pt x="11" y="132"/>
                          <a:pt x="8" y="135"/>
                        </a:cubicBezTo>
                        <a:cubicBezTo>
                          <a:pt x="0" y="144"/>
                          <a:pt x="4" y="159"/>
                          <a:pt x="2" y="171"/>
                        </a:cubicBezTo>
                        <a:cubicBezTo>
                          <a:pt x="3" y="182"/>
                          <a:pt x="0" y="194"/>
                          <a:pt x="5" y="204"/>
                        </a:cubicBezTo>
                        <a:cubicBezTo>
                          <a:pt x="19" y="231"/>
                          <a:pt x="68" y="239"/>
                          <a:pt x="95" y="243"/>
                        </a:cubicBezTo>
                        <a:cubicBezTo>
                          <a:pt x="106" y="242"/>
                          <a:pt x="117" y="243"/>
                          <a:pt x="128" y="240"/>
                        </a:cubicBezTo>
                        <a:cubicBezTo>
                          <a:pt x="143" y="236"/>
                          <a:pt x="150" y="190"/>
                          <a:pt x="170" y="180"/>
                        </a:cubicBezTo>
                      </a:path>
                    </a:pathLst>
                  </a:custGeom>
                  <a:noFill/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  <p:grpSp>
                <p:nvGrpSpPr>
                  <p:cNvPr id="208940" name="组合 208939"/>
                  <p:cNvGrpSpPr/>
                  <p:nvPr/>
                </p:nvGrpSpPr>
                <p:grpSpPr>
                  <a:xfrm>
                    <a:off x="3163" y="1881"/>
                    <a:ext cx="99" cy="278"/>
                    <a:chOff x="3756" y="2393"/>
                    <a:chExt cx="124" cy="278"/>
                  </a:xfrm>
                </p:grpSpPr>
                <p:sp>
                  <p:nvSpPr>
                    <p:cNvPr id="208941" name="矩形 208940"/>
                    <p:cNvSpPr/>
                    <p:nvPr/>
                  </p:nvSpPr>
                  <p:spPr>
                    <a:xfrm>
                      <a:off x="3756" y="2393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2" name="矩形 208941"/>
                    <p:cNvSpPr/>
                    <p:nvPr/>
                  </p:nvSpPr>
                  <p:spPr>
                    <a:xfrm>
                      <a:off x="3756" y="2449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3" name="矩形 208942"/>
                    <p:cNvSpPr/>
                    <p:nvPr/>
                  </p:nvSpPr>
                  <p:spPr>
                    <a:xfrm>
                      <a:off x="3756" y="2505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4" name="矩形 208943"/>
                    <p:cNvSpPr/>
                    <p:nvPr/>
                  </p:nvSpPr>
                  <p:spPr>
                    <a:xfrm>
                      <a:off x="3756" y="2561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5" name="矩形 208944"/>
                    <p:cNvSpPr/>
                    <p:nvPr/>
                  </p:nvSpPr>
                  <p:spPr>
                    <a:xfrm>
                      <a:off x="3756" y="2617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208946" name="组合 208945"/>
                  <p:cNvGrpSpPr/>
                  <p:nvPr/>
                </p:nvGrpSpPr>
                <p:grpSpPr>
                  <a:xfrm>
                    <a:off x="3163" y="1657"/>
                    <a:ext cx="99" cy="278"/>
                    <a:chOff x="3756" y="2393"/>
                    <a:chExt cx="124" cy="278"/>
                  </a:xfrm>
                </p:grpSpPr>
                <p:sp>
                  <p:nvSpPr>
                    <p:cNvPr id="208947" name="矩形 208946"/>
                    <p:cNvSpPr/>
                    <p:nvPr/>
                  </p:nvSpPr>
                  <p:spPr>
                    <a:xfrm>
                      <a:off x="3756" y="2393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8" name="矩形 208947"/>
                    <p:cNvSpPr/>
                    <p:nvPr/>
                  </p:nvSpPr>
                  <p:spPr>
                    <a:xfrm>
                      <a:off x="3756" y="2449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49" name="矩形 208948"/>
                    <p:cNvSpPr/>
                    <p:nvPr/>
                  </p:nvSpPr>
                  <p:spPr>
                    <a:xfrm>
                      <a:off x="3756" y="2505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50" name="矩形 208949"/>
                    <p:cNvSpPr/>
                    <p:nvPr/>
                  </p:nvSpPr>
                  <p:spPr>
                    <a:xfrm>
                      <a:off x="3756" y="2561"/>
                      <a:ext cx="124" cy="54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9525" cap="flat" cmpd="sng">
                      <a:solidFill>
                        <a:schemeClr val="bg1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51" name="矩形 208950"/>
                    <p:cNvSpPr/>
                    <p:nvPr/>
                  </p:nvSpPr>
                  <p:spPr>
                    <a:xfrm>
                      <a:off x="3756" y="2617"/>
                      <a:ext cx="124" cy="54"/>
                    </a:xfrm>
                    <a:prstGeom prst="rect">
                      <a:avLst/>
                    </a:prstGeom>
                    <a:solidFill>
                      <a:srgbClr val="CC0000"/>
                    </a:solidFill>
                    <a:ln w="9525" cap="flat" cmpd="sng">
                      <a:solidFill>
                        <a:srgbClr val="CC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</p:grpSp>
            <p:grpSp>
              <p:nvGrpSpPr>
                <p:cNvPr id="208952" name="组合 208951"/>
                <p:cNvGrpSpPr/>
                <p:nvPr/>
              </p:nvGrpSpPr>
              <p:grpSpPr>
                <a:xfrm>
                  <a:off x="1256" y="1440"/>
                  <a:ext cx="136" cy="592"/>
                  <a:chOff x="3144" y="1288"/>
                  <a:chExt cx="136" cy="592"/>
                </a:xfrm>
              </p:grpSpPr>
              <p:grpSp>
                <p:nvGrpSpPr>
                  <p:cNvPr id="208953" name="组合 208952"/>
                  <p:cNvGrpSpPr/>
                  <p:nvPr/>
                </p:nvGrpSpPr>
                <p:grpSpPr>
                  <a:xfrm>
                    <a:off x="3144" y="1368"/>
                    <a:ext cx="136" cy="512"/>
                    <a:chOff x="3144" y="1368"/>
                    <a:chExt cx="136" cy="512"/>
                  </a:xfrm>
                </p:grpSpPr>
                <p:sp>
                  <p:nvSpPr>
                    <p:cNvPr id="208954" name="椭圆 208953"/>
                    <p:cNvSpPr/>
                    <p:nvPr/>
                  </p:nvSpPr>
                  <p:spPr>
                    <a:xfrm>
                      <a:off x="3148" y="1368"/>
                      <a:ext cx="128" cy="56"/>
                    </a:xfrm>
                    <a:prstGeom prst="ellipse">
                      <a:avLst/>
                    </a:prstGeom>
                    <a:solidFill>
                      <a:srgbClr val="969696"/>
                    </a:solidFill>
                    <a:ln w="9525" cap="flat" cmpd="sng">
                      <a:solidFill>
                        <a:srgbClr val="969696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  <p:sp>
                  <p:nvSpPr>
                    <p:cNvPr id="208955" name="矩形 208954"/>
                    <p:cNvSpPr/>
                    <p:nvPr/>
                  </p:nvSpPr>
                  <p:spPr>
                    <a:xfrm>
                      <a:off x="3144" y="1400"/>
                      <a:ext cx="136" cy="480"/>
                    </a:xfrm>
                    <a:prstGeom prst="rect">
                      <a:avLst/>
                    </a:prstGeom>
                    <a:solidFill>
                      <a:schemeClr val="folHlink"/>
                    </a:solidFill>
                    <a:ln w="9525" cap="flat" cmpd="sng">
                      <a:solidFill>
                        <a:schemeClr val="folHlink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lstStyle/>
                    <a:p>
                      <a:endParaRPr lang="zh-CN" altLang="en-US"/>
                    </a:p>
                  </p:txBody>
                </p:sp>
              </p:grpSp>
              <p:sp>
                <p:nvSpPr>
                  <p:cNvPr id="208956" name="椭圆 208955"/>
                  <p:cNvSpPr/>
                  <p:nvPr/>
                </p:nvSpPr>
                <p:spPr>
                  <a:xfrm>
                    <a:off x="3176" y="1288"/>
                    <a:ext cx="72" cy="72"/>
                  </a:xfrm>
                  <a:prstGeom prst="ellipse">
                    <a:avLst/>
                  </a:prstGeom>
                  <a:noFill/>
                  <a:ln w="1905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lstStyle/>
                  <a:p>
                    <a:endParaRPr lang="zh-CN" altLang="en-US"/>
                  </a:p>
                </p:txBody>
              </p:sp>
            </p:grpSp>
          </p:grpSp>
          <p:sp>
            <p:nvSpPr>
              <p:cNvPr id="208957" name="文本框 208956"/>
              <p:cNvSpPr txBox="1"/>
              <p:nvPr/>
            </p:nvSpPr>
            <p:spPr>
              <a:xfrm>
                <a:off x="1232" y="2744"/>
                <a:ext cx="248" cy="179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>
                <a:spAutoFit/>
              </a:bodyPr>
              <a:lstStyle/>
              <a:p>
                <a:pPr lvl="0">
                  <a:spcBef>
                    <a:spcPct val="50000"/>
                  </a:spcBef>
                </a:pPr>
                <a:r>
                  <a:rPr lang="en-US" altLang="zh-CN" sz="2400" b="1">
                    <a:solidFill>
                      <a:schemeClr val="bg1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</a:p>
            </p:txBody>
          </p:sp>
        </p:grpSp>
        <p:grpSp>
          <p:nvGrpSpPr>
            <p:cNvPr id="208967" name="组合 208966"/>
            <p:cNvGrpSpPr/>
            <p:nvPr/>
          </p:nvGrpSpPr>
          <p:grpSpPr>
            <a:xfrm>
              <a:off x="3681" y="1457"/>
              <a:ext cx="612" cy="555"/>
              <a:chOff x="3072" y="1493"/>
              <a:chExt cx="612" cy="555"/>
            </a:xfrm>
          </p:grpSpPr>
          <p:sp>
            <p:nvSpPr>
              <p:cNvPr id="208968" name="直接连接符 208967"/>
              <p:cNvSpPr/>
              <p:nvPr/>
            </p:nvSpPr>
            <p:spPr>
              <a:xfrm flipV="1">
                <a:off x="3072" y="1847"/>
                <a:ext cx="229" cy="82"/>
              </a:xfrm>
              <a:prstGeom prst="line">
                <a:avLst/>
              </a:prstGeom>
              <a:ln w="9525" cap="flat" cmpd="sng">
                <a:solidFill>
                  <a:srgbClr val="CC0000"/>
                </a:solidFill>
                <a:prstDash val="dash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8969" name="文本框 208968"/>
              <p:cNvSpPr txBox="1"/>
              <p:nvPr/>
            </p:nvSpPr>
            <p:spPr>
              <a:xfrm>
                <a:off x="3288" y="1493"/>
                <a:ext cx="396" cy="555"/>
              </a:xfrm>
              <a:prstGeom prst="rect">
                <a:avLst/>
              </a:prstGeom>
              <a:noFill/>
              <a:ln w="9525">
                <a:noFill/>
                <a:miter/>
              </a:ln>
            </p:spPr>
            <p:txBody>
              <a:bodyPr wrap="none" anchor="t">
                <a:spAutoFit/>
              </a:bodyPr>
              <a:lstStyle/>
              <a:p>
                <a:pPr lvl="0"/>
                <a:r>
                  <a:rPr lang="en-US" altLang="zh-CN" sz="4800">
                    <a:solidFill>
                      <a:srgbClr val="CC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F</a:t>
                </a:r>
              </a:p>
            </p:txBody>
          </p:sp>
        </p:grpSp>
      </p:grpSp>
      <p:graphicFrame>
        <p:nvGraphicFramePr>
          <p:cNvPr id="208979" name="内容占位符 208978"/>
          <p:cNvGraphicFramePr>
            <a:graphicFrameLocks noGrp="1"/>
          </p:cNvGraphicFramePr>
          <p:nvPr>
            <p:ph idx="1"/>
          </p:nvPr>
        </p:nvGraphicFramePr>
        <p:xfrm>
          <a:off x="6795135" y="1988820"/>
          <a:ext cx="2773045" cy="16554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r:id="rId3" imgW="1066680" imgH="482400" progId="Equations">
                  <p:embed/>
                </p:oleObj>
              </mc:Choice>
              <mc:Fallback>
                <p:oleObj r:id="rId3" imgW="1066680" imgH="482400" progId="Equations">
                  <p:embed/>
                  <p:pic>
                    <p:nvPicPr>
                      <p:cNvPr id="0" name="Picture 3" descr="image19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5135" y="1988820"/>
                        <a:ext cx="2773045" cy="165544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9922" name="标题 209921"/>
          <p:cNvSpPr>
            <a:spLocks noGrp="1"/>
          </p:cNvSpPr>
          <p:nvPr/>
        </p:nvSpPr>
        <p:spPr>
          <a:xfrm>
            <a:off x="267970" y="740410"/>
            <a:ext cx="1137475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800" b="1" dirty="0" smtClean="0">
                <a:ea typeface="黑体" panose="02010609060101010101" pitchFamily="2" charset="-122"/>
              </a:rPr>
              <a:t>1</a:t>
            </a:r>
            <a:r>
              <a:rPr lang="zh-CN" altLang="en-US" sz="4800" b="1" dirty="0" smtClean="0">
                <a:ea typeface="黑体" panose="02010609060101010101" pitchFamily="2" charset="-122"/>
              </a:rPr>
              <a:t>、</a:t>
            </a:r>
            <a:r>
              <a:rPr lang="zh-CN" altLang="en-US" sz="4800" b="1" dirty="0">
                <a:ea typeface="黑体" panose="02010609060101010101" pitchFamily="2" charset="-122"/>
              </a:rPr>
              <a:t>利用测力计、烧杯、水</a:t>
            </a:r>
            <a:r>
              <a:rPr lang="zh-CN" altLang="en-US" sz="4800" b="1" dirty="0" smtClean="0">
                <a:ea typeface="黑体" panose="02010609060101010101" pitchFamily="2" charset="-122"/>
              </a:rPr>
              <a:t>测玉石的</a:t>
            </a:r>
            <a:r>
              <a:rPr lang="zh-CN" altLang="en-US" sz="4800" b="1" dirty="0">
                <a:ea typeface="黑体" panose="02010609060101010101" pitchFamily="2" charset="-122"/>
              </a:rPr>
              <a:t>体积。</a:t>
            </a:r>
          </a:p>
        </p:txBody>
      </p:sp>
      <p:graphicFrame>
        <p:nvGraphicFramePr>
          <p:cNvPr id="4" name="对象 3"/>
          <p:cNvGraphicFramePr>
            <a:graphicFrameLocks/>
          </p:cNvGraphicFramePr>
          <p:nvPr/>
        </p:nvGraphicFramePr>
        <p:xfrm>
          <a:off x="9683115" y="2224404"/>
          <a:ext cx="2101215" cy="13531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r:id="rId5" imgW="596880" imgH="469800" progId="Equations">
                  <p:embed/>
                </p:oleObj>
              </mc:Choice>
              <mc:Fallback>
                <p:oleObj r:id="rId5" imgW="596880" imgH="469800" progId="Equations">
                  <p:embed/>
                  <p:pic>
                    <p:nvPicPr>
                      <p:cNvPr id="0" name="图片 3086" descr="image27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83115" y="2224404"/>
                        <a:ext cx="2101215" cy="13531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3" name="文本框 214022"/>
          <p:cNvSpPr txBox="1"/>
          <p:nvPr/>
        </p:nvSpPr>
        <p:spPr>
          <a:xfrm>
            <a:off x="163829" y="59690"/>
            <a:ext cx="10877551" cy="830997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 fontAlgn="ctr">
              <a:spcBef>
                <a:spcPct val="50000"/>
              </a:spcBef>
            </a:pPr>
            <a:r>
              <a:rPr lang="zh-CN" altLang="en-US" sz="4800" b="1" dirty="0" smtClean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探究二：借助浮力测密度（称重法）</a:t>
            </a:r>
            <a:endParaRPr lang="zh-CN" sz="44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aphicFrame>
        <p:nvGraphicFramePr>
          <p:cNvPr id="3" name="对象 2"/>
          <p:cNvGraphicFramePr>
            <a:graphicFrameLocks/>
          </p:cNvGraphicFramePr>
          <p:nvPr/>
        </p:nvGraphicFramePr>
        <p:xfrm>
          <a:off x="7277735" y="3721735"/>
          <a:ext cx="1882140" cy="1568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r:id="rId7" imgW="596880" imgH="457200" progId="Equations">
                  <p:embed/>
                </p:oleObj>
              </mc:Choice>
              <mc:Fallback>
                <p:oleObj r:id="rId7" imgW="596880" imgH="457200" progId="Equations">
                  <p:embed/>
                  <p:pic>
                    <p:nvPicPr>
                      <p:cNvPr id="0" name="图片 6144" descr="image21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7735" y="3721735"/>
                        <a:ext cx="1882140" cy="1568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61" y="714356"/>
            <a:ext cx="11620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弹簧测力计测固体的密度。</a:t>
            </a:r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en-US" altLang="zh-CN" sz="4400" b="1" dirty="0" smtClean="0">
                <a:solidFill>
                  <a:srgbClr val="FF0000"/>
                </a:solidFill>
              </a:rPr>
              <a:t>                          —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借助浮力等体积代换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14" y="3143248"/>
            <a:ext cx="101918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思考：具备什么条件的固体才能用这种方法？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文本框 101"/>
          <p:cNvSpPr txBox="1"/>
          <p:nvPr/>
        </p:nvSpPr>
        <p:spPr>
          <a:xfrm>
            <a:off x="459740" y="1905"/>
            <a:ext cx="11309350" cy="374904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   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小明同学对一个金属块进行了两次测量：第一次如图（甲）所示，用细线系住金属块挂在弹簧测力计上，弹簧测力计的读数为</a:t>
            </a:r>
            <a:r>
              <a:rPr lang="en-US" altLang="zh-CN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2.7N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．第二次如图（乙）所示，让金属块</a:t>
            </a:r>
            <a:r>
              <a:rPr lang="zh-CN" altLang="en-US" sz="4000" b="0" u="none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浸没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在盛水的杯于中，这时弹簧测力计的读数为</a:t>
            </a:r>
            <a:r>
              <a:rPr lang="en-US" altLang="zh-CN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1.7N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．（</a:t>
            </a:r>
            <a:r>
              <a:rPr lang="en-US" altLang="zh-CN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g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取</a:t>
            </a:r>
            <a:r>
              <a:rPr lang="en-US" altLang="zh-CN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10N/kg</a:t>
            </a:r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）</a:t>
            </a:r>
          </a:p>
          <a:p>
            <a:r>
              <a:rPr lang="zh-CN" altLang="en-US" sz="4000" b="0" u="none" dirty="0">
                <a:solidFill>
                  <a:srgbClr val="333333"/>
                </a:solidFill>
                <a:latin typeface="楷体" panose="02010609060101010101" pitchFamily="49" charset="-122"/>
                <a:ea typeface="楷体" panose="02010609060101010101" pitchFamily="49" charset="-122"/>
                <a:cs typeface="微软雅黑" panose="020B0503020204020204" charset="-122"/>
              </a:rPr>
              <a:t>求金属块的浮密度。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图片 8" descr="IMG_257"/>
          <p:cNvPicPr>
            <a:picLocks noChangeAspect="1"/>
          </p:cNvPicPr>
          <p:nvPr/>
        </p:nvPicPr>
        <p:blipFill>
          <a:blip r:embed="rId2" r:link="rId3" cstate="print"/>
          <a:stretch>
            <a:fillRect/>
          </a:stretch>
        </p:blipFill>
        <p:spPr>
          <a:xfrm>
            <a:off x="969010" y="3937635"/>
            <a:ext cx="2578100" cy="2632075"/>
          </a:xfrm>
          <a:prstGeom prst="rect">
            <a:avLst/>
          </a:prstGeom>
          <a:noFill/>
          <a:ln w="9525">
            <a:noFill/>
            <a:miter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3063" y="3188716"/>
            <a:ext cx="8715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弹簧测力计测固体密度。</a:t>
            </a:r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en-US" altLang="zh-CN" sz="4400" b="1" dirty="0" smtClean="0">
                <a:solidFill>
                  <a:srgbClr val="FF0000"/>
                </a:solidFill>
              </a:rPr>
              <a:t>                          —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借助浮力等体积代换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1730" y="328394"/>
            <a:ext cx="8715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 smtClean="0">
                <a:solidFill>
                  <a:srgbClr val="FF0000"/>
                </a:solidFill>
              </a:rPr>
              <a:t>量筒测固体的密度。</a:t>
            </a:r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en-US" altLang="zh-CN" sz="4400" b="1" dirty="0" smtClean="0">
                <a:solidFill>
                  <a:srgbClr val="FF0000"/>
                </a:solidFill>
              </a:rPr>
              <a:t>                          —</a:t>
            </a:r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借助浮力等质量代换</a:t>
            </a: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217096"/>
          <p:cNvSpPr txBox="1"/>
          <p:nvPr/>
        </p:nvSpPr>
        <p:spPr>
          <a:xfrm>
            <a:off x="4310162" y="1755306"/>
            <a:ext cx="5654675" cy="701040"/>
          </a:xfrm>
          <a:prstGeom prst="rect">
            <a:avLst/>
          </a:prstGeom>
          <a:noFill/>
          <a:ln w="9525">
            <a:noFill/>
            <a:miter/>
          </a:ln>
        </p:spPr>
        <p:txBody>
          <a:bodyPr>
            <a:spAutoFit/>
          </a:bodyPr>
          <a:lstStyle/>
          <a:p>
            <a:pPr lvl="0"/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漂浮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(</a:t>
            </a:r>
            <a:r>
              <a:rPr lang="zh-CN" altLang="en-US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二力平衡</a:t>
            </a: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)</a:t>
            </a:r>
          </a:p>
        </p:txBody>
      </p:sp>
      <p:graphicFrame>
        <p:nvGraphicFramePr>
          <p:cNvPr id="6" name="对象 5"/>
          <p:cNvGraphicFramePr>
            <a:graphicFrameLocks/>
          </p:cNvGraphicFramePr>
          <p:nvPr/>
        </p:nvGraphicFramePr>
        <p:xfrm>
          <a:off x="8070341" y="1519309"/>
          <a:ext cx="3057204" cy="1237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9" r:id="rId3" imgW="16154400" imgH="5791200" progId="Equations">
                  <p:embed/>
                </p:oleObj>
              </mc:Choice>
              <mc:Fallback>
                <p:oleObj r:id="rId3" imgW="16154400" imgH="5791200" progId="Equations">
                  <p:embed/>
                  <p:pic>
                    <p:nvPicPr>
                      <p:cNvPr id="0" name="Picture 2" descr="image37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70341" y="1519309"/>
                        <a:ext cx="3057204" cy="123795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 descr="ppt/media/image39.wmf"/>
          <p:cNvGraphicFramePr>
            <a:graphicFrameLocks/>
          </p:cNvGraphicFramePr>
          <p:nvPr/>
        </p:nvGraphicFramePr>
        <p:xfrm>
          <a:off x="6524062" y="4819650"/>
          <a:ext cx="4827588" cy="203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0" r:id="rId5" imgW="39319200" imgH="10972800" progId="Equations">
                  <p:embed/>
                </p:oleObj>
              </mc:Choice>
              <mc:Fallback>
                <p:oleObj r:id="rId5" imgW="39319200" imgH="10972800" progId="Equations">
                  <p:embed/>
                  <p:pic>
                    <p:nvPicPr>
                      <p:cNvPr id="0" name="Picture 1" descr="image39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24062" y="4819650"/>
                        <a:ext cx="4827588" cy="2038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217096"/>
          <p:cNvSpPr txBox="1"/>
          <p:nvPr/>
        </p:nvSpPr>
        <p:spPr>
          <a:xfrm>
            <a:off x="4445391" y="5344001"/>
            <a:ext cx="2546251" cy="701040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40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</a:rPr>
              <a:t>浸没时：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6540" y="1212850"/>
            <a:ext cx="526415" cy="3383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/>
              <a:t>等量代换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8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"/>
          <p:cNvSpPr txBox="1">
            <a:spLocks noChangeArrowheads="1"/>
          </p:cNvSpPr>
          <p:nvPr/>
        </p:nvSpPr>
        <p:spPr bwMode="auto">
          <a:xfrm>
            <a:off x="190459" y="1"/>
            <a:ext cx="11620581" cy="600164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rgbClr val="FF0000"/>
                </a:solidFill>
              </a:rPr>
              <a:t>河南中考题目</a:t>
            </a:r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zh-CN" altLang="zh-CN" sz="4000" b="1" smtClean="0"/>
              <a:t>红薯</a:t>
            </a:r>
            <a:r>
              <a:rPr lang="zh-CN" altLang="zh-CN" sz="4000" b="1" dirty="0"/>
              <a:t>是我省的主要农作物，它的密度是多大呢？同学们想出了不同的测量方法。</a:t>
            </a:r>
          </a:p>
          <a:p>
            <a:r>
              <a:rPr lang="zh-CN" altLang="zh-CN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  <a:t>）小亮凭红薯虽能沉到水底，但在水里拿红薯时感觉很轻的经验，估计到红薯的密度比水大不了多少。于是从学校借来了一支密度计，并用食盐、水、大茶杯和密度计进行实验，也测出了红薯的密度。他的方法步骤是：</a:t>
            </a:r>
            <a:r>
              <a:rPr lang="en-US" altLang="zh-CN" sz="4000" dirty="0">
                <a:latin typeface="楷体" panose="02010609060101010101" pitchFamily="49" charset="-122"/>
                <a:ea typeface="楷体" panose="02010609060101010101" pitchFamily="49" charset="-122"/>
              </a:rPr>
              <a:t>_______</a:t>
            </a:r>
            <a:endParaRPr lang="zh-CN" altLang="zh-CN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spcBef>
                <a:spcPct val="50000"/>
              </a:spcBef>
            </a:pPr>
            <a:endParaRPr lang="zh-CN" altLang="en-US" sz="4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7" name="Text Box 3"/>
          <p:cNvSpPr txBox="1">
            <a:spLocks noChangeArrowheads="1"/>
          </p:cNvSpPr>
          <p:nvPr/>
        </p:nvSpPr>
        <p:spPr bwMode="auto">
          <a:xfrm>
            <a:off x="914400" y="1295401"/>
            <a:ext cx="9626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CN" altLang="en-US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（</a:t>
            </a:r>
            <a:r>
              <a:rPr lang="el-GR" altLang="zh-CN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ρ</a:t>
            </a:r>
            <a:r>
              <a:rPr lang="zh-CN" altLang="el-GR" sz="4000" b="1" baseline="-250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物</a:t>
            </a:r>
            <a:r>
              <a:rPr lang="zh-CN" altLang="el-GR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＜</a:t>
            </a:r>
            <a:r>
              <a:rPr lang="el-GR" altLang="zh-CN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ρ</a:t>
            </a:r>
            <a:r>
              <a:rPr lang="zh-CN" altLang="el-GR" sz="4000" b="1" baseline="-2500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水</a:t>
            </a:r>
            <a:r>
              <a:rPr lang="zh-CN" altLang="el-GR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且</a:t>
            </a:r>
            <a:r>
              <a:rPr lang="zh-CN" altLang="en-US" sz="4000" b="1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形状规则）</a:t>
            </a:r>
          </a:p>
        </p:txBody>
      </p:sp>
      <p:sp>
        <p:nvSpPr>
          <p:cNvPr id="195588" name="Text Box 4"/>
          <p:cNvSpPr txBox="1">
            <a:spLocks noChangeArrowheads="1"/>
          </p:cNvSpPr>
          <p:nvPr/>
        </p:nvSpPr>
        <p:spPr bwMode="auto">
          <a:xfrm>
            <a:off x="0" y="609601"/>
            <a:ext cx="11887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/>
            <a:r>
              <a:rPr lang="zh-CN" altLang="en-US" sz="4000" b="1" dirty="0" smtClean="0">
                <a:solidFill>
                  <a:srgbClr val="FF0000"/>
                </a:solidFill>
                <a:latin typeface="宋体" charset="-122"/>
              </a:rPr>
              <a:t>补充</a:t>
            </a:r>
            <a:r>
              <a:rPr lang="zh-CN" altLang="en-US" sz="4000" b="1" dirty="0" smtClean="0">
                <a:latin typeface="宋体" charset="-122"/>
              </a:rPr>
              <a:t>：</a:t>
            </a:r>
            <a:r>
              <a:rPr lang="zh-CN" altLang="en-US" sz="4000" b="1" dirty="0">
                <a:latin typeface="宋体" charset="-122"/>
              </a:rPr>
              <a:t>测量器材只有</a:t>
            </a:r>
            <a:r>
              <a:rPr lang="zh-CN" altLang="en-US" sz="4000" b="1" dirty="0">
                <a:solidFill>
                  <a:srgbClr val="FF0000"/>
                </a:solidFill>
                <a:latin typeface="宋体" charset="-122"/>
              </a:rPr>
              <a:t>刻度尺</a:t>
            </a:r>
            <a:r>
              <a:rPr lang="zh-CN" altLang="en-US" sz="4000" b="1" dirty="0">
                <a:latin typeface="宋体" charset="-122"/>
              </a:rPr>
              <a:t>测物块密度</a:t>
            </a:r>
          </a:p>
        </p:txBody>
      </p:sp>
      <p:sp>
        <p:nvSpPr>
          <p:cNvPr id="195589" name="Rectangle 5"/>
          <p:cNvSpPr>
            <a:spLocks noChangeArrowheads="1"/>
          </p:cNvSpPr>
          <p:nvPr/>
        </p:nvSpPr>
        <p:spPr bwMode="auto">
          <a:xfrm>
            <a:off x="0" y="2519364"/>
            <a:ext cx="12192000" cy="4338637"/>
          </a:xfrm>
          <a:prstGeom prst="rect">
            <a:avLst/>
          </a:prstGeom>
          <a:solidFill>
            <a:srgbClr val="66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996018" y="3040063"/>
            <a:ext cx="2688167" cy="2825750"/>
            <a:chOff x="1480" y="1223"/>
            <a:chExt cx="1152" cy="1296"/>
          </a:xfrm>
        </p:grpSpPr>
        <p:sp>
          <p:nvSpPr>
            <p:cNvPr id="195591" name="Rectangle 7"/>
            <p:cNvSpPr>
              <a:spLocks noChangeArrowheads="1"/>
            </p:cNvSpPr>
            <p:nvPr/>
          </p:nvSpPr>
          <p:spPr bwMode="auto">
            <a:xfrm>
              <a:off x="1480" y="1655"/>
              <a:ext cx="528" cy="528"/>
            </a:xfrm>
            <a:prstGeom prst="rect">
              <a:avLst/>
            </a:prstGeom>
            <a:solidFill>
              <a:srgbClr val="FFFF00"/>
            </a:solidFill>
            <a:ln w="5715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/>
            </a:p>
          </p:txBody>
        </p:sp>
        <p:sp>
          <p:nvSpPr>
            <p:cNvPr id="195592" name="Line 8"/>
            <p:cNvSpPr>
              <a:spLocks noChangeShapeType="1"/>
            </p:cNvSpPr>
            <p:nvPr/>
          </p:nvSpPr>
          <p:spPr bwMode="auto">
            <a:xfrm>
              <a:off x="2152" y="1559"/>
              <a:ext cx="336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3" name="Line 9"/>
            <p:cNvSpPr>
              <a:spLocks noChangeShapeType="1"/>
            </p:cNvSpPr>
            <p:nvPr/>
          </p:nvSpPr>
          <p:spPr bwMode="auto">
            <a:xfrm>
              <a:off x="2152" y="2087"/>
              <a:ext cx="336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4" name="Line 10"/>
            <p:cNvSpPr>
              <a:spLocks noChangeShapeType="1"/>
            </p:cNvSpPr>
            <p:nvPr/>
          </p:nvSpPr>
          <p:spPr bwMode="auto">
            <a:xfrm>
              <a:off x="2296" y="1223"/>
              <a:ext cx="0" cy="3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5" name="Line 11"/>
            <p:cNvSpPr>
              <a:spLocks noChangeShapeType="1"/>
            </p:cNvSpPr>
            <p:nvPr/>
          </p:nvSpPr>
          <p:spPr bwMode="auto">
            <a:xfrm flipV="1">
              <a:off x="2296" y="2135"/>
              <a:ext cx="0" cy="384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596" name="Text Box 12"/>
            <p:cNvSpPr txBox="1">
              <a:spLocks noChangeArrowheads="1"/>
            </p:cNvSpPr>
            <p:nvPr/>
          </p:nvSpPr>
          <p:spPr bwMode="auto">
            <a:xfrm>
              <a:off x="2104" y="1607"/>
              <a:ext cx="528" cy="294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600" b="1">
                  <a:solidFill>
                    <a:schemeClr val="bg1"/>
                  </a:solidFill>
                  <a:latin typeface="Times New Roman" pitchFamily="18" charset="0"/>
                  <a:ea typeface="黑体" pitchFamily="49" charset="-122"/>
                </a:rPr>
                <a:t>h</a:t>
              </a:r>
              <a:r>
                <a:rPr kumimoji="1" lang="en-US" altLang="zh-CN" sz="3600" b="1" baseline="-25000">
                  <a:solidFill>
                    <a:schemeClr val="bg1"/>
                  </a:solidFill>
                  <a:latin typeface="Times New Roman" pitchFamily="18" charset="0"/>
                  <a:ea typeface="黑体" pitchFamily="49" charset="-122"/>
                </a:rPr>
                <a:t>1</a:t>
              </a:r>
              <a:endParaRPr kumimoji="1" lang="en-US" altLang="zh-CN" sz="36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604001" y="2438401"/>
            <a:ext cx="3949700" cy="3497263"/>
            <a:chOff x="3216" y="1024"/>
            <a:chExt cx="1656" cy="1575"/>
          </a:xfrm>
        </p:grpSpPr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3216" y="1639"/>
              <a:ext cx="1248" cy="960"/>
              <a:chOff x="3216" y="1735"/>
              <a:chExt cx="1248" cy="960"/>
            </a:xfrm>
          </p:grpSpPr>
          <p:sp>
            <p:nvSpPr>
              <p:cNvPr id="195599" name="Line 15"/>
              <p:cNvSpPr>
                <a:spLocks noChangeShapeType="1"/>
              </p:cNvSpPr>
              <p:nvPr/>
            </p:nvSpPr>
            <p:spPr bwMode="auto">
              <a:xfrm>
                <a:off x="4464" y="1735"/>
                <a:ext cx="0" cy="960"/>
              </a:xfrm>
              <a:prstGeom prst="line">
                <a:avLst/>
              </a:prstGeom>
              <a:noFill/>
              <a:ln w="57150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5" name="Group 16"/>
              <p:cNvGrpSpPr>
                <a:grpSpLocks/>
              </p:cNvGrpSpPr>
              <p:nvPr/>
            </p:nvGrpSpPr>
            <p:grpSpPr bwMode="auto">
              <a:xfrm>
                <a:off x="3216" y="1735"/>
                <a:ext cx="1248" cy="960"/>
                <a:chOff x="3216" y="1735"/>
                <a:chExt cx="1248" cy="960"/>
              </a:xfrm>
            </p:grpSpPr>
            <p:sp>
              <p:nvSpPr>
                <p:cNvPr id="195601" name="Line 17"/>
                <p:cNvSpPr>
                  <a:spLocks noChangeShapeType="1"/>
                </p:cNvSpPr>
                <p:nvPr/>
              </p:nvSpPr>
              <p:spPr bwMode="auto">
                <a:xfrm>
                  <a:off x="3216" y="1735"/>
                  <a:ext cx="0" cy="96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95602" name="Line 18"/>
                <p:cNvSpPr>
                  <a:spLocks noChangeShapeType="1"/>
                </p:cNvSpPr>
                <p:nvPr/>
              </p:nvSpPr>
              <p:spPr bwMode="auto">
                <a:xfrm>
                  <a:off x="3216" y="2679"/>
                  <a:ext cx="1248" cy="0"/>
                </a:xfrm>
                <a:prstGeom prst="line">
                  <a:avLst/>
                </a:prstGeom>
                <a:noFill/>
                <a:ln w="57150">
                  <a:solidFill>
                    <a:schemeClr val="bg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95603" name="Rectangle 19"/>
            <p:cNvSpPr>
              <a:spLocks noChangeArrowheads="1"/>
            </p:cNvSpPr>
            <p:nvPr/>
          </p:nvSpPr>
          <p:spPr bwMode="auto">
            <a:xfrm>
              <a:off x="3456" y="1623"/>
              <a:ext cx="528" cy="528"/>
            </a:xfrm>
            <a:prstGeom prst="rect">
              <a:avLst/>
            </a:prstGeom>
            <a:solidFill>
              <a:srgbClr val="FFFF00"/>
            </a:solidFill>
            <a:ln w="57150">
              <a:miter lim="800000"/>
              <a:headEnd/>
              <a:tailEnd/>
            </a:ln>
            <a:effectLst/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</a:sp3d>
          </p:spPr>
          <p:txBody>
            <a:bodyPr wrap="none" anchor="ctr">
              <a:flatTx/>
            </a:bodyPr>
            <a:lstStyle/>
            <a:p>
              <a:endParaRPr lang="zh-CN" altLang="en-US"/>
            </a:p>
          </p:txBody>
        </p:sp>
        <p:sp>
          <p:nvSpPr>
            <p:cNvPr id="195604" name="Line 20"/>
            <p:cNvSpPr>
              <a:spLocks noChangeShapeType="1"/>
            </p:cNvSpPr>
            <p:nvPr/>
          </p:nvSpPr>
          <p:spPr bwMode="auto">
            <a:xfrm>
              <a:off x="3216" y="1863"/>
              <a:ext cx="124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5" name="Line 21"/>
            <p:cNvSpPr>
              <a:spLocks noChangeShapeType="1"/>
            </p:cNvSpPr>
            <p:nvPr/>
          </p:nvSpPr>
          <p:spPr bwMode="auto">
            <a:xfrm>
              <a:off x="3216" y="2055"/>
              <a:ext cx="124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6" name="Line 22"/>
            <p:cNvSpPr>
              <a:spLocks noChangeShapeType="1"/>
            </p:cNvSpPr>
            <p:nvPr/>
          </p:nvSpPr>
          <p:spPr bwMode="auto">
            <a:xfrm>
              <a:off x="3216" y="2199"/>
              <a:ext cx="124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7" name="Line 23"/>
            <p:cNvSpPr>
              <a:spLocks noChangeShapeType="1"/>
            </p:cNvSpPr>
            <p:nvPr/>
          </p:nvSpPr>
          <p:spPr bwMode="auto">
            <a:xfrm>
              <a:off x="3216" y="2391"/>
              <a:ext cx="1248" cy="0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08" name="AutoShape 24"/>
            <p:cNvSpPr>
              <a:spLocks/>
            </p:cNvSpPr>
            <p:nvPr/>
          </p:nvSpPr>
          <p:spPr bwMode="auto">
            <a:xfrm>
              <a:off x="4128" y="1527"/>
              <a:ext cx="144" cy="336"/>
            </a:xfrm>
            <a:prstGeom prst="rightBrace">
              <a:avLst>
                <a:gd name="adj1" fmla="val 19444"/>
                <a:gd name="adj2" fmla="val 50000"/>
              </a:avLst>
            </a:prstGeom>
            <a:noFill/>
            <a:ln w="571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195609" name="Line 25"/>
            <p:cNvSpPr>
              <a:spLocks noChangeShapeType="1"/>
            </p:cNvSpPr>
            <p:nvPr/>
          </p:nvSpPr>
          <p:spPr bwMode="auto">
            <a:xfrm flipV="1">
              <a:off x="4272" y="1383"/>
              <a:ext cx="192" cy="336"/>
            </a:xfrm>
            <a:prstGeom prst="line">
              <a:avLst/>
            </a:prstGeom>
            <a:noFill/>
            <a:ln w="57150">
              <a:solidFill>
                <a:schemeClr val="bg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5610" name="Text Box 26"/>
            <p:cNvSpPr txBox="1">
              <a:spLocks noChangeArrowheads="1"/>
            </p:cNvSpPr>
            <p:nvPr/>
          </p:nvSpPr>
          <p:spPr bwMode="auto">
            <a:xfrm>
              <a:off x="4344" y="1024"/>
              <a:ext cx="528" cy="289"/>
            </a:xfrm>
            <a:prstGeom prst="rect">
              <a:avLst/>
            </a:prstGeom>
            <a:noFill/>
            <a:ln w="571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altLang="zh-CN" sz="3600" b="1">
                  <a:solidFill>
                    <a:schemeClr val="bg1"/>
                  </a:solidFill>
                  <a:latin typeface="Times New Roman" pitchFamily="18" charset="0"/>
                  <a:ea typeface="黑体" pitchFamily="49" charset="-122"/>
                </a:rPr>
                <a:t>h</a:t>
              </a:r>
              <a:r>
                <a:rPr kumimoji="1" lang="en-US" altLang="zh-CN" sz="3600" b="1" baseline="-25000">
                  <a:solidFill>
                    <a:schemeClr val="bg1"/>
                  </a:solidFill>
                  <a:latin typeface="Times New Roman" pitchFamily="18" charset="0"/>
                  <a:ea typeface="黑体" pitchFamily="49" charset="-122"/>
                </a:rPr>
                <a:t>2</a:t>
              </a:r>
              <a:endParaRPr kumimoji="1" lang="en-US" altLang="zh-CN" sz="3600" b="1">
                <a:solidFill>
                  <a:schemeClr val="bg1"/>
                </a:solidFill>
                <a:latin typeface="Times New Roman" pitchFamily="18" charset="0"/>
                <a:ea typeface="黑体" pitchFamily="49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195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589" grpId="0" animBg="1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294</TotalTime>
  <Words>1209</Words>
  <Application>Microsoft Office PowerPoint</Application>
  <PresentationFormat>自定义</PresentationFormat>
  <Paragraphs>158</Paragraphs>
  <Slides>27</Slides>
  <Notes>1</Notes>
  <HiddenSlides>2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1" baseType="lpstr">
      <vt:lpstr>Office 主题</vt:lpstr>
      <vt:lpstr>Microsoft Equation</vt:lpstr>
      <vt:lpstr>A Equation(公式3.1)</vt:lpstr>
      <vt:lpstr>公式</vt:lpstr>
      <vt:lpstr>利用浮力测固体密度</vt:lpstr>
      <vt:lpstr>PowerPoint 演示文稿</vt:lpstr>
      <vt:lpstr>复习1.常规法测固体的密度</vt:lpstr>
      <vt:lpstr>复习2.常规法测液体的密度</vt:lpstr>
      <vt:lpstr>PowerPoint 演示文稿</vt:lpstr>
      <vt:lpstr>※解决质量用:</vt:lpstr>
      <vt:lpstr>利用浮力测液体密度</vt:lpstr>
      <vt:lpstr>PowerPoint 演示文稿</vt:lpstr>
      <vt:lpstr>PowerPoint 演示文稿</vt:lpstr>
      <vt:lpstr>PowerPoint 演示文稿</vt:lpstr>
      <vt:lpstr>PowerPoint 演示文稿</vt:lpstr>
      <vt:lpstr>利用浮力测固体密度</vt:lpstr>
      <vt:lpstr>1、利用量筒、水测一蜡块的质量。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利用浮力测固体密度</dc:title>
  <cp:lastModifiedBy>User</cp:lastModifiedBy>
  <cp:revision>1</cp:revision>
  <dcterms:created xsi:type="dcterms:W3CDTF">2016-04-15T01:04:00Z</dcterms:created>
  <dcterms:modified xsi:type="dcterms:W3CDTF">2020-02-19T03:01:46Z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2052-10.1.0.7223</vt:lpwstr>
  </property>
</Properties>
</file>