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60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浮力典型例题分析</a:t>
            </a:r>
            <a:endParaRPr lang="zh-CN" altLang="en-US" sz="60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91264" cy="1282154"/>
          </a:xfrm>
        </p:spPr>
        <p:txBody>
          <a:bodyPr>
            <a:normAutofit fontScale="90000"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一、</a:t>
            </a:r>
            <a:r>
              <a:rPr lang="el-GR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ρ</a:t>
            </a:r>
            <a:r>
              <a:rPr lang="zh-CN" altLang="en-US" sz="3200" b="1" baseline="-25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液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相同，利用</a:t>
            </a:r>
            <a:r>
              <a:rPr lang="en-US" altLang="zh-CN" sz="3200" b="1" i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en-US" sz="3200" b="1" baseline="-30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浮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sz="3200" b="1" i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ρ</a:t>
            </a:r>
            <a:r>
              <a:rPr lang="zh-CN" altLang="en-US" sz="3200" b="1" baseline="-30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液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g</a:t>
            </a:r>
            <a:r>
              <a:rPr lang="en-US" altLang="zh-CN" sz="3200" b="1" i="1" dirty="0" err="1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V</a:t>
            </a:r>
            <a:r>
              <a:rPr lang="zh-CN" altLang="en-US" sz="3200" b="1" baseline="-25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排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分析</a:t>
            </a:r>
            <a:r>
              <a:rPr lang="zh-CN" altLang="en-US" sz="3200" b="1" baseline="-25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，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比较</a:t>
            </a:r>
            <a:r>
              <a:rPr lang="en-US" altLang="zh-CN" sz="3200" b="1" i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V</a:t>
            </a:r>
            <a:r>
              <a:rPr lang="zh-CN" altLang="en-US" sz="3200" b="1" baseline="-25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排</a:t>
            </a:r>
            <a:r>
              <a:rPr lang="en-US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</a:b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4525963"/>
          </a:xfrm>
        </p:spPr>
        <p:txBody>
          <a:bodyPr/>
          <a:lstStyle/>
          <a:p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．体积相同而材料不同的小球甲、乙、丙、丁，静止在容器的水中，如图所示。这四个小球所受的浮力分别为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丁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，则（　　）</a:t>
            </a: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丁</a:t>
            </a:r>
            <a:endParaRPr lang="en-US" altLang="zh-CN" baseline="-25000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丙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D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丁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429000"/>
            <a:ext cx="264276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476672"/>
            <a:ext cx="8229600" cy="4525963"/>
          </a:xfrm>
        </p:spPr>
        <p:txBody>
          <a:bodyPr/>
          <a:lstStyle/>
          <a:p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．质量分布均匀的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两个实心正方体（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V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V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），放置在盛水的容器中、静止时如图所示：现将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捞起后放置在水平桌面上，比较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在水中受到的浮力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，和它们对水平桌面的压强</a:t>
            </a:r>
            <a:r>
              <a:rPr lang="en-US" altLang="zh-CN" dirty="0" err="1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err="1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err="1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err="1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的大小关系，正确的是（　　）</a:t>
            </a: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dirty="0" err="1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err="1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err="1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err="1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  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dirty="0" err="1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err="1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  D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dirty="0" err="1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err="1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err="1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en-US" altLang="zh-CN" baseline="-25000" dirty="0" err="1" smtClean="0">
                <a:latin typeface="黑体" pitchFamily="49" charset="-122"/>
                <a:ea typeface="黑体" pitchFamily="49" charset="-122"/>
              </a:rPr>
              <a:t>B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869160"/>
            <a:ext cx="260923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1296144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二、</a:t>
            </a:r>
            <a:r>
              <a:rPr lang="el-GR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ρ</a:t>
            </a:r>
            <a:r>
              <a:rPr lang="zh-CN" altLang="en-US" sz="3200" b="1" baseline="-250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液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不同，利用浮沉条件分析</a:t>
            </a: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/>
          <a:lstStyle/>
          <a:p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．甲、乙两个完全相同的杯子盛有不同浓度的盐水，将同一个鸡蛋先后放入其中，当鸡蛋静止时，两个杯子中液面恰好相平，鸡蛋所处的位置如图所示，则（　　）</a:t>
            </a: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．甲杯中的盐水密度较大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．乙杯底部所受的液体压强较大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．甲杯底部所受的液体压力较大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D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．鸡蛋在乙杯中受到的浮力较大</a:t>
            </a:r>
          </a:p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39" y="3645024"/>
            <a:ext cx="217578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．如图所示，水平桌面上有两个相同的烧杯，分别盛有质量相等的甲、乙两种液体。将材料相同的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两个实心球，分别放入甲、乙两种液体中，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球体积大于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球体积。静止时，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球漂浮在液面上，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球悬浮在液体中，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两球受到的浮力分别为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，甲、乙两种液体对烧杯底的压强分别为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、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，则（　　）</a:t>
            </a: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；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  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；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；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  D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；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甲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p</a:t>
            </a:r>
            <a:r>
              <a:rPr lang="zh-CN" altLang="zh-CN" baseline="-25000" dirty="0" smtClean="0">
                <a:latin typeface="黑体" pitchFamily="49" charset="-122"/>
                <a:ea typeface="黑体" pitchFamily="49" charset="-122"/>
              </a:rPr>
              <a:t>乙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5085184"/>
            <a:ext cx="2184570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Grp="1" noChangeArrowheads="1"/>
          </p:cNvSpPr>
          <p:nvPr>
            <p:ph idx="1"/>
          </p:nvPr>
        </p:nvSpPr>
        <p:spPr bwMode="auto">
          <a:xfrm>
            <a:off x="179512" y="980728"/>
            <a:ext cx="8712968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en-US" altLang="zh-CN" dirty="0" smtClean="0">
                <a:latin typeface="黑体" pitchFamily="49" charset="-122"/>
                <a:ea typeface="黑体" pitchFamily="49" charset="-122"/>
              </a:rPr>
              <a:t>3.</a:t>
            </a: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密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度均匀的实心物体悬浮在水中，将</a:t>
            </a: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物体截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成大</a:t>
            </a: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小不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等的两块后，仍放入水中</a:t>
            </a: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，则（    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）</a:t>
            </a:r>
          </a:p>
          <a:p>
            <a:pPr algn="l">
              <a:spcBef>
                <a:spcPct val="50000"/>
              </a:spcBef>
              <a:buNone/>
            </a:pP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 </a:t>
            </a:r>
            <a:r>
              <a:rPr kumimoji="1"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、大块下沉，小块悬浮       </a:t>
            </a:r>
            <a:endParaRPr kumimoji="1" lang="en-US" altLang="zh-CN" dirty="0" smtClean="0">
              <a:latin typeface="黑体" pitchFamily="49" charset="-122"/>
              <a:ea typeface="黑体" pitchFamily="49" charset="-122"/>
            </a:endParaRPr>
          </a:p>
          <a:p>
            <a:pPr algn="l">
              <a:spcBef>
                <a:spcPct val="50000"/>
              </a:spcBef>
              <a:buNone/>
            </a:pPr>
            <a:r>
              <a:rPr kumimoji="1" lang="en-US" altLang="zh-CN" dirty="0" smtClean="0">
                <a:latin typeface="黑体" pitchFamily="49" charset="-122"/>
                <a:ea typeface="黑体" pitchFamily="49" charset="-122"/>
              </a:rPr>
              <a:t> B</a:t>
            </a:r>
            <a:r>
              <a:rPr kumimoji="1" lang="zh-CN" altLang="en-US" dirty="0">
                <a:latin typeface="黑体" pitchFamily="49" charset="-122"/>
                <a:ea typeface="黑体" pitchFamily="49" charset="-122"/>
              </a:rPr>
              <a:t>、大块下沉，小块上浮   </a:t>
            </a:r>
            <a:endParaRPr kumimoji="1" lang="zh-CN" altLang="en-US" dirty="0" smtClean="0">
              <a:latin typeface="黑体" pitchFamily="49" charset="-122"/>
              <a:ea typeface="黑体" pitchFamily="49" charset="-122"/>
            </a:endParaRPr>
          </a:p>
          <a:p>
            <a:pPr algn="l">
              <a:spcBef>
                <a:spcPct val="50000"/>
              </a:spcBef>
              <a:buNone/>
            </a:pPr>
            <a:r>
              <a:rPr kumimoji="1" lang="en-US" altLang="zh-CN" dirty="0" smtClean="0">
                <a:latin typeface="黑体" pitchFamily="49" charset="-122"/>
                <a:ea typeface="黑体" pitchFamily="49" charset="-122"/>
              </a:rPr>
              <a:t> C</a:t>
            </a: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、两块都上浮                      </a:t>
            </a:r>
            <a:endParaRPr kumimoji="1" lang="en-US" altLang="zh-CN" dirty="0" smtClean="0">
              <a:latin typeface="黑体" pitchFamily="49" charset="-122"/>
              <a:ea typeface="黑体" pitchFamily="49" charset="-122"/>
            </a:endParaRPr>
          </a:p>
          <a:p>
            <a:pPr algn="l">
              <a:spcBef>
                <a:spcPct val="50000"/>
              </a:spcBef>
              <a:buNone/>
            </a:pP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 </a:t>
            </a:r>
            <a:r>
              <a:rPr kumimoji="1" lang="en-US" altLang="zh-CN" dirty="0" smtClean="0">
                <a:latin typeface="黑体" pitchFamily="49" charset="-122"/>
                <a:ea typeface="黑体" pitchFamily="49" charset="-122"/>
              </a:rPr>
              <a:t>D</a:t>
            </a:r>
            <a:r>
              <a:rPr kumimoji="1" lang="zh-CN" altLang="en-US" dirty="0" smtClean="0">
                <a:latin typeface="黑体" pitchFamily="49" charset="-122"/>
                <a:ea typeface="黑体" pitchFamily="49" charset="-122"/>
              </a:rPr>
              <a:t>、两块都悬浮</a:t>
            </a:r>
          </a:p>
          <a:p>
            <a:pPr algn="l">
              <a:spcBef>
                <a:spcPct val="50000"/>
              </a:spcBef>
            </a:pPr>
            <a:endParaRPr kumimoji="1" lang="en-US" altLang="zh-CN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三、密度计类：</a:t>
            </a: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131840" y="260648"/>
            <a:ext cx="48245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4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4000" b="1" baseline="-30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浮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＝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G</a:t>
            </a:r>
            <a:r>
              <a:rPr lang="zh-CN" altLang="en-US" sz="4000" b="1" baseline="-25000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物</a:t>
            </a:r>
            <a:r>
              <a:rPr lang="en-US" altLang="zh-CN" sz="4000" b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=</a:t>
            </a:r>
            <a:r>
              <a:rPr lang="en-US" altLang="zh-CN" sz="4000" b="1" i="1" dirty="0" smtClean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ρ</a:t>
            </a:r>
            <a:r>
              <a:rPr lang="zh-CN" altLang="en-US" sz="4000" b="1" baseline="-300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液</a:t>
            </a:r>
            <a:r>
              <a:rPr lang="en-US" altLang="zh-CN" sz="4000" b="1" i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V</a:t>
            </a:r>
            <a:r>
              <a:rPr lang="zh-CN" altLang="en-US" sz="4000" b="1" baseline="-25000" dirty="0">
                <a:solidFill>
                  <a:srgbClr val="FF0000"/>
                </a:solidFill>
                <a:latin typeface="宋体" pitchFamily="2" charset="-122"/>
                <a:ea typeface="楷体_GB2312" pitchFamily="49" charset="-122"/>
              </a:rPr>
              <a:t>排 </a:t>
            </a:r>
            <a:r>
              <a:rPr lang="en-US" altLang="zh-CN" sz="4000" b="1" dirty="0">
                <a:solidFill>
                  <a:srgbClr val="FF0000"/>
                </a:solidFill>
                <a:latin typeface="宋体" pitchFamily="2" charset="-122"/>
                <a:ea typeface="楷体_GB2312" pitchFamily="49" charset="-122"/>
              </a:rPr>
              <a:t>g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0" y="1268760"/>
            <a:ext cx="889248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None/>
            </a:pPr>
            <a:r>
              <a:rPr kumimoji="1" lang="en-US" altLang="zh-CN" sz="2800" b="1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kumimoji="1" lang="zh-CN" altLang="en-US" sz="2800" b="1" dirty="0">
                <a:latin typeface="黑体" pitchFamily="49" charset="-122"/>
                <a:ea typeface="黑体" pitchFamily="49" charset="-122"/>
              </a:rPr>
              <a:t>、轮船总是漂浮在水面上，   一艘轮船从</a:t>
            </a:r>
            <a:r>
              <a:rPr kumimoji="1" lang="zh-CN" altLang="en-US" sz="2800" b="1" dirty="0">
                <a:solidFill>
                  <a:srgbClr val="FF5050"/>
                </a:solidFill>
                <a:latin typeface="黑体" pitchFamily="49" charset="-122"/>
                <a:ea typeface="黑体" pitchFamily="49" charset="-122"/>
              </a:rPr>
              <a:t>河里</a:t>
            </a:r>
            <a:r>
              <a:rPr kumimoji="1" lang="zh-CN" altLang="en-US" sz="2800" b="1" dirty="0">
                <a:latin typeface="黑体" pitchFamily="49" charset="-122"/>
                <a:ea typeface="黑体" pitchFamily="49" charset="-122"/>
              </a:rPr>
              <a:t>驶向</a:t>
            </a:r>
            <a:r>
              <a:rPr kumimoji="1" lang="zh-CN" altLang="en-US" sz="2800" b="1" dirty="0">
                <a:solidFill>
                  <a:schemeClr val="accent2"/>
                </a:solidFill>
                <a:latin typeface="黑体" pitchFamily="49" charset="-122"/>
                <a:ea typeface="黑体" pitchFamily="49" charset="-122"/>
              </a:rPr>
              <a:t>大海</a:t>
            </a:r>
            <a:r>
              <a:rPr kumimoji="1" lang="zh-CN" altLang="en-US" sz="2800" b="1" dirty="0">
                <a:latin typeface="黑体" pitchFamily="49" charset="-122"/>
                <a:ea typeface="黑体" pitchFamily="49" charset="-122"/>
              </a:rPr>
              <a:t>，它受到的重力大小</a:t>
            </a:r>
            <a:r>
              <a:rPr kumimoji="1" lang="zh-CN" altLang="en-US" sz="2800" b="1" u="sng" dirty="0">
                <a:latin typeface="黑体" pitchFamily="49" charset="-122"/>
                <a:ea typeface="黑体" pitchFamily="49" charset="-122"/>
              </a:rPr>
              <a:t>            </a:t>
            </a:r>
            <a:r>
              <a:rPr kumimoji="1" lang="zh-CN" altLang="en-US" sz="2800" b="1" dirty="0">
                <a:latin typeface="黑体" pitchFamily="49" charset="-122"/>
                <a:ea typeface="黑体" pitchFamily="49" charset="-122"/>
              </a:rPr>
              <a:t>（变大、变小、不变）；它受到的浮力 大小</a:t>
            </a:r>
            <a:r>
              <a:rPr kumimoji="1" lang="zh-CN" altLang="en-US" sz="2800" b="1" u="sng" dirty="0">
                <a:latin typeface="黑体" pitchFamily="49" charset="-122"/>
                <a:ea typeface="黑体" pitchFamily="49" charset="-122"/>
              </a:rPr>
              <a:t>        </a:t>
            </a:r>
            <a:r>
              <a:rPr kumimoji="1" lang="zh-CN" altLang="en-US" sz="2800" b="1" dirty="0">
                <a:latin typeface="黑体" pitchFamily="49" charset="-122"/>
                <a:ea typeface="黑体" pitchFamily="49" charset="-122"/>
              </a:rPr>
              <a:t>（变大、变小、不变）；它排开水的体积</a:t>
            </a:r>
            <a:r>
              <a:rPr kumimoji="1" lang="zh-CN" altLang="en-US" sz="2800" b="1" u="sng" dirty="0">
                <a:latin typeface="黑体" pitchFamily="49" charset="-122"/>
                <a:ea typeface="黑体" pitchFamily="49" charset="-122"/>
              </a:rPr>
              <a:t> </a:t>
            </a:r>
            <a:r>
              <a:rPr kumimoji="1" lang="zh-CN" altLang="en-US" sz="2800" b="1" u="sng" dirty="0" smtClean="0">
                <a:latin typeface="黑体" pitchFamily="49" charset="-122"/>
                <a:ea typeface="黑体" pitchFamily="49" charset="-122"/>
              </a:rPr>
              <a:t>         </a:t>
            </a:r>
            <a:r>
              <a:rPr kumimoji="1" lang="zh-CN" altLang="en-US" sz="2800" b="1" dirty="0">
                <a:latin typeface="黑体" pitchFamily="49" charset="-122"/>
                <a:ea typeface="黑体" pitchFamily="49" charset="-122"/>
              </a:rPr>
              <a:t>（变大、变小、不变）；轮船是下沉些还是上浮些？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789040"/>
            <a:ext cx="62198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692696"/>
            <a:ext cx="8820472" cy="4525963"/>
          </a:xfrm>
        </p:spPr>
        <p:txBody>
          <a:bodyPr/>
          <a:lstStyle/>
          <a:p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．圆柱体先后放入密度为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的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种液体中，均处于漂浮状态，如图所示。圆柱体在两液体中所受浮力依次是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，则（　　）</a:t>
            </a:r>
          </a:p>
          <a:p>
            <a:pPr>
              <a:buNone/>
            </a:pP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A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 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   B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 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pPr>
              <a:buNone/>
            </a:pP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＜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 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	   D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．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＞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ρ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 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zh-CN" dirty="0" smtClean="0">
                <a:latin typeface="黑体" pitchFamily="49" charset="-122"/>
                <a:ea typeface="黑体" pitchFamily="49" charset="-122"/>
              </a:rPr>
              <a:t>＝</a:t>
            </a:r>
            <a:r>
              <a:rPr lang="en-US" altLang="zh-CN" dirty="0" smtClean="0">
                <a:latin typeface="黑体" pitchFamily="49" charset="-122"/>
                <a:ea typeface="黑体" pitchFamily="49" charset="-122"/>
              </a:rPr>
              <a:t>F</a:t>
            </a:r>
            <a:r>
              <a:rPr lang="en-US" altLang="zh-CN" baseline="-25000" dirty="0" smtClean="0">
                <a:latin typeface="黑体" pitchFamily="49" charset="-122"/>
                <a:ea typeface="黑体" pitchFamily="49" charset="-122"/>
              </a:rPr>
              <a:t>2</a:t>
            </a:r>
            <a:endParaRPr lang="zh-CN" altLang="zh-CN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293096"/>
            <a:ext cx="324378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519</Words>
  <Application>Microsoft Office PowerPoint</Application>
  <PresentationFormat>全屏显示(4:3)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</vt:lpstr>
      <vt:lpstr>浮力典型例题分析</vt:lpstr>
      <vt:lpstr>一、ρ液相同，利用F浮＝ρ液gV排分析，比较V排 </vt:lpstr>
      <vt:lpstr>PowerPoint 演示文稿</vt:lpstr>
      <vt:lpstr>二、ρ液不同，利用浮沉条件分析</vt:lpstr>
      <vt:lpstr>PowerPoint 演示文稿</vt:lpstr>
      <vt:lpstr>PowerPoint 演示文稿</vt:lpstr>
      <vt:lpstr>三、密度计类：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浮力典型例题分析</dc:title>
  <cp:lastModifiedBy>User</cp:lastModifiedBy>
  <cp:revision>1</cp:revision>
  <dcterms:modified xsi:type="dcterms:W3CDTF">2020-02-19T03:01:29Z</dcterms:modified>
</cp:coreProperties>
</file>