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81" r:id="rId2"/>
    <p:sldId id="382" r:id="rId3"/>
    <p:sldId id="383" r:id="rId4"/>
    <p:sldId id="384" r:id="rId5"/>
    <p:sldId id="387" r:id="rId6"/>
    <p:sldId id="403" r:id="rId7"/>
    <p:sldId id="404" r:id="rId8"/>
    <p:sldId id="388" r:id="rId9"/>
    <p:sldId id="389" r:id="rId10"/>
    <p:sldId id="390" r:id="rId11"/>
    <p:sldId id="406" r:id="rId12"/>
    <p:sldId id="407" r:id="rId13"/>
    <p:sldId id="391" r:id="rId14"/>
    <p:sldId id="392" r:id="rId15"/>
    <p:sldId id="393" r:id="rId16"/>
    <p:sldId id="394" r:id="rId17"/>
    <p:sldId id="395" r:id="rId18"/>
    <p:sldId id="397" r:id="rId19"/>
    <p:sldId id="398" r:id="rId20"/>
    <p:sldId id="402" r:id="rId21"/>
    <p:sldId id="400" r:id="rId22"/>
    <p:sldId id="399" r:id="rId23"/>
    <p:sldId id="401" r:id="rId24"/>
  </p:sldIdLst>
  <p:sldSz cx="9144000" cy="5143500" type="screen16x9"/>
  <p:notesSz cx="6858000" cy="9144000"/>
  <p:defaultTextStyle>
    <a:defPPr>
      <a:defRPr lang="zh-CN"/>
    </a:defPPr>
    <a:lvl1pPr marL="0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28065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70965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713865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56765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99030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41930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0000FF"/>
    <a:srgbClr val="FF8500"/>
    <a:srgbClr val="0066FF"/>
    <a:srgbClr val="3C78CE"/>
    <a:srgbClr val="00B0F0"/>
    <a:srgbClr val="5F5E5C"/>
    <a:srgbClr val="4D94FF"/>
    <a:srgbClr val="F4F4F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25" autoAdjust="0"/>
    <p:restoredTop sz="94714" autoAdjust="0"/>
  </p:normalViewPr>
  <p:slideViewPr>
    <p:cSldViewPr>
      <p:cViewPr varScale="1">
        <p:scale>
          <a:sx n="144" d="100"/>
          <a:sy n="144" d="100"/>
        </p:scale>
        <p:origin x="-684" y="-102"/>
      </p:cViewPr>
      <p:guideLst>
        <p:guide orient="horz" pos="2160"/>
        <p:guide orient="horz" pos="1620"/>
        <p:guide pos="384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780"/>
    </p:cViewPr>
  </p:sorterViewPr>
  <p:notesViewPr>
    <p:cSldViewPr>
      <p:cViewPr varScale="1">
        <p:scale>
          <a:sx n="68" d="100"/>
          <a:sy n="68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F3725-0D92-49D9-88BD-0A725DCC5ECA}" type="datetimeFigureOut">
              <a:rPr lang="zh-CN" altLang="en-US" smtClean="0"/>
              <a:pPr/>
              <a:t>2020/1/12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BA8C6-1B8B-494C-881B-33C94A7D20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67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34892-2594-4348-9B59-391C3F1BE7C4}" type="datetimeFigureOut">
              <a:rPr lang="zh-CN" altLang="en-US" smtClean="0"/>
              <a:pPr/>
              <a:t>2020/1/12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031C7-A97A-4B3D-B11F-B8701A7D07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75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0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09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38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7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03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193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17260"/>
            <a:ext cx="2057400" cy="273844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9E60F58-3108-4415-857A-6D0360DF626E}" type="datetimeFigureOut">
              <a:rPr lang="zh-CN" altLang="en-US" smtClean="0"/>
              <a:pPr/>
              <a:t>2020/1/12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17260"/>
            <a:ext cx="3086100" cy="273844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17260"/>
            <a:ext cx="2057400" cy="273844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AE85CE2-CEAD-46BB-861E-7D62265DC9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2020/1/12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9" y="273844"/>
            <a:ext cx="886883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585383" y="273844"/>
            <a:ext cx="5949952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pPr/>
              <a:t>2020/1/12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301627" y="457203"/>
            <a:ext cx="8540750" cy="4117181"/>
          </a:xfrm>
          <a:prstGeom prst="rect">
            <a:avLst/>
          </a:prstGeom>
        </p:spPr>
        <p:txBody>
          <a:bodyPr lIns="68550" tIns="34274" rIns="68550" bIns="342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01628" y="4683919"/>
            <a:ext cx="2289175" cy="357188"/>
          </a:xfrm>
          <a:prstGeom prst="rect">
            <a:avLst/>
          </a:prstGeom>
        </p:spPr>
        <p:txBody>
          <a:bodyPr lIns="68550" tIns="34274" rIns="68550" bIns="34274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1" y="4683919"/>
            <a:ext cx="2895600" cy="357188"/>
          </a:xfrm>
          <a:prstGeom prst="rect">
            <a:avLst/>
          </a:prstGeom>
        </p:spPr>
        <p:txBody>
          <a:bodyPr lIns="68550" tIns="34274" rIns="68550" bIns="34274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3" y="4683919"/>
            <a:ext cx="2289175" cy="357188"/>
          </a:xfrm>
          <a:prstGeom prst="rect">
            <a:avLst/>
          </a:prstGeom>
        </p:spPr>
        <p:txBody>
          <a:bodyPr lIns="68550" tIns="34274" rIns="68550" bIns="34274"/>
          <a:lstStyle>
            <a:lvl1pPr>
              <a:defRPr/>
            </a:lvl1pPr>
          </a:lstStyle>
          <a:p>
            <a:fld id="{0543DF6D-2BE8-4E26-80E1-B2B8EAC4D18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627" y="457200"/>
            <a:ext cx="8540750" cy="857250"/>
          </a:xfrm>
          <a:prstGeom prst="rect">
            <a:avLst/>
          </a:prstGeom>
        </p:spPr>
        <p:txBody>
          <a:bodyPr lIns="68550" tIns="34274" rIns="68550" bIns="3427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301627" y="1428753"/>
            <a:ext cx="8540750" cy="3145631"/>
          </a:xfrm>
          <a:prstGeom prst="rect">
            <a:avLst/>
          </a:prstGeom>
        </p:spPr>
        <p:txBody>
          <a:bodyPr lIns="68550" tIns="34274" rIns="68550" bIns="34274"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01628" y="4683919"/>
            <a:ext cx="2289175" cy="357188"/>
          </a:xfrm>
          <a:prstGeom prst="rect">
            <a:avLst/>
          </a:prstGeom>
        </p:spPr>
        <p:txBody>
          <a:bodyPr lIns="68550" tIns="34274" rIns="68550" bIns="34274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683919"/>
            <a:ext cx="2895600" cy="357188"/>
          </a:xfrm>
          <a:prstGeom prst="rect">
            <a:avLst/>
          </a:prstGeom>
        </p:spPr>
        <p:txBody>
          <a:bodyPr lIns="68550" tIns="34274" rIns="68550" bIns="34274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3" y="4683919"/>
            <a:ext cx="2289175" cy="357188"/>
          </a:xfrm>
          <a:prstGeom prst="rect">
            <a:avLst/>
          </a:prstGeom>
        </p:spPr>
        <p:txBody>
          <a:bodyPr lIns="68550" tIns="34274" rIns="68550" bIns="34274"/>
          <a:lstStyle>
            <a:lvl1pPr>
              <a:defRPr/>
            </a:lvl1pPr>
          </a:lstStyle>
          <a:p>
            <a:fld id="{95CD506F-0DDF-4A3A-BF02-CCF18D029CC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/>
        </p:nvSpPr>
        <p:spPr>
          <a:xfrm>
            <a:off x="1306340" y="4948270"/>
            <a:ext cx="2429005" cy="261257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1" lIns="68550" tIns="34274" rIns="68550" bIns="34274" anchor="ctr">
            <a:prstTxWarp prst="textArchUp">
              <a:avLst>
                <a:gd name="adj" fmla="val 12323912"/>
              </a:avLst>
            </a:prstTxWarp>
          </a:bodyPr>
          <a:lstStyle/>
          <a:p>
            <a:pPr lvl="0" algn="ctr">
              <a:defRPr/>
            </a:pPr>
            <a:endParaRPr lang="zh-CN" altLang="en-US" sz="2100" kern="0" dirty="0">
              <a:solidFill>
                <a:srgbClr val="7D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0" tIns="34274" rIns="68550" bIns="34274" rtlCol="0" anchor="ctr"/>
          <a:lstStyle/>
          <a:p>
            <a:pPr algn="ctr"/>
            <a:endParaRPr lang="zh-CN" altLang="en-US"/>
          </a:p>
        </p:txBody>
      </p:sp>
      <p:sp>
        <p:nvSpPr>
          <p:cNvPr id="52" name="TextBox 15"/>
          <p:cNvSpPr txBox="1"/>
          <p:nvPr userDrawn="1"/>
        </p:nvSpPr>
        <p:spPr>
          <a:xfrm>
            <a:off x="8315330" y="4694098"/>
            <a:ext cx="737161" cy="253884"/>
          </a:xfrm>
          <a:prstGeom prst="rect">
            <a:avLst/>
          </a:prstGeom>
          <a:noFill/>
        </p:spPr>
        <p:txBody>
          <a:bodyPr wrap="none" lIns="68550" tIns="34274" rIns="68550" bIns="34274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75000"/>
                  </a:schemeClr>
                </a:solidFill>
              </a:rPr>
              <a:t>—  </a:t>
            </a:r>
            <a:fld id="{2EEF1883-7A0E-4F66-9932-E581691AD397}" type="slidenum">
              <a:rPr lang="zh-CN" altLang="en-US" sz="1200" dirty="0" smtClean="0">
                <a:solidFill>
                  <a:schemeClr val="bg1">
                    <a:lumMod val="75000"/>
                  </a:schemeClr>
                </a:solidFill>
              </a:rPr>
              <a:pPr/>
              <a:t>‹#›</a:t>
            </a:fld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bg1">
                    <a:lumMod val="75000"/>
                  </a:schemeClr>
                </a:solidFill>
              </a:rPr>
              <a:t>—</a:t>
            </a: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zh-CN" altLang="en-US" sz="1200" b="0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chemeClr val="accent1"/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pPr/>
              <a:t>2020/1/12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8" y="1581152"/>
            <a:ext cx="5995988" cy="926306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1" y="2550318"/>
            <a:ext cx="3067663" cy="2681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单击此处添加您的副标题</a:t>
            </a:r>
            <a:endParaRPr lang="en-US" altLang="zh-CN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pPr/>
              <a:t>2020/1/12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933453"/>
            <a:ext cx="3810000" cy="36992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501" y="933453"/>
            <a:ext cx="3820587" cy="36992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pPr/>
              <a:t>2020/1/12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88899"/>
            <a:ext cx="6984076" cy="5377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8" y="10322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8" y="16502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5" y="10322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0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5" y="16502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/>
              <a:pPr/>
              <a:t>2020/1/12</a:t>
            </a:fld>
            <a:endParaRPr lang="zh-CN" altLang="en-US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pPr/>
              <a:t>2020/1/12</a:t>
            </a:fld>
            <a:endParaRPr lang="zh-CN" altLang="en-US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8386-7291-48E5-8538-26189CA6F1CE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4" y="400052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4115992" y="797724"/>
            <a:ext cx="4629150" cy="3655219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58444" y="160020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pPr/>
              <a:t>2020/1/12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4082125" y="740572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934644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pPr/>
              <a:t>2020/1/12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434526" y="864394"/>
            <a:ext cx="8280848" cy="39028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434527" y="103290"/>
            <a:ext cx="8280848" cy="59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860135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0CE79-49FB-443D-BEF8-6B709DE8FD0C}" type="datetimeFigureOut">
              <a:rPr lang="zh-CN" altLang="en-US" smtClean="0"/>
              <a:pPr/>
              <a:t>2020/1/12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860135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860135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700" b="1" i="0" kern="1200" baseline="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j-ea"/>
          <a:ea typeface="+mj-ea"/>
          <a:cs typeface="+mj-cs"/>
        </a:defRPr>
      </a:lvl1pPr>
    </p:titleStyle>
    <p:bodyStyle>
      <a:lvl1pPr marL="271780" indent="-271780" algn="just" defTabSz="51435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accent1"/>
        </a:buClr>
        <a:buSzPct val="70000"/>
        <a:buFont typeface="Wingdings 2" panose="05020102010507070707" pitchFamily="18" charset="2"/>
        <a:buChar char=""/>
        <a:defRPr lang="zh-CN" altLang="en-US" sz="2100" kern="1200" baseline="0" dirty="0" smtClean="0">
          <a:solidFill>
            <a:schemeClr val="accent1"/>
          </a:solidFill>
          <a:latin typeface="+mn-ea"/>
          <a:ea typeface="+mn-ea"/>
          <a:cs typeface="+mn-cs"/>
        </a:defRPr>
      </a:lvl1pPr>
      <a:lvl2pPr marL="271780" indent="-271780" algn="just" defTabSz="51435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audio" Target="../media/audio7.wav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audio" Target="../media/audio12.wav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6.wav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1547664" y="1275606"/>
            <a:ext cx="5688632" cy="163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 algn="ctr"/>
            <a:r>
              <a:rPr kumimoji="1" lang="zh-CN" altLang="en-US" sz="4800" b="1" dirty="0" smtClean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kumimoji="1"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第二节</a:t>
            </a:r>
            <a:endParaRPr kumimoji="1" lang="en-US" altLang="zh-CN" sz="4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kumimoji="1" lang="zh-CN" altLang="en-US" sz="5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声</a:t>
            </a:r>
            <a:r>
              <a:rPr kumimoji="1" lang="zh-CN" altLang="en-US" sz="5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音的特性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323528" y="1275606"/>
            <a:ext cx="6769100" cy="80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定义</a:t>
            </a:r>
            <a:r>
              <a:rPr lang="zh-CN" altLang="en-US" sz="2800" b="1" dirty="0" smtClean="0">
                <a:latin typeface="Times New Roman" panose="02020603050405020304"/>
                <a:ea typeface="宋体" panose="02010600030101010101" pitchFamily="2" charset="-122"/>
              </a:rPr>
              <a:t>：声</a:t>
            </a: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音的</a:t>
            </a:r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/>
                <a:ea typeface="宋体" panose="02010600030101010101" pitchFamily="2" charset="-122"/>
              </a:rPr>
              <a:t>高低</a:t>
            </a:r>
            <a:r>
              <a:rPr lang="en-US" altLang="zh-CN" sz="2800" b="1" dirty="0">
                <a:solidFill>
                  <a:srgbClr val="FF3300"/>
                </a:solidFill>
                <a:latin typeface="Times New Roman" panose="02020603050405020304"/>
                <a:ea typeface="宋体" panose="02010600030101010101" pitchFamily="2" charset="-122"/>
              </a:rPr>
              <a:t>.</a:t>
            </a:r>
            <a:endParaRPr kumimoji="1" lang="zh-CN" altLang="en-US" sz="2800" b="1" dirty="0">
              <a:solidFill>
                <a:srgbClr val="FF33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395536" y="2283718"/>
            <a:ext cx="7992888" cy="192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思考</a:t>
            </a:r>
            <a:r>
              <a:rPr lang="zh-CN" altLang="en-US" sz="2800" b="1" dirty="0" smtClean="0">
                <a:ea typeface="宋体" panose="02010600030101010101" pitchFamily="2" charset="-122"/>
              </a:rPr>
              <a:t>：有时我们听到的声音“</a:t>
            </a:r>
            <a:r>
              <a:rPr lang="zh-CN" altLang="en-US" sz="28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尖、细、脆</a:t>
            </a:r>
            <a:r>
              <a:rPr lang="zh-CN" altLang="en-US" sz="2800" b="1" dirty="0" smtClean="0">
                <a:ea typeface="宋体" panose="02010600030101010101" pitchFamily="2" charset="-122"/>
              </a:rPr>
              <a:t>”，音调较高；有时有的声音</a:t>
            </a:r>
            <a:r>
              <a:rPr lang="zh-CN" altLang="en-US" sz="2800" b="1" dirty="0" smtClean="0"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800" b="1" dirty="0" smtClean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沉、闷、粗</a:t>
            </a:r>
            <a:r>
              <a:rPr lang="zh-CN" altLang="en-US" sz="2800" b="1" dirty="0" smtClean="0"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800" b="1" dirty="0" smtClean="0">
                <a:ea typeface="宋体" panose="02010600030101010101" pitchFamily="2" charset="-122"/>
              </a:rPr>
              <a:t>，音调较低。那么声音的音调和哪些因素有关呢？</a:t>
            </a:r>
            <a:endParaRPr kumimoji="1" lang="zh-CN" altLang="en-US" sz="2800" b="1" dirty="0"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323528" y="483966"/>
            <a:ext cx="3600450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en-US" altLang="zh-CN" sz="2800" b="1" dirty="0">
                <a:solidFill>
                  <a:schemeClr val="hlink"/>
                </a:solidFill>
                <a:latin typeface="Times New Roman" panose="02020603050405020304"/>
                <a:ea typeface="宋体" panose="02010600030101010101" pitchFamily="2" charset="-122"/>
              </a:rPr>
              <a:t>2.</a:t>
            </a:r>
            <a:r>
              <a:rPr kumimoji="1" lang="zh-CN" altLang="en-US" sz="2800" b="1" dirty="0">
                <a:solidFill>
                  <a:schemeClr val="hlink"/>
                </a:solidFill>
                <a:latin typeface="Times New Roman" panose="02020603050405020304"/>
                <a:ea typeface="宋体" panose="02010600030101010101" pitchFamily="2" charset="-122"/>
              </a:rPr>
              <a:t>音调：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/>
      <p:bldP spid="1515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07504" y="843558"/>
            <a:ext cx="8077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zh-CN" sz="3200" dirty="0"/>
              <a:t> </a:t>
            </a: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活动：用同样大小的力拨动直尺，改变直尺伸出桌面的长短。要求：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108325" y="586978"/>
            <a:ext cx="18473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zh-CN" altLang="zh-CN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843808" y="195486"/>
            <a:ext cx="25922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3200" b="1" dirty="0"/>
              <a:t>动手做实验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107504" y="1923678"/>
            <a:ext cx="4314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、</a:t>
            </a:r>
            <a:r>
              <a:rPr lang="zh-CN" altLang="en-US" sz="2800" dirty="0">
                <a:solidFill>
                  <a:srgbClr val="FF3300"/>
                </a:solidFill>
                <a:latin typeface="黑体" pitchFamily="49" charset="-122"/>
                <a:ea typeface="黑体" pitchFamily="49" charset="-122"/>
              </a:rPr>
              <a:t>观察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尺子的</a:t>
            </a:r>
            <a:r>
              <a:rPr lang="zh-CN" altLang="en-US" sz="2800" dirty="0">
                <a:solidFill>
                  <a:srgbClr val="FF3300"/>
                </a:solidFill>
                <a:latin typeface="黑体" pitchFamily="49" charset="-122"/>
                <a:ea typeface="黑体" pitchFamily="49" charset="-122"/>
              </a:rPr>
              <a:t>振动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情况。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79512" y="2499742"/>
            <a:ext cx="39549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、注意</a:t>
            </a:r>
            <a:r>
              <a:rPr lang="zh-CN" altLang="en-US" sz="2800" dirty="0">
                <a:solidFill>
                  <a:srgbClr val="FF3300"/>
                </a:solidFill>
                <a:latin typeface="黑体" pitchFamily="49" charset="-122"/>
                <a:ea typeface="黑体" pitchFamily="49" charset="-122"/>
              </a:rPr>
              <a:t>听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声音的区别。</a:t>
            </a:r>
          </a:p>
        </p:txBody>
      </p:sp>
      <p:pic>
        <p:nvPicPr>
          <p:cNvPr id="7" name="Picture 4" descr="mso847C"/>
          <p:cNvPicPr>
            <a:picLocks noChangeAspect="1" noChangeArrowheads="1"/>
          </p:cNvPicPr>
          <p:nvPr/>
        </p:nvPicPr>
        <p:blipFill>
          <a:blip r:embed="rId2" cstate="print"/>
          <a:srcRect l="2893" t="6227" r="7439" b="6587"/>
          <a:stretch>
            <a:fillRect/>
          </a:stretch>
        </p:blipFill>
        <p:spPr bwMode="auto">
          <a:xfrm>
            <a:off x="4932040" y="2067694"/>
            <a:ext cx="397635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9512" y="3147814"/>
            <a:ext cx="4248472" cy="1693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结论：</a:t>
            </a:r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振幅相同时</a:t>
            </a: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，发声体</a:t>
            </a:r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越短</a:t>
            </a: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，振动</a:t>
            </a:r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越快</a:t>
            </a: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，音调</a:t>
            </a:r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越高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323528" y="411510"/>
            <a:ext cx="8424936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物体的振动快慢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与物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体的长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短、粗细、松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紧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等有关</a:t>
            </a:r>
            <a:endParaRPr kumimoji="1" lang="zh-CN" altLang="en-US" sz="2800" b="1" dirty="0">
              <a:solidFill>
                <a:srgbClr val="FF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5" name="流程图: 过程 4"/>
          <p:cNvSpPr/>
          <p:nvPr/>
        </p:nvSpPr>
        <p:spPr>
          <a:xfrm>
            <a:off x="2872105" y="1263015"/>
            <a:ext cx="140970" cy="2018665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过程 7"/>
          <p:cNvSpPr/>
          <p:nvPr/>
        </p:nvSpPr>
        <p:spPr>
          <a:xfrm>
            <a:off x="3911600" y="2000250"/>
            <a:ext cx="148590" cy="128143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流程图: 过程 8"/>
          <p:cNvSpPr/>
          <p:nvPr/>
        </p:nvSpPr>
        <p:spPr>
          <a:xfrm>
            <a:off x="5128895" y="2000250"/>
            <a:ext cx="407035" cy="128143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392680" y="3392170"/>
            <a:ext cx="3806825" cy="28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accent6">
                    <a:lumMod val="60000"/>
                    <a:lumOff val="40000"/>
                  </a:schemeClr>
                </a:solidFill>
              </a:rPr>
              <a:t>A             B                C</a:t>
            </a:r>
            <a:r>
              <a:rPr lang="en-US" altLang="zh-CN" sz="24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7785" y="3804285"/>
            <a:ext cx="8088630" cy="200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zh-CN" altLang="en-US" sz="2800" b="1" dirty="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</a:rPr>
              <a:t>分析：比较</a:t>
            </a:r>
            <a:r>
              <a:rPr kumimoji="1" lang="en-US" altLang="zh-CN" sz="2800" b="1" dirty="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r>
              <a:rPr kumimoji="1" lang="zh-CN" altLang="en-US" sz="2800" b="1" dirty="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</a:rPr>
              <a:t>与</a:t>
            </a:r>
            <a:r>
              <a:rPr kumimoji="1" lang="en-US" altLang="zh-CN" sz="2800" b="1" dirty="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</a:rPr>
              <a:t>B,</a:t>
            </a:r>
            <a:r>
              <a:rPr kumimoji="1" lang="zh-CN" altLang="en-US" sz="2800" b="1" dirty="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比较</a:t>
            </a:r>
            <a:r>
              <a:rPr kumimoji="1" lang="en-US" altLang="zh-CN" sz="2800" b="1" dirty="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B</a:t>
            </a:r>
            <a:r>
              <a:rPr kumimoji="1" lang="zh-CN" altLang="en-US" sz="2800" b="1" dirty="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与</a:t>
            </a:r>
            <a:r>
              <a:rPr kumimoji="1" lang="en-US" altLang="zh-CN" sz="2800" b="1" dirty="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C,</a:t>
            </a:r>
            <a:r>
              <a:rPr kumimoji="1" lang="zh-CN" altLang="en-US" sz="2800" b="1" dirty="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谁振动发生音调高？</a:t>
            </a:r>
          </a:p>
          <a:p>
            <a:pPr algn="l">
              <a:lnSpc>
                <a:spcPct val="150000"/>
              </a:lnSpc>
            </a:pPr>
            <a:r>
              <a:rPr kumimoji="1" lang="zh-CN" altLang="en-US" sz="2800" b="1" dirty="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     比较</a:t>
            </a:r>
            <a:r>
              <a:rPr kumimoji="1" lang="en-US" altLang="zh-CN" sz="2800" b="1" dirty="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A</a:t>
            </a:r>
            <a:r>
              <a:rPr kumimoji="1" lang="zh-CN" altLang="en-US" sz="2800" b="1" dirty="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与</a:t>
            </a:r>
            <a:r>
              <a:rPr kumimoji="1" lang="en-US" altLang="zh-CN" sz="2800" b="1" dirty="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C</a:t>
            </a:r>
            <a:r>
              <a:rPr kumimoji="1" lang="zh-CN" altLang="en-US" sz="2800" b="1" dirty="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呢</a:t>
            </a:r>
            <a:endParaRPr kumimoji="1" lang="en-US" altLang="zh-CN" sz="2800" b="1" dirty="0">
              <a:solidFill>
                <a:srgbClr val="FF0000"/>
              </a:solidFill>
              <a:latin typeface="Times New Roman" panose="02020603050405020304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kumimoji="1" lang="en-US" altLang="zh-CN" sz="2800" b="1" dirty="0">
              <a:solidFill>
                <a:srgbClr val="FF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cxnSp>
        <p:nvCxnSpPr>
          <p:cNvPr id="12" name="曲线连接符 11"/>
          <p:cNvCxnSpPr/>
          <p:nvPr/>
        </p:nvCxnSpPr>
        <p:spPr>
          <a:xfrm rot="5400000">
            <a:off x="6122670" y="2560955"/>
            <a:ext cx="1151255" cy="290195"/>
          </a:xfrm>
          <a:prstGeom prst="curvedConnector3">
            <a:avLst>
              <a:gd name="adj1" fmla="val 50028"/>
            </a:avLst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251520" y="195486"/>
            <a:ext cx="3384520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chemeClr val="hlink"/>
                </a:solidFill>
                <a:latin typeface="Times New Roman" panose="02020603050405020304"/>
                <a:ea typeface="宋体" panose="02010600030101010101" pitchFamily="2" charset="-122"/>
              </a:rPr>
              <a:t>影响声音音调的因素</a:t>
            </a: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251520" y="915566"/>
            <a:ext cx="8244086" cy="136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音调高低与发声物体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振动快慢</a:t>
            </a: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有关，物体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振动越快</a:t>
            </a: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音调就越高</a:t>
            </a: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．</a:t>
            </a:r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251520" y="2139702"/>
            <a:ext cx="8352928" cy="265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频率：</a:t>
            </a:r>
            <a:r>
              <a:rPr lang="zh-CN" altLang="en-US" sz="2800" b="1" dirty="0" smtClean="0">
                <a:latin typeface="Times New Roman" panose="02020603050405020304"/>
                <a:ea typeface="宋体" panose="02010600030101010101" pitchFamily="2" charset="-122"/>
              </a:rPr>
              <a:t>物</a:t>
            </a: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体每秒钟振动的次</a:t>
            </a:r>
            <a:r>
              <a:rPr lang="zh-CN" altLang="en-US" sz="2800" b="1" dirty="0" smtClean="0">
                <a:latin typeface="Times New Roman" panose="02020603050405020304"/>
                <a:ea typeface="宋体" panose="02010600030101010101" pitchFamily="2" charset="-122"/>
              </a:rPr>
              <a:t>数．</a:t>
            </a:r>
            <a:endParaRPr lang="en-US" altLang="zh-CN" sz="2800" b="1" dirty="0" smtClean="0">
              <a:latin typeface="Times New Roman" panose="02020603050405020304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Times New Roman" panose="02020603050405020304"/>
                <a:ea typeface="宋体" panose="02010600030101010101" pitchFamily="2" charset="-122"/>
              </a:rPr>
              <a:t>单位：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赫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兹（赫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）</a:t>
            </a: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 </a:t>
            </a:r>
            <a:r>
              <a:rPr lang="zh-CN" altLang="en-US" sz="2800" b="1" dirty="0" smtClean="0">
                <a:latin typeface="Times New Roman" panose="02020603050405020304"/>
                <a:ea typeface="宋体" panose="02010600030101010101" pitchFamily="2" charset="-122"/>
              </a:rPr>
              <a:t>      符号：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Hz</a:t>
            </a:r>
            <a:r>
              <a:rPr lang="zh-CN" altLang="en-US" sz="2800" b="1" dirty="0" smtClean="0">
                <a:latin typeface="Times New Roman" panose="02020603050405020304"/>
                <a:ea typeface="宋体" panose="02010600030101010101" pitchFamily="2" charset="-122"/>
              </a:rPr>
              <a:t>．</a:t>
            </a:r>
            <a:endParaRPr lang="en-US" altLang="zh-CN" sz="2800" b="1" dirty="0" smtClean="0">
              <a:latin typeface="Times New Roman" panose="02020603050405020304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Times New Roman" panose="02020603050405020304"/>
                <a:ea typeface="宋体" panose="02010600030101010101" pitchFamily="2" charset="-122"/>
              </a:rPr>
              <a:t>例</a:t>
            </a: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：物体每秒振动</a:t>
            </a:r>
            <a:r>
              <a:rPr lang="en-US" altLang="zh-CN" sz="2800" b="1" dirty="0">
                <a:latin typeface="Times New Roman" panose="02020603050405020304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次，则其振动频率为</a:t>
            </a:r>
            <a:r>
              <a:rPr lang="en-US" altLang="zh-CN" sz="2800" b="1" dirty="0">
                <a:latin typeface="Times New Roman" panose="02020603050405020304"/>
                <a:ea typeface="宋体" panose="02010600030101010101" pitchFamily="2" charset="-122"/>
              </a:rPr>
              <a:t>1Hz.</a:t>
            </a: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每秒振动</a:t>
            </a:r>
            <a:r>
              <a:rPr lang="en-US" altLang="zh-CN" sz="2800" b="1" dirty="0">
                <a:latin typeface="Times New Roman" panose="02020603050405020304"/>
                <a:ea typeface="宋体" panose="02010600030101010101" pitchFamily="2" charset="-122"/>
              </a:rPr>
              <a:t>10</a:t>
            </a: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次，则为</a:t>
            </a:r>
            <a:r>
              <a:rPr lang="en-US" altLang="zh-CN" sz="2800" b="1" dirty="0">
                <a:latin typeface="Times New Roman" panose="02020603050405020304"/>
                <a:ea typeface="宋体" panose="02010600030101010101" pitchFamily="2" charset="-122"/>
              </a:rPr>
              <a:t>10HZ</a:t>
            </a: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/>
      <p:bldP spid="1505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324817" y="929907"/>
            <a:ext cx="7775575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</a:pPr>
            <a:r>
              <a:rPr kumimoji="1" lang="zh-CN" altLang="en-US" sz="28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定义：</a:t>
            </a:r>
            <a:r>
              <a:rPr kumimoji="1" lang="zh-CN" altLang="en-US" sz="2800" b="1" dirty="0" smtClean="0">
                <a:latin typeface="Times New Roman" panose="02020603050405020304"/>
                <a:ea typeface="宋体" panose="02010600030101010101" pitchFamily="2" charset="-122"/>
              </a:rPr>
              <a:t>声</a:t>
            </a:r>
            <a:r>
              <a:rPr kumimoji="1"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音的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品质</a:t>
            </a:r>
            <a:r>
              <a:rPr kumimoji="1"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与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特色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324817" y="267494"/>
            <a:ext cx="5976938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en-US" altLang="zh-CN" sz="2800" b="1" dirty="0">
                <a:latin typeface="Times New Roman" panose="02020603050405020304"/>
                <a:ea typeface="宋体" panose="02010600030101010101" pitchFamily="2" charset="-122"/>
              </a:rPr>
              <a:t>3.</a:t>
            </a:r>
            <a:r>
              <a:rPr kumimoji="1"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音色（音品）</a:t>
            </a:r>
          </a:p>
        </p:txBody>
      </p:sp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2195661" y="2931790"/>
            <a:ext cx="792163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/>
                <a:ea typeface="宋体" panose="02010600030101010101" pitchFamily="2" charset="-122"/>
              </a:rPr>
              <a:t>锣</a:t>
            </a:r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3635896" y="2931790"/>
            <a:ext cx="1223962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/>
                <a:ea typeface="宋体" panose="02010600030101010101" pitchFamily="2" charset="-122"/>
              </a:rPr>
              <a:t>提琴</a:t>
            </a:r>
          </a:p>
        </p:txBody>
      </p:sp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5219687" y="2931790"/>
            <a:ext cx="504056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/>
                <a:ea typeface="宋体" panose="02010600030101010101" pitchFamily="2" charset="-122"/>
              </a:rPr>
              <a:t>钟</a:t>
            </a:r>
          </a:p>
        </p:txBody>
      </p:sp>
      <p:pic>
        <p:nvPicPr>
          <p:cNvPr id="149514" name="锣5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锣.wav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123" y="3823121"/>
            <a:ext cx="503238" cy="37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5" name="提琴57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提琴.wav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58" y="3823121"/>
            <a:ext cx="503238" cy="37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6" name="钟57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钟.wav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303" y="3822526"/>
            <a:ext cx="504825" cy="37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24817" y="1635646"/>
            <a:ext cx="77048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下面请同学们注意听，判断是什么物体振动发出的声音？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54" fill="hold"/>
                                        <p:tgtEl>
                                          <p:spTgt spid="149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72" fill="hold"/>
                                        <p:tgtEl>
                                          <p:spTgt spid="149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91" fill="hold"/>
                                        <p:tgtEl>
                                          <p:spTgt spid="149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514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515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516"/>
                </p:tgtEl>
              </p:cMediaNode>
            </p:audio>
          </p:childTnLst>
        </p:cTn>
      </p:par>
    </p:tnLst>
    <p:bldLst>
      <p:bldP spid="149506" grpId="0"/>
      <p:bldP spid="149510" grpId="0"/>
      <p:bldP spid="149512" grpId="0"/>
      <p:bldP spid="14951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539750" y="483518"/>
            <a:ext cx="7848600" cy="119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不同物体发出的声音，其音色是不同的，因此我们才能分辨不同的人的讲话，不同乐器的演奏等．</a:t>
            </a:r>
          </a:p>
        </p:txBody>
      </p:sp>
      <p:sp>
        <p:nvSpPr>
          <p:cNvPr id="148483" name="AutoShape 3"/>
          <p:cNvSpPr>
            <a:spLocks noChangeArrowheads="1"/>
          </p:cNvSpPr>
          <p:nvPr/>
        </p:nvSpPr>
        <p:spPr bwMode="auto">
          <a:xfrm>
            <a:off x="3851278" y="2049785"/>
            <a:ext cx="576263" cy="86439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68550" tIns="34274" rIns="68550" bIns="34274" anchor="ctr"/>
          <a:lstStyle/>
          <a:p>
            <a:pPr>
              <a:lnSpc>
                <a:spcPct val="150000"/>
              </a:lnSpc>
            </a:pPr>
            <a:endParaRPr lang="zh-CN" altLang="en-US" sz="2600" b="1"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539750" y="3003798"/>
            <a:ext cx="7848600" cy="119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我们能够区分不同人，不同乐器的声音都是由于音色的不同</a:t>
            </a: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.</a:t>
            </a:r>
            <a:endParaRPr lang="zh-CN" altLang="en-US" sz="2600" b="1" dirty="0">
              <a:solidFill>
                <a:srgbClr val="FF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9" y="648302"/>
            <a:ext cx="7496325" cy="325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2778686" y="627534"/>
            <a:ext cx="1627369" cy="6568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音乐欣赏</a:t>
            </a:r>
          </a:p>
        </p:txBody>
      </p:sp>
      <p:pic>
        <p:nvPicPr>
          <p:cNvPr id="12" name="Picture 6" descr="an2-8">
            <a:hlinkClick r:id="" action="ppaction://noaction" highlightClick="1">
              <a:snd r:embed="rId3" name="梁祝（笛子）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488" y="771550"/>
            <a:ext cx="627062" cy="47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an2-10">
            <a:hlinkClick r:id="" action="ppaction://noaction" highlightClick="1" endSnd="1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886" y="771551"/>
            <a:ext cx="647700" cy="43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n2-8">
            <a:hlinkClick r:id="" action="ppaction://noaction" highlightClick="1">
              <a:snd r:embed="rId6" name="梁祝古筝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188" y="771552"/>
            <a:ext cx="606425" cy="45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an2-8">
            <a:hlinkClick r:id="" action="ppaction://noaction" highlightClick="1">
              <a:snd r:embed="rId7" name="梁祝（钢琴）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789" y="771552"/>
            <a:ext cx="638175" cy="47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1619672" y="1131590"/>
            <a:ext cx="4608513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声音的强弱（大小）</a:t>
            </a:r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1619672" y="1923678"/>
            <a:ext cx="2411385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声音的高低</a:t>
            </a:r>
          </a:p>
        </p:txBody>
      </p:sp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2843808" y="2720298"/>
            <a:ext cx="3762700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</a:pP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反映声音的品质与特色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47462" name="Rectangle 6"/>
          <p:cNvSpPr>
            <a:spLocks noChangeArrowheads="1"/>
          </p:cNvSpPr>
          <p:nvPr/>
        </p:nvSpPr>
        <p:spPr bwMode="auto">
          <a:xfrm>
            <a:off x="395536" y="1131590"/>
            <a:ext cx="1489771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latin typeface="Times New Roman" panose="02020603050405020304"/>
                <a:ea typeface="宋体" panose="02010600030101010101" pitchFamily="2" charset="-122"/>
              </a:rPr>
              <a:t>1.</a:t>
            </a:r>
            <a:r>
              <a:rPr kumimoji="1"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响度：</a:t>
            </a:r>
          </a:p>
        </p:txBody>
      </p: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395536" y="1923678"/>
            <a:ext cx="1368847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en-US" altLang="zh-CN" sz="2800" b="1">
                <a:latin typeface="Times New Roman" panose="02020603050405020304"/>
                <a:ea typeface="宋体" panose="02010600030101010101" pitchFamily="2" charset="-122"/>
              </a:rPr>
              <a:t>2.</a:t>
            </a:r>
            <a:r>
              <a:rPr kumimoji="1" lang="zh-CN" altLang="en-US" sz="2800" b="1">
                <a:latin typeface="Times New Roman" panose="02020603050405020304"/>
                <a:ea typeface="宋体" panose="02010600030101010101" pitchFamily="2" charset="-122"/>
              </a:rPr>
              <a:t>音调：</a:t>
            </a:r>
          </a:p>
        </p:txBody>
      </p:sp>
      <p:sp>
        <p:nvSpPr>
          <p:cNvPr id="147464" name="Text Box 8"/>
          <p:cNvSpPr txBox="1">
            <a:spLocks noChangeArrowheads="1"/>
          </p:cNvSpPr>
          <p:nvPr/>
        </p:nvSpPr>
        <p:spPr bwMode="auto">
          <a:xfrm>
            <a:off x="395536" y="2720298"/>
            <a:ext cx="4643438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en-US" altLang="zh-CN" sz="2800" b="1" dirty="0">
                <a:latin typeface="Times New Roman" panose="02020603050405020304"/>
                <a:ea typeface="宋体" panose="02010600030101010101" pitchFamily="2" charset="-122"/>
              </a:rPr>
              <a:t>3.</a:t>
            </a:r>
            <a:r>
              <a:rPr kumimoji="1"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音色（音品）</a:t>
            </a:r>
          </a:p>
        </p:txBody>
      </p:sp>
      <p:sp>
        <p:nvSpPr>
          <p:cNvPr id="147465" name="Text Box 9"/>
          <p:cNvSpPr txBox="1">
            <a:spLocks noChangeArrowheads="1"/>
          </p:cNvSpPr>
          <p:nvPr/>
        </p:nvSpPr>
        <p:spPr bwMode="auto">
          <a:xfrm>
            <a:off x="4751137" y="1131590"/>
            <a:ext cx="2951162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（与振幅有关）</a:t>
            </a:r>
          </a:p>
        </p:txBody>
      </p:sp>
      <p:sp>
        <p:nvSpPr>
          <p:cNvPr id="147466" name="Text Box 10"/>
          <p:cNvSpPr txBox="1">
            <a:spLocks noChangeArrowheads="1"/>
          </p:cNvSpPr>
          <p:nvPr/>
        </p:nvSpPr>
        <p:spPr bwMode="auto">
          <a:xfrm>
            <a:off x="3347864" y="1923678"/>
            <a:ext cx="4751387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（与振动快慢即频率有关）</a:t>
            </a:r>
          </a:p>
        </p:txBody>
      </p:sp>
      <p:sp>
        <p:nvSpPr>
          <p:cNvPr id="147467" name="Text Box 11"/>
          <p:cNvSpPr txBox="1">
            <a:spLocks noChangeArrowheads="1"/>
          </p:cNvSpPr>
          <p:nvPr/>
        </p:nvSpPr>
        <p:spPr bwMode="auto">
          <a:xfrm>
            <a:off x="359965" y="3512386"/>
            <a:ext cx="5364163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（与物体、材料、结构有关）</a:t>
            </a:r>
          </a:p>
        </p:txBody>
      </p:sp>
      <p:sp>
        <p:nvSpPr>
          <p:cNvPr id="147468" name="Text Box 12"/>
          <p:cNvSpPr txBox="1">
            <a:spLocks noChangeArrowheads="1"/>
          </p:cNvSpPr>
          <p:nvPr/>
        </p:nvSpPr>
        <p:spPr bwMode="auto">
          <a:xfrm>
            <a:off x="395536" y="345775"/>
            <a:ext cx="8352928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响度</a:t>
            </a: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音调</a:t>
            </a: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和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音色</a:t>
            </a: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是决定乐音</a:t>
            </a:r>
            <a:r>
              <a:rPr lang="en-US" altLang="zh-CN" sz="2800" b="1" dirty="0">
                <a:latin typeface="Times New Roman" panose="02020603050405020304"/>
                <a:ea typeface="宋体" panose="02010600030101010101" pitchFamily="2" charset="-122"/>
              </a:rPr>
              <a:t>(</a:t>
            </a: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声音</a:t>
            </a:r>
            <a:r>
              <a:rPr lang="en-US" altLang="zh-CN" sz="2800" b="1" dirty="0">
                <a:latin typeface="Times New Roman" panose="02020603050405020304"/>
                <a:ea typeface="宋体" panose="02010600030101010101" pitchFamily="2" charset="-122"/>
              </a:rPr>
              <a:t>)</a:t>
            </a:r>
            <a:r>
              <a:rPr lang="zh-CN" altLang="en-US" sz="2800" b="1" dirty="0">
                <a:latin typeface="Times New Roman" panose="02020603050405020304"/>
                <a:ea typeface="宋体" panose="02010600030101010101" pitchFamily="2" charset="-122"/>
              </a:rPr>
              <a:t>特征的三个因素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/>
      <p:bldP spid="147460" grpId="0"/>
      <p:bldP spid="147461" grpId="0"/>
      <p:bldP spid="147462" grpId="0"/>
      <p:bldP spid="147463" grpId="0"/>
      <p:bldP spid="147464" grpId="0"/>
      <p:bldP spid="147465" grpId="0"/>
      <p:bldP spid="147466" grpId="0"/>
      <p:bldP spid="1474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88032" y="710258"/>
            <a:ext cx="3024188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lang="zh-CN" altLang="en-US" sz="2800" b="1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工业噪声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288032" y="1790155"/>
            <a:ext cx="2879725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en-US" sz="2800" b="1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交通噪声</a:t>
            </a: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288032" y="3500885"/>
            <a:ext cx="3024188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lang="zh-CN" altLang="en-US" sz="2800" b="1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生活噪声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288032" y="1232986"/>
            <a:ext cx="9108504" cy="66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如</a:t>
            </a:r>
            <a:r>
              <a:rPr kumimoji="1" lang="en-US" altLang="zh-CN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:</a:t>
            </a:r>
            <a:r>
              <a:rPr kumimoji="1" lang="zh-CN" altLang="en-US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电锯、电钻、鼓风机、机床等产生的声音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288032" y="2361014"/>
            <a:ext cx="7776864" cy="126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如</a:t>
            </a:r>
            <a:r>
              <a:rPr kumimoji="1" lang="en-US" altLang="zh-CN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:</a:t>
            </a:r>
            <a:r>
              <a:rPr kumimoji="1" lang="zh-CN" altLang="en-US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汽车、摩托车、轮船行使和鸣叫声</a:t>
            </a:r>
            <a:r>
              <a:rPr kumimoji="1" lang="en-US" altLang="zh-CN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,</a:t>
            </a:r>
            <a:r>
              <a:rPr kumimoji="1" lang="zh-CN" altLang="en-US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铁路机场附近火车、飞机的强大噪声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288032" y="4206624"/>
            <a:ext cx="7632848" cy="66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如</a:t>
            </a:r>
            <a:r>
              <a:rPr kumimoji="1" lang="en-US" altLang="zh-CN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:</a:t>
            </a:r>
            <a:r>
              <a:rPr kumimoji="1" lang="zh-CN" altLang="en-US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家用电器工作时的声音</a:t>
            </a:r>
            <a:r>
              <a:rPr kumimoji="1" lang="en-US" altLang="zh-CN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,</a:t>
            </a:r>
            <a:r>
              <a:rPr kumimoji="1" lang="zh-CN" altLang="en-US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人们交谈、呼叫、哭笑等</a:t>
            </a:r>
          </a:p>
        </p:txBody>
      </p:sp>
      <p:sp>
        <p:nvSpPr>
          <p:cNvPr id="2" name="矩形 1"/>
          <p:cNvSpPr/>
          <p:nvPr/>
        </p:nvSpPr>
        <p:spPr>
          <a:xfrm>
            <a:off x="288032" y="123478"/>
            <a:ext cx="3791423" cy="6568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C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三、噪声的来源及控制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/>
      <p:bldP spid="131076" grpId="0"/>
      <p:bldP spid="131077" grpId="0"/>
      <p:bldP spid="131078" grpId="0"/>
      <p:bldP spid="131079" grpId="0"/>
      <p:bldP spid="1310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611560" y="294092"/>
            <a:ext cx="4495800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减小噪声的主要途径：</a:t>
            </a: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539552" y="3363838"/>
            <a:ext cx="6553200" cy="126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3</a:t>
            </a:r>
            <a:r>
              <a:rPr kumimoji="1" lang="en-US" altLang="zh-CN" sz="26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.</a:t>
            </a:r>
            <a:r>
              <a:rPr kumimoji="1" lang="zh-CN" altLang="en-US" sz="26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接收处</a:t>
            </a:r>
            <a:r>
              <a:rPr kumimoji="1" lang="en-US" altLang="zh-CN" sz="26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——</a:t>
            </a:r>
            <a:r>
              <a:rPr kumimoji="1" lang="zh-CN" altLang="en-US" sz="26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在人耳处减弱</a:t>
            </a:r>
            <a:endParaRPr kumimoji="1" lang="en-US" altLang="zh-CN" sz="2600" b="1" dirty="0">
              <a:solidFill>
                <a:srgbClr val="FF0000"/>
              </a:solidFill>
              <a:latin typeface="Times New Roman" panose="02020603050405020304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戴护耳</a:t>
            </a:r>
            <a:r>
              <a:rPr kumimoji="1" lang="zh-CN" altLang="en-US" sz="2600" b="1" dirty="0" smtClean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器、耳塞</a:t>
            </a:r>
            <a:endParaRPr kumimoji="1" lang="zh-CN" altLang="en-US" sz="2600" b="1" dirty="0">
              <a:solidFill>
                <a:schemeClr val="accent2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395536" y="915566"/>
            <a:ext cx="8352928" cy="126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1</a:t>
            </a:r>
            <a:r>
              <a:rPr kumimoji="1" lang="en-US" altLang="zh-CN" sz="26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.</a:t>
            </a:r>
            <a:r>
              <a:rPr kumimoji="1" lang="zh-CN" altLang="en-US" sz="26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产生处</a:t>
            </a:r>
            <a:r>
              <a:rPr kumimoji="1" lang="en-US" altLang="zh-CN" sz="26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——</a:t>
            </a:r>
            <a:r>
              <a:rPr kumimoji="1" lang="zh-CN" altLang="en-US" sz="26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控制噪声</a:t>
            </a:r>
            <a:r>
              <a:rPr kumimoji="1" lang="zh-CN" altLang="en-US" sz="26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源</a:t>
            </a:r>
            <a:endParaRPr kumimoji="1" lang="en-US" altLang="zh-CN" sz="2600" b="1" dirty="0" smtClean="0">
              <a:solidFill>
                <a:srgbClr val="FF0000"/>
              </a:solidFill>
              <a:latin typeface="Times New Roman" panose="02020603050405020304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600" b="1" dirty="0" smtClean="0">
                <a:solidFill>
                  <a:srgbClr val="000000"/>
                </a:solidFill>
                <a:ea typeface="宋体" panose="02010600030101010101" pitchFamily="2" charset="-122"/>
              </a:rPr>
              <a:t>改变（</a:t>
            </a:r>
            <a:r>
              <a:rPr kumimoji="1" lang="zh-CN" altLang="en-US" sz="2600" b="1" dirty="0" smtClean="0">
                <a:ea typeface="宋体" panose="02010600030101010101" pitchFamily="2" charset="-122"/>
              </a:rPr>
              <a:t>消声器</a:t>
            </a:r>
            <a:r>
              <a:rPr kumimoji="1" lang="zh-CN" altLang="en-US" sz="2600" b="1" dirty="0" smtClean="0">
                <a:solidFill>
                  <a:srgbClr val="000000"/>
                </a:solidFill>
                <a:ea typeface="宋体" panose="02010600030101010101" pitchFamily="2" charset="-122"/>
              </a:rPr>
              <a:t>）、减少或停止声源振动（</a:t>
            </a:r>
            <a:r>
              <a:rPr kumimoji="1" lang="zh-CN" altLang="en-US" sz="2600" b="1" dirty="0" smtClean="0">
                <a:ea typeface="宋体" panose="02010600030101010101" pitchFamily="2" charset="-122"/>
              </a:rPr>
              <a:t>禁止鸣笛</a:t>
            </a:r>
            <a:r>
              <a:rPr kumimoji="1" lang="en-US" altLang="zh-CN" sz="2600" b="1" dirty="0" smtClean="0">
                <a:ea typeface="宋体" panose="02010600030101010101" pitchFamily="2" charset="-122"/>
              </a:rPr>
              <a:t>)</a:t>
            </a: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467544" y="2211710"/>
            <a:ext cx="7776864" cy="126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2</a:t>
            </a:r>
            <a:r>
              <a:rPr kumimoji="1" lang="en-US" altLang="zh-CN" sz="26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.</a:t>
            </a:r>
            <a:r>
              <a:rPr kumimoji="1" lang="zh-CN" altLang="en-US" sz="26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传播过程中</a:t>
            </a:r>
            <a:r>
              <a:rPr kumimoji="1" lang="en-US" altLang="zh-CN" sz="26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——</a:t>
            </a:r>
            <a:r>
              <a:rPr kumimoji="1" lang="zh-CN" altLang="en-US" sz="26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阻断噪声传播    </a:t>
            </a:r>
            <a:endParaRPr kumimoji="1" lang="en-US" altLang="zh-CN" sz="2600" b="1" dirty="0">
              <a:solidFill>
                <a:srgbClr val="FF0000"/>
              </a:solidFill>
              <a:latin typeface="Times New Roman" panose="02020603050405020304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600" b="1" dirty="0">
                <a:solidFill>
                  <a:schemeClr val="accent2"/>
                </a:solidFill>
                <a:latin typeface="Times New Roman" panose="02020603050405020304"/>
                <a:ea typeface="宋体" panose="02010600030101010101" pitchFamily="2" charset="-122"/>
              </a:rPr>
              <a:t> </a:t>
            </a:r>
            <a:r>
              <a:rPr kumimoji="1" lang="zh-CN" altLang="en-US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隔</a:t>
            </a:r>
            <a:r>
              <a:rPr kumimoji="1" lang="zh-CN" altLang="en-US" sz="2600" b="1" dirty="0" smtClean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声（道路隔音板、关门窗）、</a:t>
            </a:r>
            <a:r>
              <a:rPr kumimoji="1" lang="zh-CN" altLang="en-US" sz="26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吸</a:t>
            </a:r>
            <a:r>
              <a:rPr kumimoji="1" lang="zh-CN" altLang="en-US" sz="2600" b="1" dirty="0" smtClean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声（植树种草）</a:t>
            </a:r>
            <a:endParaRPr kumimoji="1" lang="en-US" altLang="zh-CN" sz="2600" b="1" dirty="0">
              <a:solidFill>
                <a:schemeClr val="accent2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/>
      <p:bldP spid="124932" grpId="0"/>
      <p:bldP spid="1249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2" name="Picture 6" descr="扬声器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24" y="1064247"/>
            <a:ext cx="6840736" cy="329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3" name="Picture 7" descr="an2-8">
            <a:hlinkClick r:id="" action="ppaction://noaction">
              <a:snd r:embed="rId3" name="1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108" y="1952747"/>
            <a:ext cx="422275" cy="31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4" name="Picture 8" descr="an2-8">
            <a:hlinkClick r:id="" action="ppaction://noaction">
              <a:snd r:embed="rId5" name="2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08" y="1952747"/>
            <a:ext cx="422275" cy="31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5" name="Picture 9" descr="an2-8">
            <a:hlinkClick r:id="" action="ppaction://noaction">
              <a:snd r:embed="rId6" name="4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08" y="1952747"/>
            <a:ext cx="422275" cy="31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6" name="Picture 10" descr="an2-8">
            <a:hlinkClick r:id="" action="ppaction://noaction">
              <a:snd r:embed="rId7" name="3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108" y="1952747"/>
            <a:ext cx="422275" cy="31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7" name="Picture 11" descr="an2-10">
            <a:hlinkClick r:id="" action="ppaction://noaction" endSnd="1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70" y="1971797"/>
            <a:ext cx="422275" cy="31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99592" y="267494"/>
            <a:ext cx="3068469" cy="6568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听一 听</a:t>
            </a:r>
            <a:r>
              <a:rPr lang="en-US" altLang="zh-CN" sz="2800" b="1" dirty="0">
                <a:solidFill>
                  <a:srgbClr val="C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 b="1" dirty="0">
                <a:solidFill>
                  <a:srgbClr val="C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猜一猜 ？</a:t>
            </a:r>
          </a:p>
        </p:txBody>
      </p:sp>
      <p:sp>
        <p:nvSpPr>
          <p:cNvPr id="4" name="圆角矩形标注 3"/>
          <p:cNvSpPr/>
          <p:nvPr/>
        </p:nvSpPr>
        <p:spPr>
          <a:xfrm>
            <a:off x="4644008" y="474744"/>
            <a:ext cx="1239207" cy="512830"/>
          </a:xfrm>
          <a:prstGeom prst="wedgeRoundRectCallout">
            <a:avLst>
              <a:gd name="adj1" fmla="val -62896"/>
              <a:gd name="adj2" fmla="val 244169"/>
              <a:gd name="adj3" fmla="val 16667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002060"/>
                </a:solidFill>
              </a:ln>
              <a:noFill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818111" y="330728"/>
            <a:ext cx="906017" cy="6568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点击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467692" y="1059582"/>
            <a:ext cx="4608513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一、声音的分类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乐音和噪声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467692" y="1723736"/>
            <a:ext cx="7632700" cy="128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二、乐音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:</a:t>
            </a:r>
            <a:r>
              <a:rPr kumimoji="1" lang="zh-CN" altLang="en-US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是指悦耳动听、令人愉悦的声音</a:t>
            </a:r>
            <a:r>
              <a:rPr kumimoji="1" lang="en-US" altLang="zh-CN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.</a:t>
            </a:r>
            <a:r>
              <a:rPr kumimoji="1" lang="zh-CN" altLang="en-US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乐音的波形是有规律的</a:t>
            </a: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467692" y="3091888"/>
            <a:ext cx="7345362" cy="128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噪声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:</a:t>
            </a:r>
            <a:r>
              <a:rPr kumimoji="1" lang="zh-CN" altLang="en-US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是指噪杂难听、令人厌烦的声音</a:t>
            </a:r>
            <a:r>
              <a:rPr kumimoji="1" lang="en-US" altLang="zh-CN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.</a:t>
            </a:r>
            <a:r>
              <a:rPr kumimoji="1" lang="zh-CN" altLang="en-US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噪声的波形是杂乱无章的</a:t>
            </a:r>
          </a:p>
        </p:txBody>
      </p:sp>
      <p:pic>
        <p:nvPicPr>
          <p:cNvPr id="119824" name="Picture 12" descr="本课小结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68" y="274765"/>
            <a:ext cx="3455370" cy="71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/>
      <p:bldP spid="119812" grpId="0"/>
      <p:bldP spid="1198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467544" y="195486"/>
            <a:ext cx="7848872" cy="126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从环保角度看：一切影响人们正常学习、工作和休息的声音都属于噪声</a:t>
            </a:r>
            <a:r>
              <a:rPr kumimoji="1" lang="en-US" altLang="zh-CN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.</a:t>
            </a:r>
            <a:endParaRPr kumimoji="1" lang="zh-CN" altLang="en-US" sz="2800" b="1" dirty="0">
              <a:solidFill>
                <a:srgbClr val="00206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467544" y="1419622"/>
            <a:ext cx="4032250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三、噪声的来源及控制：</a:t>
            </a:r>
          </a:p>
        </p:txBody>
      </p:sp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467544" y="1995686"/>
            <a:ext cx="3600450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噪声的危害：</a:t>
            </a:r>
          </a:p>
        </p:txBody>
      </p:sp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467544" y="2571750"/>
            <a:ext cx="2665412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噪声的控制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:</a:t>
            </a:r>
          </a:p>
        </p:txBody>
      </p:sp>
      <p:sp>
        <p:nvSpPr>
          <p:cNvPr id="119818" name="Text Box 10"/>
          <p:cNvSpPr txBox="1">
            <a:spLocks noChangeArrowheads="1"/>
          </p:cNvSpPr>
          <p:nvPr/>
        </p:nvSpPr>
        <p:spPr bwMode="auto">
          <a:xfrm>
            <a:off x="467544" y="3219822"/>
            <a:ext cx="1943348" cy="126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减小噪声的主要途径：</a:t>
            </a:r>
          </a:p>
        </p:txBody>
      </p:sp>
      <p:sp>
        <p:nvSpPr>
          <p:cNvPr id="119819" name="AutoShape 11"/>
          <p:cNvSpPr/>
          <p:nvPr/>
        </p:nvSpPr>
        <p:spPr bwMode="auto">
          <a:xfrm>
            <a:off x="2509398" y="3256447"/>
            <a:ext cx="237468" cy="1366031"/>
          </a:xfrm>
          <a:prstGeom prst="leftBrace">
            <a:avLst>
              <a:gd name="adj1" fmla="val 39687"/>
              <a:gd name="adj2" fmla="val 50000"/>
            </a:avLst>
          </a:prstGeom>
          <a:noFill/>
          <a:ln w="1905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50" tIns="34274" rIns="68550" bIns="34274" anchor="ctr"/>
          <a:lstStyle/>
          <a:p>
            <a:pPr>
              <a:lnSpc>
                <a:spcPct val="150000"/>
              </a:lnSpc>
            </a:pPr>
            <a:endParaRPr lang="zh-CN" altLang="en-US" sz="2800" b="1"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19820" name="Text Box 12"/>
          <p:cNvSpPr txBox="1">
            <a:spLocks noChangeArrowheads="1"/>
          </p:cNvSpPr>
          <p:nvPr/>
        </p:nvSpPr>
        <p:spPr bwMode="auto">
          <a:xfrm>
            <a:off x="2771800" y="2931790"/>
            <a:ext cx="3240332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b="1" dirty="0" smtClean="0">
                <a:solidFill>
                  <a:srgbClr val="FF3300"/>
                </a:solidFill>
                <a:latin typeface="Times New Roman" panose="02020603050405020304"/>
                <a:ea typeface="宋体" panose="02010600030101010101" pitchFamily="2" charset="-122"/>
              </a:rPr>
              <a:t>在产生处</a:t>
            </a:r>
            <a:r>
              <a:rPr kumimoji="1" lang="zh-CN" altLang="en-US" sz="2800" b="1" dirty="0">
                <a:solidFill>
                  <a:srgbClr val="FF3300"/>
                </a:solidFill>
                <a:latin typeface="Times New Roman" panose="02020603050405020304"/>
                <a:ea typeface="宋体" panose="02010600030101010101" pitchFamily="2" charset="-122"/>
              </a:rPr>
              <a:t>减弱</a:t>
            </a:r>
          </a:p>
        </p:txBody>
      </p:sp>
      <p:sp>
        <p:nvSpPr>
          <p:cNvPr id="119821" name="Text Box 13"/>
          <p:cNvSpPr txBox="1">
            <a:spLocks noChangeArrowheads="1"/>
          </p:cNvSpPr>
          <p:nvPr/>
        </p:nvSpPr>
        <p:spPr bwMode="auto">
          <a:xfrm>
            <a:off x="2771800" y="3522195"/>
            <a:ext cx="3815829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FF3300"/>
                </a:solidFill>
                <a:latin typeface="Times New Roman" panose="02020603050405020304"/>
                <a:ea typeface="宋体" panose="02010600030101010101" pitchFamily="2" charset="-122"/>
              </a:rPr>
              <a:t>在传播过程中减弱</a:t>
            </a:r>
          </a:p>
        </p:txBody>
      </p:sp>
      <p:sp>
        <p:nvSpPr>
          <p:cNvPr id="119823" name="Text Box 15"/>
          <p:cNvSpPr txBox="1">
            <a:spLocks noChangeArrowheads="1"/>
          </p:cNvSpPr>
          <p:nvPr/>
        </p:nvSpPr>
        <p:spPr bwMode="auto">
          <a:xfrm>
            <a:off x="2771800" y="4155926"/>
            <a:ext cx="3024309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b="1" dirty="0" smtClean="0">
                <a:solidFill>
                  <a:srgbClr val="FF3300"/>
                </a:solidFill>
                <a:latin typeface="Times New Roman" panose="02020603050405020304"/>
                <a:ea typeface="宋体" panose="02010600030101010101" pitchFamily="2" charset="-122"/>
              </a:rPr>
              <a:t>在接收处</a:t>
            </a:r>
            <a:r>
              <a:rPr kumimoji="1" lang="zh-CN" altLang="en-US" sz="2800" b="1" dirty="0">
                <a:solidFill>
                  <a:srgbClr val="FF3300"/>
                </a:solidFill>
                <a:latin typeface="Times New Roman" panose="02020603050405020304"/>
                <a:ea typeface="宋体" panose="02010600030101010101" pitchFamily="2" charset="-122"/>
              </a:rPr>
              <a:t>减弱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5" grpId="0"/>
      <p:bldP spid="119816" grpId="0"/>
      <p:bldP spid="119817" grpId="0"/>
      <p:bldP spid="119818" grpId="0"/>
      <p:bldP spid="119819" grpId="0" animBg="1"/>
      <p:bldP spid="119820" grpId="0"/>
      <p:bldP spid="119821" grpId="0"/>
      <p:bldP spid="1198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395536" y="2948698"/>
            <a:ext cx="6823419" cy="128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2.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钢琴和笛子不可能发出相同声音的（       ）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A.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频率    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B.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响度    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C.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音色   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D.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音调</a:t>
            </a: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395536" y="1076490"/>
            <a:ext cx="8459787" cy="192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1.“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震耳欲聋”反映了声音的</a:t>
            </a:r>
            <a:r>
              <a:rPr lang="zh-CN" altLang="en-US" sz="2800" b="1" u="sng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            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很大；“声音刺耳”反映了声音的＿</a:t>
            </a:r>
            <a:r>
              <a:rPr lang="zh-CN" altLang="en-US" sz="2800" b="1" dirty="0">
                <a:solidFill>
                  <a:srgbClr val="000000"/>
                </a:solidFill>
                <a:ea typeface="宋体" panose="02010600030101010101" pitchFamily="2" charset="-122"/>
              </a:rPr>
              <a:t>＿＿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很高；“闻其声而知其人”是根据声音的＿</a:t>
            </a:r>
            <a:r>
              <a:rPr lang="zh-CN" altLang="en-US" sz="2800" b="1" dirty="0">
                <a:solidFill>
                  <a:srgbClr val="000000"/>
                </a:solidFill>
                <a:ea typeface="宋体" panose="02010600030101010101" pitchFamily="2" charset="-122"/>
              </a:rPr>
              <a:t>＿＿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＿判定的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.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4915889" y="1004482"/>
            <a:ext cx="1150938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响度</a:t>
            </a:r>
          </a:p>
        </p:txBody>
      </p:sp>
      <p:sp>
        <p:nvSpPr>
          <p:cNvPr id="145415" name="Text Box 7"/>
          <p:cNvSpPr txBox="1">
            <a:spLocks noChangeArrowheads="1"/>
          </p:cNvSpPr>
          <p:nvPr/>
        </p:nvSpPr>
        <p:spPr bwMode="auto">
          <a:xfrm>
            <a:off x="2754434" y="1638213"/>
            <a:ext cx="1800225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音调</a:t>
            </a: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2249609" y="2300626"/>
            <a:ext cx="2305050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音色</a:t>
            </a:r>
          </a:p>
        </p:txBody>
      </p:sp>
      <p:sp>
        <p:nvSpPr>
          <p:cNvPr id="145417" name="Text Box 9"/>
          <p:cNvSpPr txBox="1">
            <a:spLocks noChangeArrowheads="1"/>
          </p:cNvSpPr>
          <p:nvPr/>
        </p:nvSpPr>
        <p:spPr bwMode="auto">
          <a:xfrm>
            <a:off x="6551067" y="2958679"/>
            <a:ext cx="504825" cy="63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</a:p>
        </p:txBody>
      </p:sp>
      <p:pic>
        <p:nvPicPr>
          <p:cNvPr id="145419" name="Picture 49" descr="课堂练习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87" y="339502"/>
            <a:ext cx="3620216" cy="66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4" grpId="0"/>
      <p:bldP spid="145415" grpId="0"/>
      <p:bldP spid="145416" grpId="0"/>
      <p:bldP spid="1454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251520" y="483518"/>
            <a:ext cx="8640762" cy="394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3.</a:t>
            </a:r>
            <a:r>
              <a:rPr kumimoji="1" lang="zh-CN" altLang="en-US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在听熟人打电话时，从声音的特点，容易辩别对方是谁，其原因是（      ）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A.</a:t>
            </a:r>
            <a:r>
              <a:rPr kumimoji="1" lang="zh-CN" altLang="en-US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不同的人说话时，声音的音调不同          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B.</a:t>
            </a:r>
            <a:r>
              <a:rPr kumimoji="1" lang="zh-CN" altLang="en-US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不同的人说话时，声音的频率不同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C.</a:t>
            </a:r>
            <a:r>
              <a:rPr kumimoji="1" lang="zh-CN" altLang="en-US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不同的人说话时，声音的音品不同          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D.</a:t>
            </a:r>
            <a:r>
              <a:rPr kumimoji="1" lang="zh-CN" altLang="en-US" sz="2800" b="1" dirty="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不同的人说话时，声音的响度不同</a:t>
            </a:r>
          </a:p>
        </p:txBody>
      </p:sp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2933068" y="1112693"/>
            <a:ext cx="719138" cy="63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179512" y="195486"/>
            <a:ext cx="6768752" cy="69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32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一、声音的分</a:t>
            </a:r>
            <a:r>
              <a:rPr lang="zh-CN" altLang="en-US" sz="32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类：</a:t>
            </a:r>
            <a:r>
              <a:rPr lang="en-US" altLang="zh-CN" sz="32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  <a:sym typeface="Wingdings" pitchFamily="2" charset="2"/>
              </a:rPr>
              <a:t>(</a:t>
            </a:r>
            <a:r>
              <a:rPr lang="zh-CN" altLang="en-US" sz="32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  <a:sym typeface="Wingdings" pitchFamily="2" charset="2"/>
              </a:rPr>
              <a:t>物理学定义</a:t>
            </a:r>
            <a:r>
              <a:rPr lang="en-US" altLang="zh-CN" sz="32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  <a:sym typeface="Wingdings" pitchFamily="2" charset="2"/>
              </a:rPr>
              <a:t>)</a:t>
            </a:r>
            <a:endParaRPr lang="zh-CN" altLang="en-US" sz="3200" b="1" dirty="0">
              <a:solidFill>
                <a:srgbClr val="C00000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251520" y="915566"/>
            <a:ext cx="2065338" cy="80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 fontAlgn="t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32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乐音</a:t>
            </a:r>
            <a:r>
              <a:rPr kumimoji="1" lang="en-US" altLang="zh-CN" sz="32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——</a:t>
            </a:r>
          </a:p>
        </p:txBody>
      </p:sp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323528" y="2427734"/>
            <a:ext cx="2205037" cy="80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 fontAlgn="t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32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噪声</a:t>
            </a:r>
            <a:r>
              <a:rPr kumimoji="1" lang="en-US" altLang="zh-CN" sz="3200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——</a:t>
            </a: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1043608" y="1707654"/>
            <a:ext cx="6336704" cy="71439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32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是指有规律的、好听悦耳的声音．</a:t>
            </a:r>
          </a:p>
        </p:txBody>
      </p:sp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1043608" y="3219822"/>
            <a:ext cx="6408712" cy="80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 fontAlgn="t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32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是指无规律的、难听刺耳的声音．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5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/>
      <p:bldP spid="157700" grpId="0"/>
      <p:bldP spid="157701" grpId="0" animBg="1"/>
      <p:bldP spid="1577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43" name="Group 3"/>
          <p:cNvGrpSpPr/>
          <p:nvPr/>
        </p:nvGrpSpPr>
        <p:grpSpPr bwMode="auto">
          <a:xfrm>
            <a:off x="768931" y="602008"/>
            <a:ext cx="1570313" cy="692944"/>
            <a:chOff x="1177" y="391"/>
            <a:chExt cx="1582" cy="582"/>
          </a:xfrm>
        </p:grpSpPr>
        <p:sp>
          <p:nvSpPr>
            <p:cNvPr id="163844" name="AutoShape 4"/>
            <p:cNvSpPr>
              <a:spLocks noChangeArrowheads="1"/>
            </p:cNvSpPr>
            <p:nvPr/>
          </p:nvSpPr>
          <p:spPr bwMode="gray">
            <a:xfrm>
              <a:off x="1177" y="551"/>
              <a:ext cx="1203" cy="347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72CC4E"/>
                </a:gs>
                <a:gs pos="100000">
                  <a:srgbClr val="72CC4E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lnSpc>
                  <a:spcPct val="150000"/>
                </a:lnSpc>
              </a:pPr>
              <a:endParaRPr lang="zh-CN" altLang="en-US" sz="2600" b="1">
                <a:latin typeface="Times New Roman" panose="02020603050405020304"/>
                <a:ea typeface="宋体" panose="02010600030101010101" pitchFamily="2" charset="-122"/>
              </a:endParaRPr>
            </a:p>
          </p:txBody>
        </p:sp>
        <p:sp>
          <p:nvSpPr>
            <p:cNvPr id="163845" name="Freeform 5"/>
            <p:cNvSpPr/>
            <p:nvPr/>
          </p:nvSpPr>
          <p:spPr bwMode="gray">
            <a:xfrm>
              <a:off x="1223" y="592"/>
              <a:ext cx="723" cy="283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72CC4E">
                    <a:gamma/>
                    <a:tint val="48627"/>
                    <a:invGamma/>
                  </a:srgbClr>
                </a:gs>
                <a:gs pos="50000">
                  <a:srgbClr val="72CC4E">
                    <a:alpha val="0"/>
                  </a:srgbClr>
                </a:gs>
                <a:gs pos="100000">
                  <a:srgbClr val="72CC4E">
                    <a:gamma/>
                    <a:tint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zh-CN" altLang="en-US" sz="2600" b="1">
                <a:latin typeface="Times New Roman" panose="02020603050405020304"/>
                <a:ea typeface="宋体" panose="02010600030101010101" pitchFamily="2" charset="-122"/>
              </a:endParaRPr>
            </a:p>
          </p:txBody>
        </p:sp>
        <p:sp>
          <p:nvSpPr>
            <p:cNvPr id="163846" name="Rectangle 6"/>
            <p:cNvSpPr>
              <a:spLocks noChangeArrowheads="1"/>
            </p:cNvSpPr>
            <p:nvPr/>
          </p:nvSpPr>
          <p:spPr bwMode="white">
            <a:xfrm>
              <a:off x="1358" y="391"/>
              <a:ext cx="1401" cy="58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600" b="1" dirty="0">
                  <a:solidFill>
                    <a:srgbClr val="000000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 pitchFamily="18" charset="0"/>
                </a:rPr>
                <a:t>乐音</a:t>
              </a:r>
            </a:p>
          </p:txBody>
        </p:sp>
      </p:grpSp>
      <p:grpSp>
        <p:nvGrpSpPr>
          <p:cNvPr id="163847" name="Group 7"/>
          <p:cNvGrpSpPr/>
          <p:nvPr/>
        </p:nvGrpSpPr>
        <p:grpSpPr bwMode="auto">
          <a:xfrm>
            <a:off x="768931" y="2230782"/>
            <a:ext cx="1449214" cy="692944"/>
            <a:chOff x="1177" y="439"/>
            <a:chExt cx="1460" cy="582"/>
          </a:xfrm>
        </p:grpSpPr>
        <p:sp>
          <p:nvSpPr>
            <p:cNvPr id="163848" name="AutoShape 8"/>
            <p:cNvSpPr>
              <a:spLocks noChangeArrowheads="1"/>
            </p:cNvSpPr>
            <p:nvPr/>
          </p:nvSpPr>
          <p:spPr bwMode="gray">
            <a:xfrm>
              <a:off x="1177" y="551"/>
              <a:ext cx="1203" cy="347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72CC4E"/>
                </a:gs>
                <a:gs pos="100000">
                  <a:srgbClr val="72CC4E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lnSpc>
                  <a:spcPct val="150000"/>
                </a:lnSpc>
              </a:pPr>
              <a:endParaRPr lang="zh-CN" altLang="en-US" sz="2600" b="1">
                <a:latin typeface="Times New Roman" panose="02020603050405020304"/>
                <a:ea typeface="宋体" panose="02010600030101010101" pitchFamily="2" charset="-122"/>
              </a:endParaRPr>
            </a:p>
          </p:txBody>
        </p:sp>
        <p:sp>
          <p:nvSpPr>
            <p:cNvPr id="163849" name="Freeform 9"/>
            <p:cNvSpPr/>
            <p:nvPr/>
          </p:nvSpPr>
          <p:spPr bwMode="gray">
            <a:xfrm>
              <a:off x="1223" y="592"/>
              <a:ext cx="723" cy="283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72CC4E">
                    <a:gamma/>
                    <a:tint val="48627"/>
                    <a:invGamma/>
                  </a:srgbClr>
                </a:gs>
                <a:gs pos="50000">
                  <a:srgbClr val="72CC4E">
                    <a:alpha val="0"/>
                  </a:srgbClr>
                </a:gs>
                <a:gs pos="100000">
                  <a:srgbClr val="72CC4E">
                    <a:gamma/>
                    <a:tint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zh-CN" altLang="en-US" sz="2600" b="1">
                <a:latin typeface="Times New Roman" panose="02020603050405020304"/>
                <a:ea typeface="宋体" panose="02010600030101010101" pitchFamily="2" charset="-122"/>
              </a:endParaRPr>
            </a:p>
          </p:txBody>
        </p:sp>
        <p:sp>
          <p:nvSpPr>
            <p:cNvPr id="163850" name="Rectangle 10"/>
            <p:cNvSpPr>
              <a:spLocks noChangeArrowheads="1"/>
            </p:cNvSpPr>
            <p:nvPr/>
          </p:nvSpPr>
          <p:spPr bwMode="white">
            <a:xfrm>
              <a:off x="1236" y="439"/>
              <a:ext cx="1401" cy="58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600" b="1" dirty="0">
                  <a:solidFill>
                    <a:srgbClr val="000000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 pitchFamily="18" charset="0"/>
                </a:rPr>
                <a:t>噪声</a:t>
              </a:r>
            </a:p>
          </p:txBody>
        </p:sp>
      </p:grpSp>
      <p:sp>
        <p:nvSpPr>
          <p:cNvPr id="163851" name="Text Box 11"/>
          <p:cNvSpPr txBox="1">
            <a:spLocks noChangeArrowheads="1"/>
          </p:cNvSpPr>
          <p:nvPr/>
        </p:nvSpPr>
        <p:spPr bwMode="auto">
          <a:xfrm>
            <a:off x="683568" y="1408063"/>
            <a:ext cx="7416800" cy="67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zh-CN" sz="2600" b="1" dirty="0">
                <a:latin typeface="Times New Roman" panose="02020603050405020304"/>
                <a:ea typeface="宋体" panose="02010600030101010101" pitchFamily="2" charset="-122"/>
              </a:rPr>
              <a:t>优美动听令人愉快的声音</a:t>
            </a:r>
            <a:endParaRPr kumimoji="1" lang="zh-CN" altLang="en-US" sz="2600" b="1" dirty="0">
              <a:latin typeface="Times New Roman" panose="02020603050405020304"/>
              <a:ea typeface="宋体" panose="02010600030101010101" pitchFamily="2" charset="-122"/>
            </a:endParaRPr>
          </a:p>
        </p:txBody>
      </p:sp>
      <p:pic>
        <p:nvPicPr>
          <p:cNvPr id="163852" name="Picture 12" descr="an2-8">
            <a:hlinkClick r:id="" action="ppaction://noaction">
              <a:snd r:embed="rId2" name="11.wav"/>
            </a:hlinkClick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169" y="856804"/>
            <a:ext cx="422275" cy="31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3" name="Picture 13" descr="20070704_7b2cd103879ad9a26059t0v7nqfiBHcu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618" y="411510"/>
            <a:ext cx="5111750" cy="108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an2-8">
            <a:hlinkClick r:id="" action="ppaction://noaction">
              <a:snd r:embed="rId5" name="噪音.wav"/>
            </a:hlinkClick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094" y="2446287"/>
            <a:ext cx="422275" cy="31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55" name="Text Box 15"/>
          <p:cNvSpPr txBox="1">
            <a:spLocks noChangeArrowheads="1"/>
          </p:cNvSpPr>
          <p:nvPr/>
        </p:nvSpPr>
        <p:spPr bwMode="auto">
          <a:xfrm>
            <a:off x="683568" y="2930872"/>
            <a:ext cx="7416800" cy="67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600" b="1">
                <a:latin typeface="Times New Roman" panose="02020603050405020304"/>
                <a:ea typeface="宋体" panose="02010600030101010101" pitchFamily="2" charset="-122"/>
              </a:rPr>
              <a:t>嘈杂刺耳、令人烦躁的声音</a:t>
            </a:r>
          </a:p>
        </p:txBody>
      </p:sp>
      <p:pic>
        <p:nvPicPr>
          <p:cNvPr id="163856" name="Picture 16" descr="an2-10">
            <a:hlinkClick r:id="" action="ppaction://noaction" highlightClick="1" endSnd="1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47" y="2717947"/>
            <a:ext cx="438150" cy="29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57" name="Text Box 17"/>
          <p:cNvSpPr txBox="1">
            <a:spLocks noChangeArrowheads="1"/>
          </p:cNvSpPr>
          <p:nvPr/>
        </p:nvSpPr>
        <p:spPr bwMode="auto">
          <a:xfrm>
            <a:off x="6948264" y="2904707"/>
            <a:ext cx="737164" cy="67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600" b="1" dirty="0">
                <a:solidFill>
                  <a:srgbClr val="8E163E"/>
                </a:solidFill>
                <a:latin typeface="Times New Roman" panose="02020603050405020304"/>
                <a:ea typeface="宋体" panose="02010600030101010101" pitchFamily="2" charset="-122"/>
              </a:rPr>
              <a:t>stop</a:t>
            </a:r>
          </a:p>
        </p:txBody>
      </p:sp>
      <p:sp>
        <p:nvSpPr>
          <p:cNvPr id="18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683568" y="3612455"/>
            <a:ext cx="6408712" cy="831503"/>
          </a:xfrm>
        </p:spPr>
        <p:txBody>
          <a:bodyPr>
            <a:normAutofit/>
          </a:bodyPr>
          <a:lstStyle/>
          <a:p>
            <a:pPr marL="0" algn="l" defTabSz="685165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思考：乐音和噪声有没有严格的界限？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323528" y="1635646"/>
            <a:ext cx="6769100" cy="99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定义</a:t>
            </a:r>
            <a:r>
              <a:rPr lang="zh-CN" altLang="en-US" sz="3200" b="1" dirty="0" smtClean="0">
                <a:latin typeface="Times New Roman" panose="02020603050405020304"/>
                <a:ea typeface="宋体" panose="02010600030101010101" pitchFamily="2" charset="-122"/>
              </a:rPr>
              <a:t>：声</a:t>
            </a:r>
            <a:r>
              <a:rPr lang="zh-CN" altLang="en-US" sz="3200" b="1" dirty="0">
                <a:latin typeface="Times New Roman" panose="02020603050405020304"/>
                <a:ea typeface="宋体" panose="02010600030101010101" pitchFamily="2" charset="-122"/>
              </a:rPr>
              <a:t>音的</a:t>
            </a:r>
            <a:r>
              <a:rPr lang="zh-CN" altLang="en-US" sz="4000" b="1" dirty="0">
                <a:solidFill>
                  <a:srgbClr val="FF3300"/>
                </a:solidFill>
                <a:latin typeface="Times New Roman" panose="02020603050405020304"/>
                <a:ea typeface="宋体" panose="02010600030101010101" pitchFamily="2" charset="-122"/>
              </a:rPr>
              <a:t>强弱</a:t>
            </a:r>
            <a:r>
              <a:rPr lang="en-US" altLang="zh-CN" sz="2800" b="1" dirty="0">
                <a:solidFill>
                  <a:srgbClr val="FF3300"/>
                </a:solidFill>
                <a:latin typeface="Times New Roman" panose="02020603050405020304"/>
                <a:ea typeface="宋体" panose="02010600030101010101" pitchFamily="2" charset="-122"/>
              </a:rPr>
              <a:t>.</a:t>
            </a:r>
            <a:endParaRPr kumimoji="1" lang="zh-CN" altLang="en-US" sz="2800" b="1" dirty="0">
              <a:solidFill>
                <a:srgbClr val="FF33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368897" y="1075664"/>
            <a:ext cx="1682131" cy="71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solidFill>
                  <a:schemeClr val="hlink"/>
                </a:solidFill>
                <a:latin typeface="Times New Roman" panose="02020603050405020304"/>
                <a:ea typeface="宋体" panose="02010600030101010101" pitchFamily="2" charset="-122"/>
              </a:rPr>
              <a:t>1.</a:t>
            </a:r>
            <a:r>
              <a:rPr kumimoji="1" lang="zh-CN" altLang="en-US" sz="3200" b="1" dirty="0">
                <a:solidFill>
                  <a:schemeClr val="hlink"/>
                </a:solidFill>
                <a:latin typeface="Times New Roman" panose="02020603050405020304"/>
                <a:ea typeface="宋体" panose="02010600030101010101" pitchFamily="2" charset="-122"/>
              </a:rPr>
              <a:t>响度：</a:t>
            </a:r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251520" y="3435846"/>
            <a:ext cx="7875511" cy="136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6"/>
                </a:solidFill>
                <a:latin typeface="Times New Roman" panose="02020603050405020304"/>
                <a:ea typeface="宋体" panose="02010600030101010101" pitchFamily="2" charset="-122"/>
              </a:rPr>
              <a:t>思考</a:t>
            </a:r>
            <a:r>
              <a:rPr lang="zh-CN" altLang="en-US" sz="2800" b="1" dirty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：有时我们听到的声音大，有</a:t>
            </a:r>
            <a:r>
              <a:rPr lang="zh-CN" altLang="en-US" sz="2800" b="1" dirty="0" smtClean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时听到的声</a:t>
            </a:r>
            <a:r>
              <a:rPr lang="zh-CN" altLang="en-US" sz="2800" b="1" dirty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音小，那么声音的响度</a:t>
            </a:r>
            <a:r>
              <a:rPr lang="zh-CN" altLang="en-US" sz="2800" b="1" dirty="0" smtClean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和哪些因</a:t>
            </a:r>
            <a:r>
              <a:rPr lang="zh-CN" altLang="en-US" sz="2800" b="1" dirty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素有关呢？</a:t>
            </a:r>
            <a:endParaRPr kumimoji="1" lang="zh-CN" altLang="en-US" sz="2800" b="1" dirty="0">
              <a:solidFill>
                <a:schemeClr val="tx2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323528" y="267494"/>
            <a:ext cx="3096344" cy="7200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71780" indent="-271780" algn="just" defTabSz="51435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"/>
              <a:defRPr lang="zh-CN" altLang="en-US" sz="210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271780" indent="-271780" algn="just" defTabSz="51435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14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43255" indent="-128905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780" indent="-128905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955" indent="-128905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9130" indent="-128905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6305" indent="-128905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defTabSz="685165">
              <a:lnSpc>
                <a:spcPct val="160000"/>
              </a:lnSpc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二、乐音的特征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23528" y="2499742"/>
            <a:ext cx="6769100" cy="80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单位</a:t>
            </a:r>
            <a:r>
              <a:rPr lang="zh-CN" altLang="en-US" sz="3200" b="1" dirty="0" smtClean="0">
                <a:latin typeface="Times New Roman" panose="02020603050405020304"/>
                <a:ea typeface="宋体" panose="02010600030101010101" pitchFamily="2" charset="-122"/>
              </a:rPr>
              <a:t>：分贝（</a:t>
            </a:r>
            <a:r>
              <a:rPr lang="en-US" altLang="zh-CN" sz="3200" b="1" dirty="0" smtClean="0">
                <a:latin typeface="Times New Roman" panose="02020603050405020304"/>
                <a:ea typeface="宋体" panose="02010600030101010101" pitchFamily="2" charset="-122"/>
              </a:rPr>
              <a:t>dB</a:t>
            </a:r>
            <a:r>
              <a:rPr lang="zh-CN" altLang="en-US" sz="3200" b="1" dirty="0" smtClean="0">
                <a:latin typeface="Times New Roman" panose="02020603050405020304"/>
                <a:ea typeface="宋体" panose="02010600030101010101" pitchFamily="2" charset="-122"/>
              </a:rPr>
              <a:t>）</a:t>
            </a:r>
            <a:r>
              <a:rPr lang="en-US" altLang="zh-CN" sz="3200" b="1" dirty="0" smtClean="0">
                <a:latin typeface="Times New Roman" panose="02020603050405020304"/>
                <a:ea typeface="宋体" panose="02010600030101010101" pitchFamily="2" charset="-122"/>
              </a:rPr>
              <a:t>.</a:t>
            </a:r>
            <a:endParaRPr kumimoji="1" lang="zh-CN" altLang="en-US" sz="3200" b="1" dirty="0">
              <a:latin typeface="Times New Roman" panose="02020603050405020304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/>
      <p:bldP spid="15462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31590"/>
            <a:ext cx="466777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Group 3"/>
          <p:cNvGrpSpPr>
            <a:grpSpLocks/>
          </p:cNvGrpSpPr>
          <p:nvPr/>
        </p:nvGrpSpPr>
        <p:grpSpPr bwMode="auto">
          <a:xfrm>
            <a:off x="5076056" y="1131590"/>
            <a:ext cx="3887762" cy="3004518"/>
            <a:chOff x="0" y="0"/>
            <a:chExt cx="3840" cy="2577"/>
          </a:xfrm>
        </p:grpSpPr>
        <p:pic>
          <p:nvPicPr>
            <p:cNvPr id="20" name="Picture 4" descr="mso847C"/>
            <p:cNvPicPr>
              <a:picLocks noChangeAspect="1" noChangeArrowheads="1"/>
            </p:cNvPicPr>
            <p:nvPr/>
          </p:nvPicPr>
          <p:blipFill>
            <a:blip r:embed="rId3" cstate="print"/>
            <a:srcRect l="2893" t="6227" r="7439" b="6587"/>
            <a:stretch>
              <a:fillRect/>
            </a:stretch>
          </p:blipFill>
          <p:spPr bwMode="auto">
            <a:xfrm>
              <a:off x="0" y="0"/>
              <a:ext cx="3840" cy="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2544" y="1536"/>
              <a:ext cx="192" cy="288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3408" y="1776"/>
              <a:ext cx="192" cy="28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2640" y="1392"/>
              <a:ext cx="192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67544" y="339502"/>
            <a:ext cx="6048672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实验探究：影响响度大小的因素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79512" y="4227934"/>
            <a:ext cx="8640960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 smtClean="0">
                <a:solidFill>
                  <a:schemeClr val="accent6"/>
                </a:solidFill>
                <a:latin typeface="Times New Roman" panose="02020603050405020304"/>
                <a:ea typeface="宋体" panose="02010600030101010101" pitchFamily="2" charset="-122"/>
              </a:rPr>
              <a:t>与</a:t>
            </a:r>
            <a:r>
              <a:rPr lang="zh-CN" altLang="en-US" sz="2800" b="1" dirty="0">
                <a:solidFill>
                  <a:schemeClr val="accent6"/>
                </a:solidFill>
                <a:latin typeface="Times New Roman" panose="02020603050405020304"/>
                <a:ea typeface="宋体" panose="02010600030101010101" pitchFamily="2" charset="-122"/>
              </a:rPr>
              <a:t>声源振动的幅度有关，振动的幅度越大，响度越大</a:t>
            </a:r>
            <a:r>
              <a:rPr lang="en-US" altLang="zh-CN" sz="2800" b="1" dirty="0">
                <a:solidFill>
                  <a:schemeClr val="accent6"/>
                </a:solidFill>
                <a:latin typeface="Times New Roman" panose="02020603050405020304"/>
                <a:ea typeface="宋体" panose="02010600030101010101" pitchFamily="2" charset="-122"/>
              </a:rPr>
              <a:t>.</a:t>
            </a:r>
            <a:endParaRPr lang="zh-CN" altLang="en-US" sz="2800" b="1" dirty="0">
              <a:solidFill>
                <a:schemeClr val="accent6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323528" y="339502"/>
            <a:ext cx="7222701" cy="35283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黑体" pitchFamily="49" charset="-122"/>
                <a:ea typeface="黑体" pitchFamily="49" charset="-122"/>
              </a:rPr>
              <a:t>思</a:t>
            </a:r>
            <a:r>
              <a:rPr lang="zh-CN" alt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黑体" pitchFamily="49" charset="-122"/>
                <a:ea typeface="黑体" pitchFamily="49" charset="-122"/>
              </a:rPr>
              <a:t>考：</a:t>
            </a:r>
            <a:endParaRPr lang="en-US" altLang="zh-CN" sz="3200" dirty="0">
              <a:solidFill>
                <a:schemeClr val="accent6">
                  <a:lumMod val="60000"/>
                  <a:lumOff val="40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>
              <a:buNone/>
            </a:pPr>
            <a:r>
              <a:rPr lang="en-US" altLang="zh-CN" sz="32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32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、距离声源近和远，听到的声音响度一样吗？举例说明</a:t>
            </a:r>
            <a:endParaRPr lang="en-US" altLang="zh-CN" sz="3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None/>
            </a:pPr>
            <a:r>
              <a:rPr lang="en-US" altLang="zh-CN" sz="32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32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、人朝远处喊话时，手为什么要做成喇叭状放在嘴边？</a:t>
            </a:r>
            <a:endParaRPr lang="zh-CN" altLang="en-US" sz="3200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395536" y="1131590"/>
            <a:ext cx="7992888" cy="128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（</a:t>
            </a:r>
            <a:r>
              <a:rPr lang="en-US" altLang="zh-CN" sz="2800" b="1" dirty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）与声源振动的幅度有关，振动的幅度越大，响度越大</a:t>
            </a:r>
            <a:r>
              <a:rPr lang="en-US" altLang="zh-CN" sz="2800" b="1" dirty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.</a:t>
            </a:r>
            <a:endParaRPr lang="zh-CN" altLang="en-US" sz="2800" b="1" dirty="0">
              <a:solidFill>
                <a:schemeClr val="tx2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395536" y="411510"/>
            <a:ext cx="3384520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50" tIns="34274" rIns="68550" bIns="34274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影响声音强弱的因素</a:t>
            </a:r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395536" y="2499742"/>
            <a:ext cx="7127875" cy="63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物体振动的幅度简称：振幅</a:t>
            </a:r>
          </a:p>
        </p:txBody>
      </p:sp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251520" y="3291830"/>
            <a:ext cx="8424936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（</a:t>
            </a:r>
            <a:r>
              <a:rPr lang="en-US" altLang="zh-CN" sz="2800" b="1" dirty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2</a:t>
            </a:r>
            <a:r>
              <a:rPr lang="zh-CN" altLang="en-US" sz="2800" b="1" dirty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）与听者距声源的远近有关，距离越远响度越小</a:t>
            </a:r>
            <a:r>
              <a:rPr lang="en-US" altLang="zh-CN" sz="2800" b="1" dirty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.</a:t>
            </a:r>
            <a:endParaRPr lang="zh-CN" altLang="en-US" sz="2800" b="1" dirty="0">
              <a:solidFill>
                <a:schemeClr val="tx2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1520" y="4083918"/>
            <a:ext cx="8424936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 smtClean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（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3</a:t>
            </a:r>
            <a:r>
              <a:rPr lang="zh-CN" altLang="en-US" sz="2800" b="1" dirty="0" smtClean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）与分散程度有</a:t>
            </a:r>
            <a:r>
              <a:rPr lang="zh-CN" altLang="en-US" sz="2800" b="1" dirty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关</a:t>
            </a:r>
            <a:r>
              <a:rPr lang="zh-CN" altLang="en-US" sz="2800" b="1" dirty="0" smtClean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，越集中响</a:t>
            </a:r>
            <a:r>
              <a:rPr lang="zh-CN" altLang="en-US" sz="2800" b="1" dirty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度</a:t>
            </a:r>
            <a:r>
              <a:rPr lang="zh-CN" altLang="en-US" sz="2800" b="1" dirty="0" smtClean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越大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anose="02020603050405020304"/>
                <a:ea typeface="宋体" panose="02010600030101010101" pitchFamily="2" charset="-122"/>
              </a:rPr>
              <a:t>.</a:t>
            </a:r>
            <a:endParaRPr lang="zh-CN" altLang="en-US" sz="2800" b="1" dirty="0">
              <a:solidFill>
                <a:schemeClr val="tx2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2" grpId="0"/>
      <p:bldP spid="153604" grpId="0"/>
      <p:bldP spid="15360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2578" name="Group 2"/>
          <p:cNvGraphicFramePr>
            <a:graphicFrameLocks noGrp="1"/>
          </p:cNvGraphicFramePr>
          <p:nvPr>
            <p:ph type="tbl" idx="1"/>
          </p:nvPr>
        </p:nvGraphicFramePr>
        <p:xfrm>
          <a:off x="1177281" y="805058"/>
          <a:ext cx="5914999" cy="4214964"/>
        </p:xfrm>
        <a:graphic>
          <a:graphicData uri="http://schemas.openxmlformats.org/drawingml/2006/table">
            <a:tbl>
              <a:tblPr/>
              <a:tblGrid>
                <a:gridCol w="1882551"/>
                <a:gridCol w="2448272"/>
                <a:gridCol w="1584176"/>
              </a:tblGrid>
              <a:tr h="43777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听觉效果与声音的强弱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4050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声音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声音的强弱</a:t>
                      </a:r>
                      <a:r>
                        <a:rPr kumimoji="0" lang="en-US" altLang="zh-CN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/dB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听觉效果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树叶微动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极静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4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轻声交谈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20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－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安静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正常说话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40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－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正常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2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大声呼喊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70-80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较吵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汽车喇叭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90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很响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2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载重汽车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100</a:t>
                      </a:r>
                      <a:r>
                        <a:rPr kumimoji="0" lang="zh-CN" alt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－</a:t>
                      </a:r>
                      <a:r>
                        <a:rPr kumimoji="0" lang="en-US" altLang="zh-CN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110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震耳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飞机发动机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120</a:t>
                      </a:r>
                      <a:r>
                        <a:rPr kumimoji="0" lang="zh-CN" alt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－</a:t>
                      </a:r>
                      <a:r>
                        <a:rPr kumimoji="0" lang="en-US" altLang="zh-CN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130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</a:rPr>
                        <a:t>疼痛难忍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2618" name="Text Box 42"/>
          <p:cNvSpPr txBox="1">
            <a:spLocks noChangeArrowheads="1"/>
          </p:cNvSpPr>
          <p:nvPr/>
        </p:nvSpPr>
        <p:spPr bwMode="auto">
          <a:xfrm>
            <a:off x="1115119" y="51470"/>
            <a:ext cx="6769249" cy="7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0" tIns="34274" rIns="68550" bIns="3427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C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声音的强弱常用分贝（</a:t>
            </a:r>
            <a:r>
              <a:rPr lang="en-US" altLang="zh-CN" sz="2800" b="1" dirty="0">
                <a:solidFill>
                  <a:srgbClr val="C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dB)</a:t>
            </a:r>
            <a:r>
              <a:rPr lang="zh-CN" altLang="en-US" sz="2800" b="1" dirty="0">
                <a:solidFill>
                  <a:srgbClr val="C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来表示．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000120140530A99PPBG">
  <a:themeElements>
    <a:clrScheme name="自定义 597">
      <a:dk1>
        <a:srgbClr val="4D4D4D"/>
      </a:dk1>
      <a:lt1>
        <a:sysClr val="window" lastClr="FFFFFF"/>
      </a:lt1>
      <a:dk2>
        <a:srgbClr val="4D4D4D"/>
      </a:dk2>
      <a:lt2>
        <a:srgbClr val="FFFFFF"/>
      </a:lt2>
      <a:accent1>
        <a:srgbClr val="76AA30"/>
      </a:accent1>
      <a:accent2>
        <a:srgbClr val="BED15D"/>
      </a:accent2>
      <a:accent3>
        <a:srgbClr val="38A68C"/>
      </a:accent3>
      <a:accent4>
        <a:srgbClr val="3AA5BA"/>
      </a:accent4>
      <a:accent5>
        <a:srgbClr val="FFC000"/>
      </a:accent5>
      <a:accent6>
        <a:srgbClr val="C00000"/>
      </a:accent6>
      <a:hlink>
        <a:srgbClr val="0070C0"/>
      </a:hlink>
      <a:folHlink>
        <a:srgbClr val="7F7F7F"/>
      </a:folHlink>
    </a:clrScheme>
    <a:fontScheme name="KSO主题7">
      <a:majorFont>
        <a:latin typeface="Times New Roman"/>
        <a:ea typeface="华文中宋"/>
        <a:cs typeface=""/>
      </a:majorFont>
      <a:minorFont>
        <a:latin typeface="Times New Roman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1049</Words>
  <Application>Microsoft Office PowerPoint</Application>
  <PresentationFormat>全屏显示(16:9)</PresentationFormat>
  <Paragraphs>130</Paragraphs>
  <Slides>23</Slides>
  <Notes>0</Notes>
  <HiddenSlides>1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4" baseType="lpstr">
      <vt:lpstr>A000120140530A99PPBG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User</cp:lastModifiedBy>
  <cp:revision>24</cp:revision>
  <dcterms:created xsi:type="dcterms:W3CDTF">2018-09-27T02:25:18Z</dcterms:created>
  <dcterms:modified xsi:type="dcterms:W3CDTF">2020-01-12T15:04:54Z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2052-10.1.0.7245</vt:lpwstr>
  </property>
</Properties>
</file>