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7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623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543300" y="2162175"/>
          <a:ext cx="9134475" cy="2162175"/>
          <a:chOff x="3543300" y="2162175"/>
          <a:chExt cx="9134475" cy="2162175"/>
        </a:xfrm>
      </p:grpSpPr>
      <p:sp>
        <p:nvSpPr>
          <p:cNvPr id="2" name="文本框 1"/>
          <p:cNvSpPr txBox="1"/>
          <p:nvPr/>
        </p:nvSpPr>
        <p:spPr>
          <a:xfrm>
            <a:off x="2688703" y="1779662"/>
            <a:ext cx="5591175" cy="83901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800" u="none" spc="0" dirty="0" err="1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串联和并联</a:t>
            </a:r>
            <a:endParaRPr lang="en-US" sz="48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095375" y="666750"/>
          <a:ext cx="9134475" cy="4476750"/>
          <a:chOff x="1095375" y="666750"/>
          <a:chExt cx="9134475" cy="4476750"/>
        </a:xfrm>
      </p:grpSpPr>
      <p:sp>
        <p:nvSpPr>
          <p:cNvPr id="2" name="文本框 1"/>
          <p:cNvSpPr txBox="1"/>
          <p:nvPr/>
        </p:nvSpPr>
        <p:spPr>
          <a:xfrm>
            <a:off x="1095375" y="942975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设计电路2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771650"/>
            <a:ext cx="2609850" cy="219075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2695575"/>
            <a:ext cx="3171825" cy="1781175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2876550"/>
            <a:ext cx="2552700" cy="142875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343525" y="666750"/>
            <a:ext cx="2857500" cy="16002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076700" y="1562100"/>
            <a:ext cx="2962275" cy="16573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095750" y="2495550"/>
            <a:ext cx="1133475" cy="134302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343525" y="3714750"/>
            <a:ext cx="1200150" cy="3619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153025" y="1533525"/>
            <a:ext cx="1343025" cy="100012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838825" y="1638300"/>
            <a:ext cx="1371600" cy="92392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819775" y="2590800"/>
            <a:ext cx="200977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342900" y="266700"/>
          <a:ext cx="9696450" cy="4914900"/>
          <a:chOff x="-342900" y="266700"/>
          <a:chExt cx="9696450" cy="49149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串联和并联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342900" y="2714625"/>
            <a:ext cx="3171825" cy="1781175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990850"/>
            <a:ext cx="2552700" cy="142875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1152525"/>
            <a:ext cx="2857500" cy="16002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1228725"/>
            <a:ext cx="2857500" cy="16002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2066925"/>
            <a:ext cx="857250" cy="17907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866900"/>
            <a:ext cx="933450" cy="3524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476625" y="2209800"/>
            <a:ext cx="933450" cy="16192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609725" y="3848100"/>
            <a:ext cx="1609725" cy="5048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95375" y="962025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串联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86350" y="962025"/>
            <a:ext cx="404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</a:t>
            </a:r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781425" y="638175"/>
            <a:ext cx="5915025" cy="427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104775" y="266700"/>
          <a:ext cx="9134475" cy="4391025"/>
          <a:chOff x="-104775" y="266700"/>
          <a:chExt cx="9134475" cy="43910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串联电路的定义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0650" y="3686175"/>
            <a:ext cx="3381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定义：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把电路元件逐个顺次连接起来的电路,叫做串联电路。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5350" y="4019550"/>
            <a:ext cx="8239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两只小灯泡,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首尾相连顺次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连接在电路里。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790575"/>
            <a:ext cx="5686425" cy="36004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400175"/>
            <a:ext cx="2381250" cy="2019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38275" y="1514475"/>
            <a:ext cx="7696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81250" y="1514475"/>
            <a:ext cx="6753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00375" y="1628775"/>
            <a:ext cx="6134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首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19525" y="1647825"/>
            <a:ext cx="5314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尾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66950" y="1000125"/>
            <a:ext cx="6867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串联电路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9525" y="266700"/>
          <a:ext cx="9134475" cy="4476750"/>
          <a:chOff x="-9525" y="266700"/>
          <a:chExt cx="9134475" cy="44767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并联电路的定义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66950" y="876300"/>
            <a:ext cx="6867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并联电路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81600" y="4000500"/>
            <a:ext cx="3028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定义：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把电路元件并列连接起来的电路，叫做并联电路。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1228725"/>
            <a:ext cx="2352675" cy="28575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8175"/>
            <a:ext cx="5314950" cy="3838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2000" y="4000500"/>
            <a:ext cx="424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把两只灯泡的两端分别连在一起（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首首相连,尾尾相连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），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并列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地接到电路中。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86025" y="1343025"/>
            <a:ext cx="6648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首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38525" y="1352550"/>
            <a:ext cx="5695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47800" y="2181225"/>
            <a:ext cx="768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首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00300" y="2190750"/>
            <a:ext cx="6734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180975"/>
          <a:ext cx="9134475" cy="3952875"/>
          <a:chOff x="381000" y="180975"/>
          <a:chExt cx="9134475" cy="39528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电流的路径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66875" y="3876675"/>
            <a:ext cx="207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电流只有一条路径。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62475" y="3857625"/>
            <a:ext cx="4572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电流有两条或两条以上的路径（有分支）。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981075"/>
            <a:ext cx="2816402" cy="23812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1685925"/>
            <a:ext cx="3057525" cy="153352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180975"/>
            <a:ext cx="2686050" cy="37719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81575" y="1362075"/>
            <a:ext cx="2847975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05325"/>
          <a:chOff x="381000" y="266700"/>
          <a:chExt cx="9134475" cy="45053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电流的路径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895475"/>
            <a:ext cx="2847975" cy="1971675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14375"/>
            <a:ext cx="2686050" cy="37719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1123950"/>
            <a:ext cx="4638675" cy="3362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3900" y="4505325"/>
            <a:ext cx="8410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电流有两条或两条以上的路径（有分支）。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4825" y="1971675"/>
            <a:ext cx="8629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干路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09975" y="1590675"/>
            <a:ext cx="5524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支路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52525" y="101917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支路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76325" y="957263"/>
            <a:ext cx="8382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3495675" y="1528763"/>
            <a:ext cx="8382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400050" y="1909763"/>
            <a:ext cx="65722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cxnSp>
        <p:nvCxnSpPr>
          <p:cNvPr id="14" name="直接连接符 13"/>
          <p:cNvCxnSpPr/>
          <p:nvPr/>
        </p:nvCxnSpPr>
        <p:spPr>
          <a:xfrm rot="3660000">
            <a:off x="523875" y="2762250"/>
            <a:ext cx="95250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>
          <a:xfrm rot="3660000">
            <a:off x="1352550" y="1714500"/>
            <a:ext cx="714375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/>
          <p:nvPr/>
        </p:nvCxnSpPr>
        <p:spPr>
          <a:xfrm rot="-3600000">
            <a:off x="3133725" y="2419350"/>
            <a:ext cx="95250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文本框 16"/>
          <p:cNvSpPr txBox="1"/>
          <p:nvPr/>
        </p:nvSpPr>
        <p:spPr>
          <a:xfrm>
            <a:off x="4743450" y="1647825"/>
            <a:ext cx="439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干路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57725" y="1585913"/>
            <a:ext cx="65722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cxnSp>
        <p:nvCxnSpPr>
          <p:cNvPr id="19" name="直接连接符 18"/>
          <p:cNvCxnSpPr/>
          <p:nvPr/>
        </p:nvCxnSpPr>
        <p:spPr>
          <a:xfrm rot="3660000">
            <a:off x="4762500" y="2486025"/>
            <a:ext cx="95250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文本框 19"/>
          <p:cNvSpPr txBox="1"/>
          <p:nvPr/>
        </p:nvSpPr>
        <p:spPr>
          <a:xfrm>
            <a:off x="5705475" y="1076325"/>
            <a:ext cx="342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支路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29275" y="1014413"/>
            <a:ext cx="8382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cxnSp>
        <p:nvCxnSpPr>
          <p:cNvPr id="22" name="直接连接符 21"/>
          <p:cNvCxnSpPr/>
          <p:nvPr/>
        </p:nvCxnSpPr>
        <p:spPr>
          <a:xfrm rot="3660000">
            <a:off x="5886450" y="1781175"/>
            <a:ext cx="714375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文本框 22"/>
          <p:cNvSpPr txBox="1"/>
          <p:nvPr/>
        </p:nvSpPr>
        <p:spPr>
          <a:xfrm>
            <a:off x="7810500" y="1562100"/>
            <a:ext cx="132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支路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15250" y="1500188"/>
            <a:ext cx="8382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cxnSp>
        <p:nvCxnSpPr>
          <p:cNvPr id="25" name="直接连接符 24"/>
          <p:cNvCxnSpPr/>
          <p:nvPr/>
        </p:nvCxnSpPr>
        <p:spPr>
          <a:xfrm rot="-1740000">
            <a:off x="6200775" y="2409825"/>
            <a:ext cx="177165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文本框 25"/>
          <p:cNvSpPr txBox="1"/>
          <p:nvPr/>
        </p:nvSpPr>
        <p:spPr>
          <a:xfrm>
            <a:off x="6210300" y="2276475"/>
            <a:ext cx="2924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L 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248525" y="1657350"/>
            <a:ext cx="1885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L 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257800"/>
          <a:chOff x="381000" y="266700"/>
          <a:chExt cx="9134475" cy="52578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001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根据实物电路画电路图。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2686050"/>
            <a:ext cx="2800350" cy="90487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952625"/>
            <a:ext cx="2733675" cy="94297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0" y="2914650"/>
            <a:ext cx="2733675" cy="14668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1114425"/>
            <a:ext cx="4152900" cy="4143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66850" y="2000250"/>
            <a:ext cx="7667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S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62375" y="1800225"/>
            <a:ext cx="5372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S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43075" y="3038475"/>
            <a:ext cx="7391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52850" y="2943225"/>
            <a:ext cx="5381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438275"/>
            <a:ext cx="2733675" cy="21336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447925" y="2295525"/>
            <a:ext cx="1381125" cy="169545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638550" y="2162175"/>
            <a:ext cx="152400" cy="152400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75" y="3343275"/>
            <a:ext cx="161925" cy="17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14300" y="266700"/>
          <a:ext cx="9134475" cy="4591050"/>
          <a:chOff x="114300" y="266700"/>
          <a:chExt cx="9134475" cy="45910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串并联电路用电器关系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2050" y="1000125"/>
            <a:ext cx="797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如果取下一个灯泡，另一个灯泡会熄灭吗？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66788"/>
            <a:ext cx="419100" cy="4191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076325"/>
            <a:ext cx="5667375" cy="3514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00650" y="2076450"/>
            <a:ext cx="393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1、取下L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，发现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熄灭；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2、取下L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，发现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熄灭。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00650" y="3371850"/>
            <a:ext cx="393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结论：</a:t>
            </a:r>
            <a:r>
              <a:t/>
            </a:r>
            <a:br/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用电器同时工作，相互影响。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90775" y="4210050"/>
            <a:ext cx="6743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串联电路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91025"/>
          <a:chOff x="381000" y="266700"/>
          <a:chExt cx="9134475" cy="43910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串并联电路用电器关系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2050" y="1000125"/>
            <a:ext cx="797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如果取下一个灯泡，另一个灯泡会熄灭吗？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00650" y="2076450"/>
            <a:ext cx="393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1、取下L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，发现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仍然发光；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2、取下L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，发现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仍然发光。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00650" y="3371850"/>
            <a:ext cx="393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结论：</a:t>
            </a:r>
            <a:r>
              <a:t/>
            </a:r>
            <a:br/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用电器独立工作，互不影响。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23950"/>
            <a:ext cx="4552950" cy="32670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90775" y="4210050"/>
            <a:ext cx="6743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并联电路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66788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47625" y="266700"/>
          <a:ext cx="9134475" cy="5105400"/>
          <a:chOff x="-47625" y="266700"/>
          <a:chExt cx="9134475" cy="51054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串并联电路开关作用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4900" y="1000125"/>
            <a:ext cx="802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串联电路中如果开关处于不同的位置，它控制电路的作用改变吗？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66788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4900" y="1604963"/>
            <a:ext cx="802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开关在哪儿都可以控制整个电路。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5" y="1828800"/>
            <a:ext cx="5314950" cy="32766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0" y="2314575"/>
            <a:ext cx="2438400" cy="2066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38225" y="1543050"/>
            <a:ext cx="3409950" cy="4762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772650" cy="4286250"/>
          <a:chOff x="381000" y="266700"/>
          <a:chExt cx="9772650" cy="42862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知识回顾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66687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1、常用电路元件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8175" y="255270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2、几种常见电路元件的符号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43075" y="4286250"/>
            <a:ext cx="7391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81400" y="4286250"/>
            <a:ext cx="5553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灯泡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19713" y="4286250"/>
            <a:ext cx="38147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29425" y="4286250"/>
            <a:ext cx="2305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相连的导线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457200"/>
            <a:ext cx="3971925" cy="22288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409575"/>
            <a:ext cx="4048125" cy="227647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838200"/>
            <a:ext cx="3286125" cy="183832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00450" y="3557588"/>
            <a:ext cx="419100" cy="4191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252538" y="3481388"/>
            <a:ext cx="1438275" cy="5715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943475" y="3633788"/>
            <a:ext cx="1219200" cy="25717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067550" y="3457575"/>
            <a:ext cx="666750" cy="6191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28650" y="10763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上节课我们学习了哪些内容？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33925"/>
          <a:chOff x="381000" y="266700"/>
          <a:chExt cx="9134475" cy="47339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串并联电路开关作用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4900" y="981075"/>
            <a:ext cx="802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并联电路中如果开关处于不同的位置，它控制电路的作用改变吗？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04900" y="1519238"/>
            <a:ext cx="7515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干路的开关控制所有的用电器，支路的开关只控制本支路的用电器。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50" y="2266950"/>
            <a:ext cx="2504655" cy="23812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1514475"/>
            <a:ext cx="4200525" cy="32194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947738"/>
            <a:ext cx="419100" cy="419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38225" y="1457325"/>
            <a:ext cx="6829425" cy="4762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48250"/>
          <a:chOff x="381000" y="266700"/>
          <a:chExt cx="9134475" cy="50482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串联和并联的特点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76500" y="1085850"/>
            <a:ext cx="5867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1、电流只有一条路径，当一个用电器断路时，其他用电器不能工作。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76500" y="1819275"/>
            <a:ext cx="6657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2、电路中只需要一个开关，且开关的位置对电路没有影响。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2314575"/>
            <a:ext cx="2495550" cy="2105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6275" y="1085850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串联电路的特点：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2009775"/>
            <a:ext cx="4914900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391150"/>
          <a:chOff x="381000" y="266700"/>
          <a:chExt cx="9134475" cy="53911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串联和并联的特点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81275" y="1085850"/>
            <a:ext cx="6553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1、电流有两条或两条以上路径。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81275" y="1543050"/>
            <a:ext cx="6553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2、各用电器互不影响，可以独立工作。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81275" y="2009775"/>
            <a:ext cx="407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3、干路开关控制所有用电器，支路开关只控制其所在支路的用电器。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6275" y="1085850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并联电路的特点：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4152900" cy="31813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924175"/>
            <a:ext cx="250465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91025"/>
          <a:chOff x="381000" y="266700"/>
          <a:chExt cx="9134475" cy="43910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3475" y="1019175"/>
            <a:ext cx="800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教室里各盏灯是如何连接的？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85838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3475" y="4391025"/>
            <a:ext cx="7010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答：当一盏路灯不亮了，其它的灯依然会亮，说明各盏灯是并联的。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1390650"/>
            <a:ext cx="1981200" cy="29337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1762125"/>
            <a:ext cx="3190875" cy="22288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14800"/>
          <a:chOff x="381000" y="266700"/>
          <a:chExt cx="9134475" cy="41148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4425" y="1009650"/>
            <a:ext cx="8020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4810125" y="2252663"/>
            <a:ext cx="3667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答：当一个用电器在工作时，其余用电器可以工作，也可以不工作，说明各个用电器分别连接在不同的支路中，所以家中的用电器是并联的。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905000"/>
            <a:ext cx="3152775" cy="2209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85838"/>
            <a:ext cx="419100" cy="419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33475" y="1009650"/>
            <a:ext cx="800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家中的电灯、插座、电视等是如何连接的？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62425"/>
          <a:chOff x="381000" y="266700"/>
          <a:chExt cx="9134475" cy="41624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23950" y="1019175"/>
            <a:ext cx="801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马路上的路灯，同时亮，又同时灭，那么路灯是怎么连接的呢？为什么。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23950" y="4162425"/>
            <a:ext cx="801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答：当一盏路灯不亮了，其他路灯仍然会亮，说明路灯是并联的。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85838"/>
            <a:ext cx="419100" cy="4191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7430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0" y="17430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43450"/>
          <a:chOff x="381000" y="266700"/>
          <a:chExt cx="9134475" cy="47434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串并联电路的判断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57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定义法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62050" y="1752600"/>
            <a:ext cx="386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1、串联：若电路中所有元件是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逐个顺次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首尾相连的；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2050" y="2924175"/>
            <a:ext cx="3905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2、并联：若各元件“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首首相连，尾尾相连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”并联在电路两点间（“首”即为电流流入用电器的那一端，“尾”即为电流流出用电器的那一端。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542925"/>
            <a:ext cx="3845582" cy="23812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362200"/>
            <a:ext cx="3754023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57750"/>
          <a:chOff x="381000" y="266700"/>
          <a:chExt cx="9134475" cy="48577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串并联电路的判断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6750" y="990600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7275" y="1724025"/>
            <a:ext cx="3752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1、串联：电流从电源正极出发流经各用电器回到电源负极，途中不分流，电流始终是一条路径；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7275" y="3429000"/>
            <a:ext cx="3724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2、并联：电流在某处分为几条支路，每条支路上至少有一个用电器，电流有分有合。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75" y="1047750"/>
            <a:ext cx="2428875" cy="189547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2733675"/>
            <a:ext cx="236220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19650"/>
          <a:chOff x="381000" y="266700"/>
          <a:chExt cx="9134475" cy="48196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串并联电路的判断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096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拆除法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6775" y="1828800"/>
            <a:ext cx="3638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1、串联：拆除其中任意一个用电器，其他用电器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都受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影响；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6775" y="3524250"/>
            <a:ext cx="3533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2、并联：拆除其中任意一个用电器，其他用电器都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不受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影响。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800100"/>
            <a:ext cx="3569690" cy="23812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2438400"/>
            <a:ext cx="3986831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29100"/>
          <a:chOff x="381000" y="266700"/>
          <a:chExt cx="9134475" cy="42291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基础练习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2950" y="1038225"/>
            <a:ext cx="8391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尝试用不同方法判断下图是串联还是并联。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476375"/>
            <a:ext cx="2943225" cy="2667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14850" y="4229100"/>
            <a:ext cx="4619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781425"/>
          <a:chOff x="381000" y="266700"/>
          <a:chExt cx="9134475" cy="37814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知识回顾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6954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 什么是电路？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30575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2.电路中能产生持续电流的条件？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3717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答：把电源、用电器、开关用导线连接起来组成的电流的路径叫电路。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37719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答：（1）电路中有电源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29025" y="3781425"/>
            <a:ext cx="5505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（2）电路是闭合的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0" y="10763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上节课我们学习了哪些内容？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29100"/>
          <a:chOff x="381000" y="266700"/>
          <a:chExt cx="9134475" cy="42291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基础练习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2950" y="1038225"/>
            <a:ext cx="8391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尝试用不同方法判断下图是串联还是并联。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495425"/>
            <a:ext cx="3990975" cy="2619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71975" y="4229100"/>
            <a:ext cx="476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29100"/>
          <a:chOff x="381000" y="266700"/>
          <a:chExt cx="9134475" cy="42291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基础练习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2950" y="1038225"/>
            <a:ext cx="8391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尝试用不同方法判断下图是串联还是并联。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685925"/>
            <a:ext cx="4191000" cy="2381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71975" y="4229100"/>
            <a:ext cx="476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29100"/>
          <a:chOff x="381000" y="266700"/>
          <a:chExt cx="9134475" cy="42291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基础练习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2950" y="1038225"/>
            <a:ext cx="8391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尝试用不同方法判断下图是串联还是并联。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24000"/>
            <a:ext cx="2962275" cy="2533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71975" y="4229100"/>
            <a:ext cx="476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2038350" y="257175"/>
          <a:ext cx="9134475" cy="5257800"/>
          <a:chOff x="-2038350" y="257175"/>
          <a:chExt cx="9134475" cy="52578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038350" y="257175"/>
            <a:ext cx="8924925" cy="5000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19575" y="1733550"/>
            <a:ext cx="4429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如图所示电路，若使两灯串联，应该闭合开关_______，断开开关_______；若使两灯并联，应该闭合开关_______，断开开关_______。若闭合开关S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，断开开关S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1 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和S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，则灯_______发光,______不发光；若闭合开关S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和S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，则会出现_______。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24400" y="2009775"/>
            <a:ext cx="4410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S</a:t>
            </a: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10325" y="2038350"/>
            <a:ext cx="2724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S</a:t>
            </a: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 、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S</a:t>
            </a: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3 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53150" y="2371725"/>
            <a:ext cx="2981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S</a:t>
            </a: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 、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S</a:t>
            </a: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3 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24375" y="2724150"/>
            <a:ext cx="461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S</a:t>
            </a: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72050" y="3076575"/>
            <a:ext cx="416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0300" y="3067050"/>
            <a:ext cx="2924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1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53175" y="3381375"/>
            <a:ext cx="2781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短路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53000"/>
          <a:chOff x="381000" y="266700"/>
          <a:chExt cx="9134475" cy="49530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7725" y="1104900"/>
            <a:ext cx="8286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改动一根导线，使开关S 控制小灯泡L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162050"/>
            <a:ext cx="6105525" cy="3790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72000" y="1885950"/>
            <a:ext cx="456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15025" y="3381375"/>
            <a:ext cx="3219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95625" y="3448050"/>
            <a:ext cx="6038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L</a:t>
            </a:r>
            <a:r>
              <a:rPr lang="en-US" sz="9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1790700"/>
            <a:ext cx="1247775" cy="8191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600200"/>
            <a:ext cx="2476500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33925"/>
          <a:chOff x="381000" y="266700"/>
          <a:chExt cx="9134475" cy="47339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拓展练习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225" y="1019175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开关闭合后，会出现什么情况？改一根线，使它成为并联电路。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276350"/>
            <a:ext cx="5867400" cy="345757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2533650"/>
            <a:ext cx="895350" cy="12954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2457450"/>
            <a:ext cx="657225" cy="130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76825"/>
          <a:chOff x="381000" y="266700"/>
          <a:chExt cx="9134475" cy="50768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4825" y="962025"/>
            <a:ext cx="8629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如图，要用两个开关分别控制两个灯泡，应该怎样连接电路？请在图中画出接线。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866775"/>
            <a:ext cx="7267575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76800"/>
          <a:chOff x="381000" y="266700"/>
          <a:chExt cx="9134475" cy="48768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28700"/>
            <a:ext cx="7848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按照图甲的电路图，用笔画线表示导线，把图乙中所示的实物连接起来，并用箭头在电路中标出干路和两个支路在开关闭合时的电流方向。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780097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43375"/>
          <a:chOff x="381000" y="266700"/>
          <a:chExt cx="9134475" cy="41433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6750" y="1085850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请分别根据图所示的两个实物电路画出它们的电路图。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95550" y="4143375"/>
            <a:ext cx="6638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24600" y="4143375"/>
            <a:ext cx="2809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乙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3" y="19240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240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24400"/>
          <a:chOff x="381000" y="266700"/>
          <a:chExt cx="9134475" cy="47244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4850" y="904875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如图所示，学校有前、后两个门，在前、后门各装一个按钮开关，学校传达室有甲、乙两盏灯和电池组。要求：前门来人按下开关时甲灯亮，后门来人按下开关时乙灯亮。请设计电路图并在实物图中连线。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8" y="2095500"/>
            <a:ext cx="4600575" cy="2628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43475"/>
          <a:chOff x="381000" y="266700"/>
          <a:chExt cx="9134475" cy="49434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知识回顾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7621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怎么让灯泡发光？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5" y="685800"/>
            <a:ext cx="3971925" cy="222885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362075"/>
            <a:ext cx="4048125" cy="227647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990850"/>
            <a:ext cx="3505200" cy="19526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8650" y="10763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上节课我们学习了哪些内容？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552825" y="2000250"/>
            <a:ext cx="2057400" cy="7620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609850" y="2762250"/>
            <a:ext cx="1981200" cy="14287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267450" y="1990725"/>
            <a:ext cx="4953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52900"/>
          <a:chOff x="381000" y="266700"/>
          <a:chExt cx="9134475" cy="41529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0" y="1114425"/>
            <a:ext cx="7772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　　居民楼的楼道里，夜间只是偶尔有人经过，电灯总是亮着浪费电。但是如果有人夜晚出来，没有灯又很不方便。现有一个自动控制楼道的楼道灯，当有人走动发出声音时，电路才会接通，灯亮。不过，只有夜晚天黑之后灯才能亮。白天，不论发出多大的声音，点灯也“无动于衷”。这是因为在控制开关中装有“声敏”和“光敏”装置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2981325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　“声敏”和“光敏”的自动装置都是比较复杂的，我们不妨分别用              和　　　　这样两个符号代表它们。实际上，这就是两个开关：有声音响时　　　　是闭合的；环境光线非常暗时，　　　　是闭合的。想想看，怎样连接电路便可以实现上面的功能？请画出电路图。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25" y="2905125"/>
            <a:ext cx="800100" cy="5429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3590925"/>
            <a:ext cx="800100" cy="5334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3600450"/>
            <a:ext cx="800100" cy="5524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5" y="3228975"/>
            <a:ext cx="78105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57175" y="266700"/>
          <a:ext cx="9134475" cy="4752975"/>
          <a:chOff x="257175" y="266700"/>
          <a:chExt cx="9134475" cy="47529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33763" y="1095375"/>
            <a:ext cx="57007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串联电路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91325" y="1095375"/>
            <a:ext cx="2343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并联电路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4375" y="1809750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连接特点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4375" y="2466975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电流路径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4375" y="3276600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开关作用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3875" y="3962400"/>
            <a:ext cx="1304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用电器间是否相互影响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67100" y="1809750"/>
            <a:ext cx="5667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首尾连接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91325" y="1809750"/>
            <a:ext cx="2343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并列连接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09900" y="2466975"/>
            <a:ext cx="6124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只有一条路径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86450" y="2466975"/>
            <a:ext cx="3248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电流有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两条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或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两条以上路径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890838" y="3276600"/>
            <a:ext cx="62436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开关控制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所有用电器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657850" y="3109913"/>
            <a:ext cx="3219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干路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开关控制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所有用电器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，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支路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开关只控制其所在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支路的用电器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57850" y="3962400"/>
            <a:ext cx="3248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各用电器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互相影响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，若其中一个断开，其他用电器无法工作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257425" y="3962400"/>
            <a:ext cx="3314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各用电器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互不影响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，若其中一个断开，其他用电器可照常工作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57175" y="923925"/>
          <a:ext cx="8658225" cy="3829050"/>
        </p:xfrm>
        <a:graphic>
          <a:graphicData uri="http://schemas.openxmlformats.org/drawingml/2006/table">
            <a:tbl>
              <a:tblPr firstRow="1" bandRow="1"/>
              <a:tblGrid>
                <a:gridCol w="1905000"/>
                <a:gridCol w="3376613"/>
                <a:gridCol w="3376613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95325" y="819150"/>
          <a:ext cx="9134475" cy="4276725"/>
          <a:chOff x="695325" y="819150"/>
          <a:chExt cx="9134475" cy="4276725"/>
        </a:xfrm>
      </p:grpSpPr>
      <p:sp>
        <p:nvSpPr>
          <p:cNvPr id="2" name="文本框 1"/>
          <p:cNvSpPr txBox="1"/>
          <p:nvPr/>
        </p:nvSpPr>
        <p:spPr>
          <a:xfrm>
            <a:off x="1200150" y="852488"/>
            <a:ext cx="7934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教室里各盏灯是如何连接的？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609725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819150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95325" y="809625"/>
          <a:ext cx="9134475" cy="4305300"/>
          <a:chOff x="695325" y="809625"/>
          <a:chExt cx="9134475" cy="4305300"/>
        </a:xfrm>
      </p:grpSpPr>
      <p:sp>
        <p:nvSpPr>
          <p:cNvPr id="2" name="文本框 1"/>
          <p:cNvSpPr txBox="1"/>
          <p:nvPr/>
        </p:nvSpPr>
        <p:spPr>
          <a:xfrm>
            <a:off x="1238250" y="842963"/>
            <a:ext cx="7896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街道两边一盏盏路灯是如何连接的？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809625"/>
            <a:ext cx="419100" cy="41910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163830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95325" y="809625"/>
          <a:ext cx="9134475" cy="4333875"/>
          <a:chOff x="695325" y="809625"/>
          <a:chExt cx="9134475" cy="4333875"/>
        </a:xfrm>
      </p:grpSpPr>
      <p:sp>
        <p:nvSpPr>
          <p:cNvPr id="2" name="文本框 1"/>
          <p:cNvSpPr txBox="1"/>
          <p:nvPr/>
        </p:nvSpPr>
        <p:spPr>
          <a:xfrm>
            <a:off x="1228725" y="842963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家中的电灯、插座、电视等是如何连接的？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809625"/>
            <a:ext cx="419100" cy="41910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1666875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933450" y="723900"/>
          <a:ext cx="9134475" cy="4733925"/>
          <a:chOff x="933450" y="723900"/>
          <a:chExt cx="9134475" cy="4733925"/>
        </a:xfrm>
      </p:grpSpPr>
      <p:sp>
        <p:nvSpPr>
          <p:cNvPr id="2" name="文本框 1"/>
          <p:cNvSpPr txBox="1"/>
          <p:nvPr/>
        </p:nvSpPr>
        <p:spPr>
          <a:xfrm>
            <a:off x="2295525" y="1314450"/>
            <a:ext cx="6838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要想让两个小灯泡都发光，可以有几种接法？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09725" y="723900"/>
            <a:ext cx="7524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用一个电源、两个小灯泡、一个开关和一些导线组成电路。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1162050"/>
            <a:ext cx="3971925" cy="222885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638425"/>
            <a:ext cx="3705225" cy="208597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2981325"/>
            <a:ext cx="3152775" cy="17526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162050"/>
            <a:ext cx="3971925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990600" y="914400"/>
          <a:ext cx="9134475" cy="4257675"/>
          <a:chOff x="990600" y="914400"/>
          <a:chExt cx="9134475" cy="4257675"/>
        </a:xfrm>
      </p:grpSpPr>
      <p:sp>
        <p:nvSpPr>
          <p:cNvPr id="2" name="文本框 1"/>
          <p:cNvSpPr txBox="1"/>
          <p:nvPr/>
        </p:nvSpPr>
        <p:spPr>
          <a:xfrm>
            <a:off x="990600" y="942975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设计电路1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38350"/>
            <a:ext cx="2571750" cy="1647825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2476500"/>
            <a:ext cx="3171825" cy="1781175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752725"/>
            <a:ext cx="2552700" cy="142875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43325" y="914400"/>
            <a:ext cx="2857500" cy="16002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990600"/>
            <a:ext cx="2857500" cy="16002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981450" y="1828800"/>
            <a:ext cx="857250" cy="17907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1628775"/>
            <a:ext cx="933450" cy="3524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905625" y="1971675"/>
            <a:ext cx="933450" cy="16192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038725" y="3609975"/>
            <a:ext cx="1609725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全屏显示(16:9)</PresentationFormat>
  <Paragraphs>166</Paragraphs>
  <Slides>41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Theme81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十五章第三节：串联和并联</dc:title>
  <dc:subject/>
  <dc:creator>Unknown Creator</dc:creator>
  <cp:keywords/>
  <dc:description/>
  <cp:lastModifiedBy>User</cp:lastModifiedBy>
  <cp:revision>3</cp:revision>
  <dcterms:created xsi:type="dcterms:W3CDTF">2019-12-06T08:12:42Z</dcterms:created>
  <dcterms:modified xsi:type="dcterms:W3CDTF">2020-02-16T03:10:38Z</dcterms:modified>
  <cp:category/>
</cp:coreProperties>
</file>