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1" r:id="rId42"/>
    <p:sldId id="302" r:id="rId43"/>
    <p:sldId id="303" r:id="rId44"/>
    <p:sldId id="304" r:id="rId45"/>
    <p:sldId id="306" r:id="rId46"/>
    <p:sldId id="307" r:id="rId47"/>
    <p:sldId id="309" r:id="rId48"/>
    <p:sldId id="310" r:id="rId49"/>
    <p:sldId id="311" r:id="rId50"/>
    <p:sldId id="312" r:id="rId51"/>
    <p:sldId id="313" r:id="rId52"/>
    <p:sldId id="314" r:id="rId53"/>
    <p:sldId id="315" r:id="rId54"/>
    <p:sldId id="316" r:id="rId55"/>
    <p:sldId id="317" r:id="rId56"/>
    <p:sldId id="318" r:id="rId57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-68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26463618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33.png"/><Relationship Id="rId3" Type="http://schemas.openxmlformats.org/officeDocument/2006/relationships/image" Target="../media/image3.png"/><Relationship Id="rId7" Type="http://schemas.openxmlformats.org/officeDocument/2006/relationships/image" Target="../media/image29.png"/><Relationship Id="rId12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32.png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.jpg"/><Relationship Id="rId4" Type="http://schemas.openxmlformats.org/officeDocument/2006/relationships/image" Target="../media/image60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62.png"/><Relationship Id="rId4" Type="http://schemas.openxmlformats.org/officeDocument/2006/relationships/image" Target="../media/image26.png"/><Relationship Id="rId9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4.png"/><Relationship Id="rId7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11" Type="http://schemas.openxmlformats.org/officeDocument/2006/relationships/image" Target="../media/image63.png"/><Relationship Id="rId5" Type="http://schemas.openxmlformats.org/officeDocument/2006/relationships/image" Target="../media/image26.png"/><Relationship Id="rId10" Type="http://schemas.openxmlformats.org/officeDocument/2006/relationships/image" Target="../media/image33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62.png"/><Relationship Id="rId4" Type="http://schemas.openxmlformats.org/officeDocument/2006/relationships/image" Target="../media/image26.png"/><Relationship Id="rId9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77.png"/><Relationship Id="rId7" Type="http://schemas.openxmlformats.org/officeDocument/2006/relationships/image" Target="../media/image62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openxmlformats.org/officeDocument/2006/relationships/image" Target="../media/image7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1.png"/><Relationship Id="rId7" Type="http://schemas.openxmlformats.org/officeDocument/2006/relationships/image" Target="../media/image8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9.png"/><Relationship Id="rId7" Type="http://schemas.openxmlformats.org/officeDocument/2006/relationships/image" Target="../media/image101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0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5.png"/><Relationship Id="rId5" Type="http://schemas.openxmlformats.org/officeDocument/2006/relationships/image" Target="../media/image103.png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5.png"/><Relationship Id="rId5" Type="http://schemas.openxmlformats.org/officeDocument/2006/relationships/image" Target="../media/image104.png"/><Relationship Id="rId4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2.png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571875" y="2276475"/>
          <a:ext cx="9134475" cy="2276475"/>
          <a:chOff x="3571875" y="2276475"/>
          <a:chExt cx="9134475" cy="2276475"/>
        </a:xfrm>
      </p:grpSpPr>
      <p:sp>
        <p:nvSpPr>
          <p:cNvPr id="2" name="文本框 1"/>
          <p:cNvSpPr txBox="1"/>
          <p:nvPr/>
        </p:nvSpPr>
        <p:spPr>
          <a:xfrm>
            <a:off x="2797037" y="1995686"/>
            <a:ext cx="5562600" cy="839012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4800" u="none" spc="0" dirty="0" err="1">
                <a:solidFill>
                  <a:srgbClr val="FFFFFF">
                    <a:alpha val="100000"/>
                  </a:srgbClr>
                </a:solidFill>
                <a:latin typeface="微软雅黑"/>
              </a:rPr>
              <a:t>电流和电路</a:t>
            </a:r>
            <a:endParaRPr lang="en-US" sz="4800" u="none" spc="0" dirty="0">
              <a:solidFill>
                <a:srgbClr val="FFFFFF">
                  <a:alpha val="100000"/>
                </a:srgbClr>
              </a:solidFill>
              <a:latin typeface="微软雅黑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210050"/>
          <a:chOff x="381000" y="266700"/>
          <a:chExt cx="9134475" cy="4210050"/>
        </a:xfrm>
      </p:grpSpPr>
      <p:sp>
        <p:nvSpPr>
          <p:cNvPr id="2" name="文本框 1"/>
          <p:cNvSpPr txBox="1"/>
          <p:nvPr/>
        </p:nvSpPr>
        <p:spPr>
          <a:xfrm>
            <a:off x="990600" y="1143000"/>
            <a:ext cx="81438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当电路闭合时，在电池外部的电流的方向：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762500" y="2495550"/>
            <a:ext cx="33909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在这个电路里是什么电荷定向移动形成电流？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367338" y="3514725"/>
            <a:ext cx="3767138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自由电子（带负电）</a:t>
            </a:r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10050" y="2486025"/>
            <a:ext cx="419100" cy="4191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90600" y="1685925"/>
            <a:ext cx="81438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电池正极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676525" y="1685925"/>
            <a:ext cx="64579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用电器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086225" y="1685925"/>
            <a:ext cx="50482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电池负极</a:t>
            </a:r>
          </a:p>
        </p:txBody>
      </p:sp>
      <p:pic>
        <p:nvPicPr>
          <p:cNvPr id="9" name="图片 8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066925" y="1771650"/>
            <a:ext cx="438150" cy="17145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11" name="文本框 10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电路中的电流方向</a:t>
            </a:r>
          </a:p>
        </p:txBody>
      </p:sp>
      <p:pic>
        <p:nvPicPr>
          <p:cNvPr id="12" name="图片 1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486150" y="1771650"/>
            <a:ext cx="438150" cy="171450"/>
          </a:xfrm>
          <a:prstGeom prst="rect">
            <a:avLst/>
          </a:prstGeom>
        </p:spPr>
      </p:pic>
      <p:pic>
        <p:nvPicPr>
          <p:cNvPr id="13" name="图片 12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095375" y="2276475"/>
            <a:ext cx="2762250" cy="1933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391025"/>
          <a:chOff x="381000" y="266700"/>
          <a:chExt cx="9134475" cy="4391025"/>
        </a:xfrm>
      </p:grpSpPr>
      <p:sp>
        <p:nvSpPr>
          <p:cNvPr id="2" name="文本框 1"/>
          <p:cNvSpPr txBox="1"/>
          <p:nvPr/>
        </p:nvSpPr>
        <p:spPr>
          <a:xfrm>
            <a:off x="990600" y="1609725"/>
            <a:ext cx="81438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金属导线中，自由电子定向移动形成电流。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648200" y="2219325"/>
            <a:ext cx="44862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自由电子的移动方向是怎样的？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648200" y="2800350"/>
            <a:ext cx="39147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自由电子带</a:t>
            </a: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负电荷</a:t>
            </a: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，移动方向</a:t>
            </a: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与电流方向相反</a:t>
            </a: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；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648200" y="4133850"/>
            <a:ext cx="43624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在电池外部，</a:t>
            </a: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自由电子</a:t>
            </a:r>
            <a:r>
              <a:rPr lang="en-US" sz="18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从负</a:t>
            </a: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极流</a:t>
            </a:r>
            <a:r>
              <a:rPr lang="en-US" sz="18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向正</a:t>
            </a: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极</a:t>
            </a: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。</a:t>
            </a:r>
          </a:p>
        </p:txBody>
      </p:sp>
      <p:pic>
        <p:nvPicPr>
          <p:cNvPr id="6" name="图片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152900" y="2185988"/>
            <a:ext cx="419100" cy="419100"/>
          </a:xfrm>
          <a:prstGeom prst="rect">
            <a:avLst/>
          </a:prstGeom>
        </p:spPr>
      </p:pic>
      <p:pic>
        <p:nvPicPr>
          <p:cNvPr id="7" name="图片 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567488" y="3409950"/>
            <a:ext cx="247650" cy="6096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90600" y="1143000"/>
            <a:ext cx="81438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当电路闭合时，在电池外部的电流的方向：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10" name="文本框 9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电路中的电流方向</a:t>
            </a:r>
          </a:p>
        </p:txBody>
      </p:sp>
      <p:pic>
        <p:nvPicPr>
          <p:cNvPr id="11" name="图片 10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095375" y="2390775"/>
            <a:ext cx="2857500" cy="2000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5048250"/>
          <a:chOff x="381000" y="266700"/>
          <a:chExt cx="9134475" cy="5048250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85825" y="1047750"/>
            <a:ext cx="78867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如图所示电路，开关闭合后，灯丝中的自由电子移动的方向是从 ________。</a:t>
            </a:r>
            <a:r>
              <a:t/>
            </a:r>
            <a:br/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（填“A 到B ”或“B 到A ”）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505700" y="1028700"/>
            <a:ext cx="16287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B 到A</a:t>
            </a:r>
          </a:p>
        </p:txBody>
      </p:sp>
      <p:pic>
        <p:nvPicPr>
          <p:cNvPr id="6" name="图片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228725" y="1619250"/>
            <a:ext cx="3752850" cy="2114550"/>
          </a:xfrm>
          <a:prstGeom prst="rect">
            <a:avLst/>
          </a:prstGeom>
        </p:spPr>
      </p:pic>
      <p:pic>
        <p:nvPicPr>
          <p:cNvPr id="7" name="图片 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809875" y="3019425"/>
            <a:ext cx="3609975" cy="2028825"/>
          </a:xfrm>
          <a:prstGeom prst="rect">
            <a:avLst/>
          </a:prstGeom>
        </p:spPr>
      </p:pic>
      <p:pic>
        <p:nvPicPr>
          <p:cNvPr id="8" name="图片 7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1590675"/>
            <a:ext cx="3314700" cy="184785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848225" y="3781425"/>
            <a:ext cx="42862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B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124325" y="3771900"/>
            <a:ext cx="50101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A</a:t>
            </a:r>
          </a:p>
        </p:txBody>
      </p:sp>
      <p:pic>
        <p:nvPicPr>
          <p:cNvPr id="11" name="图片 10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628900" y="2495550"/>
            <a:ext cx="3876675" cy="1762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838700"/>
          <a:chOff x="381000" y="266700"/>
          <a:chExt cx="9134475" cy="4838700"/>
        </a:xfrm>
      </p:grpSpPr>
      <p:sp>
        <p:nvSpPr>
          <p:cNvPr id="2" name="文本框 1"/>
          <p:cNvSpPr txBox="1"/>
          <p:nvPr/>
        </p:nvSpPr>
        <p:spPr>
          <a:xfrm>
            <a:off x="1057275" y="1076325"/>
            <a:ext cx="80772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实验：怎样使小电扇转动？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628650" y="266700"/>
            <a:ext cx="22383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电路的构成</a:t>
            </a:r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2628900"/>
            <a:ext cx="3933825" cy="2209800"/>
          </a:xfrm>
          <a:prstGeom prst="rect">
            <a:avLst/>
          </a:prstGeom>
        </p:spPr>
      </p:pic>
      <p:pic>
        <p:nvPicPr>
          <p:cNvPr id="6" name="图片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400175" y="1238250"/>
            <a:ext cx="3019425" cy="1685925"/>
          </a:xfrm>
          <a:prstGeom prst="rect">
            <a:avLst/>
          </a:prstGeom>
        </p:spPr>
      </p:pic>
      <p:pic>
        <p:nvPicPr>
          <p:cNvPr id="7" name="图片 6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3009900"/>
            <a:ext cx="2057400" cy="1428750"/>
          </a:xfrm>
          <a:prstGeom prst="rect">
            <a:avLst/>
          </a:prstGeom>
        </p:spPr>
      </p:pic>
      <p:pic>
        <p:nvPicPr>
          <p:cNvPr id="8" name="图片 7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810125" y="1362075"/>
            <a:ext cx="1933575" cy="17716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5029200"/>
          <a:chOff x="381000" y="266700"/>
          <a:chExt cx="9134475" cy="5029200"/>
        </a:xfrm>
      </p:grpSpPr>
      <p:sp>
        <p:nvSpPr>
          <p:cNvPr id="2" name="文本框 1"/>
          <p:cNvSpPr txBox="1"/>
          <p:nvPr/>
        </p:nvSpPr>
        <p:spPr>
          <a:xfrm>
            <a:off x="1057275" y="1076325"/>
            <a:ext cx="80772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实验：怎样使小电扇转动？</a:t>
            </a:r>
          </a:p>
        </p:txBody>
      </p:sp>
      <p:pic>
        <p:nvPicPr>
          <p:cNvPr id="3" name="图片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076700" y="2819400"/>
            <a:ext cx="3933825" cy="2209800"/>
          </a:xfrm>
          <a:prstGeom prst="rect">
            <a:avLst/>
          </a:prstGeom>
        </p:spPr>
      </p:pic>
      <p:pic>
        <p:nvPicPr>
          <p:cNvPr id="4" name="图片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000125"/>
            <a:ext cx="3305175" cy="18669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文本框 5"/>
          <p:cNvSpPr txBox="1"/>
          <p:nvPr/>
        </p:nvSpPr>
        <p:spPr>
          <a:xfrm>
            <a:off x="628650" y="266700"/>
            <a:ext cx="22383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电路的构成</a:t>
            </a:r>
          </a:p>
        </p:txBody>
      </p:sp>
      <p:pic>
        <p:nvPicPr>
          <p:cNvPr id="7" name="图片 6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1666875"/>
            <a:ext cx="1419225" cy="1295400"/>
          </a:xfrm>
          <a:prstGeom prst="rect">
            <a:avLst/>
          </a:prstGeom>
        </p:spPr>
      </p:pic>
      <p:pic>
        <p:nvPicPr>
          <p:cNvPr id="8" name="图片 7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038350" y="1914525"/>
            <a:ext cx="4832065" cy="23812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838700"/>
          <a:chOff x="381000" y="266700"/>
          <a:chExt cx="9134475" cy="4838700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22383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电路的构成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00125" y="1047750"/>
            <a:ext cx="81343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实验：怎样使蜂鸣器响起？</a:t>
            </a:r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2628900"/>
            <a:ext cx="3933825" cy="2209800"/>
          </a:xfrm>
          <a:prstGeom prst="rect">
            <a:avLst/>
          </a:prstGeom>
        </p:spPr>
      </p:pic>
      <p:pic>
        <p:nvPicPr>
          <p:cNvPr id="6" name="图片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400175" y="1238250"/>
            <a:ext cx="3019425" cy="1685925"/>
          </a:xfrm>
          <a:prstGeom prst="rect">
            <a:avLst/>
          </a:prstGeom>
        </p:spPr>
      </p:pic>
      <p:pic>
        <p:nvPicPr>
          <p:cNvPr id="7" name="图片 6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3009900"/>
            <a:ext cx="2057400" cy="1428750"/>
          </a:xfrm>
          <a:prstGeom prst="rect">
            <a:avLst/>
          </a:prstGeom>
        </p:spPr>
      </p:pic>
      <p:pic>
        <p:nvPicPr>
          <p:cNvPr id="8" name="图片 7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829175" y="1400175"/>
            <a:ext cx="2200275" cy="16573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791075"/>
          <a:chOff x="381000" y="266700"/>
          <a:chExt cx="9134475" cy="4791075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22383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电路的构成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00125" y="1047750"/>
            <a:ext cx="81343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实验：怎样使蜂鸣器响起？</a:t>
            </a:r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0" y="2743200"/>
            <a:ext cx="3667125" cy="2047875"/>
          </a:xfrm>
          <a:prstGeom prst="rect">
            <a:avLst/>
          </a:prstGeom>
        </p:spPr>
      </p:pic>
      <p:pic>
        <p:nvPicPr>
          <p:cNvPr id="6" name="图片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609725" y="1171575"/>
            <a:ext cx="3133725" cy="1762125"/>
          </a:xfrm>
          <a:prstGeom prst="rect">
            <a:avLst/>
          </a:prstGeom>
        </p:spPr>
      </p:pic>
      <p:pic>
        <p:nvPicPr>
          <p:cNvPr id="7" name="图片 6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1485900"/>
            <a:ext cx="2009775" cy="1514475"/>
          </a:xfrm>
          <a:prstGeom prst="rect">
            <a:avLst/>
          </a:prstGeom>
        </p:spPr>
      </p:pic>
      <p:pic>
        <p:nvPicPr>
          <p:cNvPr id="8" name="图片 7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257425" y="2133600"/>
            <a:ext cx="4352925" cy="206692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838700"/>
          <a:chOff x="381000" y="266700"/>
          <a:chExt cx="9134475" cy="4838700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22383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电路的构成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19175" y="1047750"/>
            <a:ext cx="81153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实验：怎样使灯泡发光？</a:t>
            </a:r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2628900"/>
            <a:ext cx="3933825" cy="2209800"/>
          </a:xfrm>
          <a:prstGeom prst="rect">
            <a:avLst/>
          </a:prstGeom>
        </p:spPr>
      </p:pic>
      <p:pic>
        <p:nvPicPr>
          <p:cNvPr id="6" name="图片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400175" y="1238250"/>
            <a:ext cx="3019425" cy="1685925"/>
          </a:xfrm>
          <a:prstGeom prst="rect">
            <a:avLst/>
          </a:prstGeom>
        </p:spPr>
      </p:pic>
      <p:pic>
        <p:nvPicPr>
          <p:cNvPr id="7" name="图片 6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3009900"/>
            <a:ext cx="2057400" cy="1428750"/>
          </a:xfrm>
          <a:prstGeom prst="rect">
            <a:avLst/>
          </a:prstGeom>
        </p:spPr>
      </p:pic>
      <p:pic>
        <p:nvPicPr>
          <p:cNvPr id="8" name="图片 7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886200" y="752475"/>
            <a:ext cx="4236244" cy="23812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962525"/>
          <a:chOff x="381000" y="266700"/>
          <a:chExt cx="9134475" cy="4962525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22383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电路的构成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19175" y="1066800"/>
            <a:ext cx="81153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实验：怎样使灯泡发光？</a:t>
            </a:r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181475" y="2828925"/>
            <a:ext cx="3781425" cy="2133600"/>
          </a:xfrm>
          <a:prstGeom prst="rect">
            <a:avLst/>
          </a:prstGeom>
        </p:spPr>
      </p:pic>
      <p:pic>
        <p:nvPicPr>
          <p:cNvPr id="6" name="图片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466850" y="1095375"/>
            <a:ext cx="3133725" cy="1762125"/>
          </a:xfrm>
          <a:prstGeom prst="rect">
            <a:avLst/>
          </a:prstGeom>
        </p:spPr>
      </p:pic>
      <p:pic>
        <p:nvPicPr>
          <p:cNvPr id="7" name="图片 6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904875"/>
            <a:ext cx="4105275" cy="2305050"/>
          </a:xfrm>
          <a:prstGeom prst="rect">
            <a:avLst/>
          </a:prstGeom>
        </p:spPr>
      </p:pic>
      <p:pic>
        <p:nvPicPr>
          <p:cNvPr id="8" name="图片 7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085975" y="1895475"/>
            <a:ext cx="4773154" cy="23812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-152400" y="266700"/>
          <a:ext cx="9372600" cy="4295775"/>
          <a:chOff x="-152400" y="266700"/>
          <a:chExt cx="9372600" cy="4295775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22383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电路的构成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666875" y="4295775"/>
            <a:ext cx="74676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小风扇、蜂鸣器、灯泡都是利用电能工作的，都是</a:t>
            </a: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用电器</a:t>
            </a: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。</a:t>
            </a:r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323975" y="2200275"/>
            <a:ext cx="2428875" cy="1362075"/>
          </a:xfrm>
          <a:prstGeom prst="rect">
            <a:avLst/>
          </a:prstGeom>
        </p:spPr>
      </p:pic>
      <p:pic>
        <p:nvPicPr>
          <p:cNvPr id="6" name="图片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" y="1228725"/>
            <a:ext cx="2009775" cy="1114425"/>
          </a:xfrm>
          <a:prstGeom prst="rect">
            <a:avLst/>
          </a:prstGeom>
        </p:spPr>
      </p:pic>
      <p:pic>
        <p:nvPicPr>
          <p:cNvPr id="7" name="图片 6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114550" y="1600200"/>
            <a:ext cx="838200" cy="762000"/>
          </a:xfrm>
          <a:prstGeom prst="rect">
            <a:avLst/>
          </a:prstGeom>
        </p:spPr>
      </p:pic>
      <p:pic>
        <p:nvPicPr>
          <p:cNvPr id="8" name="图片 7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85750" y="1762125"/>
            <a:ext cx="2705100" cy="1333500"/>
          </a:xfrm>
          <a:prstGeom prst="rect">
            <a:avLst/>
          </a:prstGeom>
        </p:spPr>
      </p:pic>
      <p:pic>
        <p:nvPicPr>
          <p:cNvPr id="9" name="图片 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133850" y="2105025"/>
            <a:ext cx="2438400" cy="1362075"/>
          </a:xfrm>
          <a:prstGeom prst="rect">
            <a:avLst/>
          </a:prstGeom>
        </p:spPr>
      </p:pic>
      <p:pic>
        <p:nvPicPr>
          <p:cNvPr id="10" name="图片 9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924175" y="1352550"/>
            <a:ext cx="1838325" cy="1028700"/>
          </a:xfrm>
          <a:prstGeom prst="rect">
            <a:avLst/>
          </a:prstGeom>
        </p:spPr>
      </p:pic>
      <p:pic>
        <p:nvPicPr>
          <p:cNvPr id="11" name="图片 10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4781550" y="1571625"/>
            <a:ext cx="1066800" cy="809625"/>
          </a:xfrm>
          <a:prstGeom prst="rect">
            <a:avLst/>
          </a:prstGeom>
        </p:spPr>
      </p:pic>
      <p:pic>
        <p:nvPicPr>
          <p:cNvPr id="12" name="图片 11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3333750" y="1914525"/>
            <a:ext cx="2390775" cy="1133475"/>
          </a:xfrm>
          <a:prstGeom prst="rect">
            <a:avLst/>
          </a:prstGeom>
        </p:spPr>
      </p:pic>
      <p:pic>
        <p:nvPicPr>
          <p:cNvPr id="13" name="图片 1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181850" y="2362200"/>
            <a:ext cx="1733550" cy="971550"/>
          </a:xfrm>
          <a:prstGeom prst="rect">
            <a:avLst/>
          </a:prstGeom>
        </p:spPr>
      </p:pic>
      <p:pic>
        <p:nvPicPr>
          <p:cNvPr id="14" name="图片 1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648325" y="1314450"/>
            <a:ext cx="1933575" cy="1085850"/>
          </a:xfrm>
          <a:prstGeom prst="rect">
            <a:avLst/>
          </a:prstGeom>
        </p:spPr>
      </p:pic>
      <p:pic>
        <p:nvPicPr>
          <p:cNvPr id="15" name="图片 14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00" y="1190625"/>
            <a:ext cx="2514600" cy="1419225"/>
          </a:xfrm>
          <a:prstGeom prst="rect">
            <a:avLst/>
          </a:prstGeom>
        </p:spPr>
      </p:pic>
      <p:pic>
        <p:nvPicPr>
          <p:cNvPr id="16" name="图片 15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6105525" y="1857375"/>
            <a:ext cx="2324100" cy="116205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2095500" y="1552575"/>
            <a:ext cx="876300" cy="866775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18" name="文本框 17"/>
          <p:cNvSpPr txBox="1"/>
          <p:nvPr/>
        </p:nvSpPr>
        <p:spPr>
          <a:xfrm>
            <a:off x="4895850" y="1552575"/>
            <a:ext cx="876300" cy="866775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19" name="文本框 18"/>
          <p:cNvSpPr txBox="1"/>
          <p:nvPr/>
        </p:nvSpPr>
        <p:spPr>
          <a:xfrm>
            <a:off x="7620000" y="1571625"/>
            <a:ext cx="876300" cy="866775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20" name="文本框 19"/>
          <p:cNvSpPr txBox="1"/>
          <p:nvPr/>
        </p:nvSpPr>
        <p:spPr>
          <a:xfrm>
            <a:off x="3105150" y="990600"/>
            <a:ext cx="638175" cy="476250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pic>
        <p:nvPicPr>
          <p:cNvPr id="21" name="图片 20"/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3333750" y="1419225"/>
            <a:ext cx="371475" cy="238125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5257800" y="866775"/>
            <a:ext cx="838200" cy="476250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pic>
        <p:nvPicPr>
          <p:cNvPr id="23" name="图片 22"/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5286375" y="1295400"/>
            <a:ext cx="371475" cy="238125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3190875" y="1038225"/>
            <a:ext cx="59436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电源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5353050" y="928688"/>
            <a:ext cx="6953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用电器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3476625" y="3248025"/>
            <a:ext cx="56578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导线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5572125" y="3409950"/>
            <a:ext cx="35623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开关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495925" y="3371850"/>
            <a:ext cx="638175" cy="476250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pic>
        <p:nvPicPr>
          <p:cNvPr id="29" name="图片 28"/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5581650" y="3171825"/>
            <a:ext cx="371475" cy="238125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3362325" y="3209925"/>
            <a:ext cx="638175" cy="476250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pic>
        <p:nvPicPr>
          <p:cNvPr id="31" name="图片 30"/>
          <p:cNvPicPr>
            <a:picLocks/>
          </p:cNvPicPr>
          <p:nvPr/>
        </p:nvPicPr>
        <p:blipFill>
          <a:blip r:embed="rId13"/>
          <a:stretch>
            <a:fillRect/>
          </a:stretch>
        </p:blipFill>
        <p:spPr>
          <a:xfrm>
            <a:off x="3619500" y="3000375"/>
            <a:ext cx="371475" cy="238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 animBg="1"/>
      <p:bldP spid="18" grpId="0" animBg="1"/>
      <p:bldP spid="19" grpId="0" animBg="1"/>
      <p:bldP spid="20" grpId="0" animBg="1"/>
      <p:bldP spid="21" grpId="0"/>
      <p:bldP spid="22" grpId="0" animBg="1"/>
      <p:bldP spid="23" grpId="0"/>
      <p:bldP spid="24" grpId="0"/>
      <p:bldP spid="25" grpId="0"/>
      <p:bldP spid="26" grpId="0"/>
      <p:bldP spid="27" grpId="0"/>
      <p:bldP spid="28" grpId="0" animBg="1"/>
      <p:bldP spid="29" grpId="0"/>
      <p:bldP spid="30" grpId="0" animBg="1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-114300" y="266700"/>
          <a:ext cx="9134475" cy="5086350"/>
          <a:chOff x="-114300" y="266700"/>
          <a:chExt cx="9134475" cy="5086350"/>
        </a:xfrm>
      </p:grpSpPr>
      <p:sp>
        <p:nvSpPr>
          <p:cNvPr id="2" name="文本框 1"/>
          <p:cNvSpPr txBox="1"/>
          <p:nvPr/>
        </p:nvSpPr>
        <p:spPr>
          <a:xfrm>
            <a:off x="1123950" y="1057275"/>
            <a:ext cx="80105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实验：自己动手，连接电路，使小灯泡发光。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991225" y="1219200"/>
            <a:ext cx="23336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提示：</a:t>
            </a:r>
            <a:r>
              <a:t/>
            </a:r>
            <a:br/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不能把电池的两端用导线直接连在一起。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895975" y="1152525"/>
            <a:ext cx="2447925" cy="1152525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3086100"/>
            <a:ext cx="2181225" cy="1524000"/>
          </a:xfrm>
          <a:prstGeom prst="rect">
            <a:avLst/>
          </a:prstGeom>
        </p:spPr>
      </p:pic>
      <p:pic>
        <p:nvPicPr>
          <p:cNvPr id="6" name="图片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-114300" y="866775"/>
            <a:ext cx="4236244" cy="2381250"/>
          </a:xfrm>
          <a:prstGeom prst="rect">
            <a:avLst/>
          </a:prstGeom>
        </p:spPr>
      </p:pic>
      <p:pic>
        <p:nvPicPr>
          <p:cNvPr id="7" name="图片 6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333625" y="2867025"/>
            <a:ext cx="3705225" cy="2076450"/>
          </a:xfrm>
          <a:prstGeom prst="rect">
            <a:avLst/>
          </a:prstGeom>
        </p:spPr>
      </p:pic>
      <p:pic>
        <p:nvPicPr>
          <p:cNvPr id="8" name="图片 7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981200" y="857250"/>
            <a:ext cx="4236244" cy="2381250"/>
          </a:xfrm>
          <a:prstGeom prst="rect">
            <a:avLst/>
          </a:prstGeom>
        </p:spPr>
      </p:pic>
      <p:pic>
        <p:nvPicPr>
          <p:cNvPr id="9" name="图片 8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172075" y="2990850"/>
            <a:ext cx="3733800" cy="2095500"/>
          </a:xfrm>
          <a:prstGeom prst="rect">
            <a:avLst/>
          </a:prstGeom>
        </p:spPr>
      </p:pic>
      <p:pic>
        <p:nvPicPr>
          <p:cNvPr id="10" name="图片 9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5781675" y="3314700"/>
            <a:ext cx="2457450" cy="9525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12" name="文本框 11"/>
          <p:cNvSpPr txBox="1"/>
          <p:nvPr/>
        </p:nvSpPr>
        <p:spPr>
          <a:xfrm>
            <a:off x="628650" y="266700"/>
            <a:ext cx="16097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电流的形成</a:t>
            </a:r>
          </a:p>
        </p:txBody>
      </p:sp>
      <p:pic>
        <p:nvPicPr>
          <p:cNvPr id="13" name="图片 12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6129338" y="3343275"/>
            <a:ext cx="1647825" cy="1038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9" grpId="0"/>
      <p:bldP spid="10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600575"/>
          <a:chOff x="381000" y="266700"/>
          <a:chExt cx="9134475" cy="4600575"/>
        </a:xfrm>
      </p:grpSpPr>
      <p:pic>
        <p:nvPicPr>
          <p:cNvPr id="2" name="图片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695825" y="923925"/>
            <a:ext cx="1619250" cy="1619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" name="图片 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09613" y="2952750"/>
            <a:ext cx="1619250" cy="1619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4" name="图片 3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715125" y="923925"/>
            <a:ext cx="1619250" cy="1619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5" name="图片 4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705100" y="923925"/>
            <a:ext cx="1619250" cy="1619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6" name="图片 5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709613" y="923925"/>
            <a:ext cx="1619250" cy="1619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7" name="图片 6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2705100" y="2952750"/>
            <a:ext cx="1619250" cy="1619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8" name="图片 7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4695825" y="2952750"/>
            <a:ext cx="1619250" cy="1619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图片 8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6715125" y="2952750"/>
            <a:ext cx="1619250" cy="1619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0" name="文本框 9"/>
          <p:cNvSpPr txBox="1"/>
          <p:nvPr/>
        </p:nvSpPr>
        <p:spPr>
          <a:xfrm>
            <a:off x="1171575" y="2581275"/>
            <a:ext cx="79629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干电池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943225" y="2581275"/>
            <a:ext cx="61912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氧化银电池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157788" y="2581275"/>
            <a:ext cx="3976688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蓄电池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067550" y="2581275"/>
            <a:ext cx="20669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硅光电池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181100" y="4600575"/>
            <a:ext cx="79533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锂电池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057525" y="4600575"/>
            <a:ext cx="60769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学生电源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048250" y="4600575"/>
            <a:ext cx="40862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燃料电池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177088" y="4600575"/>
            <a:ext cx="1957388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发电机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19" name="文本框 18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各种电池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629150"/>
          <a:chOff x="381000" y="266700"/>
          <a:chExt cx="9134475" cy="4629150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12763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各种开关</a:t>
            </a:r>
          </a:p>
        </p:txBody>
      </p:sp>
      <p:pic>
        <p:nvPicPr>
          <p:cNvPr id="4" name="图片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3" y="933450"/>
            <a:ext cx="1619250" cy="1619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5" name="图片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695575" y="933450"/>
            <a:ext cx="1619250" cy="1619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6" name="图片 5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743450" y="933450"/>
            <a:ext cx="1619250" cy="1619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7" name="图片 6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753225" y="933450"/>
            <a:ext cx="1619250" cy="1619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8" name="图片 7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671513" y="2952750"/>
            <a:ext cx="1619250" cy="1619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图片 8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2695575" y="2952750"/>
            <a:ext cx="1619250" cy="1619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" name="图片 9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4743450" y="2952750"/>
            <a:ext cx="1619250" cy="1619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" name="图片 10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6753225" y="2952750"/>
            <a:ext cx="1619250" cy="1619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2" name="文本框 11"/>
          <p:cNvSpPr txBox="1"/>
          <p:nvPr/>
        </p:nvSpPr>
        <p:spPr>
          <a:xfrm>
            <a:off x="1028700" y="2581275"/>
            <a:ext cx="81057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按钮开关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048000" y="2581275"/>
            <a:ext cx="60864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拉线开关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115175" y="2590800"/>
            <a:ext cx="20193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单刀开关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105650" y="4600575"/>
            <a:ext cx="2028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空气开关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014663" y="4600575"/>
            <a:ext cx="6119813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声控开关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942975" y="4629150"/>
            <a:ext cx="81915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光控开关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086350" y="2590800"/>
            <a:ext cx="40481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感应开关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048250" y="4610100"/>
            <a:ext cx="40862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温控开关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638675"/>
          <a:chOff x="381000" y="266700"/>
          <a:chExt cx="9134475" cy="4638675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16764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各种用电器</a:t>
            </a:r>
          </a:p>
        </p:txBody>
      </p:sp>
      <p:pic>
        <p:nvPicPr>
          <p:cNvPr id="4" name="图片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47713" y="3000375"/>
            <a:ext cx="1619250" cy="1619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5" name="图片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50" y="990600"/>
            <a:ext cx="1619250" cy="1619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6" name="图片 5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748213" y="990600"/>
            <a:ext cx="1619250" cy="1619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7" name="图片 6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757988" y="990600"/>
            <a:ext cx="1619250" cy="1619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8" name="图片 7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747713" y="990600"/>
            <a:ext cx="1619250" cy="1619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图片 8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6757988" y="3000375"/>
            <a:ext cx="1619250" cy="1619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" name="图片 9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2762250" y="3000375"/>
            <a:ext cx="1619250" cy="1619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" name="图片 10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4748213" y="3000375"/>
            <a:ext cx="1619250" cy="1619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2" name="文本框 11"/>
          <p:cNvSpPr txBox="1"/>
          <p:nvPr/>
        </p:nvSpPr>
        <p:spPr>
          <a:xfrm>
            <a:off x="1209675" y="2609850"/>
            <a:ext cx="79248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电视机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224213" y="2609850"/>
            <a:ext cx="5910263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电冰箱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210175" y="2609850"/>
            <a:ext cx="39243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洗衣机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219950" y="2609850"/>
            <a:ext cx="19145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电风扇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328738" y="4638675"/>
            <a:ext cx="7805738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台灯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224213" y="4638675"/>
            <a:ext cx="5910263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微波炉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324475" y="4638675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电脑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7219950" y="4638675"/>
            <a:ext cx="19145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电烤箱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248150"/>
          <a:chOff x="381000" y="266700"/>
          <a:chExt cx="9134475" cy="4248150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13430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各种导线</a:t>
            </a:r>
          </a:p>
        </p:txBody>
      </p:sp>
      <p:pic>
        <p:nvPicPr>
          <p:cNvPr id="4" name="图片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295400"/>
            <a:ext cx="1619250" cy="10477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5" name="图片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276850" y="3114675"/>
            <a:ext cx="1619250" cy="10477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6" name="图片 5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276850" y="1295400"/>
            <a:ext cx="1619250" cy="10477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7" name="图片 6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209800" y="3114675"/>
            <a:ext cx="1619250" cy="10477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8" name="文本框 7"/>
          <p:cNvSpPr txBox="1"/>
          <p:nvPr/>
        </p:nvSpPr>
        <p:spPr>
          <a:xfrm>
            <a:off x="2562225" y="2428875"/>
            <a:ext cx="65722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家用导线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629275" y="2428875"/>
            <a:ext cx="35052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实验导线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562225" y="4248150"/>
            <a:ext cx="65722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数据导线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634038" y="4248150"/>
            <a:ext cx="3500438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钻石导线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391025"/>
          <a:chOff x="381000" y="266700"/>
          <a:chExt cx="9134475" cy="4391025"/>
        </a:xfrm>
      </p:grpSpPr>
      <p:sp>
        <p:nvSpPr>
          <p:cNvPr id="2" name="文本框 1"/>
          <p:cNvSpPr txBox="1"/>
          <p:nvPr/>
        </p:nvSpPr>
        <p:spPr>
          <a:xfrm>
            <a:off x="1143000" y="3829050"/>
            <a:ext cx="79914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由电源、用电器、导线、开关组成的电流可以流过的路径叫做电路。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328863" y="4391025"/>
            <a:ext cx="6805613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电路中有电流的条件：</a:t>
            </a: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①有电源 ②电路闭合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981700" y="1495425"/>
            <a:ext cx="31527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电源：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981700" y="1876425"/>
            <a:ext cx="31527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用电器：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981700" y="2295525"/>
            <a:ext cx="31527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开关：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981700" y="2714625"/>
            <a:ext cx="31527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导线：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819900" y="1495425"/>
            <a:ext cx="23145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提供电能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819900" y="1876425"/>
            <a:ext cx="23145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消耗电能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819900" y="2295525"/>
            <a:ext cx="23145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控制电路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819900" y="2714625"/>
            <a:ext cx="23145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传输电能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13" name="文本框 1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元件的作用</a:t>
            </a:r>
          </a:p>
        </p:txBody>
      </p:sp>
      <p:pic>
        <p:nvPicPr>
          <p:cNvPr id="14" name="图片 1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933575" y="1724025"/>
            <a:ext cx="3028950" cy="1695450"/>
          </a:xfrm>
          <a:prstGeom prst="rect">
            <a:avLst/>
          </a:prstGeom>
        </p:spPr>
      </p:pic>
      <p:pic>
        <p:nvPicPr>
          <p:cNvPr id="15" name="图片 1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" y="809625"/>
            <a:ext cx="3009900" cy="1666875"/>
          </a:xfrm>
          <a:prstGeom prst="rect">
            <a:avLst/>
          </a:prstGeom>
        </p:spPr>
      </p:pic>
      <p:pic>
        <p:nvPicPr>
          <p:cNvPr id="16" name="图片 15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667125" y="1238250"/>
            <a:ext cx="1171575" cy="1076325"/>
          </a:xfrm>
          <a:prstGeom prst="rect">
            <a:avLst/>
          </a:prstGeom>
        </p:spPr>
      </p:pic>
      <p:pic>
        <p:nvPicPr>
          <p:cNvPr id="17" name="图片 16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266825" y="1600200"/>
            <a:ext cx="3562350" cy="1209675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819150" y="962025"/>
            <a:ext cx="638175" cy="476250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pic>
        <p:nvPicPr>
          <p:cNvPr id="19" name="图片 18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047750" y="1390650"/>
            <a:ext cx="371475" cy="23812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4619625" y="952500"/>
            <a:ext cx="838200" cy="476250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pic>
        <p:nvPicPr>
          <p:cNvPr id="21" name="图片 20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4648200" y="1381125"/>
            <a:ext cx="371475" cy="238125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904875" y="1009650"/>
            <a:ext cx="82296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电源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714875" y="1014413"/>
            <a:ext cx="6953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用电器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676400" y="2828925"/>
            <a:ext cx="74580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导线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3886200" y="3133725"/>
            <a:ext cx="52482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开关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3810000" y="3095625"/>
            <a:ext cx="638175" cy="476250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pic>
        <p:nvPicPr>
          <p:cNvPr id="27" name="图片 26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3895725" y="2895600"/>
            <a:ext cx="371475" cy="238125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1562100" y="2790825"/>
            <a:ext cx="638175" cy="476250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pic>
        <p:nvPicPr>
          <p:cNvPr id="29" name="图片 28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1819275" y="2581275"/>
            <a:ext cx="371475" cy="238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533900"/>
          <a:chOff x="381000" y="266700"/>
          <a:chExt cx="9134475" cy="4533900"/>
        </a:xfrm>
      </p:grpSpPr>
      <p:sp>
        <p:nvSpPr>
          <p:cNvPr id="2" name="文本框 1"/>
          <p:cNvSpPr txBox="1"/>
          <p:nvPr/>
        </p:nvSpPr>
        <p:spPr>
          <a:xfrm>
            <a:off x="1095375" y="4105275"/>
            <a:ext cx="80391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答：没有电源，就没有提供电能的装置，电路中没有电流，风扇不转。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095375" y="4533900"/>
            <a:ext cx="80391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电源：提供电能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95375" y="3700463"/>
            <a:ext cx="80391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如果没有电源，风扇会转动吗？</a:t>
            </a:r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3667125"/>
            <a:ext cx="419100" cy="4191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7" name="文本框 6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元件的作用</a:t>
            </a:r>
          </a:p>
        </p:txBody>
      </p:sp>
      <p:pic>
        <p:nvPicPr>
          <p:cNvPr id="8" name="图片 7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019300" y="1724025"/>
            <a:ext cx="3028950" cy="1695450"/>
          </a:xfrm>
          <a:prstGeom prst="rect">
            <a:avLst/>
          </a:prstGeom>
        </p:spPr>
      </p:pic>
      <p:pic>
        <p:nvPicPr>
          <p:cNvPr id="9" name="图片 8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800100"/>
            <a:ext cx="3009900" cy="1666875"/>
          </a:xfrm>
          <a:prstGeom prst="rect">
            <a:avLst/>
          </a:prstGeom>
        </p:spPr>
      </p:pic>
      <p:pic>
        <p:nvPicPr>
          <p:cNvPr id="10" name="图片 9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752850" y="1238250"/>
            <a:ext cx="1171575" cy="1076325"/>
          </a:xfrm>
          <a:prstGeom prst="rect">
            <a:avLst/>
          </a:prstGeom>
        </p:spPr>
      </p:pic>
      <p:pic>
        <p:nvPicPr>
          <p:cNvPr id="11" name="图片 10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352550" y="1600200"/>
            <a:ext cx="3562350" cy="120967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904875" y="962025"/>
            <a:ext cx="638175" cy="476250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pic>
        <p:nvPicPr>
          <p:cNvPr id="13" name="图片 12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1133475" y="1390650"/>
            <a:ext cx="371475" cy="23812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705350" y="952500"/>
            <a:ext cx="838200" cy="476250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pic>
        <p:nvPicPr>
          <p:cNvPr id="15" name="图片 14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4733925" y="1381125"/>
            <a:ext cx="371475" cy="23812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990600" y="1009650"/>
            <a:ext cx="81438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电源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800600" y="1014413"/>
            <a:ext cx="6953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用电器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762125" y="2828925"/>
            <a:ext cx="73723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导线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971925" y="3133725"/>
            <a:ext cx="51625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开关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895725" y="3095625"/>
            <a:ext cx="638175" cy="476250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pic>
        <p:nvPicPr>
          <p:cNvPr id="21" name="图片 20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3981450" y="2895600"/>
            <a:ext cx="371475" cy="238125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1647825" y="2790825"/>
            <a:ext cx="638175" cy="476250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pic>
        <p:nvPicPr>
          <p:cNvPr id="23" name="图片 22"/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1905000" y="2581275"/>
            <a:ext cx="371475" cy="238125"/>
          </a:xfrm>
          <a:prstGeom prst="rect">
            <a:avLst/>
          </a:prstGeom>
        </p:spPr>
      </p:pic>
      <p:pic>
        <p:nvPicPr>
          <p:cNvPr id="24" name="图片 2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1971675"/>
            <a:ext cx="3181350" cy="1771650"/>
          </a:xfrm>
          <a:prstGeom prst="rect">
            <a:avLst/>
          </a:prstGeom>
        </p:spPr>
      </p:pic>
      <p:pic>
        <p:nvPicPr>
          <p:cNvPr id="25" name="图片 24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1304925"/>
            <a:ext cx="1171575" cy="1076325"/>
          </a:xfrm>
          <a:prstGeom prst="rect">
            <a:avLst/>
          </a:prstGeom>
        </p:spPr>
      </p:pic>
      <p:pic>
        <p:nvPicPr>
          <p:cNvPr id="26" name="图片 25"/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6124575" y="1866900"/>
            <a:ext cx="1743075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24" grpId="0"/>
      <p:bldP spid="25" grpId="0"/>
      <p:bldP spid="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257175" y="266700"/>
          <a:ext cx="9134475" cy="4324350"/>
          <a:chOff x="257175" y="266700"/>
          <a:chExt cx="9134475" cy="4324350"/>
        </a:xfrm>
      </p:grpSpPr>
      <p:sp>
        <p:nvSpPr>
          <p:cNvPr id="2" name="文本框 1"/>
          <p:cNvSpPr txBox="1"/>
          <p:nvPr/>
        </p:nvSpPr>
        <p:spPr>
          <a:xfrm>
            <a:off x="1123950" y="3829050"/>
            <a:ext cx="80105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答：A 图只要断开开关；B 图需要拆下一根导线（不方便）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3950" y="4324350"/>
            <a:ext cx="80105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开关：控制电路</a:t>
            </a:r>
          </a:p>
        </p:txBody>
      </p:sp>
      <p:pic>
        <p:nvPicPr>
          <p:cNvPr id="4" name="图片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3343275"/>
            <a:ext cx="419100" cy="4191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文本框 5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元件的作用</a:t>
            </a:r>
          </a:p>
        </p:txBody>
      </p:sp>
      <p:pic>
        <p:nvPicPr>
          <p:cNvPr id="7" name="图片 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495425" y="1743075"/>
            <a:ext cx="3028950" cy="1695450"/>
          </a:xfrm>
          <a:prstGeom prst="rect">
            <a:avLst/>
          </a:prstGeom>
        </p:spPr>
      </p:pic>
      <p:pic>
        <p:nvPicPr>
          <p:cNvPr id="8" name="图片 7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5" y="809625"/>
            <a:ext cx="3009900" cy="1666875"/>
          </a:xfrm>
          <a:prstGeom prst="rect">
            <a:avLst/>
          </a:prstGeom>
        </p:spPr>
      </p:pic>
      <p:pic>
        <p:nvPicPr>
          <p:cNvPr id="9" name="图片 8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228975" y="1257300"/>
            <a:ext cx="1171575" cy="1076325"/>
          </a:xfrm>
          <a:prstGeom prst="rect">
            <a:avLst/>
          </a:prstGeom>
        </p:spPr>
      </p:pic>
      <p:pic>
        <p:nvPicPr>
          <p:cNvPr id="10" name="图片 9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828675" y="1619250"/>
            <a:ext cx="3562350" cy="1209675"/>
          </a:xfrm>
          <a:prstGeom prst="rect">
            <a:avLst/>
          </a:prstGeom>
        </p:spPr>
      </p:pic>
      <p:pic>
        <p:nvPicPr>
          <p:cNvPr id="11" name="图片 10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086225" y="904875"/>
            <a:ext cx="2914650" cy="1638300"/>
          </a:xfrm>
          <a:prstGeom prst="rect">
            <a:avLst/>
          </a:prstGeom>
        </p:spPr>
      </p:pic>
      <p:pic>
        <p:nvPicPr>
          <p:cNvPr id="12" name="图片 11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934200" y="1314450"/>
            <a:ext cx="1171575" cy="1076325"/>
          </a:xfrm>
          <a:prstGeom prst="rect">
            <a:avLst/>
          </a:prstGeom>
        </p:spPr>
      </p:pic>
      <p:pic>
        <p:nvPicPr>
          <p:cNvPr id="13" name="图片 12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4829175" y="1704975"/>
            <a:ext cx="3028950" cy="104775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123950" y="3376613"/>
            <a:ext cx="80105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如果要让电机停止工作，A/B 图分别需要如何操作？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410075"/>
          <a:chOff x="381000" y="266700"/>
          <a:chExt cx="9134475" cy="4410075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元件的作用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52513" y="3876675"/>
            <a:ext cx="8081963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由电源、用电器、导线、开关组成的电流可以流过的路径叫做电路。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52513" y="4410075"/>
            <a:ext cx="8081963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电路中有电流的条件：</a:t>
            </a:r>
            <a:r>
              <a:rPr lang="en-US" sz="18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①有电源 ②电路闭合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029325" y="1685925"/>
            <a:ext cx="31051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电源：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029325" y="2066925"/>
            <a:ext cx="31051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用电器：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029325" y="2524125"/>
            <a:ext cx="31051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开关：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029325" y="2943225"/>
            <a:ext cx="31051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导线：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867525" y="1685925"/>
            <a:ext cx="22669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提供电能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867525" y="2066925"/>
            <a:ext cx="22669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消耗电能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867525" y="2524125"/>
            <a:ext cx="22669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控制电路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867525" y="2943225"/>
            <a:ext cx="22669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传输电能</a:t>
            </a:r>
          </a:p>
        </p:txBody>
      </p:sp>
      <p:pic>
        <p:nvPicPr>
          <p:cNvPr id="14" name="图片 1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914525"/>
            <a:ext cx="3028950" cy="1695450"/>
          </a:xfrm>
          <a:prstGeom prst="rect">
            <a:avLst/>
          </a:prstGeom>
        </p:spPr>
      </p:pic>
      <p:pic>
        <p:nvPicPr>
          <p:cNvPr id="15" name="图片 1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0" y="1000125"/>
            <a:ext cx="3009900" cy="1666875"/>
          </a:xfrm>
          <a:prstGeom prst="rect">
            <a:avLst/>
          </a:prstGeom>
        </p:spPr>
      </p:pic>
      <p:pic>
        <p:nvPicPr>
          <p:cNvPr id="16" name="图片 15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50" y="1428750"/>
            <a:ext cx="1171575" cy="1076325"/>
          </a:xfrm>
          <a:prstGeom prst="rect">
            <a:avLst/>
          </a:prstGeom>
        </p:spPr>
      </p:pic>
      <p:pic>
        <p:nvPicPr>
          <p:cNvPr id="17" name="图片 16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314450" y="1790700"/>
            <a:ext cx="3562350" cy="1209675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866775" y="1152525"/>
            <a:ext cx="638175" cy="476250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pic>
        <p:nvPicPr>
          <p:cNvPr id="19" name="图片 18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095375" y="1581150"/>
            <a:ext cx="371475" cy="23812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4667250" y="1143000"/>
            <a:ext cx="838200" cy="476250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pic>
        <p:nvPicPr>
          <p:cNvPr id="21" name="图片 20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4695825" y="1571625"/>
            <a:ext cx="371475" cy="238125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952500" y="1200150"/>
            <a:ext cx="81819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电源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762500" y="1204913"/>
            <a:ext cx="6953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用电器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724025" y="3019425"/>
            <a:ext cx="74104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导线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3933825" y="3324225"/>
            <a:ext cx="52006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开关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3857625" y="3286125"/>
            <a:ext cx="638175" cy="476250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pic>
        <p:nvPicPr>
          <p:cNvPr id="27" name="图片 26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3943350" y="3086100"/>
            <a:ext cx="371475" cy="238125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1609725" y="2981325"/>
            <a:ext cx="638175" cy="476250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pic>
        <p:nvPicPr>
          <p:cNvPr id="29" name="图片 28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1866900" y="2771775"/>
            <a:ext cx="371475" cy="238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2486025"/>
          <a:chOff x="381000" y="266700"/>
          <a:chExt cx="9134475" cy="2486025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14400" y="1476375"/>
            <a:ext cx="80867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下图所示各电路元件为电路提供电能的是____，消耗 电能的是_______。 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162050" y="2486025"/>
            <a:ext cx="79724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A、小灯泡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114675" y="2486025"/>
            <a:ext cx="60198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B、电铃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019675" y="2486025"/>
            <a:ext cx="41148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C、电池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705600" y="2486025"/>
            <a:ext cx="24288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D、电机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238750" y="1476375"/>
            <a:ext cx="38957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C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239000" y="1476375"/>
            <a:ext cx="18954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A B 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3505200"/>
          <a:chOff x="381000" y="266700"/>
          <a:chExt cx="9134475" cy="3505200"/>
        </a:xfrm>
      </p:grpSpPr>
      <p:sp>
        <p:nvSpPr>
          <p:cNvPr id="2" name="文本框 1"/>
          <p:cNvSpPr txBox="1"/>
          <p:nvPr/>
        </p:nvSpPr>
        <p:spPr>
          <a:xfrm>
            <a:off x="1190625" y="1190625"/>
            <a:ext cx="79438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在下列器件中全部为用电器的是（        ）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90625" y="1809750"/>
            <a:ext cx="79438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A.电铃、电池组、白炽灯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90625" y="2400300"/>
            <a:ext cx="79438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B.发电机、电动机、电源插座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190625" y="2962275"/>
            <a:ext cx="79438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C.日光灯、电风扇、电线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190625" y="3505200"/>
            <a:ext cx="79438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D.洗衣机、收录机、空调器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8" name="文本框 7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练习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743450" y="1190625"/>
            <a:ext cx="43910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543425"/>
          <a:chOff x="381000" y="266700"/>
          <a:chExt cx="9134475" cy="4543425"/>
        </a:xfrm>
      </p:grpSpPr>
      <p:sp>
        <p:nvSpPr>
          <p:cNvPr id="2" name="文本框 1"/>
          <p:cNvSpPr txBox="1"/>
          <p:nvPr/>
        </p:nvSpPr>
        <p:spPr>
          <a:xfrm>
            <a:off x="1409700" y="1066800"/>
            <a:ext cx="77247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电流的形成：电荷的定向移动形成电流。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466850" y="4133850"/>
            <a:ext cx="76676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闭合开关，小灯泡发光，表明有电荷定向移动流过小灯泡。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409700" y="4067175"/>
            <a:ext cx="5962650" cy="476250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343275" y="781050"/>
            <a:ext cx="4236244" cy="2381250"/>
          </a:xfrm>
          <a:prstGeom prst="rect">
            <a:avLst/>
          </a:prstGeom>
        </p:spPr>
      </p:pic>
      <p:pic>
        <p:nvPicPr>
          <p:cNvPr id="6" name="图片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067050" y="2324100"/>
            <a:ext cx="3743325" cy="2105025"/>
          </a:xfrm>
          <a:prstGeom prst="rect">
            <a:avLst/>
          </a:prstGeom>
        </p:spPr>
      </p:pic>
      <p:pic>
        <p:nvPicPr>
          <p:cNvPr id="7" name="图片 6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304925" y="1219200"/>
            <a:ext cx="3905250" cy="2190750"/>
          </a:xfrm>
          <a:prstGeom prst="rect">
            <a:avLst/>
          </a:prstGeom>
        </p:spPr>
      </p:pic>
      <p:pic>
        <p:nvPicPr>
          <p:cNvPr id="8" name="图片 7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752725" y="2124075"/>
            <a:ext cx="3438525" cy="14478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10" name="文本框 9"/>
          <p:cNvSpPr txBox="1"/>
          <p:nvPr/>
        </p:nvSpPr>
        <p:spPr>
          <a:xfrm>
            <a:off x="628650" y="266700"/>
            <a:ext cx="16097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电流的形成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3600450"/>
          <a:chOff x="381000" y="266700"/>
          <a:chExt cx="9134475" cy="3600450"/>
        </a:xfrm>
      </p:grpSpPr>
      <p:sp>
        <p:nvSpPr>
          <p:cNvPr id="2" name="文本框 1"/>
          <p:cNvSpPr txBox="1"/>
          <p:nvPr/>
        </p:nvSpPr>
        <p:spPr>
          <a:xfrm>
            <a:off x="1047750" y="1181100"/>
            <a:ext cx="80867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下列说法中正确的是：（       ）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047750" y="1828800"/>
            <a:ext cx="80867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A、用导线把开关、电灯等用电器连接起来就组成了一个完整的电路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47750" y="2438400"/>
            <a:ext cx="80867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B、干电池、蓄电池、发电机、电动机都是电源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47750" y="3028950"/>
            <a:ext cx="80867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C、电源是使电路中有持续电流的装置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47750" y="3600450"/>
            <a:ext cx="80867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D、用手电筒照明时，电流方向是干电池的负极经过灯泡流到正极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8" name="文本框 7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练习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667125" y="1181100"/>
            <a:ext cx="54673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3638550"/>
          <a:chOff x="381000" y="266700"/>
          <a:chExt cx="9134475" cy="3638550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38200" y="1323975"/>
            <a:ext cx="82962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1、电池和发电机属于_______，它在电路中提供_________。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38200" y="1981200"/>
            <a:ext cx="82962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2、一个完整的电路是由_______、_______、______ 和 ______组成。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38200" y="2667000"/>
            <a:ext cx="78009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3、金属中有_________，所以善于导电；食盐水中也有能 _________ 的离子，所以也是导体；在你的学习用品中，________是导体，_________ 是绝缘体。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38200" y="3638550"/>
            <a:ext cx="82962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4、电路中电流的方向是沿着“_______→________→_______”方向流动的。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133725" y="1285875"/>
            <a:ext cx="60007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电源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657850" y="1285875"/>
            <a:ext cx="34766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持续电流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362325" y="1962150"/>
            <a:ext cx="57721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电源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362450" y="1962150"/>
            <a:ext cx="47720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用电器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524500" y="1962150"/>
            <a:ext cx="36099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开关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534150" y="1962150"/>
            <a:ext cx="26003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导线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181225" y="2619375"/>
            <a:ext cx="69532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自由电子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648450" y="2619375"/>
            <a:ext cx="24860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自由移动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629150" y="2952750"/>
            <a:ext cx="45053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铅笔芯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486525" y="2952750"/>
            <a:ext cx="9144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塑料尺子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914775" y="3609975"/>
            <a:ext cx="52197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正极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953000" y="3609975"/>
            <a:ext cx="41814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用电器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134100" y="3609975"/>
            <a:ext cx="30003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负极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438150" y="742950"/>
          <a:ext cx="9134475" cy="4476750"/>
          <a:chOff x="438150" y="742950"/>
          <a:chExt cx="9134475" cy="4476750"/>
        </a:xfrm>
      </p:grpSpPr>
      <p:pic>
        <p:nvPicPr>
          <p:cNvPr id="2" name="图片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" y="1409700"/>
            <a:ext cx="2857500" cy="2000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" name="图片 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819775" y="1409700"/>
            <a:ext cx="2857500" cy="2000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4" name="图片 3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309938" y="1219200"/>
            <a:ext cx="2445753" cy="23812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286000" y="4057650"/>
            <a:ext cx="68484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B 图是电饭锅下面的电路。是不是眼花缭乱?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528888" y="4476750"/>
            <a:ext cx="6605588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用符号表示电路连接的图，叫做电路图.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85775" y="742950"/>
            <a:ext cx="86487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电路图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638300" y="3600450"/>
            <a:ext cx="74961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A 图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314825" y="3600450"/>
            <a:ext cx="48196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B 图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029450" y="3600450"/>
            <a:ext cx="21050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C 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933450" y="904875"/>
          <a:ext cx="9134475" cy="4352925"/>
          <a:chOff x="933450" y="904875"/>
          <a:chExt cx="9134475" cy="4352925"/>
        </a:xfrm>
      </p:grpSpPr>
      <p:pic>
        <p:nvPicPr>
          <p:cNvPr id="2" name="图片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25" y="1685925"/>
            <a:ext cx="4286250" cy="2667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" name="文本框 2"/>
          <p:cNvSpPr txBox="1"/>
          <p:nvPr/>
        </p:nvSpPr>
        <p:spPr>
          <a:xfrm>
            <a:off x="933450" y="904875"/>
            <a:ext cx="82010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元件符号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-600075" y="266700"/>
          <a:ext cx="9134475" cy="4638675"/>
          <a:chOff x="-600075" y="266700"/>
          <a:chExt cx="9134475" cy="4638675"/>
        </a:xfrm>
      </p:grpSpPr>
      <p:sp>
        <p:nvSpPr>
          <p:cNvPr id="2" name="文本框 1"/>
          <p:cNvSpPr txBox="1"/>
          <p:nvPr/>
        </p:nvSpPr>
        <p:spPr>
          <a:xfrm>
            <a:off x="962025" y="1038225"/>
            <a:ext cx="81724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请画出以下电路的电路图。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画电路图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400300" y="4124325"/>
            <a:ext cx="67341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实物图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229350" y="4124325"/>
            <a:ext cx="29051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电路图</a:t>
            </a:r>
          </a:p>
        </p:txBody>
      </p:sp>
      <p:pic>
        <p:nvPicPr>
          <p:cNvPr id="7" name="图片 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962150" y="962025"/>
            <a:ext cx="3571875" cy="2019300"/>
          </a:xfrm>
          <a:prstGeom prst="rect">
            <a:avLst/>
          </a:prstGeom>
        </p:spPr>
      </p:pic>
      <p:pic>
        <p:nvPicPr>
          <p:cNvPr id="8" name="图片 7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286000"/>
            <a:ext cx="4171950" cy="2352675"/>
          </a:xfrm>
          <a:prstGeom prst="rect">
            <a:avLst/>
          </a:prstGeom>
        </p:spPr>
      </p:pic>
      <p:pic>
        <p:nvPicPr>
          <p:cNvPr id="9" name="图片 8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-600075" y="1143000"/>
            <a:ext cx="3781425" cy="2124075"/>
          </a:xfrm>
          <a:prstGeom prst="rect">
            <a:avLst/>
          </a:prstGeom>
        </p:spPr>
      </p:pic>
      <p:pic>
        <p:nvPicPr>
          <p:cNvPr id="10" name="图片 9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800100" y="2009775"/>
            <a:ext cx="3838575" cy="1752600"/>
          </a:xfrm>
          <a:prstGeom prst="rect">
            <a:avLst/>
          </a:prstGeom>
        </p:spPr>
      </p:pic>
      <p:pic>
        <p:nvPicPr>
          <p:cNvPr id="11" name="图片 10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5305425" y="1638300"/>
            <a:ext cx="2619375" cy="2114550"/>
          </a:xfrm>
          <a:prstGeom prst="rect">
            <a:avLst/>
          </a:prstGeom>
        </p:spPr>
      </p:pic>
      <p:pic>
        <p:nvPicPr>
          <p:cNvPr id="12" name="图片 11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5019675" y="2162175"/>
            <a:ext cx="2933700" cy="140017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7572375" y="1704975"/>
            <a:ext cx="15621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810125"/>
          <a:chOff x="381000" y="266700"/>
          <a:chExt cx="9134475" cy="4810125"/>
        </a:xfrm>
      </p:grpSpPr>
      <p:sp>
        <p:nvSpPr>
          <p:cNvPr id="2" name="文本框 1"/>
          <p:cNvSpPr txBox="1"/>
          <p:nvPr/>
        </p:nvSpPr>
        <p:spPr>
          <a:xfrm>
            <a:off x="1514475" y="3267075"/>
            <a:ext cx="762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电路图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286000" y="3933825"/>
            <a:ext cx="68484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画电路图的要求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267200" y="3381375"/>
            <a:ext cx="48672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画成长方形，横平竖直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267200" y="3962400"/>
            <a:ext cx="48672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元件符号不能画在角落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267200" y="4486275"/>
            <a:ext cx="48672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连接之间不能断开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8" name="文本框 7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画电路图</a:t>
            </a:r>
          </a:p>
        </p:txBody>
      </p:sp>
      <p:pic>
        <p:nvPicPr>
          <p:cNvPr id="9" name="图片 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5" y="1300163"/>
            <a:ext cx="2238375" cy="1704975"/>
          </a:xfrm>
          <a:prstGeom prst="rect">
            <a:avLst/>
          </a:prstGeom>
        </p:spPr>
      </p:pic>
      <p:pic>
        <p:nvPicPr>
          <p:cNvPr id="10" name="图片 9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257550" y="1295400"/>
            <a:ext cx="2409825" cy="1714500"/>
          </a:xfrm>
          <a:prstGeom prst="rect">
            <a:avLst/>
          </a:prstGeom>
        </p:spPr>
      </p:pic>
      <p:pic>
        <p:nvPicPr>
          <p:cNvPr id="11" name="图片 10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50" y="1300163"/>
            <a:ext cx="2257425" cy="170497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143250" y="2495550"/>
            <a:ext cx="657225" cy="628650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13" name="文本框 12"/>
          <p:cNvSpPr txBox="1"/>
          <p:nvPr/>
        </p:nvSpPr>
        <p:spPr>
          <a:xfrm>
            <a:off x="7019925" y="1428750"/>
            <a:ext cx="657225" cy="628650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pic>
        <p:nvPicPr>
          <p:cNvPr id="14" name="图片 13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981450" y="3400425"/>
            <a:ext cx="123825" cy="1409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/>
      <p:bldP spid="12" grpId="0" animBg="1"/>
      <p:bldP spid="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-285750" y="266700"/>
          <a:ext cx="9134475" cy="5067300"/>
          <a:chOff x="-285750" y="266700"/>
          <a:chExt cx="9134475" cy="5067300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57275" y="866775"/>
            <a:ext cx="80772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请画出以下电路的电路图。</a:t>
            </a:r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647825" y="3238500"/>
            <a:ext cx="2476500" cy="1752600"/>
          </a:xfrm>
          <a:prstGeom prst="rect">
            <a:avLst/>
          </a:prstGeom>
        </p:spPr>
      </p:pic>
      <p:pic>
        <p:nvPicPr>
          <p:cNvPr id="6" name="图片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829175" y="3248025"/>
            <a:ext cx="2438400" cy="1819275"/>
          </a:xfrm>
          <a:prstGeom prst="rect">
            <a:avLst/>
          </a:prstGeom>
        </p:spPr>
      </p:pic>
      <p:pic>
        <p:nvPicPr>
          <p:cNvPr id="7" name="图片 6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905375" y="1809750"/>
            <a:ext cx="3028950" cy="1695450"/>
          </a:xfrm>
          <a:prstGeom prst="rect">
            <a:avLst/>
          </a:prstGeom>
        </p:spPr>
      </p:pic>
      <p:pic>
        <p:nvPicPr>
          <p:cNvPr id="8" name="图片 7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648075" y="876300"/>
            <a:ext cx="3009900" cy="1666875"/>
          </a:xfrm>
          <a:prstGeom prst="rect">
            <a:avLst/>
          </a:prstGeom>
        </p:spPr>
      </p:pic>
      <p:pic>
        <p:nvPicPr>
          <p:cNvPr id="9" name="图片 8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6638925" y="1323975"/>
            <a:ext cx="1171575" cy="1076325"/>
          </a:xfrm>
          <a:prstGeom prst="rect">
            <a:avLst/>
          </a:prstGeom>
        </p:spPr>
      </p:pic>
      <p:pic>
        <p:nvPicPr>
          <p:cNvPr id="10" name="图片 9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4238625" y="1685925"/>
            <a:ext cx="3562350" cy="1209675"/>
          </a:xfrm>
          <a:prstGeom prst="rect">
            <a:avLst/>
          </a:prstGeom>
        </p:spPr>
      </p:pic>
      <p:pic>
        <p:nvPicPr>
          <p:cNvPr id="11" name="图片 10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1247775" y="304800"/>
            <a:ext cx="3962400" cy="2228850"/>
          </a:xfrm>
          <a:prstGeom prst="rect">
            <a:avLst/>
          </a:prstGeom>
        </p:spPr>
      </p:pic>
      <p:pic>
        <p:nvPicPr>
          <p:cNvPr id="12" name="图片 11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314450" y="2000250"/>
            <a:ext cx="3095625" cy="1752600"/>
          </a:xfrm>
          <a:prstGeom prst="rect">
            <a:avLst/>
          </a:prstGeom>
        </p:spPr>
      </p:pic>
      <p:pic>
        <p:nvPicPr>
          <p:cNvPr id="13" name="图片 12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-285750" y="857250"/>
            <a:ext cx="3152775" cy="1781175"/>
          </a:xfrm>
          <a:prstGeom prst="rect">
            <a:avLst/>
          </a:prstGeom>
        </p:spPr>
      </p:pic>
      <p:pic>
        <p:nvPicPr>
          <p:cNvPr id="14" name="图片 13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838200" y="1533525"/>
            <a:ext cx="3086100" cy="1495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-161925" y="266700"/>
          <a:ext cx="9134475" cy="4676775"/>
          <a:chOff x="-161925" y="266700"/>
          <a:chExt cx="9134475" cy="4676775"/>
        </a:xfrm>
      </p:grpSpPr>
      <p:pic>
        <p:nvPicPr>
          <p:cNvPr id="2" name="图片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248275" y="2333625"/>
            <a:ext cx="2667000" cy="17049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练习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114425" y="971550"/>
            <a:ext cx="80200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请画出以下电路的实物图。</a:t>
            </a:r>
          </a:p>
        </p:txBody>
      </p:sp>
      <p:pic>
        <p:nvPicPr>
          <p:cNvPr id="6" name="图片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-161925" y="2476500"/>
            <a:ext cx="3867150" cy="2171700"/>
          </a:xfrm>
          <a:prstGeom prst="rect">
            <a:avLst/>
          </a:prstGeom>
        </p:spPr>
      </p:pic>
      <p:pic>
        <p:nvPicPr>
          <p:cNvPr id="7" name="图片 6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162175" y="1514475"/>
            <a:ext cx="3352800" cy="1885950"/>
          </a:xfrm>
          <a:prstGeom prst="rect">
            <a:avLst/>
          </a:prstGeom>
        </p:spPr>
      </p:pic>
      <p:pic>
        <p:nvPicPr>
          <p:cNvPr id="8" name="图片 7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314575" y="3076575"/>
            <a:ext cx="2857500" cy="1600200"/>
          </a:xfrm>
          <a:prstGeom prst="rect">
            <a:avLst/>
          </a:prstGeom>
        </p:spPr>
      </p:pic>
      <p:pic>
        <p:nvPicPr>
          <p:cNvPr id="9" name="图片 8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5" y="1076325"/>
            <a:ext cx="3867150" cy="2171700"/>
          </a:xfrm>
          <a:prstGeom prst="rect">
            <a:avLst/>
          </a:prstGeom>
        </p:spPr>
      </p:pic>
      <p:pic>
        <p:nvPicPr>
          <p:cNvPr id="10" name="图片 9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047750" y="2314575"/>
            <a:ext cx="3495675" cy="1866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905375"/>
          <a:chOff x="381000" y="266700"/>
          <a:chExt cx="9134475" cy="4905375"/>
        </a:xfrm>
      </p:grpSpPr>
      <p:sp>
        <p:nvSpPr>
          <p:cNvPr id="2" name="文本框 1"/>
          <p:cNvSpPr txBox="1"/>
          <p:nvPr/>
        </p:nvSpPr>
        <p:spPr>
          <a:xfrm>
            <a:off x="1114425" y="1095375"/>
            <a:ext cx="80200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请根据电铃的电路图，用画笔代替导线，连接相应的电路？</a:t>
            </a:r>
          </a:p>
        </p:txBody>
      </p:sp>
      <p:pic>
        <p:nvPicPr>
          <p:cNvPr id="3" name="图片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114425" y="2409825"/>
            <a:ext cx="2400300" cy="17526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5" name="文本框 4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连实物图</a:t>
            </a:r>
          </a:p>
        </p:txBody>
      </p:sp>
      <p:pic>
        <p:nvPicPr>
          <p:cNvPr id="6" name="图片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152900" y="2838450"/>
            <a:ext cx="3676650" cy="2066925"/>
          </a:xfrm>
          <a:prstGeom prst="rect">
            <a:avLst/>
          </a:prstGeom>
        </p:spPr>
      </p:pic>
      <p:pic>
        <p:nvPicPr>
          <p:cNvPr id="7" name="图片 6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210175" y="1438275"/>
            <a:ext cx="3762375" cy="2114550"/>
          </a:xfrm>
          <a:prstGeom prst="rect">
            <a:avLst/>
          </a:prstGeom>
        </p:spPr>
      </p:pic>
      <p:pic>
        <p:nvPicPr>
          <p:cNvPr id="8" name="图片 7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476750" y="1619250"/>
            <a:ext cx="1600200" cy="1209675"/>
          </a:xfrm>
          <a:prstGeom prst="rect">
            <a:avLst/>
          </a:prstGeom>
        </p:spPr>
      </p:pic>
      <p:pic>
        <p:nvPicPr>
          <p:cNvPr id="9" name="图片 8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4924425" y="2143125"/>
            <a:ext cx="2686050" cy="1962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210675" cy="4876800"/>
          <a:chOff x="381000" y="266700"/>
          <a:chExt cx="9210675" cy="4876800"/>
        </a:xfrm>
      </p:grpSpPr>
      <p:sp>
        <p:nvSpPr>
          <p:cNvPr id="2" name="文本框 1"/>
          <p:cNvSpPr txBox="1"/>
          <p:nvPr/>
        </p:nvSpPr>
        <p:spPr>
          <a:xfrm>
            <a:off x="1123950" y="1104900"/>
            <a:ext cx="80105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这样连接是否正确？</a:t>
            </a:r>
          </a:p>
        </p:txBody>
      </p:sp>
      <p:pic>
        <p:nvPicPr>
          <p:cNvPr id="3" name="图片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081088"/>
            <a:ext cx="419100" cy="4191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428750" y="4286250"/>
            <a:ext cx="77057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注：连接电路图，导线</a:t>
            </a:r>
            <a:r>
              <a:rPr lang="en-US" sz="18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禁止交叉</a:t>
            </a: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。</a:t>
            </a:r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50" y="1943100"/>
            <a:ext cx="2400300" cy="1752600"/>
          </a:xfrm>
          <a:prstGeom prst="rect">
            <a:avLst/>
          </a:prstGeom>
        </p:spPr>
      </p:pic>
      <p:pic>
        <p:nvPicPr>
          <p:cNvPr id="6" name="图片 5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838575" y="2495550"/>
            <a:ext cx="4236244" cy="2381250"/>
          </a:xfrm>
          <a:prstGeom prst="rect">
            <a:avLst/>
          </a:prstGeom>
        </p:spPr>
      </p:pic>
      <p:pic>
        <p:nvPicPr>
          <p:cNvPr id="7" name="图片 6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5295900" y="1028700"/>
            <a:ext cx="3914775" cy="220027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9" name="文本框 8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连实物图</a:t>
            </a:r>
          </a:p>
        </p:txBody>
      </p:sp>
      <p:pic>
        <p:nvPicPr>
          <p:cNvPr id="10" name="图片 9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4391025" y="1219200"/>
            <a:ext cx="1600200" cy="1209675"/>
          </a:xfrm>
          <a:prstGeom prst="rect">
            <a:avLst/>
          </a:prstGeom>
        </p:spPr>
      </p:pic>
      <p:pic>
        <p:nvPicPr>
          <p:cNvPr id="11" name="图片 10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4762500" y="1762125"/>
            <a:ext cx="3019425" cy="2133600"/>
          </a:xfrm>
          <a:prstGeom prst="rect">
            <a:avLst/>
          </a:prstGeom>
        </p:spPr>
      </p:pic>
      <p:pic>
        <p:nvPicPr>
          <p:cNvPr id="12" name="图片 11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5457825" y="2143125"/>
            <a:ext cx="828675" cy="552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248150"/>
          <a:chOff x="381000" y="266700"/>
          <a:chExt cx="9134475" cy="4248150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电流的形成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733675" y="1533525"/>
            <a:ext cx="64008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金属导线中可以导电的是自由电子。</a:t>
            </a:r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38225" y="2095500"/>
            <a:ext cx="7048500" cy="16954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6" name="文本框 5"/>
          <p:cNvSpPr txBox="1"/>
          <p:nvPr/>
        </p:nvSpPr>
        <p:spPr>
          <a:xfrm>
            <a:off x="5800725" y="3771900"/>
            <a:ext cx="1905000" cy="476250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pic>
        <p:nvPicPr>
          <p:cNvPr id="7" name="图片 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648325" y="3562350"/>
            <a:ext cx="371475" cy="23812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181725" y="3771900"/>
            <a:ext cx="29527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自由电子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733925"/>
          <a:chOff x="381000" y="266700"/>
          <a:chExt cx="9134475" cy="4733925"/>
        </a:xfrm>
      </p:grpSpPr>
      <p:sp>
        <p:nvSpPr>
          <p:cNvPr id="2" name="文本框 1"/>
          <p:cNvSpPr txBox="1"/>
          <p:nvPr/>
        </p:nvSpPr>
        <p:spPr>
          <a:xfrm>
            <a:off x="1104900" y="1095375"/>
            <a:ext cx="80295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请根据电路图，用画笔代替导线，连接相应的电路。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练习</a:t>
            </a:r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2228850"/>
            <a:ext cx="2647950" cy="1800225"/>
          </a:xfrm>
          <a:prstGeom prst="rect">
            <a:avLst/>
          </a:prstGeom>
        </p:spPr>
      </p:pic>
      <p:pic>
        <p:nvPicPr>
          <p:cNvPr id="6" name="图片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124325" y="2466975"/>
            <a:ext cx="4029075" cy="2266950"/>
          </a:xfrm>
          <a:prstGeom prst="rect">
            <a:avLst/>
          </a:prstGeom>
        </p:spPr>
      </p:pic>
      <p:pic>
        <p:nvPicPr>
          <p:cNvPr id="7" name="图片 6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838450" y="1371600"/>
            <a:ext cx="3743325" cy="2105025"/>
          </a:xfrm>
          <a:prstGeom prst="rect">
            <a:avLst/>
          </a:prstGeom>
        </p:spPr>
      </p:pic>
      <p:pic>
        <p:nvPicPr>
          <p:cNvPr id="8" name="图片 7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5419725" y="1343025"/>
            <a:ext cx="3219450" cy="1809750"/>
          </a:xfrm>
          <a:prstGeom prst="rect">
            <a:avLst/>
          </a:prstGeom>
        </p:spPr>
      </p:pic>
      <p:pic>
        <p:nvPicPr>
          <p:cNvPr id="9" name="图片 8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4257675" y="2257425"/>
            <a:ext cx="3648075" cy="1657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267200"/>
          <a:chOff x="381000" y="266700"/>
          <a:chExt cx="9134475" cy="4267200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通路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495550" y="1933575"/>
            <a:ext cx="66389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  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143000" y="1057275"/>
            <a:ext cx="79914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通路：处处连通，用电器能够工作的电路。</a:t>
            </a:r>
          </a:p>
        </p:txBody>
      </p:sp>
      <p:pic>
        <p:nvPicPr>
          <p:cNvPr id="6" name="图片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266825" y="1847850"/>
            <a:ext cx="2705100" cy="1800225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7" name="图片 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867275" y="1885950"/>
            <a:ext cx="2466975" cy="17335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276350" y="4267200"/>
            <a:ext cx="78581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通路:接通的电路。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267200"/>
          <a:chOff x="381000" y="266700"/>
          <a:chExt cx="9134475" cy="4267200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断路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276350" y="1190625"/>
            <a:ext cx="78581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断路：某处被断开，没有电流通过的电路。</a:t>
            </a:r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390650" y="1833563"/>
            <a:ext cx="2952750" cy="2000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6" name="图片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943475" y="1971675"/>
            <a:ext cx="2590800" cy="17240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276350" y="4267200"/>
            <a:ext cx="78581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断路：断开的电路。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695825"/>
          <a:chOff x="381000" y="266700"/>
          <a:chExt cx="9134475" cy="4695825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短路</a:t>
            </a:r>
          </a:p>
        </p:txBody>
      </p:sp>
      <p:pic>
        <p:nvPicPr>
          <p:cNvPr id="4" name="图片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457825" y="2047875"/>
            <a:ext cx="2295525" cy="13335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257300" y="1171575"/>
            <a:ext cx="78771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短路：直接用导线将电源正负极相连的电路。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257300" y="3995738"/>
            <a:ext cx="78771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电源短路时会损坏电源，甚至引起火灾！</a:t>
            </a:r>
          </a:p>
        </p:txBody>
      </p:sp>
      <p:pic>
        <p:nvPicPr>
          <p:cNvPr id="7" name="图片 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848350" y="3648075"/>
            <a:ext cx="1619250" cy="10477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8" name="图片 7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0" y="1638300"/>
            <a:ext cx="4029075" cy="2257425"/>
          </a:xfrm>
          <a:prstGeom prst="rect">
            <a:avLst/>
          </a:prstGeom>
        </p:spPr>
      </p:pic>
      <p:pic>
        <p:nvPicPr>
          <p:cNvPr id="9" name="图片 8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666875" y="2057400"/>
            <a:ext cx="2571750" cy="933450"/>
          </a:xfrm>
          <a:prstGeom prst="rect">
            <a:avLst/>
          </a:prstGeom>
        </p:spPr>
      </p:pic>
      <p:pic>
        <p:nvPicPr>
          <p:cNvPr id="10" name="图片 9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2790825" y="1905000"/>
            <a:ext cx="342900" cy="371475"/>
          </a:xfrm>
          <a:prstGeom prst="rect">
            <a:avLst/>
          </a:prstGeom>
        </p:spPr>
      </p:pic>
      <p:pic>
        <p:nvPicPr>
          <p:cNvPr id="11" name="图片 10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6505575" y="1914525"/>
            <a:ext cx="342900" cy="371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8" grpId="0"/>
      <p:bldP spid="9" grpId="0"/>
      <p:bldP spid="10" grpId="0"/>
      <p:bldP spid="1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533900"/>
          <a:chOff x="381000" y="266700"/>
          <a:chExt cx="9134475" cy="4533900"/>
        </a:xfrm>
      </p:grpSpPr>
      <p:sp>
        <p:nvSpPr>
          <p:cNvPr id="2" name="文本框 1"/>
          <p:cNvSpPr txBox="1"/>
          <p:nvPr/>
        </p:nvSpPr>
        <p:spPr>
          <a:xfrm>
            <a:off x="628650" y="108585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短接：电路接通，用电器两端被导线直接连通。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短接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28650" y="1552575"/>
            <a:ext cx="79914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由一个小灯泡、一个LED 、两节干电池、一个开关组成的电路。闭合开关，小灯泡和LED 发光。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343525" y="3810000"/>
            <a:ext cx="37909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想一想，这是为什么？</a:t>
            </a:r>
          </a:p>
        </p:txBody>
      </p:sp>
      <p:pic>
        <p:nvPicPr>
          <p:cNvPr id="7" name="图片 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3795713"/>
            <a:ext cx="419100" cy="419100"/>
          </a:xfrm>
          <a:prstGeom prst="rect">
            <a:avLst/>
          </a:prstGeom>
        </p:spPr>
      </p:pic>
      <p:pic>
        <p:nvPicPr>
          <p:cNvPr id="8" name="图片 7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76325" y="2533650"/>
            <a:ext cx="2857500" cy="2000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9" name="文本框 8"/>
          <p:cNvSpPr txBox="1"/>
          <p:nvPr/>
        </p:nvSpPr>
        <p:spPr>
          <a:xfrm>
            <a:off x="4324350" y="2781300"/>
            <a:ext cx="39909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用一根导线接在小灯泡的两端，你会看到小灯泡熄灭了，而LED 还发光。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3990975"/>
          <a:chOff x="381000" y="266700"/>
          <a:chExt cx="9134475" cy="3990975"/>
        </a:xfrm>
      </p:grpSpPr>
      <p:sp>
        <p:nvSpPr>
          <p:cNvPr id="2" name="文本框 1"/>
          <p:cNvSpPr txBox="1"/>
          <p:nvPr/>
        </p:nvSpPr>
        <p:spPr>
          <a:xfrm>
            <a:off x="933450" y="1104900"/>
            <a:ext cx="82010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用一根导线直接接在灯泡①两端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33450" y="3990975"/>
            <a:ext cx="72771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用一根导线直接接在一个用电器的两端时，电流将流经外加导线而绕过了用电器，这种情况叫用电器被短接。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714875" y="1338263"/>
            <a:ext cx="44196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现象：灯泡①熄灭，②仍然发光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486275" y="2247900"/>
            <a:ext cx="46482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等线"/>
              </a:rPr>
              <a:t>电流没有从①中流过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486275" y="3152775"/>
            <a:ext cx="46482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等线"/>
              </a:rPr>
              <a:t>电流从红色导线流过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743700" y="2247900"/>
            <a:ext cx="23907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等线"/>
              </a:rPr>
              <a:t>电路中有电流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9" name="文本框 8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短接</a:t>
            </a:r>
          </a:p>
        </p:txBody>
      </p:sp>
      <p:pic>
        <p:nvPicPr>
          <p:cNvPr id="10" name="图片 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414963" y="2619375"/>
            <a:ext cx="180975" cy="476250"/>
          </a:xfrm>
          <a:prstGeom prst="rect">
            <a:avLst/>
          </a:prstGeom>
        </p:spPr>
      </p:pic>
      <p:pic>
        <p:nvPicPr>
          <p:cNvPr id="11" name="图片 10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762125"/>
            <a:ext cx="180975" cy="476250"/>
          </a:xfrm>
          <a:prstGeom prst="rect">
            <a:avLst/>
          </a:prstGeom>
        </p:spPr>
      </p:pic>
      <p:pic>
        <p:nvPicPr>
          <p:cNvPr id="12" name="图片 1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329488" y="1762125"/>
            <a:ext cx="180975" cy="47625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334000" y="1276350"/>
            <a:ext cx="1333500" cy="476250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14" name="文本框 13"/>
          <p:cNvSpPr txBox="1"/>
          <p:nvPr/>
        </p:nvSpPr>
        <p:spPr>
          <a:xfrm>
            <a:off x="6724650" y="1276350"/>
            <a:ext cx="1238250" cy="476250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pic>
        <p:nvPicPr>
          <p:cNvPr id="15" name="图片 1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504950"/>
            <a:ext cx="3506336" cy="2381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10" grpId="0"/>
      <p:bldP spid="11" grpId="0"/>
      <p:bldP spid="12" grpId="0"/>
      <p:bldP spid="13" grpId="0" animBg="1"/>
      <p:bldP spid="1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667250"/>
          <a:chOff x="381000" y="266700"/>
          <a:chExt cx="9134475" cy="4667250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短路与短接的区别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114550" y="2952750"/>
            <a:ext cx="70199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禁止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648325" y="2952750"/>
            <a:ext cx="34861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允许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85850" y="3629025"/>
            <a:ext cx="2286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短路是电流没有经过用电器而直接构成回路。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638675" y="3629025"/>
            <a:ext cx="33623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短接是某个元件被导线直接连起来，该元件失去原有的作用。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638675" y="4438650"/>
            <a:ext cx="44958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短接时电流有经过用电器（灯泡①）。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085850" y="4438650"/>
            <a:ext cx="80486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短路时电流没有经过用电器。</a:t>
            </a:r>
          </a:p>
        </p:txBody>
      </p:sp>
      <p:pic>
        <p:nvPicPr>
          <p:cNvPr id="10" name="图片 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" y="3743325"/>
            <a:ext cx="114300" cy="114300"/>
          </a:xfrm>
          <a:prstGeom prst="rect">
            <a:avLst/>
          </a:prstGeom>
        </p:spPr>
      </p:pic>
      <p:pic>
        <p:nvPicPr>
          <p:cNvPr id="11" name="图片 10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" y="4552950"/>
            <a:ext cx="114300" cy="114300"/>
          </a:xfrm>
          <a:prstGeom prst="rect">
            <a:avLst/>
          </a:prstGeom>
        </p:spPr>
      </p:pic>
      <p:pic>
        <p:nvPicPr>
          <p:cNvPr id="12" name="图片 1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362450" y="4552950"/>
            <a:ext cx="114300" cy="114300"/>
          </a:xfrm>
          <a:prstGeom prst="rect">
            <a:avLst/>
          </a:prstGeom>
        </p:spPr>
      </p:pic>
      <p:pic>
        <p:nvPicPr>
          <p:cNvPr id="13" name="图片 1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362450" y="3752850"/>
            <a:ext cx="114300" cy="114300"/>
          </a:xfrm>
          <a:prstGeom prst="rect">
            <a:avLst/>
          </a:prstGeom>
        </p:spPr>
      </p:pic>
      <p:pic>
        <p:nvPicPr>
          <p:cNvPr id="14" name="图片 1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628775"/>
            <a:ext cx="2095500" cy="762000"/>
          </a:xfrm>
          <a:prstGeom prst="rect">
            <a:avLst/>
          </a:prstGeom>
        </p:spPr>
      </p:pic>
      <p:pic>
        <p:nvPicPr>
          <p:cNvPr id="15" name="图片 14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71525" y="1343025"/>
            <a:ext cx="3171825" cy="1762125"/>
          </a:xfrm>
          <a:prstGeom prst="rect">
            <a:avLst/>
          </a:prstGeom>
        </p:spPr>
      </p:pic>
      <p:pic>
        <p:nvPicPr>
          <p:cNvPr id="16" name="图片 15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5238750" y="1381125"/>
            <a:ext cx="3438525" cy="1924050"/>
          </a:xfrm>
          <a:prstGeom prst="rect">
            <a:avLst/>
          </a:prstGeom>
        </p:spPr>
      </p:pic>
      <p:pic>
        <p:nvPicPr>
          <p:cNvPr id="17" name="图片 16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600700" y="304800"/>
            <a:ext cx="2466975" cy="1381125"/>
          </a:xfrm>
          <a:prstGeom prst="rect">
            <a:avLst/>
          </a:prstGeom>
        </p:spPr>
      </p:pic>
      <p:pic>
        <p:nvPicPr>
          <p:cNvPr id="18" name="图片 17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3495675" y="295275"/>
            <a:ext cx="2905125" cy="1628775"/>
          </a:xfrm>
          <a:prstGeom prst="rect">
            <a:avLst/>
          </a:prstGeom>
        </p:spPr>
      </p:pic>
      <p:pic>
        <p:nvPicPr>
          <p:cNvPr id="19" name="图片 18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3419475" y="1400175"/>
            <a:ext cx="3305175" cy="1847850"/>
          </a:xfrm>
          <a:prstGeom prst="rect">
            <a:avLst/>
          </a:prstGeom>
        </p:spPr>
      </p:pic>
      <p:pic>
        <p:nvPicPr>
          <p:cNvPr id="20" name="图片 19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4505325" y="942975"/>
            <a:ext cx="3018555" cy="238125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5219700" y="1990725"/>
            <a:ext cx="39147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①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7077075" y="1990725"/>
            <a:ext cx="20574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657725"/>
          <a:chOff x="381000" y="266700"/>
          <a:chExt cx="9134475" cy="4657725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043113" y="1152525"/>
            <a:ext cx="7091363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请分析如下电路图，指出连错的导线，并改正。</a:t>
            </a:r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5" y="1104900"/>
            <a:ext cx="4429125" cy="2486025"/>
          </a:xfrm>
          <a:prstGeom prst="rect">
            <a:avLst/>
          </a:prstGeom>
        </p:spPr>
      </p:pic>
      <p:pic>
        <p:nvPicPr>
          <p:cNvPr id="6" name="图片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381375" y="1219200"/>
            <a:ext cx="4210050" cy="2371725"/>
          </a:xfrm>
          <a:prstGeom prst="rect">
            <a:avLst/>
          </a:prstGeom>
        </p:spPr>
      </p:pic>
      <p:pic>
        <p:nvPicPr>
          <p:cNvPr id="7" name="图片 6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924175" y="2543175"/>
            <a:ext cx="3771900" cy="2114550"/>
          </a:xfrm>
          <a:prstGeom prst="rect">
            <a:avLst/>
          </a:prstGeom>
        </p:spPr>
      </p:pic>
      <p:pic>
        <p:nvPicPr>
          <p:cNvPr id="8" name="图片 7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028950" y="2505075"/>
            <a:ext cx="3200400" cy="1295400"/>
          </a:xfrm>
          <a:prstGeom prst="rect">
            <a:avLst/>
          </a:prstGeom>
        </p:spPr>
      </p:pic>
      <p:pic>
        <p:nvPicPr>
          <p:cNvPr id="9" name="图片 8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4171950" y="2809875"/>
            <a:ext cx="342900" cy="371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5029200"/>
          <a:chOff x="381000" y="266700"/>
          <a:chExt cx="9134475" cy="5029200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005013" y="1028700"/>
            <a:ext cx="7129463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请分析如下电路图，指出连错的导线，并改正。</a:t>
            </a:r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5" y="1333500"/>
            <a:ext cx="4236244" cy="2381250"/>
          </a:xfrm>
          <a:prstGeom prst="rect">
            <a:avLst/>
          </a:prstGeom>
        </p:spPr>
      </p:pic>
      <p:pic>
        <p:nvPicPr>
          <p:cNvPr id="6" name="图片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809875" y="2781300"/>
            <a:ext cx="4000500" cy="2247900"/>
          </a:xfrm>
          <a:prstGeom prst="rect">
            <a:avLst/>
          </a:prstGeom>
        </p:spPr>
      </p:pic>
      <p:pic>
        <p:nvPicPr>
          <p:cNvPr id="7" name="图片 6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1495425"/>
            <a:ext cx="4236244" cy="2381250"/>
          </a:xfrm>
          <a:prstGeom prst="rect">
            <a:avLst/>
          </a:prstGeom>
        </p:spPr>
      </p:pic>
      <p:pic>
        <p:nvPicPr>
          <p:cNvPr id="8" name="图片 7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638425" y="1914525"/>
            <a:ext cx="3619500" cy="2200275"/>
          </a:xfrm>
          <a:prstGeom prst="rect">
            <a:avLst/>
          </a:prstGeom>
        </p:spPr>
      </p:pic>
      <p:pic>
        <p:nvPicPr>
          <p:cNvPr id="9" name="图片 8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3648075" y="1857375"/>
            <a:ext cx="342900" cy="371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-104775" y="266700"/>
          <a:ext cx="9534525" cy="4800600"/>
          <a:chOff x="-104775" y="266700"/>
          <a:chExt cx="9534525" cy="4800600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95350" y="1123950"/>
            <a:ext cx="82391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如图所示的四个电路中，符合电路基本组成条件且连接正确的是（      ） </a:t>
            </a:r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04775" y="1724025"/>
            <a:ext cx="9639300" cy="30765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629525" y="1095375"/>
            <a:ext cx="15049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019550"/>
          <a:chOff x="381000" y="266700"/>
          <a:chExt cx="9134475" cy="4019550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电流的形成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590800" y="1447800"/>
            <a:ext cx="65436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没有通电时自由电子的运动情况。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228850" y="4019550"/>
            <a:ext cx="69056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自由电子杂乱无章的运动，不能形成电流。</a:t>
            </a:r>
          </a:p>
        </p:txBody>
      </p:sp>
      <p:pic>
        <p:nvPicPr>
          <p:cNvPr id="6" name="图片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42975" y="2057400"/>
            <a:ext cx="7143750" cy="1571625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267200"/>
          <a:chOff x="381000" y="266700"/>
          <a:chExt cx="9134475" cy="4267200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447800" y="1162050"/>
            <a:ext cx="76866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如图所示的连接的电路中，能够使灯泡亮的电路是（     ） </a:t>
            </a:r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5" y="1885950"/>
            <a:ext cx="7444630" cy="23812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762750" y="1133475"/>
            <a:ext cx="23717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648200"/>
          <a:chOff x="381000" y="266700"/>
          <a:chExt cx="9134475" cy="4648200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课本练习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62000" y="990600"/>
            <a:ext cx="78771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图甲是把电池和玩具电风扇连接起来的电路。请在图乙中用笔画线表示导线，连接相应的电路。</a:t>
            </a:r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2276475"/>
            <a:ext cx="2495550" cy="18097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009775" y="4295775"/>
            <a:ext cx="71247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甲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315075" y="4295775"/>
            <a:ext cx="28194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乙</a:t>
            </a:r>
          </a:p>
        </p:txBody>
      </p:sp>
      <p:pic>
        <p:nvPicPr>
          <p:cNvPr id="8" name="图片 7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3114675"/>
            <a:ext cx="2733675" cy="1533525"/>
          </a:xfrm>
          <a:prstGeom prst="rect">
            <a:avLst/>
          </a:prstGeom>
        </p:spPr>
      </p:pic>
      <p:pic>
        <p:nvPicPr>
          <p:cNvPr id="9" name="图片 8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533775" y="1962150"/>
            <a:ext cx="3219450" cy="1809750"/>
          </a:xfrm>
          <a:prstGeom prst="rect">
            <a:avLst/>
          </a:prstGeom>
        </p:spPr>
      </p:pic>
      <p:pic>
        <p:nvPicPr>
          <p:cNvPr id="10" name="图片 9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553200" y="2114550"/>
            <a:ext cx="1295400" cy="11811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5067300"/>
          <a:chOff x="381000" y="266700"/>
          <a:chExt cx="9134475" cy="5067300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课本练习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38175" y="1019175"/>
            <a:ext cx="78867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在图中有电子门铃、电源和开关，请用笔画线表示导线把它们连起来，使得门</a:t>
            </a:r>
            <a:r>
              <a:t/>
            </a:r>
            <a:br/>
            <a:r>
              <a:t/>
            </a:r>
            <a:br/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铃能够正常工作，并画出相应的电路图。电子门铃可以用“                         ”</a:t>
            </a:r>
            <a:r>
              <a:t/>
            </a:r>
            <a:br/>
            <a:r>
              <a:t/>
            </a:r>
            <a:br/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这样的符号表示。</a:t>
            </a:r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619875" y="1543050"/>
            <a:ext cx="1609725" cy="428625"/>
          </a:xfrm>
          <a:prstGeom prst="rect">
            <a:avLst/>
          </a:prstGeom>
        </p:spPr>
      </p:pic>
      <p:pic>
        <p:nvPicPr>
          <p:cNvPr id="6" name="图片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162175"/>
            <a:ext cx="3638550" cy="2038350"/>
          </a:xfrm>
          <a:prstGeom prst="rect">
            <a:avLst/>
          </a:prstGeom>
        </p:spPr>
      </p:pic>
      <p:pic>
        <p:nvPicPr>
          <p:cNvPr id="7" name="图片 6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457575" y="3257550"/>
            <a:ext cx="3219450" cy="1809750"/>
          </a:xfrm>
          <a:prstGeom prst="rect">
            <a:avLst/>
          </a:prstGeom>
        </p:spPr>
      </p:pic>
      <p:pic>
        <p:nvPicPr>
          <p:cNvPr id="8" name="图片 7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5162550" y="2305050"/>
            <a:ext cx="1847850" cy="139065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238625"/>
          <a:chOff x="381000" y="266700"/>
          <a:chExt cx="9134475" cy="4238625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课本练习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1028700"/>
            <a:ext cx="78105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观察图所示的手电筒结构图。按下按键时，电路是怎样接通的？在图中画出电流流过的路径。另画出手电筒的电路图。</a:t>
            </a:r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105150" y="2238375"/>
            <a:ext cx="2857500" cy="2000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457700"/>
          <a:chOff x="381000" y="266700"/>
          <a:chExt cx="9134475" cy="4457700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课本练习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1019175"/>
            <a:ext cx="79152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图是某人连接的电路，小电动机能转吗？在接错的那根导线上打一个“×”，表示这根导线不要，再把正确接法的导线画出来，并在三根导线上分别标明电流的方向。</a:t>
            </a:r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067050" y="2457450"/>
            <a:ext cx="2857500" cy="2000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-104775" y="266700"/>
          <a:ext cx="9429750" cy="4819650"/>
          <a:chOff x="-104775" y="266700"/>
          <a:chExt cx="9429750" cy="4819650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课本练习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1076325"/>
            <a:ext cx="77819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图甲、乙中，各有一根导线接错而使小灯泡被短接，请把这根导线找出来，在上面打一个“×”。</a:t>
            </a:r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04775" y="2686050"/>
            <a:ext cx="3810000" cy="2133600"/>
          </a:xfrm>
          <a:prstGeom prst="rect">
            <a:avLst/>
          </a:prstGeom>
        </p:spPr>
      </p:pic>
      <p:pic>
        <p:nvPicPr>
          <p:cNvPr id="6" name="图片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857500"/>
            <a:ext cx="3352800" cy="1885950"/>
          </a:xfrm>
          <a:prstGeom prst="rect">
            <a:avLst/>
          </a:prstGeom>
        </p:spPr>
      </p:pic>
      <p:pic>
        <p:nvPicPr>
          <p:cNvPr id="7" name="图片 6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657350" y="1685925"/>
            <a:ext cx="2828925" cy="1581150"/>
          </a:xfrm>
          <a:prstGeom prst="rect">
            <a:avLst/>
          </a:prstGeom>
        </p:spPr>
      </p:pic>
      <p:pic>
        <p:nvPicPr>
          <p:cNvPr id="8" name="图片 7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981075" y="2247900"/>
            <a:ext cx="3705225" cy="1933575"/>
          </a:xfrm>
          <a:prstGeom prst="rect">
            <a:avLst/>
          </a:prstGeom>
        </p:spPr>
      </p:pic>
      <p:pic>
        <p:nvPicPr>
          <p:cNvPr id="9" name="图片 8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410075" y="2800350"/>
            <a:ext cx="2857500" cy="1600200"/>
          </a:xfrm>
          <a:prstGeom prst="rect">
            <a:avLst/>
          </a:prstGeom>
        </p:spPr>
      </p:pic>
      <p:pic>
        <p:nvPicPr>
          <p:cNvPr id="10" name="图片 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257925" y="2771775"/>
            <a:ext cx="3171825" cy="1781175"/>
          </a:xfrm>
          <a:prstGeom prst="rect">
            <a:avLst/>
          </a:prstGeom>
        </p:spPr>
      </p:pic>
      <p:pic>
        <p:nvPicPr>
          <p:cNvPr id="11" name="图片 10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1657350"/>
            <a:ext cx="2619375" cy="1457325"/>
          </a:xfrm>
          <a:prstGeom prst="rect">
            <a:avLst/>
          </a:prstGeom>
        </p:spPr>
      </p:pic>
      <p:pic>
        <p:nvPicPr>
          <p:cNvPr id="12" name="图片 11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5162550" y="2514600"/>
            <a:ext cx="3095625" cy="1876425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772025"/>
          <a:chOff x="381000" y="266700"/>
          <a:chExt cx="9134475" cy="4772025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总结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781300" y="628650"/>
            <a:ext cx="63531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形成：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781300" y="1276350"/>
            <a:ext cx="63531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方向：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781300" y="1924050"/>
            <a:ext cx="63531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简单电路的组成：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781300" y="2867025"/>
            <a:ext cx="63531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各元件的作用：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781300" y="3924300"/>
            <a:ext cx="63531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电路图：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781300" y="4448175"/>
            <a:ext cx="63531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电路的三种状态：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609975" y="3933825"/>
            <a:ext cx="55245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用规定的符号表示电路连接情况的图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419600" y="2314575"/>
            <a:ext cx="47148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电源：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419600" y="2724150"/>
            <a:ext cx="47148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用电器：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419600" y="3133725"/>
            <a:ext cx="47148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开关：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419600" y="3514725"/>
            <a:ext cx="47148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导线：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257800" y="2314575"/>
            <a:ext cx="38766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提供电能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257800" y="2724150"/>
            <a:ext cx="38766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消耗电能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257800" y="3133725"/>
            <a:ext cx="38766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控制电路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257800" y="3514725"/>
            <a:ext cx="38766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传输电能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505200" y="1019175"/>
            <a:ext cx="56292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正电荷定向移动的方向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505200" y="1495425"/>
            <a:ext cx="56292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负电荷定向移动的反方向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286250" y="628650"/>
            <a:ext cx="48482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定向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4800600" y="1924050"/>
            <a:ext cx="43338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电源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562725" y="1924050"/>
            <a:ext cx="25717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开关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714875" y="4448175"/>
            <a:ext cx="44196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通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448425" y="4448175"/>
            <a:ext cx="26860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断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5581650" y="4448175"/>
            <a:ext cx="3552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短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4648200" y="4457700"/>
            <a:ext cx="44862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____路、____路和____路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1476375" y="1409700"/>
            <a:ext cx="76581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</a:t>
            </a:r>
            <a:r>
              <a:t/>
            </a:r>
            <a:br/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流</a:t>
            </a:r>
            <a:r>
              <a:t/>
            </a:r>
            <a:br/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和</a:t>
            </a:r>
            <a:r>
              <a:t/>
            </a:r>
            <a:br/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</a:t>
            </a:r>
            <a:r>
              <a:t/>
            </a:r>
            <a:br/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路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2133600" y="809625"/>
            <a:ext cx="70008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</a:t>
            </a:r>
            <a:r>
              <a:t/>
            </a:r>
            <a:br/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流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2133600" y="3009900"/>
            <a:ext cx="70008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</a:t>
            </a:r>
            <a:r>
              <a:t/>
            </a:r>
            <a:br/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路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4733925" y="1952625"/>
            <a:ext cx="44005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______、用电器、______和导线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3524250" y="657225"/>
            <a:ext cx="56102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电荷的______移动</a:t>
            </a:r>
          </a:p>
        </p:txBody>
      </p:sp>
      <p:pic>
        <p:nvPicPr>
          <p:cNvPr id="33" name="图片 3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343275" y="1066800"/>
            <a:ext cx="66675" cy="809625"/>
          </a:xfrm>
          <a:prstGeom prst="rect">
            <a:avLst/>
          </a:prstGeom>
        </p:spPr>
      </p:pic>
      <p:pic>
        <p:nvPicPr>
          <p:cNvPr id="34" name="图片 3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48150" y="2400300"/>
            <a:ext cx="114300" cy="1419225"/>
          </a:xfrm>
          <a:prstGeom prst="rect">
            <a:avLst/>
          </a:prstGeom>
        </p:spPr>
      </p:pic>
      <p:pic>
        <p:nvPicPr>
          <p:cNvPr id="35" name="图片 3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533650" y="685800"/>
            <a:ext cx="76200" cy="942975"/>
          </a:xfrm>
          <a:prstGeom prst="rect">
            <a:avLst/>
          </a:prstGeom>
        </p:spPr>
      </p:pic>
      <p:pic>
        <p:nvPicPr>
          <p:cNvPr id="36" name="图片 3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047875"/>
            <a:ext cx="104775" cy="2724150"/>
          </a:xfrm>
          <a:prstGeom prst="rect">
            <a:avLst/>
          </a:prstGeom>
        </p:spPr>
      </p:pic>
      <p:pic>
        <p:nvPicPr>
          <p:cNvPr id="37" name="图片 3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847850" y="1009650"/>
            <a:ext cx="133350" cy="2600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3838575"/>
          <a:chOff x="381000" y="266700"/>
          <a:chExt cx="9134475" cy="3838575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电流的形成</a:t>
            </a:r>
          </a:p>
        </p:txBody>
      </p:sp>
      <p:pic>
        <p:nvPicPr>
          <p:cNvPr id="4" name="图片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362075" y="1914525"/>
            <a:ext cx="6362700" cy="1666875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5" name="文本框 4"/>
          <p:cNvSpPr txBox="1"/>
          <p:nvPr/>
        </p:nvSpPr>
        <p:spPr>
          <a:xfrm>
            <a:off x="3038475" y="1400175"/>
            <a:ext cx="6096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通电时自由电子的运动情况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933700" y="3838575"/>
            <a:ext cx="62007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电荷的定向移动就形成了电流。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600575"/>
          <a:chOff x="381000" y="266700"/>
          <a:chExt cx="9134475" cy="4600575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电流的形成</a:t>
            </a:r>
          </a:p>
        </p:txBody>
      </p:sp>
      <p:pic>
        <p:nvPicPr>
          <p:cNvPr id="4" name="图片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552575" y="1304925"/>
            <a:ext cx="5876925" cy="1228725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5" name="图片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552575" y="2971800"/>
            <a:ext cx="5895975" cy="1247775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6" name="文本框 5"/>
          <p:cNvSpPr txBox="1"/>
          <p:nvPr/>
        </p:nvSpPr>
        <p:spPr>
          <a:xfrm>
            <a:off x="2152650" y="4600575"/>
            <a:ext cx="6981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自由电子（负电荷）移动方向与电流方向相反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495550" y="4238625"/>
            <a:ext cx="66389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把正电荷移动的方向规定为电流的方向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962150" y="923925"/>
            <a:ext cx="71723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电流方向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962150" y="2552700"/>
            <a:ext cx="71723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电流方向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886200" y="619125"/>
            <a:ext cx="52482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电荷的定向移动就形成了电流</a:t>
            </a:r>
          </a:p>
        </p:txBody>
      </p:sp>
      <p:pic>
        <p:nvPicPr>
          <p:cNvPr id="11" name="图片 10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924175" y="1019175"/>
            <a:ext cx="2228850" cy="200025"/>
          </a:xfrm>
          <a:prstGeom prst="rect">
            <a:avLst/>
          </a:prstGeom>
        </p:spPr>
      </p:pic>
      <p:pic>
        <p:nvPicPr>
          <p:cNvPr id="12" name="图片 11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924175" y="2657475"/>
            <a:ext cx="2228850" cy="200025"/>
          </a:xfrm>
          <a:prstGeom prst="rect">
            <a:avLst/>
          </a:prstGeom>
        </p:spPr>
      </p:pic>
      <p:pic>
        <p:nvPicPr>
          <p:cNvPr id="13" name="图片 12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067175" y="2152650"/>
            <a:ext cx="257175" cy="104775"/>
          </a:xfrm>
          <a:prstGeom prst="rect">
            <a:avLst/>
          </a:prstGeom>
        </p:spPr>
      </p:pic>
      <p:pic>
        <p:nvPicPr>
          <p:cNvPr id="14" name="图片 13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3267075" y="3429000"/>
            <a:ext cx="342900" cy="123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295775"/>
          <a:chOff x="381000" y="266700"/>
          <a:chExt cx="9134475" cy="4295775"/>
        </a:xfrm>
      </p:grpSpPr>
      <p:pic>
        <p:nvPicPr>
          <p:cNvPr id="2" name="图片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243138" y="1362075"/>
            <a:ext cx="4629150" cy="18764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271713" y="4295775"/>
            <a:ext cx="6862763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自由电子（负电荷）移动方向与电流方向相反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609850" y="3848100"/>
            <a:ext cx="65246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把正电荷移动的方向规定为电流的方向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986213" y="3371850"/>
            <a:ext cx="5148263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酸碱盐溶液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7" name="文本框 6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电流的方向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105275" y="1171575"/>
            <a:ext cx="50292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电流方向</a:t>
            </a:r>
          </a:p>
        </p:txBody>
      </p:sp>
      <p:pic>
        <p:nvPicPr>
          <p:cNvPr id="9" name="图片 8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00" y="1771650"/>
            <a:ext cx="990600" cy="238125"/>
          </a:xfrm>
          <a:prstGeom prst="rect">
            <a:avLst/>
          </a:prstGeom>
        </p:spPr>
      </p:pic>
      <p:pic>
        <p:nvPicPr>
          <p:cNvPr id="10" name="图片 9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191125" y="2743200"/>
            <a:ext cx="371475" cy="133350"/>
          </a:xfrm>
          <a:prstGeom prst="rect">
            <a:avLst/>
          </a:prstGeom>
        </p:spPr>
      </p:pic>
      <p:pic>
        <p:nvPicPr>
          <p:cNvPr id="11" name="图片 10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0" y="2447925"/>
            <a:ext cx="371475" cy="142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295775"/>
          <a:chOff x="381000" y="266700"/>
          <a:chExt cx="9134475" cy="4295775"/>
        </a:xfrm>
      </p:grpSpPr>
      <p:sp>
        <p:nvSpPr>
          <p:cNvPr id="2" name="文本框 1"/>
          <p:cNvSpPr txBox="1"/>
          <p:nvPr/>
        </p:nvSpPr>
        <p:spPr>
          <a:xfrm>
            <a:off x="685800" y="1104900"/>
            <a:ext cx="84486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利用发光二极管判断电流的方向。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85800" y="4295775"/>
            <a:ext cx="84486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发光二极管也叫LED，具有单向导电的特点。</a:t>
            </a:r>
          </a:p>
        </p:txBody>
      </p:sp>
      <p:pic>
        <p:nvPicPr>
          <p:cNvPr id="4" name="图片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1809750"/>
            <a:ext cx="2857500" cy="2000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5" name="图片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1809750"/>
            <a:ext cx="2857500" cy="2000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6" name="图片 5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762375" y="2000250"/>
            <a:ext cx="1619250" cy="1619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7" name="文本框 6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8" name="文本框 7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发光二极管测电流方向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771900" y="2609850"/>
            <a:ext cx="53625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正极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772025" y="2509838"/>
            <a:ext cx="43624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负极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667125" y="2547938"/>
            <a:ext cx="685800" cy="476250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12" name="文本框 11"/>
          <p:cNvSpPr txBox="1"/>
          <p:nvPr/>
        </p:nvSpPr>
        <p:spPr>
          <a:xfrm>
            <a:off x="4648200" y="2447925"/>
            <a:ext cx="742950" cy="476250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cxnSp>
        <p:nvCxnSpPr>
          <p:cNvPr id="13" name="直接连接符 12"/>
          <p:cNvCxnSpPr/>
          <p:nvPr/>
        </p:nvCxnSpPr>
        <p:spPr>
          <a:xfrm rot="3660000">
            <a:off x="4067175" y="3190875"/>
            <a:ext cx="428625" cy="0"/>
          </a:xfrm>
          <a:prstGeom prst="line">
            <a:avLst/>
          </a:prstGeom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直接连接符 13"/>
          <p:cNvCxnSpPr/>
          <p:nvPr/>
        </p:nvCxnSpPr>
        <p:spPr>
          <a:xfrm rot="-3600000">
            <a:off x="4505325" y="3095625"/>
            <a:ext cx="428625" cy="0"/>
          </a:xfrm>
          <a:prstGeom prst="line">
            <a:avLst/>
          </a:prstGeom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0" grpId="0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Theme75">
  <a:themeElements>
    <a:clrScheme name="Theme7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7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675</Words>
  <Application>Microsoft Office PowerPoint</Application>
  <PresentationFormat>全屏显示(16:9)</PresentationFormat>
  <Paragraphs>294</Paragraphs>
  <Slides>56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56</vt:i4>
      </vt:variant>
    </vt:vector>
  </HeadingPairs>
  <TitlesOfParts>
    <vt:vector size="57" baseType="lpstr">
      <vt:lpstr>Theme75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十五章第二节：电流和电路</dc:title>
  <dc:subject/>
  <dc:creator>Unknown Creator</dc:creator>
  <cp:keywords/>
  <dc:description/>
  <cp:lastModifiedBy>User</cp:lastModifiedBy>
  <cp:revision>3</cp:revision>
  <dcterms:created xsi:type="dcterms:W3CDTF">2019-12-06T08:11:49Z</dcterms:created>
  <dcterms:modified xsi:type="dcterms:W3CDTF">2020-02-16T03:10:42Z</dcterms:modified>
  <cp:category/>
</cp:coreProperties>
</file>