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1" r:id="rId40"/>
    <p:sldId id="302" r:id="rId41"/>
    <p:sldId id="303" r:id="rId42"/>
    <p:sldId id="304" r:id="rId43"/>
    <p:sldId id="305" r:id="rId44"/>
    <p:sldId id="306" r:id="rId45"/>
    <p:sldId id="308" r:id="rId46"/>
    <p:sldId id="309" r:id="rId47"/>
    <p:sldId id="310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26463613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48100" y="2190750"/>
          <a:ext cx="9134475" cy="2190750"/>
          <a:chOff x="3848100" y="2190750"/>
          <a:chExt cx="9134475" cy="2190750"/>
        </a:xfrm>
      </p:grpSpPr>
      <p:sp>
        <p:nvSpPr>
          <p:cNvPr id="2" name="文本框 1"/>
          <p:cNvSpPr txBox="1"/>
          <p:nvPr/>
        </p:nvSpPr>
        <p:spPr>
          <a:xfrm>
            <a:off x="3275856" y="1707654"/>
            <a:ext cx="5286375" cy="839012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4800" u="none" spc="0" dirty="0" err="1">
                <a:solidFill>
                  <a:srgbClr val="FFFFFF">
                    <a:alpha val="100000"/>
                  </a:srgbClr>
                </a:solidFill>
                <a:latin typeface="微软雅黑"/>
              </a:rPr>
              <a:t>两种电荷</a:t>
            </a:r>
            <a:endParaRPr lang="en-US" sz="4800" u="none" spc="0" dirty="0">
              <a:solidFill>
                <a:srgbClr val="FFFFFF">
                  <a:alpha val="100000"/>
                </a:srgbClr>
              </a:solidFill>
              <a:latin typeface="微软雅黑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3686175"/>
          <a:chOff x="381000" y="266700"/>
          <a:chExt cx="9134475" cy="3686175"/>
        </a:xfrm>
      </p:grpSpPr>
      <p:sp>
        <p:nvSpPr>
          <p:cNvPr id="2" name="文本框 1"/>
          <p:cNvSpPr txBox="1"/>
          <p:nvPr/>
        </p:nvSpPr>
        <p:spPr>
          <a:xfrm>
            <a:off x="3819525" y="1609725"/>
            <a:ext cx="5314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能够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吸引轻小物体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的物体叫做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带电体</a:t>
            </a:r>
            <a:r>
              <a:t/>
            </a:r>
            <a:br/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619125" y="266700"/>
            <a:ext cx="8515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19525" y="2466975"/>
            <a:ext cx="5314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我们就说物体带了“电”，或者说带了</a:t>
            </a: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19525" y="3314700"/>
            <a:ext cx="5314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带电体的性质：</a:t>
            </a: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能吸引轻小物体</a:t>
            </a:r>
            <a:r>
              <a:t/>
            </a:r>
            <a:br/>
            <a:endParaRPr/>
          </a:p>
        </p:txBody>
      </p:sp>
      <p:pic>
        <p:nvPicPr>
          <p:cNvPr id="7" name="图片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685925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1809750"/>
            <a:ext cx="114300" cy="114300"/>
          </a:xfrm>
          <a:prstGeom prst="rect">
            <a:avLst/>
          </a:prstGeom>
        </p:spPr>
      </p:pic>
      <p:pic>
        <p:nvPicPr>
          <p:cNvPr id="9" name="图片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2671763"/>
            <a:ext cx="114300" cy="114300"/>
          </a:xfrm>
          <a:prstGeom prst="rect">
            <a:avLst/>
          </a:prstGeom>
        </p:spPr>
      </p:pic>
      <p:pic>
        <p:nvPicPr>
          <p:cNvPr id="10" name="图片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3519488"/>
            <a:ext cx="114300" cy="114300"/>
          </a:xfrm>
          <a:prstGeom prst="rect">
            <a:avLst/>
          </a:prstGeom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1095375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1019175" y="933450"/>
          <a:ext cx="9134475" cy="3943350"/>
          <a:chOff x="1019175" y="933450"/>
          <a:chExt cx="9134475" cy="3943350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43100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1019175" y="933450"/>
            <a:ext cx="8115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摩擦过的塑料尺、塑料梳子、塑料笔杆会将纸屑吸起来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76750" y="1819275"/>
            <a:ext cx="4657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摩擦起电：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419600" y="2705100"/>
            <a:ext cx="47148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用摩擦的方法使物体带电，
叫做</a:t>
            </a:r>
            <a:r>
              <a:rPr lang="en-US" sz="2300" u="none" spc="0">
                <a:solidFill>
                  <a:srgbClr val="FFD732">
                    <a:alpha val="100000"/>
                  </a:srgbClr>
                </a:solidFill>
                <a:latin typeface="微软雅黑"/>
              </a:rPr>
              <a:t>摩擦起电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1676400"/>
          <a:chOff x="381000" y="266700"/>
          <a:chExt cx="9134475" cy="1676400"/>
        </a:xfrm>
      </p:grpSpPr>
      <p:sp>
        <p:nvSpPr>
          <p:cNvPr id="2" name="文本框 1"/>
          <p:cNvSpPr txBox="1"/>
          <p:nvPr/>
        </p:nvSpPr>
        <p:spPr>
          <a:xfrm>
            <a:off x="1209675" y="1628775"/>
            <a:ext cx="7924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下列现象不属于摩擦起电的是(       )
    A、在干燥的天气脱毛衣时会听到轻微的噼叭声
    B、用干净的塑料梳子梳头发时，头发会随梳子飘起
    C、化纤衣服穿在身上特别容易吸附灰尘
    D、擦黑板时粉笔灰四处飘落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29225" y="1676400"/>
            <a:ext cx="3905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95275"/>
          <a:ext cx="9134475" cy="1428750"/>
          <a:chOff x="381000" y="295275"/>
          <a:chExt cx="9134475" cy="1428750"/>
        </a:xfrm>
      </p:grpSpPr>
      <p:sp>
        <p:nvSpPr>
          <p:cNvPr id="2" name="文本框 1"/>
          <p:cNvSpPr txBox="1"/>
          <p:nvPr/>
        </p:nvSpPr>
        <p:spPr>
          <a:xfrm>
            <a:off x="971550" y="981075"/>
            <a:ext cx="6896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加油站规定：“严禁用塑料桶装汽油”。这样规定的理由是（   ）
A、塑料与汽油会起化学变化，使汽油变质；
B、汽油会腐蚀塑料，造成漏油；
C、汽油与桶壁不断摩擦，使塑料桶带电，产生火花放       电，引燃汽油，造成火灾；
D、汽油与桶壁不断摩擦，使塑料桶带电，人触到桶的       外壳会造成触电伤害。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628650" y="295275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47850" y="1428750"/>
            <a:ext cx="7286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95275"/>
          <a:ext cx="9134475" cy="3000375"/>
          <a:chOff x="381000" y="295275"/>
          <a:chExt cx="9134475" cy="3000375"/>
        </a:xfrm>
      </p:grpSpPr>
      <p:sp>
        <p:nvSpPr>
          <p:cNvPr id="2" name="文本框 1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95275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38175" y="962025"/>
            <a:ext cx="7543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小明穿了一条新裤子，不到一天就粘了不少灰尘，回家后，妈妈批评他不注意清洁。他很不服气地说，是灰尘往我裤子上跑，躲都没法躲。妈妈听了很生气，认为他在说慌。你能帮助他解释一下吗？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8175" y="3000375"/>
            <a:ext cx="7543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D732">
                    <a:alpha val="100000"/>
                  </a:srgbClr>
                </a:solidFill>
                <a:latin typeface="微软雅黑"/>
              </a:rPr>
              <a:t>答：新裤子表面光滑，人走路时发生摩擦起电现象，对轻小的灰尘有吸附作用。灰尘因是得到静电的吸引不易被清除。故王辉没有说清楚。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752475" y="514350"/>
          <a:ext cx="9134475" cy="4676775"/>
          <a:chOff x="752475" y="514350"/>
          <a:chExt cx="9134475" cy="4676775"/>
        </a:xfrm>
      </p:grpSpPr>
      <p:sp>
        <p:nvSpPr>
          <p:cNvPr id="2" name="文本框 1"/>
          <p:cNvSpPr txBox="1"/>
          <p:nvPr/>
        </p:nvSpPr>
        <p:spPr>
          <a:xfrm>
            <a:off x="1533525" y="514350"/>
            <a:ext cx="7600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物体所带的电荷种类都一样吗？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552450"/>
            <a:ext cx="419100" cy="419100"/>
          </a:xfrm>
          <a:prstGeom prst="rect">
            <a:avLst/>
          </a:prstGeom>
        </p:spPr>
      </p:pic>
      <p:pic>
        <p:nvPicPr>
          <p:cNvPr id="4" name="图片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2295525"/>
            <a:ext cx="4307703" cy="2381250"/>
          </a:xfrm>
          <a:prstGeom prst="rect">
            <a:avLst/>
          </a:prstGeom>
        </p:spPr>
      </p:pic>
      <p:pic>
        <p:nvPicPr>
          <p:cNvPr id="5" name="图片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2295525"/>
            <a:ext cx="4307703" cy="2381250"/>
          </a:xfrm>
          <a:prstGeom prst="rect">
            <a:avLst/>
          </a:prstGeom>
        </p:spPr>
      </p:pic>
      <p:pic>
        <p:nvPicPr>
          <p:cNvPr id="6" name="图片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571625"/>
            <a:ext cx="419100" cy="419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52575" y="1543050"/>
            <a:ext cx="6762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被毛皮摩擦过的橡胶棒与被丝绸摩擦过的玻璃棒带的电一样吗？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-638175" y="266700"/>
          <a:ext cx="9134475" cy="4705350"/>
          <a:chOff x="-638175" y="266700"/>
          <a:chExt cx="9134475" cy="4705350"/>
        </a:xfrm>
      </p:grpSpPr>
      <p:sp>
        <p:nvSpPr>
          <p:cNvPr id="2" name="文本框 1"/>
          <p:cNvSpPr txBox="1"/>
          <p:nvPr/>
        </p:nvSpPr>
        <p:spPr>
          <a:xfrm>
            <a:off x="2990850" y="1457325"/>
            <a:ext cx="6143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大量的事实使人们认识到：自然界只有两种电荷。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电荷的种类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90850" y="2519363"/>
            <a:ext cx="6143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被丝绸摩擦过的玻璃棒上带的电荷叫做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38700" y="3057525"/>
            <a:ext cx="42957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玻  正   橡  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990850" y="3581400"/>
            <a:ext cx="6143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被毛皮摩擦过的橡胶棒上带的电荷叫做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电荷。</a:t>
            </a:r>
          </a:p>
        </p:txBody>
      </p:sp>
      <p:pic>
        <p:nvPicPr>
          <p:cNvPr id="8" name="图片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638175" y="2324100"/>
            <a:ext cx="4307703" cy="2381250"/>
          </a:xfrm>
          <a:prstGeom prst="rect">
            <a:avLst/>
          </a:prstGeom>
        </p:spPr>
      </p:pic>
      <p:pic>
        <p:nvPicPr>
          <p:cNvPr id="9" name="图片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638175" y="781050"/>
            <a:ext cx="4307703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647700" y="698500"/>
          <a:ext cx="9134475" cy="4362450"/>
          <a:chOff x="647700" y="698500"/>
          <a:chExt cx="9134475" cy="4362450"/>
        </a:xfrm>
      </p:grpSpPr>
      <p:sp>
        <p:nvSpPr>
          <p:cNvPr id="2" name="文本框 1"/>
          <p:cNvSpPr txBox="1"/>
          <p:nvPr/>
        </p:nvSpPr>
        <p:spPr>
          <a:xfrm>
            <a:off x="1152525" y="698500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物体所带电荷都一样吗？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2525" y="1276350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设计实验1：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95450" y="1809750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将两个毛皮摩擦过的橡胶棒相互靠近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52525" y="2379662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实验现象：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95450" y="2987675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两个橡胶棒相互排斥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52525" y="3586163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实验分析：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95450" y="4173538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两个橡胶棒所带电荷是相同的，说明</a:t>
            </a: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同种电荷相互排斥</a:t>
            </a:r>
            <a:r>
              <a:t/>
            </a:r>
            <a:br/>
            <a:endParaRPr/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698500"/>
            <a:ext cx="419100" cy="419100"/>
          </a:xfrm>
          <a:prstGeom prst="rect">
            <a:avLst/>
          </a:prstGeom>
        </p:spPr>
      </p:pic>
      <p:pic>
        <p:nvPicPr>
          <p:cNvPr id="10" name="图片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1362075"/>
            <a:ext cx="2305050" cy="1266825"/>
          </a:xfrm>
          <a:prstGeom prst="rect">
            <a:avLst/>
          </a:prstGeom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25" y="2276475"/>
            <a:ext cx="3143250" cy="208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647700" y="698500"/>
          <a:ext cx="9134475" cy="4486275"/>
          <a:chOff x="647700" y="698500"/>
          <a:chExt cx="9134475" cy="4486275"/>
        </a:xfrm>
      </p:grpSpPr>
      <p:sp>
        <p:nvSpPr>
          <p:cNvPr id="2" name="文本框 1"/>
          <p:cNvSpPr txBox="1"/>
          <p:nvPr/>
        </p:nvSpPr>
        <p:spPr>
          <a:xfrm>
            <a:off x="1152525" y="698500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物体所带电荷都一样吗？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2525" y="1276350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设计实验2：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95450" y="1809750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将两个丝绸摩擦过的玻璃棒相互靠近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52525" y="2379662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实验现象：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695450" y="2987675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两个玻璃棒相互排斥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52525" y="3586163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实验分析：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95450" y="4173538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两个玻璃棒所带电荷是相同的，说明</a:t>
            </a: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同种电荷相互排斥</a:t>
            </a:r>
            <a:r>
              <a:t/>
            </a:r>
            <a:br/>
            <a:endParaRPr/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698500"/>
            <a:ext cx="419100" cy="419100"/>
          </a:xfrm>
          <a:prstGeom prst="rect">
            <a:avLst/>
          </a:prstGeom>
        </p:spPr>
      </p:pic>
      <p:pic>
        <p:nvPicPr>
          <p:cNvPr id="10" name="图片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152525"/>
            <a:ext cx="2686050" cy="1485900"/>
          </a:xfrm>
          <a:prstGeom prst="rect">
            <a:avLst/>
          </a:prstGeom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2105025"/>
            <a:ext cx="3573304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647700" y="438150"/>
          <a:ext cx="9134475" cy="4200525"/>
          <a:chOff x="647700" y="438150"/>
          <a:chExt cx="9134475" cy="4200525"/>
        </a:xfrm>
      </p:grpSpPr>
      <p:sp>
        <p:nvSpPr>
          <p:cNvPr id="2" name="文本框 1"/>
          <p:cNvSpPr txBox="1"/>
          <p:nvPr/>
        </p:nvSpPr>
        <p:spPr>
          <a:xfrm>
            <a:off x="1152525" y="698500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物体所带电荷都一样吗？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2525" y="1276350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设计实验3：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52525" y="2379662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实验现象：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52525" y="3586163"/>
            <a:ext cx="798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实验分析： </a:t>
            </a:r>
          </a:p>
        </p:txBody>
      </p:sp>
      <p:pic>
        <p:nvPicPr>
          <p:cNvPr id="6" name="图片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698500"/>
            <a:ext cx="419100" cy="419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95450" y="1828800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将摩擦过的橡胶棒和玻璃棒相互靠近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95450" y="3000375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玻璃棒和橡胶棒相互吸引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95450" y="4124325"/>
            <a:ext cx="7439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不是相互排斥，说明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玻璃棒和橡胶棒所带电荷不同</a:t>
            </a:r>
            <a:r>
              <a:t/>
            </a:r>
            <a:br/>
            <a:endParaRPr/>
          </a:p>
        </p:txBody>
      </p:sp>
      <p:sp>
        <p:nvSpPr>
          <p:cNvPr id="10" name="文本框 9"/>
          <p:cNvSpPr txBox="1"/>
          <p:nvPr/>
        </p:nvSpPr>
        <p:spPr>
          <a:xfrm>
            <a:off x="6562725" y="3581400"/>
            <a:ext cx="2571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不同电荷相互吸引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43275" y="3586163"/>
            <a:ext cx="57912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假设：A电荷    B电荷</a:t>
            </a:r>
            <a:r>
              <a:t/>
            </a:r>
            <a:br/>
            <a:endParaRPr/>
          </a:p>
        </p:txBody>
      </p:sp>
      <p:pic>
        <p:nvPicPr>
          <p:cNvPr id="12" name="图片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3733800"/>
            <a:ext cx="571500" cy="1143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86225" y="3581400"/>
            <a:ext cx="857250" cy="41910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14" name="文本框 13"/>
          <p:cNvSpPr txBox="1"/>
          <p:nvPr/>
        </p:nvSpPr>
        <p:spPr>
          <a:xfrm>
            <a:off x="5114925" y="3581400"/>
            <a:ext cx="857250" cy="41910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pic>
        <p:nvPicPr>
          <p:cNvPr id="15" name="图片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0" y="438150"/>
            <a:ext cx="2933700" cy="1952625"/>
          </a:xfrm>
          <a:prstGeom prst="rect">
            <a:avLst/>
          </a:prstGeom>
        </p:spPr>
      </p:pic>
      <p:pic>
        <p:nvPicPr>
          <p:cNvPr id="16" name="图片 1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86275" y="3952875"/>
            <a:ext cx="76200" cy="247650"/>
          </a:xfrm>
          <a:prstGeom prst="rect">
            <a:avLst/>
          </a:prstGeom>
        </p:spPr>
      </p:pic>
      <p:pic>
        <p:nvPicPr>
          <p:cNvPr id="17" name="图片 1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88" y="3952875"/>
            <a:ext cx="76200" cy="24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561975" y="1276350"/>
          <a:ext cx="9134475" cy="3362325"/>
          <a:chOff x="561975" y="1276350"/>
          <a:chExt cx="9134475" cy="3362325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276350"/>
            <a:ext cx="2286000" cy="1619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图片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88" y="1276350"/>
            <a:ext cx="2286000" cy="1619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图片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276350"/>
            <a:ext cx="2286000" cy="1619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3119438" y="3362325"/>
            <a:ext cx="6015038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现在的生活已经离不开电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409575" y="536575"/>
          <a:ext cx="9134475" cy="4248150"/>
          <a:chOff x="409575" y="536575"/>
          <a:chExt cx="9134475" cy="4248150"/>
        </a:xfrm>
      </p:grpSpPr>
      <p:sp>
        <p:nvSpPr>
          <p:cNvPr id="2" name="文本框 1"/>
          <p:cNvSpPr txBox="1"/>
          <p:nvPr/>
        </p:nvSpPr>
        <p:spPr>
          <a:xfrm>
            <a:off x="914400" y="536575"/>
            <a:ext cx="8220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物体所带电荷都一样吗？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536575"/>
            <a:ext cx="419100" cy="419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4400" y="942975"/>
            <a:ext cx="8220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同种电荷相互排斥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95725" y="942975"/>
            <a:ext cx="5238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不同电荷相互吸引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10300" y="733425"/>
            <a:ext cx="29241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玻璃棒带A电荷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10300" y="1143000"/>
            <a:ext cx="29241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橡胶棒带B电荷</a:t>
            </a:r>
          </a:p>
        </p:txBody>
      </p:sp>
      <p:pic>
        <p:nvPicPr>
          <p:cNvPr id="8" name="图片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3913"/>
            <a:ext cx="47625" cy="6572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4400" y="1866900"/>
            <a:ext cx="8220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带A电荷的物体会被玻璃棒______而被橡胶棒______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14400" y="2276475"/>
            <a:ext cx="8220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带B电荷的物体会被玻璃棒______而被橡胶棒______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14800" y="1866900"/>
            <a:ext cx="5019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排斥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181725" y="1866900"/>
            <a:ext cx="2952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81725" y="2276475"/>
            <a:ext cx="2952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排斥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114800" y="2276475"/>
            <a:ext cx="5019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14400" y="3019425"/>
            <a:ext cx="8220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会不会出现带C电荷的物体？</a:t>
            </a:r>
          </a:p>
        </p:txBody>
      </p:sp>
      <p:pic>
        <p:nvPicPr>
          <p:cNvPr id="16" name="图片 1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019425"/>
            <a:ext cx="419100" cy="4191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14400" y="3429000"/>
            <a:ext cx="8220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如果存在，它与刚才的玻璃棒和橡胶棒应该如何作用？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14400" y="3838575"/>
            <a:ext cx="8220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不同电荷相互吸引</a:t>
            </a:r>
          </a:p>
        </p:txBody>
      </p:sp>
      <p:pic>
        <p:nvPicPr>
          <p:cNvPr id="19" name="图片 1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5" y="3948113"/>
            <a:ext cx="1362075" cy="2000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552950" y="3838575"/>
            <a:ext cx="45815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它与两者都相吸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905750" y="3838575"/>
            <a:ext cx="1228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同吸</a:t>
            </a:r>
          </a:p>
        </p:txBody>
      </p:sp>
      <p:pic>
        <p:nvPicPr>
          <p:cNvPr id="22" name="图片 2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67475" y="3948113"/>
            <a:ext cx="1362075" cy="20002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552950" y="4248150"/>
            <a:ext cx="45815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那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同吸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的现象存在吗？</a:t>
            </a:r>
          </a:p>
        </p:txBody>
      </p:sp>
      <p:pic>
        <p:nvPicPr>
          <p:cNvPr id="24" name="图片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76625" y="1343025"/>
            <a:ext cx="1143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42900" y="441325"/>
          <a:ext cx="9134475" cy="5095875"/>
          <a:chOff x="342900" y="441325"/>
          <a:chExt cx="9134475" cy="5095875"/>
        </a:xfrm>
      </p:grpSpPr>
      <p:sp>
        <p:nvSpPr>
          <p:cNvPr id="2" name="文本框 1"/>
          <p:cNvSpPr txBox="1"/>
          <p:nvPr/>
        </p:nvSpPr>
        <p:spPr>
          <a:xfrm>
            <a:off x="847725" y="44132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物体所带电荷都一样吗？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41325"/>
            <a:ext cx="419100" cy="419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7725" y="84772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同种电荷相互排斥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29050" y="847725"/>
            <a:ext cx="5305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不同电荷相互吸引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43625" y="638175"/>
            <a:ext cx="2990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玻璃棒带A电荷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43625" y="1047750"/>
            <a:ext cx="2990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橡胶棒带B电荷</a:t>
            </a:r>
          </a:p>
        </p:txBody>
      </p:sp>
      <p:pic>
        <p:nvPicPr>
          <p:cNvPr id="8" name="图片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728663"/>
            <a:ext cx="47625" cy="6572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8150" y="1666875"/>
            <a:ext cx="8696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设计实验4：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81075" y="2198370"/>
            <a:ext cx="8153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用头发摩擦过的塑料尺，分两次靠近玻璃棒和橡胶棒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8150" y="2729865"/>
            <a:ext cx="8696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实验现象：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81075" y="3261360"/>
            <a:ext cx="8153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尺子与玻璃棒相互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；尺子与橡胶棒相互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排斥</a:t>
            </a:r>
            <a:r>
              <a:t/>
            </a:r>
            <a:br/>
            <a:endParaRPr/>
          </a:p>
        </p:txBody>
      </p:sp>
      <p:sp>
        <p:nvSpPr>
          <p:cNvPr id="13" name="文本框 12"/>
          <p:cNvSpPr txBox="1"/>
          <p:nvPr/>
        </p:nvSpPr>
        <p:spPr>
          <a:xfrm>
            <a:off x="438150" y="3792855"/>
            <a:ext cx="8696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实验分析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81075" y="4324350"/>
            <a:ext cx="8153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1. 尺子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没有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同时吸引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43325" y="4324350"/>
            <a:ext cx="53911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2.尺子带B电荷</a:t>
            </a:r>
          </a:p>
        </p:txBody>
      </p:sp>
      <p:pic>
        <p:nvPicPr>
          <p:cNvPr id="16" name="图片 1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247900"/>
            <a:ext cx="2343150" cy="1562100"/>
          </a:xfrm>
          <a:prstGeom prst="rect">
            <a:avLst/>
          </a:prstGeom>
        </p:spPr>
      </p:pic>
      <p:pic>
        <p:nvPicPr>
          <p:cNvPr id="17" name="图片 1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543300"/>
            <a:ext cx="2324100" cy="15525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096250" y="2162175"/>
            <a:ext cx="1038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A电荷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105775" y="3695700"/>
            <a:ext cx="10287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B电荷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42900" y="441325"/>
          <a:ext cx="9134475" cy="4143375"/>
          <a:chOff x="342900" y="441325"/>
          <a:chExt cx="9134475" cy="4143375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2781300"/>
            <a:ext cx="3676650" cy="1171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7725" y="44132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物体所带电荷都一样吗？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41325"/>
            <a:ext cx="419100" cy="419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7725" y="84772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同种电荷相互排斥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29050" y="847725"/>
            <a:ext cx="5305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不同电荷相互吸引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43625" y="638175"/>
            <a:ext cx="2990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玻璃棒带A电荷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43625" y="1047750"/>
            <a:ext cx="2990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橡胶棒带B电荷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728663"/>
            <a:ext cx="47625" cy="6572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7725" y="155257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设计实验5：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90650" y="1962150"/>
            <a:ext cx="6705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再用干燥的毛巾摩擦过的气球；餐巾纸摩擦过的吸管重复【设计实验3】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47725" y="277177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实验现象：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47725" y="3733800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实验分析： 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90650" y="4143375"/>
            <a:ext cx="7743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1. 气球和吸管都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没有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同时吸引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143500" y="4143375"/>
            <a:ext cx="3990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2.两者都带B电荷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42900" y="441325"/>
          <a:ext cx="9134475" cy="4095750"/>
          <a:chOff x="342900" y="441325"/>
          <a:chExt cx="9134475" cy="4095750"/>
        </a:xfrm>
      </p:grpSpPr>
      <p:sp>
        <p:nvSpPr>
          <p:cNvPr id="2" name="文本框 1"/>
          <p:cNvSpPr txBox="1"/>
          <p:nvPr/>
        </p:nvSpPr>
        <p:spPr>
          <a:xfrm>
            <a:off x="847725" y="44132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物体所带电荷都一样吗？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41325"/>
            <a:ext cx="419100" cy="419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7725" y="847725"/>
            <a:ext cx="82867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同种电荷相互排斥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29050" y="847725"/>
            <a:ext cx="5305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不同电荷相互吸引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43625" y="638175"/>
            <a:ext cx="2990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玻璃棒带A电荷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43625" y="1047750"/>
            <a:ext cx="2990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橡胶棒带B电荷</a:t>
            </a:r>
          </a:p>
        </p:txBody>
      </p:sp>
      <p:pic>
        <p:nvPicPr>
          <p:cNvPr id="8" name="图片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728663"/>
            <a:ext cx="47625" cy="6572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8200" y="1685925"/>
            <a:ext cx="7658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许多科学家做了大量的实验研究，发现在自然界中所有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带电的物体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，都</a:t>
            </a: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没有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同时吸引A、B两种电荷的现象存在。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8675" y="2895600"/>
            <a:ext cx="1752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自然界中
只有两种电荷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914650" y="2838450"/>
            <a:ext cx="6219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被丝绸摩擦过的玻璃棒上带的电荷叫做</a:t>
            </a: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正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914650" y="3362325"/>
            <a:ext cx="6219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被毛皮摩擦过的橡胶棒上带的电荷叫做</a:t>
            </a: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负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</a:t>
            </a:r>
          </a:p>
        </p:txBody>
      </p:sp>
      <p:pic>
        <p:nvPicPr>
          <p:cNvPr id="13" name="图片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2981325"/>
            <a:ext cx="47625" cy="7334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714500" y="4095750"/>
            <a:ext cx="7419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同种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电荷相互</a:t>
            </a: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排斥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；</a:t>
            </a: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异种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电荷相互</a:t>
            </a: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吸引</a:t>
            </a:r>
            <a:r>
              <a:t/>
            </a:r>
            <a:br/>
            <a:endParaRPr/>
          </a:p>
        </p:txBody>
      </p:sp>
      <p:pic>
        <p:nvPicPr>
          <p:cNvPr id="15" name="图片 1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5" y="2628900"/>
            <a:ext cx="390525" cy="29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438150" y="428625"/>
          <a:ext cx="9134475" cy="4543425"/>
          <a:chOff x="438150" y="428625"/>
          <a:chExt cx="9134475" cy="4543425"/>
        </a:xfrm>
      </p:grpSpPr>
      <p:sp>
        <p:nvSpPr>
          <p:cNvPr id="2" name="文本框 1"/>
          <p:cNvSpPr txBox="1"/>
          <p:nvPr/>
        </p:nvSpPr>
        <p:spPr>
          <a:xfrm>
            <a:off x="952500" y="428625"/>
            <a:ext cx="8181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电荷之间的相互作用有什么规律?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428625"/>
            <a:ext cx="419100" cy="419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2500" y="1066800"/>
            <a:ext cx="7648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玻璃棒跟丝绸摩擦,橡胶棒跟毛皮摩擦后，分别靠近带电的另一根玻璃棒和橡胶棒。观察现象。</a:t>
            </a: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066925"/>
            <a:ext cx="7277100" cy="18383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85900" y="4133850"/>
            <a:ext cx="7648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同种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电荷相互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排斥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异种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电荷相互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86550" y="2514600"/>
            <a:ext cx="24479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互相排斥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86550" y="2962275"/>
            <a:ext cx="24479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互相排斥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86550" y="3400425"/>
            <a:ext cx="24479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互相吸引</a:t>
            </a:r>
          </a:p>
        </p:txBody>
      </p:sp>
      <p:pic>
        <p:nvPicPr>
          <p:cNvPr id="10" name="图片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124325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1085850" y="571500"/>
          <a:ext cx="7915275" cy="3724275"/>
          <a:chOff x="1085850" y="571500"/>
          <a:chExt cx="7915275" cy="3724275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600075"/>
            <a:ext cx="419100" cy="419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28775" y="571500"/>
            <a:ext cx="6286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如果一个带电体</a:t>
            </a: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排斥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一个轻小物体,能否判断这个轻小物体也带电?为什么?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28775" y="1504950"/>
            <a:ext cx="61531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答：能。因为同种电荷相互排斥，说明它们带了同种电荷。</a:t>
            </a: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800350"/>
            <a:ext cx="419100" cy="419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28775" y="2781300"/>
            <a:ext cx="6191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如果一个带电体</a:t>
            </a:r>
            <a:r>
              <a:rPr lang="en-US" sz="23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吸引</a:t>
            </a: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一个轻小物体,能否判断这个轻小物体也带电?为什么?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38300" y="3724275"/>
            <a:ext cx="6191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答：不能。因为虽然异种电荷相互吸引，但是带电体也能吸引轻小物体，所以不能确定。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3019425"/>
          <a:chOff x="381000" y="285750"/>
          <a:chExt cx="9134475" cy="3019425"/>
        </a:xfrm>
      </p:grpSpPr>
      <p:sp>
        <p:nvSpPr>
          <p:cNvPr id="2" name="文本框 1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81075" y="1143000"/>
            <a:ext cx="6562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自然界中只存在____种电荷，电荷间的相互作用是:同种电荷相互______，异种电荷相互_______。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81075" y="3019425"/>
            <a:ext cx="8153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物体有了______________的性质，就说明物体带了电。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86100" y="1076325"/>
            <a:ext cx="6048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两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09875" y="1504950"/>
            <a:ext cx="6324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排斥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57850" y="1495425"/>
            <a:ext cx="3476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62175" y="2943225"/>
            <a:ext cx="6972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吸引轻小物体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5095875"/>
          <a:chOff x="381000" y="285750"/>
          <a:chExt cx="9134475" cy="5095875"/>
        </a:xfrm>
      </p:grpSpPr>
      <p:sp>
        <p:nvSpPr>
          <p:cNvPr id="2" name="文本框 1"/>
          <p:cNvSpPr txBox="1"/>
          <p:nvPr/>
        </p:nvSpPr>
        <p:spPr>
          <a:xfrm>
            <a:off x="1200150" y="742950"/>
            <a:ext cx="6562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如图所示，A、B、C 为三个用丝线悬吊着的小球，相互作用情况如图所示，那么下列说法正确的是（       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00150" y="1714500"/>
            <a:ext cx="7934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A、如A 球带正电，C 球一定带正电
  B、如A 球带负电，C 球一定带正电
  C、如B 球带正电，A 球一定带正电  C 球一定都带负电 
  D、A、B 一定带同种电荷   C 则可能不带电</a:t>
            </a:r>
          </a:p>
        </p:txBody>
      </p:sp>
      <p:pic>
        <p:nvPicPr>
          <p:cNvPr id="6" name="图片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286125"/>
            <a:ext cx="3114675" cy="1809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0" y="4552950"/>
            <a:ext cx="76104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A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57475" y="4552950"/>
            <a:ext cx="6477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B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90900" y="4552950"/>
            <a:ext cx="5743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C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43675" y="1143000"/>
            <a:ext cx="2590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2076450"/>
          <a:chOff x="381000" y="266700"/>
          <a:chExt cx="9134475" cy="2076450"/>
        </a:xfrm>
      </p:grpSpPr>
      <p:sp>
        <p:nvSpPr>
          <p:cNvPr id="2" name="文本框 1"/>
          <p:cNvSpPr txBox="1"/>
          <p:nvPr/>
        </p:nvSpPr>
        <p:spPr>
          <a:xfrm>
            <a:off x="923925" y="100012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将一个带正电的物体去靠近挂在绝缘细绳下的轻质导体小球，小球被吸引，如果用带负电的物体去靠近小球,则(       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3925" y="2076450"/>
            <a:ext cx="82105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A、小球也将被吸引
B、小球将被排斥
C、小球将静止不动
D、小球有可能被吸引，也有可能被排斥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5" name="文本框 4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10375" y="1409700"/>
            <a:ext cx="2324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1476375"/>
          <a:chOff x="381000" y="285750"/>
          <a:chExt cx="9134475" cy="1476375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3450" y="1019175"/>
            <a:ext cx="73818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有三个带电的小球，甲吸引乙，乙吸引丙，那么当甲和丙靠近时，看到的现象是（   ）</a:t>
            </a:r>
            <a:r>
              <a:t/>
            </a:r>
            <a:br/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A、互相吸引</a:t>
            </a:r>
            <a:r>
              <a:t/>
            </a:r>
            <a:br/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B、互相排斥</a:t>
            </a:r>
            <a:r>
              <a:t/>
            </a:r>
            <a:br/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C、既不相吸也不相斥</a:t>
            </a:r>
            <a:r>
              <a:t/>
            </a:r>
            <a:br/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D、无法判断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095750" y="1476375"/>
            <a:ext cx="5038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2466975" y="1057275"/>
          <a:ext cx="9134475" cy="3762375"/>
          <a:chOff x="2466975" y="1057275"/>
          <a:chExt cx="9134475" cy="3762375"/>
        </a:xfrm>
      </p:grpSpPr>
      <p:sp>
        <p:nvSpPr>
          <p:cNvPr id="2" name="文本框 1"/>
          <p:cNvSpPr txBox="1"/>
          <p:nvPr/>
        </p:nvSpPr>
        <p:spPr>
          <a:xfrm>
            <a:off x="3800475" y="3762375"/>
            <a:ext cx="5334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神奇的静电球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057275"/>
            <a:ext cx="4272243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438150" y="714375"/>
          <a:ext cx="9134475" cy="3724275"/>
          <a:chOff x="438150" y="714375"/>
          <a:chExt cx="9134475" cy="3724275"/>
        </a:xfrm>
      </p:grpSpPr>
      <p:sp>
        <p:nvSpPr>
          <p:cNvPr id="2" name="文本框 1"/>
          <p:cNvSpPr txBox="1"/>
          <p:nvPr/>
        </p:nvSpPr>
        <p:spPr>
          <a:xfrm>
            <a:off x="5743575" y="2962275"/>
            <a:ext cx="3028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一根摩擦过的玻璃棒或橡胶棒所带的电荷大约只有10   C，一片雷雨云带电的电荷大约有几十库仑。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19800" y="3724275"/>
            <a:ext cx="3114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4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-7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762000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438150" y="714375"/>
            <a:ext cx="8696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物体带电荷有多有少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1975" y="1609725"/>
            <a:ext cx="8572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电荷的多少叫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电荷量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，符号是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Q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1975" y="2362200"/>
            <a:ext cx="8572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电荷量的单位是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库仑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，简称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库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，符号是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C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85775" y="3200400"/>
            <a:ext cx="4657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两个电荷量分别为1库仑的带电体，相距1千米，相互作用力约为9000N。可见：库仑是一个很大的单位。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57200" y="1571625"/>
            <a:ext cx="4029075" cy="47625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10" name="文本框 9"/>
          <p:cNvSpPr txBox="1"/>
          <p:nvPr/>
        </p:nvSpPr>
        <p:spPr>
          <a:xfrm>
            <a:off x="457200" y="2314575"/>
            <a:ext cx="5010150" cy="476250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7" grpId="0"/>
      <p:bldP spid="8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2705100"/>
          <a:chOff x="381000" y="285750"/>
          <a:chExt cx="9134475" cy="2705100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66750" y="1219200"/>
            <a:ext cx="8467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电荷的多少叫做_______，电荷量的单位是______，简称____。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66750" y="2343150"/>
            <a:ext cx="7667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在用毛皮摩擦橡胶棒的过程中，有一部分______从毛皮转移到橡胶棒上，橡胶棒因此而带____电。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14625" y="1133475"/>
            <a:ext cx="6419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电荷量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72175" y="1143000"/>
            <a:ext cx="3162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库仑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629525" y="1143000"/>
            <a:ext cx="1504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库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915025" y="2276475"/>
            <a:ext cx="32194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电子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219575" y="2705100"/>
            <a:ext cx="49149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2409825" y="1781175"/>
          <a:ext cx="9134475" cy="2876550"/>
          <a:chOff x="2409825" y="1781175"/>
          <a:chExt cx="9134475" cy="2876550"/>
        </a:xfrm>
      </p:grpSpPr>
      <p:sp>
        <p:nvSpPr>
          <p:cNvPr id="2" name="文本框 1"/>
          <p:cNvSpPr txBox="1"/>
          <p:nvPr/>
        </p:nvSpPr>
        <p:spPr>
          <a:xfrm>
            <a:off x="2990850" y="1781175"/>
            <a:ext cx="6143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怎样检验物体是否带电？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90850" y="2876550"/>
            <a:ext cx="6143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需要一种能测量是否带电的仪器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781175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1590675" y="419100"/>
          <a:ext cx="9134475" cy="4886325"/>
          <a:chOff x="1590675" y="419100"/>
          <a:chExt cx="9134475" cy="4886325"/>
        </a:xfrm>
      </p:grpSpPr>
      <p:sp>
        <p:nvSpPr>
          <p:cNvPr id="2" name="文本框 1"/>
          <p:cNvSpPr txBox="1"/>
          <p:nvPr/>
        </p:nvSpPr>
        <p:spPr>
          <a:xfrm>
            <a:off x="1590675" y="419100"/>
            <a:ext cx="7543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结构：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5" y="428625"/>
            <a:ext cx="2962275" cy="4457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34200" y="1447800"/>
            <a:ext cx="2200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金属球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34200" y="2362200"/>
            <a:ext cx="2200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金属杆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934200" y="3581400"/>
            <a:ext cx="2200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金属罩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38300" y="1866900"/>
            <a:ext cx="74961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绝缘垫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38300" y="2914650"/>
            <a:ext cx="74961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金属箔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38300" y="3343275"/>
            <a:ext cx="74961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接线柱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781550" y="1676400"/>
            <a:ext cx="2085975" cy="0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直接连接符 10"/>
          <p:cNvCxnSpPr/>
          <p:nvPr/>
        </p:nvCxnSpPr>
        <p:spPr>
          <a:xfrm>
            <a:off x="4714875" y="2590800"/>
            <a:ext cx="2152650" cy="0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直接连接符 11"/>
          <p:cNvCxnSpPr/>
          <p:nvPr/>
        </p:nvCxnSpPr>
        <p:spPr>
          <a:xfrm>
            <a:off x="5429250" y="3810000"/>
            <a:ext cx="1428750" cy="0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直接连接符 12"/>
          <p:cNvCxnSpPr/>
          <p:nvPr/>
        </p:nvCxnSpPr>
        <p:spPr>
          <a:xfrm>
            <a:off x="2514600" y="2095500"/>
            <a:ext cx="2057400" cy="0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直接连接符 13"/>
          <p:cNvCxnSpPr/>
          <p:nvPr/>
        </p:nvCxnSpPr>
        <p:spPr>
          <a:xfrm>
            <a:off x="2514600" y="3143250"/>
            <a:ext cx="2028825" cy="0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直接连接符 14"/>
          <p:cNvCxnSpPr/>
          <p:nvPr/>
        </p:nvCxnSpPr>
        <p:spPr>
          <a:xfrm>
            <a:off x="2524125" y="3571875"/>
            <a:ext cx="1190625" cy="0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90525" y="552450"/>
          <a:ext cx="9134475" cy="4619625"/>
          <a:chOff x="390525" y="552450"/>
          <a:chExt cx="9134475" cy="4619625"/>
        </a:xfrm>
      </p:grpSpPr>
      <p:sp>
        <p:nvSpPr>
          <p:cNvPr id="2" name="文本框 1"/>
          <p:cNvSpPr txBox="1"/>
          <p:nvPr/>
        </p:nvSpPr>
        <p:spPr>
          <a:xfrm>
            <a:off x="390525" y="2016125"/>
            <a:ext cx="8743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同种电荷相互排斥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0525" y="1304925"/>
            <a:ext cx="8743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原理：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66775" y="2727325"/>
            <a:ext cx="82677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从验电器张角的大小我们可以看出什么？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0525" y="3438525"/>
            <a:ext cx="8743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所带电荷量越多金属箔张开的角度越大</a:t>
            </a:r>
          </a:p>
        </p:txBody>
      </p:sp>
      <p:pic>
        <p:nvPicPr>
          <p:cNvPr id="6" name="图片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552450"/>
            <a:ext cx="2695575" cy="4067175"/>
          </a:xfrm>
          <a:prstGeom prst="rect">
            <a:avLst/>
          </a:prstGeom>
        </p:spPr>
      </p:pic>
      <p:pic>
        <p:nvPicPr>
          <p:cNvPr id="7" name="图片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2990850"/>
            <a:ext cx="247650" cy="24765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7286625" y="3114675"/>
            <a:ext cx="228600" cy="0"/>
          </a:xfrm>
          <a:prstGeom prst="line">
            <a:avLst/>
          </a:prstGeom>
          <a:ln w="254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图片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2990850"/>
            <a:ext cx="247650" cy="24765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896100" y="3114675"/>
            <a:ext cx="228600" cy="0"/>
          </a:xfrm>
          <a:prstGeom prst="line">
            <a:avLst/>
          </a:prstGeom>
          <a:ln w="254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图片 1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2727325"/>
            <a:ext cx="419100" cy="419100"/>
          </a:xfrm>
          <a:prstGeom prst="rect">
            <a:avLst/>
          </a:prstGeom>
        </p:spPr>
      </p:pic>
      <p:pic>
        <p:nvPicPr>
          <p:cNvPr id="12" name="图片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428750"/>
            <a:ext cx="247650" cy="24765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7772400" y="1552575"/>
            <a:ext cx="228600" cy="0"/>
          </a:xfrm>
          <a:prstGeom prst="line">
            <a:avLst/>
          </a:prstGeom>
          <a:ln w="254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图片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5" y="1581150"/>
            <a:ext cx="247650" cy="24765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7105650" y="1704975"/>
            <a:ext cx="228600" cy="0"/>
          </a:xfrm>
          <a:prstGeom prst="line">
            <a:avLst/>
          </a:prstGeom>
          <a:ln w="254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838200" y="419100"/>
          <a:ext cx="9134475" cy="4752975"/>
          <a:chOff x="838200" y="419100"/>
          <a:chExt cx="9134475" cy="4752975"/>
        </a:xfrm>
      </p:grpSpPr>
      <p:sp>
        <p:nvSpPr>
          <p:cNvPr id="2" name="文本框 1"/>
          <p:cNvSpPr txBox="1"/>
          <p:nvPr/>
        </p:nvSpPr>
        <p:spPr>
          <a:xfrm>
            <a:off x="2590800" y="495300"/>
            <a:ext cx="6543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构造：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90800" y="1622425"/>
            <a:ext cx="6543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作用：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90800" y="2749550"/>
            <a:ext cx="6543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原理：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90800" y="3876675"/>
            <a:ext cx="6543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检验方法：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429000" y="495300"/>
            <a:ext cx="57054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金属球、金属箔、金属杆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29000" y="1622425"/>
            <a:ext cx="57054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检验物体是否带电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429000" y="2749550"/>
            <a:ext cx="57054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同种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电荷互相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排斥</a:t>
            </a:r>
            <a:r>
              <a:t/>
            </a:r>
            <a:br/>
            <a:endParaRPr/>
          </a:p>
        </p:txBody>
      </p:sp>
      <p:sp>
        <p:nvSpPr>
          <p:cNvPr id="9" name="文本框 8"/>
          <p:cNvSpPr txBox="1"/>
          <p:nvPr/>
        </p:nvSpPr>
        <p:spPr>
          <a:xfrm>
            <a:off x="3943350" y="3876675"/>
            <a:ext cx="51911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让物体接触验电器的金属球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若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金属箔片张开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，说明物体带了电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38850" y="2606675"/>
            <a:ext cx="3095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所带电荷量越多</a:t>
            </a:r>
            <a:r>
              <a:t/>
            </a:r>
            <a:br/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金属箔张开的角度越大</a:t>
            </a:r>
          </a:p>
        </p:txBody>
      </p:sp>
      <p:pic>
        <p:nvPicPr>
          <p:cNvPr id="11" name="图片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9100"/>
            <a:ext cx="1009650" cy="4333875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图片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2257425"/>
            <a:ext cx="2867025" cy="143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2686050" y="1247775"/>
          <a:ext cx="9134475" cy="3429000"/>
          <a:chOff x="2686050" y="1247775"/>
          <a:chExt cx="9134475" cy="3429000"/>
        </a:xfrm>
      </p:grpSpPr>
      <p:sp>
        <p:nvSpPr>
          <p:cNvPr id="2" name="文本框 1"/>
          <p:cNvSpPr txBox="1"/>
          <p:nvPr/>
        </p:nvSpPr>
        <p:spPr>
          <a:xfrm>
            <a:off x="2686050" y="1247775"/>
            <a:ext cx="6448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小结：检验物体是否带电的方法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86050" y="1974850"/>
            <a:ext cx="6448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1、用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验电器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来检验；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86050" y="2701925"/>
            <a:ext cx="6448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2、能否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吸引轻小物体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；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686050" y="3429000"/>
            <a:ext cx="6448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3、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电荷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之间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相互作用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的性质。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3705225"/>
          <a:chOff x="381000" y="285750"/>
          <a:chExt cx="9134475" cy="3705225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8650" y="895350"/>
            <a:ext cx="7743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一个带电体跟一个带正电的验电器的金属球相接触，观察到验电器的金属箔先闭合后又张开，根据这一现象可以判断（  ）
A、带电体一定带有大量的正电
B、带电体一定带有大量的负电
C、带电体一定带有与验电器等量的正电
D、带电体一定带有与验电器等量的负电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9125" y="3705225"/>
            <a:ext cx="8305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放在一起的等量异种电荷完全抵消的情况，叫做正负电荷的中和。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762875" y="1343025"/>
            <a:ext cx="1371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2276475" y="1390650"/>
          <a:ext cx="9134475" cy="3419475"/>
          <a:chOff x="2276475" y="1390650"/>
          <a:chExt cx="9134475" cy="3419475"/>
        </a:xfrm>
      </p:grpSpPr>
      <p:sp>
        <p:nvSpPr>
          <p:cNvPr id="2" name="文本框 1"/>
          <p:cNvSpPr txBox="1"/>
          <p:nvPr/>
        </p:nvSpPr>
        <p:spPr>
          <a:xfrm>
            <a:off x="2819400" y="1390650"/>
            <a:ext cx="6315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电荷从何而来？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19400" y="2405063"/>
            <a:ext cx="6315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猜想一：摩擦产生了电荷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19400" y="3419475"/>
            <a:ext cx="6315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猜想二：电荷从原子或者分子中产生</a:t>
            </a: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390650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3943350"/>
          <a:chOff x="381000" y="266700"/>
          <a:chExt cx="9134475" cy="3943350"/>
        </a:xfrm>
      </p:grpSpPr>
      <p:sp>
        <p:nvSpPr>
          <p:cNvPr id="2" name="文本框 1"/>
          <p:cNvSpPr txBox="1"/>
          <p:nvPr/>
        </p:nvSpPr>
        <p:spPr>
          <a:xfrm>
            <a:off x="628650" y="9715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1、常见物质是由分子、原子构成的。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28650" y="23812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2．原子结构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6725" y="3943350"/>
            <a:ext cx="8277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原子核带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电，电子带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电，且电子绕原子核做高速运动。且原子核所带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正电荷数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与核外电子所带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负电荷数</a:t>
            </a: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相等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，所以整个原子呈电中性。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文本框 5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原子及其结构</a:t>
            </a:r>
          </a:p>
        </p:txBody>
      </p:sp>
      <p:pic>
        <p:nvPicPr>
          <p:cNvPr id="7" name="图片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781175"/>
            <a:ext cx="1619250" cy="1619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文本框 7"/>
          <p:cNvSpPr txBox="1"/>
          <p:nvPr/>
        </p:nvSpPr>
        <p:spPr>
          <a:xfrm>
            <a:off x="3324225" y="2381250"/>
            <a:ext cx="5810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81800" y="1971675"/>
            <a:ext cx="2352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81800" y="2381250"/>
            <a:ext cx="2352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原子核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3924300" y="2600325"/>
            <a:ext cx="685800" cy="0"/>
          </a:xfrm>
          <a:prstGeom prst="line">
            <a:avLst/>
          </a:prstGeom>
          <a:ln w="2540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直接连接符 11"/>
          <p:cNvCxnSpPr/>
          <p:nvPr/>
        </p:nvCxnSpPr>
        <p:spPr>
          <a:xfrm>
            <a:off x="5676900" y="2190750"/>
            <a:ext cx="1076325" cy="0"/>
          </a:xfrm>
          <a:prstGeom prst="line">
            <a:avLst/>
          </a:prstGeom>
          <a:ln w="2540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直接连接符 12"/>
          <p:cNvCxnSpPr/>
          <p:nvPr/>
        </p:nvCxnSpPr>
        <p:spPr>
          <a:xfrm>
            <a:off x="5448300" y="2600325"/>
            <a:ext cx="1304925" cy="0"/>
          </a:xfrm>
          <a:prstGeom prst="line">
            <a:avLst/>
          </a:prstGeom>
          <a:ln w="2540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1562100" y="1104900"/>
          <a:ext cx="9134475" cy="3752850"/>
          <a:chOff x="1562100" y="1104900"/>
          <a:chExt cx="9134475" cy="3752850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104900"/>
            <a:ext cx="3579179" cy="2381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38850" y="2038350"/>
            <a:ext cx="1419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高压静电
让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头发竖起</a:t>
            </a:r>
            <a:r>
              <a:t/>
            </a:r>
            <a:br/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2286000" y="3752850"/>
            <a:ext cx="68484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范德格拉夫起电机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3876675"/>
          <a:chOff x="381000" y="266700"/>
          <a:chExt cx="9134475" cy="3876675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原子及其结构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1533525"/>
            <a:ext cx="2343150" cy="23431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1323975" y="2705100"/>
            <a:ext cx="7810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95525" y="2095500"/>
            <a:ext cx="6838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原子核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295525" y="3276600"/>
            <a:ext cx="6838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核外电子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95700" y="1514475"/>
            <a:ext cx="54387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质子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95700" y="2657475"/>
            <a:ext cx="54387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中子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352675" y="2505075"/>
            <a:ext cx="6781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带正电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524125" y="3686175"/>
            <a:ext cx="6610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带负电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619500" y="1924050"/>
            <a:ext cx="5514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带正电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19500" y="3067050"/>
            <a:ext cx="5514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不带电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247775" y="3114675"/>
            <a:ext cx="78867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电中性</a:t>
            </a:r>
          </a:p>
        </p:txBody>
      </p:sp>
      <p:pic>
        <p:nvPicPr>
          <p:cNvPr id="15" name="图片 1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2209800"/>
            <a:ext cx="123825" cy="1409700"/>
          </a:xfrm>
          <a:prstGeom prst="rect">
            <a:avLst/>
          </a:prstGeom>
        </p:spPr>
      </p:pic>
      <p:pic>
        <p:nvPicPr>
          <p:cNvPr id="16" name="图片 1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600200"/>
            <a:ext cx="123825" cy="140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4352925"/>
          <a:chOff x="381000" y="266700"/>
          <a:chExt cx="9134475" cy="4352925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原子及其结构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1171575"/>
            <a:ext cx="5105400" cy="31813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2486025" y="3829050"/>
            <a:ext cx="66484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氢原子示意图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33975" y="3829050"/>
            <a:ext cx="4000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锂原子示意图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476250" y="1247775"/>
          <a:ext cx="9134475" cy="3648075"/>
          <a:chOff x="476250" y="1247775"/>
          <a:chExt cx="9134475" cy="3648075"/>
        </a:xfrm>
      </p:grpSpPr>
      <p:sp>
        <p:nvSpPr>
          <p:cNvPr id="2" name="文本框 1"/>
          <p:cNvSpPr txBox="1"/>
          <p:nvPr/>
        </p:nvSpPr>
        <p:spPr>
          <a:xfrm>
            <a:off x="476250" y="1247775"/>
            <a:ext cx="8658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电子是带有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最小电荷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的粒子。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人们把最小电荷叫做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元电荷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，常用符号e表示。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e=1.6×10     C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6250" y="3286125"/>
            <a:ext cx="8658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任何带电体所带电荷都是e的整数倍。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1304925"/>
            <a:ext cx="2343150" cy="23431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1666875" y="2000250"/>
            <a:ext cx="7467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4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-19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904875" y="819150"/>
          <a:ext cx="9134475" cy="3371850"/>
          <a:chOff x="904875" y="819150"/>
          <a:chExt cx="9134475" cy="3371850"/>
        </a:xfrm>
      </p:grpSpPr>
      <p:sp>
        <p:nvSpPr>
          <p:cNvPr id="2" name="文本框 1"/>
          <p:cNvSpPr txBox="1"/>
          <p:nvPr/>
        </p:nvSpPr>
        <p:spPr>
          <a:xfrm>
            <a:off x="904875" y="3371850"/>
            <a:ext cx="8229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答：丝绸摩擦过的玻璃棒正电荷多于负电荷，所以玻璃棒带正电；</a:t>
            </a:r>
            <a:r>
              <a:t/>
            </a:r>
            <a:br/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       毛皮摩擦过的橡胶棒正电荷少于负电荷，所以玻璃棒带负电。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04875" y="819150"/>
            <a:ext cx="61055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原子核所带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正电荷数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与核外电子所带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负电荷数</a:t>
            </a: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相等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,所以整个原子呈电中性。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57325" y="2619375"/>
            <a:ext cx="76771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怎样理解玻璃棒带正电，橡胶棒带负电？</a:t>
            </a: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2619375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285750" y="619125"/>
          <a:ext cx="9134475" cy="4943475"/>
          <a:chOff x="285750" y="619125"/>
          <a:chExt cx="9134475" cy="4943475"/>
        </a:xfrm>
      </p:grpSpPr>
      <p:sp>
        <p:nvSpPr>
          <p:cNvPr id="2" name="文本框 1"/>
          <p:cNvSpPr txBox="1"/>
          <p:nvPr/>
        </p:nvSpPr>
        <p:spPr>
          <a:xfrm>
            <a:off x="838200" y="619125"/>
            <a:ext cx="8296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为什么物体摩擦会起电的呢?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619125"/>
            <a:ext cx="419100" cy="419100"/>
          </a:xfrm>
          <a:prstGeom prst="rect">
            <a:avLst/>
          </a:prstGeom>
        </p:spPr>
      </p:pic>
      <p:pic>
        <p:nvPicPr>
          <p:cNvPr id="4" name="图片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5" y="676275"/>
            <a:ext cx="3686175" cy="1990725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285750" y="1362075"/>
            <a:ext cx="8848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不同物质的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原子核束缚电子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的本领不同。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85750" y="2171700"/>
            <a:ext cx="8848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束缚能力强的得到电子：带负电荷
束缚能力弱的失去电子：带正电荷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5750" y="3333750"/>
            <a:ext cx="8848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摩擦起电的本质：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电子的转移</a:t>
            </a:r>
            <a:r>
              <a:t/>
            </a:r>
            <a:br/>
            <a:endParaRPr/>
          </a:p>
        </p:txBody>
      </p:sp>
      <p:sp>
        <p:nvSpPr>
          <p:cNvPr id="8" name="文本框 7"/>
          <p:cNvSpPr txBox="1"/>
          <p:nvPr/>
        </p:nvSpPr>
        <p:spPr>
          <a:xfrm>
            <a:off x="4324350" y="3371850"/>
            <a:ext cx="2705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摩擦起电不是创造电荷，只是电荷从一个物体转移到另一个物体。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75" y="2914650"/>
            <a:ext cx="3648075" cy="2028825"/>
          </a:xfrm>
          <a:prstGeom prst="rect">
            <a:avLst/>
          </a:prstGeom>
        </p:spPr>
      </p:pic>
      <p:pic>
        <p:nvPicPr>
          <p:cNvPr id="10" name="图片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1781175"/>
            <a:ext cx="152400" cy="400050"/>
          </a:xfrm>
          <a:prstGeom prst="rect">
            <a:avLst/>
          </a:prstGeom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2971800"/>
            <a:ext cx="152400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3067050"/>
          <a:chOff x="381000" y="285750"/>
          <a:chExt cx="9134475" cy="3067050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6275" y="1009650"/>
            <a:ext cx="7620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1、通常情况下，原子核所带的_____电荷与电子所带的_____电荷在数量上______；所以原子呈中性。
2、摩擦起电并不是______了电荷，而是电荷发生了______。
3、丝绸与玻璃棒摩擦，电子从________转移到______，玻璃棒因______电子（选填“失去”或“得到”）而带_____电；丝绸______电子而带_____电。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43450" y="952500"/>
            <a:ext cx="4391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696200" y="952500"/>
            <a:ext cx="1438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05075" y="1390650"/>
            <a:ext cx="6629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相等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28975" y="1809750"/>
            <a:ext cx="5905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产生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34225" y="1790700"/>
            <a:ext cx="2000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转移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29150" y="2228850"/>
            <a:ext cx="4505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玻璃棒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534150" y="2219325"/>
            <a:ext cx="2600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丝绸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362075" y="2647950"/>
            <a:ext cx="7772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失去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58025" y="2657475"/>
            <a:ext cx="20764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52550" y="3067050"/>
            <a:ext cx="77819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得到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352800" y="3057525"/>
            <a:ext cx="5781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552450" y="806450"/>
          <a:ext cx="9134475" cy="3895725"/>
          <a:chOff x="552450" y="806450"/>
          <a:chExt cx="9134475" cy="3895725"/>
        </a:xfrm>
      </p:grpSpPr>
      <p:sp>
        <p:nvSpPr>
          <p:cNvPr id="2" name="文本框 1"/>
          <p:cNvSpPr txBox="1"/>
          <p:nvPr/>
        </p:nvSpPr>
        <p:spPr>
          <a:xfrm>
            <a:off x="552450" y="806450"/>
            <a:ext cx="8582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实验研究：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2450" y="1327150"/>
            <a:ext cx="8582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实验1：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04900" y="1840865"/>
            <a:ext cx="8029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用橡胶棒连接验电器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52450" y="2354580"/>
            <a:ext cx="8582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实验现象：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04900" y="2868295"/>
            <a:ext cx="8029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验电器A、B 金属箔的张角没有变化。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2450" y="3382010"/>
            <a:ext cx="8582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实验分析：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04900" y="3895725"/>
            <a:ext cx="8029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验电器A 的电荷量没有变化，验电器B 仍不带电。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1229995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文本框 9"/>
          <p:cNvSpPr txBox="1"/>
          <p:nvPr/>
        </p:nvSpPr>
        <p:spPr>
          <a:xfrm>
            <a:off x="6057900" y="1733550"/>
            <a:ext cx="3076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000000">
                    <a:alpha val="100000"/>
                  </a:srgbClr>
                </a:solidFill>
                <a:latin typeface="微软雅黑"/>
              </a:rPr>
              <a:t>A                     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457200" y="317500"/>
          <a:ext cx="9134475" cy="4400550"/>
          <a:chOff x="457200" y="317500"/>
          <a:chExt cx="9134475" cy="4400550"/>
        </a:xfrm>
      </p:grpSpPr>
      <p:sp>
        <p:nvSpPr>
          <p:cNvPr id="2" name="文本框 1"/>
          <p:cNvSpPr txBox="1"/>
          <p:nvPr/>
        </p:nvSpPr>
        <p:spPr>
          <a:xfrm>
            <a:off x="457200" y="317500"/>
            <a:ext cx="8677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实验2：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57200" y="1344930"/>
            <a:ext cx="8677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实验现象：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57200" y="2667635"/>
            <a:ext cx="8677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实验分析：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9175" y="809625"/>
            <a:ext cx="8115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用金属棒连接两验电器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19175" y="1809750"/>
            <a:ext cx="42100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验电器A的金属箔张开的角度减小，B 的金属箔由闭合变为张开。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19175" y="3152775"/>
            <a:ext cx="7515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验电器B上也带了电。有一部分电荷通过金属棒从A移动到了B，电荷发生了定向移动。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7200" y="4029075"/>
            <a:ext cx="86772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实验结论: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75" y="647700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文本框 9"/>
          <p:cNvSpPr txBox="1"/>
          <p:nvPr/>
        </p:nvSpPr>
        <p:spPr>
          <a:xfrm>
            <a:off x="5686425" y="1228725"/>
            <a:ext cx="34480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000000">
                    <a:alpha val="100000"/>
                  </a:srgbClr>
                </a:solidFill>
                <a:latin typeface="微软雅黑"/>
              </a:rPr>
              <a:t>A                    B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19175" y="4400550"/>
            <a:ext cx="8115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电荷在金属中可以</a:t>
            </a:r>
            <a:r>
              <a:rPr lang="en-US" sz="24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定向移动</a:t>
            </a:r>
            <a:r>
              <a:rPr lang="en-US" sz="2100" u="none" spc="0">
                <a:solidFill>
                  <a:srgbClr val="F65E5E">
                    <a:alpha val="100000"/>
                  </a:srgbClr>
                </a:solidFill>
                <a:latin typeface="微软雅黑"/>
              </a:rPr>
              <a:t>， 说明金属是可以导电的。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561975" y="809625"/>
          <a:ext cx="9134475" cy="3467100"/>
          <a:chOff x="561975" y="809625"/>
          <a:chExt cx="9134475" cy="3467100"/>
        </a:xfrm>
      </p:grpSpPr>
      <p:sp>
        <p:nvSpPr>
          <p:cNvPr id="2" name="文本框 1"/>
          <p:cNvSpPr txBox="1"/>
          <p:nvPr/>
        </p:nvSpPr>
        <p:spPr>
          <a:xfrm>
            <a:off x="561975" y="809625"/>
            <a:ext cx="8572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导体：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容易导电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的物体叫导体。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1975" y="1552575"/>
            <a:ext cx="8572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如金属、人体、大地、石墨、
酸碱盐溶液都是导体。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1975" y="2724150"/>
            <a:ext cx="8572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绝缘体：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不容易导电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的物体叫绝缘体。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61975" y="3467100"/>
            <a:ext cx="3848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如塑料、橡胶、玻璃、干木头、空气、陶瓷、油等都是绝缘体。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76850" y="3228975"/>
            <a:ext cx="3857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电荷在金属杆中可以</a:t>
            </a: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定向移动</a:t>
            </a: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，
金属是导电的。</a:t>
            </a:r>
          </a:p>
        </p:txBody>
      </p:sp>
      <p:pic>
        <p:nvPicPr>
          <p:cNvPr id="7" name="图片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866775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文本框 7"/>
          <p:cNvSpPr txBox="1"/>
          <p:nvPr/>
        </p:nvSpPr>
        <p:spPr>
          <a:xfrm>
            <a:off x="5981700" y="1466850"/>
            <a:ext cx="31527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000000">
                    <a:alpha val="100000"/>
                  </a:srgbClr>
                </a:solidFill>
                <a:latin typeface="微软雅黑"/>
              </a:rPr>
              <a:t>A                   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523875" y="819150"/>
          <a:ext cx="9134475" cy="4048125"/>
          <a:chOff x="523875" y="819150"/>
          <a:chExt cx="9134475" cy="4048125"/>
        </a:xfrm>
      </p:grpSpPr>
      <p:sp>
        <p:nvSpPr>
          <p:cNvPr id="2" name="文本框 1"/>
          <p:cNvSpPr txBox="1"/>
          <p:nvPr/>
        </p:nvSpPr>
        <p:spPr>
          <a:xfrm>
            <a:off x="752475" y="819150"/>
            <a:ext cx="8382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导体导电的原因：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52475" y="1895475"/>
            <a:ext cx="8382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导体中存在自由电荷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52475" y="2971800"/>
            <a:ext cx="8382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绝缘体不易导电的原因：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2475" y="4048125"/>
            <a:ext cx="8382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电荷束缚在原子、分子之中，不能自由移动。</a:t>
            </a:r>
          </a:p>
        </p:txBody>
      </p:sp>
      <p:pic>
        <p:nvPicPr>
          <p:cNvPr id="6" name="图片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971550"/>
            <a:ext cx="114300" cy="114300"/>
          </a:xfrm>
          <a:prstGeom prst="rect">
            <a:avLst/>
          </a:prstGeom>
        </p:spPr>
      </p:pic>
      <p:pic>
        <p:nvPicPr>
          <p:cNvPr id="7" name="图片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124200"/>
            <a:ext cx="114300" cy="114300"/>
          </a:xfrm>
          <a:prstGeom prst="rect">
            <a:avLst/>
          </a:prstGeom>
        </p:spPr>
      </p:pic>
      <p:pic>
        <p:nvPicPr>
          <p:cNvPr id="8" name="图片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5" y="1652588"/>
            <a:ext cx="76200" cy="9048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67100" y="1552575"/>
            <a:ext cx="5667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金属：自由电子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467100" y="2219325"/>
            <a:ext cx="5667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食盐溶液：阴离子、阳离子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695950" y="923925"/>
            <a:ext cx="32194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在金属中，部分电子可以脱离原子核的束缚，而在金属内部自由移动，这种电子叫自由电子。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10225" y="914400"/>
            <a:ext cx="3381375" cy="1057275"/>
          </a:xfrm>
          <a:prstGeom prst="rect">
            <a:avLst/>
          </a:prstGeom>
          <a:noFill/>
          <a:ln w="25400" cap="flat" cmpd="sng" algn="ctr">
            <a:solidFill>
              <a:srgbClr val="FFD732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pic>
        <p:nvPicPr>
          <p:cNvPr id="13" name="图片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0" y="1714500"/>
            <a:ext cx="323850" cy="123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1314450" y="542925"/>
          <a:ext cx="9134475" cy="4229100"/>
          <a:chOff x="1314450" y="542925"/>
          <a:chExt cx="9134475" cy="4229100"/>
        </a:xfrm>
      </p:grpSpPr>
      <p:sp>
        <p:nvSpPr>
          <p:cNvPr id="2" name="文本框 1"/>
          <p:cNvSpPr txBox="1"/>
          <p:nvPr/>
        </p:nvSpPr>
        <p:spPr>
          <a:xfrm>
            <a:off x="5153025" y="2343150"/>
            <a:ext cx="39814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当静电积聚到一定量时
会发生火花放电现象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52875" y="542925"/>
            <a:ext cx="5181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静电现象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276350"/>
            <a:ext cx="2952750" cy="29527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847725" y="666750"/>
          <a:ext cx="9134475" cy="4391025"/>
          <a:chOff x="847725" y="666750"/>
          <a:chExt cx="9134475" cy="4391025"/>
        </a:xfrm>
      </p:grpSpPr>
      <p:sp>
        <p:nvSpPr>
          <p:cNvPr id="2" name="文本框 1"/>
          <p:cNvSpPr txBox="1"/>
          <p:nvPr/>
        </p:nvSpPr>
        <p:spPr>
          <a:xfrm>
            <a:off x="1371600" y="666750"/>
            <a:ext cx="77628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绝缘体可以变为导体吗？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00375" y="1333500"/>
            <a:ext cx="6134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玻璃为绝缘体，当加热后，
则成为导体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3" y="2362200"/>
            <a:ext cx="3248025" cy="2028825"/>
          </a:xfrm>
          <a:prstGeom prst="rect">
            <a:avLst/>
          </a:prstGeom>
        </p:spPr>
      </p:pic>
      <p:pic>
        <p:nvPicPr>
          <p:cNvPr id="5" name="图片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666750"/>
            <a:ext cx="4191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2228850"/>
          <a:chOff x="381000" y="266700"/>
          <a:chExt cx="9134475" cy="2228850"/>
        </a:xfrm>
      </p:grpSpPr>
      <p:sp>
        <p:nvSpPr>
          <p:cNvPr id="2" name="文本框 1"/>
          <p:cNvSpPr txBox="1"/>
          <p:nvPr/>
        </p:nvSpPr>
        <p:spPr>
          <a:xfrm>
            <a:off x="2047875" y="1381125"/>
            <a:ext cx="7086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关于绝缘体，下列说法正确的是（         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47875" y="2228850"/>
            <a:ext cx="70866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A．绝缘体在任何情况下都不能导电 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B．绝缘体不容易导电，也不能带电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C．绝缘体不容易导电，但能够带电 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D．绝缘体内没有电子，因此它不容易导电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43625" y="1381125"/>
            <a:ext cx="29908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C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文本框 5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2333625"/>
          <a:chOff x="381000" y="266700"/>
          <a:chExt cx="9134475" cy="2333625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66850" y="1447800"/>
            <a:ext cx="7667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通常情况下，下列物体中属于绝缘体的一组是（　　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66850" y="2333625"/>
            <a:ext cx="7667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A．人 体、大 地、铜钥匙 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B．橡 皮、煤 油、塑料袋 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C．铅笔芯、盐 水、玻璃杯   </a:t>
            </a:r>
            <a:r>
              <a:t/>
            </a:r>
            <a:br/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D．瓷 瓶、空 气、钢板尺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134225" y="1447800"/>
            <a:ext cx="2000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4400550"/>
          <a:chOff x="381000" y="285750"/>
          <a:chExt cx="9134475" cy="4400550"/>
        </a:xfrm>
      </p:grpSpPr>
      <p:sp>
        <p:nvSpPr>
          <p:cNvPr id="2" name="文本框 1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62350" y="295275"/>
            <a:ext cx="55721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试一试：连线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81225" y="835819"/>
            <a:ext cx="6953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空气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81225" y="1233488"/>
            <a:ext cx="6953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塑料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90750" y="1628775"/>
            <a:ext cx="6943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陶瓷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81225" y="2028825"/>
            <a:ext cx="6953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玻璃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81225" y="2419350"/>
            <a:ext cx="6953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石墨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81225" y="2819400"/>
            <a:ext cx="6953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橡胶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57450" y="3219450"/>
            <a:ext cx="6677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油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190750" y="3609975"/>
            <a:ext cx="6943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人体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181225" y="4010025"/>
            <a:ext cx="69532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大地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42950" y="4400550"/>
            <a:ext cx="83915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酸碱盐的水溶液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934075" y="1676400"/>
            <a:ext cx="3200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导体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915025" y="3257550"/>
            <a:ext cx="32194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绝缘体</a:t>
            </a:r>
          </a:p>
        </p:txBody>
      </p:sp>
      <p:cxnSp>
        <p:nvCxnSpPr>
          <p:cNvPr id="17" name="直接连接符 16"/>
          <p:cNvCxnSpPr/>
          <p:nvPr/>
        </p:nvCxnSpPr>
        <p:spPr>
          <a:xfrm rot="2280000">
            <a:off x="2447925" y="2314575"/>
            <a:ext cx="3810000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直接连接符 17"/>
          <p:cNvCxnSpPr/>
          <p:nvPr/>
        </p:nvCxnSpPr>
        <p:spPr>
          <a:xfrm rot="1980000">
            <a:off x="2581275" y="2514600"/>
            <a:ext cx="3524250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直接连接符 18"/>
          <p:cNvCxnSpPr/>
          <p:nvPr/>
        </p:nvCxnSpPr>
        <p:spPr>
          <a:xfrm rot="1680000">
            <a:off x="2695575" y="2695575"/>
            <a:ext cx="3324225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直接连接符 19"/>
          <p:cNvCxnSpPr/>
          <p:nvPr/>
        </p:nvCxnSpPr>
        <p:spPr>
          <a:xfrm rot="1320000">
            <a:off x="2781300" y="2886075"/>
            <a:ext cx="3171825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直接连接符 20"/>
          <p:cNvCxnSpPr/>
          <p:nvPr/>
        </p:nvCxnSpPr>
        <p:spPr>
          <a:xfrm rot="-840000">
            <a:off x="2838450" y="2286000"/>
            <a:ext cx="3028950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21"/>
          <p:cNvCxnSpPr/>
          <p:nvPr/>
        </p:nvCxnSpPr>
        <p:spPr>
          <a:xfrm rot="-1980000">
            <a:off x="2571750" y="2876550"/>
            <a:ext cx="3514725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22"/>
          <p:cNvCxnSpPr/>
          <p:nvPr/>
        </p:nvCxnSpPr>
        <p:spPr>
          <a:xfrm rot="-2280000">
            <a:off x="2438400" y="3076575"/>
            <a:ext cx="3771900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直接连接符 23"/>
          <p:cNvCxnSpPr/>
          <p:nvPr/>
        </p:nvCxnSpPr>
        <p:spPr>
          <a:xfrm rot="-2580000">
            <a:off x="2286000" y="3305175"/>
            <a:ext cx="4067175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直接连接符 24"/>
          <p:cNvCxnSpPr/>
          <p:nvPr/>
        </p:nvCxnSpPr>
        <p:spPr>
          <a:xfrm rot="480000">
            <a:off x="2857500" y="3267075"/>
            <a:ext cx="3000375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直接连接符 25"/>
          <p:cNvCxnSpPr/>
          <p:nvPr/>
        </p:nvCxnSpPr>
        <p:spPr>
          <a:xfrm rot="60000">
            <a:off x="2847975" y="3457575"/>
            <a:ext cx="3000375" cy="0"/>
          </a:xfrm>
          <a:prstGeom prst="line">
            <a:avLst/>
          </a:prstGeom>
          <a:ln w="254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3867150"/>
          <a:chOff x="381000" y="285750"/>
          <a:chExt cx="9134475" cy="3867150"/>
        </a:xfrm>
      </p:grpSpPr>
      <p:sp>
        <p:nvSpPr>
          <p:cNvPr id="2" name="文本框 1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5800" y="942975"/>
            <a:ext cx="7391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1、用绸子摩擦过的玻璃棒带____电，电荷间的相互作用是 __________。
2、ABCD四个带电体，若A排斥B，A吸引C，C排斥D， 如果D是带负电的，那么，C带的是____电，A带的是____电，B带的是____电。
3、在橡胶、人体、玻璃、陶瓷、铜、铝中，属于是导体的是______________；属于绝缘体的是____________。
4、验电器的工作原理是________________。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91025" y="866775"/>
            <a:ext cx="47434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3425" y="1295400"/>
            <a:ext cx="84010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同斥异吸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05375" y="2152650"/>
            <a:ext cx="4229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67550" y="2152650"/>
            <a:ext cx="20669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28800" y="2581275"/>
            <a:ext cx="7305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正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09650" y="3438525"/>
            <a:ext cx="8124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人体、铜、铝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172075" y="3438525"/>
            <a:ext cx="3962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玻璃、陶瓷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781425" y="3867150"/>
            <a:ext cx="53530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异种电荷相排斥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3133725"/>
          <a:chOff x="381000" y="266700"/>
          <a:chExt cx="9134475" cy="3133725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8650" y="1285875"/>
            <a:ext cx="469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运输油的油罐车底部都拖有一根铁链，这样做的目的是什么？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28650" y="3133725"/>
            <a:ext cx="78009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答：在运输过程中，由于油和油罐的摩擦会使油和油罐带上异种电荷，当电荷积累到一定程度时，会发生放电现象，产生电火花，将汽油点燃。铁链是导体可把所带电荷传导到大地。</a:t>
            </a:r>
          </a:p>
        </p:txBody>
      </p:sp>
      <p:pic>
        <p:nvPicPr>
          <p:cNvPr id="6" name="图片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1343025"/>
            <a:ext cx="1619250" cy="1619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990600"/>
          <a:chOff x="381000" y="285750"/>
          <a:chExt cx="9134475" cy="990600"/>
        </a:xfrm>
      </p:grpSpPr>
      <p:sp>
        <p:nvSpPr>
          <p:cNvPr id="2" name="文本框 1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38175" y="990600"/>
            <a:ext cx="7667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有甲、乙、丙三个带电体，甲物体排斥乙物体，乙物体吸引丙物体。如果丙物体带正电，甲物体带哪种电？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4267200"/>
          <a:chOff x="381000" y="285750"/>
          <a:chExt cx="9134475" cy="4267200"/>
        </a:xfrm>
      </p:grpSpPr>
      <p:sp>
        <p:nvSpPr>
          <p:cNvPr id="2" name="文本框 1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5" y="809625"/>
            <a:ext cx="2428875" cy="16764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1047750" y="790575"/>
            <a:ext cx="34861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如图用一段细铁丝做一个支架和转动轴，把一根中间戳有一个孔（没有戳穿）的饮料吸管放在转动轴上，吸管能在水平面上自由转动，用餐巾纸摩擦吸管使其带电。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42975" y="2667000"/>
            <a:ext cx="72294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（1）把某个物体放在带电吸管一端的附近，发现吸管向物体靠近，由此         是否可以判断该物体带电？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42975" y="3457575"/>
            <a:ext cx="72009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（2）把丝绸摩擦过的玻璃棒放在带电吸管一端的附近，观察吸管运动            的方向，并回答：吸管带的是哪种电？餐巾纸带哪种电？为什么？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42975" y="4267200"/>
            <a:ext cx="81915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（3）吸管和餐巾纸摩擦起电时，哪个失去了电子？哪个得到了电子？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85750"/>
          <a:ext cx="9134475" cy="857250"/>
          <a:chOff x="381000" y="285750"/>
          <a:chExt cx="9134475" cy="857250"/>
        </a:xfrm>
      </p:grpSpPr>
      <p:sp>
        <p:nvSpPr>
          <p:cNvPr id="2" name="文本框 1"/>
          <p:cNvSpPr txBox="1"/>
          <p:nvPr/>
        </p:nvSpPr>
        <p:spPr>
          <a:xfrm>
            <a:off x="381000" y="390525"/>
            <a:ext cx="57150" cy="30480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8575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练习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38175" y="857250"/>
            <a:ext cx="7734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金属锡的原子核带有50个大小与电子电荷相等的正电荷，它的原子核外有多少个电子？这些电子总共带多少库仑的电荷？为什么金属锡对外不显电性？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4733925"/>
          <a:chOff x="381000" y="266700"/>
          <a:chExt cx="9134475" cy="4733925"/>
        </a:xfrm>
      </p:grpSpPr>
      <p:sp>
        <p:nvSpPr>
          <p:cNvPr id="2" name="文本框 1"/>
          <p:cNvSpPr txBox="1"/>
          <p:nvPr/>
        </p:nvSpPr>
        <p:spPr>
          <a:xfrm>
            <a:off x="1552575" y="1776413"/>
            <a:ext cx="75819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
种
电
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文本框 3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总结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24100" y="333375"/>
            <a:ext cx="6810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带电的性质：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324100" y="1321594"/>
            <a:ext cx="6810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两种电荷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324100" y="2314575"/>
            <a:ext cx="6810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电荷间相互作用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24100" y="3440906"/>
            <a:ext cx="6810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检验是否带电方法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24100" y="4400550"/>
            <a:ext cx="68103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电荷量：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33825" y="333375"/>
            <a:ext cx="52006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吸引轻小物体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648075" y="1095375"/>
            <a:ext cx="5486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丝绸摩擦过的玻璃棒带正电  记+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648075" y="1533525"/>
            <a:ext cx="5486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毛皮摩擦过的橡胶棒带负电  记-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400550" y="2085975"/>
            <a:ext cx="47339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同种电荷相互排斥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00550" y="2505075"/>
            <a:ext cx="47339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异种电荷相互吸引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705350" y="3000375"/>
            <a:ext cx="44291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验电器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705350" y="3440906"/>
            <a:ext cx="44291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吸引轻小物体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705350" y="3876675"/>
            <a:ext cx="44291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电荷之间相互作用的性质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400425" y="4400550"/>
            <a:ext cx="57340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表示电荷的多少（Q）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029325" y="4400550"/>
            <a:ext cx="31051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单位：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838950" y="4400550"/>
            <a:ext cx="22955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库仑</a:t>
            </a:r>
          </a:p>
        </p:txBody>
      </p:sp>
      <p:pic>
        <p:nvPicPr>
          <p:cNvPr id="21" name="图片 2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1207294"/>
            <a:ext cx="47625" cy="647700"/>
          </a:xfrm>
          <a:prstGeom prst="rect">
            <a:avLst/>
          </a:prstGeom>
        </p:spPr>
      </p:pic>
      <p:pic>
        <p:nvPicPr>
          <p:cNvPr id="22" name="图片 2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200275"/>
            <a:ext cx="47625" cy="647700"/>
          </a:xfrm>
          <a:prstGeom prst="rect">
            <a:avLst/>
          </a:prstGeom>
        </p:spPr>
      </p:pic>
      <p:pic>
        <p:nvPicPr>
          <p:cNvPr id="23" name="图片 2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3102769"/>
            <a:ext cx="76200" cy="1095375"/>
          </a:xfrm>
          <a:prstGeom prst="rect">
            <a:avLst/>
          </a:prstGeom>
        </p:spPr>
      </p:pic>
      <p:pic>
        <p:nvPicPr>
          <p:cNvPr id="24" name="图片 2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438150"/>
            <a:ext cx="209550" cy="429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552450" y="428625"/>
          <a:ext cx="9134475" cy="4657725"/>
          <a:chOff x="552450" y="428625"/>
          <a:chExt cx="9134475" cy="4657725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438150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图片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2657475"/>
            <a:ext cx="2857500" cy="200025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图片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0" y="428625"/>
            <a:ext cx="4286250" cy="266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文本框 4"/>
          <p:cNvSpPr txBox="1"/>
          <p:nvPr/>
        </p:nvSpPr>
        <p:spPr>
          <a:xfrm>
            <a:off x="5772150" y="3733800"/>
            <a:ext cx="3362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各种电路板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4210050"/>
          <a:chOff x="381000" y="266700"/>
          <a:chExt cx="9134475" cy="4210050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总结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14475" y="2190750"/>
            <a:ext cx="76200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摩
擦
起
电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05050" y="1685925"/>
            <a:ext cx="6829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52775" y="1276350"/>
            <a:ext cx="59817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原子核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152775" y="2095500"/>
            <a:ext cx="59817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核外电子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305300" y="857250"/>
            <a:ext cx="48291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质子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305300" y="1657350"/>
            <a:ext cx="48291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中子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62525" y="857250"/>
            <a:ext cx="41719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（+）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43400" y="2095500"/>
            <a:ext cx="47910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（-）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305050" y="2876550"/>
            <a:ext cx="6829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实质：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114675" y="2876550"/>
            <a:ext cx="6019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电子的转移（得失）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05050" y="3376613"/>
            <a:ext cx="6829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结果：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114675" y="3376613"/>
            <a:ext cx="6019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两物体带上了等量异种电荷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305050" y="3876675"/>
            <a:ext cx="6829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电中和：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81375" y="3876675"/>
            <a:ext cx="57531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放在一起的等量异种电荷相互抵消的现象</a:t>
            </a:r>
          </a:p>
        </p:txBody>
      </p:sp>
      <p:pic>
        <p:nvPicPr>
          <p:cNvPr id="18" name="图片 1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1390650"/>
            <a:ext cx="85725" cy="1066800"/>
          </a:xfrm>
          <a:prstGeom prst="rect">
            <a:avLst/>
          </a:prstGeom>
        </p:spPr>
      </p:pic>
      <p:pic>
        <p:nvPicPr>
          <p:cNvPr id="19" name="图片 1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952500"/>
            <a:ext cx="85725" cy="1066800"/>
          </a:xfrm>
          <a:prstGeom prst="rect">
            <a:avLst/>
          </a:prstGeom>
        </p:spPr>
      </p:pic>
      <p:pic>
        <p:nvPicPr>
          <p:cNvPr id="20" name="图片 1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1790700"/>
            <a:ext cx="209550" cy="241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381000" y="266700"/>
          <a:ext cx="9134475" cy="4562475"/>
          <a:chOff x="381000" y="266700"/>
          <a:chExt cx="9134475" cy="4562475"/>
        </a:xfrm>
      </p:grpSpPr>
      <p:sp>
        <p:nvSpPr>
          <p:cNvPr id="2" name="文本框 1"/>
          <p:cNvSpPr txBox="1"/>
          <p:nvPr/>
        </p:nvSpPr>
        <p:spPr>
          <a:xfrm>
            <a:off x="381000" y="381000"/>
            <a:ext cx="57150" cy="28575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628650" y="266700"/>
            <a:ext cx="85058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300" b="1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总结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81075" y="1509713"/>
            <a:ext cx="81534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
体
和
绝
缘
体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62125" y="75247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金属导电：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62125" y="133032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导体：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62125" y="190817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62125" y="248602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绝缘体：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62125" y="306387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如：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62125" y="364172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导电原因：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62125" y="4219575"/>
            <a:ext cx="73723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导体和绝缘体_____绝对的界限，在一定条件下____________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05150" y="752475"/>
            <a:ext cx="6029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自由电子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571750" y="1330325"/>
            <a:ext cx="65627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容易导电的物体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05050" y="1908175"/>
            <a:ext cx="6829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金属、人体、大地、石墨、酸碱盐水溶液等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38450" y="2486025"/>
            <a:ext cx="62960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不容易导电的物体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305050" y="3063875"/>
            <a:ext cx="68294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橡胶、干木头、纯净水、陶瓷、玻璃等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105150" y="3641725"/>
            <a:ext cx="60293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导体内有大量的可自由移动的电荷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390900" y="4219575"/>
            <a:ext cx="57435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没有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210425" y="4219575"/>
            <a:ext cx="192405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可相互转化</a:t>
            </a:r>
          </a:p>
        </p:txBody>
      </p:sp>
      <p:pic>
        <p:nvPicPr>
          <p:cNvPr id="20" name="图片 1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876300"/>
            <a:ext cx="209550" cy="368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2457450" y="971550"/>
          <a:ext cx="9134475" cy="3990975"/>
          <a:chOff x="2457450" y="971550"/>
          <a:chExt cx="9134475" cy="3990975"/>
        </a:xfrm>
      </p:grpSpPr>
      <p:sp>
        <p:nvSpPr>
          <p:cNvPr id="2" name="文本框 1"/>
          <p:cNvSpPr txBox="1"/>
          <p:nvPr/>
        </p:nvSpPr>
        <p:spPr>
          <a:xfrm>
            <a:off x="4067175" y="3990975"/>
            <a:ext cx="5067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电闪雷鸣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971550"/>
            <a:ext cx="4286250" cy="2667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714375" y="971550"/>
          <a:ext cx="8591550" cy="4324350"/>
          <a:chOff x="714375" y="971550"/>
          <a:chExt cx="8591550" cy="4324350"/>
        </a:xfrm>
      </p:grpSpPr>
      <p:sp>
        <p:nvSpPr>
          <p:cNvPr id="2" name="文本框 1"/>
          <p:cNvSpPr txBox="1"/>
          <p:nvPr/>
        </p:nvSpPr>
        <p:spPr>
          <a:xfrm>
            <a:off x="1238250" y="971550"/>
            <a:ext cx="73533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用塑料尺、塑料梳子、塑料笔杆与头发摩擦，再靠近碎纸屑，会发生什么现象？</a:t>
            </a:r>
          </a:p>
        </p:txBody>
      </p:sp>
      <p:pic>
        <p:nvPicPr>
          <p:cNvPr id="3" name="图片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990600"/>
            <a:ext cx="419100" cy="419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00500" y="2809875"/>
            <a:ext cx="349567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摩擦过的塑料尺、塑料梳子、塑料笔杆会将纸屑吸起来</a:t>
            </a:r>
          </a:p>
        </p:txBody>
      </p:sp>
      <p:pic>
        <p:nvPicPr>
          <p:cNvPr id="5" name="图片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114550"/>
            <a:ext cx="2209800" cy="22098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747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704850" y="257175"/>
          <a:ext cx="9134475" cy="5067300"/>
          <a:chOff x="704850" y="257175"/>
          <a:chExt cx="9134475" cy="5067300"/>
        </a:xfrm>
      </p:grpSpPr>
      <p:sp>
        <p:nvSpPr>
          <p:cNvPr id="2" name="文本框 1"/>
          <p:cNvSpPr txBox="1"/>
          <p:nvPr/>
        </p:nvSpPr>
        <p:spPr>
          <a:xfrm>
            <a:off x="704850" y="257175"/>
            <a:ext cx="8429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小实验：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4850" y="754856"/>
            <a:ext cx="8429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1、请同学们撕出一些碎纸屑；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4850" y="1252538"/>
            <a:ext cx="8429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2、用一只塑料笔或者塑料梳子在头发上使劲摩擦；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04850" y="1750219"/>
            <a:ext cx="8429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3、用摩擦过的塑料笔或者塑料梳子靠近纸屑；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4850" y="2247900"/>
            <a:ext cx="8429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4、观察现象。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04850" y="2745581"/>
            <a:ext cx="8429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看到的现象：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38250" y="3243263"/>
            <a:ext cx="7896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摩擦过的塑料梳子吸引纸屑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4850" y="3740944"/>
            <a:ext cx="84296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FF">
                    <a:alpha val="100000"/>
                  </a:srgbClr>
                </a:solidFill>
                <a:latin typeface="微软雅黑"/>
              </a:rPr>
              <a:t>还有什么现象是摩擦起电？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38250" y="4248150"/>
            <a:ext cx="7896225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FFFF00">
                    <a:alpha val="100000"/>
                  </a:srgbClr>
                </a:solidFill>
                <a:latin typeface="微软雅黑"/>
              </a:rPr>
              <a:t>梳子梳头发、冬天晚上脱毛衣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00675" y="4048125"/>
            <a:ext cx="3733800" cy="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u="none" spc="0">
                <a:solidFill>
                  <a:srgbClr val="4AF476">
                    <a:alpha val="100000"/>
                  </a:srgbClr>
                </a:solidFill>
                <a:latin typeface="微软雅黑"/>
              </a:rPr>
              <a:t>这时产生的电很厉害，</a:t>
            </a:r>
            <a:r>
              <a:t/>
            </a:r>
            <a:br/>
            <a:r>
              <a:rPr lang="en-US" sz="2100" u="none" spc="0">
                <a:solidFill>
                  <a:srgbClr val="4AF476">
                    <a:alpha val="100000"/>
                  </a:srgbClr>
                </a:solidFill>
                <a:latin typeface="微软雅黑"/>
              </a:rPr>
              <a:t>电压可达几万伏。</a:t>
            </a:r>
          </a:p>
        </p:txBody>
      </p:sp>
      <p:pic>
        <p:nvPicPr>
          <p:cNvPr id="12" name="图片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2466975"/>
            <a:ext cx="1619250" cy="1228725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图片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3752850"/>
            <a:ext cx="3133725" cy="131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Theme59">
  <a:themeElements>
    <a:clrScheme name="Theme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Microsoft Office PowerPoint</Application>
  <PresentationFormat>全屏显示(16:9)</PresentationFormat>
  <Paragraphs>368</Paragraphs>
  <Slides>61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2" baseType="lpstr">
      <vt:lpstr>Theme59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十五章第一节：两种电荷</dc:title>
  <dc:creator>Unknown Creator</dc:creator>
  <cp:lastModifiedBy>User</cp:lastModifiedBy>
  <cp:revision>2</cp:revision>
  <dcterms:created xsi:type="dcterms:W3CDTF">2019-12-06T08:10:57Z</dcterms:created>
  <dcterms:modified xsi:type="dcterms:W3CDTF">2020-02-16T03:08:19Z</dcterms:modified>
</cp:coreProperties>
</file>