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6463573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5.png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276600" y="2009775"/>
          <a:ext cx="9134475" cy="2009775"/>
          <a:chOff x="3276600" y="2009775"/>
          <a:chExt cx="9134475" cy="2009775"/>
        </a:xfrm>
      </p:grpSpPr>
      <p:sp>
        <p:nvSpPr>
          <p:cNvPr id="2" name="文本框 1"/>
          <p:cNvSpPr txBox="1"/>
          <p:nvPr/>
        </p:nvSpPr>
        <p:spPr>
          <a:xfrm>
            <a:off x="2771800" y="1707654"/>
            <a:ext cx="5857875" cy="92333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4800" u="none" spc="0" dirty="0" err="1">
                <a:solidFill>
                  <a:srgbClr val="FFFFFF">
                    <a:alpha val="100000"/>
                  </a:srgbClr>
                </a:solidFill>
                <a:latin typeface="微软雅黑"/>
              </a:rPr>
              <a:t>热机的效率</a:t>
            </a:r>
            <a:endParaRPr lang="en-US" sz="4800" u="none" spc="0" dirty="0">
              <a:solidFill>
                <a:srgbClr val="FFFFFF">
                  <a:alpha val="100000"/>
                </a:srgbClr>
              </a:solidFill>
              <a:latin typeface="微软雅黑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9134475" cy="1924050"/>
          <a:chOff x="285750" y="285750"/>
          <a:chExt cx="9134475" cy="1924050"/>
        </a:xfrm>
      </p:grpSpPr>
      <p:sp>
        <p:nvSpPr>
          <p:cNvPr id="2" name="文本框 1"/>
          <p:cNvSpPr txBox="1"/>
          <p:nvPr/>
        </p:nvSpPr>
        <p:spPr>
          <a:xfrm>
            <a:off x="781050" y="981075"/>
            <a:ext cx="8353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一箱汽油用去一半，剩下的汽油（    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71525" y="1924050"/>
            <a:ext cx="8362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A、比热容和热值均减半
B、比热容和热值都不变
C、比热容减半，热值不变
D、比热容不变，热值减半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48225" y="1009650"/>
            <a:ext cx="4286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9134475" cy="1028700"/>
          <a:chOff x="285750" y="285750"/>
          <a:chExt cx="9134475" cy="1028700"/>
        </a:xfrm>
      </p:grpSpPr>
      <p:sp>
        <p:nvSpPr>
          <p:cNvPr id="2" name="文本框 1"/>
          <p:cNvSpPr txBox="1"/>
          <p:nvPr/>
        </p:nvSpPr>
        <p:spPr>
          <a:xfrm>
            <a:off x="704850" y="1028700"/>
            <a:ext cx="7696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对于燃料的热值，下列说法中，属于正确理解的是 (　　 )  </a:t>
            </a:r>
            <a:r>
              <a:t/>
            </a:r>
            <a:br/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A．燃料的热值跟燃料燃烧时放出的热量成正比  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B．燃料没燃烧时就没有热值 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C．就某种确定的燃料而言，它的热值是一个确定的值， 跟燃料	的质量及燃料燃烧放出的热量无关 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D．容易燃烧的燃料热值一定大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953250" y="1028700"/>
            <a:ext cx="2181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8248650" cy="2286000"/>
          <a:chOff x="285750" y="285750"/>
          <a:chExt cx="8248650" cy="2286000"/>
        </a:xfrm>
      </p:grpSpPr>
      <p:sp>
        <p:nvSpPr>
          <p:cNvPr id="2" name="文本框 1"/>
          <p:cNvSpPr txBox="1"/>
          <p:nvPr/>
        </p:nvSpPr>
        <p:spPr>
          <a:xfrm>
            <a:off x="742950" y="904875"/>
            <a:ext cx="7486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在实际的燃烧过程中,燃料能否充分燃烧?若不能,则燃料的热值是否会发生变化?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42950" y="2286000"/>
            <a:ext cx="7505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答:燃料不能充分燃烧;燃料的热值不会改变,因为热值是燃料完全燃烧放出的热量,只与物质的种类有关,与是否充分燃烧无关。 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801225" cy="4083844"/>
          <a:chOff x="381000" y="266700"/>
          <a:chExt cx="9801225" cy="4083844"/>
        </a:xfrm>
      </p:grpSpPr>
      <p:sp>
        <p:nvSpPr>
          <p:cNvPr id="2" name="文本框 1"/>
          <p:cNvSpPr txBox="1"/>
          <p:nvPr/>
        </p:nvSpPr>
        <p:spPr>
          <a:xfrm>
            <a:off x="1371600" y="1190625"/>
            <a:ext cx="7762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热值计算公式：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05400" y="1190625"/>
            <a:ext cx="4029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放热计算公式：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71600" y="2312194"/>
            <a:ext cx="7762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固液：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105400" y="2319338"/>
            <a:ext cx="4029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固液：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62075" y="3433763"/>
            <a:ext cx="7772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气体：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05400" y="3448050"/>
            <a:ext cx="4029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气体：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62200" y="2107406"/>
            <a:ext cx="923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2059781"/>
            <a:ext cx="866775" cy="90249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219325" y="2155031"/>
            <a:ext cx="1219200" cy="72390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1" name="文本框 10"/>
          <p:cNvSpPr txBox="1"/>
          <p:nvPr/>
        </p:nvSpPr>
        <p:spPr>
          <a:xfrm>
            <a:off x="2362200" y="3228975"/>
            <a:ext cx="923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75" y="3181350"/>
            <a:ext cx="866775" cy="90249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238375" y="3276600"/>
            <a:ext cx="1190625" cy="72390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4" name="文本框 13"/>
          <p:cNvSpPr txBox="1"/>
          <p:nvPr/>
        </p:nvSpPr>
        <p:spPr>
          <a:xfrm>
            <a:off x="5991225" y="2319338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5" name="图片 1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271713"/>
            <a:ext cx="1023938" cy="50482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991225" y="34480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7" name="图片 1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3400425"/>
            <a:ext cx="988219" cy="50482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9" name="文本框 18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热值简单计算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834063" y="2305050"/>
            <a:ext cx="1266825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21" name="文本框 20"/>
          <p:cNvSpPr txBox="1"/>
          <p:nvPr/>
        </p:nvSpPr>
        <p:spPr>
          <a:xfrm>
            <a:off x="5834063" y="3414713"/>
            <a:ext cx="1266825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2" grpId="0"/>
      <p:bldP spid="13" grpId="0" animBg="1"/>
      <p:bldP spid="14" grpId="0"/>
      <p:bldP spid="15" grpId="0"/>
      <p:bldP spid="16" grpId="0"/>
      <p:bldP spid="17" grpId="0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9144000" cy="4276725"/>
          <a:chOff x="285750" y="285750"/>
          <a:chExt cx="9144000" cy="4276725"/>
        </a:xfrm>
      </p:grpSpPr>
      <p:sp>
        <p:nvSpPr>
          <p:cNvPr id="2" name="文本框 1"/>
          <p:cNvSpPr txBox="1"/>
          <p:nvPr/>
        </p:nvSpPr>
        <p:spPr>
          <a:xfrm>
            <a:off x="847725" y="314325"/>
            <a:ext cx="8286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根据热值表，计算一下10吨氢完全燃烧放出多少焦耳的热量？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38275" y="800100"/>
            <a:ext cx="7696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氢的热值是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57325" y="1285875"/>
            <a:ext cx="7677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放出热量Q = 热值×质量</a:t>
            </a:r>
            <a:r>
              <a:t/>
            </a:r>
            <a:br/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857250" y="2505075"/>
            <a:ext cx="7648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再算算，若用干木柴完全燃烧来获得这些热量，需要多少吨干木柴？干木柴的热值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38275" y="3562350"/>
            <a:ext cx="7696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需要干木柴：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47725" y="4276725"/>
            <a:ext cx="8296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约120吨干木柴完全燃烧放出的热量等于10吨氢完全燃烧放出的热量。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914650" y="80010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867025" y="752475"/>
            <a:ext cx="1452563" cy="5048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771775" y="166687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724150" y="1619250"/>
            <a:ext cx="2945606" cy="5048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771775" y="201930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4" name="图片 13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724150" y="1971675"/>
            <a:ext cx="1402556" cy="50482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181350" y="288607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6" name="图片 15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133725" y="2838450"/>
            <a:ext cx="1459706" cy="50482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095625" y="3352800"/>
            <a:ext cx="4657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8" name="图片 17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0" y="3305175"/>
            <a:ext cx="4110038" cy="904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733425" y="733425"/>
          <a:ext cx="9334500" cy="4410075"/>
          <a:chOff x="733425" y="733425"/>
          <a:chExt cx="9334500" cy="4410075"/>
        </a:xfrm>
      </p:grpSpPr>
      <p:sp>
        <p:nvSpPr>
          <p:cNvPr id="2" name="文本框 1"/>
          <p:cNvSpPr txBox="1"/>
          <p:nvPr/>
        </p:nvSpPr>
        <p:spPr>
          <a:xfrm>
            <a:off x="733425" y="733425"/>
            <a:ext cx="8601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在内燃机中燃料是否能完全燃烧？燃料燃烧释放的能量都到哪去了？</a:t>
            </a:r>
            <a:r>
              <a:t/>
            </a:r>
            <a:br/>
            <a:endParaRPr/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1647825"/>
            <a:ext cx="4381500" cy="27622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1390650" y="952500"/>
          <a:ext cx="8039100" cy="2790825"/>
          <a:chOff x="1390650" y="952500"/>
          <a:chExt cx="8039100" cy="2790825"/>
        </a:xfrm>
      </p:grpSpPr>
      <p:sp>
        <p:nvSpPr>
          <p:cNvPr id="2" name="文本框 1"/>
          <p:cNvSpPr txBox="1"/>
          <p:nvPr/>
        </p:nvSpPr>
        <p:spPr>
          <a:xfrm>
            <a:off x="1390650" y="952500"/>
            <a:ext cx="6619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我们在用煤气烧水的时候,煤气能否充分燃烧,煤气燃烧放出的热量能否都被水吸收?若不能,则没有被吸收的热量都去哪里了呢?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90650" y="2790825"/>
            <a:ext cx="6648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答:不能充分燃烧,且热量不能都被水吸收;没有被水吸收的热量的去向有以下三种情况:一是没有完全燃烧;二是周围的空气吸收了热量;三是装水的锅也会吸收热量.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467225"/>
          <a:chOff x="381000" y="266700"/>
          <a:chExt cx="9134475" cy="4467225"/>
        </a:xfrm>
      </p:grpSpPr>
      <p:sp>
        <p:nvSpPr>
          <p:cNvPr id="2" name="文本框 1"/>
          <p:cNvSpPr txBox="1"/>
          <p:nvPr/>
        </p:nvSpPr>
        <p:spPr>
          <a:xfrm>
            <a:off x="628650" y="10668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定义：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95425" y="1066800"/>
            <a:ext cx="7019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用来做有用功的那部分能量，与燃料完全燃烧放出的能量之比，叫做热机的效率。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9125" y="2166938"/>
            <a:ext cx="8515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公式：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19125" y="2857500"/>
            <a:ext cx="8515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提高热机效率的途径：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14450" y="3419475"/>
            <a:ext cx="7820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（1）提高燃料利用率，使燃料充分燃烧；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8" name="文本框 7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热机效率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14450" y="4467225"/>
            <a:ext cx="7820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（3）利用废气的能量。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314450" y="3943350"/>
            <a:ext cx="7820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（2）改进热机，减少各种能量损失；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476375" y="193357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1885950"/>
            <a:ext cx="3467100" cy="962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543425"/>
          <a:chOff x="381000" y="266700"/>
          <a:chExt cx="9134475" cy="4543425"/>
        </a:xfrm>
      </p:grpSpPr>
      <p:sp>
        <p:nvSpPr>
          <p:cNvPr id="2" name="文本框 1"/>
          <p:cNvSpPr txBox="1"/>
          <p:nvPr/>
        </p:nvSpPr>
        <p:spPr>
          <a:xfrm>
            <a:off x="952500" y="2457450"/>
            <a:ext cx="8181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蒸汽机的效率只有6%~15%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924425" y="2457450"/>
            <a:ext cx="4210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汽油机的效率为 20%~30%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062288" y="4543425"/>
            <a:ext cx="607218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柴油机的效率为30%~45%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常见热机的效率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495925" y="981075"/>
            <a:ext cx="2133600" cy="13906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90650" y="995363"/>
            <a:ext cx="2105025" cy="13716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3057525"/>
            <a:ext cx="2095500" cy="136207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752850"/>
          <a:chOff x="381000" y="266700"/>
          <a:chExt cx="9134475" cy="3752850"/>
        </a:xfrm>
      </p:grpSpPr>
      <p:sp>
        <p:nvSpPr>
          <p:cNvPr id="2" name="文本框 1"/>
          <p:cNvSpPr txBox="1"/>
          <p:nvPr/>
        </p:nvSpPr>
        <p:spPr>
          <a:xfrm>
            <a:off x="628650" y="8953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区分热传递和燃料燃烧时的       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66750" y="1457325"/>
            <a:ext cx="8467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1、热传递高温物体放热：  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32575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区分热机的效率和功率：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90650" y="3752850"/>
            <a:ext cx="7743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热机的效率指热机对燃料燃烧产生内能的利用率；
功率指热机做功的快慢；
二者没有关系。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7" name="文本框 6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概念辨析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66750" y="2381250"/>
            <a:ext cx="8467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2、燃料燃烧放热：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924300" y="88582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876675" y="838200"/>
            <a:ext cx="457200" cy="50244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371600" y="187642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75" y="1828800"/>
            <a:ext cx="1359694" cy="5048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371600" y="278130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4" name="图片 1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23975" y="2733675"/>
            <a:ext cx="1038225" cy="50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019550"/>
          <a:chOff x="381000" y="266700"/>
          <a:chExt cx="9134475" cy="4019550"/>
        </a:xfrm>
      </p:grpSpPr>
      <p:sp>
        <p:nvSpPr>
          <p:cNvPr id="2" name="文本框 1"/>
          <p:cNvSpPr txBox="1"/>
          <p:nvPr/>
        </p:nvSpPr>
        <p:spPr>
          <a:xfrm>
            <a:off x="666750" y="1162050"/>
            <a:ext cx="8467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1、内燃机分               和                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66750" y="1924050"/>
            <a:ext cx="8467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2、内燃机四个冲程：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知识回顾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2171700" y="1543050"/>
            <a:ext cx="9525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直接连接符 6"/>
          <p:cNvCxnSpPr/>
          <p:nvPr/>
        </p:nvCxnSpPr>
        <p:spPr>
          <a:xfrm>
            <a:off x="3467100" y="1543050"/>
            <a:ext cx="9525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文本框 7"/>
          <p:cNvSpPr txBox="1"/>
          <p:nvPr/>
        </p:nvSpPr>
        <p:spPr>
          <a:xfrm>
            <a:off x="2228850" y="1162050"/>
            <a:ext cx="6905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汽油机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505200" y="1162050"/>
            <a:ext cx="5629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柴油机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248025" y="2466975"/>
            <a:ext cx="5886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吸气冲程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248025" y="2984500"/>
            <a:ext cx="5886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压缩冲程→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248025" y="3502025"/>
            <a:ext cx="5886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做功冲程→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248025" y="4019550"/>
            <a:ext cx="5886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排气冲程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772025" y="2984500"/>
            <a:ext cx="4362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机械能转化为内能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772025" y="3482975"/>
            <a:ext cx="4362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内能转化为机械能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438650"/>
          <a:chOff x="381000" y="266700"/>
          <a:chExt cx="9134475" cy="4438650"/>
        </a:xfrm>
      </p:grpSpPr>
      <p:sp>
        <p:nvSpPr>
          <p:cNvPr id="2" name="文本框 1"/>
          <p:cNvSpPr txBox="1"/>
          <p:nvPr/>
        </p:nvSpPr>
        <p:spPr>
          <a:xfrm>
            <a:off x="1076325" y="1038225"/>
            <a:ext cx="8058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1、燃料燃烧烧水问题：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95375" y="2838450"/>
            <a:ext cx="8039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2、汽车内燃机（发动机）效率问题：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关于热机效率计算的两类问题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24000" y="1647825"/>
            <a:ext cx="4276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1600200"/>
            <a:ext cx="3709988" cy="9620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24000" y="3524250"/>
            <a:ext cx="4276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5" y="3476625"/>
            <a:ext cx="3595688" cy="962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1076325" y="476250"/>
          <a:ext cx="9134475" cy="3838575"/>
          <a:chOff x="1076325" y="476250"/>
          <a:chExt cx="9134475" cy="3838575"/>
        </a:xfrm>
      </p:grpSpPr>
      <p:sp>
        <p:nvSpPr>
          <p:cNvPr id="2" name="文本框 1"/>
          <p:cNvSpPr txBox="1"/>
          <p:nvPr/>
        </p:nvSpPr>
        <p:spPr>
          <a:xfrm>
            <a:off x="1076325" y="476250"/>
            <a:ext cx="8058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热机的效率是热机性能的重要指标.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76325" y="1247775"/>
            <a:ext cx="8058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(1)热机在工作过程中造成能量损失的因素有哪些?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76325" y="1933575"/>
            <a:ext cx="7239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答:燃料很难完全燃烧;排出的废气会带走部分能量;热机部件要散热;克服运转机件之间的摩擦也要消耗能量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85850" y="3105150"/>
            <a:ext cx="8048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(2)提高热机效率的主要方法有哪些?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85850" y="3838575"/>
            <a:ext cx="7067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答:尽量让燃料充分燃烧;设法利用废气的能量;减少能量损失;保证机器良好的润滑.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9115425" cy="1283494"/>
          <a:chOff x="285750" y="285750"/>
          <a:chExt cx="9115425" cy="1283494"/>
        </a:xfrm>
      </p:grpSpPr>
      <p:sp>
        <p:nvSpPr>
          <p:cNvPr id="2" name="文本框 1"/>
          <p:cNvSpPr txBox="1"/>
          <p:nvPr/>
        </p:nvSpPr>
        <p:spPr>
          <a:xfrm>
            <a:off x="762000" y="800100"/>
            <a:ext cx="7353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关于热机效率，下列说法正确的是： (　　    )  </a:t>
            </a:r>
            <a:r>
              <a:t/>
            </a:r>
            <a:br/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A．热机效率越高，即热机做的有用功多  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B．热机效率越高，即热机的功率越大  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C．要提高热机效率，就要尽量减少各种能量损失，并且要保证良好的润滑  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D．提高热机效率，有利于环保减排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305425" y="82867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781050"/>
            <a:ext cx="447675" cy="502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8315325" cy="2085975"/>
          <a:chOff x="285750" y="285750"/>
          <a:chExt cx="8315325" cy="2085975"/>
        </a:xfrm>
      </p:grpSpPr>
      <p:sp>
        <p:nvSpPr>
          <p:cNvPr id="2" name="文本框 1"/>
          <p:cNvSpPr txBox="1"/>
          <p:nvPr/>
        </p:nvSpPr>
        <p:spPr>
          <a:xfrm>
            <a:off x="752475" y="847725"/>
            <a:ext cx="7562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一台内燃机运行时各种能量损耗大致为：汽缸散热损失占25％，废气带走的能量占30％，摩擦等机械损耗占10％，则内燃机的热机效率为__________。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85975" y="162877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038350" y="1581150"/>
            <a:ext cx="559594" cy="50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9134475" cy="1581150"/>
          <a:chOff x="285750" y="285750"/>
          <a:chExt cx="9134475" cy="158115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42950" y="790575"/>
            <a:ext cx="8391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关于热机效率。下列说法中正确的是（    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62000" y="1581150"/>
            <a:ext cx="7372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A、热机的效率越高，即热机做的有用功越多
B、热机的效率越高，即热机的功率越大
C、要提高热机的效率，就要尽量减少各种能量损失，并且要保证良好的润滑
D、只要换热值大的燃料就可以提高热机的效率。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14950" y="83820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267325" y="790575"/>
            <a:ext cx="285750" cy="502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9382125" cy="4362450"/>
          <a:chOff x="285750" y="285750"/>
          <a:chExt cx="9382125" cy="436245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90575" y="904875"/>
            <a:ext cx="7772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已知干木柴的热值是                 J/kg    ，完全燃烧0.7 kg干木柴能放出多少热量？假设这些热量全部被水吸收，能使多少千克水的温度由20 ℃升高到70 ℃？已知水的比热容为                J/(kg·℃)。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572125" y="167640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1628775"/>
            <a:ext cx="988219" cy="5048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24225" y="90487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857250"/>
            <a:ext cx="988219" cy="5048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19300" y="2266950"/>
            <a:ext cx="4791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971675" y="2219325"/>
            <a:ext cx="4217194" cy="5334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019300" y="269557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971675" y="2647950"/>
            <a:ext cx="1516856" cy="9620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295525" y="3448050"/>
            <a:ext cx="4152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3" name="图片 12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247900" y="3400425"/>
            <a:ext cx="4902994" cy="962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8343900" cy="1209675"/>
          <a:chOff x="285750" y="285750"/>
          <a:chExt cx="8343900" cy="1209675"/>
        </a:xfrm>
      </p:grpSpPr>
      <p:sp>
        <p:nvSpPr>
          <p:cNvPr id="2" name="文本框 1"/>
          <p:cNvSpPr txBox="1"/>
          <p:nvPr/>
        </p:nvSpPr>
        <p:spPr>
          <a:xfrm>
            <a:off x="752475" y="762000"/>
            <a:ext cx="7591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汽油的热值为                         。这个数值究竟有多大？有人通过一个具体例子来认识汽油热值的大小：一个60 kg 的人，从大厦的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 楼步行至第11 楼（走了10 层楼）， 每层楼的层高为3 m，他克服重力做了多少焦耳的功？如果汽油完全燃烧获得热量的焦耳数和这些功相等，需要汽油的质量是多少？这大约相当于生活中什么物体的质量？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76500" y="75247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5" y="704850"/>
            <a:ext cx="1473994" cy="5048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8734425" cy="819150"/>
          <a:chOff x="285750" y="285750"/>
          <a:chExt cx="8734425" cy="819150"/>
        </a:xfrm>
      </p:grpSpPr>
      <p:sp>
        <p:nvSpPr>
          <p:cNvPr id="2" name="文本框 1"/>
          <p:cNvSpPr txBox="1"/>
          <p:nvPr/>
        </p:nvSpPr>
        <p:spPr>
          <a:xfrm>
            <a:off x="742950" y="819150"/>
            <a:ext cx="7991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如果燃烧干木柴跟燃烧煤油放出的热量相等，干木柴的质量应该等于煤油质量的几倍？请列出相关计算式来说明理由。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8648700" cy="933450"/>
          <a:chOff x="285750" y="285750"/>
          <a:chExt cx="8648700" cy="93345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57250" y="933450"/>
            <a:ext cx="7791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全球汽车保有量在迅速增长，截至2011 年，全球处于使用状态的汽车数量已突破10 亿辆。每辆汽车每年耗油1.8 t，汽车内燃机的效率平均值取30％。如果能把内燃机效率提高1％，全球每年可以节约多少燃油？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8420100" cy="895350"/>
          <a:chOff x="285750" y="285750"/>
          <a:chExt cx="8420100" cy="895350"/>
        </a:xfrm>
      </p:grpSpPr>
      <p:sp>
        <p:nvSpPr>
          <p:cNvPr id="2" name="文本框 1"/>
          <p:cNvSpPr txBox="1"/>
          <p:nvPr/>
        </p:nvSpPr>
        <p:spPr>
          <a:xfrm>
            <a:off x="790575" y="895350"/>
            <a:ext cx="7629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提高热机的效率具有哪些积极意义？请你列出一个回答问题的提纲，不必展开陈述。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685800" y="457200"/>
          <a:ext cx="9134475" cy="4791075"/>
          <a:chOff x="685800" y="457200"/>
          <a:chExt cx="9134475" cy="4791075"/>
        </a:xfrm>
      </p:grpSpPr>
      <p:sp>
        <p:nvSpPr>
          <p:cNvPr id="2" name="文本框 1"/>
          <p:cNvSpPr txBox="1"/>
          <p:nvPr/>
        </p:nvSpPr>
        <p:spPr>
          <a:xfrm>
            <a:off x="685800" y="457200"/>
            <a:ext cx="8448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从哪里获得内能？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066925" y="1038225"/>
            <a:ext cx="7067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柴薪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905500" y="1019175"/>
            <a:ext cx="3228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石油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71688" y="2952750"/>
            <a:ext cx="706278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煤炭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772150" y="2943225"/>
            <a:ext cx="3362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天然气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3" y="1543050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1752600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362575" y="1524000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图片 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676900" y="1752600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528763" y="3486150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图片 11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885950" y="3743325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图片 12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362575" y="3486150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" name="图片 13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5743575" y="3743325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9134475" cy="3826669"/>
          <a:chOff x="285750" y="285750"/>
          <a:chExt cx="9134475" cy="3826669"/>
        </a:xfrm>
      </p:grpSpPr>
      <p:sp>
        <p:nvSpPr>
          <p:cNvPr id="2" name="文本框 1"/>
          <p:cNvSpPr txBox="1"/>
          <p:nvPr/>
        </p:nvSpPr>
        <p:spPr>
          <a:xfrm>
            <a:off x="714375" y="781050"/>
            <a:ext cx="7962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天燃气灶烧水，燃烧0.5       的天然气，使100kg的水从20℃的水加热到70℃，天然气的热值为q=7×       J/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（1）0.5      的天然气完全燃烧放出的热量？
（2）水吸收的热量
（3）天然气灶的效率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33775" y="7429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50" y="695325"/>
            <a:ext cx="438150" cy="50244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71650" y="15430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24025" y="1495425"/>
            <a:ext cx="438150" cy="50244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981575" y="114300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33950" y="1095375"/>
            <a:ext cx="438150" cy="50244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381500" y="115252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333875" y="1104900"/>
            <a:ext cx="438150" cy="50244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04875" y="3381375"/>
            <a:ext cx="8229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答案：（1）3.5×      J （2）2.1×      J（3）60%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952750" y="33718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4" name="图片 13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905125" y="3324225"/>
            <a:ext cx="438150" cy="50244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772025" y="33718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6" name="图片 15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324225"/>
            <a:ext cx="438150" cy="502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9134475" cy="3398044"/>
          <a:chOff x="285750" y="285750"/>
          <a:chExt cx="9134475" cy="3398044"/>
        </a:xfrm>
      </p:grpSpPr>
      <p:sp>
        <p:nvSpPr>
          <p:cNvPr id="2" name="文本框 1"/>
          <p:cNvSpPr txBox="1"/>
          <p:nvPr/>
        </p:nvSpPr>
        <p:spPr>
          <a:xfrm>
            <a:off x="752475" y="733425"/>
            <a:ext cx="8096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小王用燃气灶将质量为5kg、温度为20℃的水加热到100℃，
（1）则水需要吸收多少热量？
（2）若用q=4.2×       J/kg的燃气进行加热，切烧水时的效率为20％，则实际消耗燃气多少kg？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52475" y="2952750"/>
            <a:ext cx="8382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答案：水吸收的热量为1.68×      J，需要的煤气为0.2kg。 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24175" y="15049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876550" y="1457325"/>
            <a:ext cx="438150" cy="50244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24325" y="294322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076700" y="2895600"/>
            <a:ext cx="428625" cy="502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287125" cy="3693319"/>
          <a:chOff x="285750" y="285750"/>
          <a:chExt cx="11287125" cy="3693319"/>
        </a:xfrm>
      </p:grpSpPr>
      <p:sp>
        <p:nvSpPr>
          <p:cNvPr id="2" name="文本框 1"/>
          <p:cNvSpPr txBox="1"/>
          <p:nvPr/>
        </p:nvSpPr>
        <p:spPr>
          <a:xfrm>
            <a:off x="762000" y="866775"/>
            <a:ext cx="7724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一辆汽车在平直公路上匀速行驶5.6km，受到的阻力是3×       N，消耗燃油1.5L（假设燃油完全燃烧）．若燃油的密度是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0.8×       kg/      ，热值是4×      J/kg，求：
（1）汽车牵引力做的功．  
（2）该汽车的热机效率．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62000" y="3248025"/>
            <a:ext cx="6505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答案：（1）专用车牵引力所做的功是1.68×      J.   </a:t>
            </a:r>
            <a:r>
              <a:t/>
            </a:r>
            <a:br/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            （2）该专用车的热机效率是35%．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477125" y="8572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0" y="809625"/>
            <a:ext cx="438150" cy="50244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52550" y="163830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25" y="1590675"/>
            <a:ext cx="438150" cy="50244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143125" y="163830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0" y="1590675"/>
            <a:ext cx="438150" cy="50244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000500" y="163830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952875" y="1590675"/>
            <a:ext cx="438150" cy="50244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876925" y="323850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4" name="图片 13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829300" y="3190875"/>
            <a:ext cx="438150" cy="502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0229850" cy="3902869"/>
          <a:chOff x="285750" y="285750"/>
          <a:chExt cx="10229850" cy="3902869"/>
        </a:xfrm>
      </p:grpSpPr>
      <p:sp>
        <p:nvSpPr>
          <p:cNvPr id="2" name="文本框 1"/>
          <p:cNvSpPr txBox="1"/>
          <p:nvPr/>
        </p:nvSpPr>
        <p:spPr>
          <a:xfrm>
            <a:off x="752475" y="790575"/>
            <a:ext cx="7610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某小轿车油箱内装有32kg汽油，从甲地到乙地路程为300Km，假设小轿车匀速直线行驶，且阻力为920N。已知汽油完全燃烧产生的内能有30％转化为机械能，汽油的热值为4.6×      J/kg.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求:（1）小轿车从甲地到乙地牵引力做的功 . 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    （2）通过计算说明汽车在行驶途中是否需要加油？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23900" y="3067050"/>
            <a:ext cx="6162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答案:（1）匀速行驶时牵引力F = f = 920N，</a:t>
            </a:r>
            <a:r>
              <a:t/>
            </a:r>
            <a:br/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           W = Fs = 920N×300×      m = 2.76×       J；             （2）20kg＜32kg，不需加油．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419850" y="156210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25" y="1514475"/>
            <a:ext cx="438150" cy="50244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33850" y="34480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086225" y="3400425"/>
            <a:ext cx="438150" cy="50244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791200" y="34480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743575" y="3400425"/>
            <a:ext cx="438150" cy="502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9772650" cy="4324350"/>
          <a:chOff x="285750" y="285750"/>
          <a:chExt cx="9772650" cy="4324350"/>
        </a:xfrm>
      </p:grpSpPr>
      <p:sp>
        <p:nvSpPr>
          <p:cNvPr id="2" name="文本框 1"/>
          <p:cNvSpPr txBox="1"/>
          <p:nvPr/>
        </p:nvSpPr>
        <p:spPr>
          <a:xfrm>
            <a:off x="714375" y="733425"/>
            <a:ext cx="7943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某辆小轿车油箱内装有32kg汽油，司机小李驾车沿高速公路到某地旅游，路程为300km．假设轿车是匀速行驶，且受到的阻力为920N．已知汽油完全燃烧产生的内能有30%转化为机械能，汽油的热值为4.6×      J/kg．求：
（1）汽车到达目的地牵引力所做的功；
（2）通过计算说明汽车在行驶途中是否需要加油．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04850" y="3314700"/>
            <a:ext cx="6419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答案：（1）匀速行驶时牵引力F = f = 920N，</a:t>
            </a:r>
            <a:r>
              <a:t/>
            </a:r>
            <a:br/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              W = Fs = 920N×300×       m = 2.76×       J；                （2）20kg＜32kg，不需加油．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981825" y="3276600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05025" y="189547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1847850"/>
            <a:ext cx="438150" cy="50244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286250" y="369570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238625" y="3648075"/>
            <a:ext cx="438150" cy="50244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962650" y="369570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915025" y="3648075"/>
            <a:ext cx="438150" cy="502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363325" cy="4045744"/>
          <a:chOff x="285750" y="285750"/>
          <a:chExt cx="11363325" cy="4045744"/>
        </a:xfrm>
      </p:grpSpPr>
      <p:sp>
        <p:nvSpPr>
          <p:cNvPr id="2" name="文本框 1"/>
          <p:cNvSpPr txBox="1"/>
          <p:nvPr/>
        </p:nvSpPr>
        <p:spPr>
          <a:xfrm>
            <a:off x="752475" y="752475"/>
            <a:ext cx="7820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某家庭用燃气热水器将质量为100kg、温度为20℃的自来水加热到50℃，消耗的天然气体积为1     （假设天然气完全燃烧）。已知水的比热容为4.2×     J/（kg℃），天然气的热值为3.2×      J/     。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求:（1）天然气完全燃烧放出的热量；  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    （2）水吸收的热量  ；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    （3）该热水器工作的效率。 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81050" y="3600450"/>
            <a:ext cx="8353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答案：（1）3.2×      J （2）1.26×      J （3）39.4%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124325" y="113347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0" y="1085850"/>
            <a:ext cx="438150" cy="50244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19375" y="15430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50" y="1495425"/>
            <a:ext cx="438150" cy="50244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57500" y="359092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809875" y="3543300"/>
            <a:ext cx="438150" cy="50244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553325" y="152400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505700" y="1476375"/>
            <a:ext cx="438150" cy="50244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981825" y="15430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4" name="图片 13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934200" y="1495425"/>
            <a:ext cx="438150" cy="50244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800600" y="359092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6" name="图片 15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752975" y="3543300"/>
            <a:ext cx="438150" cy="502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5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543425"/>
          <a:chOff x="381000" y="266700"/>
          <a:chExt cx="9134475" cy="4543425"/>
        </a:xfrm>
      </p:grpSpPr>
      <p:sp>
        <p:nvSpPr>
          <p:cNvPr id="2" name="文本框 1"/>
          <p:cNvSpPr txBox="1"/>
          <p:nvPr/>
        </p:nvSpPr>
        <p:spPr>
          <a:xfrm>
            <a:off x="590550" y="1352550"/>
            <a:ext cx="8543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（1）定义：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038350" y="1352550"/>
            <a:ext cx="6429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某种燃料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完全燃烧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放出的热量与其质量（气体为体积）之比，叫做这种燃料的热值。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90550" y="2305050"/>
            <a:ext cx="8543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（2）符号：q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0550" y="2995613"/>
            <a:ext cx="8543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（3）定义式：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438400" y="2995613"/>
            <a:ext cx="6696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固液：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667250" y="2995613"/>
            <a:ext cx="4467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气体：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0075" y="3705225"/>
            <a:ext cx="8534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（4）单位：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28825" y="4086225"/>
            <a:ext cx="7105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气体燃料：焦每立方米；符号：J/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00075" y="4543425"/>
            <a:ext cx="8534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（5）物理意义：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571750" y="4543425"/>
            <a:ext cx="6276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 kg（气体为1m³）某种燃料完全燃烧放出的热量。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000750" y="4057650"/>
            <a:ext cx="504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3" name="图片 1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5" y="4010025"/>
            <a:ext cx="438150" cy="50244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81388" y="2790825"/>
            <a:ext cx="923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5" name="图片 1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433763" y="2743200"/>
            <a:ext cx="866775" cy="90249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553075" y="2790825"/>
            <a:ext cx="923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7" name="图片 1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505450" y="2743200"/>
            <a:ext cx="866775" cy="90249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333750" y="2833688"/>
            <a:ext cx="1219200" cy="72390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9" name="文本框 18"/>
          <p:cNvSpPr txBox="1"/>
          <p:nvPr/>
        </p:nvSpPr>
        <p:spPr>
          <a:xfrm>
            <a:off x="5429250" y="2838450"/>
            <a:ext cx="1190625" cy="72390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20" name="文本框 19"/>
          <p:cNvSpPr txBox="1"/>
          <p:nvPr/>
        </p:nvSpPr>
        <p:spPr>
          <a:xfrm>
            <a:off x="2124075" y="3705225"/>
            <a:ext cx="7010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固液燃料：焦每千克；   符号：J/kg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22" name="文本框 21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总结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28650" y="8572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1.热值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533900"/>
          <a:chOff x="381000" y="266700"/>
          <a:chExt cx="9134475" cy="4533900"/>
        </a:xfrm>
      </p:grpSpPr>
      <p:sp>
        <p:nvSpPr>
          <p:cNvPr id="2" name="文本框 1"/>
          <p:cNvSpPr txBox="1"/>
          <p:nvPr/>
        </p:nvSpPr>
        <p:spPr>
          <a:xfrm>
            <a:off x="628650" y="14001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定义：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33525" y="1400175"/>
            <a:ext cx="7019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用来做有用功的那部分能量，与燃料完全燃烧放出的能量之比，叫做热机的效率。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24003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公式：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31242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提高热机效率的途径：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23975" y="3619500"/>
            <a:ext cx="7810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（1）提高燃料利用率，使燃料充分燃烧；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23975" y="4533900"/>
            <a:ext cx="7810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（3）利用废气的能量。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23975" y="4076700"/>
            <a:ext cx="7810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（2）改进热机，减少各种能量损失；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0" name="文本框 9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总结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19125" y="847725"/>
            <a:ext cx="8515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2.热机效率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524000" y="217170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3" name="图片 1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2124075"/>
            <a:ext cx="3467100" cy="962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657225" y="514350"/>
          <a:ext cx="9134475" cy="4152900"/>
          <a:chOff x="657225" y="514350"/>
          <a:chExt cx="9134475" cy="4152900"/>
        </a:xfrm>
      </p:grpSpPr>
      <p:sp>
        <p:nvSpPr>
          <p:cNvPr id="2" name="文本框 1"/>
          <p:cNvSpPr txBox="1"/>
          <p:nvPr/>
        </p:nvSpPr>
        <p:spPr>
          <a:xfrm>
            <a:off x="657225" y="514350"/>
            <a:ext cx="8477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火箭为什么用氢做燃料？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1485900"/>
            <a:ext cx="428625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2581275"/>
          <a:chOff x="381000" y="266700"/>
          <a:chExt cx="9134475" cy="2581275"/>
        </a:xfrm>
      </p:grpSpPr>
      <p:sp>
        <p:nvSpPr>
          <p:cNvPr id="2" name="文本框 1"/>
          <p:cNvSpPr txBox="1"/>
          <p:nvPr/>
        </p:nvSpPr>
        <p:spPr>
          <a:xfrm>
            <a:off x="1009650" y="1400175"/>
            <a:ext cx="8124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不同燃料的放热本领相同吗？怎么比较它们谁的放热本领强呢？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019300" y="2581275"/>
            <a:ext cx="5457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经验告诉我们，等质量的煤和干木柴，充分燃烧，煤放出的热量要比柴多得多。我们用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热值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这个概念来表示燃料放出热量的本领。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燃料的热值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229100"/>
          <a:chOff x="381000" y="266700"/>
          <a:chExt cx="9134475" cy="4229100"/>
        </a:xfrm>
      </p:grpSpPr>
      <p:sp>
        <p:nvSpPr>
          <p:cNvPr id="2" name="文本框 1"/>
          <p:cNvSpPr txBox="1"/>
          <p:nvPr/>
        </p:nvSpPr>
        <p:spPr>
          <a:xfrm>
            <a:off x="628650" y="103822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（1）定义：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076450" y="1038225"/>
            <a:ext cx="6429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某种燃料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完全燃烧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放出的热量与其质量（气体为体积）之比，叫做这种燃料的热值。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99072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（2）符号：q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2681288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（3）定义式：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476500" y="2681288"/>
            <a:ext cx="6657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固液：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05350" y="2681288"/>
            <a:ext cx="4429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气体：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38175" y="3390900"/>
            <a:ext cx="8496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（4）单位：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66925" y="3771900"/>
            <a:ext cx="7067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气体燃料：焦每立方米；符号：J/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38175" y="4229100"/>
            <a:ext cx="8496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（5）物理意义：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609850" y="4229100"/>
            <a:ext cx="6276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 kg（气体为1m³）某种燃料完全燃烧放出的热量。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3" name="文本框 1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热值的定义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038850" y="3743325"/>
            <a:ext cx="504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5" name="图片 1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991225" y="3695700"/>
            <a:ext cx="438150" cy="50244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457575" y="2476500"/>
            <a:ext cx="923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7" name="图片 1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409950" y="2428875"/>
            <a:ext cx="866775" cy="90249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591175" y="2476500"/>
            <a:ext cx="923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9" name="图片 1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543550" y="2428875"/>
            <a:ext cx="866775" cy="902494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305175" y="2524125"/>
            <a:ext cx="1219200" cy="72390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21" name="文本框 20"/>
          <p:cNvSpPr txBox="1"/>
          <p:nvPr/>
        </p:nvSpPr>
        <p:spPr>
          <a:xfrm>
            <a:off x="5438775" y="2524125"/>
            <a:ext cx="1190625" cy="72390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22" name="文本框 21"/>
          <p:cNvSpPr txBox="1"/>
          <p:nvPr/>
        </p:nvSpPr>
        <p:spPr>
          <a:xfrm>
            <a:off x="2162175" y="3390900"/>
            <a:ext cx="6972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固液燃料：焦每千克；   符号：J/kg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10677525" cy="4876800"/>
          <a:chOff x="381000" y="266700"/>
          <a:chExt cx="10677525" cy="4876800"/>
        </a:xfrm>
      </p:grpSpPr>
      <p:sp>
        <p:nvSpPr>
          <p:cNvPr id="2" name="文本框 1"/>
          <p:cNvSpPr txBox="1"/>
          <p:nvPr/>
        </p:nvSpPr>
        <p:spPr>
          <a:xfrm>
            <a:off x="628650" y="733425"/>
            <a:ext cx="2266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①热值是燃料的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特性 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, 不同种类燃料热值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一般不同</a:t>
            </a:r>
            <a:r>
              <a:t/>
            </a:r>
            <a:br/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1952625"/>
            <a:ext cx="2000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②汽油的热值为                        物理意义是：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3152775"/>
            <a:ext cx="2190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     汽油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完全燃烧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放出                   的热量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4295775"/>
            <a:ext cx="2667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③热值与m,Q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无关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,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还与燃烧情况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无关</a:t>
            </a:r>
            <a:r>
              <a:t/>
            </a:r>
            <a:br/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7" name="文本框 6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热值的定义</a:t>
            </a:r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962275" y="819150"/>
            <a:ext cx="5600700" cy="40386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09600" y="231457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2266950"/>
            <a:ext cx="1473994" cy="5048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238250" y="354330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90625" y="3495675"/>
            <a:ext cx="1145381" cy="5048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181350" y="942975"/>
            <a:ext cx="5953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燃料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976938" y="942975"/>
            <a:ext cx="315753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燃料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705350" y="942975"/>
            <a:ext cx="4429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热值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305675" y="942975"/>
            <a:ext cx="1828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热值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048000" y="1533525"/>
            <a:ext cx="6086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干木柴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181350" y="2133600"/>
            <a:ext cx="5953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烟煤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057525" y="2714625"/>
            <a:ext cx="6076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无烟煤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181350" y="3362325"/>
            <a:ext cx="5953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焦炭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181350" y="3914775"/>
            <a:ext cx="5953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木炭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181350" y="4419600"/>
            <a:ext cx="5953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酒精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076700" y="153352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4" name="图片 23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029075" y="1485900"/>
            <a:ext cx="1716881" cy="50482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5976938" y="1533525"/>
            <a:ext cx="315753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柴油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076700" y="213360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7" name="图片 26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029075" y="2085975"/>
            <a:ext cx="1724025" cy="50482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4086225" y="271462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9" name="图片 28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038600" y="2667000"/>
            <a:ext cx="1724025" cy="50482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219575" y="336232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31" name="图片 30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4171950" y="3314700"/>
            <a:ext cx="1459706" cy="50482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4219575" y="391477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33" name="图片 32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4171950" y="3867150"/>
            <a:ext cx="1466850" cy="504825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4219575" y="441960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35" name="图片 34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4171950" y="4371975"/>
            <a:ext cx="1459706" cy="504825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5976938" y="2133600"/>
            <a:ext cx="315753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煤油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991225" y="2714625"/>
            <a:ext cx="3143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汽油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115050" y="3362325"/>
            <a:ext cx="3019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氢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5976938" y="3914775"/>
            <a:ext cx="315753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煤气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5976938" y="4419600"/>
            <a:ext cx="315753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沼气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858000" y="153352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42" name="图片 41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6810375" y="1485900"/>
            <a:ext cx="1473994" cy="504825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6858000" y="213360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44" name="图片 4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5" y="2085975"/>
            <a:ext cx="1473994" cy="504825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6867525" y="271462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46" name="图片 4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19900" y="2667000"/>
            <a:ext cx="1473994" cy="504825"/>
          </a:xfrm>
          <a:prstGeom prst="rect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6858000" y="336232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48" name="图片 47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6810375" y="3314700"/>
            <a:ext cx="1459706" cy="504825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6677025" y="391477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50" name="图片 49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6629400" y="3867150"/>
            <a:ext cx="1788319" cy="504825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6677025" y="441960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52" name="图片 51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6629400" y="4371975"/>
            <a:ext cx="1781175" cy="504825"/>
          </a:xfrm>
          <a:prstGeom prst="rect">
            <a:avLst/>
          </a:prstGeom>
        </p:spPr>
      </p:pic>
      <p:sp>
        <p:nvSpPr>
          <p:cNvPr id="53" name="文本框 52"/>
          <p:cNvSpPr txBox="1"/>
          <p:nvPr/>
        </p:nvSpPr>
        <p:spPr>
          <a:xfrm>
            <a:off x="790575" y="317182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54" name="图片 53"/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742950" y="3124200"/>
            <a:ext cx="361950" cy="502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  <p:bldP spid="10" grpId="0"/>
      <p:bldP spid="11" grpId="0"/>
      <p:bldP spid="12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9134475" cy="4410075"/>
          <a:chOff x="285750" y="285750"/>
          <a:chExt cx="9134475" cy="4410075"/>
        </a:xfrm>
      </p:grpSpPr>
      <p:sp>
        <p:nvSpPr>
          <p:cNvPr id="2" name="文本框 1"/>
          <p:cNvSpPr txBox="1"/>
          <p:nvPr/>
        </p:nvSpPr>
        <p:spPr>
          <a:xfrm>
            <a:off x="790575" y="762000"/>
            <a:ext cx="7677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人类在原始社会就知道燃烧柴薪来取暖、烧饭。在现代社会人们所用能量一大部分依然是从燃料的燃烧中获得的。
思考：燃料燃烧时，            能转化为          能。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3048000" y="1943100"/>
            <a:ext cx="101917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直接连接符 4"/>
          <p:cNvCxnSpPr/>
          <p:nvPr/>
        </p:nvCxnSpPr>
        <p:spPr>
          <a:xfrm>
            <a:off x="5276850" y="1943100"/>
            <a:ext cx="67627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2409825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933950" y="2409825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文本框 7"/>
          <p:cNvSpPr txBox="1"/>
          <p:nvPr/>
        </p:nvSpPr>
        <p:spPr>
          <a:xfrm>
            <a:off x="3276600" y="1552575"/>
            <a:ext cx="5857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化学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514975" y="1552575"/>
            <a:ext cx="3619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9677400" cy="1895475"/>
          <a:chOff x="285750" y="285750"/>
          <a:chExt cx="9677400" cy="1895475"/>
        </a:xfrm>
      </p:grpSpPr>
      <p:sp>
        <p:nvSpPr>
          <p:cNvPr id="2" name="文本框 1"/>
          <p:cNvSpPr txBox="1"/>
          <p:nvPr/>
        </p:nvSpPr>
        <p:spPr>
          <a:xfrm>
            <a:off x="1000125" y="952500"/>
            <a:ext cx="8134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有关热值的概念，下列说法中正确的是（    ）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00125" y="1895475"/>
            <a:ext cx="8134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A、燃料完全燃烧时，它的热值最大 
B、没有燃烧的燃料，热值等于零
C、燃料燃烧时放出的热量越多，热值就越大
D、燃料的热值与燃烧情况无关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867400" y="98107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819775" y="933450"/>
            <a:ext cx="295275" cy="502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Theme3">
  <a:themeElements>
    <a:clrScheme name="Theme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615</Words>
  <Application>Microsoft Office PowerPoint</Application>
  <PresentationFormat>全屏显示(16:9)</PresentationFormat>
  <Paragraphs>151</Paragraphs>
  <Slides>37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38" baseType="lpstr">
      <vt:lpstr>Theme3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十四章第二节：热机的效率</dc:title>
  <dc:subject/>
  <dc:creator>Unknown Creator</dc:creator>
  <cp:keywords/>
  <dc:description/>
  <cp:lastModifiedBy>User</cp:lastModifiedBy>
  <cp:revision>3</cp:revision>
  <dcterms:created xsi:type="dcterms:W3CDTF">2019-12-06T08:04:18Z</dcterms:created>
  <dcterms:modified xsi:type="dcterms:W3CDTF">2020-02-16T03:10:14Z</dcterms:modified>
  <cp:category/>
</cp:coreProperties>
</file>