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 id="276" r:id="rId19"/>
    <p:sldId id="277" r:id="rId20"/>
    <p:sldId id="279" r:id="rId21"/>
    <p:sldId id="280" r:id="rId22"/>
    <p:sldId id="281" r:id="rId23"/>
    <p:sldId id="282" r:id="rId24"/>
    <p:sldId id="285" r:id="rId25"/>
    <p:sldId id="286" r:id="rId26"/>
    <p:sldId id="287" r:id="rId27"/>
    <p:sldId id="288" r:id="rId28"/>
    <p:sldId id="289"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8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264634790"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76.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75.png"/><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5" Type="http://schemas.openxmlformats.org/officeDocument/2006/relationships/image" Target="../media/image95.png"/><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619500" y="2114550"/>
          <a:ext cx="9134475" cy="2114550"/>
          <a:chOff x="3619500" y="2114550"/>
          <a:chExt cx="9134475" cy="2114550"/>
        </a:xfrm>
      </p:grpSpPr>
      <p:sp>
        <p:nvSpPr>
          <p:cNvPr id="2" name="文本框 1"/>
          <p:cNvSpPr txBox="1"/>
          <p:nvPr/>
        </p:nvSpPr>
        <p:spPr>
          <a:xfrm>
            <a:off x="3059832" y="1851670"/>
            <a:ext cx="5514975" cy="839012"/>
          </a:xfrm>
          <a:prstGeom prst="rect">
            <a:avLst/>
          </a:prstGeom>
          <a:noFill/>
        </p:spPr>
        <p:txBody>
          <a:bodyPr lIns="0" tIns="0" rIns="0" bIns="0" rtlCol="0">
            <a:spAutoFit/>
          </a:bodyPr>
          <a:lstStyle/>
          <a:p>
            <a:pPr marL="0" marR="0" lvl="0" indent="0" algn="l" fontAlgn="base">
              <a:lnSpc>
                <a:spcPct val="125000"/>
              </a:lnSpc>
            </a:pPr>
            <a:r>
              <a:rPr lang="en-US" sz="4800" u="none" spc="0" dirty="0" err="1">
                <a:solidFill>
                  <a:srgbClr val="FFFFFF">
                    <a:alpha val="100000"/>
                  </a:srgbClr>
                </a:solidFill>
                <a:latin typeface="微软雅黑"/>
              </a:rPr>
              <a:t>分子热运动</a:t>
            </a:r>
            <a:endParaRPr lang="en-US" sz="4800" u="none" spc="0" dirty="0">
              <a:solidFill>
                <a:srgbClr val="FFFFFF">
                  <a:alpha val="100000"/>
                </a:srgbClr>
              </a:solidFill>
              <a:latin typeface="微软雅黑"/>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33825"/>
          <a:chOff x="381000" y="266700"/>
          <a:chExt cx="9134475" cy="3933825"/>
        </a:xfrm>
      </p:grpSpPr>
      <p:sp>
        <p:nvSpPr>
          <p:cNvPr id="2" name="文本框 1"/>
          <p:cNvSpPr txBox="1"/>
          <p:nvPr/>
        </p:nvSpPr>
        <p:spPr>
          <a:xfrm>
            <a:off x="638175" y="866775"/>
            <a:ext cx="84963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分子间为什么存在间隙？</a:t>
            </a:r>
          </a:p>
        </p:txBody>
      </p:sp>
      <p:sp>
        <p:nvSpPr>
          <p:cNvPr id="3" name="文本框 2"/>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分子间存在间隙</a:t>
            </a:r>
          </a:p>
        </p:txBody>
      </p:sp>
      <p:pic>
        <p:nvPicPr>
          <p:cNvPr id="5" name="图片 4"/>
          <p:cNvPicPr>
            <a:picLocks/>
          </p:cNvPicPr>
          <p:nvPr/>
        </p:nvPicPr>
        <p:blipFill>
          <a:blip r:embed="rId2"/>
          <a:stretch>
            <a:fillRect/>
          </a:stretch>
        </p:blipFill>
        <p:spPr>
          <a:xfrm>
            <a:off x="3409950" y="1695450"/>
            <a:ext cx="1619250" cy="2219325"/>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a:picLocks/>
          </p:cNvPicPr>
          <p:nvPr/>
        </p:nvPicPr>
        <p:blipFill>
          <a:blip r:embed="rId3"/>
          <a:stretch>
            <a:fillRect/>
          </a:stretch>
        </p:blipFill>
        <p:spPr>
          <a:xfrm>
            <a:off x="685800" y="1695450"/>
            <a:ext cx="1619250" cy="2238375"/>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a:picLocks/>
          </p:cNvPicPr>
          <p:nvPr/>
        </p:nvPicPr>
        <p:blipFill>
          <a:blip r:embed="rId4"/>
          <a:stretch>
            <a:fillRect/>
          </a:stretch>
        </p:blipFill>
        <p:spPr>
          <a:xfrm>
            <a:off x="6115050" y="1695450"/>
            <a:ext cx="1619250" cy="2238375"/>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67250"/>
          <a:chOff x="381000" y="266700"/>
          <a:chExt cx="9134475" cy="466725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分子间存在间隙</a:t>
            </a:r>
          </a:p>
        </p:txBody>
      </p:sp>
      <p:sp>
        <p:nvSpPr>
          <p:cNvPr id="4" name="文本框 3"/>
          <p:cNvSpPr txBox="1"/>
          <p:nvPr/>
        </p:nvSpPr>
        <p:spPr>
          <a:xfrm>
            <a:off x="628650" y="94297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固体、液体和气体分子之间均存在空隙，它们的分子空隙大小相同吗？</a:t>
            </a:r>
          </a:p>
        </p:txBody>
      </p:sp>
      <p:sp>
        <p:nvSpPr>
          <p:cNvPr id="5" name="文本框 4"/>
          <p:cNvSpPr txBox="1"/>
          <p:nvPr/>
        </p:nvSpPr>
        <p:spPr>
          <a:xfrm>
            <a:off x="628650" y="15811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处于不同物态的物质，分子之间的空隙不同</a:t>
            </a:r>
          </a:p>
        </p:txBody>
      </p:sp>
      <p:sp>
        <p:nvSpPr>
          <p:cNvPr id="6" name="文本框 5"/>
          <p:cNvSpPr txBox="1"/>
          <p:nvPr/>
        </p:nvSpPr>
        <p:spPr>
          <a:xfrm>
            <a:off x="771525" y="3705225"/>
            <a:ext cx="8362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固体和液体难压缩</a:t>
            </a:r>
          </a:p>
        </p:txBody>
      </p:sp>
      <p:sp>
        <p:nvSpPr>
          <p:cNvPr id="7" name="文本框 6"/>
          <p:cNvSpPr txBox="1"/>
          <p:nvPr/>
        </p:nvSpPr>
        <p:spPr>
          <a:xfrm>
            <a:off x="3943350" y="3705225"/>
            <a:ext cx="51911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固体和液体分子空隙较小</a:t>
            </a:r>
          </a:p>
        </p:txBody>
      </p:sp>
      <p:sp>
        <p:nvSpPr>
          <p:cNvPr id="8" name="文本框 7"/>
          <p:cNvSpPr txBox="1"/>
          <p:nvPr/>
        </p:nvSpPr>
        <p:spPr>
          <a:xfrm>
            <a:off x="771525" y="4276725"/>
            <a:ext cx="8362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气体很容易被压缩</a:t>
            </a:r>
          </a:p>
        </p:txBody>
      </p:sp>
      <p:sp>
        <p:nvSpPr>
          <p:cNvPr id="9" name="文本框 8"/>
          <p:cNvSpPr txBox="1"/>
          <p:nvPr/>
        </p:nvSpPr>
        <p:spPr>
          <a:xfrm>
            <a:off x="3943350" y="4276725"/>
            <a:ext cx="51911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气体的分子空隙很大</a:t>
            </a:r>
          </a:p>
        </p:txBody>
      </p:sp>
      <p:pic>
        <p:nvPicPr>
          <p:cNvPr id="10" name="图片 9"/>
          <p:cNvPicPr>
            <a:picLocks/>
          </p:cNvPicPr>
          <p:nvPr/>
        </p:nvPicPr>
        <p:blipFill>
          <a:blip r:embed="rId2"/>
          <a:stretch>
            <a:fillRect/>
          </a:stretch>
        </p:blipFill>
        <p:spPr>
          <a:xfrm>
            <a:off x="3333750" y="2286000"/>
            <a:ext cx="1619250" cy="104775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3"/>
          <a:stretch>
            <a:fillRect/>
          </a:stretch>
        </p:blipFill>
        <p:spPr>
          <a:xfrm>
            <a:off x="752475" y="2286000"/>
            <a:ext cx="1619250" cy="1047750"/>
          </a:xfrm>
          <a:prstGeom prst="rect">
            <a:avLst/>
          </a:prstGeom>
          <a:ln w="63500" cap="flat" cmpd="sng" algn="ctr">
            <a:solidFill>
              <a:srgbClr val="FFFFFF">
                <a:alpha val="14900"/>
              </a:srgbClr>
            </a:solidFill>
            <a:prstDash val="solid"/>
            <a:round/>
            <a:headEnd type="none" w="med" len="med"/>
            <a:tailEnd type="none" w="med" len="med"/>
          </a:ln>
        </p:spPr>
      </p:pic>
      <p:pic>
        <p:nvPicPr>
          <p:cNvPr id="12" name="图片 11"/>
          <p:cNvPicPr>
            <a:picLocks/>
          </p:cNvPicPr>
          <p:nvPr/>
        </p:nvPicPr>
        <p:blipFill>
          <a:blip r:embed="rId4"/>
          <a:stretch>
            <a:fillRect/>
          </a:stretch>
        </p:blipFill>
        <p:spPr>
          <a:xfrm>
            <a:off x="5915025" y="2286000"/>
            <a:ext cx="1619250" cy="1047750"/>
          </a:xfrm>
          <a:prstGeom prst="rect">
            <a:avLst/>
          </a:prstGeom>
          <a:ln w="63500" cap="flat" cmpd="sng" algn="ctr">
            <a:solidFill>
              <a:srgbClr val="FFFFFF">
                <a:alpha val="14900"/>
              </a:srgbClr>
            </a:solidFill>
            <a:prstDash val="solid"/>
            <a:round/>
            <a:headEnd type="none" w="med" len="med"/>
            <a:tailEnd type="none" w="med" len="med"/>
          </a:ln>
        </p:spPr>
      </p:pic>
      <p:pic>
        <p:nvPicPr>
          <p:cNvPr id="13" name="图片 12"/>
          <p:cNvPicPr>
            <a:picLocks/>
          </p:cNvPicPr>
          <p:nvPr/>
        </p:nvPicPr>
        <p:blipFill>
          <a:blip r:embed="rId5"/>
          <a:stretch>
            <a:fillRect/>
          </a:stretch>
        </p:blipFill>
        <p:spPr>
          <a:xfrm>
            <a:off x="3067050" y="4381500"/>
            <a:ext cx="733425" cy="285750"/>
          </a:xfrm>
          <a:prstGeom prst="rect">
            <a:avLst/>
          </a:prstGeom>
        </p:spPr>
      </p:pic>
      <p:pic>
        <p:nvPicPr>
          <p:cNvPr id="14" name="图片 13"/>
          <p:cNvPicPr>
            <a:picLocks/>
          </p:cNvPicPr>
          <p:nvPr/>
        </p:nvPicPr>
        <p:blipFill>
          <a:blip r:embed="rId5"/>
          <a:stretch>
            <a:fillRect/>
          </a:stretch>
        </p:blipFill>
        <p:spPr>
          <a:xfrm>
            <a:off x="3067050" y="3800475"/>
            <a:ext cx="733425" cy="285750"/>
          </a:xfrm>
          <a:prstGeom prst="rect">
            <a:avLst/>
          </a:prstGeom>
        </p:spPr>
      </p:pic>
      <p:sp>
        <p:nvSpPr>
          <p:cNvPr id="15" name="文本框 14"/>
          <p:cNvSpPr txBox="1"/>
          <p:nvPr/>
        </p:nvSpPr>
        <p:spPr>
          <a:xfrm>
            <a:off x="1885950" y="2286000"/>
            <a:ext cx="72485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666666">
                    <a:alpha val="100000"/>
                  </a:srgbClr>
                </a:solidFill>
                <a:latin typeface="微软雅黑"/>
              </a:rPr>
              <a:t>固体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724275"/>
          <a:chOff x="381000" y="266700"/>
          <a:chExt cx="9134475" cy="37242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气体扩散</a:t>
            </a:r>
          </a:p>
        </p:txBody>
      </p:sp>
      <p:sp>
        <p:nvSpPr>
          <p:cNvPr id="4" name="文本框 3"/>
          <p:cNvSpPr txBox="1"/>
          <p:nvPr/>
        </p:nvSpPr>
        <p:spPr>
          <a:xfrm>
            <a:off x="628650" y="8572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实验：</a:t>
            </a:r>
          </a:p>
        </p:txBody>
      </p:sp>
      <p:sp>
        <p:nvSpPr>
          <p:cNvPr id="5" name="文本框 4"/>
          <p:cNvSpPr txBox="1"/>
          <p:nvPr/>
        </p:nvSpPr>
        <p:spPr>
          <a:xfrm>
            <a:off x="628650" y="14097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少量香水滴在身上，你有什么感觉？</a:t>
            </a:r>
          </a:p>
        </p:txBody>
      </p:sp>
      <p:sp>
        <p:nvSpPr>
          <p:cNvPr id="6" name="文本框 5"/>
          <p:cNvSpPr txBox="1"/>
          <p:nvPr/>
        </p:nvSpPr>
        <p:spPr>
          <a:xfrm>
            <a:off x="628650" y="20574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闻到香味</a:t>
            </a:r>
          </a:p>
        </p:txBody>
      </p:sp>
      <p:sp>
        <p:nvSpPr>
          <p:cNvPr id="7" name="文本框 6"/>
          <p:cNvSpPr txBox="1"/>
          <p:nvPr/>
        </p:nvSpPr>
        <p:spPr>
          <a:xfrm>
            <a:off x="628650" y="27051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你认为闻到香味的原因是什么？</a:t>
            </a:r>
          </a:p>
        </p:txBody>
      </p:sp>
      <p:sp>
        <p:nvSpPr>
          <p:cNvPr id="8" name="文本框 7"/>
          <p:cNvSpPr txBox="1"/>
          <p:nvPr/>
        </p:nvSpPr>
        <p:spPr>
          <a:xfrm>
            <a:off x="628650" y="33909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香水的分子跑到空气中，进入鼻子里。</a:t>
            </a:r>
          </a:p>
        </p:txBody>
      </p:sp>
      <p:pic>
        <p:nvPicPr>
          <p:cNvPr id="9" name="图片 8"/>
          <p:cNvPicPr>
            <a:picLocks/>
          </p:cNvPicPr>
          <p:nvPr/>
        </p:nvPicPr>
        <p:blipFill>
          <a:blip r:embed="rId2"/>
          <a:stretch>
            <a:fillRect/>
          </a:stretch>
        </p:blipFill>
        <p:spPr>
          <a:xfrm>
            <a:off x="6076950" y="1400175"/>
            <a:ext cx="1619250" cy="23241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143375"/>
          <a:chOff x="381000" y="266700"/>
          <a:chExt cx="9134475" cy="4143375"/>
        </a:xfrm>
      </p:grpSpPr>
      <p:sp>
        <p:nvSpPr>
          <p:cNvPr id="2" name="文本框 1"/>
          <p:cNvSpPr txBox="1"/>
          <p:nvPr/>
        </p:nvSpPr>
        <p:spPr>
          <a:xfrm>
            <a:off x="4743450" y="3409950"/>
            <a:ext cx="36099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下方的二氧化氮分子运动到空气瓶中</a:t>
            </a:r>
          </a:p>
        </p:txBody>
      </p:sp>
      <p:sp>
        <p:nvSpPr>
          <p:cNvPr id="3" name="文本框 2"/>
          <p:cNvSpPr txBox="1"/>
          <p:nvPr/>
        </p:nvSpPr>
        <p:spPr>
          <a:xfrm>
            <a:off x="4743450" y="2847975"/>
            <a:ext cx="43910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说明：</a:t>
            </a:r>
          </a:p>
        </p:txBody>
      </p:sp>
      <p:sp>
        <p:nvSpPr>
          <p:cNvPr id="4" name="文本框 3"/>
          <p:cNvSpPr txBox="1"/>
          <p:nvPr/>
        </p:nvSpPr>
        <p:spPr>
          <a:xfrm>
            <a:off x="4743450" y="2286000"/>
            <a:ext cx="43910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空气瓶由无色到有色</a:t>
            </a:r>
          </a:p>
        </p:txBody>
      </p:sp>
      <p:sp>
        <p:nvSpPr>
          <p:cNvPr id="5" name="文本框 4"/>
          <p:cNvSpPr txBox="1"/>
          <p:nvPr/>
        </p:nvSpPr>
        <p:spPr>
          <a:xfrm>
            <a:off x="4743450" y="1724025"/>
            <a:ext cx="43910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现象：</a:t>
            </a:r>
          </a:p>
        </p:txBody>
      </p:sp>
      <p:sp>
        <p:nvSpPr>
          <p:cNvPr id="6" name="文本框 5"/>
          <p:cNvSpPr txBox="1"/>
          <p:nvPr/>
        </p:nvSpPr>
        <p:spPr>
          <a:xfrm>
            <a:off x="1343025" y="866775"/>
            <a:ext cx="7000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已知二氧化氮的密度大于空气密度，撤去玻璃板后，猜一猜你会看到什么现象？</a:t>
            </a:r>
          </a:p>
        </p:txBody>
      </p:sp>
      <p:sp>
        <p:nvSpPr>
          <p:cNvPr id="7" name="文本框 6"/>
          <p:cNvSpPr txBox="1"/>
          <p:nvPr/>
        </p:nvSpPr>
        <p:spPr>
          <a:xfrm>
            <a:off x="628650" y="8572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实验：</a:t>
            </a:r>
          </a:p>
        </p:txBody>
      </p:sp>
      <p:sp>
        <p:nvSpPr>
          <p:cNvPr id="8" name="文本框 7"/>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9" name="文本框 8"/>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气体扩散</a:t>
            </a:r>
          </a:p>
        </p:txBody>
      </p:sp>
      <p:pic>
        <p:nvPicPr>
          <p:cNvPr id="10" name="图片 9"/>
          <p:cNvPicPr>
            <a:picLocks/>
          </p:cNvPicPr>
          <p:nvPr/>
        </p:nvPicPr>
        <p:blipFill>
          <a:blip r:embed="rId2"/>
          <a:stretch>
            <a:fillRect/>
          </a:stretch>
        </p:blipFill>
        <p:spPr>
          <a:xfrm>
            <a:off x="2981325" y="1857375"/>
            <a:ext cx="1219200" cy="224790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3"/>
          <a:stretch>
            <a:fillRect/>
          </a:stretch>
        </p:blipFill>
        <p:spPr>
          <a:xfrm>
            <a:off x="1381125" y="1857375"/>
            <a:ext cx="1238250" cy="22860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71925"/>
          <a:chOff x="381000" y="266700"/>
          <a:chExt cx="9134475" cy="39719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气体扩散</a:t>
            </a:r>
          </a:p>
        </p:txBody>
      </p:sp>
      <p:sp>
        <p:nvSpPr>
          <p:cNvPr id="4" name="文本框 3"/>
          <p:cNvSpPr txBox="1"/>
          <p:nvPr/>
        </p:nvSpPr>
        <p:spPr>
          <a:xfrm>
            <a:off x="609600" y="3305175"/>
            <a:ext cx="8524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像这样，</a:t>
            </a:r>
            <a:r>
              <a:rPr lang="en-US" sz="2100" u="none" spc="0">
                <a:solidFill>
                  <a:srgbClr val="FFD732">
                    <a:alpha val="100000"/>
                  </a:srgbClr>
                </a:solidFill>
                <a:latin typeface="微软雅黑"/>
              </a:rPr>
              <a:t>不同的物质</a:t>
            </a:r>
            <a:r>
              <a:rPr lang="en-US" sz="2100" u="none" spc="0">
                <a:solidFill>
                  <a:srgbClr val="FFFFFF">
                    <a:alpha val="100000"/>
                  </a:srgbClr>
                </a:solidFill>
                <a:latin typeface="微软雅黑"/>
              </a:rPr>
              <a:t>在互相接触时</a:t>
            </a:r>
            <a:r>
              <a:rPr lang="en-US" sz="2100" u="none" spc="0">
                <a:solidFill>
                  <a:srgbClr val="FFD732">
                    <a:alpha val="100000"/>
                  </a:srgbClr>
                </a:solidFill>
                <a:latin typeface="微软雅黑"/>
              </a:rPr>
              <a:t>彼此进入对方</a:t>
            </a:r>
            <a:r>
              <a:rPr lang="en-US" sz="2100" u="none" spc="0">
                <a:solidFill>
                  <a:srgbClr val="FFFFFF">
                    <a:alpha val="100000"/>
                  </a:srgbClr>
                </a:solidFill>
                <a:latin typeface="微软雅黑"/>
              </a:rPr>
              <a:t>的现象，叫做扩散</a:t>
            </a:r>
          </a:p>
        </p:txBody>
      </p:sp>
      <p:sp>
        <p:nvSpPr>
          <p:cNvPr id="5" name="文本框 4"/>
          <p:cNvSpPr txBox="1"/>
          <p:nvPr/>
        </p:nvSpPr>
        <p:spPr>
          <a:xfrm>
            <a:off x="590550" y="3971925"/>
            <a:ext cx="8543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扩散现象说明：</a:t>
            </a:r>
          </a:p>
        </p:txBody>
      </p:sp>
      <p:sp>
        <p:nvSpPr>
          <p:cNvPr id="6" name="文本框 5"/>
          <p:cNvSpPr txBox="1"/>
          <p:nvPr/>
        </p:nvSpPr>
        <p:spPr>
          <a:xfrm>
            <a:off x="2390775" y="3971925"/>
            <a:ext cx="67437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分子在做永不停息无规则运动。 </a:t>
            </a:r>
          </a:p>
        </p:txBody>
      </p:sp>
      <p:pic>
        <p:nvPicPr>
          <p:cNvPr id="7" name="图片 6"/>
          <p:cNvPicPr>
            <a:picLocks/>
          </p:cNvPicPr>
          <p:nvPr/>
        </p:nvPicPr>
        <p:blipFill>
          <a:blip r:embed="rId2"/>
          <a:stretch>
            <a:fillRect/>
          </a:stretch>
        </p:blipFill>
        <p:spPr>
          <a:xfrm>
            <a:off x="1485900" y="962025"/>
            <a:ext cx="1619250" cy="2162175"/>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a:picLocks/>
          </p:cNvPicPr>
          <p:nvPr/>
        </p:nvPicPr>
        <p:blipFill>
          <a:blip r:embed="rId3"/>
          <a:stretch>
            <a:fillRect/>
          </a:stretch>
        </p:blipFill>
        <p:spPr>
          <a:xfrm>
            <a:off x="5010150" y="962025"/>
            <a:ext cx="1619250" cy="2162175"/>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a:picLocks/>
          </p:cNvPicPr>
          <p:nvPr/>
        </p:nvPicPr>
        <p:blipFill>
          <a:blip r:embed="rId4"/>
          <a:stretch>
            <a:fillRect/>
          </a:stretch>
        </p:blipFill>
        <p:spPr>
          <a:xfrm>
            <a:off x="3514725" y="1809750"/>
            <a:ext cx="990600" cy="39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19525"/>
          <a:chOff x="381000" y="266700"/>
          <a:chExt cx="9134475" cy="38195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气体扩散</a:t>
            </a:r>
          </a:p>
        </p:txBody>
      </p:sp>
      <p:sp>
        <p:nvSpPr>
          <p:cNvPr id="4" name="文本框 3"/>
          <p:cNvSpPr txBox="1"/>
          <p:nvPr/>
        </p:nvSpPr>
        <p:spPr>
          <a:xfrm>
            <a:off x="638175" y="819150"/>
            <a:ext cx="84963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你能说出生活中气体间扩散的例子吗？</a:t>
            </a:r>
          </a:p>
        </p:txBody>
      </p:sp>
      <p:sp>
        <p:nvSpPr>
          <p:cNvPr id="5" name="文本框 4"/>
          <p:cNvSpPr txBox="1"/>
          <p:nvPr/>
        </p:nvSpPr>
        <p:spPr>
          <a:xfrm>
            <a:off x="676275" y="3819525"/>
            <a:ext cx="84582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医院里刺鼻的药水味</a:t>
            </a:r>
          </a:p>
        </p:txBody>
      </p:sp>
      <p:sp>
        <p:nvSpPr>
          <p:cNvPr id="6" name="文本框 5"/>
          <p:cNvSpPr txBox="1"/>
          <p:nvPr/>
        </p:nvSpPr>
        <p:spPr>
          <a:xfrm>
            <a:off x="3848100" y="3819525"/>
            <a:ext cx="52863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墙内开花墙外香</a:t>
            </a:r>
          </a:p>
        </p:txBody>
      </p:sp>
      <p:sp>
        <p:nvSpPr>
          <p:cNvPr id="7" name="文本框 6"/>
          <p:cNvSpPr txBox="1"/>
          <p:nvPr/>
        </p:nvSpPr>
        <p:spPr>
          <a:xfrm>
            <a:off x="6648450" y="3819525"/>
            <a:ext cx="24860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二手烟的味道</a:t>
            </a:r>
          </a:p>
        </p:txBody>
      </p:sp>
      <p:pic>
        <p:nvPicPr>
          <p:cNvPr id="8" name="图片 7"/>
          <p:cNvPicPr>
            <a:picLocks/>
          </p:cNvPicPr>
          <p:nvPr/>
        </p:nvPicPr>
        <p:blipFill>
          <a:blip r:embed="rId2"/>
          <a:stretch>
            <a:fillRect/>
          </a:stretch>
        </p:blipFill>
        <p:spPr>
          <a:xfrm>
            <a:off x="685800" y="1733550"/>
            <a:ext cx="2495550" cy="1743075"/>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a:picLocks/>
          </p:cNvPicPr>
          <p:nvPr/>
        </p:nvPicPr>
        <p:blipFill>
          <a:blip r:embed="rId3"/>
          <a:stretch>
            <a:fillRect/>
          </a:stretch>
        </p:blipFill>
        <p:spPr>
          <a:xfrm>
            <a:off x="3455194" y="1714500"/>
            <a:ext cx="2524125" cy="1762125"/>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4"/>
          <a:stretch>
            <a:fillRect/>
          </a:stretch>
        </p:blipFill>
        <p:spPr>
          <a:xfrm>
            <a:off x="6200775" y="1733550"/>
            <a:ext cx="2505075" cy="1743075"/>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57175"/>
          <a:ext cx="9134475" cy="3695700"/>
          <a:chOff x="381000" y="257175"/>
          <a:chExt cx="9134475" cy="36957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57175"/>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气体扩散</a:t>
            </a:r>
          </a:p>
        </p:txBody>
      </p:sp>
      <p:sp>
        <p:nvSpPr>
          <p:cNvPr id="4" name="文本框 3"/>
          <p:cNvSpPr txBox="1"/>
          <p:nvPr/>
        </p:nvSpPr>
        <p:spPr>
          <a:xfrm>
            <a:off x="628650" y="3695700"/>
            <a:ext cx="7810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电影《闻香识人》中的史法兰军官单凭闻香水味就能判断人的样貌品行，将香水分子的扩散展现的淋漓尽致。</a:t>
            </a:r>
          </a:p>
        </p:txBody>
      </p:sp>
      <p:pic>
        <p:nvPicPr>
          <p:cNvPr id="5" name="图片 4"/>
          <p:cNvPicPr>
            <a:picLocks/>
          </p:cNvPicPr>
          <p:nvPr/>
        </p:nvPicPr>
        <p:blipFill>
          <a:blip r:embed="rId2"/>
          <a:stretch>
            <a:fillRect/>
          </a:stretch>
        </p:blipFill>
        <p:spPr>
          <a:xfrm>
            <a:off x="2390775" y="885825"/>
            <a:ext cx="4286250" cy="26670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095750"/>
          <a:chOff x="381000" y="266700"/>
          <a:chExt cx="9134475" cy="4095750"/>
        </a:xfrm>
      </p:grpSpPr>
      <p:sp>
        <p:nvSpPr>
          <p:cNvPr id="2" name="文本框 1"/>
          <p:cNvSpPr txBox="1"/>
          <p:nvPr/>
        </p:nvSpPr>
        <p:spPr>
          <a:xfrm>
            <a:off x="3533775" y="800100"/>
            <a:ext cx="56007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硫酸铜和水</a:t>
            </a:r>
          </a:p>
        </p:txBody>
      </p:sp>
      <p:sp>
        <p:nvSpPr>
          <p:cNvPr id="3" name="文本框 2"/>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扩散可以发生在液体之间么？</a:t>
            </a:r>
          </a:p>
        </p:txBody>
      </p:sp>
      <p:sp>
        <p:nvSpPr>
          <p:cNvPr id="5" name="文本框 4"/>
          <p:cNvSpPr txBox="1"/>
          <p:nvPr/>
        </p:nvSpPr>
        <p:spPr>
          <a:xfrm>
            <a:off x="933450" y="4095750"/>
            <a:ext cx="82010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界面清晰</a:t>
            </a:r>
          </a:p>
        </p:txBody>
      </p:sp>
      <p:sp>
        <p:nvSpPr>
          <p:cNvPr id="6" name="文本框 5"/>
          <p:cNvSpPr txBox="1"/>
          <p:nvPr/>
        </p:nvSpPr>
        <p:spPr>
          <a:xfrm>
            <a:off x="3705225" y="4095750"/>
            <a:ext cx="54292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界面模糊</a:t>
            </a:r>
          </a:p>
        </p:txBody>
      </p:sp>
      <p:sp>
        <p:nvSpPr>
          <p:cNvPr id="7" name="文本框 6"/>
          <p:cNvSpPr txBox="1"/>
          <p:nvPr/>
        </p:nvSpPr>
        <p:spPr>
          <a:xfrm>
            <a:off x="6496050" y="4095750"/>
            <a:ext cx="26384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融为一体</a:t>
            </a:r>
          </a:p>
        </p:txBody>
      </p:sp>
      <p:pic>
        <p:nvPicPr>
          <p:cNvPr id="8" name="图片 7"/>
          <p:cNvPicPr>
            <a:picLocks/>
          </p:cNvPicPr>
          <p:nvPr/>
        </p:nvPicPr>
        <p:blipFill>
          <a:blip r:embed="rId2"/>
          <a:stretch>
            <a:fillRect/>
          </a:stretch>
        </p:blipFill>
        <p:spPr>
          <a:xfrm>
            <a:off x="676275" y="1457325"/>
            <a:ext cx="1619250" cy="2314575"/>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a:picLocks/>
          </p:cNvPicPr>
          <p:nvPr/>
        </p:nvPicPr>
        <p:blipFill>
          <a:blip r:embed="rId3"/>
          <a:stretch>
            <a:fillRect/>
          </a:stretch>
        </p:blipFill>
        <p:spPr>
          <a:xfrm>
            <a:off x="6181725" y="1457325"/>
            <a:ext cx="1619250" cy="230505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4"/>
          <a:stretch>
            <a:fillRect/>
          </a:stretch>
        </p:blipFill>
        <p:spPr>
          <a:xfrm>
            <a:off x="3429000" y="1457325"/>
            <a:ext cx="1619250" cy="22669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14775"/>
          <a:chOff x="381000" y="266700"/>
          <a:chExt cx="9134475" cy="3914775"/>
        </a:xfrm>
      </p:grpSpPr>
      <p:sp>
        <p:nvSpPr>
          <p:cNvPr id="2" name="文本框 1"/>
          <p:cNvSpPr txBox="1"/>
          <p:nvPr/>
        </p:nvSpPr>
        <p:spPr>
          <a:xfrm>
            <a:off x="628650" y="10287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你能说出一些液体间扩散的例子吗？</a:t>
            </a:r>
          </a:p>
        </p:txBody>
      </p:sp>
      <p:sp>
        <p:nvSpPr>
          <p:cNvPr id="3" name="文本框 2"/>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液体扩散</a:t>
            </a:r>
          </a:p>
        </p:txBody>
      </p:sp>
      <p:sp>
        <p:nvSpPr>
          <p:cNvPr id="5" name="文本框 4"/>
          <p:cNvSpPr txBox="1"/>
          <p:nvPr/>
        </p:nvSpPr>
        <p:spPr>
          <a:xfrm>
            <a:off x="628650" y="39052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被污水污染的池塘</a:t>
            </a:r>
          </a:p>
        </p:txBody>
      </p:sp>
      <p:sp>
        <p:nvSpPr>
          <p:cNvPr id="6" name="文本框 5"/>
          <p:cNvSpPr txBox="1"/>
          <p:nvPr/>
        </p:nvSpPr>
        <p:spPr>
          <a:xfrm>
            <a:off x="3152775" y="3914775"/>
            <a:ext cx="59817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红墨水滴在热水中</a:t>
            </a:r>
          </a:p>
        </p:txBody>
      </p:sp>
      <p:sp>
        <p:nvSpPr>
          <p:cNvPr id="7" name="文本框 6"/>
          <p:cNvSpPr txBox="1"/>
          <p:nvPr/>
        </p:nvSpPr>
        <p:spPr>
          <a:xfrm>
            <a:off x="5715000" y="3905250"/>
            <a:ext cx="34194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将可乐倒入伏特加</a:t>
            </a:r>
          </a:p>
        </p:txBody>
      </p:sp>
      <p:pic>
        <p:nvPicPr>
          <p:cNvPr id="8" name="图片 7"/>
          <p:cNvPicPr>
            <a:picLocks/>
          </p:cNvPicPr>
          <p:nvPr/>
        </p:nvPicPr>
        <p:blipFill>
          <a:blip r:embed="rId2"/>
          <a:stretch>
            <a:fillRect/>
          </a:stretch>
        </p:blipFill>
        <p:spPr>
          <a:xfrm>
            <a:off x="885825" y="1866900"/>
            <a:ext cx="1619250" cy="1619250"/>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a:picLocks/>
          </p:cNvPicPr>
          <p:nvPr/>
        </p:nvPicPr>
        <p:blipFill>
          <a:blip r:embed="rId3"/>
          <a:stretch>
            <a:fillRect/>
          </a:stretch>
        </p:blipFill>
        <p:spPr>
          <a:xfrm>
            <a:off x="3409950" y="1876425"/>
            <a:ext cx="1619250" cy="161925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4"/>
          <a:stretch>
            <a:fillRect/>
          </a:stretch>
        </p:blipFill>
        <p:spPr>
          <a:xfrm>
            <a:off x="5972175" y="1866900"/>
            <a:ext cx="1619250" cy="16192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19525"/>
          <a:chOff x="381000" y="266700"/>
          <a:chExt cx="9134475" cy="38195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固体扩散</a:t>
            </a:r>
          </a:p>
        </p:txBody>
      </p:sp>
      <p:sp>
        <p:nvSpPr>
          <p:cNvPr id="4" name="文本框 3"/>
          <p:cNvSpPr txBox="1"/>
          <p:nvPr/>
        </p:nvSpPr>
        <p:spPr>
          <a:xfrm>
            <a:off x="628650" y="10096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扩散可以发生在固体之间吗？</a:t>
            </a:r>
          </a:p>
        </p:txBody>
      </p:sp>
      <p:sp>
        <p:nvSpPr>
          <p:cNvPr id="5" name="文本框 4"/>
          <p:cNvSpPr txBox="1"/>
          <p:nvPr/>
        </p:nvSpPr>
        <p:spPr>
          <a:xfrm>
            <a:off x="628650" y="3619500"/>
            <a:ext cx="2095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挤压界面打磨光滑的铅块和金块</a:t>
            </a:r>
          </a:p>
        </p:txBody>
      </p:sp>
      <p:sp>
        <p:nvSpPr>
          <p:cNvPr id="6" name="文本框 5"/>
          <p:cNvSpPr txBox="1"/>
          <p:nvPr/>
        </p:nvSpPr>
        <p:spPr>
          <a:xfrm>
            <a:off x="3743325" y="3819525"/>
            <a:ext cx="53911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融为一体</a:t>
            </a:r>
          </a:p>
        </p:txBody>
      </p:sp>
      <p:sp>
        <p:nvSpPr>
          <p:cNvPr id="7" name="文本框 6"/>
          <p:cNvSpPr txBox="1"/>
          <p:nvPr/>
        </p:nvSpPr>
        <p:spPr>
          <a:xfrm>
            <a:off x="6086475" y="3819525"/>
            <a:ext cx="30480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互相渗入1mm</a:t>
            </a:r>
            <a:r>
              <a:t/>
            </a:r>
            <a:br/>
            <a:endParaRPr/>
          </a:p>
        </p:txBody>
      </p:sp>
      <p:pic>
        <p:nvPicPr>
          <p:cNvPr id="8" name="图片 7"/>
          <p:cNvPicPr>
            <a:picLocks/>
          </p:cNvPicPr>
          <p:nvPr/>
        </p:nvPicPr>
        <p:blipFill>
          <a:blip r:embed="rId2"/>
          <a:stretch>
            <a:fillRect/>
          </a:stretch>
        </p:blipFill>
        <p:spPr>
          <a:xfrm>
            <a:off x="819150" y="1838325"/>
            <a:ext cx="1619250" cy="1619250"/>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a:picLocks/>
          </p:cNvPicPr>
          <p:nvPr/>
        </p:nvPicPr>
        <p:blipFill>
          <a:blip r:embed="rId3"/>
          <a:stretch>
            <a:fillRect/>
          </a:stretch>
        </p:blipFill>
        <p:spPr>
          <a:xfrm>
            <a:off x="3467100" y="1838325"/>
            <a:ext cx="1619250" cy="161925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4"/>
          <a:stretch>
            <a:fillRect/>
          </a:stretch>
        </p:blipFill>
        <p:spPr>
          <a:xfrm>
            <a:off x="6115050" y="1838325"/>
            <a:ext cx="1619250" cy="161925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5"/>
          <a:stretch>
            <a:fillRect/>
          </a:stretch>
        </p:blipFill>
        <p:spPr>
          <a:xfrm>
            <a:off x="2638425" y="2676525"/>
            <a:ext cx="685800" cy="266700"/>
          </a:xfrm>
          <a:prstGeom prst="rect">
            <a:avLst/>
          </a:prstGeom>
        </p:spPr>
      </p:pic>
      <p:pic>
        <p:nvPicPr>
          <p:cNvPr id="12" name="图片 11"/>
          <p:cNvPicPr>
            <a:picLocks/>
          </p:cNvPicPr>
          <p:nvPr/>
        </p:nvPicPr>
        <p:blipFill>
          <a:blip r:embed="rId5"/>
          <a:stretch>
            <a:fillRect/>
          </a:stretch>
        </p:blipFill>
        <p:spPr>
          <a:xfrm>
            <a:off x="5257800" y="2667000"/>
            <a:ext cx="685800" cy="266700"/>
          </a:xfrm>
          <a:prstGeom prst="rect">
            <a:avLst/>
          </a:prstGeom>
        </p:spPr>
      </p:pic>
      <p:sp>
        <p:nvSpPr>
          <p:cNvPr id="13" name="文本框 12"/>
          <p:cNvSpPr txBox="1"/>
          <p:nvPr/>
        </p:nvSpPr>
        <p:spPr>
          <a:xfrm>
            <a:off x="2590800" y="2257425"/>
            <a:ext cx="65436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五年后</a:t>
            </a:r>
          </a:p>
        </p:txBody>
      </p:sp>
      <p:sp>
        <p:nvSpPr>
          <p:cNvPr id="14" name="文本框 13"/>
          <p:cNvSpPr txBox="1"/>
          <p:nvPr/>
        </p:nvSpPr>
        <p:spPr>
          <a:xfrm>
            <a:off x="5229225" y="2286000"/>
            <a:ext cx="39052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切开后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2143125" y="390525"/>
          <a:ext cx="9134475" cy="4333875"/>
          <a:chOff x="2143125" y="390525"/>
          <a:chExt cx="9134475" cy="4333875"/>
        </a:xfrm>
      </p:grpSpPr>
      <p:sp>
        <p:nvSpPr>
          <p:cNvPr id="2" name="文本框 1"/>
          <p:cNvSpPr txBox="1"/>
          <p:nvPr/>
        </p:nvSpPr>
        <p:spPr>
          <a:xfrm>
            <a:off x="2143125" y="390525"/>
            <a:ext cx="69913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你了解物质的尺度吗？</a:t>
            </a:r>
          </a:p>
        </p:txBody>
      </p:sp>
      <p:sp>
        <p:nvSpPr>
          <p:cNvPr id="3" name="文本框 2"/>
          <p:cNvSpPr txBox="1"/>
          <p:nvPr/>
        </p:nvSpPr>
        <p:spPr>
          <a:xfrm>
            <a:off x="2143125" y="962025"/>
            <a:ext cx="69913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光年：</a:t>
            </a:r>
          </a:p>
        </p:txBody>
      </p:sp>
      <p:sp>
        <p:nvSpPr>
          <p:cNvPr id="4" name="文本框 3"/>
          <p:cNvSpPr txBox="1"/>
          <p:nvPr/>
        </p:nvSpPr>
        <p:spPr>
          <a:xfrm>
            <a:off x="2914650" y="962025"/>
            <a:ext cx="6219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银河系的直径约有100 000光年。</a:t>
            </a:r>
          </a:p>
        </p:txBody>
      </p:sp>
      <p:pic>
        <p:nvPicPr>
          <p:cNvPr id="5" name="图片 4"/>
          <p:cNvPicPr>
            <a:picLocks/>
          </p:cNvPicPr>
          <p:nvPr/>
        </p:nvPicPr>
        <p:blipFill>
          <a:blip r:embed="rId2"/>
          <a:stretch>
            <a:fillRect/>
          </a:stretch>
        </p:blipFill>
        <p:spPr>
          <a:xfrm>
            <a:off x="2190750" y="1666875"/>
            <a:ext cx="4286250" cy="26670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00525"/>
          <a:chOff x="381000" y="266700"/>
          <a:chExt cx="9134475" cy="4200525"/>
        </a:xfrm>
      </p:grpSpPr>
      <p:sp>
        <p:nvSpPr>
          <p:cNvPr id="2" name="文本框 1"/>
          <p:cNvSpPr txBox="1"/>
          <p:nvPr/>
        </p:nvSpPr>
        <p:spPr>
          <a:xfrm>
            <a:off x="647700" y="904875"/>
            <a:ext cx="84867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你能再说出一个固体间扩散的例子吗？</a:t>
            </a:r>
          </a:p>
        </p:txBody>
      </p:sp>
      <p:sp>
        <p:nvSpPr>
          <p:cNvPr id="3" name="文本框 2"/>
          <p:cNvSpPr txBox="1"/>
          <p:nvPr/>
        </p:nvSpPr>
        <p:spPr>
          <a:xfrm>
            <a:off x="3467100" y="4200525"/>
            <a:ext cx="56673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堆放蜂窝煤的墙角</a:t>
            </a:r>
          </a:p>
        </p:txBody>
      </p:sp>
      <p:sp>
        <p:nvSpPr>
          <p:cNvPr id="4" name="文本框 3"/>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固体扩散</a:t>
            </a:r>
          </a:p>
        </p:txBody>
      </p:sp>
      <p:pic>
        <p:nvPicPr>
          <p:cNvPr id="6" name="图片 5"/>
          <p:cNvPicPr>
            <a:picLocks/>
          </p:cNvPicPr>
          <p:nvPr/>
        </p:nvPicPr>
        <p:blipFill>
          <a:blip r:embed="rId2"/>
          <a:stretch>
            <a:fillRect/>
          </a:stretch>
        </p:blipFill>
        <p:spPr>
          <a:xfrm>
            <a:off x="2390775" y="1438275"/>
            <a:ext cx="4286250" cy="26670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33875"/>
          <a:chOff x="381000" y="266700"/>
          <a:chExt cx="9134475" cy="4333875"/>
        </a:xfrm>
      </p:grpSpPr>
      <p:sp>
        <p:nvSpPr>
          <p:cNvPr id="2" name="文本框 1"/>
          <p:cNvSpPr txBox="1"/>
          <p:nvPr/>
        </p:nvSpPr>
        <p:spPr>
          <a:xfrm>
            <a:off x="628650" y="819150"/>
            <a:ext cx="77724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扩散现象可发生在气体分子之间，液体分子之间，固体分子之间，你能看出扩散的快慢吗？</a:t>
            </a:r>
          </a:p>
        </p:txBody>
      </p:sp>
      <p:sp>
        <p:nvSpPr>
          <p:cNvPr id="3" name="文本框 2"/>
          <p:cNvSpPr txBox="1"/>
          <p:nvPr/>
        </p:nvSpPr>
        <p:spPr>
          <a:xfrm>
            <a:off x="628650" y="18097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气体最快、液体次之、固体最慢。 </a:t>
            </a:r>
          </a:p>
        </p:txBody>
      </p:sp>
      <p:sp>
        <p:nvSpPr>
          <p:cNvPr id="4" name="文本框 3"/>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气液固扩散快慢对比</a:t>
            </a:r>
          </a:p>
        </p:txBody>
      </p:sp>
      <p:pic>
        <p:nvPicPr>
          <p:cNvPr id="6" name="图片 5"/>
          <p:cNvPicPr>
            <a:picLocks/>
          </p:cNvPicPr>
          <p:nvPr/>
        </p:nvPicPr>
        <p:blipFill>
          <a:blip r:embed="rId2"/>
          <a:stretch>
            <a:fillRect/>
          </a:stretch>
        </p:blipFill>
        <p:spPr>
          <a:xfrm>
            <a:off x="676275" y="2447925"/>
            <a:ext cx="7058025" cy="18859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76725"/>
          <a:chOff x="381000" y="266700"/>
          <a:chExt cx="9134475" cy="42767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扩散快慢与温度关系</a:t>
            </a:r>
          </a:p>
        </p:txBody>
      </p:sp>
      <p:sp>
        <p:nvSpPr>
          <p:cNvPr id="4" name="文本框 3"/>
          <p:cNvSpPr txBox="1"/>
          <p:nvPr/>
        </p:nvSpPr>
        <p:spPr>
          <a:xfrm>
            <a:off x="971550" y="3114675"/>
            <a:ext cx="8162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各滴入一滴红墨水</a:t>
            </a:r>
          </a:p>
        </p:txBody>
      </p:sp>
      <p:sp>
        <p:nvSpPr>
          <p:cNvPr id="5" name="文本框 4"/>
          <p:cNvSpPr txBox="1"/>
          <p:nvPr/>
        </p:nvSpPr>
        <p:spPr>
          <a:xfrm>
            <a:off x="5448300" y="3152775"/>
            <a:ext cx="36861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一段时间后</a:t>
            </a:r>
          </a:p>
        </p:txBody>
      </p:sp>
      <p:sp>
        <p:nvSpPr>
          <p:cNvPr id="6" name="文本框 5"/>
          <p:cNvSpPr txBox="1"/>
          <p:nvPr/>
        </p:nvSpPr>
        <p:spPr>
          <a:xfrm>
            <a:off x="628650" y="37052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结论：</a:t>
            </a:r>
          </a:p>
        </p:txBody>
      </p:sp>
      <p:sp>
        <p:nvSpPr>
          <p:cNvPr id="7" name="文本框 6"/>
          <p:cNvSpPr txBox="1"/>
          <p:nvPr/>
        </p:nvSpPr>
        <p:spPr>
          <a:xfrm>
            <a:off x="1333500" y="3705225"/>
            <a:ext cx="78009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温度越高扩散越快</a:t>
            </a:r>
          </a:p>
        </p:txBody>
      </p:sp>
      <p:sp>
        <p:nvSpPr>
          <p:cNvPr id="8" name="文本框 7"/>
          <p:cNvSpPr txBox="1"/>
          <p:nvPr/>
        </p:nvSpPr>
        <p:spPr>
          <a:xfrm>
            <a:off x="4381500" y="3705225"/>
            <a:ext cx="47529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分子无规则运动越剧烈</a:t>
            </a:r>
          </a:p>
        </p:txBody>
      </p:sp>
      <p:sp>
        <p:nvSpPr>
          <p:cNvPr id="9" name="文本框 8"/>
          <p:cNvSpPr txBox="1"/>
          <p:nvPr/>
        </p:nvSpPr>
        <p:spPr>
          <a:xfrm>
            <a:off x="628650" y="42767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由于分子无规则跟温度有关，所以这种无规则运动叫做</a:t>
            </a:r>
            <a:r>
              <a:rPr lang="en-US" sz="2100" u="none" spc="0">
                <a:solidFill>
                  <a:srgbClr val="F65E5E">
                    <a:alpha val="100000"/>
                  </a:srgbClr>
                </a:solidFill>
                <a:latin typeface="微软雅黑"/>
              </a:rPr>
              <a:t>分子热运动。</a:t>
            </a:r>
            <a:r>
              <a:t/>
            </a:r>
            <a:br/>
            <a:endParaRPr/>
          </a:p>
        </p:txBody>
      </p:sp>
      <p:pic>
        <p:nvPicPr>
          <p:cNvPr id="10" name="图片 9"/>
          <p:cNvPicPr>
            <a:picLocks/>
          </p:cNvPicPr>
          <p:nvPr/>
        </p:nvPicPr>
        <p:blipFill>
          <a:blip r:embed="rId2"/>
          <a:stretch>
            <a:fillRect/>
          </a:stretch>
        </p:blipFill>
        <p:spPr>
          <a:xfrm>
            <a:off x="4733925" y="952500"/>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3"/>
          <a:stretch>
            <a:fillRect/>
          </a:stretch>
        </p:blipFill>
        <p:spPr>
          <a:xfrm>
            <a:off x="676275" y="952500"/>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12" name="图片 11"/>
          <p:cNvPicPr>
            <a:picLocks/>
          </p:cNvPicPr>
          <p:nvPr/>
        </p:nvPicPr>
        <p:blipFill>
          <a:blip r:embed="rId4"/>
          <a:stretch>
            <a:fillRect/>
          </a:stretch>
        </p:blipFill>
        <p:spPr>
          <a:xfrm>
            <a:off x="3581400" y="3743325"/>
            <a:ext cx="590550" cy="34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105275"/>
          <a:chOff x="381000" y="266700"/>
          <a:chExt cx="9134475" cy="41052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扩散快慢与温度关系</a:t>
            </a:r>
          </a:p>
        </p:txBody>
      </p:sp>
      <p:sp>
        <p:nvSpPr>
          <p:cNvPr id="4" name="文本框 3"/>
          <p:cNvSpPr txBox="1"/>
          <p:nvPr/>
        </p:nvSpPr>
        <p:spPr>
          <a:xfrm>
            <a:off x="628650" y="8572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咸菜腌制要数十天入味，炒菜一会就咸了，你知道什么原因吗？</a:t>
            </a:r>
          </a:p>
        </p:txBody>
      </p:sp>
      <p:sp>
        <p:nvSpPr>
          <p:cNvPr id="5" name="文本框 4"/>
          <p:cNvSpPr txBox="1"/>
          <p:nvPr/>
        </p:nvSpPr>
        <p:spPr>
          <a:xfrm>
            <a:off x="3324225" y="4105275"/>
            <a:ext cx="58102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温度越高扩散越快</a:t>
            </a:r>
          </a:p>
        </p:txBody>
      </p:sp>
      <p:pic>
        <p:nvPicPr>
          <p:cNvPr id="6" name="图片 5"/>
          <p:cNvPicPr>
            <a:picLocks/>
          </p:cNvPicPr>
          <p:nvPr/>
        </p:nvPicPr>
        <p:blipFill>
          <a:blip r:embed="rId2"/>
          <a:stretch>
            <a:fillRect/>
          </a:stretch>
        </p:blipFill>
        <p:spPr>
          <a:xfrm>
            <a:off x="1171575" y="1724025"/>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a:picLocks/>
          </p:cNvPicPr>
          <p:nvPr/>
        </p:nvPicPr>
        <p:blipFill>
          <a:blip r:embed="rId3"/>
          <a:stretch>
            <a:fillRect/>
          </a:stretch>
        </p:blipFill>
        <p:spPr>
          <a:xfrm>
            <a:off x="4657725" y="1724025"/>
            <a:ext cx="2857500" cy="20002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904875" y="742950"/>
          <a:ext cx="8324850" cy="4162425"/>
          <a:chOff x="904875" y="742950"/>
          <a:chExt cx="8324850" cy="4162425"/>
        </a:xfrm>
      </p:grpSpPr>
      <p:sp>
        <p:nvSpPr>
          <p:cNvPr id="2" name="文本框 1"/>
          <p:cNvSpPr txBox="1"/>
          <p:nvPr/>
        </p:nvSpPr>
        <p:spPr>
          <a:xfrm>
            <a:off x="904875" y="742950"/>
            <a:ext cx="74199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既然分子在不停运动，那么通常固体和液体中的分子为什么不会飞散开，而总是聚合在一起，保持一定的体积呢?</a:t>
            </a:r>
          </a:p>
        </p:txBody>
      </p:sp>
      <p:pic>
        <p:nvPicPr>
          <p:cNvPr id="3" name="图片 2"/>
          <p:cNvPicPr>
            <a:picLocks/>
          </p:cNvPicPr>
          <p:nvPr/>
        </p:nvPicPr>
        <p:blipFill>
          <a:blip r:embed="rId2"/>
          <a:stretch>
            <a:fillRect/>
          </a:stretch>
        </p:blipFill>
        <p:spPr>
          <a:xfrm>
            <a:off x="1647825" y="1905000"/>
            <a:ext cx="2257425" cy="2257425"/>
          </a:xfrm>
          <a:prstGeom prst="rect">
            <a:avLst/>
          </a:prstGeom>
          <a:ln w="63500" cap="flat" cmpd="sng" algn="ctr">
            <a:solidFill>
              <a:srgbClr val="FFFFFF">
                <a:alpha val="14900"/>
              </a:srgbClr>
            </a:solidFill>
            <a:prstDash val="solid"/>
            <a:round/>
            <a:headEnd type="none" w="med" len="med"/>
            <a:tailEnd type="none" w="med" len="med"/>
          </a:ln>
        </p:spPr>
      </p:pic>
      <p:pic>
        <p:nvPicPr>
          <p:cNvPr id="4" name="图片 3"/>
          <p:cNvPicPr>
            <a:picLocks/>
          </p:cNvPicPr>
          <p:nvPr/>
        </p:nvPicPr>
        <p:blipFill>
          <a:blip r:embed="rId3"/>
          <a:stretch>
            <a:fillRect/>
          </a:stretch>
        </p:blipFill>
        <p:spPr>
          <a:xfrm>
            <a:off x="4572000" y="1905000"/>
            <a:ext cx="2247900" cy="22479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400425"/>
          <a:chOff x="381000" y="266700"/>
          <a:chExt cx="9134475" cy="34004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实验：</a:t>
            </a:r>
          </a:p>
        </p:txBody>
      </p:sp>
      <p:sp>
        <p:nvSpPr>
          <p:cNvPr id="4" name="文本框 3"/>
          <p:cNvSpPr txBox="1"/>
          <p:nvPr/>
        </p:nvSpPr>
        <p:spPr>
          <a:xfrm>
            <a:off x="1066800" y="2667000"/>
            <a:ext cx="80676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两铅柱底面削平</a:t>
            </a:r>
          </a:p>
        </p:txBody>
      </p:sp>
      <p:sp>
        <p:nvSpPr>
          <p:cNvPr id="5" name="文本框 4"/>
          <p:cNvSpPr txBox="1"/>
          <p:nvPr/>
        </p:nvSpPr>
        <p:spPr>
          <a:xfrm>
            <a:off x="3629025" y="2657475"/>
            <a:ext cx="55054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紧紧压在一起</a:t>
            </a:r>
          </a:p>
        </p:txBody>
      </p:sp>
      <p:sp>
        <p:nvSpPr>
          <p:cNvPr id="6" name="文本框 5"/>
          <p:cNvSpPr txBox="1"/>
          <p:nvPr/>
        </p:nvSpPr>
        <p:spPr>
          <a:xfrm>
            <a:off x="1962150" y="3400425"/>
            <a:ext cx="71723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原因：</a:t>
            </a:r>
          </a:p>
        </p:txBody>
      </p:sp>
      <p:sp>
        <p:nvSpPr>
          <p:cNvPr id="7" name="文本框 6"/>
          <p:cNvSpPr txBox="1"/>
          <p:nvPr/>
        </p:nvSpPr>
        <p:spPr>
          <a:xfrm>
            <a:off x="2752725" y="3400425"/>
            <a:ext cx="63817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分子间存在引力</a:t>
            </a:r>
          </a:p>
        </p:txBody>
      </p:sp>
      <p:sp>
        <p:nvSpPr>
          <p:cNvPr id="8" name="文本框 7"/>
          <p:cNvSpPr txBox="1"/>
          <p:nvPr/>
        </p:nvSpPr>
        <p:spPr>
          <a:xfrm>
            <a:off x="6057900" y="3390900"/>
            <a:ext cx="17907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结合的铅柱可吊起很多钩码</a:t>
            </a:r>
          </a:p>
        </p:txBody>
      </p:sp>
      <p:pic>
        <p:nvPicPr>
          <p:cNvPr id="9" name="图片 8"/>
          <p:cNvPicPr>
            <a:picLocks/>
          </p:cNvPicPr>
          <p:nvPr/>
        </p:nvPicPr>
        <p:blipFill>
          <a:blip r:embed="rId2"/>
          <a:stretch>
            <a:fillRect/>
          </a:stretch>
        </p:blipFill>
        <p:spPr>
          <a:xfrm>
            <a:off x="6067425" y="828675"/>
            <a:ext cx="1619250" cy="2409825"/>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3"/>
          <a:stretch>
            <a:fillRect/>
          </a:stretch>
        </p:blipFill>
        <p:spPr>
          <a:xfrm>
            <a:off x="1152525" y="1343025"/>
            <a:ext cx="1619250" cy="104775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4"/>
          <a:stretch>
            <a:fillRect/>
          </a:stretch>
        </p:blipFill>
        <p:spPr>
          <a:xfrm>
            <a:off x="3600450" y="1333500"/>
            <a:ext cx="1619250" cy="10477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43350"/>
          <a:chOff x="381000" y="266700"/>
          <a:chExt cx="9134475" cy="3943350"/>
        </a:xfrm>
      </p:grpSpPr>
      <p:sp>
        <p:nvSpPr>
          <p:cNvPr id="2" name="文本框 1"/>
          <p:cNvSpPr txBox="1"/>
          <p:nvPr/>
        </p:nvSpPr>
        <p:spPr>
          <a:xfrm>
            <a:off x="523875" y="3343275"/>
            <a:ext cx="8610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玻璃板重力0.2N</a:t>
            </a:r>
          </a:p>
        </p:txBody>
      </p:sp>
      <p:sp>
        <p:nvSpPr>
          <p:cNvPr id="3" name="文本框 2"/>
          <p:cNvSpPr txBox="1"/>
          <p:nvPr/>
        </p:nvSpPr>
        <p:spPr>
          <a:xfrm>
            <a:off x="2914650" y="3343275"/>
            <a:ext cx="6219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接触水面后提起</a:t>
            </a:r>
          </a:p>
        </p:txBody>
      </p:sp>
      <p:sp>
        <p:nvSpPr>
          <p:cNvPr id="4" name="文本框 3"/>
          <p:cNvSpPr txBox="1"/>
          <p:nvPr/>
        </p:nvSpPr>
        <p:spPr>
          <a:xfrm>
            <a:off x="5791200" y="3343275"/>
            <a:ext cx="33432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测力计示数变大</a:t>
            </a:r>
          </a:p>
        </p:txBody>
      </p:sp>
      <p:sp>
        <p:nvSpPr>
          <p:cNvPr id="5" name="文本框 4"/>
          <p:cNvSpPr txBox="1"/>
          <p:nvPr/>
        </p:nvSpPr>
        <p:spPr>
          <a:xfrm>
            <a:off x="523875" y="3933825"/>
            <a:ext cx="8610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原因：</a:t>
            </a:r>
          </a:p>
        </p:txBody>
      </p:sp>
      <p:sp>
        <p:nvSpPr>
          <p:cNvPr id="6" name="文本框 5"/>
          <p:cNvSpPr txBox="1"/>
          <p:nvPr/>
        </p:nvSpPr>
        <p:spPr>
          <a:xfrm>
            <a:off x="1228725" y="3943350"/>
            <a:ext cx="79057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分子间存在引力</a:t>
            </a:r>
          </a:p>
        </p:txBody>
      </p:sp>
      <p:sp>
        <p:nvSpPr>
          <p:cNvPr id="7" name="文本框 6"/>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8" name="文本框 7"/>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实验：</a:t>
            </a:r>
          </a:p>
        </p:txBody>
      </p:sp>
      <p:pic>
        <p:nvPicPr>
          <p:cNvPr id="9" name="图片 8"/>
          <p:cNvPicPr>
            <a:picLocks/>
          </p:cNvPicPr>
          <p:nvPr/>
        </p:nvPicPr>
        <p:blipFill>
          <a:blip r:embed="rId2"/>
          <a:stretch>
            <a:fillRect/>
          </a:stretch>
        </p:blipFill>
        <p:spPr>
          <a:xfrm>
            <a:off x="3095625" y="871538"/>
            <a:ext cx="1619250" cy="2228850"/>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3"/>
          <a:stretch>
            <a:fillRect/>
          </a:stretch>
        </p:blipFill>
        <p:spPr>
          <a:xfrm>
            <a:off x="676275" y="866775"/>
            <a:ext cx="1619250" cy="2238375"/>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4"/>
          <a:stretch>
            <a:fillRect/>
          </a:stretch>
        </p:blipFill>
        <p:spPr>
          <a:xfrm>
            <a:off x="5438775" y="985838"/>
            <a:ext cx="2857500" cy="20002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105275"/>
          <a:chOff x="381000" y="266700"/>
          <a:chExt cx="9134475" cy="41052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例题</a:t>
            </a:r>
          </a:p>
        </p:txBody>
      </p:sp>
      <p:sp>
        <p:nvSpPr>
          <p:cNvPr id="4" name="文本框 3"/>
          <p:cNvSpPr txBox="1"/>
          <p:nvPr/>
        </p:nvSpPr>
        <p:spPr>
          <a:xfrm>
            <a:off x="628650" y="771525"/>
            <a:ext cx="7762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既然分子在不停运动，那么通常固体和液体中的分子为什么不会飞散开，而总是聚合在一起，保持一定的体积呢?</a:t>
            </a:r>
          </a:p>
        </p:txBody>
      </p:sp>
      <p:sp>
        <p:nvSpPr>
          <p:cNvPr id="5" name="文本框 4"/>
          <p:cNvSpPr txBox="1"/>
          <p:nvPr/>
        </p:nvSpPr>
        <p:spPr>
          <a:xfrm>
            <a:off x="628650" y="410527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分子间的引力使固、液体的分子不致散开而保持一定的体积。</a:t>
            </a:r>
          </a:p>
        </p:txBody>
      </p:sp>
      <p:pic>
        <p:nvPicPr>
          <p:cNvPr id="6" name="图片 5"/>
          <p:cNvPicPr>
            <a:picLocks/>
          </p:cNvPicPr>
          <p:nvPr/>
        </p:nvPicPr>
        <p:blipFill>
          <a:blip r:embed="rId2"/>
          <a:stretch>
            <a:fillRect/>
          </a:stretch>
        </p:blipFill>
        <p:spPr>
          <a:xfrm>
            <a:off x="1600200" y="1776413"/>
            <a:ext cx="2257425" cy="2257425"/>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a:picLocks/>
          </p:cNvPicPr>
          <p:nvPr/>
        </p:nvPicPr>
        <p:blipFill>
          <a:blip r:embed="rId3"/>
          <a:stretch>
            <a:fillRect/>
          </a:stretch>
        </p:blipFill>
        <p:spPr>
          <a:xfrm>
            <a:off x="4524375" y="1781175"/>
            <a:ext cx="2247900" cy="22479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552575"/>
          <a:chOff x="381000" y="266700"/>
          <a:chExt cx="9134475" cy="1552575"/>
        </a:xfrm>
      </p:grpSpPr>
      <p:sp>
        <p:nvSpPr>
          <p:cNvPr id="2" name="文本框 1"/>
          <p:cNvSpPr txBox="1"/>
          <p:nvPr/>
        </p:nvSpPr>
        <p:spPr>
          <a:xfrm>
            <a:off x="600075" y="952500"/>
            <a:ext cx="85344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下列现象可以说明分子间存在引力的是（        ）</a:t>
            </a:r>
          </a:p>
        </p:txBody>
      </p:sp>
      <p:sp>
        <p:nvSpPr>
          <p:cNvPr id="3" name="文本框 2"/>
          <p:cNvSpPr txBox="1"/>
          <p:nvPr/>
        </p:nvSpPr>
        <p:spPr>
          <a:xfrm>
            <a:off x="600075" y="1552575"/>
            <a:ext cx="85344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A.打湿了的两张纸很难分开
B.磁铁吸引附近的小铁钉
C.用斧子劈柴，要用很大的力才能把柴劈开
D.用电焊把两块铁焊在一起</a:t>
            </a:r>
          </a:p>
        </p:txBody>
      </p:sp>
      <p:sp>
        <p:nvSpPr>
          <p:cNvPr id="4" name="文本框 3"/>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00075" y="266700"/>
            <a:ext cx="8534400"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例题</a:t>
            </a:r>
          </a:p>
        </p:txBody>
      </p:sp>
      <p:sp>
        <p:nvSpPr>
          <p:cNvPr id="6" name="文本框 5"/>
          <p:cNvSpPr txBox="1"/>
          <p:nvPr/>
        </p:nvSpPr>
        <p:spPr>
          <a:xfrm>
            <a:off x="5419725" y="990600"/>
            <a:ext cx="37147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ACD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714750"/>
          <a:chOff x="381000" y="266700"/>
          <a:chExt cx="9134475" cy="371475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分子间存在斥力</a:t>
            </a:r>
          </a:p>
        </p:txBody>
      </p:sp>
      <p:sp>
        <p:nvSpPr>
          <p:cNvPr id="4" name="文本框 3"/>
          <p:cNvSpPr txBox="1"/>
          <p:nvPr/>
        </p:nvSpPr>
        <p:spPr>
          <a:xfrm>
            <a:off x="628650" y="10287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分子之间存在着空隙</a:t>
            </a:r>
          </a:p>
        </p:txBody>
      </p:sp>
      <p:sp>
        <p:nvSpPr>
          <p:cNvPr id="5" name="文本框 4"/>
          <p:cNvSpPr txBox="1"/>
          <p:nvPr/>
        </p:nvSpPr>
        <p:spPr>
          <a:xfrm>
            <a:off x="2714625" y="2028825"/>
            <a:ext cx="64198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矛盾吗？</a:t>
            </a:r>
          </a:p>
        </p:txBody>
      </p:sp>
      <p:sp>
        <p:nvSpPr>
          <p:cNvPr id="6" name="文本框 5"/>
          <p:cNvSpPr txBox="1"/>
          <p:nvPr/>
        </p:nvSpPr>
        <p:spPr>
          <a:xfrm>
            <a:off x="962025" y="2914650"/>
            <a:ext cx="81724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分子间存在引力</a:t>
            </a:r>
          </a:p>
        </p:txBody>
      </p:sp>
      <p:sp>
        <p:nvSpPr>
          <p:cNvPr id="7" name="文本框 6"/>
          <p:cNvSpPr txBox="1"/>
          <p:nvPr/>
        </p:nvSpPr>
        <p:spPr>
          <a:xfrm>
            <a:off x="638175" y="3714750"/>
            <a:ext cx="84963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分子间一定还存在排斥力！</a:t>
            </a:r>
          </a:p>
        </p:txBody>
      </p:sp>
      <p:sp>
        <p:nvSpPr>
          <p:cNvPr id="8" name="文本框 7"/>
          <p:cNvSpPr txBox="1"/>
          <p:nvPr/>
        </p:nvSpPr>
        <p:spPr>
          <a:xfrm>
            <a:off x="4581525" y="1028700"/>
            <a:ext cx="43624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什么现象可以证明分子间存在斥力？</a:t>
            </a:r>
          </a:p>
        </p:txBody>
      </p:sp>
      <p:sp>
        <p:nvSpPr>
          <p:cNvPr id="9" name="文本框 8"/>
          <p:cNvSpPr txBox="1"/>
          <p:nvPr/>
        </p:nvSpPr>
        <p:spPr>
          <a:xfrm>
            <a:off x="5353050" y="2219325"/>
            <a:ext cx="2809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固体和液体压缩到一定程度，很难再压缩。 </a:t>
            </a:r>
          </a:p>
        </p:txBody>
      </p:sp>
      <p:pic>
        <p:nvPicPr>
          <p:cNvPr id="10" name="图片 9"/>
          <p:cNvPicPr>
            <a:picLocks/>
          </p:cNvPicPr>
          <p:nvPr/>
        </p:nvPicPr>
        <p:blipFill>
          <a:blip r:embed="rId2"/>
          <a:stretch>
            <a:fillRect/>
          </a:stretch>
        </p:blipFill>
        <p:spPr>
          <a:xfrm>
            <a:off x="1581150" y="1552575"/>
            <a:ext cx="390525" cy="1228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1552575" y="723900"/>
          <a:ext cx="9134475" cy="3657600"/>
          <a:chOff x="1552575" y="723900"/>
          <a:chExt cx="9134475" cy="3657600"/>
        </a:xfrm>
      </p:grpSpPr>
      <p:sp>
        <p:nvSpPr>
          <p:cNvPr id="2" name="文本框 1"/>
          <p:cNvSpPr txBox="1"/>
          <p:nvPr/>
        </p:nvSpPr>
        <p:spPr>
          <a:xfrm>
            <a:off x="1552575" y="723900"/>
            <a:ext cx="75819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你了解物质的尺度吗？</a:t>
            </a:r>
          </a:p>
        </p:txBody>
      </p:sp>
      <p:sp>
        <p:nvSpPr>
          <p:cNvPr id="3" name="文本框 2"/>
          <p:cNvSpPr txBox="1"/>
          <p:nvPr/>
        </p:nvSpPr>
        <p:spPr>
          <a:xfrm>
            <a:off x="1562100" y="1466850"/>
            <a:ext cx="75723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千米：</a:t>
            </a:r>
          </a:p>
        </p:txBody>
      </p:sp>
      <p:sp>
        <p:nvSpPr>
          <p:cNvPr id="4" name="文本框 3"/>
          <p:cNvSpPr txBox="1"/>
          <p:nvPr/>
        </p:nvSpPr>
        <p:spPr>
          <a:xfrm>
            <a:off x="2333625" y="1495425"/>
            <a:ext cx="41814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中国幅员辽阔，东西约5 200 km，南北5500km。</a:t>
            </a:r>
          </a:p>
        </p:txBody>
      </p:sp>
      <p:sp>
        <p:nvSpPr>
          <p:cNvPr id="5" name="文本框 4"/>
          <p:cNvSpPr txBox="1"/>
          <p:nvPr/>
        </p:nvSpPr>
        <p:spPr>
          <a:xfrm>
            <a:off x="1562100" y="2552700"/>
            <a:ext cx="75723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米：</a:t>
            </a:r>
          </a:p>
        </p:txBody>
      </p:sp>
      <p:sp>
        <p:nvSpPr>
          <p:cNvPr id="6" name="文本框 5"/>
          <p:cNvSpPr txBox="1"/>
          <p:nvPr/>
        </p:nvSpPr>
        <p:spPr>
          <a:xfrm>
            <a:off x="1562100" y="3286125"/>
            <a:ext cx="75723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毫米：</a:t>
            </a:r>
          </a:p>
        </p:txBody>
      </p:sp>
      <p:sp>
        <p:nvSpPr>
          <p:cNvPr id="7" name="文本框 6"/>
          <p:cNvSpPr txBox="1"/>
          <p:nvPr/>
        </p:nvSpPr>
        <p:spPr>
          <a:xfrm>
            <a:off x="2181225" y="2552700"/>
            <a:ext cx="69532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姚明的身高是2.26 m。</a:t>
            </a:r>
          </a:p>
        </p:txBody>
      </p:sp>
      <p:sp>
        <p:nvSpPr>
          <p:cNvPr id="8" name="文本框 7"/>
          <p:cNvSpPr txBox="1"/>
          <p:nvPr/>
        </p:nvSpPr>
        <p:spPr>
          <a:xfrm>
            <a:off x="2295525" y="3286125"/>
            <a:ext cx="6838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学生刻度尺的最小一格是1 mm。</a:t>
            </a:r>
          </a:p>
        </p:txBody>
      </p:sp>
      <p:pic>
        <p:nvPicPr>
          <p:cNvPr id="9" name="图片 8"/>
          <p:cNvPicPr>
            <a:picLocks/>
          </p:cNvPicPr>
          <p:nvPr/>
        </p:nvPicPr>
        <p:blipFill>
          <a:blip r:embed="rId2"/>
          <a:stretch>
            <a:fillRect/>
          </a:stretch>
        </p:blipFill>
        <p:spPr>
          <a:xfrm>
            <a:off x="6648450" y="1457325"/>
            <a:ext cx="1619250" cy="2200275"/>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286125"/>
          <a:chOff x="381000" y="266700"/>
          <a:chExt cx="9134475" cy="32861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分子间存在斥力</a:t>
            </a:r>
          </a:p>
        </p:txBody>
      </p:sp>
      <p:sp>
        <p:nvSpPr>
          <p:cNvPr id="4" name="文本框 3"/>
          <p:cNvSpPr txBox="1"/>
          <p:nvPr/>
        </p:nvSpPr>
        <p:spPr>
          <a:xfrm>
            <a:off x="628650" y="819150"/>
            <a:ext cx="78390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气体相对固体液体来说，在一定程度上易于压缩，说明气体分子间距大，但达到一定程度后也很难再继续压缩，这时是否是克服分子间的斥力？</a:t>
            </a:r>
          </a:p>
        </p:txBody>
      </p:sp>
      <p:sp>
        <p:nvSpPr>
          <p:cNvPr id="5" name="文本框 4"/>
          <p:cNvSpPr txBox="1"/>
          <p:nvPr/>
        </p:nvSpPr>
        <p:spPr>
          <a:xfrm>
            <a:off x="628650" y="3286125"/>
            <a:ext cx="7848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压缩气体也需要力，不说明分子间存在斥力作用，压缩气体时需要的力是用来反抗</a:t>
            </a:r>
            <a:r>
              <a:rPr lang="en-US" sz="2100" u="none" spc="0">
                <a:solidFill>
                  <a:srgbClr val="FFD732">
                    <a:alpha val="100000"/>
                  </a:srgbClr>
                </a:solidFill>
                <a:latin typeface="微软雅黑"/>
              </a:rPr>
              <a:t>大量气体分子频繁撞击容器壁</a:t>
            </a:r>
            <a:r>
              <a:rPr lang="en-US" sz="2100" u="none" spc="0">
                <a:solidFill>
                  <a:srgbClr val="FFFFFF">
                    <a:alpha val="100000"/>
                  </a:srgbClr>
                </a:solidFill>
                <a:latin typeface="微软雅黑"/>
              </a:rPr>
              <a:t>（活塞）时对容器壁（活塞）产生的压力。 </a:t>
            </a:r>
          </a:p>
        </p:txBody>
      </p:sp>
      <p:pic>
        <p:nvPicPr>
          <p:cNvPr id="6" name="图片 5"/>
          <p:cNvPicPr>
            <a:picLocks/>
          </p:cNvPicPr>
          <p:nvPr/>
        </p:nvPicPr>
        <p:blipFill>
          <a:blip r:embed="rId2"/>
          <a:stretch>
            <a:fillRect/>
          </a:stretch>
        </p:blipFill>
        <p:spPr>
          <a:xfrm>
            <a:off x="2876550" y="2085975"/>
            <a:ext cx="3657600" cy="10477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81500"/>
          <a:chOff x="381000" y="266700"/>
          <a:chExt cx="9134475" cy="43815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分子间存在斥力</a:t>
            </a:r>
          </a:p>
        </p:txBody>
      </p:sp>
      <p:sp>
        <p:nvSpPr>
          <p:cNvPr id="4" name="文本框 3"/>
          <p:cNvSpPr txBox="1"/>
          <p:nvPr/>
        </p:nvSpPr>
        <p:spPr>
          <a:xfrm>
            <a:off x="1123950" y="809625"/>
            <a:ext cx="80105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原子是由什么组成的？猜想分子间既有引力又有斥力的原因？</a:t>
            </a:r>
          </a:p>
        </p:txBody>
      </p:sp>
      <p:sp>
        <p:nvSpPr>
          <p:cNvPr id="5" name="文本框 4"/>
          <p:cNvSpPr txBox="1"/>
          <p:nvPr/>
        </p:nvSpPr>
        <p:spPr>
          <a:xfrm>
            <a:off x="4600575" y="1838325"/>
            <a:ext cx="32670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分子间相互作用力是带正电的原子核和带负电的电子间相互作用而引起的。 </a:t>
            </a:r>
          </a:p>
        </p:txBody>
      </p:sp>
      <p:pic>
        <p:nvPicPr>
          <p:cNvPr id="6" name="图片 5"/>
          <p:cNvPicPr>
            <a:picLocks/>
          </p:cNvPicPr>
          <p:nvPr/>
        </p:nvPicPr>
        <p:blipFill>
          <a:blip r:embed="rId2"/>
          <a:stretch>
            <a:fillRect/>
          </a:stretch>
        </p:blipFill>
        <p:spPr>
          <a:xfrm>
            <a:off x="628650" y="809625"/>
            <a:ext cx="419100" cy="419100"/>
          </a:xfrm>
          <a:prstGeom prst="rect">
            <a:avLst/>
          </a:prstGeom>
        </p:spPr>
      </p:pic>
      <p:pic>
        <p:nvPicPr>
          <p:cNvPr id="7" name="图片 6"/>
          <p:cNvPicPr>
            <a:picLocks/>
          </p:cNvPicPr>
          <p:nvPr/>
        </p:nvPicPr>
        <p:blipFill>
          <a:blip r:embed="rId3"/>
          <a:stretch>
            <a:fillRect/>
          </a:stretch>
        </p:blipFill>
        <p:spPr>
          <a:xfrm>
            <a:off x="1171575" y="1495425"/>
            <a:ext cx="2857500" cy="2000250"/>
          </a:xfrm>
          <a:prstGeom prst="rect">
            <a:avLst/>
          </a:prstGeom>
          <a:ln w="63500" cap="flat" cmpd="sng" algn="ctr">
            <a:solidFill>
              <a:srgbClr val="FFFFFF">
                <a:alpha val="14900"/>
              </a:srgbClr>
            </a:solidFill>
            <a:prstDash val="solid"/>
            <a:round/>
            <a:headEnd type="none" w="med" len="med"/>
            <a:tailEnd type="none" w="med" len="med"/>
          </a:ln>
        </p:spPr>
      </p:pic>
      <p:sp>
        <p:nvSpPr>
          <p:cNvPr id="8" name="文本框 7"/>
          <p:cNvSpPr txBox="1"/>
          <p:nvPr/>
        </p:nvSpPr>
        <p:spPr>
          <a:xfrm>
            <a:off x="1571625" y="1552575"/>
            <a:ext cx="7562850" cy="0"/>
          </a:xfrm>
          <a:prstGeom prst="rect">
            <a:avLst/>
          </a:prstGeom>
          <a:noFill/>
        </p:spPr>
        <p:txBody>
          <a:bodyPr lIns="0" tIns="0" rIns="0" bIns="0" rtlCol="0">
            <a:spAutoFit/>
          </a:bodyPr>
          <a:lstStyle/>
          <a:p>
            <a:pPr marL="0" marR="0" lvl="0" indent="0" algn="l" fontAlgn="base">
              <a:lnSpc>
                <a:spcPct val="125000"/>
              </a:lnSpc>
            </a:pPr>
            <a:r>
              <a:rPr lang="en-US" sz="1400" u="none" spc="0">
                <a:solidFill>
                  <a:srgbClr val="F65E5E">
                    <a:alpha val="100000"/>
                  </a:srgbClr>
                </a:solidFill>
                <a:latin typeface="微软雅黑"/>
              </a:rPr>
              <a:t>引力</a:t>
            </a:r>
          </a:p>
        </p:txBody>
      </p:sp>
      <p:sp>
        <p:nvSpPr>
          <p:cNvPr id="9" name="文本框 8"/>
          <p:cNvSpPr txBox="1"/>
          <p:nvPr/>
        </p:nvSpPr>
        <p:spPr>
          <a:xfrm>
            <a:off x="4191000" y="2571750"/>
            <a:ext cx="4943475" cy="0"/>
          </a:xfrm>
          <a:prstGeom prst="rect">
            <a:avLst/>
          </a:prstGeom>
          <a:noFill/>
        </p:spPr>
        <p:txBody>
          <a:bodyPr lIns="0" tIns="0" rIns="0" bIns="0" rtlCol="0">
            <a:spAutoFit/>
          </a:bodyPr>
          <a:lstStyle/>
          <a:p>
            <a:pPr marL="0" marR="0" lvl="0" indent="0" algn="l" fontAlgn="base">
              <a:lnSpc>
                <a:spcPct val="125000"/>
              </a:lnSpc>
            </a:pPr>
            <a:endParaRPr/>
          </a:p>
        </p:txBody>
      </p:sp>
      <p:sp>
        <p:nvSpPr>
          <p:cNvPr id="10" name="文本框 9"/>
          <p:cNvSpPr txBox="1"/>
          <p:nvPr/>
        </p:nvSpPr>
        <p:spPr>
          <a:xfrm>
            <a:off x="4381500" y="2762250"/>
            <a:ext cx="47529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4"/>
          <a:stretch>
            <a:fillRect/>
          </a:stretch>
        </p:blipFill>
        <p:spPr>
          <a:xfrm>
            <a:off x="1857375" y="1971675"/>
            <a:ext cx="1952625" cy="1257300"/>
          </a:xfrm>
          <a:prstGeom prst="rect">
            <a:avLst/>
          </a:prstGeom>
        </p:spPr>
      </p:pic>
      <p:sp>
        <p:nvSpPr>
          <p:cNvPr id="12" name="文本框 11"/>
          <p:cNvSpPr txBox="1"/>
          <p:nvPr/>
        </p:nvSpPr>
        <p:spPr>
          <a:xfrm>
            <a:off x="2924175" y="2809875"/>
            <a:ext cx="6210300" cy="0"/>
          </a:xfrm>
          <a:prstGeom prst="rect">
            <a:avLst/>
          </a:prstGeom>
          <a:noFill/>
        </p:spPr>
        <p:txBody>
          <a:bodyPr lIns="0" tIns="0" rIns="0" bIns="0" rtlCol="0">
            <a:spAutoFit/>
          </a:bodyPr>
          <a:lstStyle/>
          <a:p>
            <a:pPr marL="0" marR="0" lvl="0" indent="0" algn="l" fontAlgn="base">
              <a:lnSpc>
                <a:spcPct val="125000"/>
              </a:lnSpc>
            </a:pPr>
            <a:r>
              <a:rPr lang="en-US" sz="1400" u="none" spc="0">
                <a:solidFill>
                  <a:srgbClr val="FFD732">
                    <a:alpha val="100000"/>
                  </a:srgbClr>
                </a:solidFill>
                <a:latin typeface="微软雅黑"/>
              </a:rPr>
              <a:t>斥力</a:t>
            </a:r>
          </a:p>
        </p:txBody>
      </p:sp>
      <p:sp>
        <p:nvSpPr>
          <p:cNvPr id="13" name="文本框 12"/>
          <p:cNvSpPr txBox="1"/>
          <p:nvPr/>
        </p:nvSpPr>
        <p:spPr>
          <a:xfrm>
            <a:off x="2828925" y="2457450"/>
            <a:ext cx="6305550" cy="0"/>
          </a:xfrm>
          <a:prstGeom prst="rect">
            <a:avLst/>
          </a:prstGeom>
          <a:noFill/>
        </p:spPr>
        <p:txBody>
          <a:bodyPr lIns="0" tIns="0" rIns="0" bIns="0" rtlCol="0">
            <a:spAutoFit/>
          </a:bodyPr>
          <a:lstStyle/>
          <a:p>
            <a:pPr marL="0" marR="0" lvl="0" indent="0" algn="l" fontAlgn="base">
              <a:lnSpc>
                <a:spcPct val="125000"/>
              </a:lnSpc>
            </a:pPr>
            <a:r>
              <a:rPr lang="en-US" sz="1400" u="none" spc="0">
                <a:solidFill>
                  <a:srgbClr val="FFD732">
                    <a:alpha val="100000"/>
                  </a:srgbClr>
                </a:solidFill>
                <a:latin typeface="微软雅黑"/>
              </a:rPr>
              <a:t>斥力</a:t>
            </a:r>
          </a:p>
        </p:txBody>
      </p:sp>
      <p:pic>
        <p:nvPicPr>
          <p:cNvPr id="14" name="图片 13"/>
          <p:cNvPicPr>
            <a:picLocks/>
          </p:cNvPicPr>
          <p:nvPr/>
        </p:nvPicPr>
        <p:blipFill>
          <a:blip r:embed="rId5"/>
          <a:stretch>
            <a:fillRect/>
          </a:stretch>
        </p:blipFill>
        <p:spPr>
          <a:xfrm>
            <a:off x="1304925" y="1428750"/>
            <a:ext cx="1914525" cy="904875"/>
          </a:xfrm>
          <a:prstGeom prst="rect">
            <a:avLst/>
          </a:prstGeom>
        </p:spPr>
      </p:pic>
      <p:sp>
        <p:nvSpPr>
          <p:cNvPr id="15" name="文本框 14"/>
          <p:cNvSpPr txBox="1"/>
          <p:nvPr/>
        </p:nvSpPr>
        <p:spPr>
          <a:xfrm>
            <a:off x="2181225" y="1895475"/>
            <a:ext cx="6953250" cy="0"/>
          </a:xfrm>
          <a:prstGeom prst="rect">
            <a:avLst/>
          </a:prstGeom>
          <a:noFill/>
        </p:spPr>
        <p:txBody>
          <a:bodyPr lIns="0" tIns="0" rIns="0" bIns="0" rtlCol="0">
            <a:spAutoFit/>
          </a:bodyPr>
          <a:lstStyle/>
          <a:p>
            <a:pPr marL="0" marR="0" lvl="0" indent="0" algn="l" fontAlgn="base">
              <a:lnSpc>
                <a:spcPct val="125000"/>
              </a:lnSpc>
            </a:pPr>
            <a:r>
              <a:rPr lang="en-US" sz="1400" u="none" spc="0">
                <a:solidFill>
                  <a:srgbClr val="F65E5E">
                    <a:alpha val="100000"/>
                  </a:srgbClr>
                </a:solidFill>
                <a:latin typeface="微软雅黑"/>
              </a:rPr>
              <a:t>引力</a:t>
            </a:r>
          </a:p>
        </p:txBody>
      </p:sp>
      <p:sp>
        <p:nvSpPr>
          <p:cNvPr id="16" name="文本框 15"/>
          <p:cNvSpPr txBox="1"/>
          <p:nvPr/>
        </p:nvSpPr>
        <p:spPr>
          <a:xfrm>
            <a:off x="4543425" y="1866900"/>
            <a:ext cx="3333750" cy="1228725"/>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
        <p:nvSpPr>
          <p:cNvPr id="17" name="文本框 16"/>
          <p:cNvSpPr txBox="1"/>
          <p:nvPr/>
        </p:nvSpPr>
        <p:spPr>
          <a:xfrm>
            <a:off x="2105025" y="392430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8" name="图片 17"/>
          <p:cNvPicPr>
            <a:picLocks/>
          </p:cNvPicPr>
          <p:nvPr/>
        </p:nvPicPr>
        <p:blipFill>
          <a:blip r:embed="rId6"/>
          <a:stretch>
            <a:fillRect/>
          </a:stretch>
        </p:blipFill>
        <p:spPr>
          <a:xfrm>
            <a:off x="2057400" y="3876675"/>
            <a:ext cx="1059656" cy="504825"/>
          </a:xfrm>
          <a:prstGeom prst="rect">
            <a:avLst/>
          </a:prstGeom>
        </p:spPr>
      </p:pic>
      <p:pic>
        <p:nvPicPr>
          <p:cNvPr id="19" name="图片 18"/>
          <p:cNvPicPr>
            <a:picLocks/>
          </p:cNvPicPr>
          <p:nvPr/>
        </p:nvPicPr>
        <p:blipFill>
          <a:blip r:embed="rId7"/>
          <a:stretch>
            <a:fillRect/>
          </a:stretch>
        </p:blipFill>
        <p:spPr>
          <a:xfrm>
            <a:off x="1857375" y="1733550"/>
            <a:ext cx="971550" cy="619125"/>
          </a:xfrm>
          <a:prstGeom prst="rect">
            <a:avLst/>
          </a:prstGeom>
        </p:spPr>
      </p:pic>
      <p:pic>
        <p:nvPicPr>
          <p:cNvPr id="20" name="图片 19"/>
          <p:cNvPicPr>
            <a:picLocks/>
          </p:cNvPicPr>
          <p:nvPr/>
        </p:nvPicPr>
        <p:blipFill>
          <a:blip r:embed="rId8"/>
          <a:stretch>
            <a:fillRect/>
          </a:stretch>
        </p:blipFill>
        <p:spPr>
          <a:xfrm>
            <a:off x="2105025" y="1743075"/>
            <a:ext cx="1304925" cy="1028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11" grpId="0"/>
      <p:bldP spid="12" grpId="0"/>
      <p:bldP spid="13" grpId="0"/>
      <p:bldP spid="14" grpId="0"/>
      <p:bldP spid="15" grpId="0"/>
      <p:bldP spid="16" grpId="0" animBg="1"/>
      <p:bldP spid="17" grpId="0"/>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781300"/>
          <a:chOff x="381000" y="266700"/>
          <a:chExt cx="9134475" cy="27813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分子作用力与分子间距离的关系</a:t>
            </a:r>
          </a:p>
        </p:txBody>
      </p:sp>
      <p:sp>
        <p:nvSpPr>
          <p:cNvPr id="4" name="文本框 3"/>
          <p:cNvSpPr txBox="1"/>
          <p:nvPr/>
        </p:nvSpPr>
        <p:spPr>
          <a:xfrm>
            <a:off x="628650" y="10668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邻近分子间</a:t>
            </a:r>
            <a:r>
              <a:rPr lang="en-US" sz="2100" u="none" spc="0">
                <a:solidFill>
                  <a:srgbClr val="FFD732">
                    <a:alpha val="100000"/>
                  </a:srgbClr>
                </a:solidFill>
                <a:latin typeface="微软雅黑"/>
              </a:rPr>
              <a:t>同时</a:t>
            </a:r>
            <a:r>
              <a:rPr lang="en-US" sz="2100" u="none" spc="0">
                <a:solidFill>
                  <a:srgbClr val="FFFFFF">
                    <a:alpha val="100000"/>
                  </a:srgbClr>
                </a:solidFill>
                <a:latin typeface="微软雅黑"/>
              </a:rPr>
              <a:t>存在相互作用的引力和斥力。 </a:t>
            </a:r>
          </a:p>
        </p:txBody>
      </p:sp>
      <p:sp>
        <p:nvSpPr>
          <p:cNvPr id="5" name="文本框 4"/>
          <p:cNvSpPr txBox="1"/>
          <p:nvPr/>
        </p:nvSpPr>
        <p:spPr>
          <a:xfrm>
            <a:off x="628650" y="19526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实际表现出来的是分子引力和斥力的合力，称为</a:t>
            </a:r>
            <a:r>
              <a:rPr lang="en-US" sz="2100" u="none" spc="0">
                <a:solidFill>
                  <a:srgbClr val="FFD732">
                    <a:alpha val="100000"/>
                  </a:srgbClr>
                </a:solidFill>
                <a:latin typeface="微软雅黑"/>
              </a:rPr>
              <a:t>分子力。</a:t>
            </a:r>
            <a:r>
              <a:t/>
            </a:r>
            <a:br/>
            <a:endParaRPr/>
          </a:p>
        </p:txBody>
      </p:sp>
      <p:sp>
        <p:nvSpPr>
          <p:cNvPr id="6" name="文本框 5"/>
          <p:cNvSpPr txBox="1"/>
          <p:nvPr/>
        </p:nvSpPr>
        <p:spPr>
          <a:xfrm>
            <a:off x="628650" y="27813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分子间的引力和斥力都跟分子间距离有关系有关。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05300"/>
          <a:chOff x="381000" y="266700"/>
          <a:chExt cx="9134475" cy="43053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分子作用力与分子间距离的关系</a:t>
            </a:r>
          </a:p>
        </p:txBody>
      </p:sp>
      <p:sp>
        <p:nvSpPr>
          <p:cNvPr id="4" name="文本框 3"/>
          <p:cNvSpPr txBox="1"/>
          <p:nvPr/>
        </p:nvSpPr>
        <p:spPr>
          <a:xfrm>
            <a:off x="619125" y="781050"/>
            <a:ext cx="85153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分子引力和斥力与分子间距的变化关系图</a:t>
            </a:r>
          </a:p>
        </p:txBody>
      </p:sp>
      <p:sp>
        <p:nvSpPr>
          <p:cNvPr id="5" name="文本框 4"/>
          <p:cNvSpPr txBox="1"/>
          <p:nvPr/>
        </p:nvSpPr>
        <p:spPr>
          <a:xfrm>
            <a:off x="619125" y="1381125"/>
            <a:ext cx="85153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纵轴表示分子间的作用力</a:t>
            </a:r>
          </a:p>
        </p:txBody>
      </p:sp>
      <p:sp>
        <p:nvSpPr>
          <p:cNvPr id="6" name="文本框 5"/>
          <p:cNvSpPr txBox="1"/>
          <p:nvPr/>
        </p:nvSpPr>
        <p:spPr>
          <a:xfrm>
            <a:off x="6343650" y="1371600"/>
            <a:ext cx="14478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2"/>
          <a:stretch>
            <a:fillRect/>
          </a:stretch>
        </p:blipFill>
        <p:spPr>
          <a:xfrm>
            <a:off x="6296025" y="1323975"/>
            <a:ext cx="1316831" cy="447675"/>
          </a:xfrm>
          <a:prstGeom prst="rect">
            <a:avLst/>
          </a:prstGeom>
        </p:spPr>
      </p:pic>
      <p:sp>
        <p:nvSpPr>
          <p:cNvPr id="8" name="文本框 7"/>
          <p:cNvSpPr txBox="1"/>
          <p:nvPr/>
        </p:nvSpPr>
        <p:spPr>
          <a:xfrm>
            <a:off x="619125" y="2447925"/>
            <a:ext cx="25908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分子间的引力和斥力都随分子间的距离r的增大而减小，且斥力总比引力随r的增大而减小得快。 </a:t>
            </a:r>
          </a:p>
        </p:txBody>
      </p:sp>
      <p:sp>
        <p:nvSpPr>
          <p:cNvPr id="9" name="文本框 8"/>
          <p:cNvSpPr txBox="1"/>
          <p:nvPr/>
        </p:nvSpPr>
        <p:spPr>
          <a:xfrm>
            <a:off x="6029325" y="3905250"/>
            <a:ext cx="14382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3"/>
          <a:stretch>
            <a:fillRect/>
          </a:stretch>
        </p:blipFill>
        <p:spPr>
          <a:xfrm>
            <a:off x="5981700" y="3857625"/>
            <a:ext cx="1295400" cy="447675"/>
          </a:xfrm>
          <a:prstGeom prst="rect">
            <a:avLst/>
          </a:prstGeom>
        </p:spPr>
      </p:pic>
      <p:sp>
        <p:nvSpPr>
          <p:cNvPr id="11" name="文本框 10"/>
          <p:cNvSpPr txBox="1"/>
          <p:nvPr/>
        </p:nvSpPr>
        <p:spPr>
          <a:xfrm>
            <a:off x="6257925" y="3067050"/>
            <a:ext cx="28765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横轴表示分子间的距离</a:t>
            </a:r>
          </a:p>
        </p:txBody>
      </p:sp>
      <p:pic>
        <p:nvPicPr>
          <p:cNvPr id="12" name="图片 11"/>
          <p:cNvPicPr>
            <a:picLocks/>
          </p:cNvPicPr>
          <p:nvPr/>
        </p:nvPicPr>
        <p:blipFill>
          <a:blip r:embed="rId4"/>
          <a:stretch>
            <a:fillRect/>
          </a:stretch>
        </p:blipFill>
        <p:spPr>
          <a:xfrm>
            <a:off x="3295650" y="1704975"/>
            <a:ext cx="2857500" cy="2000250"/>
          </a:xfrm>
          <a:prstGeom prst="rect">
            <a:avLst/>
          </a:prstGeom>
          <a:ln w="63500" cap="flat" cmpd="sng" algn="ctr">
            <a:solidFill>
              <a:srgbClr val="FFFFFF">
                <a:alpha val="14900"/>
              </a:srgbClr>
            </a:solidFill>
            <a:prstDash val="solid"/>
            <a:round/>
            <a:headEnd type="none" w="med" len="med"/>
            <a:tailEnd type="none" w="med" len="med"/>
          </a:ln>
        </p:spPr>
      </p:pic>
      <p:sp>
        <p:nvSpPr>
          <p:cNvPr id="13" name="文本框 12"/>
          <p:cNvSpPr txBox="1"/>
          <p:nvPr/>
        </p:nvSpPr>
        <p:spPr>
          <a:xfrm>
            <a:off x="6267450" y="1905000"/>
            <a:ext cx="2409825" cy="0"/>
          </a:xfrm>
          <a:prstGeom prst="rect">
            <a:avLst/>
          </a:prstGeom>
          <a:noFill/>
        </p:spPr>
        <p:txBody>
          <a:bodyPr lIns="0" tIns="0" rIns="0" bIns="0" rtlCol="0">
            <a:spAutoFit/>
          </a:bodyPr>
          <a:lstStyle/>
          <a:p>
            <a:pPr marL="0" marR="0" lvl="0" indent="0" algn="l" fontAlgn="base">
              <a:lnSpc>
                <a:spcPct val="125000"/>
              </a:lnSpc>
            </a:pPr>
            <a:endParaRPr/>
          </a:p>
        </p:txBody>
      </p:sp>
      <p:pic>
        <p:nvPicPr>
          <p:cNvPr id="14" name="图片 13"/>
          <p:cNvPicPr>
            <a:picLocks/>
          </p:cNvPicPr>
          <p:nvPr/>
        </p:nvPicPr>
        <p:blipFill>
          <a:blip r:embed="rId5"/>
          <a:stretch>
            <a:fillRect/>
          </a:stretch>
        </p:blipFill>
        <p:spPr>
          <a:xfrm>
            <a:off x="6219825" y="1857375"/>
            <a:ext cx="2624138" cy="790575"/>
          </a:xfrm>
          <a:prstGeom prst="rect">
            <a:avLst/>
          </a:prstGeom>
        </p:spPr>
      </p:pic>
      <p:pic>
        <p:nvPicPr>
          <p:cNvPr id="15" name="图片 14"/>
          <p:cNvPicPr>
            <a:picLocks/>
          </p:cNvPicPr>
          <p:nvPr/>
        </p:nvPicPr>
        <p:blipFill>
          <a:blip r:embed="rId6"/>
          <a:stretch>
            <a:fillRect/>
          </a:stretch>
        </p:blipFill>
        <p:spPr>
          <a:xfrm>
            <a:off x="5048250" y="3190875"/>
            <a:ext cx="971550" cy="923925"/>
          </a:xfrm>
          <a:prstGeom prst="rect">
            <a:avLst/>
          </a:prstGeom>
        </p:spPr>
      </p:pic>
      <p:pic>
        <p:nvPicPr>
          <p:cNvPr id="16" name="图片 15"/>
          <p:cNvPicPr>
            <a:picLocks/>
          </p:cNvPicPr>
          <p:nvPr/>
        </p:nvPicPr>
        <p:blipFill>
          <a:blip r:embed="rId7"/>
          <a:stretch>
            <a:fillRect/>
          </a:stretch>
        </p:blipFill>
        <p:spPr>
          <a:xfrm>
            <a:off x="4733925" y="1276350"/>
            <a:ext cx="1676400" cy="1438275"/>
          </a:xfrm>
          <a:prstGeom prst="rect">
            <a:avLst/>
          </a:prstGeom>
        </p:spPr>
      </p:pic>
      <p:pic>
        <p:nvPicPr>
          <p:cNvPr id="17" name="图片 16"/>
          <p:cNvPicPr>
            <a:picLocks/>
          </p:cNvPicPr>
          <p:nvPr/>
        </p:nvPicPr>
        <p:blipFill>
          <a:blip r:embed="rId8"/>
          <a:stretch>
            <a:fillRect/>
          </a:stretch>
        </p:blipFill>
        <p:spPr>
          <a:xfrm>
            <a:off x="4105275" y="2609850"/>
            <a:ext cx="1876425" cy="238125"/>
          </a:xfrm>
          <a:prstGeom prst="rect">
            <a:avLst/>
          </a:prstGeom>
        </p:spPr>
      </p:pic>
      <p:pic>
        <p:nvPicPr>
          <p:cNvPr id="18" name="图片 17"/>
          <p:cNvPicPr>
            <a:picLocks/>
          </p:cNvPicPr>
          <p:nvPr/>
        </p:nvPicPr>
        <p:blipFill>
          <a:blip r:embed="rId9"/>
          <a:stretch>
            <a:fillRect/>
          </a:stretch>
        </p:blipFill>
        <p:spPr>
          <a:xfrm>
            <a:off x="3105150" y="1695450"/>
            <a:ext cx="495300" cy="180975"/>
          </a:xfrm>
          <a:prstGeom prst="rect">
            <a:avLst/>
          </a:prstGeom>
        </p:spPr>
      </p:pic>
      <p:pic>
        <p:nvPicPr>
          <p:cNvPr id="19" name="图片 18"/>
          <p:cNvPicPr>
            <a:picLocks/>
          </p:cNvPicPr>
          <p:nvPr/>
        </p:nvPicPr>
        <p:blipFill>
          <a:blip r:embed="rId6"/>
          <a:stretch>
            <a:fillRect/>
          </a:stretch>
        </p:blipFill>
        <p:spPr>
          <a:xfrm>
            <a:off x="5753100" y="2838450"/>
            <a:ext cx="428625" cy="409575"/>
          </a:xfrm>
          <a:prstGeom prst="rect">
            <a:avLst/>
          </a:prstGeom>
        </p:spPr>
      </p:pic>
      <p:cxnSp>
        <p:nvCxnSpPr>
          <p:cNvPr id="20" name="直接连接符 19"/>
          <p:cNvCxnSpPr/>
          <p:nvPr/>
        </p:nvCxnSpPr>
        <p:spPr>
          <a:xfrm>
            <a:off x="600075" y="1771650"/>
            <a:ext cx="2524125" cy="0"/>
          </a:xfrm>
          <a:prstGeom prst="line">
            <a:avLst/>
          </a:prstGeom>
          <a:ln w="25400" cap="flat" cmpd="sng" algn="ctr">
            <a:solidFill>
              <a:srgbClr val="FFD732">
                <a:alpha val="100000"/>
              </a:srgbClr>
            </a:solidFill>
            <a:prstDash val="solid"/>
            <a:round/>
            <a:headEnd type="none" w="med" len="med"/>
            <a:tailEnd type="none" w="med" len="med"/>
          </a:ln>
        </p:spPr>
      </p:cxnSp>
      <p:cxnSp>
        <p:nvCxnSpPr>
          <p:cNvPr id="21" name="直接连接符 20"/>
          <p:cNvCxnSpPr/>
          <p:nvPr/>
        </p:nvCxnSpPr>
        <p:spPr>
          <a:xfrm>
            <a:off x="6267450" y="2638425"/>
            <a:ext cx="2333625" cy="0"/>
          </a:xfrm>
          <a:prstGeom prst="line">
            <a:avLst/>
          </a:prstGeom>
          <a:ln w="25400" cap="flat" cmpd="sng" algn="ctr">
            <a:solidFill>
              <a:srgbClr val="FFD732">
                <a:alpha val="100000"/>
              </a:srgbClr>
            </a:solidFill>
            <a:prstDash val="solid"/>
            <a:round/>
            <a:headEnd type="none" w="med" len="med"/>
            <a:tailEnd type="none" w="med" len="med"/>
          </a:ln>
        </p:spPr>
      </p:cxnSp>
      <p:cxnSp>
        <p:nvCxnSpPr>
          <p:cNvPr id="22" name="直接连接符 21"/>
          <p:cNvCxnSpPr/>
          <p:nvPr/>
        </p:nvCxnSpPr>
        <p:spPr>
          <a:xfrm>
            <a:off x="6276975" y="3438525"/>
            <a:ext cx="2286000" cy="0"/>
          </a:xfrm>
          <a:prstGeom prst="line">
            <a:avLst/>
          </a:prstGeom>
          <a:ln w="25400" cap="flat" cmpd="sng" algn="ctr">
            <a:solidFill>
              <a:srgbClr val="FFD732">
                <a:alpha val="100000"/>
              </a:srgbClr>
            </a:solidFill>
            <a:prstDash val="solid"/>
            <a:round/>
            <a:headEnd type="none" w="med" len="med"/>
            <a:tailEnd type="none" w="med" len="med"/>
          </a:ln>
        </p:spPr>
      </p:cxnSp>
      <p:cxnSp>
        <p:nvCxnSpPr>
          <p:cNvPr id="23" name="直接连接符 22"/>
          <p:cNvCxnSpPr/>
          <p:nvPr/>
        </p:nvCxnSpPr>
        <p:spPr>
          <a:xfrm>
            <a:off x="6334125" y="1752600"/>
            <a:ext cx="1228725" cy="0"/>
          </a:xfrm>
          <a:prstGeom prst="line">
            <a:avLst/>
          </a:prstGeom>
          <a:ln w="25400" cap="flat" cmpd="sng" algn="ctr">
            <a:solidFill>
              <a:srgbClr val="FFD732">
                <a:alpha val="100000"/>
              </a:srgbClr>
            </a:solidFill>
            <a:prstDash val="solid"/>
            <a:round/>
            <a:headEnd type="none" w="med" len="med"/>
            <a:tailEnd type="none" w="med" len="med"/>
          </a:ln>
        </p:spPr>
      </p:cxnSp>
      <p:cxnSp>
        <p:nvCxnSpPr>
          <p:cNvPr id="24" name="直接连接符 23"/>
          <p:cNvCxnSpPr/>
          <p:nvPr/>
        </p:nvCxnSpPr>
        <p:spPr>
          <a:xfrm>
            <a:off x="6029325" y="4276725"/>
            <a:ext cx="1228725" cy="0"/>
          </a:xfrm>
          <a:prstGeom prst="line">
            <a:avLst/>
          </a:prstGeom>
          <a:ln w="25400" cap="flat" cmpd="sng" algn="ctr">
            <a:solidFill>
              <a:srgbClr val="FFD732">
                <a:alpha val="100000"/>
              </a:srgbClr>
            </a:solidFill>
            <a:prstDash val="solid"/>
            <a:round/>
            <a:headEnd type="none" w="med" len="med"/>
            <a:tailEnd type="none" w="med" len="med"/>
          </a:ln>
        </p:spPr>
      </p:cxnSp>
      <p:sp>
        <p:nvSpPr>
          <p:cNvPr id="25" name="文本框 24"/>
          <p:cNvSpPr txBox="1"/>
          <p:nvPr/>
        </p:nvSpPr>
        <p:spPr>
          <a:xfrm>
            <a:off x="581025" y="2457450"/>
            <a:ext cx="2590800" cy="1428750"/>
          </a:xfrm>
          <a:prstGeom prst="rect">
            <a:avLst/>
          </a:prstGeom>
          <a:noFill/>
          <a:ln w="25400" cap="flat" cmpd="sng" algn="ctr">
            <a:solidFill>
              <a:srgbClr val="FFD732">
                <a:alpha val="100000"/>
              </a:srgbClr>
            </a:solidFill>
            <a:prstDash val="solid"/>
            <a:round/>
            <a:headEnd type="none" w="med" len="med"/>
            <a:tailEnd type="none" w="med" len="med"/>
          </a:ln>
        </p:spPr>
        <p:txBody>
          <a:bodyPr lIns="91440" tIns="45720" rIns="91440" bIns="45720" rtlCol="0">
            <a:spAutoFit/>
          </a:bodyPr>
          <a:lstStyle/>
          <a:p>
            <a:pPr marL="0" marR="0" lvl="0" indent="0" algn="l" fontAlgn="base">
              <a:lnSpc>
                <a:spcPct val="100000"/>
              </a:lnSpc>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animBg="1"/>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609975"/>
          <a:chOff x="381000" y="266700"/>
          <a:chExt cx="9134475" cy="36099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分子作用力与分子间距离的关系</a:t>
            </a:r>
          </a:p>
        </p:txBody>
      </p:sp>
      <p:sp>
        <p:nvSpPr>
          <p:cNvPr id="4" name="文本框 3"/>
          <p:cNvSpPr txBox="1"/>
          <p:nvPr/>
        </p:nvSpPr>
        <p:spPr>
          <a:xfrm>
            <a:off x="4000500" y="2371725"/>
            <a:ext cx="51339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 </a:t>
            </a:r>
          </a:p>
        </p:txBody>
      </p:sp>
      <p:sp>
        <p:nvSpPr>
          <p:cNvPr id="5" name="文本框 4"/>
          <p:cNvSpPr txBox="1"/>
          <p:nvPr/>
        </p:nvSpPr>
        <p:spPr>
          <a:xfrm>
            <a:off x="857250" y="9429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809625" y="895350"/>
            <a:ext cx="1138238" cy="504825"/>
          </a:xfrm>
          <a:prstGeom prst="rect">
            <a:avLst/>
          </a:prstGeom>
        </p:spPr>
      </p:pic>
      <p:pic>
        <p:nvPicPr>
          <p:cNvPr id="7" name="图片 6"/>
          <p:cNvPicPr>
            <a:picLocks/>
          </p:cNvPicPr>
          <p:nvPr/>
        </p:nvPicPr>
        <p:blipFill>
          <a:blip r:embed="rId3"/>
          <a:stretch>
            <a:fillRect/>
          </a:stretch>
        </p:blipFill>
        <p:spPr>
          <a:xfrm>
            <a:off x="628650" y="1100138"/>
            <a:ext cx="114300" cy="114300"/>
          </a:xfrm>
          <a:prstGeom prst="rect">
            <a:avLst/>
          </a:prstGeom>
        </p:spPr>
      </p:pic>
      <p:pic>
        <p:nvPicPr>
          <p:cNvPr id="8" name="图片 7"/>
          <p:cNvPicPr>
            <a:picLocks/>
          </p:cNvPicPr>
          <p:nvPr/>
        </p:nvPicPr>
        <p:blipFill>
          <a:blip r:embed="rId4"/>
          <a:stretch>
            <a:fillRect/>
          </a:stretch>
        </p:blipFill>
        <p:spPr>
          <a:xfrm>
            <a:off x="904875" y="1609725"/>
            <a:ext cx="2857500" cy="2000250"/>
          </a:xfrm>
          <a:prstGeom prst="rect">
            <a:avLst/>
          </a:prstGeom>
          <a:ln w="63500" cap="flat" cmpd="sng" algn="ctr">
            <a:solidFill>
              <a:srgbClr val="FFFFFF">
                <a:alpha val="14900"/>
              </a:srgbClr>
            </a:solidFill>
            <a:prstDash val="solid"/>
            <a:round/>
            <a:headEnd type="none" w="med" len="med"/>
            <a:tailEnd type="none" w="med" len="med"/>
          </a:ln>
        </p:spPr>
      </p:pic>
      <p:pic>
        <p:nvPicPr>
          <p:cNvPr id="9" name="图片 8"/>
          <p:cNvPicPr>
            <a:picLocks/>
          </p:cNvPicPr>
          <p:nvPr/>
        </p:nvPicPr>
        <p:blipFill>
          <a:blip r:embed="rId5"/>
          <a:stretch>
            <a:fillRect/>
          </a:stretch>
        </p:blipFill>
        <p:spPr>
          <a:xfrm>
            <a:off x="4343400" y="1609725"/>
            <a:ext cx="4057650" cy="1162050"/>
          </a:xfrm>
          <a:prstGeom prst="rect">
            <a:avLst/>
          </a:prstGeom>
          <a:ln w="63500" cap="flat" cmpd="sng" algn="ctr">
            <a:solidFill>
              <a:srgbClr val="FFFFFF">
                <a:alpha val="14900"/>
              </a:srgbClr>
            </a:solidFill>
            <a:prstDash val="solid"/>
            <a:round/>
            <a:headEnd type="none" w="med" len="med"/>
            <a:tailEnd type="none" w="med" len="med"/>
          </a:ln>
        </p:spPr>
      </p:pic>
      <p:sp>
        <p:nvSpPr>
          <p:cNvPr id="10" name="文本框 9"/>
          <p:cNvSpPr txBox="1"/>
          <p:nvPr/>
        </p:nvSpPr>
        <p:spPr>
          <a:xfrm>
            <a:off x="4043363" y="2943225"/>
            <a:ext cx="5010150"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6"/>
          <a:stretch>
            <a:fillRect/>
          </a:stretch>
        </p:blipFill>
        <p:spPr>
          <a:xfrm>
            <a:off x="3995738" y="2895600"/>
            <a:ext cx="4438650" cy="504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590925"/>
          <a:chOff x="381000" y="266700"/>
          <a:chExt cx="9134475" cy="35909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分子作用力与分子间距离的关系</a:t>
            </a:r>
          </a:p>
        </p:txBody>
      </p:sp>
      <p:pic>
        <p:nvPicPr>
          <p:cNvPr id="4" name="图片 3"/>
          <p:cNvPicPr>
            <a:picLocks/>
          </p:cNvPicPr>
          <p:nvPr/>
        </p:nvPicPr>
        <p:blipFill>
          <a:blip r:embed="rId2"/>
          <a:stretch>
            <a:fillRect/>
          </a:stretch>
        </p:blipFill>
        <p:spPr>
          <a:xfrm>
            <a:off x="628650" y="1033463"/>
            <a:ext cx="114300" cy="114300"/>
          </a:xfrm>
          <a:prstGeom prst="rect">
            <a:avLst/>
          </a:prstGeom>
        </p:spPr>
      </p:pic>
      <p:pic>
        <p:nvPicPr>
          <p:cNvPr id="5" name="图片 4"/>
          <p:cNvPicPr>
            <a:picLocks/>
          </p:cNvPicPr>
          <p:nvPr/>
        </p:nvPicPr>
        <p:blipFill>
          <a:blip r:embed="rId3"/>
          <a:stretch>
            <a:fillRect/>
          </a:stretch>
        </p:blipFill>
        <p:spPr>
          <a:xfrm>
            <a:off x="847725" y="1562100"/>
            <a:ext cx="2857500" cy="2000250"/>
          </a:xfrm>
          <a:prstGeom prst="rect">
            <a:avLst/>
          </a:prstGeom>
          <a:ln w="63500" cap="flat" cmpd="sng" algn="ctr">
            <a:solidFill>
              <a:srgbClr val="FFFFFF">
                <a:alpha val="14900"/>
              </a:srgbClr>
            </a:solidFill>
            <a:prstDash val="solid"/>
            <a:round/>
            <a:headEnd type="none" w="med" len="med"/>
            <a:tailEnd type="none" w="med" len="med"/>
          </a:ln>
        </p:spPr>
      </p:pic>
      <p:sp>
        <p:nvSpPr>
          <p:cNvPr id="6" name="文本框 5"/>
          <p:cNvSpPr txBox="1"/>
          <p:nvPr/>
        </p:nvSpPr>
        <p:spPr>
          <a:xfrm>
            <a:off x="800100" y="9048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4"/>
          <a:stretch>
            <a:fillRect/>
          </a:stretch>
        </p:blipFill>
        <p:spPr>
          <a:xfrm>
            <a:off x="752475" y="857250"/>
            <a:ext cx="1045369" cy="504825"/>
          </a:xfrm>
          <a:prstGeom prst="rect">
            <a:avLst/>
          </a:prstGeom>
        </p:spPr>
      </p:pic>
      <p:sp>
        <p:nvSpPr>
          <p:cNvPr id="8" name="文本框 7"/>
          <p:cNvSpPr txBox="1"/>
          <p:nvPr/>
        </p:nvSpPr>
        <p:spPr>
          <a:xfrm>
            <a:off x="3952875" y="2743200"/>
            <a:ext cx="5181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 </a:t>
            </a:r>
          </a:p>
        </p:txBody>
      </p:sp>
      <p:pic>
        <p:nvPicPr>
          <p:cNvPr id="9" name="图片 8"/>
          <p:cNvPicPr>
            <a:picLocks/>
          </p:cNvPicPr>
          <p:nvPr/>
        </p:nvPicPr>
        <p:blipFill>
          <a:blip r:embed="rId5"/>
          <a:stretch>
            <a:fillRect/>
          </a:stretch>
        </p:blipFill>
        <p:spPr>
          <a:xfrm>
            <a:off x="4010025" y="1543050"/>
            <a:ext cx="4400550" cy="1047750"/>
          </a:xfrm>
          <a:prstGeom prst="rect">
            <a:avLst/>
          </a:prstGeom>
          <a:ln w="63500" cap="flat" cmpd="sng" algn="ctr">
            <a:solidFill>
              <a:srgbClr val="FFFFFF">
                <a:alpha val="14900"/>
              </a:srgbClr>
            </a:solidFill>
            <a:prstDash val="solid"/>
            <a:round/>
            <a:headEnd type="none" w="med" len="med"/>
            <a:tailEnd type="none" w="med" len="med"/>
          </a:ln>
        </p:spPr>
      </p:pic>
      <p:sp>
        <p:nvSpPr>
          <p:cNvPr id="10" name="文本框 9"/>
          <p:cNvSpPr txBox="1"/>
          <p:nvPr/>
        </p:nvSpPr>
        <p:spPr>
          <a:xfrm>
            <a:off x="3962400" y="2733675"/>
            <a:ext cx="44862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6"/>
          <a:stretch>
            <a:fillRect/>
          </a:stretch>
        </p:blipFill>
        <p:spPr>
          <a:xfrm>
            <a:off x="3914775" y="2686050"/>
            <a:ext cx="5024438"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590925"/>
          <a:chOff x="381000" y="266700"/>
          <a:chExt cx="9134475" cy="35909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分子作用力与分子间距离的关系</a:t>
            </a:r>
          </a:p>
        </p:txBody>
      </p:sp>
      <p:pic>
        <p:nvPicPr>
          <p:cNvPr id="4" name="图片 3"/>
          <p:cNvPicPr>
            <a:picLocks/>
          </p:cNvPicPr>
          <p:nvPr/>
        </p:nvPicPr>
        <p:blipFill>
          <a:blip r:embed="rId2"/>
          <a:stretch>
            <a:fillRect/>
          </a:stretch>
        </p:blipFill>
        <p:spPr>
          <a:xfrm>
            <a:off x="3990975" y="1600200"/>
            <a:ext cx="4286250" cy="1047750"/>
          </a:xfrm>
          <a:prstGeom prst="rect">
            <a:avLst/>
          </a:prstGeom>
          <a:ln w="63500" cap="flat" cmpd="sng" algn="ctr">
            <a:solidFill>
              <a:srgbClr val="FFFFFF">
                <a:alpha val="14900"/>
              </a:srgbClr>
            </a:solidFill>
            <a:prstDash val="solid"/>
            <a:round/>
            <a:headEnd type="none" w="med" len="med"/>
            <a:tailEnd type="none" w="med" len="med"/>
          </a:ln>
        </p:spPr>
      </p:pic>
      <p:pic>
        <p:nvPicPr>
          <p:cNvPr id="5" name="图片 4"/>
          <p:cNvPicPr>
            <a:picLocks/>
          </p:cNvPicPr>
          <p:nvPr/>
        </p:nvPicPr>
        <p:blipFill>
          <a:blip r:embed="rId3"/>
          <a:stretch>
            <a:fillRect/>
          </a:stretch>
        </p:blipFill>
        <p:spPr>
          <a:xfrm>
            <a:off x="628650" y="1033463"/>
            <a:ext cx="114300" cy="114300"/>
          </a:xfrm>
          <a:prstGeom prst="rect">
            <a:avLst/>
          </a:prstGeom>
        </p:spPr>
      </p:pic>
      <p:sp>
        <p:nvSpPr>
          <p:cNvPr id="6" name="文本框 5"/>
          <p:cNvSpPr txBox="1"/>
          <p:nvPr/>
        </p:nvSpPr>
        <p:spPr>
          <a:xfrm>
            <a:off x="800100" y="9048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4"/>
          <a:stretch>
            <a:fillRect/>
          </a:stretch>
        </p:blipFill>
        <p:spPr>
          <a:xfrm>
            <a:off x="752475" y="857250"/>
            <a:ext cx="1045369" cy="504825"/>
          </a:xfrm>
          <a:prstGeom prst="rect">
            <a:avLst/>
          </a:prstGeom>
        </p:spPr>
      </p:pic>
      <p:pic>
        <p:nvPicPr>
          <p:cNvPr id="8" name="图片 7"/>
          <p:cNvPicPr>
            <a:picLocks/>
          </p:cNvPicPr>
          <p:nvPr/>
        </p:nvPicPr>
        <p:blipFill>
          <a:blip r:embed="rId5"/>
          <a:stretch>
            <a:fillRect/>
          </a:stretch>
        </p:blipFill>
        <p:spPr>
          <a:xfrm>
            <a:off x="847725" y="1562100"/>
            <a:ext cx="2857500" cy="2000250"/>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3962400" y="2733675"/>
            <a:ext cx="4486275"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6"/>
          <a:stretch>
            <a:fillRect/>
          </a:stretch>
        </p:blipFill>
        <p:spPr>
          <a:xfrm>
            <a:off x="3914775" y="2686050"/>
            <a:ext cx="5024438" cy="904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562350"/>
          <a:chOff x="381000" y="266700"/>
          <a:chExt cx="9134475" cy="356235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分子作用力与分子间距离的关系</a:t>
            </a:r>
          </a:p>
        </p:txBody>
      </p:sp>
      <p:sp>
        <p:nvSpPr>
          <p:cNvPr id="4" name="文本框 3"/>
          <p:cNvSpPr txBox="1"/>
          <p:nvPr/>
        </p:nvSpPr>
        <p:spPr>
          <a:xfrm>
            <a:off x="3962400" y="1914525"/>
            <a:ext cx="46577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可以认为分子间的引力、斥力和分子力都为0。</a:t>
            </a:r>
            <a:r>
              <a:t/>
            </a:r>
            <a:br/>
            <a:r>
              <a:rPr lang="en-US" sz="2100" u="none" spc="0">
                <a:solidFill>
                  <a:srgbClr val="FFFFFF">
                    <a:alpha val="100000"/>
                  </a:srgbClr>
                </a:solidFill>
                <a:latin typeface="微软雅黑"/>
              </a:rPr>
              <a:t>所以，气体分子间作用力可忽略不计。</a:t>
            </a:r>
          </a:p>
        </p:txBody>
      </p:sp>
      <p:pic>
        <p:nvPicPr>
          <p:cNvPr id="5" name="图片 4"/>
          <p:cNvPicPr>
            <a:picLocks/>
          </p:cNvPicPr>
          <p:nvPr/>
        </p:nvPicPr>
        <p:blipFill>
          <a:blip r:embed="rId2"/>
          <a:stretch>
            <a:fillRect/>
          </a:stretch>
        </p:blipFill>
        <p:spPr>
          <a:xfrm>
            <a:off x="628650" y="1033463"/>
            <a:ext cx="114300" cy="114300"/>
          </a:xfrm>
          <a:prstGeom prst="rect">
            <a:avLst/>
          </a:prstGeom>
        </p:spPr>
      </p:pic>
      <p:sp>
        <p:nvSpPr>
          <p:cNvPr id="6" name="文本框 5"/>
          <p:cNvSpPr txBox="1"/>
          <p:nvPr/>
        </p:nvSpPr>
        <p:spPr>
          <a:xfrm>
            <a:off x="800100" y="9048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752475" y="857250"/>
            <a:ext cx="1045369" cy="504825"/>
          </a:xfrm>
          <a:prstGeom prst="rect">
            <a:avLst/>
          </a:prstGeom>
        </p:spPr>
      </p:pic>
      <p:pic>
        <p:nvPicPr>
          <p:cNvPr id="8" name="图片 7"/>
          <p:cNvPicPr>
            <a:picLocks/>
          </p:cNvPicPr>
          <p:nvPr/>
        </p:nvPicPr>
        <p:blipFill>
          <a:blip r:embed="rId4"/>
          <a:stretch>
            <a:fillRect/>
          </a:stretch>
        </p:blipFill>
        <p:spPr>
          <a:xfrm>
            <a:off x="847725" y="1562100"/>
            <a:ext cx="2857500" cy="20002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152900"/>
          <a:chOff x="381000" y="266700"/>
          <a:chExt cx="9134475" cy="4152900"/>
        </a:xfrm>
      </p:grpSpPr>
      <p:sp>
        <p:nvSpPr>
          <p:cNvPr id="2" name="文本框 1"/>
          <p:cNvSpPr txBox="1"/>
          <p:nvPr/>
        </p:nvSpPr>
        <p:spPr>
          <a:xfrm>
            <a:off x="628650" y="79057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为什么破镜难以重圆？</a:t>
            </a:r>
          </a:p>
        </p:txBody>
      </p:sp>
      <p:sp>
        <p:nvSpPr>
          <p:cNvPr id="3" name="文本框 2"/>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解释生活中的现象</a:t>
            </a:r>
          </a:p>
        </p:txBody>
      </p:sp>
      <p:sp>
        <p:nvSpPr>
          <p:cNvPr id="5" name="文本框 4"/>
          <p:cNvSpPr txBox="1"/>
          <p:nvPr/>
        </p:nvSpPr>
        <p:spPr>
          <a:xfrm>
            <a:off x="5295900" y="2600325"/>
            <a:ext cx="34385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破镜分子间的距离远大于分子平衡距离,分子间相互作用的引力很小,不能把破碎的镜子重新聚合在一起。 </a:t>
            </a:r>
          </a:p>
        </p:txBody>
      </p:sp>
      <p:pic>
        <p:nvPicPr>
          <p:cNvPr id="6" name="图片 5"/>
          <p:cNvPicPr>
            <a:picLocks/>
          </p:cNvPicPr>
          <p:nvPr/>
        </p:nvPicPr>
        <p:blipFill>
          <a:blip r:embed="rId2"/>
          <a:stretch>
            <a:fillRect/>
          </a:stretch>
        </p:blipFill>
        <p:spPr>
          <a:xfrm>
            <a:off x="676275" y="1485900"/>
            <a:ext cx="4286250" cy="26670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a:picLocks/>
          </p:cNvPicPr>
          <p:nvPr/>
        </p:nvPicPr>
        <p:blipFill>
          <a:blip r:embed="rId3"/>
          <a:stretch>
            <a:fillRect/>
          </a:stretch>
        </p:blipFill>
        <p:spPr>
          <a:xfrm>
            <a:off x="5343525" y="1466850"/>
            <a:ext cx="3248025" cy="10477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324225"/>
          <a:chOff x="381000" y="266700"/>
          <a:chExt cx="9134475" cy="33242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解释生活中的现象</a:t>
            </a:r>
          </a:p>
        </p:txBody>
      </p:sp>
      <p:sp>
        <p:nvSpPr>
          <p:cNvPr id="4" name="文本框 3"/>
          <p:cNvSpPr txBox="1"/>
          <p:nvPr/>
        </p:nvSpPr>
        <p:spPr>
          <a:xfrm>
            <a:off x="1095375" y="885825"/>
            <a:ext cx="73247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两块纯净的铅稍用压力就能合在一起；而打碎的玻璃用再大的力也不能合在一起，这是为什么？</a:t>
            </a:r>
          </a:p>
        </p:txBody>
      </p:sp>
      <p:sp>
        <p:nvSpPr>
          <p:cNvPr id="5" name="文本框 4"/>
          <p:cNvSpPr txBox="1"/>
          <p:nvPr/>
        </p:nvSpPr>
        <p:spPr>
          <a:xfrm>
            <a:off x="1095375" y="2085975"/>
            <a:ext cx="73723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铅块切口很平时，稍用压力就能使两断面分子间距达到吸引力作用的距离，从而使两端铅块重新结合起来。 </a:t>
            </a:r>
          </a:p>
        </p:txBody>
      </p:sp>
      <p:sp>
        <p:nvSpPr>
          <p:cNvPr id="6" name="文本框 5"/>
          <p:cNvSpPr txBox="1"/>
          <p:nvPr/>
        </p:nvSpPr>
        <p:spPr>
          <a:xfrm>
            <a:off x="1095375" y="3324225"/>
            <a:ext cx="72294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玻璃断面凹凸不平，即使用再大的力也不能使两断面间距接近分子引力作用的距离，则不能重新接合。 </a:t>
            </a:r>
          </a:p>
        </p:txBody>
      </p:sp>
      <p:pic>
        <p:nvPicPr>
          <p:cNvPr id="7" name="图片 6"/>
          <p:cNvPicPr>
            <a:picLocks/>
          </p:cNvPicPr>
          <p:nvPr/>
        </p:nvPicPr>
        <p:blipFill>
          <a:blip r:embed="rId2"/>
          <a:stretch>
            <a:fillRect/>
          </a:stretch>
        </p:blipFill>
        <p:spPr>
          <a:xfrm>
            <a:off x="628650" y="885825"/>
            <a:ext cx="419100" cy="419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1704975" y="409575"/>
          <a:ext cx="9134475" cy="4295775"/>
          <a:chOff x="1704975" y="409575"/>
          <a:chExt cx="9134475" cy="4295775"/>
        </a:xfrm>
      </p:grpSpPr>
      <p:sp>
        <p:nvSpPr>
          <p:cNvPr id="2" name="文本框 1"/>
          <p:cNvSpPr txBox="1"/>
          <p:nvPr/>
        </p:nvSpPr>
        <p:spPr>
          <a:xfrm>
            <a:off x="1704975" y="409575"/>
            <a:ext cx="7429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你了解物质的尺度吗？</a:t>
            </a:r>
          </a:p>
        </p:txBody>
      </p:sp>
      <p:sp>
        <p:nvSpPr>
          <p:cNvPr id="3" name="文本框 2"/>
          <p:cNvSpPr txBox="1"/>
          <p:nvPr/>
        </p:nvSpPr>
        <p:spPr>
          <a:xfrm>
            <a:off x="1704975" y="981075"/>
            <a:ext cx="7429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微米：</a:t>
            </a:r>
          </a:p>
        </p:txBody>
      </p:sp>
      <p:sp>
        <p:nvSpPr>
          <p:cNvPr id="4" name="文本框 3"/>
          <p:cNvSpPr txBox="1"/>
          <p:nvPr/>
        </p:nvSpPr>
        <p:spPr>
          <a:xfrm>
            <a:off x="1704975" y="3810000"/>
            <a:ext cx="7429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纳米：</a:t>
            </a:r>
          </a:p>
        </p:txBody>
      </p:sp>
      <p:sp>
        <p:nvSpPr>
          <p:cNvPr id="5" name="文本框 4"/>
          <p:cNvSpPr txBox="1"/>
          <p:nvPr/>
        </p:nvSpPr>
        <p:spPr>
          <a:xfrm>
            <a:off x="2381250" y="3457575"/>
            <a:ext cx="6753225" cy="0"/>
          </a:xfrm>
          <a:prstGeom prst="rect">
            <a:avLst/>
          </a:prstGeom>
          <a:noFill/>
        </p:spPr>
        <p:txBody>
          <a:bodyPr lIns="0" tIns="0" rIns="0" bIns="0" rtlCol="0">
            <a:spAutoFit/>
          </a:bodyPr>
          <a:lstStyle/>
          <a:p>
            <a:pPr marL="0" marR="0" lvl="0" indent="0" algn="l" fontAlgn="base">
              <a:lnSpc>
                <a:spcPct val="125000"/>
              </a:lnSpc>
            </a:pPr>
            <a:r>
              <a:rPr lang="en-US" sz="1400" u="none" spc="0">
                <a:solidFill>
                  <a:srgbClr val="FFFFFF">
                    <a:alpha val="100000"/>
                  </a:srgbClr>
                </a:solidFill>
                <a:latin typeface="微软雅黑"/>
              </a:rPr>
              <a:t>比光学显微镜放大倍数高1 000 倍的电子显微镜下的发丝</a:t>
            </a:r>
          </a:p>
        </p:txBody>
      </p:sp>
      <p:sp>
        <p:nvSpPr>
          <p:cNvPr id="6" name="文本框 5"/>
          <p:cNvSpPr txBox="1"/>
          <p:nvPr/>
        </p:nvSpPr>
        <p:spPr>
          <a:xfrm>
            <a:off x="2409825" y="1000125"/>
            <a:ext cx="67246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人的头发丝的直径大约是60～80 μm；
一个细胞的长度大约在10 μm；
光学显微镜分辨力的极限是0.2 μm。</a:t>
            </a:r>
          </a:p>
        </p:txBody>
      </p:sp>
      <p:sp>
        <p:nvSpPr>
          <p:cNvPr id="7" name="文本框 6"/>
          <p:cNvSpPr txBox="1"/>
          <p:nvPr/>
        </p:nvSpPr>
        <p:spPr>
          <a:xfrm>
            <a:off x="2390775" y="3810000"/>
            <a:ext cx="67437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在这个尺度下，我们可以数清楚分子或原子的个数。</a:t>
            </a:r>
          </a:p>
        </p:txBody>
      </p:sp>
      <p:sp>
        <p:nvSpPr>
          <p:cNvPr id="8" name="文本框 7"/>
          <p:cNvSpPr txBox="1"/>
          <p:nvPr/>
        </p:nvSpPr>
        <p:spPr>
          <a:xfrm>
            <a:off x="2390775" y="4295775"/>
            <a:ext cx="67437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水分子的直径是0.4nm。</a:t>
            </a:r>
          </a:p>
        </p:txBody>
      </p:sp>
      <p:pic>
        <p:nvPicPr>
          <p:cNvPr id="9" name="图片 8"/>
          <p:cNvPicPr>
            <a:picLocks/>
          </p:cNvPicPr>
          <p:nvPr/>
        </p:nvPicPr>
        <p:blipFill>
          <a:blip r:embed="rId2"/>
          <a:stretch>
            <a:fillRect/>
          </a:stretch>
        </p:blipFill>
        <p:spPr>
          <a:xfrm>
            <a:off x="2381250" y="2457450"/>
            <a:ext cx="4667250" cy="110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381375"/>
          <a:chOff x="381000" y="266700"/>
          <a:chExt cx="9134475" cy="33813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解释固液气三态宏观特征</a:t>
            </a:r>
          </a:p>
        </p:txBody>
      </p:sp>
      <p:sp>
        <p:nvSpPr>
          <p:cNvPr id="4" name="文本框 3"/>
          <p:cNvSpPr txBox="1"/>
          <p:nvPr/>
        </p:nvSpPr>
        <p:spPr>
          <a:xfrm>
            <a:off x="628650" y="781050"/>
            <a:ext cx="76009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1．固体：分子间的</a:t>
            </a:r>
            <a:r>
              <a:rPr lang="en-US" sz="1800" u="none" spc="0">
                <a:solidFill>
                  <a:srgbClr val="FFD732">
                    <a:alpha val="100000"/>
                  </a:srgbClr>
                </a:solidFill>
                <a:latin typeface="微软雅黑"/>
              </a:rPr>
              <a:t>距离很小</a:t>
            </a:r>
            <a:r>
              <a:rPr lang="en-US" sz="1800" u="none" spc="0">
                <a:solidFill>
                  <a:srgbClr val="FFFFFF">
                    <a:alpha val="100000"/>
                  </a:srgbClr>
                </a:solidFill>
                <a:latin typeface="微软雅黑"/>
              </a:rPr>
              <a:t>，分子之间的</a:t>
            </a:r>
            <a:r>
              <a:rPr lang="en-US" sz="1800" u="none" spc="0">
                <a:solidFill>
                  <a:srgbClr val="FFD732">
                    <a:alpha val="100000"/>
                  </a:srgbClr>
                </a:solidFill>
                <a:latin typeface="微软雅黑"/>
              </a:rPr>
              <a:t>作用力很大</a:t>
            </a:r>
            <a:r>
              <a:rPr lang="en-US" sz="1800" u="none" spc="0">
                <a:solidFill>
                  <a:srgbClr val="FFFFFF">
                    <a:alpha val="100000"/>
                  </a:srgbClr>
                </a:solidFill>
                <a:latin typeface="微软雅黑"/>
              </a:rPr>
              <a:t>，其分子</a:t>
            </a:r>
            <a:r>
              <a:rPr lang="en-US" sz="1800" u="none" spc="0">
                <a:solidFill>
                  <a:srgbClr val="FFD732">
                    <a:alpha val="100000"/>
                  </a:srgbClr>
                </a:solidFill>
                <a:latin typeface="微软雅黑"/>
              </a:rPr>
              <a:t>只能在平衡位置附近做范围很小的无规则振动</a:t>
            </a:r>
            <a:r>
              <a:rPr lang="en-US" sz="1800" u="none" spc="0">
                <a:solidFill>
                  <a:srgbClr val="FFFFFF">
                    <a:alpha val="100000"/>
                  </a:srgbClr>
                </a:solidFill>
                <a:latin typeface="微软雅黑"/>
              </a:rPr>
              <a:t>。因此，固体不但有一定的体积，还有一定的形状。</a:t>
            </a:r>
          </a:p>
        </p:txBody>
      </p:sp>
      <p:sp>
        <p:nvSpPr>
          <p:cNvPr id="5" name="文本框 4"/>
          <p:cNvSpPr txBox="1"/>
          <p:nvPr/>
        </p:nvSpPr>
        <p:spPr>
          <a:xfrm>
            <a:off x="638175" y="1914525"/>
            <a:ext cx="77438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2．液体：分子间的</a:t>
            </a:r>
            <a:r>
              <a:rPr lang="en-US" sz="1800" u="none" spc="0">
                <a:solidFill>
                  <a:srgbClr val="FFD732">
                    <a:alpha val="100000"/>
                  </a:srgbClr>
                </a:solidFill>
                <a:latin typeface="微软雅黑"/>
              </a:rPr>
              <a:t>距离较小</a:t>
            </a:r>
            <a:r>
              <a:rPr lang="en-US" sz="1800" u="none" spc="0">
                <a:solidFill>
                  <a:srgbClr val="FFFFFF">
                    <a:alpha val="100000"/>
                  </a:srgbClr>
                </a:solidFill>
                <a:latin typeface="微软雅黑"/>
              </a:rPr>
              <a:t>，分子之间的</a:t>
            </a:r>
            <a:r>
              <a:rPr lang="en-US" sz="1800" u="none" spc="0">
                <a:solidFill>
                  <a:srgbClr val="FFD732">
                    <a:alpha val="100000"/>
                  </a:srgbClr>
                </a:solidFill>
                <a:latin typeface="微软雅黑"/>
              </a:rPr>
              <a:t>作用力较大</a:t>
            </a:r>
            <a:r>
              <a:rPr lang="en-US" sz="1800" u="none" spc="0">
                <a:solidFill>
                  <a:srgbClr val="FFFFFF">
                    <a:alpha val="100000"/>
                  </a:srgbClr>
                </a:solidFill>
                <a:latin typeface="微软雅黑"/>
              </a:rPr>
              <a:t>，但与固体分子相比，液体分子</a:t>
            </a:r>
            <a:r>
              <a:rPr lang="en-US" sz="1800" u="none" spc="0">
                <a:solidFill>
                  <a:srgbClr val="FFD732">
                    <a:alpha val="100000"/>
                  </a:srgbClr>
                </a:solidFill>
                <a:latin typeface="微软雅黑"/>
              </a:rPr>
              <a:t>可以在平衡位置附近做范围较大的无规则振动</a:t>
            </a:r>
            <a:r>
              <a:rPr lang="en-US" sz="1800" u="none" spc="0">
                <a:solidFill>
                  <a:srgbClr val="FFFFFF">
                    <a:alpha val="100000"/>
                  </a:srgbClr>
                </a:solidFill>
                <a:latin typeface="微软雅黑"/>
              </a:rPr>
              <a:t>，而且</a:t>
            </a:r>
            <a:r>
              <a:rPr lang="en-US" sz="1800" u="none" spc="0">
                <a:solidFill>
                  <a:srgbClr val="FFD732">
                    <a:alpha val="100000"/>
                  </a:srgbClr>
                </a:solidFill>
                <a:latin typeface="微软雅黑"/>
              </a:rPr>
              <a:t>液体分子的平衡位置不是固定的</a:t>
            </a:r>
            <a:r>
              <a:rPr lang="en-US" sz="1800" u="none" spc="0">
                <a:solidFill>
                  <a:srgbClr val="FFFFFF">
                    <a:alpha val="100000"/>
                  </a:srgbClr>
                </a:solidFill>
                <a:latin typeface="微软雅黑"/>
              </a:rPr>
              <a:t>，是不断移动的，因此液体虽然具有一定的体积，却没有固定的形状。</a:t>
            </a:r>
          </a:p>
        </p:txBody>
      </p:sp>
      <p:sp>
        <p:nvSpPr>
          <p:cNvPr id="6" name="文本框 5"/>
          <p:cNvSpPr txBox="1"/>
          <p:nvPr/>
        </p:nvSpPr>
        <p:spPr>
          <a:xfrm>
            <a:off x="628650" y="3381375"/>
            <a:ext cx="77057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3．气体：分子间的</a:t>
            </a:r>
            <a:r>
              <a:rPr lang="en-US" sz="1800" u="none" spc="0">
                <a:solidFill>
                  <a:srgbClr val="FFD732">
                    <a:alpha val="100000"/>
                  </a:srgbClr>
                </a:solidFill>
                <a:latin typeface="微软雅黑"/>
              </a:rPr>
              <a:t>距离较大</a:t>
            </a:r>
            <a:r>
              <a:rPr lang="en-US" sz="1800" u="none" spc="0">
                <a:solidFill>
                  <a:srgbClr val="FFFFFF">
                    <a:alpha val="100000"/>
                  </a:srgbClr>
                </a:solidFill>
                <a:latin typeface="微软雅黑"/>
              </a:rPr>
              <a:t>，分子之间的</a:t>
            </a:r>
            <a:r>
              <a:rPr lang="en-US" sz="1800" u="none" spc="0">
                <a:solidFill>
                  <a:srgbClr val="FFD732">
                    <a:alpha val="100000"/>
                  </a:srgbClr>
                </a:solidFill>
                <a:latin typeface="微软雅黑"/>
              </a:rPr>
              <a:t>作用力极小</a:t>
            </a:r>
            <a:r>
              <a:rPr lang="en-US" sz="1800" u="none" spc="0">
                <a:solidFill>
                  <a:srgbClr val="FFFFFF">
                    <a:alpha val="100000"/>
                  </a:srgbClr>
                </a:solidFill>
                <a:latin typeface="微软雅黑"/>
              </a:rPr>
              <a:t>，可认为气体分子除了与其他气体分子或器壁碰撞时有相互作用外，分子力可忽略。因而气体分子</a:t>
            </a:r>
            <a:r>
              <a:rPr lang="en-US" sz="1800" u="none" spc="0">
                <a:solidFill>
                  <a:srgbClr val="FFD732">
                    <a:alpha val="100000"/>
                  </a:srgbClr>
                </a:solidFill>
                <a:latin typeface="微软雅黑"/>
              </a:rPr>
              <a:t>总是做匀速直线运动</a:t>
            </a:r>
            <a:r>
              <a:rPr lang="en-US" sz="1800" u="none" spc="0">
                <a:solidFill>
                  <a:srgbClr val="FFFFFF">
                    <a:alpha val="100000"/>
                  </a:srgbClr>
                </a:solidFill>
                <a:latin typeface="微软雅黑"/>
              </a:rPr>
              <a:t>，直到碰撞时才改变方向。所以气体没有一定的体积，也没有一定的形状，总是充满整个空间。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343400"/>
          <a:chOff x="381000" y="266700"/>
          <a:chExt cx="9134475" cy="43434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解释固液气三态宏观特征</a:t>
            </a:r>
          </a:p>
        </p:txBody>
      </p:sp>
      <p:graphicFrame>
        <p:nvGraphicFramePr>
          <p:cNvPr id="4" name="表格 3"/>
          <p:cNvGraphicFramePr>
            <a:graphicFrameLocks noGrp="1"/>
          </p:cNvGraphicFramePr>
          <p:nvPr/>
        </p:nvGraphicFramePr>
        <p:xfrm>
          <a:off x="1266825" y="942975"/>
          <a:ext cx="6572250" cy="3400424"/>
        </p:xfrm>
        <a:graphic>
          <a:graphicData uri="http://schemas.openxmlformats.org/drawingml/2006/table">
            <a:tbl>
              <a:tblPr firstRow="1" bandRow="1"/>
              <a:tblGrid>
                <a:gridCol w="1314450"/>
                <a:gridCol w="1314450"/>
                <a:gridCol w="1314450"/>
                <a:gridCol w="1314450"/>
                <a:gridCol w="1314450"/>
              </a:tblGrid>
              <a:tr h="564356">
                <a:tc rowSpan="2">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gridSpan="2">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gridSpan="2">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1143000">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564356">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564356">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564356">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5" name="文本框 4"/>
          <p:cNvSpPr txBox="1"/>
          <p:nvPr/>
        </p:nvSpPr>
        <p:spPr>
          <a:xfrm>
            <a:off x="1666875" y="1028700"/>
            <a:ext cx="7467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物态</a:t>
            </a:r>
          </a:p>
        </p:txBody>
      </p:sp>
      <p:sp>
        <p:nvSpPr>
          <p:cNvPr id="6" name="文本框 5"/>
          <p:cNvSpPr txBox="1"/>
          <p:nvPr/>
        </p:nvSpPr>
        <p:spPr>
          <a:xfrm>
            <a:off x="3314700" y="1028700"/>
            <a:ext cx="58197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微观特性</a:t>
            </a:r>
          </a:p>
        </p:txBody>
      </p:sp>
      <p:sp>
        <p:nvSpPr>
          <p:cNvPr id="7" name="文本框 6"/>
          <p:cNvSpPr txBox="1"/>
          <p:nvPr/>
        </p:nvSpPr>
        <p:spPr>
          <a:xfrm>
            <a:off x="5981700" y="1028700"/>
            <a:ext cx="31527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宏观特性</a:t>
            </a:r>
          </a:p>
        </p:txBody>
      </p:sp>
      <p:sp>
        <p:nvSpPr>
          <p:cNvPr id="8" name="文本框 7"/>
          <p:cNvSpPr txBox="1"/>
          <p:nvPr/>
        </p:nvSpPr>
        <p:spPr>
          <a:xfrm>
            <a:off x="2833688" y="1638300"/>
            <a:ext cx="8477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分子间的距离</a:t>
            </a:r>
          </a:p>
        </p:txBody>
      </p:sp>
      <p:sp>
        <p:nvSpPr>
          <p:cNvPr id="9" name="文本框 8"/>
          <p:cNvSpPr txBox="1"/>
          <p:nvPr/>
        </p:nvSpPr>
        <p:spPr>
          <a:xfrm>
            <a:off x="3971925" y="1638300"/>
            <a:ext cx="1114425" cy="0"/>
          </a:xfrm>
          <a:prstGeom prst="rect">
            <a:avLst/>
          </a:prstGeom>
          <a:noFill/>
        </p:spPr>
        <p:txBody>
          <a:bodyPr lIns="0" tIns="0" rIns="0" bIns="0" rtlCol="0">
            <a:spAutoFit/>
          </a:bodyPr>
          <a:lstStyle/>
          <a:p>
            <a:pPr marL="0" marR="0" lvl="0" indent="0" algn="ctr" fontAlgn="base">
              <a:lnSpc>
                <a:spcPct val="125000"/>
              </a:lnSpc>
            </a:pPr>
            <a:r>
              <a:rPr lang="en-US" sz="2100" u="none" spc="0">
                <a:solidFill>
                  <a:srgbClr val="FFFFFF">
                    <a:alpha val="100000"/>
                  </a:srgbClr>
                </a:solidFill>
                <a:latin typeface="微软雅黑"/>
              </a:rPr>
              <a:t>分子间的作用力</a:t>
            </a:r>
          </a:p>
        </p:txBody>
      </p:sp>
      <p:sp>
        <p:nvSpPr>
          <p:cNvPr id="10" name="文本框 9"/>
          <p:cNvSpPr txBox="1"/>
          <p:nvPr/>
        </p:nvSpPr>
        <p:spPr>
          <a:xfrm>
            <a:off x="5419725" y="1638300"/>
            <a:ext cx="990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有无一定形状</a:t>
            </a:r>
          </a:p>
        </p:txBody>
      </p:sp>
      <p:sp>
        <p:nvSpPr>
          <p:cNvPr id="11" name="文本框 10"/>
          <p:cNvSpPr txBox="1"/>
          <p:nvPr/>
        </p:nvSpPr>
        <p:spPr>
          <a:xfrm>
            <a:off x="6743700" y="1638300"/>
            <a:ext cx="9144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有无一定体积</a:t>
            </a:r>
          </a:p>
        </p:txBody>
      </p:sp>
      <p:sp>
        <p:nvSpPr>
          <p:cNvPr id="12" name="文本框 11"/>
          <p:cNvSpPr txBox="1"/>
          <p:nvPr/>
        </p:nvSpPr>
        <p:spPr>
          <a:xfrm>
            <a:off x="1676400" y="2714625"/>
            <a:ext cx="74580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固态</a:t>
            </a:r>
          </a:p>
        </p:txBody>
      </p:sp>
      <p:sp>
        <p:nvSpPr>
          <p:cNvPr id="13" name="文本框 12"/>
          <p:cNvSpPr txBox="1"/>
          <p:nvPr/>
        </p:nvSpPr>
        <p:spPr>
          <a:xfrm>
            <a:off x="1676400" y="3276600"/>
            <a:ext cx="74580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液态</a:t>
            </a:r>
          </a:p>
        </p:txBody>
      </p:sp>
      <p:sp>
        <p:nvSpPr>
          <p:cNvPr id="14" name="文本框 13"/>
          <p:cNvSpPr txBox="1"/>
          <p:nvPr/>
        </p:nvSpPr>
        <p:spPr>
          <a:xfrm>
            <a:off x="1666875" y="3819525"/>
            <a:ext cx="74676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气态</a:t>
            </a:r>
          </a:p>
        </p:txBody>
      </p:sp>
      <p:sp>
        <p:nvSpPr>
          <p:cNvPr id="15" name="文本框 14"/>
          <p:cNvSpPr txBox="1"/>
          <p:nvPr/>
        </p:nvSpPr>
        <p:spPr>
          <a:xfrm>
            <a:off x="3000375" y="3276600"/>
            <a:ext cx="61341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较小</a:t>
            </a:r>
          </a:p>
        </p:txBody>
      </p:sp>
      <p:sp>
        <p:nvSpPr>
          <p:cNvPr id="16" name="文本框 15"/>
          <p:cNvSpPr txBox="1"/>
          <p:nvPr/>
        </p:nvSpPr>
        <p:spPr>
          <a:xfrm>
            <a:off x="3000375" y="2714625"/>
            <a:ext cx="61341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很小</a:t>
            </a:r>
          </a:p>
        </p:txBody>
      </p:sp>
      <p:sp>
        <p:nvSpPr>
          <p:cNvPr id="17" name="文本框 16"/>
          <p:cNvSpPr txBox="1"/>
          <p:nvPr/>
        </p:nvSpPr>
        <p:spPr>
          <a:xfrm>
            <a:off x="2990850" y="3819525"/>
            <a:ext cx="61436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较大</a:t>
            </a:r>
          </a:p>
        </p:txBody>
      </p:sp>
      <p:sp>
        <p:nvSpPr>
          <p:cNvPr id="18" name="文本框 17"/>
          <p:cNvSpPr txBox="1"/>
          <p:nvPr/>
        </p:nvSpPr>
        <p:spPr>
          <a:xfrm>
            <a:off x="4271963" y="2714625"/>
            <a:ext cx="4862513"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很大</a:t>
            </a:r>
          </a:p>
        </p:txBody>
      </p:sp>
      <p:sp>
        <p:nvSpPr>
          <p:cNvPr id="19" name="文本框 18"/>
          <p:cNvSpPr txBox="1"/>
          <p:nvPr/>
        </p:nvSpPr>
        <p:spPr>
          <a:xfrm>
            <a:off x="4262438" y="3276600"/>
            <a:ext cx="4872038"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较大</a:t>
            </a:r>
          </a:p>
        </p:txBody>
      </p:sp>
      <p:sp>
        <p:nvSpPr>
          <p:cNvPr id="20" name="文本框 19"/>
          <p:cNvSpPr txBox="1"/>
          <p:nvPr/>
        </p:nvSpPr>
        <p:spPr>
          <a:xfrm>
            <a:off x="4262438" y="3819525"/>
            <a:ext cx="4872038"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极小</a:t>
            </a:r>
          </a:p>
        </p:txBody>
      </p:sp>
      <p:sp>
        <p:nvSpPr>
          <p:cNvPr id="21" name="文本框 20"/>
          <p:cNvSpPr txBox="1"/>
          <p:nvPr/>
        </p:nvSpPr>
        <p:spPr>
          <a:xfrm>
            <a:off x="5781675" y="2714625"/>
            <a:ext cx="33528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有</a:t>
            </a:r>
          </a:p>
        </p:txBody>
      </p:sp>
      <p:sp>
        <p:nvSpPr>
          <p:cNvPr id="22" name="文本框 21"/>
          <p:cNvSpPr txBox="1"/>
          <p:nvPr/>
        </p:nvSpPr>
        <p:spPr>
          <a:xfrm>
            <a:off x="7067550" y="2695575"/>
            <a:ext cx="2066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无</a:t>
            </a:r>
          </a:p>
        </p:txBody>
      </p:sp>
      <p:sp>
        <p:nvSpPr>
          <p:cNvPr id="23" name="文本框 22"/>
          <p:cNvSpPr txBox="1"/>
          <p:nvPr/>
        </p:nvSpPr>
        <p:spPr>
          <a:xfrm>
            <a:off x="5781675" y="3276600"/>
            <a:ext cx="33528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无</a:t>
            </a:r>
          </a:p>
        </p:txBody>
      </p:sp>
      <p:sp>
        <p:nvSpPr>
          <p:cNvPr id="24" name="文本框 23"/>
          <p:cNvSpPr txBox="1"/>
          <p:nvPr/>
        </p:nvSpPr>
        <p:spPr>
          <a:xfrm>
            <a:off x="5781675" y="3819525"/>
            <a:ext cx="33528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无</a:t>
            </a:r>
          </a:p>
        </p:txBody>
      </p:sp>
      <p:sp>
        <p:nvSpPr>
          <p:cNvPr id="25" name="文本框 24"/>
          <p:cNvSpPr txBox="1"/>
          <p:nvPr/>
        </p:nvSpPr>
        <p:spPr>
          <a:xfrm>
            <a:off x="7067550" y="3819525"/>
            <a:ext cx="2066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有</a:t>
            </a:r>
          </a:p>
        </p:txBody>
      </p:sp>
      <p:sp>
        <p:nvSpPr>
          <p:cNvPr id="26" name="文本框 25"/>
          <p:cNvSpPr txBox="1"/>
          <p:nvPr/>
        </p:nvSpPr>
        <p:spPr>
          <a:xfrm>
            <a:off x="7067550" y="3257550"/>
            <a:ext cx="2066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23" grpId="0"/>
      <p:bldP spid="24" grpId="0"/>
      <p:bldP spid="25"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971925"/>
          <a:chOff x="381000" y="266700"/>
          <a:chExt cx="9134475" cy="39719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总结</a:t>
            </a:r>
          </a:p>
        </p:txBody>
      </p:sp>
      <p:sp>
        <p:nvSpPr>
          <p:cNvPr id="4" name="文本框 3"/>
          <p:cNvSpPr txBox="1"/>
          <p:nvPr/>
        </p:nvSpPr>
        <p:spPr>
          <a:xfrm>
            <a:off x="628650" y="15621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
子
动
理
论</a:t>
            </a:r>
          </a:p>
        </p:txBody>
      </p:sp>
      <p:pic>
        <p:nvPicPr>
          <p:cNvPr id="5" name="图片 4"/>
          <p:cNvPicPr>
            <a:picLocks/>
          </p:cNvPicPr>
          <p:nvPr/>
        </p:nvPicPr>
        <p:blipFill>
          <a:blip r:embed="rId2"/>
          <a:stretch>
            <a:fillRect/>
          </a:stretch>
        </p:blipFill>
        <p:spPr>
          <a:xfrm>
            <a:off x="1047750" y="1219200"/>
            <a:ext cx="209550" cy="2752725"/>
          </a:xfrm>
          <a:prstGeom prst="rect">
            <a:avLst/>
          </a:prstGeom>
        </p:spPr>
      </p:pic>
      <p:sp>
        <p:nvSpPr>
          <p:cNvPr id="6" name="文本框 5"/>
          <p:cNvSpPr txBox="1"/>
          <p:nvPr/>
        </p:nvSpPr>
        <p:spPr>
          <a:xfrm>
            <a:off x="1533525" y="1333500"/>
            <a:ext cx="7600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①物体是由大量分子组成的</a:t>
            </a:r>
          </a:p>
        </p:txBody>
      </p:sp>
      <p:sp>
        <p:nvSpPr>
          <p:cNvPr id="7" name="文本框 6"/>
          <p:cNvSpPr txBox="1"/>
          <p:nvPr/>
        </p:nvSpPr>
        <p:spPr>
          <a:xfrm>
            <a:off x="1533525" y="2381250"/>
            <a:ext cx="7600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②分子永不停息的做无规则运动</a:t>
            </a:r>
          </a:p>
        </p:txBody>
      </p:sp>
      <p:sp>
        <p:nvSpPr>
          <p:cNvPr id="8" name="文本框 7"/>
          <p:cNvSpPr txBox="1"/>
          <p:nvPr/>
        </p:nvSpPr>
        <p:spPr>
          <a:xfrm>
            <a:off x="1533525" y="3429000"/>
            <a:ext cx="7600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③分子间存在相互作用力</a:t>
            </a:r>
          </a:p>
        </p:txBody>
      </p:sp>
      <p:pic>
        <p:nvPicPr>
          <p:cNvPr id="9" name="图片 8"/>
          <p:cNvPicPr>
            <a:picLocks/>
          </p:cNvPicPr>
          <p:nvPr/>
        </p:nvPicPr>
        <p:blipFill>
          <a:blip r:embed="rId3"/>
          <a:stretch>
            <a:fillRect/>
          </a:stretch>
        </p:blipFill>
        <p:spPr>
          <a:xfrm>
            <a:off x="5476875" y="1219200"/>
            <a:ext cx="209550" cy="2752725"/>
          </a:xfrm>
          <a:prstGeom prst="rect">
            <a:avLst/>
          </a:prstGeom>
        </p:spPr>
      </p:pic>
      <p:sp>
        <p:nvSpPr>
          <p:cNvPr id="10" name="文本框 9"/>
          <p:cNvSpPr txBox="1"/>
          <p:nvPr/>
        </p:nvSpPr>
        <p:spPr>
          <a:xfrm>
            <a:off x="5838825" y="2381250"/>
            <a:ext cx="32956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是物质结构的基本图像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781300"/>
          <a:chOff x="381000" y="266700"/>
          <a:chExt cx="9134475" cy="27813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28650" y="923925"/>
            <a:ext cx="7810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小明看到气象播报中提到可吸入颗粒物非常微小，于是他就想到，用可吸入颗粒物进入空气中来说明分子是运动的不是很好吗？他把这个想法告诉给小英，可小英说他的想法是错误的，你认为小明的想法对吗？若是不对，错在哪里？</a:t>
            </a:r>
          </a:p>
        </p:txBody>
      </p:sp>
      <p:sp>
        <p:nvSpPr>
          <p:cNvPr id="5" name="文本框 4"/>
          <p:cNvSpPr txBox="1"/>
          <p:nvPr/>
        </p:nvSpPr>
        <p:spPr>
          <a:xfrm>
            <a:off x="628650" y="27813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答案：不对，可吸入颗粒物不是分子。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019300"/>
          <a:chOff x="381000" y="266700"/>
          <a:chExt cx="9134475" cy="2019300"/>
        </a:xfrm>
      </p:grpSpPr>
      <p:sp>
        <p:nvSpPr>
          <p:cNvPr id="2" name="文本框 1"/>
          <p:cNvSpPr txBox="1"/>
          <p:nvPr/>
        </p:nvSpPr>
        <p:spPr>
          <a:xfrm>
            <a:off x="628650" y="10001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无风的时候，桂花也能飘香，为什么？</a:t>
            </a:r>
          </a:p>
        </p:txBody>
      </p:sp>
      <p:sp>
        <p:nvSpPr>
          <p:cNvPr id="3" name="文本框 2"/>
          <p:cNvSpPr txBox="1"/>
          <p:nvPr/>
        </p:nvSpPr>
        <p:spPr>
          <a:xfrm>
            <a:off x="628650" y="20193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答案：分子在做无规则运动。</a:t>
            </a:r>
          </a:p>
        </p:txBody>
      </p:sp>
      <p:sp>
        <p:nvSpPr>
          <p:cNvPr id="4" name="文本框 3"/>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5" name="文本框 4"/>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809625"/>
          <a:chOff x="381000" y="266700"/>
          <a:chExt cx="9134475" cy="8096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28650" y="8096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关于分子，你认为下面说法中错误的是：
     A.分子运动快慢与温度没有关系
     B.分子做永不停息的运动
     C.分子之间存在相互作用力
     D.有的分子之间只有引力， 有的分子之间只有斥力</a:t>
            </a:r>
          </a:p>
        </p:txBody>
      </p:sp>
      <p:sp>
        <p:nvSpPr>
          <p:cNvPr id="5" name="文本框 4"/>
          <p:cNvSpPr txBox="1"/>
          <p:nvPr/>
        </p:nvSpPr>
        <p:spPr>
          <a:xfrm>
            <a:off x="5362575" y="809625"/>
            <a:ext cx="37719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A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228725"/>
          <a:chOff x="381000" y="266700"/>
          <a:chExt cx="9134475" cy="12287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57225" y="838200"/>
            <a:ext cx="80772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下列现象中不能说明“一切物质的分子都在不停地做无规则运动”的是（     ）
   A、在房间里喷洒一些香水，整个房间会闻到香味         
   B、长期堆放媒的墙角，墙壁内较深的地方也会发黑
   C、早晨扫地时，常常看到室内阳光下尘土飞扬    
   D、开水中放一块糖，整杯水都会变甜</a:t>
            </a:r>
          </a:p>
        </p:txBody>
      </p:sp>
      <p:sp>
        <p:nvSpPr>
          <p:cNvPr id="5" name="文本框 4"/>
          <p:cNvSpPr txBox="1"/>
          <p:nvPr/>
        </p:nvSpPr>
        <p:spPr>
          <a:xfrm>
            <a:off x="990600" y="1228725"/>
            <a:ext cx="8143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838200"/>
          <a:chOff x="381000" y="266700"/>
          <a:chExt cx="9134475" cy="83820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28650" y="8382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物体中大量分子做热运动的速度，跟下列因素有关的是（     ）
  A、物体温度的高低        
  B、物体运动速度的大小
  C、物体密度的大小        
  D、物体机械能的大小</a:t>
            </a:r>
          </a:p>
        </p:txBody>
      </p:sp>
      <p:sp>
        <p:nvSpPr>
          <p:cNvPr id="5" name="文本框 4"/>
          <p:cNvSpPr txBox="1"/>
          <p:nvPr/>
        </p:nvSpPr>
        <p:spPr>
          <a:xfrm>
            <a:off x="7372350" y="828675"/>
            <a:ext cx="17621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847725"/>
          <a:chOff x="381000" y="266700"/>
          <a:chExt cx="9134475" cy="8477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28650" y="8382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铁棒很难被压缩，也很难被拉伸，原因是（     ）
A、分子间的距离小        
B、固体分子不能做无规则运动
C、分子间存在相互作用的引力     
D、分子间同时存在相互作用的斥力和引力</a:t>
            </a:r>
          </a:p>
        </p:txBody>
      </p:sp>
      <p:sp>
        <p:nvSpPr>
          <p:cNvPr id="5" name="文本框 4"/>
          <p:cNvSpPr txBox="1"/>
          <p:nvPr/>
        </p:nvSpPr>
        <p:spPr>
          <a:xfrm>
            <a:off x="5772150" y="847725"/>
            <a:ext cx="33623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942975"/>
          <a:chOff x="381000" y="266700"/>
          <a:chExt cx="9134475" cy="9429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38175" y="904875"/>
            <a:ext cx="84963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把两块光滑的玻璃贴紧，它们不能吸引在一起，原因是（     ）
A 、两块玻璃的分子间只存在斥力    
B、两块玻璃的分子间距离太大，作用力太小
C、玻璃的分子间隔太小，不能形成扩散      
D、玻璃分子运动缓慢</a:t>
            </a:r>
          </a:p>
        </p:txBody>
      </p:sp>
      <p:sp>
        <p:nvSpPr>
          <p:cNvPr id="5" name="文本框 4"/>
          <p:cNvSpPr txBox="1"/>
          <p:nvPr/>
        </p:nvSpPr>
        <p:spPr>
          <a:xfrm>
            <a:off x="7372350" y="942975"/>
            <a:ext cx="17621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790575" y="942975"/>
          <a:ext cx="8782050" cy="3609975"/>
          <a:chOff x="790575" y="942975"/>
          <a:chExt cx="8782050" cy="3609975"/>
        </a:xfrm>
      </p:grpSpPr>
      <p:sp>
        <p:nvSpPr>
          <p:cNvPr id="2" name="文本框 1"/>
          <p:cNvSpPr txBox="1"/>
          <p:nvPr/>
        </p:nvSpPr>
        <p:spPr>
          <a:xfrm>
            <a:off x="5372100" y="1485900"/>
            <a:ext cx="34099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盛夏时节，百花绽放。四溢的花香引来了长喙天鹅，它们悬浮在空中吸食花蜜。花香是如何传播的呢？</a:t>
            </a:r>
          </a:p>
        </p:txBody>
      </p:sp>
      <p:pic>
        <p:nvPicPr>
          <p:cNvPr id="3" name="图片 2"/>
          <p:cNvPicPr>
            <a:picLocks/>
          </p:cNvPicPr>
          <p:nvPr/>
        </p:nvPicPr>
        <p:blipFill>
          <a:blip r:embed="rId2"/>
          <a:stretch>
            <a:fillRect/>
          </a:stretch>
        </p:blipFill>
        <p:spPr>
          <a:xfrm>
            <a:off x="790575" y="942975"/>
            <a:ext cx="4286250" cy="26670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1266825"/>
          <a:chOff x="381000" y="266700"/>
          <a:chExt cx="9134475" cy="12668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28650" y="828675"/>
            <a:ext cx="7762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下列诗词、歌词或俗语中不含有分子无规则运动这一物理知识的是                                             （     ）
A．稻花香里说丰年　　 B．美酒飘香歌声飞
C．墙里开花墙外香　　    D．亲戚远来香</a:t>
            </a:r>
          </a:p>
        </p:txBody>
      </p:sp>
      <p:sp>
        <p:nvSpPr>
          <p:cNvPr id="5" name="文本框 4"/>
          <p:cNvSpPr txBox="1"/>
          <p:nvPr/>
        </p:nvSpPr>
        <p:spPr>
          <a:xfrm>
            <a:off x="942975" y="1266825"/>
            <a:ext cx="1809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942975"/>
          <a:chOff x="381000" y="266700"/>
          <a:chExt cx="9134475" cy="9429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拓展练习</a:t>
            </a:r>
          </a:p>
        </p:txBody>
      </p:sp>
      <p:sp>
        <p:nvSpPr>
          <p:cNvPr id="4" name="文本框 3"/>
          <p:cNvSpPr txBox="1"/>
          <p:nvPr/>
        </p:nvSpPr>
        <p:spPr>
          <a:xfrm>
            <a:off x="628650" y="904875"/>
            <a:ext cx="77628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关于分子，你认为下面说法中错误的是：（     ）
A.一切物体都是由分子组成的    </a:t>
            </a:r>
            <a:r>
              <a:t/>
            </a:r>
            <a:br/>
            <a:r>
              <a:rPr lang="en-US" sz="2100" u="none" spc="0">
                <a:solidFill>
                  <a:srgbClr val="FFFFFF">
                    <a:alpha val="100000"/>
                  </a:srgbClr>
                </a:solidFill>
                <a:latin typeface="微软雅黑"/>
              </a:rPr>
              <a:t>B.分子做永不停息的运动
C.分子之间存在相互作用力        </a:t>
            </a:r>
            <a:r>
              <a:t/>
            </a:r>
            <a:br/>
            <a:r>
              <a:rPr lang="en-US" sz="2100" u="none" spc="0">
                <a:solidFill>
                  <a:srgbClr val="FFFFFF">
                    <a:alpha val="100000"/>
                  </a:srgbClr>
                </a:solidFill>
                <a:latin typeface="微软雅黑"/>
              </a:rPr>
              <a:t>D.有的分子之间只有引力， 有的分子之间只有斥力</a:t>
            </a:r>
          </a:p>
        </p:txBody>
      </p:sp>
      <p:sp>
        <p:nvSpPr>
          <p:cNvPr id="5" name="文本框 4"/>
          <p:cNvSpPr txBox="1"/>
          <p:nvPr/>
        </p:nvSpPr>
        <p:spPr>
          <a:xfrm>
            <a:off x="5762625" y="942975"/>
            <a:ext cx="33718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028950"/>
          <a:chOff x="381000" y="266700"/>
          <a:chExt cx="9134475" cy="302895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练习</a:t>
            </a:r>
          </a:p>
        </p:txBody>
      </p:sp>
      <p:sp>
        <p:nvSpPr>
          <p:cNvPr id="4" name="文本框 3"/>
          <p:cNvSpPr txBox="1"/>
          <p:nvPr/>
        </p:nvSpPr>
        <p:spPr>
          <a:xfrm>
            <a:off x="628650" y="800100"/>
            <a:ext cx="79152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把分子看成球体，一个挨着一个紧密平铺成一层（像每个围棋格子中放一个棋子一样），组成一个单层分子的正方形，边长为1 cm。该正方形中约有多少个分子？这些分子数目大约是全球人口数目的多少倍？</a:t>
            </a:r>
          </a:p>
        </p:txBody>
      </p:sp>
      <p:sp>
        <p:nvSpPr>
          <p:cNvPr id="5" name="文本框 4"/>
          <p:cNvSpPr txBox="1"/>
          <p:nvPr/>
        </p:nvSpPr>
        <p:spPr>
          <a:xfrm>
            <a:off x="628650" y="2571750"/>
            <a:ext cx="6562725"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581025" y="2524125"/>
            <a:ext cx="5824538" cy="504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524125"/>
          <a:chOff x="381000" y="266700"/>
          <a:chExt cx="9134475" cy="2524125"/>
        </a:xfrm>
      </p:grpSpPr>
      <p:sp>
        <p:nvSpPr>
          <p:cNvPr id="2" name="文本框 1"/>
          <p:cNvSpPr txBox="1"/>
          <p:nvPr/>
        </p:nvSpPr>
        <p:spPr>
          <a:xfrm>
            <a:off x="628650" y="876300"/>
            <a:ext cx="80200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扩散现象跟人们的生活密切相关，它有时对人们有用，例如腌制鸭蛋就是通过扩散使盐进入蛋中；它有时又对人们有害，如人造木板粘接剂中的甲醛扩散在空气中造成环境污染。请你分别列举一个扩散现象有用和有害的实例。</a:t>
            </a:r>
          </a:p>
        </p:txBody>
      </p:sp>
      <p:sp>
        <p:nvSpPr>
          <p:cNvPr id="3" name="文本框 2"/>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4" name="文本框 3"/>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练习</a:t>
            </a:r>
          </a:p>
        </p:txBody>
      </p:sp>
      <p:sp>
        <p:nvSpPr>
          <p:cNvPr id="5" name="文本框 4"/>
          <p:cNvSpPr txBox="1"/>
          <p:nvPr/>
        </p:nvSpPr>
        <p:spPr>
          <a:xfrm>
            <a:off x="628650" y="2524125"/>
            <a:ext cx="79343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答案：有益的扩散现象：花香四溢；酒香不怕巷子深。有害的扩散现象：煤气泄漏；房间有人吸烟；臭气熏天。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2276475"/>
          <a:chOff x="381000" y="266700"/>
          <a:chExt cx="9134475" cy="22764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练习</a:t>
            </a:r>
          </a:p>
        </p:txBody>
      </p:sp>
      <p:sp>
        <p:nvSpPr>
          <p:cNvPr id="4" name="文本框 3"/>
          <p:cNvSpPr txBox="1"/>
          <p:nvPr/>
        </p:nvSpPr>
        <p:spPr>
          <a:xfrm>
            <a:off x="628650" y="952500"/>
            <a:ext cx="80010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两个杯子中分别盛有质量相同的冷水和热水，向其中分别放入同样的糖块，经过一段相同的时间（两杯中的糖块都还没有全部溶解），品尝杯中的水，哪一杯更甜？为什么？</a:t>
            </a:r>
          </a:p>
        </p:txBody>
      </p:sp>
      <p:sp>
        <p:nvSpPr>
          <p:cNvPr id="5" name="文本框 4"/>
          <p:cNvSpPr txBox="1"/>
          <p:nvPr/>
        </p:nvSpPr>
        <p:spPr>
          <a:xfrm>
            <a:off x="628650" y="2276475"/>
            <a:ext cx="80200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答案：热水更甜一些。因为分子的热运动跟温度有关，温度越高，分子运动越剧烈，扩散也越快。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695825"/>
          <a:chOff x="381000" y="266700"/>
          <a:chExt cx="9134475" cy="46958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练习</a:t>
            </a:r>
          </a:p>
        </p:txBody>
      </p:sp>
      <p:sp>
        <p:nvSpPr>
          <p:cNvPr id="4" name="文本框 3"/>
          <p:cNvSpPr txBox="1"/>
          <p:nvPr/>
        </p:nvSpPr>
        <p:spPr>
          <a:xfrm>
            <a:off x="628650" y="847725"/>
            <a:ext cx="80486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把干净的玻璃板吊在弹簧测力计的下面（例如用吸盘吸住玻璃板或用细线绑住玻璃板），读测力计的示数。使玻璃板水平接触水面，然后稍稍用力向上拉玻璃板。弹簧测力计的示数有什么变化？解释产生这个现象的原因。</a:t>
            </a:r>
          </a:p>
        </p:txBody>
      </p:sp>
      <p:sp>
        <p:nvSpPr>
          <p:cNvPr id="5" name="文本框 4"/>
          <p:cNvSpPr txBox="1"/>
          <p:nvPr/>
        </p:nvSpPr>
        <p:spPr>
          <a:xfrm>
            <a:off x="638175" y="2828925"/>
            <a:ext cx="53625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答案：弹簧测力计的示数变大。水分子和玻璃分子间存在引力作用。</a:t>
            </a:r>
          </a:p>
        </p:txBody>
      </p:sp>
      <p:pic>
        <p:nvPicPr>
          <p:cNvPr id="6" name="图片 5"/>
          <p:cNvPicPr>
            <a:picLocks/>
          </p:cNvPicPr>
          <p:nvPr/>
        </p:nvPicPr>
        <p:blipFill>
          <a:blip r:embed="rId2"/>
          <a:stretch>
            <a:fillRect/>
          </a:stretch>
        </p:blipFill>
        <p:spPr>
          <a:xfrm>
            <a:off x="7010400" y="2200275"/>
            <a:ext cx="1619250" cy="249555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819525"/>
          <a:chOff x="381000" y="266700"/>
          <a:chExt cx="9134475" cy="38195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练习</a:t>
            </a:r>
          </a:p>
        </p:txBody>
      </p:sp>
      <p:sp>
        <p:nvSpPr>
          <p:cNvPr id="4" name="文本框 3"/>
          <p:cNvSpPr txBox="1"/>
          <p:nvPr/>
        </p:nvSpPr>
        <p:spPr>
          <a:xfrm>
            <a:off x="647700" y="666750"/>
            <a:ext cx="7781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下表归纳了固、液、气三态物质的宏观特性和微观特性，请完成这个表格。</a:t>
            </a:r>
          </a:p>
        </p:txBody>
      </p:sp>
      <p:sp>
        <p:nvSpPr>
          <p:cNvPr id="5" name="文本框 4"/>
          <p:cNvSpPr txBox="1"/>
          <p:nvPr/>
        </p:nvSpPr>
        <p:spPr>
          <a:xfrm>
            <a:off x="695325" y="3819525"/>
            <a:ext cx="791527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答案：很小，有固定形状，有固定体积；无固定形状，有固定体积；极小，无固定形状，无固定体积。</a:t>
            </a:r>
          </a:p>
        </p:txBody>
      </p:sp>
      <p:graphicFrame>
        <p:nvGraphicFramePr>
          <p:cNvPr id="6" name="表格 5"/>
          <p:cNvGraphicFramePr>
            <a:graphicFrameLocks noGrp="1"/>
          </p:cNvGraphicFramePr>
          <p:nvPr/>
        </p:nvGraphicFramePr>
        <p:xfrm>
          <a:off x="1876425" y="1466850"/>
          <a:ext cx="5172075" cy="2095500"/>
        </p:xfrm>
        <a:graphic>
          <a:graphicData uri="http://schemas.openxmlformats.org/drawingml/2006/table">
            <a:tbl>
              <a:tblPr firstRow="1" bandRow="1"/>
              <a:tblGrid>
                <a:gridCol w="1034415"/>
                <a:gridCol w="1034415"/>
                <a:gridCol w="1034415"/>
                <a:gridCol w="1034415"/>
                <a:gridCol w="1034415"/>
              </a:tblGrid>
              <a:tr h="333375">
                <a:tc rowSpan="2">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gridSpan="2">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gridSpan="2">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h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762000">
                <a:tc vMerge="1">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333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333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r h="333375">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fontAlgn="base">
                        <a:lnSpc>
                          <a:spcPct val="100000"/>
                        </a:lnSpc>
                      </a:pPr>
                      <a:endParaRPr/>
                    </a:p>
                  </a:txBody>
                  <a:tcPr marL="0" marR="0" marT="0" marB="0">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r>
            </a:tbl>
          </a:graphicData>
        </a:graphic>
      </p:graphicFrame>
      <p:sp>
        <p:nvSpPr>
          <p:cNvPr id="7" name="文本框 6"/>
          <p:cNvSpPr txBox="1"/>
          <p:nvPr/>
        </p:nvSpPr>
        <p:spPr>
          <a:xfrm>
            <a:off x="2162175" y="1428750"/>
            <a:ext cx="69723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物态</a:t>
            </a:r>
          </a:p>
        </p:txBody>
      </p:sp>
      <p:sp>
        <p:nvSpPr>
          <p:cNvPr id="8" name="文本框 7"/>
          <p:cNvSpPr txBox="1"/>
          <p:nvPr/>
        </p:nvSpPr>
        <p:spPr>
          <a:xfrm>
            <a:off x="3495675" y="1428750"/>
            <a:ext cx="56388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微观特性</a:t>
            </a:r>
          </a:p>
        </p:txBody>
      </p:sp>
      <p:sp>
        <p:nvSpPr>
          <p:cNvPr id="9" name="文本框 8"/>
          <p:cNvSpPr txBox="1"/>
          <p:nvPr/>
        </p:nvSpPr>
        <p:spPr>
          <a:xfrm>
            <a:off x="5581650" y="1428750"/>
            <a:ext cx="35528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宏观特性</a:t>
            </a:r>
          </a:p>
        </p:txBody>
      </p:sp>
      <p:sp>
        <p:nvSpPr>
          <p:cNvPr id="10" name="文本框 9"/>
          <p:cNvSpPr txBox="1"/>
          <p:nvPr/>
        </p:nvSpPr>
        <p:spPr>
          <a:xfrm>
            <a:off x="3052763" y="1838325"/>
            <a:ext cx="7143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分子间的距离</a:t>
            </a:r>
          </a:p>
        </p:txBody>
      </p:sp>
      <p:sp>
        <p:nvSpPr>
          <p:cNvPr id="11" name="文本框 10"/>
          <p:cNvSpPr txBox="1"/>
          <p:nvPr/>
        </p:nvSpPr>
        <p:spPr>
          <a:xfrm>
            <a:off x="3905250" y="1828800"/>
            <a:ext cx="1114425" cy="0"/>
          </a:xfrm>
          <a:prstGeom prst="rect">
            <a:avLst/>
          </a:prstGeom>
          <a:noFill/>
        </p:spPr>
        <p:txBody>
          <a:bodyPr lIns="0" tIns="0" rIns="0" bIns="0" rtlCol="0">
            <a:spAutoFit/>
          </a:bodyPr>
          <a:lstStyle/>
          <a:p>
            <a:pPr marL="0" marR="0" lvl="0" indent="0" algn="ctr" fontAlgn="base">
              <a:lnSpc>
                <a:spcPct val="125000"/>
              </a:lnSpc>
            </a:pPr>
            <a:r>
              <a:rPr lang="en-US" sz="1800" u="none" spc="0">
                <a:solidFill>
                  <a:srgbClr val="FFFFFF">
                    <a:alpha val="100000"/>
                  </a:srgbClr>
                </a:solidFill>
                <a:latin typeface="微软雅黑"/>
              </a:rPr>
              <a:t>分子间的作用力</a:t>
            </a:r>
          </a:p>
        </p:txBody>
      </p:sp>
      <p:sp>
        <p:nvSpPr>
          <p:cNvPr id="12" name="文本框 11"/>
          <p:cNvSpPr txBox="1"/>
          <p:nvPr/>
        </p:nvSpPr>
        <p:spPr>
          <a:xfrm>
            <a:off x="5105400" y="1828800"/>
            <a:ext cx="8096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有无一定形状</a:t>
            </a:r>
          </a:p>
        </p:txBody>
      </p:sp>
      <p:sp>
        <p:nvSpPr>
          <p:cNvPr id="13" name="文本框 12"/>
          <p:cNvSpPr txBox="1"/>
          <p:nvPr/>
        </p:nvSpPr>
        <p:spPr>
          <a:xfrm>
            <a:off x="6191250" y="1828800"/>
            <a:ext cx="7334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有无一定体积</a:t>
            </a:r>
          </a:p>
        </p:txBody>
      </p:sp>
      <p:sp>
        <p:nvSpPr>
          <p:cNvPr id="14" name="文本框 13"/>
          <p:cNvSpPr txBox="1"/>
          <p:nvPr/>
        </p:nvSpPr>
        <p:spPr>
          <a:xfrm>
            <a:off x="2143125" y="2562225"/>
            <a:ext cx="699135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固态</a:t>
            </a:r>
          </a:p>
        </p:txBody>
      </p:sp>
      <p:sp>
        <p:nvSpPr>
          <p:cNvPr id="15" name="文本框 14"/>
          <p:cNvSpPr txBox="1"/>
          <p:nvPr/>
        </p:nvSpPr>
        <p:spPr>
          <a:xfrm>
            <a:off x="2124075" y="2857500"/>
            <a:ext cx="7010400"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液态</a:t>
            </a:r>
          </a:p>
        </p:txBody>
      </p:sp>
      <p:sp>
        <p:nvSpPr>
          <p:cNvPr id="16" name="文本框 15"/>
          <p:cNvSpPr txBox="1"/>
          <p:nvPr/>
        </p:nvSpPr>
        <p:spPr>
          <a:xfrm>
            <a:off x="2114550" y="3200400"/>
            <a:ext cx="70199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气态</a:t>
            </a:r>
          </a:p>
        </p:txBody>
      </p:sp>
      <p:sp>
        <p:nvSpPr>
          <p:cNvPr id="17" name="文本框 16"/>
          <p:cNvSpPr txBox="1"/>
          <p:nvPr/>
        </p:nvSpPr>
        <p:spPr>
          <a:xfrm>
            <a:off x="3181350" y="2867025"/>
            <a:ext cx="59531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较小</a:t>
            </a:r>
          </a:p>
        </p:txBody>
      </p:sp>
      <p:sp>
        <p:nvSpPr>
          <p:cNvPr id="18" name="文本框 17"/>
          <p:cNvSpPr txBox="1"/>
          <p:nvPr/>
        </p:nvSpPr>
        <p:spPr>
          <a:xfrm>
            <a:off x="3181350" y="3200400"/>
            <a:ext cx="595312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较大</a:t>
            </a:r>
          </a:p>
        </p:txBody>
      </p:sp>
      <p:sp>
        <p:nvSpPr>
          <p:cNvPr id="19" name="文本框 18"/>
          <p:cNvSpPr txBox="1"/>
          <p:nvPr/>
        </p:nvSpPr>
        <p:spPr>
          <a:xfrm>
            <a:off x="4233863" y="2543175"/>
            <a:ext cx="49006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很大</a:t>
            </a:r>
          </a:p>
        </p:txBody>
      </p:sp>
      <p:sp>
        <p:nvSpPr>
          <p:cNvPr id="20" name="文本框 19"/>
          <p:cNvSpPr txBox="1"/>
          <p:nvPr/>
        </p:nvSpPr>
        <p:spPr>
          <a:xfrm>
            <a:off x="4233863" y="2876550"/>
            <a:ext cx="4900613"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FFFF">
                    <a:alpha val="100000"/>
                  </a:srgbClr>
                </a:solidFill>
                <a:latin typeface="微软雅黑"/>
              </a:rPr>
              <a:t>较大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3000375"/>
          <a:chOff x="381000" y="266700"/>
          <a:chExt cx="9134475" cy="30003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总结</a:t>
            </a:r>
          </a:p>
        </p:txBody>
      </p:sp>
      <p:sp>
        <p:nvSpPr>
          <p:cNvPr id="4" name="文本框 3"/>
          <p:cNvSpPr txBox="1"/>
          <p:nvPr/>
        </p:nvSpPr>
        <p:spPr>
          <a:xfrm>
            <a:off x="628650" y="8096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分子动理论：</a:t>
            </a:r>
          </a:p>
        </p:txBody>
      </p:sp>
      <p:sp>
        <p:nvSpPr>
          <p:cNvPr id="5" name="文本框 4"/>
          <p:cNvSpPr txBox="1"/>
          <p:nvPr/>
        </p:nvSpPr>
        <p:spPr>
          <a:xfrm>
            <a:off x="628650" y="1357313"/>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1、物质由分子组成</a:t>
            </a:r>
          </a:p>
        </p:txBody>
      </p:sp>
      <p:sp>
        <p:nvSpPr>
          <p:cNvPr id="6" name="文本框 5"/>
          <p:cNvSpPr txBox="1"/>
          <p:nvPr/>
        </p:nvSpPr>
        <p:spPr>
          <a:xfrm>
            <a:off x="628650" y="2452688"/>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②物质中含有的分子数很多。 </a:t>
            </a:r>
          </a:p>
        </p:txBody>
      </p:sp>
      <p:sp>
        <p:nvSpPr>
          <p:cNvPr id="7" name="文本框 6"/>
          <p:cNvSpPr txBox="1"/>
          <p:nvPr/>
        </p:nvSpPr>
        <p:spPr>
          <a:xfrm>
            <a:off x="628650" y="300037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③分子间有空隙。 </a:t>
            </a:r>
          </a:p>
        </p:txBody>
      </p:sp>
      <p:sp>
        <p:nvSpPr>
          <p:cNvPr id="8" name="文本框 7"/>
          <p:cNvSpPr txBox="1"/>
          <p:nvPr/>
        </p:nvSpPr>
        <p:spPr>
          <a:xfrm>
            <a:off x="628650" y="1919288"/>
            <a:ext cx="4143375" cy="0"/>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a:picLocks/>
          </p:cNvPicPr>
          <p:nvPr/>
        </p:nvPicPr>
        <p:blipFill>
          <a:blip r:embed="rId2"/>
          <a:stretch>
            <a:fillRect/>
          </a:stretch>
        </p:blipFill>
        <p:spPr>
          <a:xfrm>
            <a:off x="581025" y="1871663"/>
            <a:ext cx="3845719" cy="5048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181475"/>
          <a:chOff x="381000" y="266700"/>
          <a:chExt cx="9134475" cy="41814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总结</a:t>
            </a:r>
          </a:p>
        </p:txBody>
      </p:sp>
      <p:sp>
        <p:nvSpPr>
          <p:cNvPr id="4" name="文本框 3"/>
          <p:cNvSpPr txBox="1"/>
          <p:nvPr/>
        </p:nvSpPr>
        <p:spPr>
          <a:xfrm>
            <a:off x="628650" y="13716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2、分子在永不停息的做无规则运动</a:t>
            </a:r>
          </a:p>
        </p:txBody>
      </p:sp>
      <p:sp>
        <p:nvSpPr>
          <p:cNvPr id="5" name="文本框 4"/>
          <p:cNvSpPr txBox="1"/>
          <p:nvPr/>
        </p:nvSpPr>
        <p:spPr>
          <a:xfrm>
            <a:off x="628650" y="193357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①扩散现象：</a:t>
            </a:r>
          </a:p>
        </p:txBody>
      </p:sp>
      <p:sp>
        <p:nvSpPr>
          <p:cNvPr id="6" name="文本框 5"/>
          <p:cNvSpPr txBox="1"/>
          <p:nvPr/>
        </p:nvSpPr>
        <p:spPr>
          <a:xfrm>
            <a:off x="2143125" y="1933575"/>
            <a:ext cx="69913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两种不同的物质彼此进入对方的现象。 </a:t>
            </a:r>
          </a:p>
        </p:txBody>
      </p:sp>
      <p:sp>
        <p:nvSpPr>
          <p:cNvPr id="7" name="文本框 6"/>
          <p:cNvSpPr txBox="1"/>
          <p:nvPr/>
        </p:nvSpPr>
        <p:spPr>
          <a:xfrm>
            <a:off x="628650" y="24955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②扩散现象证明：物质中的分子永不停息的做无规则运动。 </a:t>
            </a:r>
          </a:p>
        </p:txBody>
      </p:sp>
      <p:sp>
        <p:nvSpPr>
          <p:cNvPr id="8" name="文本框 7"/>
          <p:cNvSpPr txBox="1"/>
          <p:nvPr/>
        </p:nvSpPr>
        <p:spPr>
          <a:xfrm>
            <a:off x="628650" y="361950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温度越高扩散越快。 </a:t>
            </a:r>
          </a:p>
        </p:txBody>
      </p:sp>
      <p:sp>
        <p:nvSpPr>
          <p:cNvPr id="9" name="文本框 8"/>
          <p:cNvSpPr txBox="1"/>
          <p:nvPr/>
        </p:nvSpPr>
        <p:spPr>
          <a:xfrm>
            <a:off x="628650" y="30575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③扩散现象的快慢与温度有关：</a:t>
            </a:r>
          </a:p>
        </p:txBody>
      </p:sp>
      <p:sp>
        <p:nvSpPr>
          <p:cNvPr id="10" name="文本框 9"/>
          <p:cNvSpPr txBox="1"/>
          <p:nvPr/>
        </p:nvSpPr>
        <p:spPr>
          <a:xfrm>
            <a:off x="628650" y="418147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④扩散现象可发生在气体分子之间，液体分子之间，固体分子之间。 </a:t>
            </a:r>
          </a:p>
        </p:txBody>
      </p:sp>
      <p:sp>
        <p:nvSpPr>
          <p:cNvPr id="11" name="文本框 10"/>
          <p:cNvSpPr txBox="1"/>
          <p:nvPr/>
        </p:nvSpPr>
        <p:spPr>
          <a:xfrm>
            <a:off x="628650" y="809625"/>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分子动理论：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429125"/>
          <a:chOff x="381000" y="266700"/>
          <a:chExt cx="9134475" cy="442912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总结</a:t>
            </a:r>
          </a:p>
        </p:txBody>
      </p:sp>
      <p:sp>
        <p:nvSpPr>
          <p:cNvPr id="4" name="文本框 3"/>
          <p:cNvSpPr txBox="1"/>
          <p:nvPr/>
        </p:nvSpPr>
        <p:spPr>
          <a:xfrm>
            <a:off x="628650" y="1338263"/>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3、分子之间存在相互作用的引力和斥力</a:t>
            </a:r>
          </a:p>
        </p:txBody>
      </p:sp>
      <p:sp>
        <p:nvSpPr>
          <p:cNvPr id="5" name="文本框 4"/>
          <p:cNvSpPr txBox="1"/>
          <p:nvPr/>
        </p:nvSpPr>
        <p:spPr>
          <a:xfrm>
            <a:off x="628650" y="18764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581025" y="1828800"/>
            <a:ext cx="2252663" cy="504825"/>
          </a:xfrm>
          <a:prstGeom prst="rect">
            <a:avLst/>
          </a:prstGeom>
        </p:spPr>
      </p:pic>
      <p:sp>
        <p:nvSpPr>
          <p:cNvPr id="7" name="文本框 6"/>
          <p:cNvSpPr txBox="1"/>
          <p:nvPr/>
        </p:nvSpPr>
        <p:spPr>
          <a:xfrm>
            <a:off x="628650" y="2386013"/>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②建立分子模型</a:t>
            </a:r>
          </a:p>
        </p:txBody>
      </p:sp>
      <p:sp>
        <p:nvSpPr>
          <p:cNvPr id="8" name="文本框 7"/>
          <p:cNvSpPr txBox="1"/>
          <p:nvPr/>
        </p:nvSpPr>
        <p:spPr>
          <a:xfrm>
            <a:off x="628650" y="292417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9" name="图片 8"/>
          <p:cNvPicPr>
            <a:picLocks/>
          </p:cNvPicPr>
          <p:nvPr/>
        </p:nvPicPr>
        <p:blipFill>
          <a:blip r:embed="rId3"/>
          <a:stretch>
            <a:fillRect/>
          </a:stretch>
        </p:blipFill>
        <p:spPr>
          <a:xfrm>
            <a:off x="581025" y="2876550"/>
            <a:ext cx="2702719" cy="504825"/>
          </a:xfrm>
          <a:prstGeom prst="rect">
            <a:avLst/>
          </a:prstGeom>
        </p:spPr>
      </p:pic>
      <p:sp>
        <p:nvSpPr>
          <p:cNvPr id="10" name="文本框 9"/>
          <p:cNvSpPr txBox="1"/>
          <p:nvPr/>
        </p:nvSpPr>
        <p:spPr>
          <a:xfrm>
            <a:off x="628650" y="344805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1" name="图片 10"/>
          <p:cNvPicPr>
            <a:picLocks/>
          </p:cNvPicPr>
          <p:nvPr/>
        </p:nvPicPr>
        <p:blipFill>
          <a:blip r:embed="rId4"/>
          <a:stretch>
            <a:fillRect/>
          </a:stretch>
        </p:blipFill>
        <p:spPr>
          <a:xfrm>
            <a:off x="581025" y="3400425"/>
            <a:ext cx="2609850" cy="504825"/>
          </a:xfrm>
          <a:prstGeom prst="rect">
            <a:avLst/>
          </a:prstGeom>
        </p:spPr>
      </p:pic>
      <p:sp>
        <p:nvSpPr>
          <p:cNvPr id="12" name="文本框 11"/>
          <p:cNvSpPr txBox="1"/>
          <p:nvPr/>
        </p:nvSpPr>
        <p:spPr>
          <a:xfrm>
            <a:off x="628650" y="3971925"/>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3" name="图片 12"/>
          <p:cNvPicPr>
            <a:picLocks/>
          </p:cNvPicPr>
          <p:nvPr/>
        </p:nvPicPr>
        <p:blipFill>
          <a:blip r:embed="rId5"/>
          <a:stretch>
            <a:fillRect/>
          </a:stretch>
        </p:blipFill>
        <p:spPr>
          <a:xfrm>
            <a:off x="581025" y="3924300"/>
            <a:ext cx="2609850" cy="504825"/>
          </a:xfrm>
          <a:prstGeom prst="rect">
            <a:avLst/>
          </a:prstGeom>
        </p:spPr>
      </p:pic>
      <p:sp>
        <p:nvSpPr>
          <p:cNvPr id="14" name="文本框 13"/>
          <p:cNvSpPr txBox="1"/>
          <p:nvPr/>
        </p:nvSpPr>
        <p:spPr>
          <a:xfrm>
            <a:off x="3638550" y="3438525"/>
            <a:ext cx="5495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铅柱挤压后难拉开</a:t>
            </a:r>
          </a:p>
        </p:txBody>
      </p:sp>
      <p:sp>
        <p:nvSpPr>
          <p:cNvPr id="15" name="文本框 14"/>
          <p:cNvSpPr txBox="1"/>
          <p:nvPr/>
        </p:nvSpPr>
        <p:spPr>
          <a:xfrm>
            <a:off x="3638550" y="3971925"/>
            <a:ext cx="54959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固液体很难被压缩</a:t>
            </a:r>
          </a:p>
        </p:txBody>
      </p:sp>
      <p:sp>
        <p:nvSpPr>
          <p:cNvPr id="16" name="文本框 15"/>
          <p:cNvSpPr txBox="1"/>
          <p:nvPr/>
        </p:nvSpPr>
        <p:spPr>
          <a:xfrm>
            <a:off x="628650" y="814388"/>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分子动理论：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904875" y="638175"/>
          <a:ext cx="9134475" cy="4048125"/>
          <a:chOff x="904875" y="638175"/>
          <a:chExt cx="9134475" cy="4048125"/>
        </a:xfrm>
      </p:grpSpPr>
      <p:sp>
        <p:nvSpPr>
          <p:cNvPr id="2" name="文本框 1"/>
          <p:cNvSpPr txBox="1"/>
          <p:nvPr/>
        </p:nvSpPr>
        <p:spPr>
          <a:xfrm>
            <a:off x="904875" y="638175"/>
            <a:ext cx="76676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很久以前就有人猜想：我们在远处就可以闻到花香，是因为有花的“原子”飘到我们鼻子里。现代科学研究发现，常见的物质是由极其微小的粒子—— 分子（molecule）、 原子（atom） 构成的。</a:t>
            </a:r>
          </a:p>
        </p:txBody>
      </p:sp>
      <p:sp>
        <p:nvSpPr>
          <p:cNvPr id="3" name="文本框 2"/>
          <p:cNvSpPr txBox="1"/>
          <p:nvPr/>
        </p:nvSpPr>
        <p:spPr>
          <a:xfrm>
            <a:off x="952500" y="4038600"/>
            <a:ext cx="81819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D732">
                    <a:alpha val="100000"/>
                  </a:srgbClr>
                </a:solidFill>
                <a:latin typeface="微软雅黑"/>
              </a:rPr>
              <a:t>电子显微镜下的铝合金易拉罐表面</a:t>
            </a:r>
          </a:p>
        </p:txBody>
      </p:sp>
      <p:sp>
        <p:nvSpPr>
          <p:cNvPr id="4" name="文本框 3"/>
          <p:cNvSpPr txBox="1"/>
          <p:nvPr/>
        </p:nvSpPr>
        <p:spPr>
          <a:xfrm>
            <a:off x="5143500" y="4048125"/>
            <a:ext cx="3990975" cy="0"/>
          </a:xfrm>
          <a:prstGeom prst="rect">
            <a:avLst/>
          </a:prstGeom>
          <a:noFill/>
        </p:spPr>
        <p:txBody>
          <a:bodyPr lIns="0" tIns="0" rIns="0" bIns="0" rtlCol="0">
            <a:spAutoFit/>
          </a:bodyPr>
          <a:lstStyle/>
          <a:p>
            <a:pPr marL="0" marR="0" lvl="0" indent="0" algn="l" fontAlgn="base">
              <a:lnSpc>
                <a:spcPct val="125000"/>
              </a:lnSpc>
            </a:pPr>
            <a:r>
              <a:rPr lang="en-US" sz="1800" u="none" spc="0">
                <a:solidFill>
                  <a:srgbClr val="FFD732">
                    <a:alpha val="100000"/>
                  </a:srgbClr>
                </a:solidFill>
                <a:latin typeface="微软雅黑"/>
              </a:rPr>
              <a:t>电子显微镜下的金原子</a:t>
            </a:r>
          </a:p>
        </p:txBody>
      </p:sp>
      <p:pic>
        <p:nvPicPr>
          <p:cNvPr id="5" name="图片 4"/>
          <p:cNvPicPr>
            <a:picLocks/>
          </p:cNvPicPr>
          <p:nvPr/>
        </p:nvPicPr>
        <p:blipFill>
          <a:blip r:embed="rId2"/>
          <a:stretch>
            <a:fillRect/>
          </a:stretch>
        </p:blipFill>
        <p:spPr>
          <a:xfrm>
            <a:off x="1466850" y="2333625"/>
            <a:ext cx="1057275" cy="1543050"/>
          </a:xfrm>
          <a:prstGeom prst="rect">
            <a:avLst/>
          </a:prstGeom>
          <a:ln w="63500" cap="flat" cmpd="sng" algn="ctr">
            <a:solidFill>
              <a:srgbClr val="FFFFFF">
                <a:alpha val="14900"/>
              </a:srgbClr>
            </a:solidFill>
            <a:prstDash val="solid"/>
            <a:round/>
            <a:headEnd type="none" w="med" len="med"/>
            <a:tailEnd type="none" w="med" len="med"/>
          </a:ln>
        </p:spPr>
      </p:pic>
      <p:pic>
        <p:nvPicPr>
          <p:cNvPr id="6" name="图片 5"/>
          <p:cNvPicPr>
            <a:picLocks/>
          </p:cNvPicPr>
          <p:nvPr/>
        </p:nvPicPr>
        <p:blipFill>
          <a:blip r:embed="rId3"/>
          <a:stretch>
            <a:fillRect/>
          </a:stretch>
        </p:blipFill>
        <p:spPr>
          <a:xfrm>
            <a:off x="2921000" y="2333625"/>
            <a:ext cx="1085850" cy="1562100"/>
          </a:xfrm>
          <a:prstGeom prst="rect">
            <a:avLst/>
          </a:prstGeom>
          <a:ln w="63500" cap="flat" cmpd="sng" algn="ctr">
            <a:solidFill>
              <a:srgbClr val="FFFFFF">
                <a:alpha val="14900"/>
              </a:srgbClr>
            </a:solidFill>
            <a:prstDash val="solid"/>
            <a:round/>
            <a:headEnd type="none" w="med" len="med"/>
            <a:tailEnd type="none" w="med" len="med"/>
          </a:ln>
        </p:spPr>
      </p:pic>
      <p:pic>
        <p:nvPicPr>
          <p:cNvPr id="7" name="图片 6"/>
          <p:cNvPicPr>
            <a:picLocks/>
          </p:cNvPicPr>
          <p:nvPr/>
        </p:nvPicPr>
        <p:blipFill>
          <a:blip r:embed="rId4"/>
          <a:stretch>
            <a:fillRect/>
          </a:stretch>
        </p:blipFill>
        <p:spPr>
          <a:xfrm>
            <a:off x="5056187" y="2333625"/>
            <a:ext cx="1085850" cy="1571625"/>
          </a:xfrm>
          <a:prstGeom prst="rect">
            <a:avLst/>
          </a:prstGeom>
          <a:ln w="63500" cap="flat" cmpd="sng" algn="ctr">
            <a:solidFill>
              <a:srgbClr val="FFFFFF">
                <a:alpha val="14900"/>
              </a:srgbClr>
            </a:solidFill>
            <a:prstDash val="solid"/>
            <a:round/>
            <a:headEnd type="none" w="med" len="med"/>
            <a:tailEnd type="none" w="med" len="med"/>
          </a:ln>
        </p:spPr>
      </p:pic>
      <p:pic>
        <p:nvPicPr>
          <p:cNvPr id="8" name="图片 7"/>
          <p:cNvPicPr>
            <a:picLocks/>
          </p:cNvPicPr>
          <p:nvPr/>
        </p:nvPicPr>
        <p:blipFill>
          <a:blip r:embed="rId5"/>
          <a:stretch>
            <a:fillRect/>
          </a:stretch>
        </p:blipFill>
        <p:spPr>
          <a:xfrm>
            <a:off x="6477000" y="2333625"/>
            <a:ext cx="1066800" cy="1562100"/>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19575"/>
          <a:chOff x="381000" y="266700"/>
          <a:chExt cx="9134475" cy="4219575"/>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分子大小</a:t>
            </a:r>
          </a:p>
        </p:txBody>
      </p:sp>
      <p:sp>
        <p:nvSpPr>
          <p:cNvPr id="4" name="文本框 3"/>
          <p:cNvSpPr txBox="1"/>
          <p:nvPr/>
        </p:nvSpPr>
        <p:spPr>
          <a:xfrm>
            <a:off x="704850" y="4219575"/>
            <a:ext cx="84296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 </a:t>
            </a:r>
          </a:p>
        </p:txBody>
      </p:sp>
      <p:sp>
        <p:nvSpPr>
          <p:cNvPr id="5" name="文本框 4"/>
          <p:cNvSpPr txBox="1"/>
          <p:nvPr/>
        </p:nvSpPr>
        <p:spPr>
          <a:xfrm>
            <a:off x="628650" y="3719513"/>
            <a:ext cx="6667500" cy="0"/>
          </a:xfrm>
          <a:prstGeom prst="rect">
            <a:avLst/>
          </a:prstGeom>
          <a:noFill/>
        </p:spPr>
        <p:txBody>
          <a:bodyPr lIns="0" tIns="0" rIns="0" bIns="0" rtlCol="0">
            <a:spAutoFit/>
          </a:bodyPr>
          <a:lstStyle/>
          <a:p>
            <a:pPr marL="0" marR="0" lvl="0" indent="0" algn="l" fontAlgn="base">
              <a:lnSpc>
                <a:spcPct val="125000"/>
              </a:lnSpc>
            </a:pPr>
            <a:endParaRPr/>
          </a:p>
        </p:txBody>
      </p:sp>
      <p:pic>
        <p:nvPicPr>
          <p:cNvPr id="6" name="图片 5"/>
          <p:cNvPicPr>
            <a:picLocks/>
          </p:cNvPicPr>
          <p:nvPr/>
        </p:nvPicPr>
        <p:blipFill>
          <a:blip r:embed="rId2"/>
          <a:stretch>
            <a:fillRect/>
          </a:stretch>
        </p:blipFill>
        <p:spPr>
          <a:xfrm>
            <a:off x="581025" y="3671888"/>
            <a:ext cx="5938838" cy="504825"/>
          </a:xfrm>
          <a:prstGeom prst="rect">
            <a:avLst/>
          </a:prstGeom>
        </p:spPr>
      </p:pic>
      <p:sp>
        <p:nvSpPr>
          <p:cNvPr id="7" name="文本框 6"/>
          <p:cNvSpPr txBox="1"/>
          <p:nvPr/>
        </p:nvSpPr>
        <p:spPr>
          <a:xfrm>
            <a:off x="6677025" y="3714750"/>
            <a:ext cx="24574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肉眼直接看不到</a:t>
            </a:r>
          </a:p>
        </p:txBody>
      </p:sp>
      <p:pic>
        <p:nvPicPr>
          <p:cNvPr id="8" name="图片 7"/>
          <p:cNvPicPr>
            <a:picLocks/>
          </p:cNvPicPr>
          <p:nvPr/>
        </p:nvPicPr>
        <p:blipFill>
          <a:blip r:embed="rId3"/>
          <a:stretch>
            <a:fillRect/>
          </a:stretch>
        </p:blipFill>
        <p:spPr>
          <a:xfrm>
            <a:off x="3419475" y="1038225"/>
            <a:ext cx="2162175" cy="2162175"/>
          </a:xfrm>
          <a:prstGeom prst="rect">
            <a:avLst/>
          </a:prstGeom>
          <a:ln w="63500" cap="flat" cmpd="sng" algn="ctr">
            <a:solidFill>
              <a:srgbClr val="FFFFFF">
                <a:alpha val="14900"/>
              </a:srgbClr>
            </a:solidFill>
            <a:prstDash val="solid"/>
            <a:round/>
            <a:headEnd type="none" w="med" len="med"/>
            <a:tailEnd type="none" w="med" len="med"/>
          </a:ln>
        </p:spPr>
      </p:pic>
      <p:sp>
        <p:nvSpPr>
          <p:cNvPr id="9" name="文本框 8"/>
          <p:cNvSpPr txBox="1"/>
          <p:nvPr/>
        </p:nvSpPr>
        <p:spPr>
          <a:xfrm>
            <a:off x="4267200" y="2209800"/>
            <a:ext cx="3810000" cy="0"/>
          </a:xfrm>
          <a:prstGeom prst="rect">
            <a:avLst/>
          </a:prstGeom>
          <a:noFill/>
        </p:spPr>
        <p:txBody>
          <a:bodyPr lIns="0" tIns="0" rIns="0" bIns="0" rtlCol="0">
            <a:spAutoFit/>
          </a:bodyPr>
          <a:lstStyle/>
          <a:p>
            <a:pPr marL="0" marR="0" lvl="0" indent="0" algn="l" fontAlgn="base">
              <a:lnSpc>
                <a:spcPct val="125000"/>
              </a:lnSpc>
            </a:pPr>
            <a:endParaRPr/>
          </a:p>
        </p:txBody>
      </p:sp>
      <p:pic>
        <p:nvPicPr>
          <p:cNvPr id="10" name="图片 9"/>
          <p:cNvPicPr>
            <a:picLocks/>
          </p:cNvPicPr>
          <p:nvPr/>
        </p:nvPicPr>
        <p:blipFill>
          <a:blip r:embed="rId4"/>
          <a:stretch>
            <a:fillRect/>
          </a:stretch>
        </p:blipFill>
        <p:spPr>
          <a:xfrm>
            <a:off x="4219575" y="2162175"/>
            <a:ext cx="766763" cy="447675"/>
          </a:xfrm>
          <a:prstGeom prst="rect">
            <a:avLst/>
          </a:prstGeom>
        </p:spPr>
      </p:pic>
      <p:pic>
        <p:nvPicPr>
          <p:cNvPr id="11" name="图片 10"/>
          <p:cNvPicPr>
            <a:picLocks/>
          </p:cNvPicPr>
          <p:nvPr/>
        </p:nvPicPr>
        <p:blipFill>
          <a:blip r:embed="rId5"/>
          <a:stretch>
            <a:fillRect/>
          </a:stretch>
        </p:blipFill>
        <p:spPr>
          <a:xfrm>
            <a:off x="3495675" y="2047875"/>
            <a:ext cx="2066925" cy="180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48150"/>
          <a:chOff x="381000" y="266700"/>
          <a:chExt cx="9134475" cy="4248150"/>
        </a:xfrm>
      </p:grpSpPr>
      <p:sp>
        <p:nvSpPr>
          <p:cNvPr id="2" name="文本框 1"/>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3" name="文本框 2"/>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分子的数量有多大？</a:t>
            </a:r>
          </a:p>
        </p:txBody>
      </p:sp>
      <p:pic>
        <p:nvPicPr>
          <p:cNvPr id="4" name="图片 3"/>
          <p:cNvPicPr>
            <a:picLocks/>
          </p:cNvPicPr>
          <p:nvPr/>
        </p:nvPicPr>
        <p:blipFill>
          <a:blip r:embed="rId2"/>
          <a:stretch>
            <a:fillRect/>
          </a:stretch>
        </p:blipFill>
        <p:spPr>
          <a:xfrm>
            <a:off x="3533775" y="2628900"/>
            <a:ext cx="1619250" cy="1619250"/>
          </a:xfrm>
          <a:prstGeom prst="rect">
            <a:avLst/>
          </a:prstGeom>
          <a:ln w="63500" cap="flat" cmpd="sng" algn="ctr">
            <a:solidFill>
              <a:srgbClr val="FFFFFF">
                <a:alpha val="14900"/>
              </a:srgbClr>
            </a:solidFill>
            <a:prstDash val="solid"/>
            <a:round/>
            <a:headEnd type="none" w="med" len="med"/>
            <a:tailEnd type="none" w="med" len="med"/>
          </a:ln>
        </p:spPr>
      </p:pic>
      <p:sp>
        <p:nvSpPr>
          <p:cNvPr id="5" name="文本框 4"/>
          <p:cNvSpPr txBox="1"/>
          <p:nvPr/>
        </p:nvSpPr>
        <p:spPr>
          <a:xfrm>
            <a:off x="4000500" y="2381250"/>
            <a:ext cx="5133975" cy="0"/>
          </a:xfrm>
          <a:prstGeom prst="rect">
            <a:avLst/>
          </a:prstGeom>
          <a:noFill/>
        </p:spPr>
        <p:txBody>
          <a:bodyPr lIns="0" tIns="0" rIns="0" bIns="0" rtlCol="0">
            <a:spAutoFit/>
          </a:bodyPr>
          <a:lstStyle/>
          <a:p>
            <a:pPr marL="0" marR="0" lvl="0" indent="0" algn="l" fontAlgn="base">
              <a:lnSpc>
                <a:spcPct val="125000"/>
              </a:lnSpc>
            </a:pPr>
            <a:endParaRPr/>
          </a:p>
        </p:txBody>
      </p:sp>
      <p:sp>
        <p:nvSpPr>
          <p:cNvPr id="6" name="文本框 5"/>
          <p:cNvSpPr txBox="1"/>
          <p:nvPr/>
        </p:nvSpPr>
        <p:spPr>
          <a:xfrm>
            <a:off x="4191000" y="2571750"/>
            <a:ext cx="4943475" cy="0"/>
          </a:xfrm>
          <a:prstGeom prst="rect">
            <a:avLst/>
          </a:prstGeom>
          <a:noFill/>
        </p:spPr>
        <p:txBody>
          <a:bodyPr lIns="0" tIns="0" rIns="0" bIns="0" rtlCol="0">
            <a:spAutoFit/>
          </a:bodyPr>
          <a:lstStyle/>
          <a:p>
            <a:pPr marL="0" marR="0" lvl="0" indent="0" algn="l" fontAlgn="base">
              <a:lnSpc>
                <a:spcPct val="125000"/>
              </a:lnSpc>
            </a:pPr>
            <a:endParaRPr/>
          </a:p>
        </p:txBody>
      </p:sp>
      <p:pic>
        <p:nvPicPr>
          <p:cNvPr id="7" name="图片 6"/>
          <p:cNvPicPr>
            <a:picLocks/>
          </p:cNvPicPr>
          <p:nvPr/>
        </p:nvPicPr>
        <p:blipFill>
          <a:blip r:embed="rId3"/>
          <a:stretch>
            <a:fillRect/>
          </a:stretch>
        </p:blipFill>
        <p:spPr>
          <a:xfrm>
            <a:off x="514350" y="1171575"/>
            <a:ext cx="8239125" cy="1076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3747">
            <a:alpha val="100000"/>
          </a:srgbClr>
        </a:solidFill>
        <a:effectLst/>
      </p:bgPr>
    </p:bg>
    <p:spTree>
      <p:nvGrpSpPr>
        <p:cNvPr id="1" name=""/>
        <p:cNvGrpSpPr/>
        <p:nvPr/>
      </p:nvGrpSpPr>
      <p:grpSpPr>
        <a:xfrm>
          <a:off x="381000" y="266700"/>
          <a:ext cx="9134475" cy="4286250"/>
          <a:chOff x="381000" y="266700"/>
          <a:chExt cx="9134475" cy="4286250"/>
        </a:xfrm>
      </p:grpSpPr>
      <p:sp>
        <p:nvSpPr>
          <p:cNvPr id="2" name="文本框 1"/>
          <p:cNvSpPr txBox="1"/>
          <p:nvPr/>
        </p:nvSpPr>
        <p:spPr>
          <a:xfrm>
            <a:off x="619125" y="3276600"/>
            <a:ext cx="85153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量筒50ml水，
烧杯50ml酒精</a:t>
            </a:r>
          </a:p>
        </p:txBody>
      </p:sp>
      <p:sp>
        <p:nvSpPr>
          <p:cNvPr id="3" name="文本框 2"/>
          <p:cNvSpPr txBox="1"/>
          <p:nvPr/>
        </p:nvSpPr>
        <p:spPr>
          <a:xfrm>
            <a:off x="3686175" y="3276600"/>
            <a:ext cx="54483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混合</a:t>
            </a:r>
          </a:p>
        </p:txBody>
      </p:sp>
      <p:sp>
        <p:nvSpPr>
          <p:cNvPr id="4" name="文本框 3"/>
          <p:cNvSpPr txBox="1"/>
          <p:nvPr/>
        </p:nvSpPr>
        <p:spPr>
          <a:xfrm>
            <a:off x="5381625" y="3276600"/>
            <a:ext cx="375285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混合后＜100ml</a:t>
            </a:r>
            <a:r>
              <a:t/>
            </a:r>
            <a:br/>
            <a:endParaRPr/>
          </a:p>
        </p:txBody>
      </p:sp>
      <p:sp>
        <p:nvSpPr>
          <p:cNvPr id="5" name="文本框 4"/>
          <p:cNvSpPr txBox="1"/>
          <p:nvPr/>
        </p:nvSpPr>
        <p:spPr>
          <a:xfrm>
            <a:off x="628650" y="4286250"/>
            <a:ext cx="8505825"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FFFF">
                    <a:alpha val="100000"/>
                  </a:srgbClr>
                </a:solidFill>
                <a:latin typeface="微软雅黑"/>
              </a:rPr>
              <a:t>实验说明什么？</a:t>
            </a:r>
          </a:p>
        </p:txBody>
      </p:sp>
      <p:sp>
        <p:nvSpPr>
          <p:cNvPr id="6" name="文本框 5"/>
          <p:cNvSpPr txBox="1"/>
          <p:nvPr/>
        </p:nvSpPr>
        <p:spPr>
          <a:xfrm>
            <a:off x="2847975" y="4286250"/>
            <a:ext cx="6286500" cy="0"/>
          </a:xfrm>
          <a:prstGeom prst="rect">
            <a:avLst/>
          </a:prstGeom>
          <a:noFill/>
        </p:spPr>
        <p:txBody>
          <a:bodyPr lIns="0" tIns="0" rIns="0" bIns="0" rtlCol="0">
            <a:spAutoFit/>
          </a:bodyPr>
          <a:lstStyle/>
          <a:p>
            <a:pPr marL="0" marR="0" lvl="0" indent="0" algn="l" fontAlgn="base">
              <a:lnSpc>
                <a:spcPct val="125000"/>
              </a:lnSpc>
            </a:pPr>
            <a:r>
              <a:rPr lang="en-US" sz="2100" u="none" spc="0">
                <a:solidFill>
                  <a:srgbClr val="FFD732">
                    <a:alpha val="100000"/>
                  </a:srgbClr>
                </a:solidFill>
                <a:latin typeface="微软雅黑"/>
              </a:rPr>
              <a:t>分子间存在间隙</a:t>
            </a:r>
          </a:p>
        </p:txBody>
      </p:sp>
      <p:sp>
        <p:nvSpPr>
          <p:cNvPr id="7" name="文本框 6"/>
          <p:cNvSpPr txBox="1"/>
          <p:nvPr/>
        </p:nvSpPr>
        <p:spPr>
          <a:xfrm>
            <a:off x="381000" y="381000"/>
            <a:ext cx="57150" cy="285750"/>
          </a:xfrm>
          <a:prstGeom prst="rect">
            <a:avLst/>
          </a:prstGeom>
          <a:solidFill>
            <a:srgbClr val="F65D5D">
              <a:alpha val="100000"/>
            </a:srgbClr>
          </a:solidFill>
        </p:spPr>
        <p:txBody>
          <a:bodyPr lIns="91440" tIns="45720" rIns="91440" bIns="45720" rtlCol="0">
            <a:spAutoFit/>
          </a:bodyPr>
          <a:lstStyle/>
          <a:p>
            <a:pPr marL="0" marR="0" lvl="0" indent="0" algn="l" fontAlgn="base">
              <a:lnSpc>
                <a:spcPct val="100000"/>
              </a:lnSpc>
            </a:pPr>
            <a:endParaRPr/>
          </a:p>
        </p:txBody>
      </p:sp>
      <p:sp>
        <p:nvSpPr>
          <p:cNvPr id="8" name="文本框 7"/>
          <p:cNvSpPr txBox="1"/>
          <p:nvPr/>
        </p:nvSpPr>
        <p:spPr>
          <a:xfrm>
            <a:off x="628650" y="266700"/>
            <a:ext cx="8505825" cy="0"/>
          </a:xfrm>
          <a:prstGeom prst="rect">
            <a:avLst/>
          </a:prstGeom>
          <a:noFill/>
        </p:spPr>
        <p:txBody>
          <a:bodyPr lIns="0" tIns="0" rIns="0" bIns="0" rtlCol="0">
            <a:spAutoFit/>
          </a:bodyPr>
          <a:lstStyle/>
          <a:p>
            <a:pPr marL="0" marR="0" lvl="0" indent="0" algn="l" fontAlgn="base">
              <a:lnSpc>
                <a:spcPct val="125000"/>
              </a:lnSpc>
            </a:pPr>
            <a:r>
              <a:rPr lang="en-US" sz="2300" b="1" u="none" spc="0">
                <a:solidFill>
                  <a:srgbClr val="FFFFFF">
                    <a:alpha val="100000"/>
                  </a:srgbClr>
                </a:solidFill>
                <a:latin typeface="微软雅黑"/>
              </a:rPr>
              <a:t>分子间存在间隙</a:t>
            </a:r>
          </a:p>
        </p:txBody>
      </p:sp>
      <p:pic>
        <p:nvPicPr>
          <p:cNvPr id="9" name="图片 8"/>
          <p:cNvPicPr>
            <a:picLocks/>
          </p:cNvPicPr>
          <p:nvPr/>
        </p:nvPicPr>
        <p:blipFill>
          <a:blip r:embed="rId2"/>
          <a:stretch>
            <a:fillRect/>
          </a:stretch>
        </p:blipFill>
        <p:spPr>
          <a:xfrm>
            <a:off x="676275" y="942975"/>
            <a:ext cx="1619250" cy="2257425"/>
          </a:xfrm>
          <a:prstGeom prst="rect">
            <a:avLst/>
          </a:prstGeom>
          <a:ln w="63500" cap="flat" cmpd="sng" algn="ctr">
            <a:solidFill>
              <a:srgbClr val="FFFFFF">
                <a:alpha val="14900"/>
              </a:srgbClr>
            </a:solidFill>
            <a:prstDash val="solid"/>
            <a:round/>
            <a:headEnd type="none" w="med" len="med"/>
            <a:tailEnd type="none" w="med" len="med"/>
          </a:ln>
        </p:spPr>
      </p:pic>
      <p:pic>
        <p:nvPicPr>
          <p:cNvPr id="10" name="图片 9"/>
          <p:cNvPicPr>
            <a:picLocks/>
          </p:cNvPicPr>
          <p:nvPr/>
        </p:nvPicPr>
        <p:blipFill>
          <a:blip r:embed="rId3"/>
          <a:stretch>
            <a:fillRect/>
          </a:stretch>
        </p:blipFill>
        <p:spPr>
          <a:xfrm>
            <a:off x="3124200" y="942975"/>
            <a:ext cx="1619250" cy="2266950"/>
          </a:xfrm>
          <a:prstGeom prst="rect">
            <a:avLst/>
          </a:prstGeom>
          <a:ln w="63500" cap="flat" cmpd="sng" algn="ctr">
            <a:solidFill>
              <a:srgbClr val="FFFFFF">
                <a:alpha val="14900"/>
              </a:srgbClr>
            </a:solidFill>
            <a:prstDash val="solid"/>
            <a:round/>
            <a:headEnd type="none" w="med" len="med"/>
            <a:tailEnd type="none" w="med" len="med"/>
          </a:ln>
        </p:spPr>
      </p:pic>
      <p:pic>
        <p:nvPicPr>
          <p:cNvPr id="11" name="图片 10"/>
          <p:cNvPicPr>
            <a:picLocks/>
          </p:cNvPicPr>
          <p:nvPr/>
        </p:nvPicPr>
        <p:blipFill>
          <a:blip r:embed="rId4"/>
          <a:stretch>
            <a:fillRect/>
          </a:stretch>
        </p:blipFill>
        <p:spPr>
          <a:xfrm>
            <a:off x="5572125" y="942975"/>
            <a:ext cx="1619250" cy="2238375"/>
          </a:xfrm>
          <a:prstGeom prst="rect">
            <a:avLst/>
          </a:prstGeom>
          <a:ln w="63500" cap="flat" cmpd="sng" algn="ctr">
            <a:solidFill>
              <a:srgbClr val="FFFFFF">
                <a:alpha val="14900"/>
              </a:srgbClr>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0" grpId="0" animBg="1"/>
      <p:bldP spid="11" grpId="0" animBg="1"/>
    </p:bldLst>
  </p:timing>
</p:sld>
</file>

<file path=ppt/theme/theme1.xml><?xml version="1.0" encoding="utf-8"?>
<a:theme xmlns:a="http://schemas.openxmlformats.org/drawingml/2006/main" name="Theme43">
  <a:themeElements>
    <a:clrScheme name="Theme4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全屏显示(16:9)</PresentationFormat>
  <Paragraphs>267</Paragraphs>
  <Slides>59</Slides>
  <Notes>0</Notes>
  <HiddenSlides>0</HiddenSlides>
  <MMClips>0</MMClips>
  <ScaleCrop>false</ScaleCrop>
  <HeadingPairs>
    <vt:vector size="4" baseType="variant">
      <vt:variant>
        <vt:lpstr>主题</vt:lpstr>
      </vt:variant>
      <vt:variant>
        <vt:i4>1</vt:i4>
      </vt:variant>
      <vt:variant>
        <vt:lpstr>幻灯片标题</vt:lpstr>
      </vt:variant>
      <vt:variant>
        <vt:i4>59</vt:i4>
      </vt:variant>
    </vt:vector>
  </HeadingPairs>
  <TitlesOfParts>
    <vt:vector size="60" baseType="lpstr">
      <vt:lpstr>Theme43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十三章第一节：分子热运动</dc:title>
  <dc:subject/>
  <dc:creator>Unknown Creator</dc:creator>
  <cp:keywords/>
  <dc:description/>
  <cp:lastModifiedBy>User</cp:lastModifiedBy>
  <cp:revision>3</cp:revision>
  <dcterms:created xsi:type="dcterms:W3CDTF">2019-12-06T07:48:37Z</dcterms:created>
  <dcterms:modified xsi:type="dcterms:W3CDTF">2020-02-16T03:10:18Z</dcterms:modified>
  <cp:category/>
</cp:coreProperties>
</file>