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636D-6C0C-43E3-8120-825460B15B61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42DC7-E2BA-4FA3-8617-8BB5A820B2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5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6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image" Target="../media/image8.pn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image" Target="../media/image7.png"/><Relationship Id="rId5" Type="http://schemas.openxmlformats.org/officeDocument/2006/relationships/tags" Target="../tags/tag42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1.xml"/><Relationship Id="rId9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image" Target="../media/image10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11" Type="http://schemas.openxmlformats.org/officeDocument/2006/relationships/image" Target="../media/image9.png"/><Relationship Id="rId5" Type="http://schemas.openxmlformats.org/officeDocument/2006/relationships/tags" Target="../tags/tag51.xml"/><Relationship Id="rId10" Type="http://schemas.openxmlformats.org/officeDocument/2006/relationships/image" Target="../media/image7.png"/><Relationship Id="rId4" Type="http://schemas.openxmlformats.org/officeDocument/2006/relationships/tags" Target="../tags/tag50.xml"/><Relationship Id="rId9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slideLayout" Target="../slideLayouts/slideLayout7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5" Type="http://schemas.openxmlformats.org/officeDocument/2006/relationships/tags" Target="../tags/tag59.xml"/><Relationship Id="rId10" Type="http://schemas.openxmlformats.org/officeDocument/2006/relationships/tags" Target="../tags/tag64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0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10" Type="http://schemas.openxmlformats.org/officeDocument/2006/relationships/image" Target="../media/image14.png"/><Relationship Id="rId4" Type="http://schemas.openxmlformats.org/officeDocument/2006/relationships/tags" Target="../tags/tag81.xml"/><Relationship Id="rId9" Type="http://schemas.openxmlformats.org/officeDocument/2006/relationships/image" Target="NUL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4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标题 1"/>
          <p:cNvSpPr>
            <a:spLocks noGrp="1" noChangeArrowheads="1"/>
          </p:cNvSpPr>
          <p:nvPr>
            <p:ph type="ctrTitle"/>
          </p:nvPr>
        </p:nvSpPr>
        <p:spPr>
          <a:xfrm>
            <a:off x="119063" y="1958975"/>
            <a:ext cx="8474075" cy="2671763"/>
          </a:xfrm>
        </p:spPr>
        <p:txBody>
          <a:bodyPr/>
          <a:lstStyle/>
          <a:p>
            <a:r>
              <a:rPr lang="en-US" altLang="zh-CN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13.4 </a:t>
            </a: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电压和电压表的使用</a:t>
            </a:r>
            <a:b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（第一课时）</a:t>
            </a:r>
          </a:p>
        </p:txBody>
      </p:sp>
    </p:spTree>
    <p:extLst>
      <p:ext uri="{BB962C8B-B14F-4D97-AF65-F5344CB8AC3E}">
        <p14:creationId xmlns:p14="http://schemas.microsoft.com/office/powerpoint/2010/main" val="94045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2900" y="2028825"/>
            <a:ext cx="47117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en-US" altLang="zh-CN" sz="3200" b="1">
                <a:latin typeface="Calibri" charset="0"/>
                <a:sym typeface="宋体" charset="-122"/>
              </a:rPr>
              <a:t>1.</a:t>
            </a:r>
            <a:r>
              <a:rPr lang="zh-CN" altLang="en-US" sz="3200" b="1">
                <a:latin typeface="Calibri" charset="0"/>
                <a:sym typeface="宋体" charset="-122"/>
              </a:rPr>
              <a:t>完成课本</a:t>
            </a:r>
            <a:r>
              <a:rPr lang="en-US" altLang="zh-CN" sz="3200" b="1">
                <a:latin typeface="Calibri" charset="0"/>
                <a:sym typeface="宋体" charset="-122"/>
              </a:rPr>
              <a:t>P76</a:t>
            </a:r>
            <a:r>
              <a:rPr lang="zh-CN" altLang="en-US" sz="3200" b="1">
                <a:latin typeface="Calibri" charset="0"/>
                <a:sym typeface="宋体" charset="-122"/>
              </a:rPr>
              <a:t>填空</a:t>
            </a:r>
          </a:p>
        </p:txBody>
      </p:sp>
      <p:sp>
        <p:nvSpPr>
          <p:cNvPr id="71683" name="Text Box 4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【当堂训练】</a:t>
            </a:r>
          </a:p>
        </p:txBody>
      </p:sp>
      <p:sp>
        <p:nvSpPr>
          <p:cNvPr id="7168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900" y="2693988"/>
            <a:ext cx="8350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3200" b="1">
                <a:latin typeface="宋体" charset="-122"/>
              </a:rPr>
              <a:t>2.</a:t>
            </a:r>
            <a:r>
              <a:rPr lang="zh-CN" altLang="en-US" sz="3200" b="1">
                <a:latin typeface="宋体" charset="-122"/>
              </a:rPr>
              <a:t>你知道家中吊灯和电视机的电压哪个大吗？</a:t>
            </a:r>
          </a:p>
        </p:txBody>
      </p:sp>
      <p:sp>
        <p:nvSpPr>
          <p:cNvPr id="20484" name="Text Box 5"/>
          <p:cNvSpPr/>
          <p:nvPr>
            <p:custDataLst>
              <p:tags r:id="rId4"/>
            </p:custDataLst>
          </p:nvPr>
        </p:nvSpPr>
        <p:spPr>
          <a:xfrm>
            <a:off x="819150" y="3608388"/>
            <a:ext cx="5287963" cy="1568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家用电器中，各用电器并联，用电器两端的电压均为</a:t>
            </a:r>
            <a:r>
              <a:rPr lang="en-US" altLang="zh-CN" sz="32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，一样大。</a:t>
            </a:r>
          </a:p>
        </p:txBody>
      </p:sp>
    </p:spTree>
    <p:extLst>
      <p:ext uri="{BB962C8B-B14F-4D97-AF65-F5344CB8AC3E}">
        <p14:creationId xmlns:p14="http://schemas.microsoft.com/office/powerpoint/2010/main" val="358781335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83"/>
          <p:cNvSpPr/>
          <p:nvPr>
            <p:custDataLst>
              <p:tags r:id="rId1"/>
            </p:custDataLst>
          </p:nvPr>
        </p:nvSpPr>
        <p:spPr>
          <a:xfrm>
            <a:off x="266700" y="1895475"/>
            <a:ext cx="8610600" cy="224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灯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与灯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串联，先用电压表测灯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两端的电压，如图所示，再测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两端 电压时，只将电压表接</a:t>
            </a:r>
            <a:r>
              <a:rPr lang="en-US" altLang="zh-CN" sz="2800" b="1">
                <a:latin typeface="宋体" charset="-122"/>
              </a:rPr>
              <a:t>A</a:t>
            </a:r>
            <a:r>
              <a:rPr lang="zh-CN" altLang="en-US" sz="2800" b="1">
                <a:latin typeface="宋体" charset="-122"/>
              </a:rPr>
              <a:t>的一端改接在</a:t>
            </a:r>
            <a:r>
              <a:rPr lang="en-US" altLang="zh-CN" sz="2800" b="1">
                <a:latin typeface="宋体" charset="-122"/>
              </a:rPr>
              <a:t>C</a:t>
            </a:r>
            <a:r>
              <a:rPr lang="zh-CN" altLang="en-US" sz="2800" b="1">
                <a:latin typeface="宋体" charset="-122"/>
              </a:rPr>
              <a:t>处，这种接法 </a:t>
            </a:r>
            <a:r>
              <a:rPr lang="en-US" altLang="zh-CN" sz="2800" b="1" u="sng">
                <a:latin typeface="宋体" charset="-122"/>
              </a:rPr>
              <a:t>           </a:t>
            </a:r>
            <a:r>
              <a:rPr lang="en-US" altLang="zh-CN" sz="2800" b="1">
                <a:latin typeface="宋体" charset="-122"/>
              </a:rPr>
              <a:t>(</a:t>
            </a:r>
            <a:r>
              <a:rPr lang="zh-CN" altLang="en-US" sz="2800" b="1">
                <a:latin typeface="宋体" charset="-122"/>
              </a:rPr>
              <a:t>选填</a:t>
            </a:r>
            <a:r>
              <a:rPr lang="zh-CN" altLang="en-US" sz="2800" b="1">
                <a:latin typeface="微软雅黑" charset="-122"/>
              </a:rPr>
              <a:t>“</a:t>
            </a:r>
            <a:r>
              <a:rPr lang="zh-CN" altLang="en-US" sz="2800" b="1">
                <a:latin typeface="宋体" charset="-122"/>
              </a:rPr>
              <a:t>正确</a:t>
            </a:r>
            <a:r>
              <a:rPr lang="zh-CN" altLang="en-US" sz="2800" b="1">
                <a:latin typeface="微软雅黑" charset="-122"/>
              </a:rPr>
              <a:t>”</a:t>
            </a:r>
            <a:r>
              <a:rPr lang="zh-CN" altLang="en-US" sz="2800" b="1">
                <a:latin typeface="宋体" charset="-122"/>
              </a:rPr>
              <a:t>或</a:t>
            </a:r>
            <a:r>
              <a:rPr lang="zh-CN" altLang="en-US" sz="2800" b="1">
                <a:latin typeface="微软雅黑" charset="-122"/>
              </a:rPr>
              <a:t>“</a:t>
            </a:r>
            <a:r>
              <a:rPr lang="zh-CN" altLang="en-US" sz="2800" b="1">
                <a:latin typeface="宋体" charset="-122"/>
              </a:rPr>
              <a:t>不正确</a:t>
            </a:r>
            <a:r>
              <a:rPr lang="zh-CN" altLang="en-US" sz="2800" b="1">
                <a:latin typeface="微软雅黑" charset="-122"/>
              </a:rPr>
              <a:t>”</a:t>
            </a:r>
            <a:r>
              <a:rPr lang="en-US" altLang="zh-CN" sz="2800" b="1">
                <a:latin typeface="宋体" charset="-122"/>
              </a:rPr>
              <a:t>)</a:t>
            </a:r>
            <a:r>
              <a:rPr lang="zh-CN" altLang="en-US" sz="2800" b="1">
                <a:latin typeface="宋体" charset="-122"/>
              </a:rPr>
              <a:t>，理由是</a:t>
            </a:r>
            <a:r>
              <a:rPr lang="en-US" altLang="zh-CN" sz="2800" b="1" u="sng">
                <a:latin typeface="宋体" charset="-122"/>
              </a:rPr>
              <a:t>                        </a:t>
            </a:r>
            <a:r>
              <a:rPr lang="zh-CN" altLang="en-US" sz="2800" b="1">
                <a:latin typeface="宋体" charset="-122"/>
              </a:rPr>
              <a:t>；观察到的现象是</a:t>
            </a:r>
            <a:r>
              <a:rPr lang="zh-CN" altLang="en-US" sz="2800" b="1" u="sng">
                <a:latin typeface="宋体" charset="-122"/>
              </a:rPr>
              <a:t>                            </a:t>
            </a:r>
            <a:r>
              <a:rPr lang="zh-CN" altLang="en-US" sz="2800" b="1">
                <a:latin typeface="宋体" charset="-122"/>
              </a:rPr>
              <a:t>。</a:t>
            </a:r>
            <a:endParaRPr lang="en-US" altLang="zh-CN" sz="2800" b="1">
              <a:latin typeface="宋体" charset="-122"/>
            </a:endParaRPr>
          </a:p>
        </p:txBody>
      </p:sp>
      <p:pic>
        <p:nvPicPr>
          <p:cNvPr id="72707" name="Picture 85" descr="w39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1" b="5763"/>
          <a:stretch>
            <a:fillRect/>
          </a:stretch>
        </p:blipFill>
        <p:spPr bwMode="auto">
          <a:xfrm>
            <a:off x="4883150" y="4384675"/>
            <a:ext cx="3168650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/>
          <p:cNvSpPr/>
          <p:nvPr>
            <p:custDataLst>
              <p:tags r:id="rId3"/>
            </p:custDataLst>
          </p:nvPr>
        </p:nvSpPr>
        <p:spPr>
          <a:xfrm>
            <a:off x="3711575" y="3184525"/>
            <a:ext cx="40481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电压表的正负接线柱接反了</a:t>
            </a:r>
          </a:p>
        </p:txBody>
      </p:sp>
      <p:sp>
        <p:nvSpPr>
          <p:cNvPr id="21508" name="Text Box 5"/>
          <p:cNvSpPr/>
          <p:nvPr>
            <p:custDataLst>
              <p:tags r:id="rId4"/>
            </p:custDataLst>
          </p:nvPr>
        </p:nvSpPr>
        <p:spPr>
          <a:xfrm>
            <a:off x="4302125" y="2724150"/>
            <a:ext cx="12446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不正确</a:t>
            </a:r>
          </a:p>
        </p:txBody>
      </p:sp>
      <p:sp>
        <p:nvSpPr>
          <p:cNvPr id="21509" name="Text Box 5"/>
          <p:cNvSpPr/>
          <p:nvPr>
            <p:custDataLst>
              <p:tags r:id="rId5"/>
            </p:custDataLst>
          </p:nvPr>
        </p:nvSpPr>
        <p:spPr>
          <a:xfrm>
            <a:off x="2738438" y="3644900"/>
            <a:ext cx="46958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电压表的指针偏向</a:t>
            </a:r>
            <a:r>
              <a:rPr lang="en-US" altLang="zh-CN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0</a:t>
            </a:r>
            <a:r>
              <a:rPr lang="zh-CN" altLang="en-US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刻度的左边</a:t>
            </a:r>
          </a:p>
        </p:txBody>
      </p:sp>
    </p:spTree>
    <p:extLst>
      <p:ext uri="{BB962C8B-B14F-4D97-AF65-F5344CB8AC3E}">
        <p14:creationId xmlns:p14="http://schemas.microsoft.com/office/powerpoint/2010/main" val="194936479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150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标题 1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90500" y="1958975"/>
            <a:ext cx="8474075" cy="1670050"/>
          </a:xfrm>
        </p:spPr>
        <p:txBody>
          <a:bodyPr/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（第二课时）</a:t>
            </a:r>
          </a:p>
        </p:txBody>
      </p:sp>
    </p:spTree>
    <p:extLst>
      <p:ext uri="{BB962C8B-B14F-4D97-AF65-F5344CB8AC3E}">
        <p14:creationId xmlns:p14="http://schemas.microsoft.com/office/powerpoint/2010/main" val="130306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文本框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5613" y="1695450"/>
            <a:ext cx="7953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【想一想】电压表和电流表在使用规则上有哪些不同点？</a:t>
            </a:r>
          </a:p>
        </p:txBody>
      </p:sp>
      <p:sp>
        <p:nvSpPr>
          <p:cNvPr id="74755" name="文本框 1126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7013" y="2951163"/>
            <a:ext cx="24193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【电流表】</a:t>
            </a:r>
          </a:p>
          <a:p>
            <a:pPr eaLnBrk="0" hangingPunct="0">
              <a:lnSpc>
                <a:spcPts val="3363"/>
              </a:lnSpc>
            </a:pPr>
            <a:endParaRPr lang="zh-CN" altLang="en-US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endParaRPr lang="zh-CN" altLang="en-US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endParaRPr lang="zh-CN" altLang="en-US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【电压表】</a:t>
            </a:r>
          </a:p>
        </p:txBody>
      </p:sp>
      <p:sp>
        <p:nvSpPr>
          <p:cNvPr id="23555" name="文本框 11265"/>
          <p:cNvSpPr/>
          <p:nvPr>
            <p:custDataLst>
              <p:tags r:id="rId3"/>
            </p:custDataLst>
          </p:nvPr>
        </p:nvSpPr>
        <p:spPr>
          <a:xfrm>
            <a:off x="1984375" y="2951163"/>
            <a:ext cx="5892800" cy="1385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串联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在电路中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2.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不能直接连到电源正负极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3.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电流表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在电路中</a:t>
            </a: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“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相当于</a:t>
            </a: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导线</a:t>
            </a:r>
          </a:p>
        </p:txBody>
      </p:sp>
      <p:sp>
        <p:nvSpPr>
          <p:cNvPr id="23556" name="文本框 11265"/>
          <p:cNvSpPr/>
          <p:nvPr>
            <p:custDataLst>
              <p:tags r:id="rId4"/>
            </p:custDataLst>
          </p:nvPr>
        </p:nvSpPr>
        <p:spPr>
          <a:xfrm>
            <a:off x="1984375" y="4675188"/>
            <a:ext cx="6632575" cy="1385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并联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在电路两端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2.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能直接连到电源正负极，测电源电压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3.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电压表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在电路中</a:t>
            </a: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“</a:t>
            </a:r>
            <a:r>
              <a:rPr lang="zh-CN" altLang="en-US" sz="2800" b="1">
                <a:solidFill>
                  <a:srgbClr val="CC00CC"/>
                </a:solidFill>
                <a:latin typeface="宋体" charset="-122"/>
              </a:rPr>
              <a:t>相当于</a:t>
            </a:r>
            <a:r>
              <a:rPr lang="en-US" altLang="zh-CN" sz="2800" b="1">
                <a:solidFill>
                  <a:srgbClr val="CC00CC"/>
                </a:solidFill>
                <a:latin typeface="宋体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断路</a:t>
            </a:r>
          </a:p>
        </p:txBody>
      </p:sp>
    </p:spTree>
    <p:extLst>
      <p:ext uri="{BB962C8B-B14F-4D97-AF65-F5344CB8AC3E}">
        <p14:creationId xmlns:p14="http://schemas.microsoft.com/office/powerpoint/2010/main" val="247531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100" y="1012825"/>
            <a:ext cx="2001838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1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75779" name="Text Box 4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98663" y="1042988"/>
            <a:ext cx="4200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含有两表的电路分析</a:t>
            </a:r>
          </a:p>
        </p:txBody>
      </p:sp>
      <p:pic>
        <p:nvPicPr>
          <p:cNvPr id="75780" name="Picture 52" descr="w38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55"/>
          <a:stretch>
            <a:fillRect/>
          </a:stretch>
        </p:blipFill>
        <p:spPr bwMode="auto">
          <a:xfrm>
            <a:off x="84138" y="3763963"/>
            <a:ext cx="27146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/>
          <p:nvPr>
            <p:custDataLst>
              <p:tags r:id="rId4"/>
            </p:custDataLst>
          </p:nvPr>
        </p:nvSpPr>
        <p:spPr>
          <a:xfrm>
            <a:off x="227013" y="1598613"/>
            <a:ext cx="8688387" cy="1968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663"/>
              </a:lnSpc>
            </a:pPr>
            <a:r>
              <a:rPr lang="zh-CN" altLang="en-US" sz="2800" b="1">
                <a:latin typeface="Calibri" charset="0"/>
              </a:rPr>
              <a:t>①   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先忽略电压表</a:t>
            </a:r>
            <a:r>
              <a:rPr lang="zh-CN" altLang="en-US" sz="2800" b="1">
                <a:latin typeface="Calibri" charset="0"/>
              </a:rPr>
              <a:t>（电压表在电路中相当于断路）；</a:t>
            </a:r>
          </a:p>
          <a:p>
            <a:pPr eaLnBrk="0" hangingPunct="0">
              <a:lnSpc>
                <a:spcPts val="3663"/>
              </a:lnSpc>
            </a:pPr>
            <a:r>
              <a:rPr lang="zh-CN" altLang="en-US" sz="2800" b="1">
                <a:latin typeface="Calibri" charset="0"/>
              </a:rPr>
              <a:t>②   再判断是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串联电路</a:t>
            </a:r>
            <a:r>
              <a:rPr lang="zh-CN" altLang="en-US" sz="2800" b="1">
                <a:latin typeface="Calibri" charset="0"/>
              </a:rPr>
              <a:t>还是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并联电路</a:t>
            </a:r>
            <a:r>
              <a:rPr lang="zh-CN" altLang="en-US" sz="2800" b="1">
                <a:latin typeface="Calibri" charset="0"/>
              </a:rPr>
              <a:t>；</a:t>
            </a:r>
          </a:p>
          <a:p>
            <a:pPr eaLnBrk="0" hangingPunct="0">
              <a:lnSpc>
                <a:spcPts val="3663"/>
              </a:lnSpc>
            </a:pPr>
            <a:r>
              <a:rPr lang="zh-CN" altLang="en-US" sz="2800" b="1">
                <a:latin typeface="Calibri" charset="0"/>
              </a:rPr>
              <a:t>③   最后分析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电流表</a:t>
            </a:r>
            <a:r>
              <a:rPr lang="zh-CN" altLang="en-US" sz="2800" b="1">
                <a:latin typeface="Calibri" charset="0"/>
              </a:rPr>
              <a:t>测量的是通过哪个用电器的电流，</a:t>
            </a:r>
          </a:p>
          <a:p>
            <a:pPr eaLnBrk="0" hangingPunct="0">
              <a:lnSpc>
                <a:spcPts val="3663"/>
              </a:lnSpc>
            </a:pPr>
            <a:r>
              <a:rPr lang="zh-CN" altLang="en-US" sz="2800" b="1">
                <a:latin typeface="Calibri" charset="0"/>
              </a:rPr>
              <a:t>       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电压表</a:t>
            </a:r>
            <a:r>
              <a:rPr lang="zh-CN" altLang="en-US" sz="2800" b="1">
                <a:latin typeface="Calibri" charset="0"/>
              </a:rPr>
              <a:t>测量的是哪个用电器两端的电压。</a:t>
            </a:r>
          </a:p>
        </p:txBody>
      </p:sp>
      <p:grpSp>
        <p:nvGrpSpPr>
          <p:cNvPr id="75782" name="组合 6"/>
          <p:cNvGrpSpPr>
            <a:grpSpLocks/>
          </p:cNvGrpSpPr>
          <p:nvPr/>
        </p:nvGrpSpPr>
        <p:grpSpPr bwMode="auto">
          <a:xfrm>
            <a:off x="2741613" y="3914775"/>
            <a:ext cx="2711450" cy="2097088"/>
            <a:chOff x="4769" y="6165"/>
            <a:chExt cx="4270" cy="3302"/>
          </a:xfrm>
        </p:grpSpPr>
        <p:pic>
          <p:nvPicPr>
            <p:cNvPr id="75783" name="图片 1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3" y="6165"/>
              <a:ext cx="3816" cy="2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784" name="右箭头 2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769" y="7412"/>
              <a:ext cx="454" cy="340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0000"/>
            </a:solidFill>
            <a:ln w="12700" algn="ctr">
              <a:solidFill>
                <a:srgbClr val="89A4A7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5785" name="Text Box 4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245" y="8645"/>
              <a:ext cx="3773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（串联电路）</a:t>
              </a:r>
            </a:p>
          </p:txBody>
        </p:sp>
      </p:grpSp>
      <p:grpSp>
        <p:nvGrpSpPr>
          <p:cNvPr id="75786" name="组合 7"/>
          <p:cNvGrpSpPr>
            <a:grpSpLocks/>
          </p:cNvGrpSpPr>
          <p:nvPr/>
        </p:nvGrpSpPr>
        <p:grpSpPr bwMode="auto">
          <a:xfrm>
            <a:off x="5564188" y="4306888"/>
            <a:ext cx="3279775" cy="1014412"/>
            <a:chOff x="9440" y="6783"/>
            <a:chExt cx="5165" cy="1598"/>
          </a:xfrm>
        </p:grpSpPr>
        <p:sp>
          <p:nvSpPr>
            <p:cNvPr id="75787" name="右箭头 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9440" y="7412"/>
              <a:ext cx="454" cy="340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0000"/>
            </a:solidFill>
            <a:ln w="12700" algn="ctr">
              <a:solidFill>
                <a:srgbClr val="89A4A7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5788" name="Text Box 4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9762" y="6783"/>
              <a:ext cx="4843" cy="1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电流表 ：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I=I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=I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charset="-122"/>
                </a:rPr>
                <a:t>2</a:t>
              </a:r>
              <a:endParaRPr lang="en-US" altLang="zh-CN" sz="2000" b="1">
                <a:solidFill>
                  <a:srgbClr val="FF0000"/>
                </a:solidFill>
                <a:latin typeface="宋体" charset="-122"/>
              </a:endParaRPr>
            </a:p>
            <a:p>
              <a:pPr eaLnBrk="0" hangingPunct="0"/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电压表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：测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两端电压</a:t>
              </a:r>
              <a:endParaRPr lang="en-US" altLang="zh-CN" sz="2000" b="1">
                <a:solidFill>
                  <a:srgbClr val="FF0000"/>
                </a:solidFill>
                <a:latin typeface="宋体" charset="-122"/>
              </a:endParaRPr>
            </a:p>
            <a:p>
              <a:pPr eaLnBrk="0" hangingPunct="0"/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电压表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2</a:t>
              </a:r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：测</a:t>
              </a:r>
              <a:r>
                <a:rPr lang="en-US" altLang="zh-CN" sz="20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charset="-122"/>
                </a:rPr>
                <a:t>2</a:t>
              </a:r>
              <a:r>
                <a:rPr lang="zh-CN" altLang="en-US" sz="2000" b="1">
                  <a:solidFill>
                    <a:srgbClr val="FF0000"/>
                  </a:solidFill>
                  <a:latin typeface="宋体" charset="-122"/>
                </a:rPr>
                <a:t>两端电压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954438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100" y="1155700"/>
            <a:ext cx="2776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2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76803" name="Text Box 4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27225" y="1185863"/>
            <a:ext cx="50673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如何判断电压表所测电压</a:t>
            </a:r>
          </a:p>
        </p:txBody>
      </p:sp>
      <p:sp>
        <p:nvSpPr>
          <p:cNvPr id="25603" name="Rectangle 4"/>
          <p:cNvSpPr/>
          <p:nvPr>
            <p:custDataLst>
              <p:tags r:id="rId3"/>
            </p:custDataLst>
          </p:nvPr>
        </p:nvSpPr>
        <p:spPr>
          <a:xfrm>
            <a:off x="161925" y="1778000"/>
            <a:ext cx="8805863" cy="22590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Calibri" charset="0"/>
              </a:rPr>
              <a:t>①  </a:t>
            </a:r>
            <a:r>
              <a:rPr lang="zh-CN" altLang="en-US" sz="2400" b="1">
                <a:latin typeface="宋体" charset="-122"/>
              </a:rPr>
              <a:t>如图</a:t>
            </a:r>
            <a:r>
              <a:rPr lang="en-US" altLang="zh-CN" sz="2400" b="1">
                <a:latin typeface="宋体" charset="-122"/>
              </a:rPr>
              <a:t>1</a:t>
            </a:r>
            <a:r>
              <a:rPr lang="zh-CN" altLang="en-US" sz="2400" b="1">
                <a:latin typeface="宋体" charset="-122"/>
              </a:rPr>
              <a:t>，可以把电压表看成是两只手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a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b</a:t>
            </a:r>
            <a:r>
              <a:rPr lang="zh-CN" altLang="en-US" sz="2400" b="1">
                <a:latin typeface="宋体" charset="-122"/>
              </a:rPr>
              <a:t>抓在电路上；整个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</a:rPr>
              <a:t>   电路被分成两个部分，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之间的部分</a:t>
            </a:r>
            <a:r>
              <a:rPr lang="zh-CN" altLang="en-US" sz="2400" b="1">
                <a:latin typeface="宋体" charset="-122"/>
              </a:rPr>
              <a:t>和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之外的部分</a:t>
            </a:r>
            <a:r>
              <a:rPr lang="zh-CN" altLang="en-US" sz="2400" b="1">
                <a:latin typeface="宋体" charset="-122"/>
              </a:rPr>
              <a:t>；</a:t>
            </a:r>
            <a:r>
              <a:rPr lang="zh-CN" altLang="en-US" sz="2400" b="1">
                <a:latin typeface="Calibri" charset="0"/>
              </a:rPr>
              <a:t>电压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Calibri" charset="0"/>
              </a:rPr>
              <a:t>      表测量的电压一般指</a:t>
            </a:r>
            <a:r>
              <a:rPr lang="zh-CN" altLang="en-US" sz="2400" b="1" u="sng">
                <a:solidFill>
                  <a:srgbClr val="FF0000"/>
                </a:solidFill>
                <a:latin typeface="Calibri" charset="0"/>
              </a:rPr>
              <a:t>不含电源的那部分电路</a:t>
            </a:r>
            <a:r>
              <a:rPr lang="zh-CN" altLang="en-US" sz="2400" b="1">
                <a:latin typeface="Calibri" charset="0"/>
              </a:rPr>
              <a:t>两端的电压；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Calibri" charset="0"/>
              </a:rPr>
              <a:t>②  </a:t>
            </a:r>
            <a:r>
              <a:rPr lang="zh-CN" altLang="en-US" sz="2400" b="1">
                <a:latin typeface="宋体" charset="-122"/>
              </a:rPr>
              <a:t>如图</a:t>
            </a:r>
            <a:r>
              <a:rPr lang="en-US" altLang="zh-CN" sz="2400" b="1">
                <a:latin typeface="宋体" charset="-122"/>
              </a:rPr>
              <a:t>2</a:t>
            </a:r>
            <a:r>
              <a:rPr lang="zh-CN" altLang="en-US" sz="2400" b="1">
                <a:latin typeface="宋体" charset="-122"/>
              </a:rPr>
              <a:t>，</a:t>
            </a:r>
            <a:r>
              <a:rPr lang="zh-CN" altLang="en-US" sz="2400" b="1">
                <a:latin typeface="宋体" charset="-122"/>
                <a:sym typeface="宋体" charset="-122"/>
              </a:rPr>
              <a:t>开关</a:t>
            </a:r>
            <a:r>
              <a:rPr lang="en-US" altLang="zh-CN" sz="2400" b="1">
                <a:latin typeface="宋体" charset="-122"/>
                <a:sym typeface="宋体" charset="-122"/>
              </a:rPr>
              <a:t>S</a:t>
            </a:r>
            <a:r>
              <a:rPr lang="zh-CN" altLang="en-US" sz="2400" b="1">
                <a:latin typeface="宋体" charset="-122"/>
                <a:sym typeface="宋体" charset="-122"/>
              </a:rPr>
              <a:t>闭合时，电压表无示数</a:t>
            </a:r>
            <a:r>
              <a:rPr lang="zh-CN" altLang="en-US" sz="24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</a:rPr>
              <a:t>          </a:t>
            </a:r>
            <a:r>
              <a:rPr lang="zh-CN" altLang="en-US" sz="2400" b="1">
                <a:latin typeface="宋体" charset="-122"/>
                <a:sym typeface="宋体" charset="-122"/>
              </a:rPr>
              <a:t>开关</a:t>
            </a:r>
            <a:r>
              <a:rPr lang="en-US" altLang="zh-CN" sz="2400" b="1">
                <a:latin typeface="宋体" charset="-122"/>
                <a:sym typeface="宋体" charset="-122"/>
              </a:rPr>
              <a:t>S</a:t>
            </a:r>
            <a:r>
              <a:rPr lang="zh-CN" altLang="en-US" sz="2400" b="1">
                <a:latin typeface="宋体" charset="-122"/>
                <a:sym typeface="宋体" charset="-122"/>
              </a:rPr>
              <a:t>断开时，电压表有示数（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电源电压</a:t>
            </a:r>
            <a:r>
              <a:rPr lang="zh-CN" altLang="en-US" sz="2400" b="1">
                <a:latin typeface="宋体" charset="-122"/>
                <a:sym typeface="宋体" charset="-122"/>
              </a:rPr>
              <a:t>）。</a:t>
            </a:r>
            <a:endParaRPr lang="zh-CN" altLang="en-US" sz="2400" b="1">
              <a:latin typeface="宋体" charset="-122"/>
            </a:endParaRPr>
          </a:p>
        </p:txBody>
      </p:sp>
      <p:grpSp>
        <p:nvGrpSpPr>
          <p:cNvPr id="76805" name="组合 6"/>
          <p:cNvGrpSpPr>
            <a:grpSpLocks/>
          </p:cNvGrpSpPr>
          <p:nvPr/>
        </p:nvGrpSpPr>
        <p:grpSpPr bwMode="auto">
          <a:xfrm>
            <a:off x="392113" y="4140200"/>
            <a:ext cx="4916487" cy="2452688"/>
            <a:chOff x="730" y="6352"/>
            <a:chExt cx="7743" cy="4033"/>
          </a:xfrm>
        </p:grpSpPr>
        <p:pic>
          <p:nvPicPr>
            <p:cNvPr id="76806" name="Picture 52" descr="w388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555"/>
            <a:stretch>
              <a:fillRect/>
            </a:stretch>
          </p:blipFill>
          <p:spPr bwMode="auto">
            <a:xfrm>
              <a:off x="4282" y="6352"/>
              <a:ext cx="4191" cy="3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07" name="图片 2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1">
              <a:lum bright="-30000" contrast="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" y="6698"/>
              <a:ext cx="3552" cy="1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08" name="Text Box 4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315" y="9527"/>
              <a:ext cx="2425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（图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）</a:t>
              </a:r>
            </a:p>
          </p:txBody>
        </p:sp>
      </p:grpSp>
      <p:grpSp>
        <p:nvGrpSpPr>
          <p:cNvPr id="76809" name="组合 7"/>
          <p:cNvGrpSpPr>
            <a:grpSpLocks/>
          </p:cNvGrpSpPr>
          <p:nvPr/>
        </p:nvGrpSpPr>
        <p:grpSpPr bwMode="auto">
          <a:xfrm>
            <a:off x="5783263" y="4240213"/>
            <a:ext cx="2924175" cy="2352675"/>
            <a:chOff x="9333" y="6519"/>
            <a:chExt cx="4605" cy="3865"/>
          </a:xfrm>
        </p:grpSpPr>
        <p:pic>
          <p:nvPicPr>
            <p:cNvPr id="76810" name="图片 3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3" y="6519"/>
              <a:ext cx="4605" cy="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11" name="Text Box 4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437" y="9527"/>
              <a:ext cx="2397" cy="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（图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2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2335763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16150" y="1101725"/>
            <a:ext cx="47117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电路故障分析</a:t>
            </a:r>
          </a:p>
        </p:txBody>
      </p:sp>
      <p:sp>
        <p:nvSpPr>
          <p:cNvPr id="77827" name="Text Box 4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1095375"/>
            <a:ext cx="192087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3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778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8275" y="1677988"/>
            <a:ext cx="5580063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Calibri" charset="0"/>
                <a:sym typeface="宋体" charset="-122"/>
              </a:rPr>
              <a:t>   1.</a:t>
            </a:r>
            <a:r>
              <a:rPr lang="zh-CN" altLang="en-US" sz="2400" b="1">
                <a:latin typeface="Calibri" charset="0"/>
                <a:sym typeface="宋体" charset="-122"/>
              </a:rPr>
              <a:t>主要是通过对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  <a:sym typeface="宋体" charset="-122"/>
              </a:rPr>
              <a:t>电流表和电压表的状态</a:t>
            </a:r>
            <a:r>
              <a:rPr lang="zh-CN" altLang="en-US" sz="2400" b="1">
                <a:latin typeface="Calibri" charset="0"/>
                <a:sym typeface="宋体" charset="-122"/>
              </a:rPr>
              <a:t>进行分析，来判断电路的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  <a:sym typeface="宋体" charset="-122"/>
              </a:rPr>
              <a:t>故障位置和原因</a:t>
            </a:r>
            <a:r>
              <a:rPr lang="zh-CN" altLang="en-US" sz="2400" b="1">
                <a:latin typeface="Calibri" charset="0"/>
                <a:sym typeface="宋体" charset="-122"/>
              </a:rPr>
              <a:t>；如图，闭合开关：</a:t>
            </a:r>
            <a:endParaRPr lang="zh-CN" altLang="en-US" sz="2400" b="1">
              <a:latin typeface="宋体" charset="-122"/>
              <a:sym typeface="宋体" charset="-122"/>
            </a:endParaRPr>
          </a:p>
        </p:txBody>
      </p:sp>
      <p:pic>
        <p:nvPicPr>
          <p:cNvPr id="77829" name="图片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511300"/>
            <a:ext cx="26384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 Box 40"/>
          <p:cNvSpPr/>
          <p:nvPr>
            <p:custDataLst>
              <p:tags r:id="rId5"/>
            </p:custDataLst>
          </p:nvPr>
        </p:nvSpPr>
        <p:spPr>
          <a:xfrm>
            <a:off x="555625" y="4032250"/>
            <a:ext cx="2759075" cy="9540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latin typeface="Calibri" charset="0"/>
                <a:sym typeface="宋体" charset="-122"/>
              </a:rPr>
              <a:t>①</a:t>
            </a:r>
            <a:r>
              <a:rPr lang="zh-CN" altLang="en-US" sz="2800" b="1">
                <a:latin typeface="宋体" charset="-122"/>
              </a:rPr>
              <a:t>电流表无示数</a:t>
            </a:r>
          </a:p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（电路断路）</a:t>
            </a:r>
          </a:p>
        </p:txBody>
      </p:sp>
      <p:sp>
        <p:nvSpPr>
          <p:cNvPr id="26630" name="Text Box 40"/>
          <p:cNvSpPr/>
          <p:nvPr>
            <p:custDataLst>
              <p:tags r:id="rId6"/>
            </p:custDataLst>
          </p:nvPr>
        </p:nvSpPr>
        <p:spPr>
          <a:xfrm>
            <a:off x="555625" y="5386388"/>
            <a:ext cx="2759075" cy="9540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latin typeface="Calibri" charset="0"/>
              </a:rPr>
              <a:t>②</a:t>
            </a:r>
            <a:r>
              <a:rPr lang="zh-CN" altLang="en-US" sz="2800" b="1">
                <a:latin typeface="宋体" charset="-122"/>
              </a:rPr>
              <a:t>电流表有示数</a:t>
            </a:r>
          </a:p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（电路短路）</a:t>
            </a:r>
          </a:p>
        </p:txBody>
      </p:sp>
      <p:grpSp>
        <p:nvGrpSpPr>
          <p:cNvPr id="77832" name="组合 10"/>
          <p:cNvGrpSpPr>
            <a:grpSpLocks/>
          </p:cNvGrpSpPr>
          <p:nvPr/>
        </p:nvGrpSpPr>
        <p:grpSpPr bwMode="auto">
          <a:xfrm>
            <a:off x="3419475" y="3659188"/>
            <a:ext cx="4903788" cy="1198562"/>
            <a:chOff x="5386" y="5762"/>
            <a:chExt cx="7722" cy="1888"/>
          </a:xfrm>
        </p:grpSpPr>
        <p:sp>
          <p:nvSpPr>
            <p:cNvPr id="77833" name="Text Box 4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066" y="5762"/>
              <a:ext cx="6957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latin typeface="Calibri" charset="0"/>
                  <a:sym typeface="宋体" charset="-122"/>
                </a:rPr>
                <a:t>电压</a:t>
              </a:r>
              <a:r>
                <a:rPr lang="zh-CN" altLang="en-US" sz="2800" b="1">
                  <a:latin typeface="宋体" charset="-122"/>
                </a:rPr>
                <a:t>表无示数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宋体" charset="-122"/>
                </a:rPr>
                <a:t>2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断路）</a:t>
              </a:r>
            </a:p>
          </p:txBody>
        </p:sp>
        <p:sp>
          <p:nvSpPr>
            <p:cNvPr id="77834" name="Text Box 4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6066" y="6828"/>
              <a:ext cx="7043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latin typeface="Calibri" charset="0"/>
                  <a:sym typeface="宋体" charset="-122"/>
                </a:rPr>
                <a:t>电压</a:t>
              </a:r>
              <a:r>
                <a:rPr lang="zh-CN" altLang="en-US" sz="2800" b="1">
                  <a:latin typeface="宋体" charset="-122"/>
                </a:rPr>
                <a:t>表有示数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断路）</a:t>
              </a:r>
            </a:p>
          </p:txBody>
        </p:sp>
        <p:sp>
          <p:nvSpPr>
            <p:cNvPr id="77835" name="左大括号 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386" y="6190"/>
              <a:ext cx="680" cy="1076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7836" name="组合 11"/>
          <p:cNvGrpSpPr>
            <a:grpSpLocks/>
          </p:cNvGrpSpPr>
          <p:nvPr/>
        </p:nvGrpSpPr>
        <p:grpSpPr bwMode="auto">
          <a:xfrm>
            <a:off x="3419475" y="5043488"/>
            <a:ext cx="4903788" cy="1198562"/>
            <a:chOff x="5386" y="7942"/>
            <a:chExt cx="7722" cy="1888"/>
          </a:xfrm>
        </p:grpSpPr>
        <p:sp>
          <p:nvSpPr>
            <p:cNvPr id="77837" name="Text Box 4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066" y="7942"/>
              <a:ext cx="7043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latin typeface="Calibri" charset="0"/>
                  <a:sym typeface="宋体" charset="-122"/>
                </a:rPr>
                <a:t>电压</a:t>
              </a:r>
              <a:r>
                <a:rPr lang="zh-CN" altLang="en-US" sz="2800" b="1">
                  <a:latin typeface="宋体" charset="-122"/>
                </a:rPr>
                <a:t>表无示数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宋体" charset="-122"/>
                </a:rPr>
                <a:t>1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短路）</a:t>
              </a:r>
            </a:p>
          </p:txBody>
        </p:sp>
        <p:sp>
          <p:nvSpPr>
            <p:cNvPr id="77838" name="Text Box 4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066" y="9008"/>
              <a:ext cx="6756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b="1">
                  <a:latin typeface="Calibri" charset="0"/>
                  <a:sym typeface="宋体" charset="-122"/>
                </a:rPr>
                <a:t>电压</a:t>
              </a:r>
              <a:r>
                <a:rPr lang="zh-CN" altLang="en-US" sz="2800" b="1">
                  <a:latin typeface="宋体" charset="-122"/>
                </a:rPr>
                <a:t>表有示数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宋体" charset="-122"/>
                </a:rPr>
                <a:t>L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宋体" charset="-122"/>
                </a:rPr>
                <a:t>2</a:t>
              </a:r>
              <a:r>
                <a:rPr lang="zh-CN" altLang="en-US" sz="2800" b="1">
                  <a:solidFill>
                    <a:srgbClr val="FF0000"/>
                  </a:solidFill>
                  <a:latin typeface="宋体" charset="-122"/>
                </a:rPr>
                <a:t>短路）</a:t>
              </a:r>
            </a:p>
          </p:txBody>
        </p:sp>
        <p:sp>
          <p:nvSpPr>
            <p:cNvPr id="77839" name="左大括号 9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386" y="8356"/>
              <a:ext cx="680" cy="1076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514792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/>
          <p:nvPr>
            <p:custDataLst>
              <p:tags r:id="rId1"/>
            </p:custDataLst>
          </p:nvPr>
        </p:nvSpPr>
        <p:spPr>
          <a:xfrm>
            <a:off x="168275" y="2036763"/>
            <a:ext cx="8848725" cy="3121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en-US" altLang="zh-CN" sz="4400" b="1">
                <a:latin typeface="Calibri" charset="0"/>
                <a:sym typeface="宋体" charset="-122"/>
              </a:rPr>
              <a:t>2.</a:t>
            </a:r>
            <a:r>
              <a:rPr lang="zh-CN" altLang="en-US" sz="4400" b="1">
                <a:solidFill>
                  <a:srgbClr val="FF0000"/>
                </a:solidFill>
                <a:latin typeface="Calibri" charset="0"/>
                <a:sym typeface="宋体" charset="-122"/>
              </a:rPr>
              <a:t>判断电路故障的其他方法</a:t>
            </a:r>
            <a:r>
              <a:rPr lang="zh-CN" altLang="en-US" sz="4400" b="1">
                <a:latin typeface="Calibri" charset="0"/>
                <a:sym typeface="宋体" charset="-122"/>
              </a:rPr>
              <a:t>还有：</a:t>
            </a:r>
          </a:p>
          <a:p>
            <a:pPr eaLnBrk="0" hangingPunct="0">
              <a:lnSpc>
                <a:spcPts val="3375"/>
              </a:lnSpc>
            </a:pPr>
            <a:endParaRPr lang="zh-CN" altLang="en-US" sz="4400" b="1">
              <a:latin typeface="Calibri" charset="0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zh-CN" altLang="en-US" sz="4400" b="1">
                <a:latin typeface="Calibri" charset="0"/>
                <a:sym typeface="宋体" charset="-122"/>
              </a:rPr>
              <a:t>①导线短路法</a:t>
            </a:r>
          </a:p>
          <a:p>
            <a:pPr eaLnBrk="0" hangingPunct="0">
              <a:lnSpc>
                <a:spcPts val="3375"/>
              </a:lnSpc>
            </a:pPr>
            <a:endParaRPr lang="zh-CN" altLang="en-US" sz="4400" b="1">
              <a:latin typeface="Calibri" charset="0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zh-CN" altLang="en-US" sz="4400" b="1">
                <a:latin typeface="Calibri" charset="0"/>
                <a:sym typeface="宋体" charset="-122"/>
              </a:rPr>
              <a:t>②小灯泡辅助法</a:t>
            </a:r>
          </a:p>
          <a:p>
            <a:pPr eaLnBrk="0" hangingPunct="0">
              <a:lnSpc>
                <a:spcPts val="3375"/>
              </a:lnSpc>
            </a:pPr>
            <a:endParaRPr lang="zh-CN" altLang="en-US" sz="4400" b="1">
              <a:latin typeface="Calibri" charset="0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zh-CN" altLang="en-US" sz="4400" b="1">
                <a:latin typeface="Calibri" charset="0"/>
                <a:sym typeface="宋体" charset="-122"/>
              </a:rPr>
              <a:t>③电流表电压表辅助法</a:t>
            </a:r>
          </a:p>
        </p:txBody>
      </p:sp>
    </p:spTree>
    <p:extLst>
      <p:ext uri="{BB962C8B-B14F-4D97-AF65-F5344CB8AC3E}">
        <p14:creationId xmlns:p14="http://schemas.microsoft.com/office/powerpoint/2010/main" val="1901506715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【当堂训练】</a:t>
            </a:r>
          </a:p>
        </p:txBody>
      </p:sp>
      <p:sp>
        <p:nvSpPr>
          <p:cNvPr id="79875" name="Text Box 4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3850" y="2451100"/>
            <a:ext cx="83343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在如图所示的电路中，当开关</a:t>
            </a:r>
            <a:r>
              <a:rPr lang="en-US" altLang="zh-CN" sz="2800" b="1">
                <a:latin typeface="宋体" charset="-122"/>
              </a:rPr>
              <a:t>S</a:t>
            </a:r>
            <a:r>
              <a:rPr lang="zh-CN" altLang="en-US" sz="2800" b="1">
                <a:latin typeface="宋体" charset="-122"/>
              </a:rPr>
              <a:t>闭合时，电压表</a:t>
            </a:r>
            <a:r>
              <a:rPr lang="en-US" altLang="zh-CN" sz="2800" b="1">
                <a:latin typeface="宋体" charset="-122"/>
              </a:rPr>
              <a:t>V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的示数为</a:t>
            </a:r>
            <a:r>
              <a:rPr lang="en-US" altLang="zh-CN" sz="2800" b="1">
                <a:latin typeface="宋体" charset="-122"/>
              </a:rPr>
              <a:t>3V</a:t>
            </a:r>
            <a:r>
              <a:rPr lang="zh-CN" altLang="en-US" sz="2800" b="1">
                <a:latin typeface="宋体" charset="-122"/>
              </a:rPr>
              <a:t>，</a:t>
            </a:r>
            <a:r>
              <a:rPr lang="en-US" altLang="zh-CN" sz="2800" b="1">
                <a:latin typeface="宋体" charset="-122"/>
              </a:rPr>
              <a:t>V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的示数为</a:t>
            </a:r>
            <a:r>
              <a:rPr lang="en-US" altLang="zh-CN" sz="2800" b="1">
                <a:latin typeface="宋体" charset="-122"/>
              </a:rPr>
              <a:t>6V</a:t>
            </a:r>
            <a:r>
              <a:rPr lang="zh-CN" altLang="en-US" sz="2800" b="1">
                <a:latin typeface="宋体" charset="-122"/>
              </a:rPr>
              <a:t>，则电源电压为 </a:t>
            </a:r>
            <a:r>
              <a:rPr lang="en-US" altLang="zh-CN" sz="2800" b="1">
                <a:latin typeface="宋体" charset="-122"/>
              </a:rPr>
              <a:t>(    )</a:t>
            </a:r>
          </a:p>
          <a:p>
            <a:pPr eaLnBrk="0" hangingPunct="0"/>
            <a:r>
              <a:rPr lang="en-US" altLang="zh-CN" sz="2800" b="1">
                <a:latin typeface="宋体" charset="-122"/>
              </a:rPr>
              <a:t>  A.3V     B.6V       C.9V      D.12V</a:t>
            </a:r>
          </a:p>
        </p:txBody>
      </p:sp>
      <p:pic>
        <p:nvPicPr>
          <p:cNvPr id="79876" name="Picture 52" descr="w38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55"/>
          <a:stretch>
            <a:fillRect/>
          </a:stretch>
        </p:blipFill>
        <p:spPr bwMode="auto">
          <a:xfrm>
            <a:off x="2436813" y="3813175"/>
            <a:ext cx="348138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8"/>
          <p:cNvSpPr/>
          <p:nvPr>
            <p:custDataLst>
              <p:tags r:id="rId4"/>
            </p:custDataLst>
          </p:nvPr>
        </p:nvSpPr>
        <p:spPr>
          <a:xfrm>
            <a:off x="7620000" y="2738438"/>
            <a:ext cx="533400" cy="706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eaLnBrk="0" hangingPunct="0">
              <a:spcBef>
                <a:spcPct val="50000"/>
              </a:spcBef>
            </a:pPr>
            <a:r>
              <a:rPr lang="en-US" altLang="zh-CN"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c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4234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0338" y="1631950"/>
            <a:ext cx="8534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2.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如图所示，当接通开关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S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后，发现电流表指针偏转，电压表指针不动，则故障可能是（   ）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断路（灯丝断了）	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B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断路（灯丝断了）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C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短路	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D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短路</a:t>
            </a:r>
          </a:p>
        </p:txBody>
      </p:sp>
      <p:pic>
        <p:nvPicPr>
          <p:cNvPr id="80899" name="Picture 6" descr="6-1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77"/>
          <a:stretch>
            <a:fillRect/>
          </a:stretch>
        </p:blipFill>
        <p:spPr bwMode="auto">
          <a:xfrm>
            <a:off x="4567238" y="3917950"/>
            <a:ext cx="3298825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8"/>
          <p:cNvSpPr/>
          <p:nvPr>
            <p:custDataLst>
              <p:tags r:id="rId3"/>
            </p:custDataLst>
          </p:nvPr>
        </p:nvSpPr>
        <p:spPr>
          <a:xfrm>
            <a:off x="5454650" y="2054225"/>
            <a:ext cx="533400" cy="5222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C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4427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6"/>
          <p:cNvSpPr>
            <a:spLocks noChangeArrowheads="1"/>
          </p:cNvSpPr>
          <p:nvPr/>
        </p:nvSpPr>
        <p:spPr bwMode="auto">
          <a:xfrm>
            <a:off x="233363" y="909638"/>
            <a:ext cx="866298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 b="1">
                <a:solidFill>
                  <a:srgbClr val="CC00CC"/>
                </a:solidFill>
              </a:rPr>
              <a:t>【想一想】</a:t>
            </a:r>
            <a:r>
              <a:rPr lang="zh-CN" altLang="en-US" sz="2400" b="1"/>
              <a:t>在点亮小灯泡的实验中，闭合开关，电路中有电流，小灯泡亮起来；</a:t>
            </a:r>
            <a:r>
              <a:rPr lang="zh-CN" altLang="en-US" sz="2400" b="1">
                <a:solidFill>
                  <a:srgbClr val="FF0000"/>
                </a:solidFill>
              </a:rPr>
              <a:t>电路中为什么会有电流呢？</a:t>
            </a:r>
          </a:p>
        </p:txBody>
      </p:sp>
      <p:sp>
        <p:nvSpPr>
          <p:cNvPr id="12290" name="Text Box 6"/>
          <p:cNvSpPr/>
          <p:nvPr/>
        </p:nvSpPr>
        <p:spPr>
          <a:xfrm>
            <a:off x="377825" y="1898650"/>
            <a:ext cx="7305675" cy="955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1.</a:t>
            </a:r>
            <a:r>
              <a:rPr lang="zh-CN" altLang="en-US" sz="2800" b="1">
                <a:solidFill>
                  <a:schemeClr val="accent2"/>
                </a:solidFill>
              </a:rPr>
              <a:t>电路中</a:t>
            </a:r>
            <a:r>
              <a:rPr lang="zh-CN" altLang="en-US" sz="2800" b="1">
                <a:solidFill>
                  <a:srgbClr val="FF0000"/>
                </a:solidFill>
              </a:rPr>
              <a:t>电流的形成是因为</a:t>
            </a:r>
            <a:r>
              <a:rPr lang="zh-CN" altLang="en-US" sz="2800" b="1">
                <a:solidFill>
                  <a:schemeClr val="accent2"/>
                </a:solidFill>
              </a:rPr>
              <a:t>电路两端</a:t>
            </a:r>
            <a:r>
              <a:rPr lang="zh-CN" altLang="en-US" sz="2800" b="1">
                <a:solidFill>
                  <a:srgbClr val="FF0000"/>
                </a:solidFill>
              </a:rPr>
              <a:t>存在电压；</a:t>
            </a:r>
            <a:r>
              <a:rPr lang="en-US" altLang="zh-CN" sz="2800" b="1">
                <a:solidFill>
                  <a:srgbClr val="FF0000"/>
                </a:solidFill>
              </a:rPr>
              <a:t>2.</a:t>
            </a:r>
            <a:r>
              <a:rPr lang="zh-CN" altLang="en-US" sz="2800" b="1">
                <a:solidFill>
                  <a:srgbClr val="FF0000"/>
                </a:solidFill>
              </a:rPr>
              <a:t>电源提供电压。</a:t>
            </a:r>
          </a:p>
        </p:txBody>
      </p:sp>
      <p:sp>
        <p:nvSpPr>
          <p:cNvPr id="12291" name="Text Box 3"/>
          <p:cNvSpPr/>
          <p:nvPr/>
        </p:nvSpPr>
        <p:spPr>
          <a:xfrm>
            <a:off x="3333750" y="4489450"/>
            <a:ext cx="17684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【类比法】</a:t>
            </a:r>
          </a:p>
        </p:txBody>
      </p:sp>
      <p:grpSp>
        <p:nvGrpSpPr>
          <p:cNvPr id="63493" name="组合 24"/>
          <p:cNvGrpSpPr>
            <a:grpSpLocks/>
          </p:cNvGrpSpPr>
          <p:nvPr/>
        </p:nvGrpSpPr>
        <p:grpSpPr bwMode="auto">
          <a:xfrm>
            <a:off x="5435600" y="3095625"/>
            <a:ext cx="3327400" cy="3441700"/>
            <a:chOff x="8559" y="4876"/>
            <a:chExt cx="5240" cy="5420"/>
          </a:xfrm>
        </p:grpSpPr>
        <p:pic>
          <p:nvPicPr>
            <p:cNvPr id="63494" name="图片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46" t="7513" b="16847"/>
            <a:stretch>
              <a:fillRect/>
            </a:stretch>
          </p:blipFill>
          <p:spPr bwMode="auto">
            <a:xfrm>
              <a:off x="8560" y="5568"/>
              <a:ext cx="5085" cy="3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4" name="圆角矩形 18"/>
            <p:cNvSpPr/>
            <p:nvPr/>
          </p:nvSpPr>
          <p:spPr>
            <a:xfrm>
              <a:off x="8559" y="4876"/>
              <a:ext cx="5240" cy="5420"/>
            </a:xfrm>
            <a:prstGeom prst="round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3496" name="Text Box 6"/>
            <p:cNvSpPr>
              <a:spLocks noChangeArrowheads="1"/>
            </p:cNvSpPr>
            <p:nvPr/>
          </p:nvSpPr>
          <p:spPr bwMode="auto">
            <a:xfrm>
              <a:off x="9501" y="5298"/>
              <a:ext cx="1376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2875"/>
                </a:lnSpc>
              </a:pPr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电源</a:t>
              </a:r>
            </a:p>
          </p:txBody>
        </p:sp>
        <p:sp>
          <p:nvSpPr>
            <p:cNvPr id="63497" name="Text Box 5"/>
            <p:cNvSpPr>
              <a:spLocks noChangeArrowheads="1"/>
            </p:cNvSpPr>
            <p:nvPr/>
          </p:nvSpPr>
          <p:spPr bwMode="auto">
            <a:xfrm>
              <a:off x="9501" y="9334"/>
              <a:ext cx="1808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2875"/>
                </a:lnSpc>
              </a:pPr>
              <a:r>
                <a:rPr lang="zh-CN" altLang="en-US" sz="2400" b="1">
                  <a:solidFill>
                    <a:srgbClr val="1F80C8"/>
                  </a:solidFill>
                  <a:latin typeface="黑体" pitchFamily="49" charset="-122"/>
                  <a:ea typeface="黑体" pitchFamily="49" charset="-122"/>
                </a:rPr>
                <a:t>小灯泡</a:t>
              </a:r>
            </a:p>
          </p:txBody>
        </p:sp>
        <p:sp>
          <p:nvSpPr>
            <p:cNvPr id="63498" name="Text Box 5"/>
            <p:cNvSpPr>
              <a:spLocks noChangeArrowheads="1"/>
            </p:cNvSpPr>
            <p:nvPr/>
          </p:nvSpPr>
          <p:spPr bwMode="auto">
            <a:xfrm>
              <a:off x="12225" y="6341"/>
              <a:ext cx="1307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2875"/>
                </a:lnSpc>
              </a:pPr>
              <a:r>
                <a:rPr lang="zh-CN" altLang="en-US" sz="2400" b="1">
                  <a:latin typeface="黑体" pitchFamily="49" charset="-122"/>
                  <a:ea typeface="黑体" pitchFamily="49" charset="-122"/>
                </a:rPr>
                <a:t>开关</a:t>
              </a:r>
            </a:p>
          </p:txBody>
        </p:sp>
      </p:grpSp>
      <p:grpSp>
        <p:nvGrpSpPr>
          <p:cNvPr id="63499" name="组合 27"/>
          <p:cNvGrpSpPr>
            <a:grpSpLocks/>
          </p:cNvGrpSpPr>
          <p:nvPr/>
        </p:nvGrpSpPr>
        <p:grpSpPr bwMode="auto">
          <a:xfrm>
            <a:off x="249238" y="3095625"/>
            <a:ext cx="2836862" cy="3455988"/>
            <a:chOff x="392" y="4875"/>
            <a:chExt cx="4468" cy="5442"/>
          </a:xfrm>
        </p:grpSpPr>
        <p:grpSp>
          <p:nvGrpSpPr>
            <p:cNvPr id="63500" name="组合 23"/>
            <p:cNvGrpSpPr>
              <a:grpSpLocks/>
            </p:cNvGrpSpPr>
            <p:nvPr/>
          </p:nvGrpSpPr>
          <p:grpSpPr bwMode="auto">
            <a:xfrm>
              <a:off x="392" y="4875"/>
              <a:ext cx="4468" cy="5442"/>
              <a:chOff x="392" y="4875"/>
              <a:chExt cx="4468" cy="5442"/>
            </a:xfrm>
          </p:grpSpPr>
          <p:pic>
            <p:nvPicPr>
              <p:cNvPr id="63501" name="图片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3127"/>
              <a:stretch>
                <a:fillRect/>
              </a:stretch>
            </p:blipFill>
            <p:spPr bwMode="auto">
              <a:xfrm>
                <a:off x="515" y="5075"/>
                <a:ext cx="4184" cy="4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01" name="圆角矩形 12"/>
              <p:cNvSpPr/>
              <p:nvPr/>
            </p:nvSpPr>
            <p:spPr>
              <a:xfrm>
                <a:off x="392" y="4875"/>
                <a:ext cx="4468" cy="5420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3503" name="Text Box 5"/>
              <p:cNvSpPr>
                <a:spLocks noChangeArrowheads="1"/>
              </p:cNvSpPr>
              <p:nvPr/>
            </p:nvSpPr>
            <p:spPr bwMode="auto">
              <a:xfrm>
                <a:off x="1681" y="9593"/>
                <a:ext cx="1808" cy="7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2875"/>
                  </a:lnSpc>
                </a:pPr>
                <a:r>
                  <a:rPr lang="zh-CN" altLang="en-US" sz="2400" b="1">
                    <a:solidFill>
                      <a:srgbClr val="1F80C8"/>
                    </a:solidFill>
                    <a:latin typeface="黑体" pitchFamily="49" charset="-122"/>
                    <a:ea typeface="黑体" pitchFamily="49" charset="-122"/>
                  </a:rPr>
                  <a:t>水轮机</a:t>
                </a:r>
                <a:endParaRPr lang="zh-CN" altLang="en-US" sz="24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endParaRPr>
              </a:p>
            </p:txBody>
          </p:sp>
          <p:sp>
            <p:nvSpPr>
              <p:cNvPr id="63504" name="Text Box 6"/>
              <p:cNvSpPr>
                <a:spLocks noChangeArrowheads="1"/>
              </p:cNvSpPr>
              <p:nvPr/>
            </p:nvSpPr>
            <p:spPr bwMode="auto">
              <a:xfrm>
                <a:off x="2043" y="5843"/>
                <a:ext cx="1376" cy="7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2875"/>
                  </a:lnSpc>
                </a:pPr>
                <a:r>
                  <a:rPr lang="zh-CN" altLang="en-US" sz="2000" b="1">
                    <a:solidFill>
                      <a:srgbClr val="FF0000"/>
                    </a:solidFill>
                    <a:latin typeface="黑体" pitchFamily="49" charset="-122"/>
                    <a:ea typeface="黑体" pitchFamily="49" charset="-122"/>
                  </a:rPr>
                  <a:t>水泵</a:t>
                </a:r>
              </a:p>
            </p:txBody>
          </p:sp>
          <p:sp>
            <p:nvSpPr>
              <p:cNvPr id="63505" name="Text Box 5"/>
              <p:cNvSpPr>
                <a:spLocks noChangeArrowheads="1"/>
              </p:cNvSpPr>
              <p:nvPr/>
            </p:nvSpPr>
            <p:spPr bwMode="auto">
              <a:xfrm>
                <a:off x="3002" y="7952"/>
                <a:ext cx="1307" cy="7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2875"/>
                  </a:lnSpc>
                </a:pPr>
                <a:r>
                  <a:rPr lang="zh-CN" altLang="en-US" sz="2400" b="1">
                    <a:latin typeface="黑体" pitchFamily="49" charset="-122"/>
                    <a:ea typeface="黑体" pitchFamily="49" charset="-122"/>
                  </a:rPr>
                  <a:t>阀门</a:t>
                </a:r>
              </a:p>
            </p:txBody>
          </p:sp>
        </p:grpSp>
        <p:sp>
          <p:nvSpPr>
            <p:cNvPr id="63506" name="直接连接符 25"/>
            <p:cNvSpPr>
              <a:spLocks noChangeShapeType="1"/>
            </p:cNvSpPr>
            <p:nvPr/>
          </p:nvSpPr>
          <p:spPr bwMode="auto">
            <a:xfrm>
              <a:off x="1239" y="6726"/>
              <a:ext cx="1425" cy="34"/>
            </a:xfrm>
            <a:prstGeom prst="line">
              <a:avLst/>
            </a:prstGeom>
            <a:noFill/>
            <a:ln w="28575" cap="flat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507" name="直接连接符 26"/>
            <p:cNvSpPr>
              <a:spLocks noChangeShapeType="1"/>
            </p:cNvSpPr>
            <p:nvPr/>
          </p:nvSpPr>
          <p:spPr bwMode="auto">
            <a:xfrm>
              <a:off x="2437" y="7214"/>
              <a:ext cx="1474" cy="0"/>
            </a:xfrm>
            <a:prstGeom prst="line">
              <a:avLst/>
            </a:prstGeom>
            <a:noFill/>
            <a:ln w="28575" cap="flat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154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788" y="1536700"/>
            <a:ext cx="8534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3.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如图所示，当接通开关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S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后，发现电流表指针不动，电压表指针偏转，则故障可能是（   ）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断路（灯丝断了）	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B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断路（灯丝断了）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C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短路		</a:t>
            </a:r>
          </a:p>
          <a:p>
            <a:pPr eaLnBrk="0" hangingPunct="0"/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         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D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．小灯泡</a:t>
            </a: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L</a:t>
            </a:r>
            <a:r>
              <a:rPr lang="en-US" altLang="zh-CN" sz="2800" b="1" baseline="-3000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短路</a:t>
            </a:r>
          </a:p>
        </p:txBody>
      </p:sp>
      <p:pic>
        <p:nvPicPr>
          <p:cNvPr id="81923" name="Picture 6" descr="6-1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9" b="12677"/>
          <a:stretch>
            <a:fillRect/>
          </a:stretch>
        </p:blipFill>
        <p:spPr bwMode="auto">
          <a:xfrm>
            <a:off x="4187825" y="3884613"/>
            <a:ext cx="3371850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8"/>
          <p:cNvSpPr/>
          <p:nvPr>
            <p:custDataLst>
              <p:tags r:id="rId3"/>
            </p:custDataLst>
          </p:nvPr>
        </p:nvSpPr>
        <p:spPr>
          <a:xfrm>
            <a:off x="5445125" y="1909763"/>
            <a:ext cx="533400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A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0898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11" descr="菁优网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01"/>
          <a:stretch>
            <a:fillRect/>
          </a:stretch>
        </p:blipFill>
        <p:spPr bwMode="auto">
          <a:xfrm>
            <a:off x="1447800" y="4038600"/>
            <a:ext cx="2222500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7" name="Picture 10" descr="菁优网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9"/>
          <a:stretch>
            <a:fillRect/>
          </a:stretch>
        </p:blipFill>
        <p:spPr bwMode="auto">
          <a:xfrm>
            <a:off x="4572000" y="4333875"/>
            <a:ext cx="25003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TextBox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7000" y="1101725"/>
            <a:ext cx="886460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CN" sz="2800" b="1">
                <a:latin typeface="宋体" charset="-122"/>
              </a:rPr>
              <a:t>4.</a:t>
            </a:r>
            <a:r>
              <a:rPr lang="zh-CN" altLang="zh-CN" sz="2800" b="1">
                <a:latin typeface="宋体" charset="-122"/>
              </a:rPr>
              <a:t>如图甲所示，当电路中的开关</a:t>
            </a:r>
            <a:r>
              <a:rPr lang="en-US" altLang="zh-CN" sz="2800" b="1">
                <a:latin typeface="宋体" charset="-122"/>
              </a:rPr>
              <a:t>S</a:t>
            </a:r>
            <a:r>
              <a:rPr lang="zh-CN" altLang="zh-CN" sz="2800" b="1">
                <a:latin typeface="宋体" charset="-122"/>
              </a:rPr>
              <a:t>闭合时，两电压表的指针位置均为图乙所示，则电阻</a:t>
            </a:r>
            <a:r>
              <a:rPr lang="en-US" altLang="zh-CN" sz="2800" b="1">
                <a:latin typeface="宋体" charset="-122"/>
              </a:rPr>
              <a:t>R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zh-CN" sz="2800" b="1">
                <a:latin typeface="宋体" charset="-122"/>
              </a:rPr>
              <a:t>和</a:t>
            </a:r>
            <a:r>
              <a:rPr lang="en-US" altLang="zh-CN" sz="2800" b="1">
                <a:latin typeface="宋体" charset="-122"/>
              </a:rPr>
              <a:t>R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zh-CN" sz="2800" b="1">
                <a:latin typeface="宋体" charset="-122"/>
              </a:rPr>
              <a:t>两端的电压分别为（　　）</a:t>
            </a:r>
            <a:endParaRPr lang="zh-CN" altLang="en-US" sz="2800" b="1">
              <a:latin typeface="宋体" charset="-122"/>
            </a:endParaRPr>
          </a:p>
        </p:txBody>
      </p:sp>
      <p:sp>
        <p:nvSpPr>
          <p:cNvPr id="82949" name="TextBox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8200" y="2787650"/>
            <a:ext cx="6477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CN" sz="2800" b="1"/>
              <a:t>A</a:t>
            </a:r>
            <a:r>
              <a:rPr lang="zh-CN" altLang="zh-CN" sz="2800" b="1"/>
              <a:t>．</a:t>
            </a:r>
            <a:r>
              <a:rPr lang="en-US" altLang="zh-CN" sz="2800" b="1"/>
              <a:t>1.2V</a:t>
            </a:r>
            <a:r>
              <a:rPr lang="zh-CN" altLang="zh-CN" sz="2800" b="1"/>
              <a:t>，</a:t>
            </a:r>
            <a:r>
              <a:rPr lang="en-US" altLang="zh-CN" sz="2800" b="1"/>
              <a:t>6V        B</a:t>
            </a:r>
            <a:r>
              <a:rPr lang="zh-CN" altLang="zh-CN" sz="2800" b="1"/>
              <a:t>．</a:t>
            </a:r>
            <a:r>
              <a:rPr lang="en-US" altLang="zh-CN" sz="2800" b="1"/>
              <a:t>4.8V</a:t>
            </a:r>
            <a:r>
              <a:rPr lang="zh-CN" altLang="zh-CN" sz="2800" b="1"/>
              <a:t>，</a:t>
            </a:r>
            <a:r>
              <a:rPr lang="en-US" altLang="zh-CN" sz="2800" b="1"/>
              <a:t>1.2V </a:t>
            </a:r>
            <a:endParaRPr lang="zh-CN" altLang="zh-CN" sz="2800" b="1"/>
          </a:p>
          <a:p>
            <a:pPr eaLnBrk="0" hangingPunct="0">
              <a:lnSpc>
                <a:spcPct val="120000"/>
              </a:lnSpc>
            </a:pPr>
            <a:r>
              <a:rPr lang="en-US" altLang="zh-CN" sz="2800" b="1"/>
              <a:t>C</a:t>
            </a:r>
            <a:r>
              <a:rPr lang="zh-CN" altLang="zh-CN" sz="2800" b="1"/>
              <a:t>．</a:t>
            </a:r>
            <a:r>
              <a:rPr lang="en-US" altLang="zh-CN" sz="2800" b="1"/>
              <a:t>6V</a:t>
            </a:r>
            <a:r>
              <a:rPr lang="zh-CN" altLang="zh-CN" sz="2800" b="1"/>
              <a:t>，</a:t>
            </a:r>
            <a:r>
              <a:rPr lang="en-US" altLang="zh-CN" sz="2800" b="1"/>
              <a:t>1.2V        D</a:t>
            </a:r>
            <a:r>
              <a:rPr lang="zh-CN" altLang="zh-CN" sz="2800" b="1"/>
              <a:t>．</a:t>
            </a:r>
            <a:r>
              <a:rPr lang="en-US" altLang="zh-CN" sz="2800" b="1"/>
              <a:t>1.2V</a:t>
            </a:r>
            <a:r>
              <a:rPr lang="zh-CN" altLang="zh-CN" sz="2800" b="1"/>
              <a:t>，</a:t>
            </a:r>
            <a:r>
              <a:rPr lang="en-US" altLang="zh-CN" sz="2800" b="1"/>
              <a:t>4.8V</a:t>
            </a:r>
            <a:endParaRPr lang="zh-CN" altLang="en-US" sz="2800" b="1"/>
          </a:p>
        </p:txBody>
      </p:sp>
      <p:sp>
        <p:nvSpPr>
          <p:cNvPr id="31749" name="Text Box 8"/>
          <p:cNvSpPr/>
          <p:nvPr>
            <p:custDataLst>
              <p:tags r:id="rId5"/>
            </p:custDataLst>
          </p:nvPr>
        </p:nvSpPr>
        <p:spPr>
          <a:xfrm>
            <a:off x="1155700" y="2200275"/>
            <a:ext cx="533400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D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pic>
        <p:nvPicPr>
          <p:cNvPr id="82951" name="New picture" hidden="1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7700" y="10223500"/>
            <a:ext cx="31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14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389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【一、电压</a:t>
            </a:r>
            <a:r>
              <a:rPr lang="zh-CN" altLang="en-US" sz="4000" b="1">
                <a:solidFill>
                  <a:srgbClr val="CC00CC"/>
                </a:solidFill>
                <a:latin typeface="宋体" charset="-122"/>
              </a:rPr>
              <a:t>（</a:t>
            </a:r>
            <a:r>
              <a:rPr lang="en-US" altLang="zh-CN" sz="4000" b="1">
                <a:solidFill>
                  <a:srgbClr val="FF0000"/>
                </a:solidFill>
                <a:latin typeface="宋体" charset="-122"/>
              </a:rPr>
              <a:t>U</a:t>
            </a:r>
            <a:r>
              <a:rPr lang="zh-CN" altLang="en-US" sz="4000" b="1">
                <a:solidFill>
                  <a:srgbClr val="CC00CC"/>
                </a:solidFill>
                <a:latin typeface="宋体" charset="-122"/>
              </a:rPr>
              <a:t>）</a:t>
            </a:r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13314" name="Text Box 6"/>
          <p:cNvSpPr/>
          <p:nvPr>
            <p:custDataLst>
              <p:tags r:id="rId2"/>
            </p:custDataLst>
          </p:nvPr>
        </p:nvSpPr>
        <p:spPr>
          <a:xfrm>
            <a:off x="333375" y="1698625"/>
            <a:ext cx="5938838" cy="4419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</a:rPr>
              <a:t>①单位：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伏特（    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</a:rPr>
              <a:t>V   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）</a:t>
            </a:r>
          </a:p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               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毫伏（</a:t>
            </a:r>
            <a:r>
              <a:rPr lang="en-US" altLang="zh-CN" sz="3200" b="1">
                <a:solidFill>
                  <a:srgbClr val="1F80C8"/>
                </a:solidFill>
                <a:latin typeface="Calibri" charset="0"/>
              </a:rPr>
              <a:t>mV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）</a:t>
            </a:r>
          </a:p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                  微伏（ μ</a:t>
            </a:r>
            <a:r>
              <a:rPr lang="en-US" altLang="zh-CN" sz="3200" b="1">
                <a:solidFill>
                  <a:srgbClr val="1F80C8"/>
                </a:solidFill>
                <a:latin typeface="Calibri" charset="0"/>
              </a:rPr>
              <a:t>V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）</a:t>
            </a:r>
          </a:p>
          <a:p>
            <a:pPr>
              <a:lnSpc>
                <a:spcPts val="3375"/>
              </a:lnSpc>
            </a:pPr>
            <a:endParaRPr lang="zh-CN" altLang="en-US" sz="32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</a:rPr>
              <a:t>②一节干电池  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</a:rPr>
              <a:t>1.5V</a:t>
            </a:r>
            <a:endParaRPr lang="zh-CN" altLang="en-US" sz="3200" b="1">
              <a:latin typeface="Calibri" charset="0"/>
            </a:endParaRPr>
          </a:p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</a:rPr>
              <a:t>③蓄电池组（</a:t>
            </a:r>
            <a:r>
              <a:rPr lang="en-US" altLang="zh-CN" sz="3200" b="1">
                <a:latin typeface="Calibri" charset="0"/>
              </a:rPr>
              <a:t>3</a:t>
            </a:r>
            <a:r>
              <a:rPr lang="zh-CN" altLang="en-US" sz="3200" b="1">
                <a:latin typeface="Calibri" charset="0"/>
              </a:rPr>
              <a:t>个串联）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</a:rPr>
              <a:t>6V</a:t>
            </a:r>
            <a:endParaRPr lang="zh-CN" altLang="en-US" sz="3200" b="1">
              <a:latin typeface="Calibri" charset="0"/>
            </a:endParaRPr>
          </a:p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</a:rPr>
              <a:t>④家庭电路  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</a:rPr>
              <a:t>220V</a:t>
            </a:r>
            <a:endParaRPr lang="zh-CN" altLang="en-US" sz="3200" b="1">
              <a:latin typeface="Calibri" charset="0"/>
            </a:endParaRPr>
          </a:p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  <a:sym typeface="宋体" charset="-122"/>
              </a:rPr>
              <a:t>⑤人体的安全电压  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不高于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36V</a:t>
            </a:r>
            <a:endParaRPr lang="zh-CN" altLang="en-US" sz="3200" b="1">
              <a:latin typeface="Calibri" charset="0"/>
            </a:endParaRPr>
          </a:p>
          <a:p>
            <a:pPr>
              <a:lnSpc>
                <a:spcPts val="3375"/>
              </a:lnSpc>
            </a:pPr>
            <a:endParaRPr lang="zh-CN" altLang="en-US" sz="3200" b="1">
              <a:latin typeface="Calibri" charset="0"/>
            </a:endParaRPr>
          </a:p>
          <a:p>
            <a:pPr>
              <a:lnSpc>
                <a:spcPts val="3375"/>
              </a:lnSpc>
            </a:pPr>
            <a:r>
              <a:rPr lang="zh-CN" altLang="en-US" sz="3200" b="1">
                <a:latin typeface="Calibri" charset="0"/>
              </a:rPr>
              <a:t>⑥测量工具：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电压表</a:t>
            </a:r>
          </a:p>
        </p:txBody>
      </p:sp>
    </p:spTree>
    <p:extLst>
      <p:ext uri="{BB962C8B-B14F-4D97-AF65-F5344CB8AC3E}">
        <p14:creationId xmlns:p14="http://schemas.microsoft.com/office/powerpoint/2010/main" val="222945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389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【二、电压表        】</a:t>
            </a:r>
          </a:p>
        </p:txBody>
      </p:sp>
      <p:sp>
        <p:nvSpPr>
          <p:cNvPr id="14338" name="Text Box 6"/>
          <p:cNvSpPr/>
          <p:nvPr>
            <p:custDataLst>
              <p:tags r:id="rId2"/>
            </p:custDataLst>
          </p:nvPr>
        </p:nvSpPr>
        <p:spPr>
          <a:xfrm>
            <a:off x="4327525" y="2171700"/>
            <a:ext cx="4308475" cy="4146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①、三个接线柱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       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   -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      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  3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      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 15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endParaRPr lang="zh-CN" altLang="en-US" sz="2800" b="1"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②、两排刻度（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相差</a:t>
            </a:r>
            <a:r>
              <a:rPr lang="en-US" altLang="zh-CN" sz="2800" b="1">
                <a:solidFill>
                  <a:srgbClr val="FF0000"/>
                </a:solidFill>
                <a:latin typeface="Calibri" charset="0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倍</a:t>
            </a:r>
            <a:r>
              <a:rPr lang="zh-CN" altLang="en-US" sz="2800" b="1">
                <a:latin typeface="Calibri" charset="0"/>
              </a:rPr>
              <a:t>）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        上排：量    程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0—15V</a:t>
            </a:r>
          </a:p>
          <a:p>
            <a:pPr>
              <a:lnSpc>
                <a:spcPts val="2875"/>
              </a:lnSpc>
            </a:pPr>
            <a:r>
              <a:rPr lang="en-US" altLang="zh-CN" sz="2800" b="1">
                <a:solidFill>
                  <a:srgbClr val="1F80C8"/>
                </a:solidFill>
                <a:latin typeface="Calibri" charset="0"/>
              </a:rPr>
              <a:t>                     </a:t>
            </a: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分度值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0.5V</a:t>
            </a:r>
            <a:endParaRPr lang="en-US" altLang="zh-CN" sz="28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        下排：量    程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0— 3 V</a:t>
            </a:r>
            <a:endParaRPr lang="en-US" altLang="zh-CN" sz="28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en-US" altLang="zh-CN" sz="2800" b="1">
                <a:solidFill>
                  <a:srgbClr val="1F80C8"/>
                </a:solidFill>
                <a:latin typeface="Calibri" charset="0"/>
              </a:rPr>
              <a:t>                     </a:t>
            </a: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分度值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0.1V</a:t>
            </a:r>
          </a:p>
          <a:p>
            <a:pPr>
              <a:lnSpc>
                <a:spcPts val="2875"/>
              </a:lnSpc>
            </a:pP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（大量程</a:t>
            </a:r>
            <a:r>
              <a:rPr lang="zh-CN" altLang="en-US" sz="1600" b="1" u="sng">
                <a:solidFill>
                  <a:srgbClr val="FF0000"/>
                </a:solidFill>
                <a:latin typeface="Calibri" charset="0"/>
              </a:rPr>
              <a:t>测量范围大</a:t>
            </a: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，小量程</a:t>
            </a:r>
            <a:r>
              <a:rPr lang="zh-CN" altLang="en-US" sz="1600" b="1" u="sng">
                <a:solidFill>
                  <a:srgbClr val="FF0000"/>
                </a:solidFill>
                <a:latin typeface="Calibri" charset="0"/>
              </a:rPr>
              <a:t>测量更精确</a:t>
            </a: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）</a:t>
            </a:r>
          </a:p>
        </p:txBody>
      </p:sp>
      <p:sp>
        <p:nvSpPr>
          <p:cNvPr id="65540" name="Text Box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3075" y="1619250"/>
            <a:ext cx="3071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en-US" altLang="zh-CN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1.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认识电压表</a:t>
            </a:r>
          </a:p>
        </p:txBody>
      </p:sp>
      <p:pic>
        <p:nvPicPr>
          <p:cNvPr id="65541" name="图片 4" descr="t01e0ad3a95d21d85f8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>
            <a:lum bright="12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7" t="15791" r="24249" b="3943"/>
          <a:stretch>
            <a:fillRect/>
          </a:stretch>
        </p:blipFill>
        <p:spPr bwMode="auto">
          <a:xfrm>
            <a:off x="401638" y="2109788"/>
            <a:ext cx="3187700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圆角矩形 1"/>
          <p:cNvSpPr/>
          <p:nvPr>
            <p:custDataLst>
              <p:tags r:id="rId5"/>
            </p:custDataLst>
          </p:nvPr>
        </p:nvSpPr>
        <p:spPr>
          <a:xfrm>
            <a:off x="1885950" y="3017838"/>
            <a:ext cx="314325" cy="392112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65543" name="Picture 20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165100"/>
            <a:ext cx="10668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78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6"/>
          <p:cNvSpPr/>
          <p:nvPr>
            <p:custDataLst>
              <p:tags r:id="rId1"/>
            </p:custDataLst>
          </p:nvPr>
        </p:nvSpPr>
        <p:spPr>
          <a:xfrm>
            <a:off x="763588" y="2316163"/>
            <a:ext cx="7386637" cy="3479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①、使用前使电压表的指针指零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（调零）</a:t>
            </a:r>
            <a:r>
              <a:rPr lang="zh-CN" altLang="en-US" sz="2800" b="1">
                <a:latin typeface="Calibri" charset="0"/>
              </a:rPr>
              <a:t>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②、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并联</a:t>
            </a:r>
            <a:r>
              <a:rPr lang="zh-CN" altLang="en-US" sz="2800" b="1">
                <a:latin typeface="Calibri" charset="0"/>
              </a:rPr>
              <a:t>在电路两端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（测量</a:t>
            </a:r>
            <a:r>
              <a:rPr lang="zh-CN" altLang="en-US" sz="2800" b="1" u="sng">
                <a:solidFill>
                  <a:srgbClr val="FF0000"/>
                </a:solidFill>
                <a:latin typeface="Calibri" charset="0"/>
              </a:rPr>
              <a:t>电路两端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的电压）</a:t>
            </a:r>
            <a:r>
              <a:rPr lang="zh-CN" altLang="en-US" sz="2800" b="1">
                <a:latin typeface="Calibri" charset="0"/>
              </a:rPr>
              <a:t>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③、使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电流</a:t>
            </a:r>
            <a:r>
              <a:rPr lang="zh-CN" altLang="en-US" sz="2800" b="1">
                <a:latin typeface="Calibri" charset="0"/>
              </a:rPr>
              <a:t>从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“3”</a:t>
            </a:r>
            <a:r>
              <a:rPr lang="zh-CN" altLang="en-US" sz="2800" b="1" u="sng">
                <a:solidFill>
                  <a:srgbClr val="CC00CC"/>
                </a:solidFill>
                <a:latin typeface="Calibri" charset="0"/>
                <a:sym typeface="宋体" charset="-122"/>
              </a:rPr>
              <a:t>或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 15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接线柱</a:t>
            </a:r>
            <a:r>
              <a:rPr lang="zh-CN" altLang="en-US" sz="2800" b="1">
                <a:latin typeface="Calibri" charset="0"/>
              </a:rPr>
              <a:t>流入，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         从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  -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接线柱</a:t>
            </a:r>
            <a:r>
              <a:rPr lang="zh-CN" altLang="en-US" sz="2800" b="1">
                <a:latin typeface="Calibri" charset="0"/>
              </a:rPr>
              <a:t>流出；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④、被测电压的大小不能超过电压表量程；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⑤、可以直接把电压表并联到电源的两极，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         测出电源的电压；   </a:t>
            </a:r>
            <a:endParaRPr lang="zh-CN" altLang="en-US" sz="2800" b="1">
              <a:solidFill>
                <a:srgbClr val="CC00CC"/>
              </a:solidFill>
              <a:latin typeface="Calibri" charset="0"/>
              <a:sym typeface="宋体" charset="-122"/>
            </a:endParaRPr>
          </a:p>
        </p:txBody>
      </p:sp>
      <p:sp>
        <p:nvSpPr>
          <p:cNvPr id="66563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3075" y="1619250"/>
            <a:ext cx="3071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en-US" altLang="zh-CN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2.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使用电压表</a:t>
            </a:r>
          </a:p>
        </p:txBody>
      </p:sp>
    </p:spTree>
    <p:extLst>
      <p:ext uri="{BB962C8B-B14F-4D97-AF65-F5344CB8AC3E}">
        <p14:creationId xmlns:p14="http://schemas.microsoft.com/office/powerpoint/2010/main" val="179141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文本框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9700" y="1804988"/>
            <a:ext cx="69262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solidFill>
                  <a:srgbClr val="FF0000"/>
                </a:solidFill>
                <a:latin typeface="Calibri" charset="0"/>
              </a:rPr>
              <a:t>3.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用电压表测量电源电压</a:t>
            </a:r>
            <a:endParaRPr lang="zh-CN" altLang="en-US" sz="2800" b="1">
              <a:latin typeface="宋体" charset="-122"/>
            </a:endParaRPr>
          </a:p>
        </p:txBody>
      </p:sp>
      <p:sp>
        <p:nvSpPr>
          <p:cNvPr id="67587" name="文本框 1126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9700" y="2384425"/>
            <a:ext cx="8064500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做一做：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取三节干电池，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用电压表分别测出它们的电压为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3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把三节干电池串联成电池组，测出电压为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0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4.</a:t>
            </a:r>
            <a:r>
              <a:rPr lang="zh-CN" altLang="en-US" sz="2800" b="1">
                <a:latin typeface="宋体" charset="-122"/>
              </a:rPr>
              <a:t>设计表格，填入数据，并分析。</a:t>
            </a:r>
          </a:p>
        </p:txBody>
      </p:sp>
      <p:sp>
        <p:nvSpPr>
          <p:cNvPr id="16387" name="文本框 11265"/>
          <p:cNvSpPr/>
          <p:nvPr>
            <p:custDataLst>
              <p:tags r:id="rId3"/>
            </p:custDataLst>
          </p:nvPr>
        </p:nvSpPr>
        <p:spPr>
          <a:xfrm>
            <a:off x="139700" y="4673600"/>
            <a:ext cx="8859838" cy="1384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结  论：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en-US" altLang="zh-CN" sz="2800" b="1">
                <a:solidFill>
                  <a:srgbClr val="FF0000"/>
                </a:solidFill>
                <a:latin typeface="宋体" charset="-122"/>
              </a:rPr>
              <a:t>U</a:t>
            </a:r>
            <a:r>
              <a:rPr lang="en-US" altLang="zh-CN" sz="2800" b="1" baseline="-25000">
                <a:solidFill>
                  <a:srgbClr val="FF0000"/>
                </a:solidFill>
                <a:latin typeface="宋体" charset="-122"/>
              </a:rPr>
              <a:t>0 </a:t>
            </a:r>
            <a:r>
              <a:rPr lang="en-US" altLang="zh-CN" sz="2800" b="1">
                <a:solidFill>
                  <a:srgbClr val="FF0000"/>
                </a:solidFill>
                <a:latin typeface="宋体" charset="-122"/>
              </a:rPr>
              <a:t>= U</a:t>
            </a:r>
            <a:r>
              <a:rPr lang="en-US" altLang="zh-CN" sz="2800" b="1" baseline="-25000">
                <a:solidFill>
                  <a:srgbClr val="FF0000"/>
                </a:solidFill>
                <a:latin typeface="宋体" charset="-122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宋体" charset="-122"/>
              </a:rPr>
              <a:t>+ U</a:t>
            </a:r>
            <a:r>
              <a:rPr lang="en-US" altLang="zh-CN" sz="2800" b="1" baseline="-25000">
                <a:solidFill>
                  <a:srgbClr val="FF0000"/>
                </a:solidFill>
                <a:latin typeface="宋体" charset="-122"/>
              </a:rPr>
              <a:t>2 </a:t>
            </a:r>
            <a:r>
              <a:rPr lang="en-US" altLang="zh-CN" sz="2800" b="1">
                <a:solidFill>
                  <a:srgbClr val="FF0000"/>
                </a:solidFill>
                <a:latin typeface="宋体" charset="-122"/>
              </a:rPr>
              <a:t>+ U</a:t>
            </a:r>
            <a:r>
              <a:rPr lang="en-US" altLang="zh-CN" sz="2800" b="1" baseline="-25000">
                <a:solidFill>
                  <a:srgbClr val="FF0000"/>
                </a:solidFill>
                <a:latin typeface="宋体" charset="-122"/>
              </a:rPr>
              <a:t>3</a:t>
            </a:r>
            <a:endParaRPr lang="zh-CN" altLang="en-US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为了增大电压，生活中常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把电池串联成电池组使用</a:t>
            </a:r>
            <a:r>
              <a:rPr lang="zh-CN" altLang="en-US" sz="2800" b="1">
                <a:latin typeface="宋体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6052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875188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【三、串并联电路电压的特点】</a:t>
            </a:r>
          </a:p>
        </p:txBody>
      </p:sp>
      <p:sp>
        <p:nvSpPr>
          <p:cNvPr id="68611" name="文本框 1126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0013" y="2546350"/>
            <a:ext cx="864076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做一做：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如图用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电压表</a:t>
            </a:r>
            <a:r>
              <a:rPr lang="zh-CN" altLang="en-US" sz="2800" b="1">
                <a:latin typeface="宋体" charset="-122"/>
              </a:rPr>
              <a:t>分别测出灯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两端的电压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与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，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  以及电路两端的总电压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更换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不同规格的小灯泡</a:t>
            </a:r>
            <a:r>
              <a:rPr lang="zh-CN" altLang="en-US" sz="2800" b="1">
                <a:latin typeface="宋体" charset="-122"/>
              </a:rPr>
              <a:t>，重复上面的实验；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设计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表格</a:t>
            </a:r>
            <a:r>
              <a:rPr lang="zh-CN" altLang="en-US" sz="2800" b="1">
                <a:latin typeface="宋体" charset="-122"/>
              </a:rPr>
              <a:t>，将测得的电压值填入表格，并分析；</a:t>
            </a:r>
          </a:p>
        </p:txBody>
      </p:sp>
      <p:sp>
        <p:nvSpPr>
          <p:cNvPr id="17411" name="文本框 11265"/>
          <p:cNvSpPr/>
          <p:nvPr>
            <p:custDataLst>
              <p:tags r:id="rId3"/>
            </p:custDataLst>
          </p:nvPr>
        </p:nvSpPr>
        <p:spPr>
          <a:xfrm>
            <a:off x="100013" y="4741863"/>
            <a:ext cx="8259762" cy="18176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结  论：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U = U</a:t>
            </a:r>
            <a:r>
              <a:rPr lang="en-US" altLang="zh-CN" sz="28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+ U</a:t>
            </a:r>
            <a:r>
              <a:rPr lang="en-US" altLang="zh-CN" sz="28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 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串联电路中，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电路两端的总电压等于各部分电路两端的电压之和</a:t>
            </a:r>
            <a:r>
              <a:rPr lang="zh-CN" altLang="en-US" sz="2800" b="1">
                <a:latin typeface="宋体" charset="-122"/>
                <a:sym typeface="宋体" charset="-122"/>
              </a:rPr>
              <a:t>。</a:t>
            </a:r>
          </a:p>
        </p:txBody>
      </p:sp>
      <p:pic>
        <p:nvPicPr>
          <p:cNvPr id="68613" name="Picture 8" descr="IMG_0183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lum bright="16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4" t="36171" r="19150" b="32979"/>
          <a:stretch>
            <a:fillRect/>
          </a:stretch>
        </p:blipFill>
        <p:spPr bwMode="auto">
          <a:xfrm>
            <a:off x="5692775" y="887413"/>
            <a:ext cx="2667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93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文本框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0013" y="2546350"/>
            <a:ext cx="864076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做一做：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如图用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电压表</a:t>
            </a:r>
            <a:r>
              <a:rPr lang="zh-CN" altLang="en-US" sz="2800" b="1">
                <a:latin typeface="宋体" charset="-122"/>
              </a:rPr>
              <a:t>分别测出灯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L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两端的电压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1</a:t>
            </a:r>
            <a:r>
              <a:rPr lang="zh-CN" altLang="en-US" sz="2800" b="1">
                <a:latin typeface="宋体" charset="-122"/>
              </a:rPr>
              <a:t>与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en-US" altLang="zh-CN" sz="2800" b="1" baseline="-25000">
                <a:latin typeface="宋体" charset="-122"/>
              </a:rPr>
              <a:t>2</a:t>
            </a:r>
            <a:r>
              <a:rPr lang="zh-CN" altLang="en-US" sz="2800" b="1">
                <a:latin typeface="宋体" charset="-122"/>
              </a:rPr>
              <a:t>，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  以及电路两端的总电压</a:t>
            </a:r>
            <a:r>
              <a:rPr lang="en-US" altLang="zh-CN" sz="2800" b="1">
                <a:latin typeface="宋体" charset="-122"/>
              </a:rPr>
              <a:t>U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更换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不同规格的小灯泡</a:t>
            </a:r>
            <a:r>
              <a:rPr lang="zh-CN" altLang="en-US" sz="2800" b="1">
                <a:latin typeface="宋体" charset="-122"/>
              </a:rPr>
              <a:t>，重复上面的实验；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设计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表格</a:t>
            </a:r>
            <a:r>
              <a:rPr lang="zh-CN" altLang="en-US" sz="2800" b="1">
                <a:latin typeface="宋体" charset="-122"/>
              </a:rPr>
              <a:t>，将测得的电压值填入表格，并分析；</a:t>
            </a:r>
          </a:p>
        </p:txBody>
      </p:sp>
      <p:sp>
        <p:nvSpPr>
          <p:cNvPr id="18434" name="文本框 11265"/>
          <p:cNvSpPr/>
          <p:nvPr>
            <p:custDataLst>
              <p:tags r:id="rId2"/>
            </p:custDataLst>
          </p:nvPr>
        </p:nvSpPr>
        <p:spPr>
          <a:xfrm>
            <a:off x="100013" y="4741863"/>
            <a:ext cx="8469312" cy="18176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结  论：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U = U</a:t>
            </a:r>
            <a:r>
              <a:rPr lang="en-US" altLang="zh-CN" sz="28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= U</a:t>
            </a:r>
            <a:r>
              <a:rPr lang="en-US" altLang="zh-CN" sz="28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2 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并联电路中，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电路两端的总电压与各支路两端的电压相等</a:t>
            </a:r>
            <a:r>
              <a:rPr lang="zh-CN" altLang="en-US" sz="2800" b="1">
                <a:latin typeface="宋体" charset="-122"/>
                <a:sym typeface="宋体" charset="-122"/>
              </a:rPr>
              <a:t>。</a:t>
            </a:r>
          </a:p>
        </p:txBody>
      </p:sp>
      <p:pic>
        <p:nvPicPr>
          <p:cNvPr id="69636" name="Picture 11" descr="c99c1a9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7688"/>
            <a:ext cx="1966912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22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9"/>
          <p:cNvSpPr txBox="1"/>
          <p:nvPr>
            <p:custDataLst>
              <p:tags r:id="rId1"/>
            </p:custDataLst>
          </p:nvPr>
        </p:nvSpPr>
        <p:spPr>
          <a:xfrm>
            <a:off x="196850" y="1001713"/>
            <a:ext cx="8343900" cy="2692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>
                <a:latin typeface="方正粗黑宋简体" charset="-122"/>
                <a:ea typeface="方正粗黑宋简体" charset="-122"/>
              </a:rPr>
              <a:t>【小知识】</a:t>
            </a:r>
            <a:r>
              <a:rPr lang="zh-CN" altLang="en-US" sz="2800">
                <a:latin typeface="方正粗黑宋简体" charset="-122"/>
                <a:ea typeface="方正粗黑宋简体" charset="-122"/>
              </a:rPr>
              <a:t>如何理解电路两端的电压？</a:t>
            </a:r>
            <a:endParaRPr lang="zh-CN" altLang="en-US" sz="2400">
              <a:solidFill>
                <a:srgbClr val="FF0000"/>
              </a:solidFill>
              <a:latin typeface="Calibri" charset="0"/>
              <a:ea typeface="方正粗黑宋简体" charset="-122"/>
              <a:sym typeface="宋体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①  不论是串联电路还是并联电路，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电压都是由电源提供的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②  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串联电路中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，各用电器两端的电压之和就等于电源电压，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     （</a:t>
            </a:r>
            <a:r>
              <a:rPr lang="zh-CN" altLang="en-US" sz="2800">
                <a:latin typeface="方正粗黑宋简体" charset="-122"/>
                <a:ea typeface="方正粗黑宋简体" charset="-122"/>
                <a:sym typeface="宋体" charset="-122"/>
              </a:rPr>
              <a:t>串联分压）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U =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1 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+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2 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+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+ </a:t>
            </a:r>
            <a:r>
              <a:rPr lang="zh-CN" altLang="en-US" sz="24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。。。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③  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并联电路中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，各用电器直接与电源正负极相连，所以各用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      电器两端的电压就等于电源电压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U =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1 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=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2 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= U</a:t>
            </a:r>
            <a:r>
              <a:rPr lang="en-US" altLang="zh-CN" sz="2400" b="1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 =</a:t>
            </a:r>
            <a:r>
              <a:rPr lang="zh-CN" altLang="en-US" sz="2400" b="1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。。。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</p:txBody>
      </p:sp>
      <p:pic>
        <p:nvPicPr>
          <p:cNvPr id="70659" name="Picture 8" descr="IMG_018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lum bright="16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4" t="37195" r="21199" b="35275"/>
          <a:stretch>
            <a:fillRect/>
          </a:stretch>
        </p:blipFill>
        <p:spPr bwMode="auto">
          <a:xfrm>
            <a:off x="911225" y="3997325"/>
            <a:ext cx="2573338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0" name="Picture 11" descr="c99c1a9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689350"/>
            <a:ext cx="1966913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39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1902</Words>
  <Application>Microsoft Office PowerPoint</Application>
  <PresentationFormat>全屏显示(4:3)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13.4 电压和电压表的使用  （第一课时）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（第二课时）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13.4 电压和电压表的使用  （第一课时）</dc:title>
  <cp:lastModifiedBy>User</cp:lastModifiedBy>
  <cp:revision>1</cp:revision>
  <dcterms:created xsi:type="dcterms:W3CDTF">2020-09-20T08:22:24Z</dcterms:created>
  <dcterms:modified xsi:type="dcterms:W3CDTF">2020-12-30T11:29:36Z</dcterms:modified>
</cp:coreProperties>
</file>