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B636D-6C0C-43E3-8120-825460B15B61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42DC7-E2BA-4FA3-8617-8BB5A820B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95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16.png"/><Relationship Id="rId5" Type="http://schemas.openxmlformats.org/officeDocument/2006/relationships/tags" Target="../tags/tag102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01.xml"/><Relationship Id="rId9" Type="http://schemas.openxmlformats.org/officeDocument/2006/relationships/tags" Target="../tags/tag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10" Type="http://schemas.openxmlformats.org/officeDocument/2006/relationships/image" Target="../media/image18.png"/><Relationship Id="rId4" Type="http://schemas.openxmlformats.org/officeDocument/2006/relationships/tags" Target="../tags/tag114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tags" Target="../tags/tag143.xml"/><Relationship Id="rId39" Type="http://schemas.openxmlformats.org/officeDocument/2006/relationships/tags" Target="../tags/tag156.xml"/><Relationship Id="rId3" Type="http://schemas.openxmlformats.org/officeDocument/2006/relationships/tags" Target="../tags/tag120.xml"/><Relationship Id="rId21" Type="http://schemas.openxmlformats.org/officeDocument/2006/relationships/tags" Target="../tags/tag138.xml"/><Relationship Id="rId34" Type="http://schemas.openxmlformats.org/officeDocument/2006/relationships/tags" Target="../tags/tag151.xml"/><Relationship Id="rId42" Type="http://schemas.openxmlformats.org/officeDocument/2006/relationships/tags" Target="../tags/tag159.xml"/><Relationship Id="rId47" Type="http://schemas.openxmlformats.org/officeDocument/2006/relationships/tags" Target="../tags/tag164.xml"/><Relationship Id="rId50" Type="http://schemas.openxmlformats.org/officeDocument/2006/relationships/tags" Target="../tags/tag167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33" Type="http://schemas.openxmlformats.org/officeDocument/2006/relationships/tags" Target="../tags/tag150.xml"/><Relationship Id="rId38" Type="http://schemas.openxmlformats.org/officeDocument/2006/relationships/tags" Target="../tags/tag155.xml"/><Relationship Id="rId46" Type="http://schemas.openxmlformats.org/officeDocument/2006/relationships/tags" Target="../tags/tag163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29" Type="http://schemas.openxmlformats.org/officeDocument/2006/relationships/tags" Target="../tags/tag146.xml"/><Relationship Id="rId41" Type="http://schemas.openxmlformats.org/officeDocument/2006/relationships/tags" Target="../tags/tag158.xml"/><Relationship Id="rId54" Type="http://schemas.openxmlformats.org/officeDocument/2006/relationships/slideLayout" Target="../slideLayouts/slideLayout7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tags" Target="../tags/tag149.xml"/><Relationship Id="rId37" Type="http://schemas.openxmlformats.org/officeDocument/2006/relationships/tags" Target="../tags/tag154.xml"/><Relationship Id="rId40" Type="http://schemas.openxmlformats.org/officeDocument/2006/relationships/tags" Target="../tags/tag157.xml"/><Relationship Id="rId45" Type="http://schemas.openxmlformats.org/officeDocument/2006/relationships/tags" Target="../tags/tag162.xml"/><Relationship Id="rId53" Type="http://schemas.openxmlformats.org/officeDocument/2006/relationships/tags" Target="../tags/tag170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36" Type="http://schemas.openxmlformats.org/officeDocument/2006/relationships/tags" Target="../tags/tag153.xml"/><Relationship Id="rId49" Type="http://schemas.openxmlformats.org/officeDocument/2006/relationships/tags" Target="../tags/tag166.xml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31" Type="http://schemas.openxmlformats.org/officeDocument/2006/relationships/tags" Target="../tags/tag148.xml"/><Relationship Id="rId44" Type="http://schemas.openxmlformats.org/officeDocument/2006/relationships/tags" Target="../tags/tag161.xml"/><Relationship Id="rId52" Type="http://schemas.openxmlformats.org/officeDocument/2006/relationships/tags" Target="../tags/tag169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tags" Target="../tags/tag147.xml"/><Relationship Id="rId35" Type="http://schemas.openxmlformats.org/officeDocument/2006/relationships/tags" Target="../tags/tag152.xml"/><Relationship Id="rId43" Type="http://schemas.openxmlformats.org/officeDocument/2006/relationships/tags" Target="../tags/tag160.xml"/><Relationship Id="rId48" Type="http://schemas.openxmlformats.org/officeDocument/2006/relationships/tags" Target="../tags/tag165.xml"/><Relationship Id="rId8" Type="http://schemas.openxmlformats.org/officeDocument/2006/relationships/tags" Target="../tags/tag125.xml"/><Relationship Id="rId51" Type="http://schemas.openxmlformats.org/officeDocument/2006/relationships/tags" Target="../tags/tag168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26" Type="http://schemas.openxmlformats.org/officeDocument/2006/relationships/tags" Target="../tags/tag196.xml"/><Relationship Id="rId39" Type="http://schemas.openxmlformats.org/officeDocument/2006/relationships/tags" Target="../tags/tag209.xml"/><Relationship Id="rId21" Type="http://schemas.openxmlformats.org/officeDocument/2006/relationships/tags" Target="../tags/tag191.xml"/><Relationship Id="rId34" Type="http://schemas.openxmlformats.org/officeDocument/2006/relationships/tags" Target="../tags/tag204.xml"/><Relationship Id="rId42" Type="http://schemas.openxmlformats.org/officeDocument/2006/relationships/tags" Target="../tags/tag212.xml"/><Relationship Id="rId47" Type="http://schemas.openxmlformats.org/officeDocument/2006/relationships/tags" Target="../tags/tag217.xml"/><Relationship Id="rId50" Type="http://schemas.openxmlformats.org/officeDocument/2006/relationships/tags" Target="../tags/tag220.xml"/><Relationship Id="rId55" Type="http://schemas.openxmlformats.org/officeDocument/2006/relationships/tags" Target="../tags/tag225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tags" Target="../tags/tag195.xml"/><Relationship Id="rId33" Type="http://schemas.openxmlformats.org/officeDocument/2006/relationships/tags" Target="../tags/tag203.xml"/><Relationship Id="rId38" Type="http://schemas.openxmlformats.org/officeDocument/2006/relationships/tags" Target="../tags/tag208.xml"/><Relationship Id="rId46" Type="http://schemas.openxmlformats.org/officeDocument/2006/relationships/tags" Target="../tags/tag216.xml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tags" Target="../tags/tag190.xml"/><Relationship Id="rId29" Type="http://schemas.openxmlformats.org/officeDocument/2006/relationships/tags" Target="../tags/tag199.xml"/><Relationship Id="rId41" Type="http://schemas.openxmlformats.org/officeDocument/2006/relationships/tags" Target="../tags/tag211.xml"/><Relationship Id="rId54" Type="http://schemas.openxmlformats.org/officeDocument/2006/relationships/tags" Target="../tags/tag224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tags" Target="../tags/tag194.xml"/><Relationship Id="rId32" Type="http://schemas.openxmlformats.org/officeDocument/2006/relationships/tags" Target="../tags/tag202.xml"/><Relationship Id="rId37" Type="http://schemas.openxmlformats.org/officeDocument/2006/relationships/tags" Target="../tags/tag207.xml"/><Relationship Id="rId40" Type="http://schemas.openxmlformats.org/officeDocument/2006/relationships/tags" Target="../tags/tag210.xml"/><Relationship Id="rId45" Type="http://schemas.openxmlformats.org/officeDocument/2006/relationships/tags" Target="../tags/tag215.xml"/><Relationship Id="rId53" Type="http://schemas.openxmlformats.org/officeDocument/2006/relationships/tags" Target="../tags/tag223.xml"/><Relationship Id="rId58" Type="http://schemas.openxmlformats.org/officeDocument/2006/relationships/slideLayout" Target="../slideLayouts/slideLayout7.xml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tags" Target="../tags/tag193.xml"/><Relationship Id="rId28" Type="http://schemas.openxmlformats.org/officeDocument/2006/relationships/tags" Target="../tags/tag198.xml"/><Relationship Id="rId36" Type="http://schemas.openxmlformats.org/officeDocument/2006/relationships/tags" Target="../tags/tag206.xml"/><Relationship Id="rId49" Type="http://schemas.openxmlformats.org/officeDocument/2006/relationships/tags" Target="../tags/tag219.xml"/><Relationship Id="rId57" Type="http://schemas.openxmlformats.org/officeDocument/2006/relationships/tags" Target="../tags/tag227.xml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31" Type="http://schemas.openxmlformats.org/officeDocument/2006/relationships/tags" Target="../tags/tag201.xml"/><Relationship Id="rId44" Type="http://schemas.openxmlformats.org/officeDocument/2006/relationships/tags" Target="../tags/tag214.xml"/><Relationship Id="rId52" Type="http://schemas.openxmlformats.org/officeDocument/2006/relationships/tags" Target="../tags/tag222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tags" Target="../tags/tag192.xml"/><Relationship Id="rId27" Type="http://schemas.openxmlformats.org/officeDocument/2006/relationships/tags" Target="../tags/tag197.xml"/><Relationship Id="rId30" Type="http://schemas.openxmlformats.org/officeDocument/2006/relationships/tags" Target="../tags/tag200.xml"/><Relationship Id="rId35" Type="http://schemas.openxmlformats.org/officeDocument/2006/relationships/tags" Target="../tags/tag205.xml"/><Relationship Id="rId43" Type="http://schemas.openxmlformats.org/officeDocument/2006/relationships/tags" Target="../tags/tag213.xml"/><Relationship Id="rId48" Type="http://schemas.openxmlformats.org/officeDocument/2006/relationships/tags" Target="../tags/tag218.xml"/><Relationship Id="rId56" Type="http://schemas.openxmlformats.org/officeDocument/2006/relationships/tags" Target="../tags/tag226.xml"/><Relationship Id="rId8" Type="http://schemas.openxmlformats.org/officeDocument/2006/relationships/tags" Target="../tags/tag178.xml"/><Relationship Id="rId51" Type="http://schemas.openxmlformats.org/officeDocument/2006/relationships/tags" Target="../tags/tag221.xml"/><Relationship Id="rId3" Type="http://schemas.openxmlformats.org/officeDocument/2006/relationships/tags" Target="../tags/tag17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tags" Target="../tags/tag253.xml"/><Relationship Id="rId3" Type="http://schemas.openxmlformats.org/officeDocument/2006/relationships/tags" Target="../tags/tag230.xml"/><Relationship Id="rId21" Type="http://schemas.openxmlformats.org/officeDocument/2006/relationships/tags" Target="../tags/tag248.xml"/><Relationship Id="rId34" Type="http://schemas.openxmlformats.org/officeDocument/2006/relationships/image" Target="../media/image19.png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tags" Target="../tags/tag252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tags" Target="../tags/tag247.xml"/><Relationship Id="rId29" Type="http://schemas.openxmlformats.org/officeDocument/2006/relationships/tags" Target="../tags/tag256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tags" Target="../tags/tag251.xml"/><Relationship Id="rId32" Type="http://schemas.openxmlformats.org/officeDocument/2006/relationships/tags" Target="../tags/tag259.xml"/><Relationship Id="rId37" Type="http://schemas.openxmlformats.org/officeDocument/2006/relationships/image" Target="../media/image22.png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28" Type="http://schemas.openxmlformats.org/officeDocument/2006/relationships/tags" Target="../tags/tag255.xml"/><Relationship Id="rId36" Type="http://schemas.openxmlformats.org/officeDocument/2006/relationships/image" Target="../media/image21.png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31" Type="http://schemas.openxmlformats.org/officeDocument/2006/relationships/tags" Target="../tags/tag258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Relationship Id="rId27" Type="http://schemas.openxmlformats.org/officeDocument/2006/relationships/tags" Target="../tags/tag254.xml"/><Relationship Id="rId30" Type="http://schemas.openxmlformats.org/officeDocument/2006/relationships/tags" Target="../tags/tag257.xml"/><Relationship Id="rId35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26" Type="http://schemas.openxmlformats.org/officeDocument/2006/relationships/image" Target="../media/image26.png"/><Relationship Id="rId3" Type="http://schemas.openxmlformats.org/officeDocument/2006/relationships/tags" Target="../tags/tag262.xml"/><Relationship Id="rId21" Type="http://schemas.openxmlformats.org/officeDocument/2006/relationships/tags" Target="../tags/tag280.xml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image" Target="../media/image25.png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tags" Target="../tags/tag279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image" Target="../media/image24.png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image" Target="../media/image23.png"/><Relationship Id="rId10" Type="http://schemas.openxmlformats.org/officeDocument/2006/relationships/tags" Target="../tags/tag269.xml"/><Relationship Id="rId19" Type="http://schemas.openxmlformats.org/officeDocument/2006/relationships/tags" Target="../tags/tag278.xml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283.xml"/><Relationship Id="rId7" Type="http://schemas.openxmlformats.org/officeDocument/2006/relationships/image" Target="../media/image27.jpeg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85.xml"/><Relationship Id="rId10" Type="http://schemas.openxmlformats.org/officeDocument/2006/relationships/image" Target="../media/image30.png"/><Relationship Id="rId4" Type="http://schemas.openxmlformats.org/officeDocument/2006/relationships/tags" Target="../tags/tag284.xml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.jpeg"/><Relationship Id="rId5" Type="http://schemas.openxmlformats.org/officeDocument/2006/relationships/tags" Target="../tags/tag6.xml"/><Relationship Id="rId10" Type="http://schemas.openxmlformats.org/officeDocument/2006/relationships/image" Target="../media/image1.jpe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image" Target="../media/image4.jpeg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image" Target="../media/image3.jpeg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image" Target="../media/image7.jpe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image" Target="../media/image6.jpeg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3" Type="http://schemas.openxmlformats.org/officeDocument/2006/relationships/tags" Target="../tags/tag35.xml"/><Relationship Id="rId21" Type="http://schemas.openxmlformats.org/officeDocument/2006/relationships/image" Target="../media/image8.jpe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11.jpe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image" Target="../media/image10.jpeg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10" Type="http://schemas.openxmlformats.org/officeDocument/2006/relationships/image" Target="../media/image12.jpeg"/><Relationship Id="rId4" Type="http://schemas.openxmlformats.org/officeDocument/2006/relationships/tags" Target="../tags/tag55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hyperlink" Target="../&#26032;&#24314;&#25991;&#20214;&#22841;/13-&#21160;&#30011;-3&#23567;&#28783;&#27873;.swf" TargetMode="Externa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10" Type="http://schemas.openxmlformats.org/officeDocument/2006/relationships/tags" Target="../tags/tag68.xml"/><Relationship Id="rId19" Type="http://schemas.openxmlformats.org/officeDocument/2006/relationships/image" Target="../media/image13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 noChangeArrowheads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334963" y="2152650"/>
            <a:ext cx="8474075" cy="2143125"/>
          </a:xfrm>
        </p:spPr>
        <p:txBody>
          <a:bodyPr anchor="b">
            <a:norm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>13.1 </a:t>
            </a:r>
            <a:r>
              <a:rPr lang="zh-CN" altLang="en-US" b="1" dirty="0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>初识家用电器和电路</a:t>
            </a:r>
            <a:br>
              <a:rPr lang="zh-CN" altLang="en-US" b="1" dirty="0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</a:br>
            <a:r>
              <a:rPr lang="zh-CN" altLang="en-US" b="1" dirty="0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/>
            </a:r>
            <a:br>
              <a:rPr lang="zh-CN" altLang="en-US" b="1" dirty="0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</a:br>
            <a:r>
              <a:rPr lang="zh-CN" altLang="en-US" b="1" dirty="0" smtClean="0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>（第一课时）</a:t>
            </a:r>
          </a:p>
        </p:txBody>
      </p:sp>
    </p:spTree>
    <p:extLst>
      <p:ext uri="{BB962C8B-B14F-4D97-AF65-F5344CB8AC3E}">
        <p14:creationId xmlns:p14="http://schemas.microsoft.com/office/powerpoint/2010/main" val="64282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431925"/>
            <a:ext cx="88392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b="1">
                <a:latin typeface="宋体" charset="-122"/>
                <a:sym typeface="宋体" charset="-122"/>
              </a:rPr>
              <a:t>1</a:t>
            </a:r>
            <a:r>
              <a:rPr lang="zh-CN" altLang="en-US" sz="2800" b="1">
                <a:latin typeface="宋体" charset="-122"/>
                <a:sym typeface="宋体" charset="-122"/>
              </a:rPr>
              <a:t>．如图所示，酸甜多汁的水果点亮了一排发光二极管；在这个简单的电路中水果相当于</a:t>
            </a:r>
            <a:r>
              <a:rPr lang="zh-CN" altLang="zh-CN" sz="2800" b="1" u="sng">
                <a:latin typeface="宋体" charset="-122"/>
                <a:sym typeface="宋体" charset="-122"/>
              </a:rPr>
              <a:t>     </a:t>
            </a:r>
            <a:r>
              <a:rPr lang="zh-CN" altLang="en-US" sz="2800" b="1">
                <a:latin typeface="宋体" charset="-122"/>
                <a:sym typeface="宋体" charset="-122"/>
              </a:rPr>
              <a:t>，它将</a:t>
            </a:r>
            <a:r>
              <a:rPr lang="zh-CN" altLang="zh-CN" sz="2800" b="1" u="sng">
                <a:latin typeface="宋体" charset="-122"/>
                <a:sym typeface="宋体" charset="-122"/>
              </a:rPr>
              <a:t>     </a:t>
            </a:r>
            <a:r>
              <a:rPr lang="zh-CN" altLang="en-US" sz="2800" b="1">
                <a:latin typeface="宋体" charset="-122"/>
                <a:sym typeface="宋体" charset="-122"/>
              </a:rPr>
              <a:t>能转化</a:t>
            </a:r>
            <a:r>
              <a:rPr lang="zh-CN" altLang="zh-CN" sz="2800" b="1" u="sng">
                <a:latin typeface="宋体" charset="-122"/>
                <a:sym typeface="宋体" charset="-122"/>
              </a:rPr>
              <a:t>      </a:t>
            </a:r>
            <a:r>
              <a:rPr lang="zh-CN" altLang="en-US" sz="2800" b="1">
                <a:latin typeface="宋体" charset="-122"/>
                <a:sym typeface="宋体" charset="-122"/>
              </a:rPr>
              <a:t>能；发光二极管将</a:t>
            </a:r>
            <a:r>
              <a:rPr lang="zh-CN" altLang="zh-CN" sz="2800" b="1" u="sng">
                <a:latin typeface="宋体" charset="-122"/>
                <a:sym typeface="宋体" charset="-122"/>
              </a:rPr>
              <a:t>      </a:t>
            </a:r>
            <a:r>
              <a:rPr lang="zh-CN" altLang="en-US" sz="2800" b="1">
                <a:latin typeface="宋体" charset="-122"/>
                <a:sym typeface="宋体" charset="-122"/>
              </a:rPr>
              <a:t>能转化</a:t>
            </a:r>
            <a:r>
              <a:rPr lang="zh-CN" altLang="zh-CN" sz="2800" b="1" u="sng">
                <a:latin typeface="宋体" charset="-122"/>
                <a:sym typeface="宋体" charset="-122"/>
              </a:rPr>
              <a:t>      </a:t>
            </a:r>
            <a:r>
              <a:rPr lang="zh-CN" altLang="en-US" sz="2800" b="1">
                <a:latin typeface="宋体" charset="-122"/>
                <a:sym typeface="宋体" charset="-122"/>
              </a:rPr>
              <a:t>能；如果想控制这个电</a:t>
            </a:r>
            <a:r>
              <a:rPr lang="zh-CN" altLang="en-US" sz="2800" b="1">
                <a:sym typeface="宋体" charset="-122"/>
              </a:rPr>
              <a:t>路的通断，还应在电路中安装</a:t>
            </a:r>
            <a:r>
              <a:rPr lang="zh-CN" altLang="zh-CN" sz="2800" b="1" u="sng">
                <a:sym typeface="宋体" charset="-122"/>
              </a:rPr>
              <a:t>           </a:t>
            </a:r>
            <a:r>
              <a:rPr lang="zh-CN" altLang="en-US" sz="2800" b="1">
                <a:sym typeface="宋体" charset="-122"/>
              </a:rPr>
              <a:t>。</a:t>
            </a:r>
          </a:p>
        </p:txBody>
      </p:sp>
      <p:pic>
        <p:nvPicPr>
          <p:cNvPr id="32771" name="Picture 3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1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3341688"/>
            <a:ext cx="5332413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33438"/>
            <a:ext cx="3732213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300" b="1">
                <a:solidFill>
                  <a:srgbClr val="CC00CC"/>
                </a:solidFill>
                <a:latin typeface="微软雅黑" charset="-122"/>
                <a:ea typeface="微软雅黑" charset="-122"/>
              </a:rPr>
              <a:t>【当堂训练】</a:t>
            </a:r>
          </a:p>
        </p:txBody>
      </p:sp>
      <p:sp>
        <p:nvSpPr>
          <p:cNvPr id="32773" name="Text Box 6"/>
          <p:cNvSpPr/>
          <p:nvPr>
            <p:custDataLst>
              <p:tags r:id="rId4"/>
            </p:custDataLst>
          </p:nvPr>
        </p:nvSpPr>
        <p:spPr>
          <a:xfrm>
            <a:off x="5292725" y="1817688"/>
            <a:ext cx="936625" cy="588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sym typeface="宋体" charset="-122"/>
              </a:rPr>
              <a:t>电源</a:t>
            </a:r>
          </a:p>
        </p:txBody>
      </p:sp>
      <p:sp>
        <p:nvSpPr>
          <p:cNvPr id="32774" name="Text Box 6"/>
          <p:cNvSpPr/>
          <p:nvPr>
            <p:custDataLst>
              <p:tags r:id="rId5"/>
            </p:custDataLst>
          </p:nvPr>
        </p:nvSpPr>
        <p:spPr>
          <a:xfrm>
            <a:off x="7251700" y="1817688"/>
            <a:ext cx="936625" cy="588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sym typeface="宋体" charset="-122"/>
              </a:rPr>
              <a:t>化学</a:t>
            </a:r>
          </a:p>
        </p:txBody>
      </p:sp>
      <p:sp>
        <p:nvSpPr>
          <p:cNvPr id="32775" name="Text Box 6"/>
          <p:cNvSpPr/>
          <p:nvPr>
            <p:custDataLst>
              <p:tags r:id="rId6"/>
            </p:custDataLst>
          </p:nvPr>
        </p:nvSpPr>
        <p:spPr>
          <a:xfrm>
            <a:off x="836613" y="2198688"/>
            <a:ext cx="936625" cy="588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sym typeface="宋体" charset="-122"/>
              </a:rPr>
              <a:t>电</a:t>
            </a:r>
          </a:p>
        </p:txBody>
      </p:sp>
      <p:sp>
        <p:nvSpPr>
          <p:cNvPr id="32776" name="Text Box 6"/>
          <p:cNvSpPr/>
          <p:nvPr>
            <p:custDataLst>
              <p:tags r:id="rId7"/>
            </p:custDataLst>
          </p:nvPr>
        </p:nvSpPr>
        <p:spPr>
          <a:xfrm>
            <a:off x="4740275" y="2198688"/>
            <a:ext cx="936625" cy="588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sym typeface="宋体" charset="-122"/>
              </a:rPr>
              <a:t>电</a:t>
            </a:r>
          </a:p>
        </p:txBody>
      </p:sp>
      <p:sp>
        <p:nvSpPr>
          <p:cNvPr id="32777" name="Text Box 6"/>
          <p:cNvSpPr/>
          <p:nvPr>
            <p:custDataLst>
              <p:tags r:id="rId8"/>
            </p:custDataLst>
          </p:nvPr>
        </p:nvSpPr>
        <p:spPr>
          <a:xfrm>
            <a:off x="6877050" y="2198688"/>
            <a:ext cx="684213" cy="588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sym typeface="宋体" charset="-122"/>
              </a:rPr>
              <a:t>光</a:t>
            </a:r>
          </a:p>
        </p:txBody>
      </p:sp>
      <p:sp>
        <p:nvSpPr>
          <p:cNvPr id="32778" name="Text Box 6"/>
          <p:cNvSpPr/>
          <p:nvPr>
            <p:custDataLst>
              <p:tags r:id="rId9"/>
            </p:custDataLst>
          </p:nvPr>
        </p:nvSpPr>
        <p:spPr>
          <a:xfrm>
            <a:off x="7418388" y="2659063"/>
            <a:ext cx="936625" cy="587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sym typeface="宋体" charset="-122"/>
              </a:rPr>
              <a:t>开关</a:t>
            </a:r>
          </a:p>
        </p:txBody>
      </p:sp>
    </p:spTree>
    <p:extLst>
      <p:ext uri="{BB962C8B-B14F-4D97-AF65-F5344CB8AC3E}">
        <p14:creationId xmlns:p14="http://schemas.microsoft.com/office/powerpoint/2010/main" val="287720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 noChangeArrowheads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6342" y="1412776"/>
            <a:ext cx="8474075" cy="2143125"/>
          </a:xfrm>
        </p:spPr>
        <p:txBody>
          <a:bodyPr anchor="b"/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/>
            </a:r>
            <a:br>
              <a:rPr lang="zh-CN" altLang="en-US" sz="48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</a:br>
            <a:r>
              <a:rPr lang="zh-CN" altLang="en-US" sz="48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（第二课时）</a:t>
            </a:r>
          </a:p>
        </p:txBody>
      </p:sp>
    </p:spTree>
    <p:extLst>
      <p:ext uri="{BB962C8B-B14F-4D97-AF65-F5344CB8AC3E}">
        <p14:creationId xmlns:p14="http://schemas.microsoft.com/office/powerpoint/2010/main" val="5722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70389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300" b="1">
                <a:solidFill>
                  <a:srgbClr val="CC00CC"/>
                </a:solidFill>
                <a:latin typeface="微软雅黑" charset="-122"/>
                <a:ea typeface="微软雅黑" charset="-122"/>
              </a:rPr>
              <a:t>【三、电路图】</a:t>
            </a:r>
          </a:p>
        </p:txBody>
      </p:sp>
      <p:pic>
        <p:nvPicPr>
          <p:cNvPr id="34819" name="Picture 5" descr="电路元件符号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3"/>
          <a:stretch>
            <a:fillRect/>
          </a:stretch>
        </p:blipFill>
        <p:spPr bwMode="auto">
          <a:xfrm>
            <a:off x="215900" y="1689100"/>
            <a:ext cx="860425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7338" y="1028700"/>
            <a:ext cx="754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用电路元件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符号</a:t>
            </a:r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来表示电路连接的图。</a:t>
            </a:r>
          </a:p>
        </p:txBody>
      </p:sp>
    </p:spTree>
    <p:extLst>
      <p:ext uri="{BB962C8B-B14F-4D97-AF65-F5344CB8AC3E}">
        <p14:creationId xmlns:p14="http://schemas.microsoft.com/office/powerpoint/2010/main" val="26677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511300"/>
            <a:ext cx="4062412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3" name="组合 1"/>
          <p:cNvGrpSpPr>
            <a:grpSpLocks/>
          </p:cNvGrpSpPr>
          <p:nvPr/>
        </p:nvGrpSpPr>
        <p:grpSpPr bwMode="auto">
          <a:xfrm>
            <a:off x="4508500" y="1858963"/>
            <a:ext cx="4483100" cy="2038350"/>
            <a:chOff x="360" y="5760"/>
            <a:chExt cx="7058" cy="3212"/>
          </a:xfrm>
        </p:grpSpPr>
        <p:sp>
          <p:nvSpPr>
            <p:cNvPr id="35844" name="Text Box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60" y="5760"/>
              <a:ext cx="528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800" b="1">
                  <a:solidFill>
                    <a:schemeClr val="accent2"/>
                  </a:solidFill>
                  <a:latin typeface="华文细黑" pitchFamily="2" charset="-122"/>
                  <a:ea typeface="华文细黑" pitchFamily="2" charset="-122"/>
                </a:rPr>
                <a:t>【</a:t>
              </a:r>
              <a:r>
                <a:rPr lang="zh-CN" altLang="en-US" sz="2800" b="1">
                  <a:solidFill>
                    <a:schemeClr val="accent2"/>
                  </a:solidFill>
                  <a:latin typeface="华文细黑" pitchFamily="2" charset="-122"/>
                  <a:ea typeface="华文细黑" pitchFamily="2" charset="-122"/>
                </a:rPr>
                <a:t>作图规范</a:t>
              </a:r>
              <a:r>
                <a:rPr lang="en-US" altLang="zh-CN" sz="2800" b="1">
                  <a:solidFill>
                    <a:schemeClr val="accent2"/>
                  </a:solidFill>
                  <a:latin typeface="华文细黑" pitchFamily="2" charset="-122"/>
                  <a:ea typeface="华文细黑" pitchFamily="2" charset="-122"/>
                </a:rPr>
                <a:t>】</a:t>
              </a:r>
              <a:endParaRPr lang="zh-CN" altLang="en-US" sz="28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35845" name="Text Box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80" y="7441"/>
              <a:ext cx="4045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 sz="2800" b="1">
                  <a:latin typeface="楷体_GB2312" pitchFamily="49" charset="-122"/>
                  <a:ea typeface="楷体_GB2312" pitchFamily="49" charset="-122"/>
                </a:rPr>
                <a:t>、顺序对应</a:t>
              </a:r>
            </a:p>
          </p:txBody>
        </p:sp>
        <p:sp>
          <p:nvSpPr>
            <p:cNvPr id="35846" name="Text Box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80" y="6698"/>
              <a:ext cx="405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sz="2800" b="1">
                  <a:latin typeface="楷体_GB2312" pitchFamily="49" charset="-122"/>
                  <a:ea typeface="楷体_GB2312" pitchFamily="49" charset="-122"/>
                </a:rPr>
                <a:t>、横平竖直</a:t>
              </a:r>
            </a:p>
          </p:txBody>
        </p:sp>
        <p:sp>
          <p:nvSpPr>
            <p:cNvPr id="35847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80" y="8150"/>
              <a:ext cx="6239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 sz="2800" b="1">
                  <a:latin typeface="楷体_GB2312" pitchFamily="49" charset="-122"/>
                  <a:ea typeface="楷体_GB2312" pitchFamily="49" charset="-122"/>
                </a:rPr>
                <a:t>、符号规范，下标区分</a:t>
              </a:r>
            </a:p>
          </p:txBody>
        </p:sp>
      </p:grpSp>
      <p:pic>
        <p:nvPicPr>
          <p:cNvPr id="35848" name="图片 1435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57688"/>
            <a:ext cx="2944813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 Box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438" y="846138"/>
            <a:ext cx="6942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3200" b="1">
                <a:solidFill>
                  <a:srgbClr val="CC00CC"/>
                </a:solidFill>
              </a:rPr>
              <a:t>【试一试】根据实物图画出电路图。</a:t>
            </a:r>
          </a:p>
        </p:txBody>
      </p:sp>
    </p:spTree>
    <p:extLst>
      <p:ext uri="{BB962C8B-B14F-4D97-AF65-F5344CB8AC3E}">
        <p14:creationId xmlns:p14="http://schemas.microsoft.com/office/powerpoint/2010/main" val="298584028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0838" y="1906588"/>
            <a:ext cx="57118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latin typeface="宋体" charset="-122"/>
              </a:rPr>
              <a:t>2.</a:t>
            </a:r>
            <a:r>
              <a:rPr lang="zh-CN" altLang="en-US" sz="3200" b="1">
                <a:latin typeface="宋体" charset="-122"/>
              </a:rPr>
              <a:t>指出下列电路图中的错误。</a:t>
            </a:r>
          </a:p>
        </p:txBody>
      </p:sp>
      <p:sp>
        <p:nvSpPr>
          <p:cNvPr id="36867" name="Text Box 5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7563" y="40751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 sz="3600" b="1">
              <a:solidFill>
                <a:srgbClr val="CC0000"/>
              </a:solidFill>
              <a:latin typeface="Tahoma" pitchFamily="34" charset="0"/>
              <a:ea typeface="楷体_GB2312" pitchFamily="49" charset="-122"/>
            </a:endParaRPr>
          </a:p>
        </p:txBody>
      </p:sp>
      <p:grpSp>
        <p:nvGrpSpPr>
          <p:cNvPr id="36868" name="组合 2"/>
          <p:cNvGrpSpPr>
            <a:grpSpLocks/>
          </p:cNvGrpSpPr>
          <p:nvPr/>
        </p:nvGrpSpPr>
        <p:grpSpPr bwMode="auto">
          <a:xfrm>
            <a:off x="442913" y="2668588"/>
            <a:ext cx="8174037" cy="2303462"/>
            <a:chOff x="1037" y="2395"/>
            <a:chExt cx="12871" cy="3626"/>
          </a:xfrm>
        </p:grpSpPr>
        <p:grpSp>
          <p:nvGrpSpPr>
            <p:cNvPr id="36869" name="组合 1"/>
            <p:cNvGrpSpPr>
              <a:grpSpLocks/>
            </p:cNvGrpSpPr>
            <p:nvPr/>
          </p:nvGrpSpPr>
          <p:grpSpPr bwMode="auto">
            <a:xfrm>
              <a:off x="1037" y="2395"/>
              <a:ext cx="12200" cy="3627"/>
              <a:chOff x="1093" y="2583"/>
              <a:chExt cx="12200" cy="3627"/>
            </a:xfrm>
          </p:grpSpPr>
          <p:grpSp>
            <p:nvGrpSpPr>
              <p:cNvPr id="36870" name="Group 3"/>
              <p:cNvGrpSpPr>
                <a:grpSpLocks/>
              </p:cNvGrpSpPr>
              <p:nvPr/>
            </p:nvGrpSpPr>
            <p:grpSpPr bwMode="auto">
              <a:xfrm>
                <a:off x="1092" y="2583"/>
                <a:ext cx="12200" cy="2802"/>
                <a:chOff x="0" y="0"/>
                <a:chExt cx="4880" cy="1121"/>
              </a:xfrm>
            </p:grpSpPr>
            <p:sp>
              <p:nvSpPr>
                <p:cNvPr id="36871" name="Rectangle 5"/>
                <p:cNvSpPr>
                  <a:spLocks noChangeArrowhead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0" y="227"/>
                  <a:ext cx="1361" cy="680"/>
                </a:xfrm>
                <a:prstGeom prst="rect">
                  <a:avLst/>
                </a:prstGeom>
                <a:noFill/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36872" name="Line 6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0" y="590"/>
                  <a:ext cx="1361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36873" name="Group 6"/>
                <p:cNvGrpSpPr>
                  <a:grpSpLocks/>
                </p:cNvGrpSpPr>
                <p:nvPr/>
              </p:nvGrpSpPr>
              <p:grpSpPr bwMode="auto">
                <a:xfrm>
                  <a:off x="508" y="835"/>
                  <a:ext cx="301" cy="109"/>
                  <a:chOff x="0" y="0"/>
                  <a:chExt cx="363" cy="135"/>
                </a:xfrm>
              </p:grpSpPr>
              <p:sp>
                <p:nvSpPr>
                  <p:cNvPr id="36874" name="Rectangle 8"/>
                  <p:cNvSpPr>
                    <a:spLocks noChangeArrowheads="1"/>
                  </p:cNvSpPr>
                  <p:nvPr>
                    <p:custDataLst>
                      <p:tags r:id="rId51"/>
                    </p:custDataLst>
                  </p:nvPr>
                </p:nvSpPr>
                <p:spPr bwMode="auto">
                  <a:xfrm>
                    <a:off x="0" y="45"/>
                    <a:ext cx="317" cy="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zh-CN" altLang="en-US" sz="2400">
                      <a:latin typeface="Tahoma" pitchFamily="34" charset="0"/>
                    </a:endParaRPr>
                  </a:p>
                </p:txBody>
              </p:sp>
              <p:grpSp>
                <p:nvGrpSpPr>
                  <p:cNvPr id="36875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63" cy="127"/>
                    <a:chOff x="0" y="0"/>
                    <a:chExt cx="363" cy="127"/>
                  </a:xfrm>
                </p:grpSpPr>
                <p:sp>
                  <p:nvSpPr>
                    <p:cNvPr id="36876" name="Oval 10"/>
                    <p:cNvSpPr>
                      <a:spLocks noChangeArrowheads="1"/>
                    </p:cNvSpPr>
                    <p:nvPr>
                      <p:custDataLst>
                        <p:tags r:id="rId52"/>
                      </p:custDataLst>
                    </p:nvPr>
                  </p:nvSpPr>
                  <p:spPr bwMode="auto">
                    <a:xfrm>
                      <a:off x="0" y="36"/>
                      <a:ext cx="90" cy="9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zh-CN" altLang="en-US" sz="2400"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36877" name="Line 11"/>
                    <p:cNvSpPr>
                      <a:spLocks noChangeShapeType="1"/>
                    </p:cNvSpPr>
                    <p:nvPr>
                      <p:custDataLst>
                        <p:tags r:id="rId53"/>
                      </p:custDataLst>
                    </p:nvPr>
                  </p:nvSpPr>
                  <p:spPr bwMode="auto">
                    <a:xfrm flipV="1">
                      <a:off x="90" y="0"/>
                      <a:ext cx="273" cy="63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36878" name="Group 11"/>
                <p:cNvGrpSpPr>
                  <a:grpSpLocks/>
                </p:cNvGrpSpPr>
                <p:nvPr/>
              </p:nvGrpSpPr>
              <p:grpSpPr bwMode="auto">
                <a:xfrm>
                  <a:off x="545" y="481"/>
                  <a:ext cx="226" cy="221"/>
                  <a:chOff x="0" y="0"/>
                  <a:chExt cx="272" cy="272"/>
                </a:xfrm>
              </p:grpSpPr>
              <p:sp>
                <p:nvSpPr>
                  <p:cNvPr id="36879" name="Oval 13"/>
                  <p:cNvSpPr>
                    <a:spLocks noChangeArrowheads="1"/>
                  </p:cNvSpPr>
                  <p:nvPr>
                    <p:custDataLst>
                      <p:tags r:id="rId48"/>
                    </p:custDataLst>
                  </p:nvPr>
                </p:nvSpPr>
                <p:spPr bwMode="auto">
                  <a:xfrm>
                    <a:off x="0" y="0"/>
                    <a:ext cx="272" cy="272"/>
                  </a:xfrm>
                  <a:prstGeom prst="ellipse">
                    <a:avLst/>
                  </a:prstGeom>
                  <a:solidFill>
                    <a:schemeClr val="bg1"/>
                  </a:solidFill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zh-CN" altLang="en-US" sz="2400">
                      <a:latin typeface="Tahoma" pitchFamily="34" charset="0"/>
                    </a:endParaRPr>
                  </a:p>
                </p:txBody>
              </p:sp>
              <p:sp>
                <p:nvSpPr>
                  <p:cNvPr id="36880" name="Line 14"/>
                  <p:cNvSpPr>
                    <a:spLocks noChangeShapeType="1"/>
                  </p:cNvSpPr>
                  <p:nvPr>
                    <p:custDataLst>
                      <p:tags r:id="rId49"/>
                    </p:custDataLst>
                  </p:nvPr>
                </p:nvSpPr>
                <p:spPr bwMode="auto">
                  <a:xfrm>
                    <a:off x="45" y="46"/>
                    <a:ext cx="182" cy="181"/>
                  </a:xfrm>
                  <a:prstGeom prst="line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881" name="Line 15"/>
                  <p:cNvSpPr>
                    <a:spLocks noChangeShapeType="1"/>
                  </p:cNvSpPr>
                  <p:nvPr>
                    <p:custDataLst>
                      <p:tags r:id="rId50"/>
                    </p:custDataLst>
                  </p:nvPr>
                </p:nvSpPr>
                <p:spPr bwMode="auto">
                  <a:xfrm flipV="1">
                    <a:off x="45" y="46"/>
                    <a:ext cx="182" cy="181"/>
                  </a:xfrm>
                  <a:prstGeom prst="line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882" name="Group 15"/>
                <p:cNvGrpSpPr>
                  <a:grpSpLocks/>
                </p:cNvGrpSpPr>
                <p:nvPr/>
              </p:nvGrpSpPr>
              <p:grpSpPr bwMode="auto">
                <a:xfrm>
                  <a:off x="608" y="0"/>
                  <a:ext cx="75" cy="441"/>
                  <a:chOff x="0" y="0"/>
                  <a:chExt cx="91" cy="545"/>
                </a:xfrm>
              </p:grpSpPr>
              <p:sp>
                <p:nvSpPr>
                  <p:cNvPr id="36883" name="Rectangle 17"/>
                  <p:cNvSpPr>
                    <a:spLocks noChangeArrowheads="1"/>
                  </p:cNvSpPr>
                  <p:nvPr>
                    <p:custDataLst>
                      <p:tags r:id="rId45"/>
                    </p:custDataLst>
                  </p:nvPr>
                </p:nvSpPr>
                <p:spPr bwMode="auto">
                  <a:xfrm>
                    <a:off x="0" y="0"/>
                    <a:ext cx="91" cy="54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zh-CN" altLang="en-US" sz="2400">
                      <a:latin typeface="Tahoma" pitchFamily="34" charset="0"/>
                    </a:endParaRPr>
                  </a:p>
                </p:txBody>
              </p:sp>
              <p:grpSp>
                <p:nvGrpSpPr>
                  <p:cNvPr id="36884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91" cy="545"/>
                    <a:chOff x="0" y="0"/>
                    <a:chExt cx="82" cy="363"/>
                  </a:xfrm>
                </p:grpSpPr>
                <p:sp>
                  <p:nvSpPr>
                    <p:cNvPr id="36885" name="Line 19"/>
                    <p:cNvSpPr>
                      <a:spLocks noChangeShapeType="1"/>
                    </p:cNvSpPr>
                    <p:nvPr>
                      <p:custDataLst>
                        <p:tags r:id="rId46"/>
                      </p:custDataLst>
                    </p:nvPr>
                  </p:nvSpPr>
                  <p:spPr bwMode="auto">
                    <a:xfrm>
                      <a:off x="0" y="91"/>
                      <a:ext cx="0" cy="181"/>
                    </a:xfrm>
                    <a:prstGeom prst="line">
                      <a:avLst/>
                    </a:prstGeom>
                    <a:noFill/>
                    <a:ln w="571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886" name="Line 20"/>
                    <p:cNvSpPr>
                      <a:spLocks noChangeShapeType="1"/>
                    </p:cNvSpPr>
                    <p:nvPr>
                      <p:custDataLst>
                        <p:tags r:id="rId47"/>
                      </p:custDataLst>
                    </p:nvPr>
                  </p:nvSpPr>
                  <p:spPr bwMode="auto">
                    <a:xfrm>
                      <a:off x="82" y="0"/>
                      <a:ext cx="0" cy="363"/>
                    </a:xfrm>
                    <a:prstGeom prst="line">
                      <a:avLst/>
                    </a:prstGeom>
                    <a:noFill/>
                    <a:ln w="571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36887" name="Rectangle 21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1724" y="227"/>
                  <a:ext cx="1270" cy="680"/>
                </a:xfrm>
                <a:prstGeom prst="rect">
                  <a:avLst/>
                </a:prstGeom>
                <a:noFill/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 sz="2400">
                    <a:latin typeface="Tahoma" pitchFamily="34" charset="0"/>
                  </a:endParaRPr>
                </a:p>
              </p:txBody>
            </p:sp>
            <p:grpSp>
              <p:nvGrpSpPr>
                <p:cNvPr id="36888" name="Group 21"/>
                <p:cNvGrpSpPr>
                  <a:grpSpLocks/>
                </p:cNvGrpSpPr>
                <p:nvPr/>
              </p:nvGrpSpPr>
              <p:grpSpPr bwMode="auto">
                <a:xfrm>
                  <a:off x="2223" y="163"/>
                  <a:ext cx="301" cy="109"/>
                  <a:chOff x="0" y="0"/>
                  <a:chExt cx="363" cy="135"/>
                </a:xfrm>
              </p:grpSpPr>
              <p:sp>
                <p:nvSpPr>
                  <p:cNvPr id="36889" name="Rectangle 23"/>
                  <p:cNvSpPr>
                    <a:spLocks noChangeArrowheads="1"/>
                  </p:cNvSpPr>
                  <p:nvPr>
                    <p:custDataLst>
                      <p:tags r:id="rId42"/>
                    </p:custDataLst>
                  </p:nvPr>
                </p:nvSpPr>
                <p:spPr bwMode="auto">
                  <a:xfrm>
                    <a:off x="0" y="45"/>
                    <a:ext cx="317" cy="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zh-CN" altLang="en-US" sz="2400">
                      <a:latin typeface="Tahoma" pitchFamily="34" charset="0"/>
                    </a:endParaRPr>
                  </a:p>
                </p:txBody>
              </p:sp>
              <p:grpSp>
                <p:nvGrpSpPr>
                  <p:cNvPr id="36890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63" cy="127"/>
                    <a:chOff x="0" y="0"/>
                    <a:chExt cx="363" cy="127"/>
                  </a:xfrm>
                </p:grpSpPr>
                <p:sp>
                  <p:nvSpPr>
                    <p:cNvPr id="36891" name="Oval 25"/>
                    <p:cNvSpPr>
                      <a:spLocks noChangeArrowheads="1"/>
                    </p:cNvSpPr>
                    <p:nvPr>
                      <p:custDataLst>
                        <p:tags r:id="rId43"/>
                      </p:custDataLst>
                    </p:nvPr>
                  </p:nvSpPr>
                  <p:spPr bwMode="auto">
                    <a:xfrm>
                      <a:off x="0" y="36"/>
                      <a:ext cx="90" cy="9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zh-CN" altLang="en-US" sz="2400"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36892" name="Line 26"/>
                    <p:cNvSpPr>
                      <a:spLocks noChangeShapeType="1"/>
                    </p:cNvSpPr>
                    <p:nvPr>
                      <p:custDataLst>
                        <p:tags r:id="rId44"/>
                      </p:custDataLst>
                    </p:nvPr>
                  </p:nvSpPr>
                  <p:spPr bwMode="auto">
                    <a:xfrm flipV="1">
                      <a:off x="90" y="0"/>
                      <a:ext cx="273" cy="63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36893" name="Group 26"/>
                <p:cNvGrpSpPr>
                  <a:grpSpLocks/>
                </p:cNvGrpSpPr>
                <p:nvPr/>
              </p:nvGrpSpPr>
              <p:grpSpPr bwMode="auto">
                <a:xfrm>
                  <a:off x="2232" y="799"/>
                  <a:ext cx="226" cy="221"/>
                  <a:chOff x="0" y="0"/>
                  <a:chExt cx="272" cy="272"/>
                </a:xfrm>
              </p:grpSpPr>
              <p:sp>
                <p:nvSpPr>
                  <p:cNvPr id="36894" name="Oval 28"/>
                  <p:cNvSpPr>
                    <a:spLocks noChangeArrowheads="1"/>
                  </p:cNvSpPr>
                  <p:nvPr>
                    <p:custDataLst>
                      <p:tags r:id="rId39"/>
                    </p:custDataLst>
                  </p:nvPr>
                </p:nvSpPr>
                <p:spPr bwMode="auto">
                  <a:xfrm>
                    <a:off x="0" y="0"/>
                    <a:ext cx="272" cy="272"/>
                  </a:xfrm>
                  <a:prstGeom prst="ellipse">
                    <a:avLst/>
                  </a:prstGeom>
                  <a:solidFill>
                    <a:schemeClr val="bg1"/>
                  </a:solidFill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zh-CN" altLang="en-US" sz="2400">
                      <a:latin typeface="Tahoma" pitchFamily="34" charset="0"/>
                    </a:endParaRPr>
                  </a:p>
                </p:txBody>
              </p:sp>
              <p:sp>
                <p:nvSpPr>
                  <p:cNvPr id="36895" name="Line 29"/>
                  <p:cNvSpPr>
                    <a:spLocks noChangeShapeType="1"/>
                  </p:cNvSpPr>
                  <p:nvPr>
                    <p:custDataLst>
                      <p:tags r:id="rId40"/>
                    </p:custDataLst>
                  </p:nvPr>
                </p:nvSpPr>
                <p:spPr bwMode="auto">
                  <a:xfrm>
                    <a:off x="45" y="46"/>
                    <a:ext cx="182" cy="181"/>
                  </a:xfrm>
                  <a:prstGeom prst="line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896" name="Line 30"/>
                  <p:cNvSpPr>
                    <a:spLocks noChangeShapeType="1"/>
                  </p:cNvSpPr>
                  <p:nvPr>
                    <p:custDataLst>
                      <p:tags r:id="rId41"/>
                    </p:custDataLst>
                  </p:nvPr>
                </p:nvSpPr>
                <p:spPr bwMode="auto">
                  <a:xfrm flipV="1">
                    <a:off x="45" y="46"/>
                    <a:ext cx="182" cy="181"/>
                  </a:xfrm>
                  <a:prstGeom prst="line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897" name="Group 30"/>
                <p:cNvGrpSpPr>
                  <a:grpSpLocks/>
                </p:cNvGrpSpPr>
                <p:nvPr/>
              </p:nvGrpSpPr>
              <p:grpSpPr bwMode="auto">
                <a:xfrm>
                  <a:off x="3312" y="181"/>
                  <a:ext cx="1451" cy="726"/>
                  <a:chOff x="0" y="0"/>
                  <a:chExt cx="1451" cy="726"/>
                </a:xfrm>
              </p:grpSpPr>
              <p:sp>
                <p:nvSpPr>
                  <p:cNvPr id="36898" name="Rectangle 32"/>
                  <p:cNvSpPr>
                    <a:spLocks noChangeArrowheads="1"/>
                  </p:cNvSpPr>
                  <p:nvPr>
                    <p:custDataLst>
                      <p:tags r:id="rId36"/>
                    </p:custDataLst>
                  </p:nvPr>
                </p:nvSpPr>
                <p:spPr bwMode="auto">
                  <a:xfrm>
                    <a:off x="0" y="0"/>
                    <a:ext cx="499" cy="726"/>
                  </a:xfrm>
                  <a:prstGeom prst="rect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zh-CN" altLang="en-US" sz="2400">
                      <a:latin typeface="Tahoma" pitchFamily="34" charset="0"/>
                    </a:endParaRPr>
                  </a:p>
                </p:txBody>
              </p:sp>
              <p:sp>
                <p:nvSpPr>
                  <p:cNvPr id="36899" name="Rectangle 33"/>
                  <p:cNvSpPr>
                    <a:spLocks noChangeArrowheads="1"/>
                  </p:cNvSpPr>
                  <p:nvPr>
                    <p:custDataLst>
                      <p:tags r:id="rId37"/>
                    </p:custDataLst>
                  </p:nvPr>
                </p:nvSpPr>
                <p:spPr bwMode="auto">
                  <a:xfrm>
                    <a:off x="952" y="0"/>
                    <a:ext cx="499" cy="726"/>
                  </a:xfrm>
                  <a:prstGeom prst="rect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zh-CN" altLang="en-US" sz="2400">
                      <a:latin typeface="Tahoma" pitchFamily="34" charset="0"/>
                    </a:endParaRPr>
                  </a:p>
                </p:txBody>
              </p:sp>
              <p:sp>
                <p:nvSpPr>
                  <p:cNvPr id="36900" name="Line 34"/>
                  <p:cNvSpPr>
                    <a:spLocks noChangeShapeType="1"/>
                  </p:cNvSpPr>
                  <p:nvPr>
                    <p:custDataLst>
                      <p:tags r:id="rId38"/>
                    </p:custDataLst>
                  </p:nvPr>
                </p:nvSpPr>
                <p:spPr bwMode="auto">
                  <a:xfrm>
                    <a:off x="499" y="726"/>
                    <a:ext cx="499" cy="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901" name="Group 34"/>
                <p:cNvGrpSpPr>
                  <a:grpSpLocks/>
                </p:cNvGrpSpPr>
                <p:nvPr/>
              </p:nvGrpSpPr>
              <p:grpSpPr bwMode="auto">
                <a:xfrm>
                  <a:off x="3194" y="408"/>
                  <a:ext cx="226" cy="221"/>
                  <a:chOff x="0" y="0"/>
                  <a:chExt cx="272" cy="272"/>
                </a:xfrm>
              </p:grpSpPr>
              <p:sp>
                <p:nvSpPr>
                  <p:cNvPr id="36902" name="Oval 36"/>
                  <p:cNvSpPr>
                    <a:spLocks noChangeArrowheads="1"/>
                  </p:cNvSpPr>
                  <p:nvPr>
                    <p:custDataLst>
                      <p:tags r:id="rId33"/>
                    </p:custDataLst>
                  </p:nvPr>
                </p:nvSpPr>
                <p:spPr bwMode="auto">
                  <a:xfrm>
                    <a:off x="0" y="0"/>
                    <a:ext cx="272" cy="272"/>
                  </a:xfrm>
                  <a:prstGeom prst="ellipse">
                    <a:avLst/>
                  </a:prstGeom>
                  <a:solidFill>
                    <a:schemeClr val="bg1"/>
                  </a:solidFill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zh-CN" altLang="en-US" sz="2400">
                      <a:latin typeface="Tahoma" pitchFamily="34" charset="0"/>
                    </a:endParaRPr>
                  </a:p>
                </p:txBody>
              </p:sp>
              <p:sp>
                <p:nvSpPr>
                  <p:cNvPr id="36903" name="Line 37"/>
                  <p:cNvSpPr>
                    <a:spLocks noChangeShapeType="1"/>
                  </p:cNvSpPr>
                  <p:nvPr>
                    <p:custDataLst>
                      <p:tags r:id="rId34"/>
                    </p:custDataLst>
                  </p:nvPr>
                </p:nvSpPr>
                <p:spPr bwMode="auto">
                  <a:xfrm>
                    <a:off x="45" y="46"/>
                    <a:ext cx="182" cy="181"/>
                  </a:xfrm>
                  <a:prstGeom prst="line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904" name="Line 38"/>
                  <p:cNvSpPr>
                    <a:spLocks noChangeShapeType="1"/>
                  </p:cNvSpPr>
                  <p:nvPr>
                    <p:custDataLst>
                      <p:tags r:id="rId35"/>
                    </p:custDataLst>
                  </p:nvPr>
                </p:nvSpPr>
                <p:spPr bwMode="auto">
                  <a:xfrm flipV="1">
                    <a:off x="45" y="46"/>
                    <a:ext cx="182" cy="181"/>
                  </a:xfrm>
                  <a:prstGeom prst="line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905" name="Group 38"/>
                <p:cNvGrpSpPr>
                  <a:grpSpLocks/>
                </p:cNvGrpSpPr>
                <p:nvPr/>
              </p:nvGrpSpPr>
              <p:grpSpPr bwMode="auto">
                <a:xfrm>
                  <a:off x="3693" y="417"/>
                  <a:ext cx="226" cy="221"/>
                  <a:chOff x="0" y="0"/>
                  <a:chExt cx="272" cy="272"/>
                </a:xfrm>
              </p:grpSpPr>
              <p:sp>
                <p:nvSpPr>
                  <p:cNvPr id="36906" name="Oval 40"/>
                  <p:cNvSpPr>
                    <a:spLocks noChangeArrowheads="1"/>
                  </p:cNvSpPr>
                  <p:nvPr>
                    <p:custDataLst>
                      <p:tags r:id="rId30"/>
                    </p:custDataLst>
                  </p:nvPr>
                </p:nvSpPr>
                <p:spPr bwMode="auto">
                  <a:xfrm>
                    <a:off x="0" y="0"/>
                    <a:ext cx="272" cy="272"/>
                  </a:xfrm>
                  <a:prstGeom prst="ellipse">
                    <a:avLst/>
                  </a:prstGeom>
                  <a:solidFill>
                    <a:schemeClr val="bg1"/>
                  </a:solidFill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zh-CN" altLang="en-US" sz="2400">
                      <a:latin typeface="Tahoma" pitchFamily="34" charset="0"/>
                    </a:endParaRPr>
                  </a:p>
                </p:txBody>
              </p:sp>
              <p:sp>
                <p:nvSpPr>
                  <p:cNvPr id="36907" name="Line 41"/>
                  <p:cNvSpPr>
                    <a:spLocks noChangeShapeType="1"/>
                  </p:cNvSpPr>
                  <p:nvPr>
                    <p:custDataLst>
                      <p:tags r:id="rId31"/>
                    </p:custDataLst>
                  </p:nvPr>
                </p:nvSpPr>
                <p:spPr bwMode="auto">
                  <a:xfrm>
                    <a:off x="45" y="46"/>
                    <a:ext cx="182" cy="181"/>
                  </a:xfrm>
                  <a:prstGeom prst="line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908" name="Line 42"/>
                  <p:cNvSpPr>
                    <a:spLocks noChangeShapeType="1"/>
                  </p:cNvSpPr>
                  <p:nvPr>
                    <p:custDataLst>
                      <p:tags r:id="rId32"/>
                    </p:custDataLst>
                  </p:nvPr>
                </p:nvSpPr>
                <p:spPr bwMode="auto">
                  <a:xfrm flipV="1">
                    <a:off x="45" y="46"/>
                    <a:ext cx="182" cy="181"/>
                  </a:xfrm>
                  <a:prstGeom prst="line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909" name="Group 42"/>
                <p:cNvGrpSpPr>
                  <a:grpSpLocks/>
                </p:cNvGrpSpPr>
                <p:nvPr/>
              </p:nvGrpSpPr>
              <p:grpSpPr bwMode="auto">
                <a:xfrm>
                  <a:off x="4155" y="426"/>
                  <a:ext cx="226" cy="221"/>
                  <a:chOff x="0" y="0"/>
                  <a:chExt cx="272" cy="272"/>
                </a:xfrm>
              </p:grpSpPr>
              <p:sp>
                <p:nvSpPr>
                  <p:cNvPr id="36910" name="Oval 44"/>
                  <p:cNvSpPr>
                    <a:spLocks noChangeArrowheads="1"/>
                  </p:cNvSpPr>
                  <p:nvPr>
                    <p:custDataLst>
                      <p:tags r:id="rId27"/>
                    </p:custDataLst>
                  </p:nvPr>
                </p:nvSpPr>
                <p:spPr bwMode="auto">
                  <a:xfrm>
                    <a:off x="0" y="0"/>
                    <a:ext cx="272" cy="272"/>
                  </a:xfrm>
                  <a:prstGeom prst="ellipse">
                    <a:avLst/>
                  </a:prstGeom>
                  <a:solidFill>
                    <a:schemeClr val="bg1"/>
                  </a:solidFill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zh-CN" altLang="en-US" sz="2400">
                      <a:latin typeface="Tahoma" pitchFamily="34" charset="0"/>
                    </a:endParaRPr>
                  </a:p>
                </p:txBody>
              </p:sp>
              <p:sp>
                <p:nvSpPr>
                  <p:cNvPr id="36911" name="Line 45"/>
                  <p:cNvSpPr>
                    <a:spLocks noChangeShapeType="1"/>
                  </p:cNvSpPr>
                  <p:nvPr>
                    <p:custDataLst>
                      <p:tags r:id="rId28"/>
                    </p:custDataLst>
                  </p:nvPr>
                </p:nvSpPr>
                <p:spPr bwMode="auto">
                  <a:xfrm>
                    <a:off x="45" y="46"/>
                    <a:ext cx="182" cy="181"/>
                  </a:xfrm>
                  <a:prstGeom prst="line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912" name="Line 46"/>
                  <p:cNvSpPr>
                    <a:spLocks noChangeShapeType="1"/>
                  </p:cNvSpPr>
                  <p:nvPr>
                    <p:custDataLst>
                      <p:tags r:id="rId29"/>
                    </p:custDataLst>
                  </p:nvPr>
                </p:nvSpPr>
                <p:spPr bwMode="auto">
                  <a:xfrm flipV="1">
                    <a:off x="45" y="46"/>
                    <a:ext cx="182" cy="181"/>
                  </a:xfrm>
                  <a:prstGeom prst="line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913" name="Group 46"/>
                <p:cNvGrpSpPr>
                  <a:grpSpLocks/>
                </p:cNvGrpSpPr>
                <p:nvPr/>
              </p:nvGrpSpPr>
              <p:grpSpPr bwMode="auto">
                <a:xfrm>
                  <a:off x="4654" y="445"/>
                  <a:ext cx="226" cy="221"/>
                  <a:chOff x="0" y="0"/>
                  <a:chExt cx="272" cy="272"/>
                </a:xfrm>
              </p:grpSpPr>
              <p:sp>
                <p:nvSpPr>
                  <p:cNvPr id="36914" name="Oval 48"/>
                  <p:cNvSpPr>
                    <a:spLocks noChangeArrowheads="1"/>
                  </p:cNvSpPr>
                  <p:nvPr>
                    <p:custDataLst>
                      <p:tags r:id="rId24"/>
                    </p:custDataLst>
                  </p:nvPr>
                </p:nvSpPr>
                <p:spPr bwMode="auto">
                  <a:xfrm>
                    <a:off x="0" y="0"/>
                    <a:ext cx="272" cy="272"/>
                  </a:xfrm>
                  <a:prstGeom prst="ellipse">
                    <a:avLst/>
                  </a:prstGeom>
                  <a:solidFill>
                    <a:schemeClr val="bg1"/>
                  </a:solidFill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zh-CN" altLang="en-US" sz="2400">
                      <a:latin typeface="Tahoma" pitchFamily="34" charset="0"/>
                    </a:endParaRPr>
                  </a:p>
                </p:txBody>
              </p:sp>
              <p:sp>
                <p:nvSpPr>
                  <p:cNvPr id="36915" name="Line 49"/>
                  <p:cNvSpPr>
                    <a:spLocks noChangeShapeType="1"/>
                  </p:cNvSpPr>
                  <p:nvPr>
                    <p:custDataLst>
                      <p:tags r:id="rId25"/>
                    </p:custDataLst>
                  </p:nvPr>
                </p:nvSpPr>
                <p:spPr bwMode="auto">
                  <a:xfrm>
                    <a:off x="45" y="46"/>
                    <a:ext cx="182" cy="181"/>
                  </a:xfrm>
                  <a:prstGeom prst="line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916" name="Line 50"/>
                  <p:cNvSpPr>
                    <a:spLocks noChangeShapeType="1"/>
                  </p:cNvSpPr>
                  <p:nvPr>
                    <p:custDataLst>
                      <p:tags r:id="rId26"/>
                    </p:custDataLst>
                  </p:nvPr>
                </p:nvSpPr>
                <p:spPr bwMode="auto">
                  <a:xfrm flipV="1">
                    <a:off x="45" y="46"/>
                    <a:ext cx="182" cy="181"/>
                  </a:xfrm>
                  <a:prstGeom prst="line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6917" name="Group 50"/>
                <p:cNvGrpSpPr>
                  <a:grpSpLocks/>
                </p:cNvGrpSpPr>
                <p:nvPr/>
              </p:nvGrpSpPr>
              <p:grpSpPr bwMode="auto">
                <a:xfrm>
                  <a:off x="3992" y="680"/>
                  <a:ext cx="75" cy="441"/>
                  <a:chOff x="0" y="0"/>
                  <a:chExt cx="91" cy="545"/>
                </a:xfrm>
              </p:grpSpPr>
              <p:sp>
                <p:nvSpPr>
                  <p:cNvPr id="36918" name="Rectangle 52"/>
                  <p:cNvSpPr>
                    <a:spLocks noChangeArrowheads="1"/>
                  </p:cNvSpPr>
                  <p:nvPr>
                    <p:custDataLst>
                      <p:tags r:id="rId21"/>
                    </p:custDataLst>
                  </p:nvPr>
                </p:nvSpPr>
                <p:spPr bwMode="auto">
                  <a:xfrm>
                    <a:off x="0" y="0"/>
                    <a:ext cx="91" cy="54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zh-CN" altLang="en-US" sz="2400">
                      <a:latin typeface="Tahoma" pitchFamily="34" charset="0"/>
                    </a:endParaRPr>
                  </a:p>
                </p:txBody>
              </p:sp>
              <p:grpSp>
                <p:nvGrpSpPr>
                  <p:cNvPr id="36919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91" cy="545"/>
                    <a:chOff x="0" y="0"/>
                    <a:chExt cx="82" cy="363"/>
                  </a:xfrm>
                </p:grpSpPr>
                <p:sp>
                  <p:nvSpPr>
                    <p:cNvPr id="36920" name="Line 54"/>
                    <p:cNvSpPr>
                      <a:spLocks noChangeShapeType="1"/>
                    </p:cNvSpPr>
                    <p:nvPr>
                      <p:custDataLst>
                        <p:tags r:id="rId22"/>
                      </p:custDataLst>
                    </p:nvPr>
                  </p:nvSpPr>
                  <p:spPr bwMode="auto">
                    <a:xfrm>
                      <a:off x="0" y="91"/>
                      <a:ext cx="0" cy="181"/>
                    </a:xfrm>
                    <a:prstGeom prst="line">
                      <a:avLst/>
                    </a:prstGeom>
                    <a:noFill/>
                    <a:ln w="571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921" name="Line 55"/>
                    <p:cNvSpPr>
                      <a:spLocks noChangeShapeType="1"/>
                    </p:cNvSpPr>
                    <p:nvPr>
                      <p:custDataLst>
                        <p:tags r:id="rId23"/>
                      </p:custDataLst>
                    </p:nvPr>
                  </p:nvSpPr>
                  <p:spPr bwMode="auto">
                    <a:xfrm>
                      <a:off x="82" y="0"/>
                      <a:ext cx="0" cy="363"/>
                    </a:xfrm>
                    <a:prstGeom prst="line">
                      <a:avLst/>
                    </a:prstGeom>
                    <a:noFill/>
                    <a:ln w="571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36922" name="Text Box 5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50" y="5200"/>
                <a:ext cx="1217" cy="1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3600">
                    <a:latin typeface="Tahoma" pitchFamily="34" charset="0"/>
                    <a:ea typeface="楷体_GB2312" pitchFamily="49" charset="-122"/>
                  </a:rPr>
                  <a:t>(a)</a:t>
                </a:r>
              </a:p>
            </p:txBody>
          </p:sp>
          <p:sp>
            <p:nvSpPr>
              <p:cNvPr id="36923" name="Text Box 57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225" y="5190"/>
                <a:ext cx="1237" cy="1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3600">
                    <a:latin typeface="Tahoma" pitchFamily="34" charset="0"/>
                    <a:ea typeface="楷体_GB2312" pitchFamily="49" charset="-122"/>
                  </a:rPr>
                  <a:t>(b)</a:t>
                </a:r>
              </a:p>
            </p:txBody>
          </p:sp>
          <p:sp>
            <p:nvSpPr>
              <p:cNvPr id="36924" name="Text Box 58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0717" y="5190"/>
                <a:ext cx="1172" cy="1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3600">
                    <a:latin typeface="Tahoma" pitchFamily="34" charset="0"/>
                    <a:ea typeface="楷体_GB2312" pitchFamily="49" charset="-122"/>
                  </a:rPr>
                  <a:t>(c)</a:t>
                </a:r>
              </a:p>
            </p:txBody>
          </p:sp>
        </p:grpSp>
        <p:sp>
          <p:nvSpPr>
            <p:cNvPr id="36925" name="Text Box 6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55" y="4624"/>
              <a:ext cx="61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/>
                <a:t>S</a:t>
              </a:r>
              <a:endParaRPr lang="en-US" altLang="zh-CN" sz="2400" b="1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endParaRPr>
            </a:p>
          </p:txBody>
        </p:sp>
        <p:sp>
          <p:nvSpPr>
            <p:cNvPr id="36926" name="Text Box 6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900" y="4017"/>
              <a:ext cx="99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/>
                <a:t>L</a:t>
              </a:r>
              <a:endParaRPr lang="en-US" altLang="zh-CN" sz="2400" b="1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endParaRPr>
            </a:p>
          </p:txBody>
        </p:sp>
        <p:sp>
          <p:nvSpPr>
            <p:cNvPr id="36927" name="Text Box 6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60" y="2922"/>
              <a:ext cx="61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/>
                <a:t>S</a:t>
              </a:r>
              <a:endParaRPr lang="en-US" altLang="zh-CN" sz="2400" b="1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endParaRPr>
            </a:p>
          </p:txBody>
        </p:sp>
        <p:sp>
          <p:nvSpPr>
            <p:cNvPr id="36928" name="Text Box 6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0505" y="2922"/>
              <a:ext cx="99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/>
                <a:t>L</a:t>
              </a:r>
              <a:r>
                <a:rPr lang="en-US" altLang="zh-CN" sz="2400" b="1" baseline="-25000"/>
                <a:t>2</a:t>
              </a:r>
              <a:endParaRPr lang="en-US" altLang="zh-CN" sz="2400" b="1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endParaRPr>
            </a:p>
          </p:txBody>
        </p:sp>
        <p:sp>
          <p:nvSpPr>
            <p:cNvPr id="36929" name="Text Box 6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395" y="3035"/>
              <a:ext cx="99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/>
                <a:t>L</a:t>
              </a:r>
              <a:r>
                <a:rPr lang="en-US" altLang="zh-CN" sz="2400" b="1" baseline="-25000"/>
                <a:t>1</a:t>
              </a:r>
              <a:endParaRPr lang="en-US" altLang="zh-CN" sz="2400" b="1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endParaRPr>
            </a:p>
          </p:txBody>
        </p:sp>
        <p:sp>
          <p:nvSpPr>
            <p:cNvPr id="36930" name="Text Box 6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1640" y="2922"/>
              <a:ext cx="99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/>
                <a:t>L</a:t>
              </a:r>
              <a:r>
                <a:rPr lang="en-US" altLang="zh-CN" sz="2400" b="1" baseline="-25000"/>
                <a:t>3</a:t>
              </a:r>
              <a:endParaRPr lang="en-US" altLang="zh-CN" sz="2400" b="1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endParaRPr>
            </a:p>
          </p:txBody>
        </p:sp>
        <p:sp>
          <p:nvSpPr>
            <p:cNvPr id="36931" name="Text Box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910" y="2922"/>
              <a:ext cx="99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/>
                <a:t>L</a:t>
              </a:r>
              <a:r>
                <a:rPr lang="en-US" altLang="zh-CN" sz="2400" b="1" baseline="-25000"/>
                <a:t>4</a:t>
              </a:r>
              <a:endParaRPr lang="en-US" altLang="zh-CN" sz="2400" b="1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endParaRPr>
            </a:p>
          </p:txBody>
        </p:sp>
        <p:sp>
          <p:nvSpPr>
            <p:cNvPr id="36932" name="Text Box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795" y="3262"/>
              <a:ext cx="99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/>
                <a:t>L</a:t>
              </a:r>
              <a:endParaRPr lang="en-US" altLang="zh-CN" sz="2400" b="1">
                <a:solidFill>
                  <a:srgbClr val="CC0000"/>
                </a:solidFill>
                <a:latin typeface="Tahoma" pitchFamily="34" charset="0"/>
                <a:ea typeface="楷体_GB2312" pitchFamily="49" charset="-122"/>
              </a:endParaRPr>
            </a:p>
          </p:txBody>
        </p:sp>
      </p:grpSp>
      <p:sp>
        <p:nvSpPr>
          <p:cNvPr id="36933" name="Text Box 68"/>
          <p:cNvSpPr/>
          <p:nvPr>
            <p:custDataLst>
              <p:tags r:id="rId3"/>
            </p:custDataLst>
          </p:nvPr>
        </p:nvSpPr>
        <p:spPr>
          <a:xfrm>
            <a:off x="190500" y="4949825"/>
            <a:ext cx="2808288" cy="106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CC0000"/>
                </a:solidFill>
                <a:latin typeface="Tahoma" pitchFamily="34" charset="0"/>
                <a:ea typeface="楷体_GB2312" pitchFamily="49" charset="-122"/>
                <a:sym typeface="Wingdings" charset="0"/>
              </a:rPr>
              <a:t>开关</a:t>
            </a:r>
            <a:r>
              <a:rPr lang="en-US" altLang="zh-CN" sz="3200" b="1">
                <a:solidFill>
                  <a:srgbClr val="CC0000"/>
                </a:solidFill>
                <a:latin typeface="Tahoma" pitchFamily="34" charset="0"/>
                <a:ea typeface="楷体_GB2312" pitchFamily="49" charset="-122"/>
                <a:sym typeface="Wingdings" charset="0"/>
              </a:rPr>
              <a:t>S</a:t>
            </a:r>
            <a:r>
              <a:rPr lang="zh-CN" altLang="en-US" sz="3200" b="1">
                <a:solidFill>
                  <a:srgbClr val="CC0000"/>
                </a:solidFill>
                <a:latin typeface="Tahoma" pitchFamily="34" charset="0"/>
                <a:ea typeface="楷体_GB2312" pitchFamily="49" charset="-122"/>
                <a:sym typeface="Wingdings" charset="0"/>
              </a:rPr>
              <a:t>闭合时电源被短路</a:t>
            </a:r>
            <a:endParaRPr lang="zh-CN" altLang="en-US" sz="3200" b="1">
              <a:solidFill>
                <a:srgbClr val="CC0000"/>
              </a:solidFill>
              <a:latin typeface="Tahoma" pitchFamily="34" charset="0"/>
              <a:ea typeface="楷体_GB2312" pitchFamily="49" charset="-122"/>
            </a:endParaRPr>
          </a:p>
        </p:txBody>
      </p:sp>
      <p:sp>
        <p:nvSpPr>
          <p:cNvPr id="36934" name="Text Box 69"/>
          <p:cNvSpPr/>
          <p:nvPr>
            <p:custDataLst>
              <p:tags r:id="rId4"/>
            </p:custDataLst>
          </p:nvPr>
        </p:nvSpPr>
        <p:spPr>
          <a:xfrm>
            <a:off x="3286125" y="4949825"/>
            <a:ext cx="1803400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Tahoma" pitchFamily="34" charset="0"/>
                <a:ea typeface="楷体_GB2312" pitchFamily="49" charset="-122"/>
                <a:sym typeface="Wingdings" charset="0"/>
              </a:rPr>
              <a:t>无电源</a:t>
            </a:r>
            <a:endParaRPr lang="zh-CN" altLang="en-US" sz="3200" b="1">
              <a:solidFill>
                <a:srgbClr val="CC0000"/>
              </a:solidFill>
              <a:latin typeface="Tahoma" pitchFamily="34" charset="0"/>
              <a:ea typeface="楷体_GB2312" pitchFamily="49" charset="-122"/>
            </a:endParaRPr>
          </a:p>
        </p:txBody>
      </p:sp>
      <p:sp>
        <p:nvSpPr>
          <p:cNvPr id="36935" name="Text Box 70"/>
          <p:cNvSpPr/>
          <p:nvPr>
            <p:custDataLst>
              <p:tags r:id="rId5"/>
            </p:custDataLst>
          </p:nvPr>
        </p:nvSpPr>
        <p:spPr>
          <a:xfrm>
            <a:off x="5662613" y="4949825"/>
            <a:ext cx="3276600" cy="1568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Tahoma" pitchFamily="34" charset="0"/>
                <a:ea typeface="楷体_GB2312" pitchFamily="49" charset="-122"/>
                <a:sym typeface="Wingdings" charset="0"/>
              </a:rPr>
              <a:t>电流无法从电源正极流到负极，且缺少开关</a:t>
            </a:r>
            <a:endParaRPr lang="zh-CN" altLang="en-US" sz="3200" b="1">
              <a:solidFill>
                <a:srgbClr val="CC0000"/>
              </a:solidFill>
              <a:latin typeface="Tahoma" pitchFamily="34" charset="0"/>
              <a:ea typeface="楷体_GB2312" pitchFamily="49" charset="-122"/>
            </a:endParaRPr>
          </a:p>
        </p:txBody>
      </p:sp>
      <p:sp>
        <p:nvSpPr>
          <p:cNvPr id="36936" name="Text Box 4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833438"/>
            <a:ext cx="3732213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300" b="1">
                <a:solidFill>
                  <a:srgbClr val="CC00CC"/>
                </a:solidFill>
                <a:latin typeface="微软雅黑" charset="-122"/>
                <a:ea typeface="微软雅黑" charset="-122"/>
              </a:rPr>
              <a:t>【当堂训练】</a:t>
            </a:r>
          </a:p>
        </p:txBody>
      </p:sp>
    </p:spTree>
    <p:extLst>
      <p:ext uri="{BB962C8B-B14F-4D97-AF65-F5344CB8AC3E}">
        <p14:creationId xmlns:p14="http://schemas.microsoft.com/office/powerpoint/2010/main" val="766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" fill="hold"/>
                                        <p:tgtEl>
                                          <p:spTgt spid="369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33" grpId="0" animBg="1"/>
      <p:bldP spid="36934" grpId="0" animBg="1"/>
      <p:bldP spid="369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46050" y="4375150"/>
            <a:ext cx="2160588" cy="1498600"/>
            <a:chOff x="0" y="0"/>
            <a:chExt cx="1361" cy="944"/>
          </a:xfrm>
        </p:grpSpPr>
        <p:sp>
          <p:nvSpPr>
            <p:cNvPr id="37891" name="Rectangle 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0" y="227"/>
              <a:ext cx="1361" cy="68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ahoma" pitchFamily="34" charset="0"/>
              </a:endParaRPr>
            </a:p>
          </p:txBody>
        </p:sp>
        <p:sp>
          <p:nvSpPr>
            <p:cNvPr id="37892" name="Line 4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0" y="589"/>
              <a:ext cx="1361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7893" name="Group 5"/>
            <p:cNvGrpSpPr>
              <a:grpSpLocks/>
            </p:cNvGrpSpPr>
            <p:nvPr/>
          </p:nvGrpSpPr>
          <p:grpSpPr bwMode="auto">
            <a:xfrm>
              <a:off x="508" y="835"/>
              <a:ext cx="301" cy="109"/>
              <a:chOff x="0" y="0"/>
              <a:chExt cx="363" cy="135"/>
            </a:xfrm>
          </p:grpSpPr>
          <p:sp>
            <p:nvSpPr>
              <p:cNvPr id="37894" name="Rectangle 6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0" y="45"/>
                <a:ext cx="317" cy="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z="2400">
                  <a:latin typeface="Tahoma" pitchFamily="34" charset="0"/>
                </a:endParaRPr>
              </a:p>
            </p:txBody>
          </p:sp>
          <p:grpSp>
            <p:nvGrpSpPr>
              <p:cNvPr id="3789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63" cy="127"/>
                <a:chOff x="0" y="0"/>
                <a:chExt cx="363" cy="127"/>
              </a:xfrm>
            </p:grpSpPr>
            <p:sp>
              <p:nvSpPr>
                <p:cNvPr id="37896" name="Oval 8"/>
                <p:cNvSpPr>
                  <a:spLocks noChangeArrowheads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0" y="3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37897" name="Line 9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 flipV="1">
                  <a:off x="90" y="0"/>
                  <a:ext cx="273" cy="63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7898" name="Group 10"/>
            <p:cNvGrpSpPr>
              <a:grpSpLocks/>
            </p:cNvGrpSpPr>
            <p:nvPr/>
          </p:nvGrpSpPr>
          <p:grpSpPr bwMode="auto">
            <a:xfrm>
              <a:off x="953" y="453"/>
              <a:ext cx="226" cy="221"/>
              <a:chOff x="0" y="0"/>
              <a:chExt cx="272" cy="272"/>
            </a:xfrm>
          </p:grpSpPr>
          <p:sp>
            <p:nvSpPr>
              <p:cNvPr id="37899" name="Oval 11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0" y="0"/>
                <a:ext cx="272" cy="272"/>
              </a:xfrm>
              <a:prstGeom prst="ellipse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400">
                  <a:latin typeface="Tahoma" pitchFamily="34" charset="0"/>
                </a:endParaRPr>
              </a:p>
            </p:txBody>
          </p:sp>
          <p:sp>
            <p:nvSpPr>
              <p:cNvPr id="37900" name="Line 12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5" y="46"/>
                <a:ext cx="182" cy="181"/>
              </a:xfrm>
              <a:prstGeom prst="line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1" name="Line 13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45" y="46"/>
                <a:ext cx="182" cy="181"/>
              </a:xfrm>
              <a:prstGeom prst="line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902" name="Group 14"/>
            <p:cNvGrpSpPr>
              <a:grpSpLocks/>
            </p:cNvGrpSpPr>
            <p:nvPr/>
          </p:nvGrpSpPr>
          <p:grpSpPr bwMode="auto">
            <a:xfrm>
              <a:off x="608" y="0"/>
              <a:ext cx="75" cy="441"/>
              <a:chOff x="0" y="0"/>
              <a:chExt cx="91" cy="545"/>
            </a:xfrm>
          </p:grpSpPr>
          <p:sp>
            <p:nvSpPr>
              <p:cNvPr id="37903" name="Rectangle 1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0" y="0"/>
                <a:ext cx="91" cy="5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z="2400">
                  <a:latin typeface="Tahoma" pitchFamily="34" charset="0"/>
                </a:endParaRPr>
              </a:p>
            </p:txBody>
          </p:sp>
          <p:grpSp>
            <p:nvGrpSpPr>
              <p:cNvPr id="37904" name="Group 16"/>
              <p:cNvGrpSpPr>
                <a:grpSpLocks/>
              </p:cNvGrpSpPr>
              <p:nvPr/>
            </p:nvGrpSpPr>
            <p:grpSpPr bwMode="auto">
              <a:xfrm>
                <a:off x="0" y="0"/>
                <a:ext cx="91" cy="545"/>
                <a:chOff x="0" y="0"/>
                <a:chExt cx="82" cy="363"/>
              </a:xfrm>
            </p:grpSpPr>
            <p:sp>
              <p:nvSpPr>
                <p:cNvPr id="37905" name="Line 17"/>
                <p:cNvSpPr>
                  <a:spLocks noChangeShapeType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0" y="91"/>
                  <a:ext cx="0" cy="181"/>
                </a:xfrm>
                <a:prstGeom prst="line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06" name="Line 18"/>
                <p:cNvSpPr>
                  <a:spLocks noChangeShapeType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82" y="0"/>
                  <a:ext cx="0" cy="363"/>
                </a:xfrm>
                <a:prstGeom prst="line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7907" name="Group 19"/>
            <p:cNvGrpSpPr>
              <a:grpSpLocks/>
            </p:cNvGrpSpPr>
            <p:nvPr/>
          </p:nvGrpSpPr>
          <p:grpSpPr bwMode="auto">
            <a:xfrm>
              <a:off x="409" y="544"/>
              <a:ext cx="272" cy="109"/>
              <a:chOff x="0" y="0"/>
              <a:chExt cx="363" cy="135"/>
            </a:xfrm>
          </p:grpSpPr>
          <p:sp>
            <p:nvSpPr>
              <p:cNvPr id="37908" name="Rectangle 20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0" y="45"/>
                <a:ext cx="317" cy="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z="3200" b="1"/>
              </a:p>
            </p:txBody>
          </p:sp>
          <p:grpSp>
            <p:nvGrpSpPr>
              <p:cNvPr id="37909" name="Group 21"/>
              <p:cNvGrpSpPr>
                <a:grpSpLocks/>
              </p:cNvGrpSpPr>
              <p:nvPr/>
            </p:nvGrpSpPr>
            <p:grpSpPr bwMode="auto">
              <a:xfrm>
                <a:off x="0" y="0"/>
                <a:ext cx="363" cy="127"/>
                <a:chOff x="0" y="0"/>
                <a:chExt cx="363" cy="127"/>
              </a:xfrm>
            </p:grpSpPr>
            <p:sp>
              <p:nvSpPr>
                <p:cNvPr id="37910" name="Oval 22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0" y="3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37911" name="Line 23"/>
                <p:cNvSpPr>
                  <a:spLocks noChangeShapeType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 flipV="1">
                  <a:off x="90" y="0"/>
                  <a:ext cx="273" cy="63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7912" name="Text Box 2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27" y="272"/>
              <a:ext cx="6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/>
                <a:t>S</a:t>
              </a:r>
              <a:r>
                <a:rPr lang="en-US" altLang="zh-CN" sz="2400" b="1" baseline="-25000"/>
                <a:t>1</a:t>
              </a:r>
            </a:p>
          </p:txBody>
        </p:sp>
        <p:sp>
          <p:nvSpPr>
            <p:cNvPr id="37913" name="Text Box 2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27" y="619"/>
              <a:ext cx="6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/>
                <a:t>S</a:t>
              </a:r>
              <a:r>
                <a:rPr lang="en-US" altLang="zh-CN" sz="2400" b="1" baseline="-25000"/>
                <a:t>2</a:t>
              </a:r>
            </a:p>
          </p:txBody>
        </p:sp>
      </p:grpSp>
      <p:grpSp>
        <p:nvGrpSpPr>
          <p:cNvPr id="37914" name="Group 26"/>
          <p:cNvGrpSpPr>
            <a:grpSpLocks/>
          </p:cNvGrpSpPr>
          <p:nvPr/>
        </p:nvGrpSpPr>
        <p:grpSpPr bwMode="auto">
          <a:xfrm>
            <a:off x="179388" y="2273300"/>
            <a:ext cx="8785225" cy="1592263"/>
            <a:chOff x="0" y="0"/>
            <a:chExt cx="5534" cy="1003"/>
          </a:xfrm>
        </p:grpSpPr>
        <p:grpSp>
          <p:nvGrpSpPr>
            <p:cNvPr id="37915" name="Group 27"/>
            <p:cNvGrpSpPr>
              <a:grpSpLocks/>
            </p:cNvGrpSpPr>
            <p:nvPr/>
          </p:nvGrpSpPr>
          <p:grpSpPr bwMode="auto">
            <a:xfrm>
              <a:off x="1407" y="45"/>
              <a:ext cx="1270" cy="860"/>
              <a:chOff x="0" y="0"/>
              <a:chExt cx="1270" cy="860"/>
            </a:xfrm>
          </p:grpSpPr>
          <p:sp>
            <p:nvSpPr>
              <p:cNvPr id="37916" name="Rectangle 28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0" y="49"/>
                <a:ext cx="1270" cy="698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z="2400">
                  <a:latin typeface="Tahoma" pitchFamily="34" charset="0"/>
                </a:endParaRPr>
              </a:p>
            </p:txBody>
          </p:sp>
          <p:grpSp>
            <p:nvGrpSpPr>
              <p:cNvPr id="37917" name="Group 29"/>
              <p:cNvGrpSpPr>
                <a:grpSpLocks/>
              </p:cNvGrpSpPr>
              <p:nvPr/>
            </p:nvGrpSpPr>
            <p:grpSpPr bwMode="auto">
              <a:xfrm>
                <a:off x="499" y="0"/>
                <a:ext cx="301" cy="112"/>
                <a:chOff x="0" y="0"/>
                <a:chExt cx="363" cy="135"/>
              </a:xfrm>
            </p:grpSpPr>
            <p:sp>
              <p:nvSpPr>
                <p:cNvPr id="37918" name="Rectangle 30"/>
                <p:cNvSpPr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0" y="45"/>
                  <a:ext cx="317" cy="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 sz="2400">
                    <a:latin typeface="Tahoma" pitchFamily="34" charset="0"/>
                  </a:endParaRPr>
                </a:p>
              </p:txBody>
            </p:sp>
            <p:grpSp>
              <p:nvGrpSpPr>
                <p:cNvPr id="37919" name="Group 3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3" cy="127"/>
                  <a:chOff x="0" y="0"/>
                  <a:chExt cx="363" cy="127"/>
                </a:xfrm>
              </p:grpSpPr>
              <p:sp>
                <p:nvSpPr>
                  <p:cNvPr id="37920" name="Oval 32"/>
                  <p:cNvSpPr>
                    <a:spLocks noChangeArrowheads="1"/>
                  </p:cNvSpPr>
                  <p:nvPr>
                    <p:custDataLst>
                      <p:tags r:id="rId40"/>
                    </p:custDataLst>
                  </p:nvPr>
                </p:nvSpPr>
                <p:spPr bwMode="auto">
                  <a:xfrm>
                    <a:off x="0" y="36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zh-CN" altLang="en-US" sz="2400">
                      <a:latin typeface="Tahoma" pitchFamily="34" charset="0"/>
                    </a:endParaRPr>
                  </a:p>
                </p:txBody>
              </p:sp>
              <p:sp>
                <p:nvSpPr>
                  <p:cNvPr id="37921" name="Line 33"/>
                  <p:cNvSpPr>
                    <a:spLocks noChangeShapeType="1"/>
                  </p:cNvSpPr>
                  <p:nvPr>
                    <p:custDataLst>
                      <p:tags r:id="rId41"/>
                    </p:custDataLst>
                  </p:nvPr>
                </p:nvSpPr>
                <p:spPr bwMode="auto">
                  <a:xfrm flipV="1">
                    <a:off x="90" y="0"/>
                    <a:ext cx="273" cy="63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7922" name="Group 34"/>
              <p:cNvGrpSpPr>
                <a:grpSpLocks/>
              </p:cNvGrpSpPr>
              <p:nvPr/>
            </p:nvGrpSpPr>
            <p:grpSpPr bwMode="auto">
              <a:xfrm>
                <a:off x="508" y="633"/>
                <a:ext cx="226" cy="227"/>
                <a:chOff x="0" y="0"/>
                <a:chExt cx="272" cy="272"/>
              </a:xfrm>
            </p:grpSpPr>
            <p:sp>
              <p:nvSpPr>
                <p:cNvPr id="37923" name="Oval 35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0" y="0"/>
                  <a:ext cx="272" cy="272"/>
                </a:xfrm>
                <a:prstGeom prst="ellipse">
                  <a:avLst/>
                </a:prstGeom>
                <a:solidFill>
                  <a:schemeClr val="bg1"/>
                </a:solidFill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37924" name="Line 36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45" y="46"/>
                  <a:ext cx="182" cy="181"/>
                </a:xfrm>
                <a:prstGeom prst="line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25" name="Line 37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 flipV="1">
                  <a:off x="45" y="46"/>
                  <a:ext cx="182" cy="181"/>
                </a:xfrm>
                <a:prstGeom prst="line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7926" name="Group 38"/>
            <p:cNvGrpSpPr>
              <a:grpSpLocks/>
            </p:cNvGrpSpPr>
            <p:nvPr/>
          </p:nvGrpSpPr>
          <p:grpSpPr bwMode="auto">
            <a:xfrm>
              <a:off x="0" y="27"/>
              <a:ext cx="1270" cy="958"/>
              <a:chOff x="0" y="0"/>
              <a:chExt cx="1270" cy="958"/>
            </a:xfrm>
          </p:grpSpPr>
          <p:sp>
            <p:nvSpPr>
              <p:cNvPr id="37927" name="Rectangle 3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0" y="64"/>
                <a:ext cx="1270" cy="680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z="2400">
                  <a:latin typeface="Tahoma" pitchFamily="34" charset="0"/>
                </a:endParaRPr>
              </a:p>
            </p:txBody>
          </p:sp>
          <p:grpSp>
            <p:nvGrpSpPr>
              <p:cNvPr id="37928" name="Group 40"/>
              <p:cNvGrpSpPr>
                <a:grpSpLocks/>
              </p:cNvGrpSpPr>
              <p:nvPr/>
            </p:nvGrpSpPr>
            <p:grpSpPr bwMode="auto">
              <a:xfrm>
                <a:off x="499" y="0"/>
                <a:ext cx="301" cy="109"/>
                <a:chOff x="0" y="0"/>
                <a:chExt cx="363" cy="135"/>
              </a:xfrm>
            </p:grpSpPr>
            <p:sp>
              <p:nvSpPr>
                <p:cNvPr id="37929" name="Rectangle 41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0" y="45"/>
                  <a:ext cx="317" cy="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 sz="2400">
                    <a:latin typeface="Tahoma" pitchFamily="34" charset="0"/>
                  </a:endParaRPr>
                </a:p>
              </p:txBody>
            </p:sp>
            <p:grpSp>
              <p:nvGrpSpPr>
                <p:cNvPr id="37930" name="Group 4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3" cy="127"/>
                  <a:chOff x="0" y="0"/>
                  <a:chExt cx="363" cy="127"/>
                </a:xfrm>
              </p:grpSpPr>
              <p:sp>
                <p:nvSpPr>
                  <p:cNvPr id="37931" name="Oval 43"/>
                  <p:cNvSpPr>
                    <a:spLocks noChangeArrowheads="1"/>
                  </p:cNvSpPr>
                  <p:nvPr>
                    <p:custDataLst>
                      <p:tags r:id="rId33"/>
                    </p:custDataLst>
                  </p:nvPr>
                </p:nvSpPr>
                <p:spPr bwMode="auto">
                  <a:xfrm>
                    <a:off x="0" y="36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zh-CN" altLang="en-US" sz="2400">
                      <a:latin typeface="Tahoma" pitchFamily="34" charset="0"/>
                    </a:endParaRPr>
                  </a:p>
                </p:txBody>
              </p:sp>
              <p:sp>
                <p:nvSpPr>
                  <p:cNvPr id="37932" name="Line 44"/>
                  <p:cNvSpPr>
                    <a:spLocks noChangeShapeType="1"/>
                  </p:cNvSpPr>
                  <p:nvPr>
                    <p:custDataLst>
                      <p:tags r:id="rId34"/>
                    </p:custDataLst>
                  </p:nvPr>
                </p:nvSpPr>
                <p:spPr bwMode="auto">
                  <a:xfrm flipV="1">
                    <a:off x="90" y="0"/>
                    <a:ext cx="273" cy="63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7933" name="Group 45"/>
              <p:cNvGrpSpPr>
                <a:grpSpLocks/>
              </p:cNvGrpSpPr>
              <p:nvPr/>
            </p:nvGrpSpPr>
            <p:grpSpPr bwMode="auto">
              <a:xfrm>
                <a:off x="589" y="517"/>
                <a:ext cx="75" cy="441"/>
                <a:chOff x="0" y="0"/>
                <a:chExt cx="91" cy="545"/>
              </a:xfrm>
            </p:grpSpPr>
            <p:sp>
              <p:nvSpPr>
                <p:cNvPr id="37934" name="Rectangle 46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0" y="0"/>
                  <a:ext cx="91" cy="5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 sz="2400">
                    <a:latin typeface="Tahoma" pitchFamily="34" charset="0"/>
                  </a:endParaRPr>
                </a:p>
              </p:txBody>
            </p:sp>
            <p:grpSp>
              <p:nvGrpSpPr>
                <p:cNvPr id="37935" name="Group 4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1" cy="545"/>
                  <a:chOff x="0" y="0"/>
                  <a:chExt cx="82" cy="363"/>
                </a:xfrm>
              </p:grpSpPr>
              <p:sp>
                <p:nvSpPr>
                  <p:cNvPr id="37936" name="Line 48"/>
                  <p:cNvSpPr>
                    <a:spLocks noChangeShapeType="1"/>
                  </p:cNvSpPr>
                  <p:nvPr>
                    <p:custDataLst>
                      <p:tags r:id="rId30"/>
                    </p:custDataLst>
                  </p:nvPr>
                </p:nvSpPr>
                <p:spPr bwMode="auto">
                  <a:xfrm>
                    <a:off x="0" y="91"/>
                    <a:ext cx="0" cy="181"/>
                  </a:xfrm>
                  <a:prstGeom prst="line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937" name="Line 49"/>
                  <p:cNvSpPr>
                    <a:spLocks noChangeShapeType="1"/>
                  </p:cNvSpPr>
                  <p:nvPr>
                    <p:custDataLst>
                      <p:tags r:id="rId31"/>
                    </p:custDataLst>
                  </p:nvPr>
                </p:nvSpPr>
                <p:spPr bwMode="auto">
                  <a:xfrm>
                    <a:off x="82" y="0"/>
                    <a:ext cx="0" cy="363"/>
                  </a:xfrm>
                  <a:prstGeom prst="line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37938" name="Group 50"/>
            <p:cNvGrpSpPr>
              <a:grpSpLocks/>
            </p:cNvGrpSpPr>
            <p:nvPr/>
          </p:nvGrpSpPr>
          <p:grpSpPr bwMode="auto">
            <a:xfrm>
              <a:off x="2813" y="0"/>
              <a:ext cx="1270" cy="1003"/>
              <a:chOff x="0" y="0"/>
              <a:chExt cx="1270" cy="1003"/>
            </a:xfrm>
          </p:grpSpPr>
          <p:sp>
            <p:nvSpPr>
              <p:cNvPr id="37939" name="Rectangle 5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0" y="109"/>
                <a:ext cx="1270" cy="680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z="2400">
                  <a:latin typeface="Tahoma" pitchFamily="34" charset="0"/>
                </a:endParaRPr>
              </a:p>
            </p:txBody>
          </p:sp>
          <p:grpSp>
            <p:nvGrpSpPr>
              <p:cNvPr id="37940" name="Group 52"/>
              <p:cNvGrpSpPr>
                <a:grpSpLocks/>
              </p:cNvGrpSpPr>
              <p:nvPr/>
            </p:nvGrpSpPr>
            <p:grpSpPr bwMode="auto">
              <a:xfrm>
                <a:off x="91" y="45"/>
                <a:ext cx="301" cy="109"/>
                <a:chOff x="0" y="0"/>
                <a:chExt cx="363" cy="135"/>
              </a:xfrm>
            </p:grpSpPr>
            <p:sp>
              <p:nvSpPr>
                <p:cNvPr id="37941" name="Rectangle 53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0" y="45"/>
                  <a:ext cx="317" cy="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 sz="2400">
                    <a:latin typeface="Tahoma" pitchFamily="34" charset="0"/>
                  </a:endParaRPr>
                </a:p>
              </p:txBody>
            </p:sp>
            <p:grpSp>
              <p:nvGrpSpPr>
                <p:cNvPr id="37942" name="Group 5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3" cy="127"/>
                  <a:chOff x="0" y="0"/>
                  <a:chExt cx="363" cy="127"/>
                </a:xfrm>
              </p:grpSpPr>
              <p:sp>
                <p:nvSpPr>
                  <p:cNvPr id="37943" name="Oval 55"/>
                  <p:cNvSpPr>
                    <a:spLocks noChangeArrowheads="1"/>
                  </p:cNvSpPr>
                  <p:nvPr>
                    <p:custDataLst>
                      <p:tags r:id="rId26"/>
                    </p:custDataLst>
                  </p:nvPr>
                </p:nvSpPr>
                <p:spPr bwMode="auto">
                  <a:xfrm>
                    <a:off x="0" y="36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zh-CN" altLang="en-US" sz="2400">
                      <a:latin typeface="Tahoma" pitchFamily="34" charset="0"/>
                    </a:endParaRPr>
                  </a:p>
                </p:txBody>
              </p:sp>
              <p:sp>
                <p:nvSpPr>
                  <p:cNvPr id="37944" name="Line 56"/>
                  <p:cNvSpPr>
                    <a:spLocks noChangeShapeType="1"/>
                  </p:cNvSpPr>
                  <p:nvPr>
                    <p:custDataLst>
                      <p:tags r:id="rId27"/>
                    </p:custDataLst>
                  </p:nvPr>
                </p:nvSpPr>
                <p:spPr bwMode="auto">
                  <a:xfrm flipV="1">
                    <a:off x="90" y="0"/>
                    <a:ext cx="273" cy="63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7945" name="Group 57"/>
              <p:cNvGrpSpPr>
                <a:grpSpLocks/>
              </p:cNvGrpSpPr>
              <p:nvPr/>
            </p:nvGrpSpPr>
            <p:grpSpPr bwMode="auto">
              <a:xfrm>
                <a:off x="589" y="562"/>
                <a:ext cx="75" cy="441"/>
                <a:chOff x="0" y="0"/>
                <a:chExt cx="91" cy="545"/>
              </a:xfrm>
            </p:grpSpPr>
            <p:sp>
              <p:nvSpPr>
                <p:cNvPr id="37946" name="Rectangle 58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0" y="0"/>
                  <a:ext cx="91" cy="5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 sz="2400">
                    <a:latin typeface="Tahoma" pitchFamily="34" charset="0"/>
                  </a:endParaRPr>
                </a:p>
              </p:txBody>
            </p:sp>
            <p:grpSp>
              <p:nvGrpSpPr>
                <p:cNvPr id="37947" name="Group 5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1" cy="545"/>
                  <a:chOff x="0" y="0"/>
                  <a:chExt cx="82" cy="363"/>
                </a:xfrm>
              </p:grpSpPr>
              <p:sp>
                <p:nvSpPr>
                  <p:cNvPr id="37948" name="Line 60"/>
                  <p:cNvSpPr>
                    <a:spLocks noChangeShapeType="1"/>
                  </p:cNvSpPr>
                  <p:nvPr>
                    <p:custDataLst>
                      <p:tags r:id="rId23"/>
                    </p:custDataLst>
                  </p:nvPr>
                </p:nvSpPr>
                <p:spPr bwMode="auto">
                  <a:xfrm>
                    <a:off x="0" y="91"/>
                    <a:ext cx="0" cy="181"/>
                  </a:xfrm>
                  <a:prstGeom prst="line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949" name="Line 61"/>
                  <p:cNvSpPr>
                    <a:spLocks noChangeShapeType="1"/>
                  </p:cNvSpPr>
                  <p:nvPr>
                    <p:custDataLst>
                      <p:tags r:id="rId24"/>
                    </p:custDataLst>
                  </p:nvPr>
                </p:nvSpPr>
                <p:spPr bwMode="auto">
                  <a:xfrm>
                    <a:off x="82" y="0"/>
                    <a:ext cx="0" cy="363"/>
                  </a:xfrm>
                  <a:prstGeom prst="line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7950" name="Group 62"/>
              <p:cNvGrpSpPr>
                <a:grpSpLocks/>
              </p:cNvGrpSpPr>
              <p:nvPr/>
            </p:nvGrpSpPr>
            <p:grpSpPr bwMode="auto">
              <a:xfrm>
                <a:off x="635" y="0"/>
                <a:ext cx="226" cy="221"/>
                <a:chOff x="0" y="0"/>
                <a:chExt cx="272" cy="272"/>
              </a:xfrm>
            </p:grpSpPr>
            <p:sp>
              <p:nvSpPr>
                <p:cNvPr id="37951" name="Oval 63"/>
                <p:cNvSpPr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0" y="0"/>
                  <a:ext cx="272" cy="272"/>
                </a:xfrm>
                <a:prstGeom prst="ellipse">
                  <a:avLst/>
                </a:prstGeom>
                <a:solidFill>
                  <a:schemeClr val="bg1"/>
                </a:solidFill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37952" name="Line 64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5" y="46"/>
                  <a:ext cx="182" cy="181"/>
                </a:xfrm>
                <a:prstGeom prst="line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53" name="Line 65"/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 flipV="1">
                  <a:off x="45" y="46"/>
                  <a:ext cx="182" cy="181"/>
                </a:xfrm>
                <a:prstGeom prst="line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7954" name="Group 66"/>
            <p:cNvGrpSpPr>
              <a:grpSpLocks/>
            </p:cNvGrpSpPr>
            <p:nvPr/>
          </p:nvGrpSpPr>
          <p:grpSpPr bwMode="auto">
            <a:xfrm>
              <a:off x="4264" y="0"/>
              <a:ext cx="1270" cy="1003"/>
              <a:chOff x="0" y="0"/>
              <a:chExt cx="1270" cy="1003"/>
            </a:xfrm>
          </p:grpSpPr>
          <p:sp>
            <p:nvSpPr>
              <p:cNvPr id="37955" name="Rectangle 6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0" y="109"/>
                <a:ext cx="1270" cy="680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z="2400">
                  <a:latin typeface="Tahoma" pitchFamily="34" charset="0"/>
                </a:endParaRPr>
              </a:p>
            </p:txBody>
          </p:sp>
          <p:grpSp>
            <p:nvGrpSpPr>
              <p:cNvPr id="37956" name="Group 68"/>
              <p:cNvGrpSpPr>
                <a:grpSpLocks/>
              </p:cNvGrpSpPr>
              <p:nvPr/>
            </p:nvGrpSpPr>
            <p:grpSpPr bwMode="auto">
              <a:xfrm>
                <a:off x="589" y="562"/>
                <a:ext cx="75" cy="441"/>
                <a:chOff x="0" y="0"/>
                <a:chExt cx="91" cy="545"/>
              </a:xfrm>
            </p:grpSpPr>
            <p:sp>
              <p:nvSpPr>
                <p:cNvPr id="37957" name="Rectangle 69"/>
                <p:cNvSpPr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0" y="0"/>
                  <a:ext cx="91" cy="5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 sz="2400">
                    <a:latin typeface="Tahoma" pitchFamily="34" charset="0"/>
                  </a:endParaRPr>
                </a:p>
              </p:txBody>
            </p:sp>
            <p:grpSp>
              <p:nvGrpSpPr>
                <p:cNvPr id="37958" name="Group 7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1" cy="545"/>
                  <a:chOff x="0" y="0"/>
                  <a:chExt cx="82" cy="363"/>
                </a:xfrm>
              </p:grpSpPr>
              <p:sp>
                <p:nvSpPr>
                  <p:cNvPr id="37959" name="Line 71"/>
                  <p:cNvSpPr>
                    <a:spLocks noChangeShapeType="1"/>
                  </p:cNvSpPr>
                  <p:nvPr>
                    <p:custDataLst>
                      <p:tags r:id="rId16"/>
                    </p:custDataLst>
                  </p:nvPr>
                </p:nvSpPr>
                <p:spPr bwMode="auto">
                  <a:xfrm>
                    <a:off x="0" y="91"/>
                    <a:ext cx="0" cy="181"/>
                  </a:xfrm>
                  <a:prstGeom prst="line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960" name="Line 72"/>
                  <p:cNvSpPr>
                    <a:spLocks noChangeShapeType="1"/>
                  </p:cNvSpPr>
                  <p:nvPr>
                    <p:custDataLst>
                      <p:tags r:id="rId17"/>
                    </p:custDataLst>
                  </p:nvPr>
                </p:nvSpPr>
                <p:spPr bwMode="auto">
                  <a:xfrm>
                    <a:off x="82" y="0"/>
                    <a:ext cx="0" cy="363"/>
                  </a:xfrm>
                  <a:prstGeom prst="line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7961" name="Group 73"/>
              <p:cNvGrpSpPr>
                <a:grpSpLocks/>
              </p:cNvGrpSpPr>
              <p:nvPr/>
            </p:nvGrpSpPr>
            <p:grpSpPr bwMode="auto">
              <a:xfrm>
                <a:off x="635" y="0"/>
                <a:ext cx="226" cy="221"/>
                <a:chOff x="0" y="0"/>
                <a:chExt cx="272" cy="272"/>
              </a:xfrm>
            </p:grpSpPr>
            <p:sp>
              <p:nvSpPr>
                <p:cNvPr id="37962" name="Oval 74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0" y="0"/>
                  <a:ext cx="272" cy="272"/>
                </a:xfrm>
                <a:prstGeom prst="ellipse">
                  <a:avLst/>
                </a:prstGeom>
                <a:solidFill>
                  <a:schemeClr val="bg1"/>
                </a:solidFill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2400">
                    <a:latin typeface="Tahoma" pitchFamily="34" charset="0"/>
                  </a:endParaRPr>
                </a:p>
              </p:txBody>
            </p:sp>
            <p:sp>
              <p:nvSpPr>
                <p:cNvPr id="37963" name="Line 75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5" y="46"/>
                  <a:ext cx="182" cy="181"/>
                </a:xfrm>
                <a:prstGeom prst="line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64" name="Line 76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 flipV="1">
                  <a:off x="45" y="46"/>
                  <a:ext cx="182" cy="181"/>
                </a:xfrm>
                <a:prstGeom prst="line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7965" name="Line 77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0" y="454"/>
                <a:ext cx="1270" cy="5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7966" name="Group 78"/>
              <p:cNvGrpSpPr>
                <a:grpSpLocks/>
              </p:cNvGrpSpPr>
              <p:nvPr/>
            </p:nvGrpSpPr>
            <p:grpSpPr bwMode="auto">
              <a:xfrm>
                <a:off x="454" y="386"/>
                <a:ext cx="301" cy="109"/>
                <a:chOff x="0" y="0"/>
                <a:chExt cx="363" cy="135"/>
              </a:xfrm>
            </p:grpSpPr>
            <p:sp>
              <p:nvSpPr>
                <p:cNvPr id="37967" name="Rectangle 79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0" y="45"/>
                  <a:ext cx="317" cy="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 sz="2400">
                    <a:latin typeface="Tahoma" pitchFamily="34" charset="0"/>
                  </a:endParaRPr>
                </a:p>
              </p:txBody>
            </p:sp>
            <p:grpSp>
              <p:nvGrpSpPr>
                <p:cNvPr id="37968" name="Group 8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3" cy="127"/>
                  <a:chOff x="0" y="0"/>
                  <a:chExt cx="363" cy="127"/>
                </a:xfrm>
              </p:grpSpPr>
              <p:sp>
                <p:nvSpPr>
                  <p:cNvPr id="37969" name="Oval 81"/>
                  <p:cNvSpPr>
                    <a:spLocks noChangeArrowheads="1"/>
                  </p:cNvSpPr>
                  <p:nvPr>
                    <p:custDataLst>
                      <p:tags r:id="rId10"/>
                    </p:custDataLst>
                  </p:nvPr>
                </p:nvSpPr>
                <p:spPr bwMode="auto">
                  <a:xfrm>
                    <a:off x="0" y="36"/>
                    <a:ext cx="90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zh-CN" altLang="en-US" sz="2400">
                      <a:latin typeface="Tahoma" pitchFamily="34" charset="0"/>
                    </a:endParaRPr>
                  </a:p>
                </p:txBody>
              </p:sp>
              <p:sp>
                <p:nvSpPr>
                  <p:cNvPr id="37970" name="Line 82"/>
                  <p:cNvSpPr>
                    <a:spLocks noChangeShapeType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 flipV="1">
                    <a:off x="90" y="0"/>
                    <a:ext cx="273" cy="63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37971" name="Text Box 8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78075" y="4289425"/>
            <a:ext cx="66944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宋体" charset="-122"/>
              </a:rPr>
              <a:t>4.</a:t>
            </a:r>
            <a:r>
              <a:rPr lang="zh-CN" altLang="en-US" sz="3200" b="1">
                <a:latin typeface="宋体" charset="-122"/>
              </a:rPr>
              <a:t>如图</a:t>
            </a:r>
            <a:r>
              <a:rPr lang="en-US" altLang="zh-CN" sz="3200" b="1">
                <a:latin typeface="宋体" charset="-122"/>
              </a:rPr>
              <a:t>,</a:t>
            </a:r>
            <a:r>
              <a:rPr lang="zh-CN" altLang="en-US" sz="3200" b="1">
                <a:latin typeface="宋体" charset="-122"/>
              </a:rPr>
              <a:t>当开关</a:t>
            </a:r>
            <a:r>
              <a:rPr lang="en-US" altLang="zh-CN" sz="3200" b="1">
                <a:latin typeface="宋体" charset="-122"/>
              </a:rPr>
              <a:t>S</a:t>
            </a:r>
            <a:r>
              <a:rPr lang="en-US" altLang="zh-CN" sz="3200" b="1" baseline="-25000">
                <a:latin typeface="宋体" charset="-122"/>
              </a:rPr>
              <a:t>1</a:t>
            </a:r>
            <a:r>
              <a:rPr lang="zh-CN" altLang="en-US" sz="3200" b="1">
                <a:latin typeface="宋体" charset="-122"/>
              </a:rPr>
              <a:t>、</a:t>
            </a:r>
            <a:r>
              <a:rPr lang="en-US" altLang="zh-CN" sz="3200" b="1">
                <a:latin typeface="宋体" charset="-122"/>
              </a:rPr>
              <a:t>S</a:t>
            </a:r>
            <a:r>
              <a:rPr lang="en-US" altLang="zh-CN" sz="3200" b="1" baseline="-25000">
                <a:latin typeface="宋体" charset="-122"/>
              </a:rPr>
              <a:t>2</a:t>
            </a:r>
            <a:r>
              <a:rPr lang="zh-CN" altLang="en-US" sz="3200" b="1">
                <a:latin typeface="宋体" charset="-122"/>
              </a:rPr>
              <a:t>都断开时</a:t>
            </a:r>
            <a:r>
              <a:rPr lang="en-US" altLang="zh-CN" sz="3200" b="1">
                <a:latin typeface="宋体" charset="-122"/>
              </a:rPr>
              <a:t>,</a:t>
            </a:r>
            <a:r>
              <a:rPr lang="zh-CN" altLang="en-US" sz="3200" b="1">
                <a:latin typeface="宋体" charset="-122"/>
              </a:rPr>
              <a:t>电路处于</a:t>
            </a:r>
            <a:r>
              <a:rPr lang="en-US" altLang="zh-CN" sz="3200" b="1" u="sng">
                <a:latin typeface="宋体" charset="-122"/>
              </a:rPr>
              <a:t>      </a:t>
            </a:r>
            <a:r>
              <a:rPr lang="zh-CN" altLang="en-US" sz="3200" b="1">
                <a:latin typeface="宋体" charset="-122"/>
              </a:rPr>
              <a:t>状态</a:t>
            </a:r>
            <a:r>
              <a:rPr lang="en-US" altLang="zh-CN" sz="3200" b="1">
                <a:latin typeface="宋体" charset="-122"/>
              </a:rPr>
              <a:t>;</a:t>
            </a:r>
            <a:r>
              <a:rPr lang="zh-CN" altLang="en-US" sz="3200" b="1">
                <a:latin typeface="宋体" charset="-122"/>
              </a:rPr>
              <a:t>当开关</a:t>
            </a:r>
            <a:r>
              <a:rPr lang="en-US" altLang="zh-CN" sz="3200" b="1">
                <a:latin typeface="宋体" charset="-122"/>
              </a:rPr>
              <a:t>S</a:t>
            </a:r>
            <a:r>
              <a:rPr lang="en-US" altLang="zh-CN" sz="3200" b="1" baseline="-25000">
                <a:latin typeface="宋体" charset="-122"/>
              </a:rPr>
              <a:t>1</a:t>
            </a:r>
            <a:r>
              <a:rPr lang="zh-CN" altLang="en-US" sz="3200" b="1">
                <a:latin typeface="宋体" charset="-122"/>
              </a:rPr>
              <a:t>、</a:t>
            </a:r>
            <a:r>
              <a:rPr lang="en-US" altLang="zh-CN" sz="3200" b="1">
                <a:latin typeface="宋体" charset="-122"/>
              </a:rPr>
              <a:t>S</a:t>
            </a:r>
            <a:r>
              <a:rPr lang="en-US" altLang="zh-CN" sz="3200" b="1" baseline="-25000">
                <a:latin typeface="宋体" charset="-122"/>
              </a:rPr>
              <a:t>2</a:t>
            </a:r>
            <a:r>
              <a:rPr lang="zh-CN" altLang="en-US" sz="3200" b="1">
                <a:latin typeface="宋体" charset="-122"/>
              </a:rPr>
              <a:t>都闭合时</a:t>
            </a:r>
            <a:r>
              <a:rPr lang="en-US" altLang="zh-CN" sz="3200" b="1">
                <a:latin typeface="宋体" charset="-122"/>
              </a:rPr>
              <a:t>,</a:t>
            </a:r>
            <a:r>
              <a:rPr lang="zh-CN" altLang="en-US" sz="3200" b="1">
                <a:latin typeface="宋体" charset="-122"/>
              </a:rPr>
              <a:t>电路处于</a:t>
            </a:r>
            <a:r>
              <a:rPr lang="en-US" altLang="zh-CN" sz="3200" b="1" u="sng">
                <a:latin typeface="宋体" charset="-122"/>
              </a:rPr>
              <a:t>      </a:t>
            </a:r>
            <a:r>
              <a:rPr lang="zh-CN" altLang="en-US" sz="3200" b="1">
                <a:latin typeface="宋体" charset="-122"/>
              </a:rPr>
              <a:t>状态</a:t>
            </a:r>
            <a:r>
              <a:rPr lang="en-US" altLang="zh-CN" sz="3200" b="1">
                <a:latin typeface="宋体" charset="-122"/>
              </a:rPr>
              <a:t>;</a:t>
            </a:r>
            <a:r>
              <a:rPr lang="zh-CN" altLang="en-US" sz="3200" b="1">
                <a:latin typeface="宋体" charset="-122"/>
              </a:rPr>
              <a:t>当</a:t>
            </a:r>
            <a:r>
              <a:rPr lang="en-US" altLang="zh-CN" sz="3200" b="1">
                <a:latin typeface="宋体" charset="-122"/>
              </a:rPr>
              <a:t>S</a:t>
            </a:r>
            <a:r>
              <a:rPr lang="en-US" altLang="zh-CN" sz="3200" b="1" baseline="-25000">
                <a:latin typeface="宋体" charset="-122"/>
              </a:rPr>
              <a:t>1</a:t>
            </a:r>
            <a:r>
              <a:rPr lang="zh-CN" altLang="en-US" sz="3200" b="1">
                <a:latin typeface="宋体" charset="-122"/>
              </a:rPr>
              <a:t>闭合</a:t>
            </a:r>
            <a:r>
              <a:rPr lang="en-US" altLang="zh-CN" sz="3200" b="1">
                <a:latin typeface="宋体" charset="-122"/>
              </a:rPr>
              <a:t>,S</a:t>
            </a:r>
            <a:r>
              <a:rPr lang="en-US" altLang="zh-CN" sz="3200" b="1" baseline="-25000">
                <a:latin typeface="宋体" charset="-122"/>
              </a:rPr>
              <a:t>2</a:t>
            </a:r>
            <a:r>
              <a:rPr lang="zh-CN" altLang="en-US" sz="3200" b="1">
                <a:latin typeface="宋体" charset="-122"/>
              </a:rPr>
              <a:t>断开</a:t>
            </a:r>
            <a:r>
              <a:rPr lang="en-US" altLang="zh-CN" sz="3200" b="1">
                <a:latin typeface="宋体" charset="-122"/>
              </a:rPr>
              <a:t>,</a:t>
            </a:r>
            <a:r>
              <a:rPr lang="zh-CN" altLang="en-US" sz="3200" b="1">
                <a:latin typeface="宋体" charset="-122"/>
              </a:rPr>
              <a:t>电路处于</a:t>
            </a:r>
            <a:r>
              <a:rPr lang="en-US" altLang="zh-CN" sz="3200" b="1" u="sng">
                <a:latin typeface="宋体" charset="-122"/>
              </a:rPr>
              <a:t>       </a:t>
            </a:r>
            <a:r>
              <a:rPr lang="zh-CN" altLang="en-US" sz="3200" b="1">
                <a:latin typeface="宋体" charset="-122"/>
              </a:rPr>
              <a:t>状态</a:t>
            </a:r>
            <a:r>
              <a:rPr lang="en-US" altLang="zh-CN" sz="3200" b="1">
                <a:latin typeface="宋体" charset="-122"/>
              </a:rPr>
              <a:t>.</a:t>
            </a:r>
          </a:p>
        </p:txBody>
      </p:sp>
      <p:sp>
        <p:nvSpPr>
          <p:cNvPr id="37972" name="Text Box 8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050" y="1468438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宋体" charset="-122"/>
              </a:rPr>
              <a:t>3.</a:t>
            </a:r>
            <a:r>
              <a:rPr lang="zh-CN" altLang="en-US" sz="3200" b="1">
                <a:latin typeface="宋体" charset="-122"/>
              </a:rPr>
              <a:t>下列电路图中</a:t>
            </a:r>
            <a:r>
              <a:rPr lang="en-US" altLang="zh-CN" sz="3200" b="1">
                <a:latin typeface="宋体" charset="-122"/>
              </a:rPr>
              <a:t>,</a:t>
            </a:r>
            <a:r>
              <a:rPr lang="zh-CN" altLang="en-US" sz="3200" b="1">
                <a:latin typeface="宋体" charset="-122"/>
              </a:rPr>
              <a:t>正确的是</a:t>
            </a:r>
            <a:r>
              <a:rPr lang="en-US" altLang="zh-CN" sz="3200" b="1">
                <a:latin typeface="宋体" charset="-122"/>
              </a:rPr>
              <a:t>(       )</a:t>
            </a:r>
          </a:p>
        </p:txBody>
      </p:sp>
      <p:sp>
        <p:nvSpPr>
          <p:cNvPr id="37973" name="Text Box 69"/>
          <p:cNvSpPr/>
          <p:nvPr>
            <p:custDataLst>
              <p:tags r:id="rId3"/>
            </p:custDataLst>
          </p:nvPr>
        </p:nvSpPr>
        <p:spPr>
          <a:xfrm>
            <a:off x="5507038" y="1527175"/>
            <a:ext cx="649287" cy="5826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ahoma" pitchFamily="34" charset="0"/>
                <a:ea typeface="楷体_GB2312" pitchFamily="49" charset="-122"/>
                <a:sym typeface="Wingdings" charset="0"/>
              </a:rPr>
              <a:t>C</a:t>
            </a:r>
            <a:endParaRPr lang="en-US" altLang="zh-CN" sz="3200" b="1">
              <a:solidFill>
                <a:srgbClr val="CC0000"/>
              </a:solidFill>
              <a:latin typeface="Tahoma" pitchFamily="34" charset="0"/>
              <a:ea typeface="楷体_GB2312" pitchFamily="49" charset="-122"/>
            </a:endParaRPr>
          </a:p>
        </p:txBody>
      </p:sp>
      <p:sp>
        <p:nvSpPr>
          <p:cNvPr id="37974" name="Text Box 69"/>
          <p:cNvSpPr/>
          <p:nvPr>
            <p:custDataLst>
              <p:tags r:id="rId4"/>
            </p:custDataLst>
          </p:nvPr>
        </p:nvSpPr>
        <p:spPr>
          <a:xfrm>
            <a:off x="6227763" y="5781675"/>
            <a:ext cx="1119187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Tahoma" pitchFamily="34" charset="0"/>
                <a:ea typeface="楷体_GB2312" pitchFamily="49" charset="-122"/>
                <a:sym typeface="Wingdings" charset="0"/>
              </a:rPr>
              <a:t>通路</a:t>
            </a:r>
            <a:endParaRPr lang="zh-CN" altLang="en-US" sz="3200" b="1">
              <a:solidFill>
                <a:srgbClr val="CC0000"/>
              </a:solidFill>
              <a:latin typeface="Tahoma" pitchFamily="34" charset="0"/>
              <a:ea typeface="楷体_GB2312" pitchFamily="49" charset="-122"/>
            </a:endParaRPr>
          </a:p>
        </p:txBody>
      </p:sp>
      <p:sp>
        <p:nvSpPr>
          <p:cNvPr id="37975" name="Text Box 69"/>
          <p:cNvSpPr/>
          <p:nvPr>
            <p:custDataLst>
              <p:tags r:id="rId5"/>
            </p:custDataLst>
          </p:nvPr>
        </p:nvSpPr>
        <p:spPr>
          <a:xfrm>
            <a:off x="5207000" y="5270500"/>
            <a:ext cx="1090613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Tahoma" pitchFamily="34" charset="0"/>
                <a:ea typeface="楷体_GB2312" pitchFamily="49" charset="-122"/>
                <a:sym typeface="Wingdings" charset="0"/>
              </a:rPr>
              <a:t>短路</a:t>
            </a:r>
            <a:endParaRPr lang="zh-CN" altLang="en-US" sz="3200" b="1">
              <a:solidFill>
                <a:srgbClr val="CC0000"/>
              </a:solidFill>
              <a:latin typeface="Tahoma" pitchFamily="34" charset="0"/>
              <a:ea typeface="楷体_GB2312" pitchFamily="49" charset="-122"/>
            </a:endParaRPr>
          </a:p>
        </p:txBody>
      </p:sp>
      <p:sp>
        <p:nvSpPr>
          <p:cNvPr id="37976" name="Text Box 69"/>
          <p:cNvSpPr/>
          <p:nvPr>
            <p:custDataLst>
              <p:tags r:id="rId6"/>
            </p:custDataLst>
          </p:nvPr>
        </p:nvSpPr>
        <p:spPr>
          <a:xfrm>
            <a:off x="3403600" y="4775200"/>
            <a:ext cx="1165225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CC0000"/>
                </a:solidFill>
                <a:latin typeface="Tahoma" pitchFamily="34" charset="0"/>
                <a:ea typeface="楷体_GB2312" pitchFamily="49" charset="-122"/>
                <a:sym typeface="Wingdings" charset="0"/>
              </a:rPr>
              <a:t>断路</a:t>
            </a:r>
            <a:endParaRPr lang="zh-CN" altLang="en-US" sz="3200" b="1">
              <a:solidFill>
                <a:srgbClr val="CC0000"/>
              </a:solidFill>
              <a:latin typeface="Tahoma" pitchFamily="34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59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3" grpId="0" animBg="1"/>
      <p:bldP spid="37974" grpId="0" animBg="1"/>
      <p:bldP spid="37975" grpId="0" animBg="1"/>
      <p:bldP spid="379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491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" y="2016125"/>
            <a:ext cx="86328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t"/>
            <a:r>
              <a:rPr lang="en-US" altLang="zh-CN" sz="3200" b="1">
                <a:latin typeface="宋体" charset="-122"/>
              </a:rPr>
              <a:t>5.</a:t>
            </a:r>
            <a:r>
              <a:rPr lang="zh-CN" altLang="en-US" sz="3200" b="1">
                <a:latin typeface="宋体" charset="-122"/>
              </a:rPr>
              <a:t>根据下图的实物连接图，画出相应的电路图。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309563" y="3003550"/>
            <a:ext cx="3886200" cy="2909888"/>
            <a:chOff x="0" y="0"/>
            <a:chExt cx="2838" cy="2337"/>
          </a:xfrm>
        </p:grpSpPr>
        <p:sp>
          <p:nvSpPr>
            <p:cNvPr id="38916" name="文本框 4915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89" y="0"/>
              <a:ext cx="13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grpSp>
          <p:nvGrpSpPr>
            <p:cNvPr id="38917" name="Group 5"/>
            <p:cNvGrpSpPr>
              <a:grpSpLocks/>
            </p:cNvGrpSpPr>
            <p:nvPr/>
          </p:nvGrpSpPr>
          <p:grpSpPr bwMode="auto">
            <a:xfrm>
              <a:off x="0" y="35"/>
              <a:ext cx="2677" cy="2302"/>
              <a:chOff x="0" y="0"/>
              <a:chExt cx="2677" cy="2302"/>
            </a:xfrm>
          </p:grpSpPr>
          <p:pic>
            <p:nvPicPr>
              <p:cNvPr id="38918" name="图片 49154" descr="111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0"/>
                <a:ext cx="120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19" name="图片 49155" descr="wla211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5" y="1726"/>
                <a:ext cx="79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20" name="图片 49156" descr="wla211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80"/>
                <a:ext cx="79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21" name="图片 49157" descr="222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9" y="501"/>
                <a:ext cx="908" cy="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22" name="文本框 4916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81" y="1318"/>
                <a:ext cx="726" cy="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b="1"/>
                  <a:t>Ｌ</a:t>
                </a:r>
                <a:r>
                  <a:rPr lang="zh-CN" altLang="en-US" sz="3200" b="1" baseline="-25000"/>
                  <a:t>１</a:t>
                </a:r>
              </a:p>
            </p:txBody>
          </p:sp>
          <p:sp>
            <p:nvSpPr>
              <p:cNvPr id="38923" name="文本框 4916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34" y="1363"/>
                <a:ext cx="726" cy="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b="1"/>
                  <a:t>Ｌ</a:t>
                </a:r>
                <a:r>
                  <a:rPr lang="zh-CN" altLang="en-US" sz="3200" b="1" baseline="-25000"/>
                  <a:t>２</a:t>
                </a:r>
              </a:p>
            </p:txBody>
          </p:sp>
        </p:grpSp>
        <p:sp>
          <p:nvSpPr>
            <p:cNvPr id="38924" name="文本框 4916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112" y="323"/>
              <a:ext cx="72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/>
                <a:t>Ｓ</a:t>
              </a:r>
              <a:endParaRPr lang="zh-CN" altLang="en-US" sz="3200" b="1" baseline="-25000"/>
            </a:p>
          </p:txBody>
        </p:sp>
      </p:grpSp>
      <p:grpSp>
        <p:nvGrpSpPr>
          <p:cNvPr id="38925" name="Group 14"/>
          <p:cNvGrpSpPr>
            <a:grpSpLocks/>
          </p:cNvGrpSpPr>
          <p:nvPr/>
        </p:nvGrpSpPr>
        <p:grpSpPr bwMode="auto">
          <a:xfrm>
            <a:off x="4876800" y="3178175"/>
            <a:ext cx="3305175" cy="2584450"/>
            <a:chOff x="0" y="0"/>
            <a:chExt cx="2082" cy="1628"/>
          </a:xfrm>
        </p:grpSpPr>
        <p:grpSp>
          <p:nvGrpSpPr>
            <p:cNvPr id="38926" name="Group 15"/>
            <p:cNvGrpSpPr>
              <a:grpSpLocks/>
            </p:cNvGrpSpPr>
            <p:nvPr/>
          </p:nvGrpSpPr>
          <p:grpSpPr bwMode="auto">
            <a:xfrm>
              <a:off x="0" y="363"/>
              <a:ext cx="2082" cy="1265"/>
              <a:chOff x="0" y="0"/>
              <a:chExt cx="2082" cy="1265"/>
            </a:xfrm>
          </p:grpSpPr>
          <p:sp>
            <p:nvSpPr>
              <p:cNvPr id="38927" name="直接连接符 49165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78" y="140"/>
                <a:ext cx="0" cy="119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28" name="直接连接符 49166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851" y="200"/>
                <a:ext cx="231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29" name="直接连接符 49167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0" y="200"/>
                <a:ext cx="578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30" name="直接连接符 49168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0" y="200"/>
                <a:ext cx="0" cy="947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31" name="直接连接符 49169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V="1">
                <a:off x="1412" y="0"/>
                <a:ext cx="174" cy="17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32" name="直接连接符 49170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19" y="200"/>
                <a:ext cx="290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33" name="直接连接符 49171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0" y="1147"/>
                <a:ext cx="521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34" name="直接连接符 49172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810" y="1147"/>
                <a:ext cx="347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35" name="直接连接符 49173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446" y="1147"/>
                <a:ext cx="636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36" name="直接连接符 49174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082" y="200"/>
                <a:ext cx="0" cy="947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8937" name="Group 26"/>
              <p:cNvGrpSpPr>
                <a:grpSpLocks/>
              </p:cNvGrpSpPr>
              <p:nvPr/>
            </p:nvGrpSpPr>
            <p:grpSpPr bwMode="auto">
              <a:xfrm>
                <a:off x="521" y="969"/>
                <a:ext cx="289" cy="296"/>
                <a:chOff x="0" y="0"/>
                <a:chExt cx="240" cy="240"/>
              </a:xfrm>
            </p:grpSpPr>
            <p:sp>
              <p:nvSpPr>
                <p:cNvPr id="38938" name="椭圆 49176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0" y="0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38939" name="直接连接符 49177"/>
                <p:cNvSpPr>
                  <a:spLocks noChangeShapeType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 flipH="1">
                  <a:off x="0" y="48"/>
                  <a:ext cx="192" cy="144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940" name="直接连接符 49178"/>
                <p:cNvSpPr>
                  <a:spLocks noChangeShapeType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8" y="48"/>
                  <a:ext cx="144" cy="144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8941" name="Group 30"/>
              <p:cNvGrpSpPr>
                <a:grpSpLocks/>
              </p:cNvGrpSpPr>
              <p:nvPr/>
            </p:nvGrpSpPr>
            <p:grpSpPr bwMode="auto">
              <a:xfrm>
                <a:off x="1157" y="969"/>
                <a:ext cx="289" cy="296"/>
                <a:chOff x="0" y="0"/>
                <a:chExt cx="240" cy="240"/>
              </a:xfrm>
            </p:grpSpPr>
            <p:sp>
              <p:nvSpPr>
                <p:cNvPr id="38942" name="椭圆 49180"/>
                <p:cNvSpPr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0" y="0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zh-CN"/>
                </a:p>
              </p:txBody>
            </p:sp>
            <p:sp>
              <p:nvSpPr>
                <p:cNvPr id="38943" name="直接连接符 49181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 flipH="1">
                  <a:off x="0" y="48"/>
                  <a:ext cx="192" cy="144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944" name="直接连接符 49182"/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48" y="48"/>
                  <a:ext cx="144" cy="144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8945" name="直接连接符 49183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36" y="81"/>
                <a:ext cx="0" cy="237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46" name="椭圆 4918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flipV="1">
                <a:off x="1376" y="174"/>
                <a:ext cx="46" cy="45"/>
              </a:xfrm>
              <a:prstGeom prst="ellips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38947" name="直接连接符 4918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43" y="192"/>
                <a:ext cx="725" cy="0"/>
              </a:xfrm>
              <a:prstGeom prst="line">
                <a:avLst/>
              </a:prstGeom>
              <a:noFill/>
              <a:ln w="2857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8948" name="文本框 4918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15" y="0"/>
              <a:ext cx="72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/>
                <a:t>Ｓ</a:t>
              </a:r>
              <a:endParaRPr lang="zh-CN" altLang="en-US" sz="3200" b="1" baseline="-25000"/>
            </a:p>
          </p:txBody>
        </p:sp>
        <p:sp>
          <p:nvSpPr>
            <p:cNvPr id="38949" name="文本框 4918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17" y="952"/>
              <a:ext cx="72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/>
                <a:t>Ｌ</a:t>
              </a:r>
              <a:r>
                <a:rPr lang="zh-CN" altLang="en-US" sz="3200" b="1" baseline="-25000"/>
                <a:t>１</a:t>
              </a:r>
            </a:p>
          </p:txBody>
        </p:sp>
        <p:sp>
          <p:nvSpPr>
            <p:cNvPr id="38950" name="文本框 4918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34" y="952"/>
              <a:ext cx="72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/>
                <a:t>Ｌ</a:t>
              </a:r>
              <a:r>
                <a:rPr lang="zh-CN" altLang="en-US" sz="3200" b="1" baseline="-25000"/>
                <a:t>２</a:t>
              </a:r>
            </a:p>
          </p:txBody>
        </p:sp>
      </p:grpSp>
      <p:pic>
        <p:nvPicPr>
          <p:cNvPr id="38951" name="墨迹 49158"/>
          <p:cNvPicPr>
            <a:picLocks noGrp="1" noChangeAspect="1" noChangeArrowheads="1"/>
          </p:cNvPicPr>
          <p:nvPr>
            <p:custDataLst>
              <p:tags r:id="rId2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195638"/>
            <a:ext cx="328612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794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05138"/>
            <a:ext cx="12382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"/>
          <a:stretch>
            <a:fillRect/>
          </a:stretch>
        </p:blipFill>
        <p:spPr bwMode="auto">
          <a:xfrm>
            <a:off x="5241925" y="4364038"/>
            <a:ext cx="6350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76575"/>
            <a:ext cx="11969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1" name="Group 5"/>
          <p:cNvGrpSpPr>
            <a:grpSpLocks/>
          </p:cNvGrpSpPr>
          <p:nvPr/>
        </p:nvGrpSpPr>
        <p:grpSpPr bwMode="auto">
          <a:xfrm>
            <a:off x="539750" y="3160713"/>
            <a:ext cx="2808288" cy="1870075"/>
            <a:chOff x="0" y="0"/>
            <a:chExt cx="1769" cy="1178"/>
          </a:xfrm>
        </p:grpSpPr>
        <p:sp>
          <p:nvSpPr>
            <p:cNvPr id="39942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0" y="168"/>
              <a:ext cx="1769" cy="907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ahoma" pitchFamily="34" charset="0"/>
              </a:endParaRPr>
            </a:p>
          </p:txBody>
        </p:sp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436" y="957"/>
              <a:ext cx="226" cy="221"/>
              <a:chOff x="0" y="0"/>
              <a:chExt cx="272" cy="272"/>
            </a:xfrm>
          </p:grpSpPr>
          <p:sp>
            <p:nvSpPr>
              <p:cNvPr id="39944" name="Oval 1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0" y="0"/>
                <a:ext cx="272" cy="272"/>
              </a:xfrm>
              <a:prstGeom prst="ellipse">
                <a:avLst/>
              </a:prstGeom>
              <a:solidFill>
                <a:schemeClr val="bg1"/>
              </a:solidFill>
              <a:ln w="571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 sz="2400">
                  <a:latin typeface="Tahoma" pitchFamily="34" charset="0"/>
                </a:endParaRPr>
              </a:p>
            </p:txBody>
          </p:sp>
          <p:sp>
            <p:nvSpPr>
              <p:cNvPr id="39945" name="Line 14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" y="46"/>
                <a:ext cx="182" cy="181"/>
              </a:xfrm>
              <a:prstGeom prst="line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46" name="Line 15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45" y="46"/>
                <a:ext cx="182" cy="181"/>
              </a:xfrm>
              <a:prstGeom prst="line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39947" name="Picture 21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" y="984"/>
              <a:ext cx="26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948" name="Group 12"/>
            <p:cNvGrpSpPr>
              <a:grpSpLocks/>
            </p:cNvGrpSpPr>
            <p:nvPr/>
          </p:nvGrpSpPr>
          <p:grpSpPr bwMode="auto">
            <a:xfrm rot="-10800000">
              <a:off x="817" y="0"/>
              <a:ext cx="91" cy="350"/>
              <a:chOff x="0" y="0"/>
              <a:chExt cx="91" cy="545"/>
            </a:xfrm>
          </p:grpSpPr>
          <p:sp>
            <p:nvSpPr>
              <p:cNvPr id="39949" name="Rectangle 2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0" y="0"/>
                <a:ext cx="91" cy="5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sz="2400">
                  <a:latin typeface="Tahoma" pitchFamily="34" charset="0"/>
                </a:endParaRPr>
              </a:p>
            </p:txBody>
          </p:sp>
          <p:grpSp>
            <p:nvGrpSpPr>
              <p:cNvPr id="39950" name="Group 14"/>
              <p:cNvGrpSpPr>
                <a:grpSpLocks/>
              </p:cNvGrpSpPr>
              <p:nvPr/>
            </p:nvGrpSpPr>
            <p:grpSpPr bwMode="auto">
              <a:xfrm>
                <a:off x="0" y="0"/>
                <a:ext cx="91" cy="545"/>
                <a:chOff x="0" y="0"/>
                <a:chExt cx="82" cy="363"/>
              </a:xfrm>
            </p:grpSpPr>
            <p:sp>
              <p:nvSpPr>
                <p:cNvPr id="39951" name="Line 25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0" y="91"/>
                  <a:ext cx="0" cy="181"/>
                </a:xfrm>
                <a:prstGeom prst="line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952" name="Line 26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82" y="0"/>
                  <a:ext cx="0" cy="363"/>
                </a:xfrm>
                <a:prstGeom prst="line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9953" name="Text Box 2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122" y="699"/>
              <a:ext cx="27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/>
                <a:t>S</a:t>
              </a:r>
              <a:endParaRPr lang="en-US" altLang="zh-CN"/>
            </a:p>
          </p:txBody>
        </p:sp>
        <p:sp>
          <p:nvSpPr>
            <p:cNvPr id="39954" name="Text Box 3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41" y="660"/>
              <a:ext cx="39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/>
                <a:t>L</a:t>
              </a:r>
              <a:endParaRPr lang="en-US" altLang="zh-CN"/>
            </a:p>
          </p:txBody>
        </p:sp>
      </p:grpSp>
      <p:sp>
        <p:nvSpPr>
          <p:cNvPr id="39955" name="Text Box 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32363" y="2532063"/>
            <a:ext cx="401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L</a:t>
            </a:r>
            <a:endParaRPr lang="en-US" altLang="zh-CN"/>
          </a:p>
        </p:txBody>
      </p:sp>
      <p:sp>
        <p:nvSpPr>
          <p:cNvPr id="39956" name="Text Box 3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26263" y="2665413"/>
            <a:ext cx="420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S</a:t>
            </a:r>
            <a:endParaRPr lang="en-US" altLang="zh-CN"/>
          </a:p>
        </p:txBody>
      </p:sp>
      <p:sp>
        <p:nvSpPr>
          <p:cNvPr id="39957" name="Text Box 3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0650" y="1195388"/>
            <a:ext cx="841216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latin typeface="宋体" charset="-122"/>
              </a:rPr>
              <a:t>6.</a:t>
            </a:r>
            <a:r>
              <a:rPr lang="zh-CN" altLang="en-US" sz="3600">
                <a:latin typeface="宋体" charset="-122"/>
              </a:rPr>
              <a:t>根据给出的电路图连接实物图</a:t>
            </a:r>
            <a:r>
              <a:rPr lang="en-US" altLang="zh-CN" sz="3600">
                <a:latin typeface="宋体" charset="-122"/>
              </a:rPr>
              <a:t>(</a:t>
            </a:r>
            <a:r>
              <a:rPr lang="zh-CN" altLang="en-US" sz="3600">
                <a:latin typeface="宋体" charset="-122"/>
              </a:rPr>
              <a:t>用笔代替导线，不交叉</a:t>
            </a:r>
            <a:r>
              <a:rPr lang="en-US" altLang="zh-CN" sz="3600">
                <a:latin typeface="宋体" charset="-122"/>
              </a:rPr>
              <a:t>)</a:t>
            </a:r>
          </a:p>
        </p:txBody>
      </p:sp>
      <p:pic>
        <p:nvPicPr>
          <p:cNvPr id="39958" name="Picture 3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" b="4448"/>
          <a:stretch>
            <a:fillRect/>
          </a:stretch>
        </p:blipFill>
        <p:spPr bwMode="auto">
          <a:xfrm>
            <a:off x="6229350" y="4422775"/>
            <a:ext cx="6318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9" name="任意多边形 1"/>
          <p:cNvSpPr/>
          <p:nvPr>
            <p:custDataLst>
              <p:tags r:id="rId8"/>
            </p:custDataLst>
          </p:nvPr>
        </p:nvSpPr>
        <p:spPr>
          <a:xfrm>
            <a:off x="4387850" y="3271838"/>
            <a:ext cx="1158875" cy="1171575"/>
          </a:xfrm>
          <a:custGeom>
            <a:avLst/>
            <a:gdLst>
              <a:gd name="connisteX0" fmla="*/ 1169671 w 1169671"/>
              <a:gd name="connsiteY0" fmla="*/ 1179904 h 1179904"/>
              <a:gd name="connisteX1" fmla="*/ 31116 w 1169671"/>
              <a:gd name="connsiteY1" fmla="*/ 846529 h 1179904"/>
              <a:gd name="connisteX2" fmla="*/ 410846 w 1169671"/>
              <a:gd name="connsiteY2" fmla="*/ 78179 h 1179904"/>
              <a:gd name="connisteX3" fmla="*/ 447676 w 1169671"/>
              <a:gd name="connsiteY3" fmla="*/ 50874 h 1179904"/>
              <a:gd name="connisteX4" fmla="*/ 429261 w 1169671"/>
              <a:gd name="connsiteY4" fmla="*/ 69289 h 11799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169672" h="1179905">
                <a:moveTo>
                  <a:pt x="1169672" y="1179905"/>
                </a:moveTo>
                <a:cubicBezTo>
                  <a:pt x="934087" y="1128470"/>
                  <a:pt x="182882" y="1066875"/>
                  <a:pt x="31117" y="846530"/>
                </a:cubicBezTo>
                <a:cubicBezTo>
                  <a:pt x="-120648" y="626185"/>
                  <a:pt x="327662" y="237565"/>
                  <a:pt x="410847" y="78180"/>
                </a:cubicBezTo>
                <a:cubicBezTo>
                  <a:pt x="494032" y="-81205"/>
                  <a:pt x="443867" y="52780"/>
                  <a:pt x="447677" y="50875"/>
                </a:cubicBezTo>
                <a:cubicBezTo>
                  <a:pt x="451487" y="48970"/>
                  <a:pt x="433707" y="64845"/>
                  <a:pt x="429262" y="6929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sym typeface="Wingdings" charset="0"/>
            </a:endParaRPr>
          </a:p>
        </p:txBody>
      </p:sp>
      <p:cxnSp>
        <p:nvCxnSpPr>
          <p:cNvPr id="39960" name="曲线连接符 3"/>
          <p:cNvCxnSpPr>
            <a:cxnSpLocks noChangeArrowheads="1" noChangeShapeType="1"/>
            <a:stCxn id="39939" idx="2"/>
            <a:endCxn id="39958" idx="0"/>
          </p:cNvCxnSpPr>
          <p:nvPr>
            <p:custDataLst>
              <p:tags r:id="rId9"/>
            </p:custDataLst>
          </p:nvPr>
        </p:nvCxnSpPr>
        <p:spPr bwMode="auto">
          <a:xfrm rot="5400000" flipH="1" flipV="1">
            <a:off x="5498306" y="4483894"/>
            <a:ext cx="1108075" cy="985838"/>
          </a:xfrm>
          <a:prstGeom prst="curvedConnector5">
            <a:avLst>
              <a:gd name="adj1" fmla="val -21491"/>
              <a:gd name="adj2" fmla="val 50097"/>
              <a:gd name="adj3" fmla="val 121491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1" name="曲线连接符 4"/>
          <p:cNvCxnSpPr>
            <a:cxnSpLocks noChangeArrowheads="1" noChangeShapeType="1"/>
            <a:stCxn id="39939" idx="2"/>
            <a:endCxn id="39958" idx="0"/>
          </p:cNvCxnSpPr>
          <p:nvPr>
            <p:custDataLst>
              <p:tags r:id="rId10"/>
            </p:custDataLst>
          </p:nvPr>
        </p:nvCxnSpPr>
        <p:spPr bwMode="auto">
          <a:xfrm>
            <a:off x="5575300" y="3395663"/>
            <a:ext cx="1444625" cy="104775"/>
          </a:xfrm>
          <a:prstGeom prst="curvedConnector3">
            <a:avLst>
              <a:gd name="adj1" fmla="val 51319"/>
            </a:avLst>
          </a:prstGeom>
          <a:noFill/>
          <a:ln w="28575" cap="flat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62" name="曲线连接符 5"/>
          <p:cNvCxnSpPr>
            <a:cxnSpLocks noChangeArrowheads="1" noChangeShapeType="1"/>
            <a:stCxn id="39939" idx="2"/>
            <a:endCxn id="39958" idx="2"/>
          </p:cNvCxnSpPr>
          <p:nvPr>
            <p:custDataLst>
              <p:tags r:id="rId11"/>
            </p:custDataLst>
          </p:nvPr>
        </p:nvCxnSpPr>
        <p:spPr bwMode="auto">
          <a:xfrm rot="5400000">
            <a:off x="5987256" y="4058445"/>
            <a:ext cx="2022475" cy="906462"/>
          </a:xfrm>
          <a:prstGeom prst="curvedConnector3">
            <a:avLst>
              <a:gd name="adj1" fmla="val 111778"/>
            </a:avLst>
          </a:prstGeom>
          <a:noFill/>
          <a:ln w="28575" cap="flat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9642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13-图片-0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628775"/>
            <a:ext cx="36496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 descr="13-图片-0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716" r="3334" b="7640"/>
          <a:stretch>
            <a:fillRect/>
          </a:stretch>
        </p:blipFill>
        <p:spPr bwMode="auto">
          <a:xfrm>
            <a:off x="4602163" y="1628775"/>
            <a:ext cx="37433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5" descr="13-图片-0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4149725"/>
            <a:ext cx="374491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4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33438"/>
            <a:ext cx="5564188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300" b="1">
                <a:solidFill>
                  <a:srgbClr val="CC00CC"/>
                </a:solidFill>
                <a:latin typeface="微软雅黑" charset="-122"/>
                <a:ea typeface="微软雅黑" charset="-122"/>
              </a:rPr>
              <a:t>【生活物理社会】</a:t>
            </a:r>
            <a:r>
              <a:rPr lang="zh-CN" altLang="en-US" sz="3300" b="1">
                <a:solidFill>
                  <a:srgbClr val="FF0000"/>
                </a:solidFill>
                <a:latin typeface="微软雅黑" charset="-122"/>
                <a:ea typeface="微软雅黑" charset="-122"/>
              </a:rPr>
              <a:t>集成电路</a:t>
            </a:r>
          </a:p>
        </p:txBody>
      </p:sp>
      <p:pic>
        <p:nvPicPr>
          <p:cNvPr id="40966" name="New picture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0261600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93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70389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300" b="1">
                <a:solidFill>
                  <a:srgbClr val="CC00CC"/>
                </a:solidFill>
                <a:latin typeface="微软雅黑" charset="-122"/>
                <a:ea typeface="微软雅黑" charset="-122"/>
              </a:rPr>
              <a:t>【一、电在我家中】</a:t>
            </a:r>
          </a:p>
        </p:txBody>
      </p:sp>
      <p:grpSp>
        <p:nvGrpSpPr>
          <p:cNvPr id="24579" name="组合 6"/>
          <p:cNvGrpSpPr>
            <a:grpSpLocks/>
          </p:cNvGrpSpPr>
          <p:nvPr/>
        </p:nvGrpSpPr>
        <p:grpSpPr bwMode="auto">
          <a:xfrm>
            <a:off x="771525" y="1485900"/>
            <a:ext cx="7518400" cy="2921000"/>
            <a:chOff x="651" y="1888"/>
            <a:chExt cx="11840" cy="4599"/>
          </a:xfrm>
        </p:grpSpPr>
        <p:sp>
          <p:nvSpPr>
            <p:cNvPr id="24580" name="Text Box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683" y="5665"/>
              <a:ext cx="201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</a:rPr>
                <a:t>台灯</a:t>
              </a:r>
            </a:p>
          </p:txBody>
        </p:sp>
        <p:pic>
          <p:nvPicPr>
            <p:cNvPr id="24581" name="图片 1" descr="0903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r="50874" b="51334"/>
            <a:stretch>
              <a:fillRect/>
            </a:stretch>
          </p:blipFill>
          <p:spPr bwMode="auto">
            <a:xfrm>
              <a:off x="651" y="1888"/>
              <a:ext cx="3177" cy="3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图片 2" descr="20090514193847-1152145935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4" t="4100" r="7483"/>
            <a:stretch>
              <a:fillRect/>
            </a:stretch>
          </p:blipFill>
          <p:spPr bwMode="auto">
            <a:xfrm>
              <a:off x="9274" y="1888"/>
              <a:ext cx="3216" cy="3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图片 3" descr="0903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19" r="43709"/>
            <a:stretch>
              <a:fillRect/>
            </a:stretch>
          </p:blipFill>
          <p:spPr bwMode="auto">
            <a:xfrm>
              <a:off x="4554" y="1888"/>
              <a:ext cx="4053" cy="3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Text Box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45" y="5665"/>
              <a:ext cx="3285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</a:rPr>
                <a:t>台式电脑</a:t>
              </a:r>
            </a:p>
          </p:txBody>
        </p:sp>
        <p:sp>
          <p:nvSpPr>
            <p:cNvPr id="24585" name="Text Box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613" y="5665"/>
              <a:ext cx="287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</a:rPr>
                <a:t>电热水壶</a:t>
              </a:r>
            </a:p>
          </p:txBody>
        </p:sp>
      </p:grpSp>
      <p:sp>
        <p:nvSpPr>
          <p:cNvPr id="24586" name="Text Box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4538" y="4895850"/>
            <a:ext cx="770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3600" b="1"/>
              <a:t>你还能列举一些常见的家用电器吗？</a:t>
            </a:r>
          </a:p>
        </p:txBody>
      </p:sp>
    </p:spTree>
    <p:extLst>
      <p:ext uri="{BB962C8B-B14F-4D97-AF65-F5344CB8AC3E}">
        <p14:creationId xmlns:p14="http://schemas.microsoft.com/office/powerpoint/2010/main" val="69655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流程图: 可选过程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" y="2349500"/>
            <a:ext cx="8856663" cy="2159000"/>
          </a:xfrm>
          <a:prstGeom prst="flowChartAlternateProcess">
            <a:avLst/>
          </a:prstGeom>
          <a:solidFill>
            <a:srgbClr val="FFFFFF"/>
          </a:solidFill>
          <a:ln w="12700" algn="ctr">
            <a:solidFill>
              <a:srgbClr val="BCBCB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5603" name="图片 5" descr="J2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590800"/>
            <a:ext cx="157003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6" descr="t015e396341e951b2a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7" t="10672" r="16501" b="8069"/>
          <a:stretch>
            <a:fillRect/>
          </a:stretch>
        </p:blipFill>
        <p:spPr bwMode="auto">
          <a:xfrm>
            <a:off x="7651750" y="2590800"/>
            <a:ext cx="11779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组合 9"/>
          <p:cNvGrpSpPr>
            <a:grpSpLocks/>
          </p:cNvGrpSpPr>
          <p:nvPr/>
        </p:nvGrpSpPr>
        <p:grpSpPr bwMode="auto">
          <a:xfrm>
            <a:off x="2446338" y="2590800"/>
            <a:ext cx="2270125" cy="1465263"/>
            <a:chOff x="7070" y="3606"/>
            <a:chExt cx="5700" cy="2872"/>
          </a:xfrm>
        </p:grpSpPr>
        <p:pic>
          <p:nvPicPr>
            <p:cNvPr id="25606" name="图片 7" descr="sB3NjVYvYd_b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3" t="15143" r="14470" b="29462"/>
            <a:stretch>
              <a:fillRect/>
            </a:stretch>
          </p:blipFill>
          <p:spPr bwMode="auto">
            <a:xfrm>
              <a:off x="7070" y="3606"/>
              <a:ext cx="5700" cy="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图片 8" descr="11153699_100753670124_2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6" t="30099" r="5846" b="13570"/>
            <a:stretch>
              <a:fillRect/>
            </a:stretch>
          </p:blipFill>
          <p:spPr bwMode="auto">
            <a:xfrm>
              <a:off x="7070" y="3606"/>
              <a:ext cx="2640" cy="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8" name="Text Box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0175" y="804863"/>
            <a:ext cx="85629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zh-CN" altLang="en-US" sz="3600" b="1">
                <a:solidFill>
                  <a:srgbClr val="CC00CC"/>
                </a:solidFill>
              </a:rPr>
              <a:t>【用电器】</a:t>
            </a:r>
          </a:p>
          <a:p>
            <a:pPr>
              <a:lnSpc>
                <a:spcPts val="3875"/>
              </a:lnSpc>
            </a:pPr>
            <a:r>
              <a:rPr lang="en-US" altLang="zh-CN" sz="2800"/>
              <a:t>1.</a:t>
            </a:r>
            <a:r>
              <a:rPr lang="zh-CN" altLang="en-US" sz="2800" b="1">
                <a:solidFill>
                  <a:srgbClr val="FF0000"/>
                </a:solidFill>
              </a:rPr>
              <a:t>利用电能</a:t>
            </a:r>
            <a:r>
              <a:rPr lang="zh-CN" altLang="en-US" sz="2800"/>
              <a:t>进行工作的装置；</a:t>
            </a:r>
          </a:p>
          <a:p>
            <a:pPr>
              <a:lnSpc>
                <a:spcPts val="3875"/>
              </a:lnSpc>
            </a:pPr>
            <a:r>
              <a:rPr lang="en-US" altLang="zh-CN" sz="2800"/>
              <a:t>2.</a:t>
            </a:r>
            <a:r>
              <a:rPr lang="zh-CN" altLang="en-US" sz="2800"/>
              <a:t>它与</a:t>
            </a:r>
            <a:r>
              <a:rPr lang="zh-CN" altLang="en-US" sz="2800" b="1">
                <a:solidFill>
                  <a:srgbClr val="FF0000"/>
                </a:solidFill>
              </a:rPr>
              <a:t>电源</a:t>
            </a:r>
            <a:r>
              <a:rPr lang="zh-CN" altLang="en-US" sz="2800"/>
              <a:t>连接后，能把</a:t>
            </a:r>
            <a:r>
              <a:rPr lang="zh-CN" altLang="en-US" sz="2800">
                <a:solidFill>
                  <a:srgbClr val="FF0000"/>
                </a:solidFill>
              </a:rPr>
              <a:t>电能</a:t>
            </a:r>
            <a:r>
              <a:rPr lang="zh-CN" altLang="en-US" sz="2800"/>
              <a:t>转化为我们</a:t>
            </a:r>
            <a:r>
              <a:rPr lang="zh-CN" altLang="en-US" sz="2800">
                <a:solidFill>
                  <a:srgbClr val="FF0000"/>
                </a:solidFill>
              </a:rPr>
              <a:t>所需要的能</a:t>
            </a:r>
            <a:r>
              <a:rPr lang="zh-CN" altLang="en-US" sz="2800"/>
              <a:t>；</a:t>
            </a:r>
          </a:p>
        </p:txBody>
      </p:sp>
      <p:pic>
        <p:nvPicPr>
          <p:cNvPr id="25609" name="图片 10" descr="3970232_112514151000_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98"/>
          <a:stretch>
            <a:fillRect/>
          </a:stretch>
        </p:blipFill>
        <p:spPr bwMode="auto">
          <a:xfrm>
            <a:off x="5205413" y="2590800"/>
            <a:ext cx="196056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7375" y="4011613"/>
            <a:ext cx="1282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电饭锅</a:t>
            </a:r>
          </a:p>
        </p:txBody>
      </p:sp>
      <p:sp>
        <p:nvSpPr>
          <p:cNvPr id="25611" name="Text Box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51163" y="4056063"/>
            <a:ext cx="1281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手电筒</a:t>
            </a:r>
          </a:p>
        </p:txBody>
      </p:sp>
      <p:sp>
        <p:nvSpPr>
          <p:cNvPr id="25612" name="Text Box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45138" y="4011613"/>
            <a:ext cx="1281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收音机</a:t>
            </a:r>
          </a:p>
        </p:txBody>
      </p:sp>
      <p:sp>
        <p:nvSpPr>
          <p:cNvPr id="25613" name="Text Box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96188" y="4011613"/>
            <a:ext cx="1281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洗衣机</a:t>
            </a:r>
          </a:p>
        </p:txBody>
      </p:sp>
      <p:grpSp>
        <p:nvGrpSpPr>
          <p:cNvPr id="25614" name="组合 31"/>
          <p:cNvGrpSpPr>
            <a:grpSpLocks/>
          </p:cNvGrpSpPr>
          <p:nvPr/>
        </p:nvGrpSpPr>
        <p:grpSpPr bwMode="auto">
          <a:xfrm>
            <a:off x="657225" y="4578350"/>
            <a:ext cx="1084263" cy="1428750"/>
            <a:chOff x="1036" y="7210"/>
            <a:chExt cx="1706" cy="2250"/>
          </a:xfrm>
        </p:grpSpPr>
        <p:sp>
          <p:nvSpPr>
            <p:cNvPr id="25615" name="Text Box 6"/>
            <p:cNvSpPr txBox="1"/>
            <p:nvPr>
              <p:custDataLst>
                <p:tags r:id="rId19"/>
              </p:custDataLst>
            </p:nvPr>
          </p:nvSpPr>
          <p:spPr>
            <a:xfrm>
              <a:off x="1036" y="7210"/>
              <a:ext cx="1571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ym typeface="Wingdings" charset="0"/>
                </a:rPr>
                <a:t>电能</a:t>
              </a:r>
              <a:endParaRPr lang="zh-CN" altLang="en-US" sz="2800" b="1"/>
            </a:p>
          </p:txBody>
        </p:sp>
        <p:sp>
          <p:nvSpPr>
            <p:cNvPr id="25616" name="Text Box 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96" y="8780"/>
              <a:ext cx="1646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2663"/>
                </a:lnSpc>
              </a:pPr>
              <a:r>
                <a:rPr lang="zh-CN" altLang="en-US" sz="2800" b="1">
                  <a:solidFill>
                    <a:srgbClr val="FF0000"/>
                  </a:solidFill>
                </a:rPr>
                <a:t>内能</a:t>
              </a:r>
            </a:p>
          </p:txBody>
        </p:sp>
        <p:sp>
          <p:nvSpPr>
            <p:cNvPr id="25617" name="下箭头 27"/>
            <p:cNvSpPr/>
            <p:nvPr>
              <p:custDataLst>
                <p:tags r:id="rId21"/>
              </p:custDataLst>
            </p:nvPr>
          </p:nvSpPr>
          <p:spPr>
            <a:xfrm>
              <a:off x="1653" y="8120"/>
              <a:ext cx="340" cy="568"/>
            </a:xfrm>
            <a:prstGeom prst="downArrow">
              <a:avLst/>
            </a:prstGeom>
            <a:solidFill>
              <a:srgbClr val="333399"/>
            </a:solidFill>
            <a:ln w="12700" cap="flat" cmpd="sng" algn="ctr">
              <a:solidFill>
                <a:srgbClr val="2323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sym typeface="Wingdings" charset="0"/>
              </a:endParaRPr>
            </a:p>
          </p:txBody>
        </p:sp>
      </p:grpSp>
      <p:grpSp>
        <p:nvGrpSpPr>
          <p:cNvPr id="25618" name="组合 32"/>
          <p:cNvGrpSpPr>
            <a:grpSpLocks/>
          </p:cNvGrpSpPr>
          <p:nvPr/>
        </p:nvGrpSpPr>
        <p:grpSpPr bwMode="auto">
          <a:xfrm>
            <a:off x="3082925" y="4578350"/>
            <a:ext cx="1090613" cy="1743075"/>
            <a:chOff x="4855" y="7210"/>
            <a:chExt cx="1718" cy="2746"/>
          </a:xfrm>
        </p:grpSpPr>
        <p:sp>
          <p:nvSpPr>
            <p:cNvPr id="25619" name="Text Box 6"/>
            <p:cNvSpPr txBox="1"/>
            <p:nvPr>
              <p:custDataLst>
                <p:tags r:id="rId16"/>
              </p:custDataLst>
            </p:nvPr>
          </p:nvSpPr>
          <p:spPr>
            <a:xfrm>
              <a:off x="4855" y="7210"/>
              <a:ext cx="1573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ym typeface="Wingdings" charset="0"/>
                </a:rPr>
                <a:t>电能</a:t>
              </a:r>
              <a:endParaRPr lang="zh-CN" altLang="en-US" sz="2800" b="1"/>
            </a:p>
          </p:txBody>
        </p:sp>
        <p:sp>
          <p:nvSpPr>
            <p:cNvPr id="25620" name="Text Box 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855" y="8738"/>
              <a:ext cx="1718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2663"/>
                </a:lnSpc>
              </a:pPr>
              <a:r>
                <a:rPr lang="zh-CN" altLang="en-US" sz="2800" b="1">
                  <a:solidFill>
                    <a:srgbClr val="FF0000"/>
                  </a:solidFill>
                </a:rPr>
                <a:t>光能</a:t>
              </a:r>
            </a:p>
            <a:p>
              <a:pPr>
                <a:lnSpc>
                  <a:spcPts val="2663"/>
                </a:lnSpc>
              </a:pPr>
              <a:r>
                <a:rPr lang="zh-CN" altLang="en-US" sz="2800" b="1">
                  <a:solidFill>
                    <a:srgbClr val="FF0000"/>
                  </a:solidFill>
                </a:rPr>
                <a:t>内能</a:t>
              </a:r>
            </a:p>
          </p:txBody>
        </p:sp>
        <p:sp>
          <p:nvSpPr>
            <p:cNvPr id="25621" name="下箭头 28"/>
            <p:cNvSpPr/>
            <p:nvPr>
              <p:custDataLst>
                <p:tags r:id="rId18"/>
              </p:custDataLst>
            </p:nvPr>
          </p:nvSpPr>
          <p:spPr>
            <a:xfrm>
              <a:off x="5470" y="8120"/>
              <a:ext cx="340" cy="568"/>
            </a:xfrm>
            <a:prstGeom prst="downArrow">
              <a:avLst/>
            </a:prstGeom>
            <a:solidFill>
              <a:srgbClr val="333399"/>
            </a:solidFill>
            <a:ln w="12700" cap="flat" cmpd="sng" algn="ctr">
              <a:solidFill>
                <a:srgbClr val="2323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sym typeface="Wingdings" charset="0"/>
              </a:endParaRPr>
            </a:p>
          </p:txBody>
        </p:sp>
      </p:grpSp>
      <p:grpSp>
        <p:nvGrpSpPr>
          <p:cNvPr id="25622" name="组合 33"/>
          <p:cNvGrpSpPr>
            <a:grpSpLocks/>
          </p:cNvGrpSpPr>
          <p:nvPr/>
        </p:nvGrpSpPr>
        <p:grpSpPr bwMode="auto">
          <a:xfrm>
            <a:off x="5686425" y="4578350"/>
            <a:ext cx="998538" cy="1743075"/>
            <a:chOff x="8955" y="7210"/>
            <a:chExt cx="1572" cy="2746"/>
          </a:xfrm>
        </p:grpSpPr>
        <p:sp>
          <p:nvSpPr>
            <p:cNvPr id="25623" name="Text Box 6"/>
            <p:cNvSpPr txBox="1"/>
            <p:nvPr>
              <p:custDataLst>
                <p:tags r:id="rId13"/>
              </p:custDataLst>
            </p:nvPr>
          </p:nvSpPr>
          <p:spPr>
            <a:xfrm>
              <a:off x="8955" y="7210"/>
              <a:ext cx="1572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ym typeface="Wingdings" charset="0"/>
                </a:rPr>
                <a:t>电能</a:t>
              </a:r>
              <a:endParaRPr lang="zh-CN" altLang="en-US" sz="2800" b="1"/>
            </a:p>
          </p:txBody>
        </p:sp>
        <p:sp>
          <p:nvSpPr>
            <p:cNvPr id="25624" name="Text Box 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027" y="8738"/>
              <a:ext cx="1500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2663"/>
                </a:lnSpc>
              </a:pPr>
              <a:r>
                <a:rPr lang="zh-CN" altLang="en-US" sz="2800" b="1">
                  <a:solidFill>
                    <a:srgbClr val="FF0000"/>
                  </a:solidFill>
                </a:rPr>
                <a:t>声能</a:t>
              </a:r>
            </a:p>
            <a:p>
              <a:pPr>
                <a:lnSpc>
                  <a:spcPts val="2663"/>
                </a:lnSpc>
              </a:pPr>
              <a:r>
                <a:rPr lang="zh-CN" altLang="en-US" sz="2800" b="1">
                  <a:solidFill>
                    <a:srgbClr val="FF0000"/>
                  </a:solidFill>
                </a:rPr>
                <a:t>内能</a:t>
              </a:r>
            </a:p>
          </p:txBody>
        </p:sp>
        <p:sp>
          <p:nvSpPr>
            <p:cNvPr id="25625" name="下箭头 29"/>
            <p:cNvSpPr/>
            <p:nvPr>
              <p:custDataLst>
                <p:tags r:id="rId15"/>
              </p:custDataLst>
            </p:nvPr>
          </p:nvSpPr>
          <p:spPr>
            <a:xfrm>
              <a:off x="9570" y="8120"/>
              <a:ext cx="342" cy="568"/>
            </a:xfrm>
            <a:prstGeom prst="downArrow">
              <a:avLst/>
            </a:prstGeom>
            <a:solidFill>
              <a:srgbClr val="333399"/>
            </a:solidFill>
            <a:ln w="12700" cap="flat" cmpd="sng" algn="ctr">
              <a:solidFill>
                <a:srgbClr val="2323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sym typeface="Wingdings" charset="0"/>
              </a:endParaRPr>
            </a:p>
          </p:txBody>
        </p:sp>
      </p:grpSp>
      <p:grpSp>
        <p:nvGrpSpPr>
          <p:cNvPr id="25626" name="组合 34"/>
          <p:cNvGrpSpPr>
            <a:grpSpLocks/>
          </p:cNvGrpSpPr>
          <p:nvPr/>
        </p:nvGrpSpPr>
        <p:grpSpPr bwMode="auto">
          <a:xfrm>
            <a:off x="7521575" y="4578350"/>
            <a:ext cx="1431925" cy="1743075"/>
            <a:chOff x="11844" y="7210"/>
            <a:chExt cx="2256" cy="2746"/>
          </a:xfrm>
        </p:grpSpPr>
        <p:sp>
          <p:nvSpPr>
            <p:cNvPr id="25627" name="Text Box 6"/>
            <p:cNvSpPr txBox="1"/>
            <p:nvPr>
              <p:custDataLst>
                <p:tags r:id="rId10"/>
              </p:custDataLst>
            </p:nvPr>
          </p:nvSpPr>
          <p:spPr>
            <a:xfrm>
              <a:off x="12187" y="7210"/>
              <a:ext cx="1571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ym typeface="Wingdings" charset="0"/>
                </a:rPr>
                <a:t>电能</a:t>
              </a:r>
              <a:endParaRPr lang="zh-CN" altLang="en-US" sz="2800" b="1"/>
            </a:p>
          </p:txBody>
        </p:sp>
        <p:sp>
          <p:nvSpPr>
            <p:cNvPr id="25628" name="Text Box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1844" y="8738"/>
              <a:ext cx="225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ts val="2663"/>
                </a:lnSpc>
              </a:pPr>
              <a:r>
                <a:rPr lang="zh-CN" altLang="en-US" sz="2800" b="1">
                  <a:solidFill>
                    <a:srgbClr val="FF0000"/>
                  </a:solidFill>
                </a:rPr>
                <a:t>机械能</a:t>
              </a:r>
            </a:p>
            <a:p>
              <a:pPr algn="ctr">
                <a:lnSpc>
                  <a:spcPts val="2663"/>
                </a:lnSpc>
              </a:pPr>
              <a:r>
                <a:rPr lang="zh-CN" altLang="en-US" sz="2800" b="1">
                  <a:solidFill>
                    <a:srgbClr val="FF0000"/>
                  </a:solidFill>
                </a:rPr>
                <a:t>内能</a:t>
              </a:r>
            </a:p>
          </p:txBody>
        </p:sp>
        <p:sp>
          <p:nvSpPr>
            <p:cNvPr id="25629" name="下箭头 30"/>
            <p:cNvSpPr/>
            <p:nvPr>
              <p:custDataLst>
                <p:tags r:id="rId12"/>
              </p:custDataLst>
            </p:nvPr>
          </p:nvSpPr>
          <p:spPr>
            <a:xfrm>
              <a:off x="12682" y="8120"/>
              <a:ext cx="340" cy="568"/>
            </a:xfrm>
            <a:prstGeom prst="downArrow">
              <a:avLst/>
            </a:prstGeom>
            <a:solidFill>
              <a:srgbClr val="333399"/>
            </a:solidFill>
            <a:ln w="12700" cap="flat" cmpd="sng" algn="ctr">
              <a:solidFill>
                <a:srgbClr val="2323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sym typeface="Wingding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7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流程图: 可选过程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" y="2238375"/>
            <a:ext cx="8912225" cy="2270125"/>
          </a:xfrm>
          <a:prstGeom prst="flowChartAlternateProcess">
            <a:avLst/>
          </a:prstGeom>
          <a:solidFill>
            <a:srgbClr val="FFFFFF"/>
          </a:solidFill>
          <a:ln w="12700" algn="ctr">
            <a:solidFill>
              <a:srgbClr val="BCBCB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27" name="Text Box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7850" y="4043363"/>
            <a:ext cx="1281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干电池</a:t>
            </a:r>
          </a:p>
        </p:txBody>
      </p:sp>
      <p:sp>
        <p:nvSpPr>
          <p:cNvPr id="26628" name="Text Box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87525" y="4043363"/>
            <a:ext cx="1282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蓄电池</a:t>
            </a:r>
          </a:p>
        </p:txBody>
      </p:sp>
      <p:sp>
        <p:nvSpPr>
          <p:cNvPr id="26629" name="Text Box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38650" y="4043363"/>
            <a:ext cx="1281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水电站</a:t>
            </a:r>
          </a:p>
        </p:txBody>
      </p:sp>
      <p:sp>
        <p:nvSpPr>
          <p:cNvPr id="26630" name="Text Box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16775" y="4048125"/>
            <a:ext cx="1281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火电站</a:t>
            </a:r>
          </a:p>
        </p:txBody>
      </p:sp>
      <p:grpSp>
        <p:nvGrpSpPr>
          <p:cNvPr id="26631" name="组合 31"/>
          <p:cNvGrpSpPr>
            <a:grpSpLocks/>
          </p:cNvGrpSpPr>
          <p:nvPr/>
        </p:nvGrpSpPr>
        <p:grpSpPr bwMode="auto">
          <a:xfrm>
            <a:off x="1200150" y="4686300"/>
            <a:ext cx="1304925" cy="1562100"/>
            <a:chOff x="1096" y="7351"/>
            <a:chExt cx="1849" cy="2460"/>
          </a:xfrm>
        </p:grpSpPr>
        <p:sp>
          <p:nvSpPr>
            <p:cNvPr id="26632" name="Text Box 6"/>
            <p:cNvSpPr txBox="1"/>
            <p:nvPr>
              <p:custDataLst>
                <p:tags r:id="rId17"/>
              </p:custDataLst>
            </p:nvPr>
          </p:nvSpPr>
          <p:spPr>
            <a:xfrm>
              <a:off x="1364" y="8989"/>
              <a:ext cx="149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ym typeface="Wingdings" charset="0"/>
                </a:rPr>
                <a:t>电能</a:t>
              </a:r>
              <a:endParaRPr lang="zh-CN" altLang="en-US" sz="2800" b="1"/>
            </a:p>
          </p:txBody>
        </p:sp>
        <p:sp>
          <p:nvSpPr>
            <p:cNvPr id="26633" name="Text Box 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096" y="7351"/>
              <a:ext cx="1849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2663"/>
                </a:lnSpc>
              </a:pPr>
              <a:r>
                <a:rPr lang="zh-CN" altLang="en-US" sz="2800" b="1">
                  <a:solidFill>
                    <a:srgbClr val="FF0000"/>
                  </a:solidFill>
                </a:rPr>
                <a:t>化学能</a:t>
              </a:r>
            </a:p>
          </p:txBody>
        </p:sp>
        <p:sp>
          <p:nvSpPr>
            <p:cNvPr id="26634" name="下箭头 27"/>
            <p:cNvSpPr/>
            <p:nvPr>
              <p:custDataLst>
                <p:tags r:id="rId19"/>
              </p:custDataLst>
            </p:nvPr>
          </p:nvSpPr>
          <p:spPr>
            <a:xfrm>
              <a:off x="1850" y="8291"/>
              <a:ext cx="340" cy="568"/>
            </a:xfrm>
            <a:prstGeom prst="downArrow">
              <a:avLst/>
            </a:prstGeom>
            <a:solidFill>
              <a:srgbClr val="333399"/>
            </a:solidFill>
            <a:ln w="12700" cap="flat" cmpd="sng" algn="ctr">
              <a:solidFill>
                <a:srgbClr val="2323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sym typeface="Wingdings" charset="0"/>
              </a:endParaRPr>
            </a:p>
          </p:txBody>
        </p:sp>
      </p:grpSp>
      <p:sp>
        <p:nvSpPr>
          <p:cNvPr id="26635" name="Text Box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766763"/>
            <a:ext cx="856297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zh-CN" altLang="en-US" sz="3600" b="1">
                <a:solidFill>
                  <a:srgbClr val="CC00CC"/>
                </a:solidFill>
              </a:rPr>
              <a:t>【电    源】</a:t>
            </a:r>
          </a:p>
          <a:p>
            <a:pPr>
              <a:lnSpc>
                <a:spcPts val="3875"/>
              </a:lnSpc>
            </a:pPr>
            <a:r>
              <a:rPr lang="en-US" altLang="zh-CN" sz="3200"/>
              <a:t>1.</a:t>
            </a:r>
            <a:r>
              <a:rPr lang="zh-CN" altLang="en-US" sz="3200"/>
              <a:t>能</a:t>
            </a:r>
            <a:r>
              <a:rPr lang="zh-CN" altLang="en-US" sz="3200" b="1">
                <a:solidFill>
                  <a:srgbClr val="FF0000"/>
                </a:solidFill>
              </a:rPr>
              <a:t>持续供电</a:t>
            </a:r>
            <a:r>
              <a:rPr lang="zh-CN" altLang="en-US" sz="3200"/>
              <a:t>给用电器使用的装置；</a:t>
            </a:r>
          </a:p>
          <a:p>
            <a:pPr>
              <a:lnSpc>
                <a:spcPts val="3875"/>
              </a:lnSpc>
            </a:pPr>
            <a:r>
              <a:rPr lang="en-US" altLang="zh-CN" sz="3200"/>
              <a:t>2.</a:t>
            </a:r>
            <a:r>
              <a:rPr lang="zh-CN" altLang="en-US" sz="3200"/>
              <a:t>它能把</a:t>
            </a:r>
            <a:r>
              <a:rPr lang="zh-CN" altLang="en-US" sz="3200">
                <a:solidFill>
                  <a:srgbClr val="FF0000"/>
                </a:solidFill>
              </a:rPr>
              <a:t>其他形式的能</a:t>
            </a:r>
            <a:r>
              <a:rPr lang="zh-CN" altLang="en-US" sz="3200"/>
              <a:t>转化为</a:t>
            </a:r>
            <a:r>
              <a:rPr lang="zh-CN" altLang="en-US" sz="3200">
                <a:solidFill>
                  <a:srgbClr val="FF0000"/>
                </a:solidFill>
              </a:rPr>
              <a:t>电能</a:t>
            </a:r>
            <a:r>
              <a:rPr lang="zh-CN" altLang="en-US" sz="3200"/>
              <a:t>；</a:t>
            </a:r>
          </a:p>
        </p:txBody>
      </p:sp>
      <p:pic>
        <p:nvPicPr>
          <p:cNvPr id="26636" name="图片 1" descr="10271shuidianzhan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7"/>
          <a:stretch>
            <a:fillRect/>
          </a:stretch>
        </p:blipFill>
        <p:spPr bwMode="auto">
          <a:xfrm>
            <a:off x="3817938" y="2408238"/>
            <a:ext cx="2382837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图片 3" descr="t01b44e616da9f5a00c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1"/>
          <a:stretch>
            <a:fillRect/>
          </a:stretch>
        </p:blipFill>
        <p:spPr bwMode="auto">
          <a:xfrm>
            <a:off x="6392863" y="2408238"/>
            <a:ext cx="2484437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图片 4" descr="2059_G_154043275438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6" r="19655"/>
          <a:stretch>
            <a:fillRect/>
          </a:stretch>
        </p:blipFill>
        <p:spPr bwMode="auto">
          <a:xfrm>
            <a:off x="627063" y="2430463"/>
            <a:ext cx="10604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图片 11" descr="25661632523714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9" t="19896" r="15416" b="8365"/>
          <a:stretch>
            <a:fillRect/>
          </a:stretch>
        </p:blipFill>
        <p:spPr bwMode="auto">
          <a:xfrm>
            <a:off x="1716088" y="2408238"/>
            <a:ext cx="139858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40" name="组合 15"/>
          <p:cNvGrpSpPr>
            <a:grpSpLocks/>
          </p:cNvGrpSpPr>
          <p:nvPr/>
        </p:nvGrpSpPr>
        <p:grpSpPr bwMode="auto">
          <a:xfrm>
            <a:off x="4351338" y="4683125"/>
            <a:ext cx="1304925" cy="1562100"/>
            <a:chOff x="1096" y="7351"/>
            <a:chExt cx="1849" cy="2460"/>
          </a:xfrm>
        </p:grpSpPr>
        <p:sp>
          <p:nvSpPr>
            <p:cNvPr id="26641" name="Text Box 6"/>
            <p:cNvSpPr txBox="1"/>
            <p:nvPr>
              <p:custDataLst>
                <p:tags r:id="rId14"/>
              </p:custDataLst>
            </p:nvPr>
          </p:nvSpPr>
          <p:spPr>
            <a:xfrm>
              <a:off x="1364" y="8989"/>
              <a:ext cx="149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ym typeface="Wingdings" charset="0"/>
                </a:rPr>
                <a:t>电能</a:t>
              </a:r>
              <a:endParaRPr lang="zh-CN" altLang="en-US" sz="2800" b="1"/>
            </a:p>
          </p:txBody>
        </p:sp>
        <p:sp>
          <p:nvSpPr>
            <p:cNvPr id="26642" name="Text Box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96" y="7351"/>
              <a:ext cx="1849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2663"/>
                </a:lnSpc>
              </a:pPr>
              <a:r>
                <a:rPr lang="zh-CN" altLang="en-US" sz="2800" b="1">
                  <a:solidFill>
                    <a:srgbClr val="FF0000"/>
                  </a:solidFill>
                </a:rPr>
                <a:t>机械能</a:t>
              </a:r>
            </a:p>
          </p:txBody>
        </p:sp>
        <p:sp>
          <p:nvSpPr>
            <p:cNvPr id="26643" name="下箭头 35"/>
            <p:cNvSpPr/>
            <p:nvPr>
              <p:custDataLst>
                <p:tags r:id="rId16"/>
              </p:custDataLst>
            </p:nvPr>
          </p:nvSpPr>
          <p:spPr>
            <a:xfrm>
              <a:off x="1850" y="8291"/>
              <a:ext cx="340" cy="568"/>
            </a:xfrm>
            <a:prstGeom prst="downArrow">
              <a:avLst/>
            </a:prstGeom>
            <a:solidFill>
              <a:srgbClr val="333399"/>
            </a:solidFill>
            <a:ln w="12700" cap="flat" cmpd="sng" algn="ctr">
              <a:solidFill>
                <a:srgbClr val="2323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sym typeface="Wingdings" charset="0"/>
              </a:endParaRPr>
            </a:p>
          </p:txBody>
        </p:sp>
      </p:grpSp>
      <p:grpSp>
        <p:nvGrpSpPr>
          <p:cNvPr id="26644" name="组合 36"/>
          <p:cNvGrpSpPr>
            <a:grpSpLocks/>
          </p:cNvGrpSpPr>
          <p:nvPr/>
        </p:nvGrpSpPr>
        <p:grpSpPr bwMode="auto">
          <a:xfrm>
            <a:off x="7343775" y="4683125"/>
            <a:ext cx="1074738" cy="1565275"/>
            <a:chOff x="1339" y="7345"/>
            <a:chExt cx="1523" cy="2466"/>
          </a:xfrm>
        </p:grpSpPr>
        <p:sp>
          <p:nvSpPr>
            <p:cNvPr id="26645" name="Text Box 6"/>
            <p:cNvSpPr txBox="1"/>
            <p:nvPr>
              <p:custDataLst>
                <p:tags r:id="rId11"/>
              </p:custDataLst>
            </p:nvPr>
          </p:nvSpPr>
          <p:spPr>
            <a:xfrm>
              <a:off x="1364" y="8988"/>
              <a:ext cx="1498" cy="8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ym typeface="Wingdings" charset="0"/>
                </a:rPr>
                <a:t>电能</a:t>
              </a:r>
              <a:endParaRPr lang="zh-CN" altLang="en-US" sz="2800" b="1"/>
            </a:p>
          </p:txBody>
        </p:sp>
        <p:sp>
          <p:nvSpPr>
            <p:cNvPr id="26646" name="Text Box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339" y="7345"/>
              <a:ext cx="1364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2663"/>
                </a:lnSpc>
              </a:pPr>
              <a:r>
                <a:rPr lang="zh-CN" altLang="en-US" sz="2800" b="1">
                  <a:solidFill>
                    <a:srgbClr val="FF0000"/>
                  </a:solidFill>
                </a:rPr>
                <a:t>内能</a:t>
              </a:r>
            </a:p>
          </p:txBody>
        </p:sp>
        <p:sp>
          <p:nvSpPr>
            <p:cNvPr id="26647" name="下箭头 39"/>
            <p:cNvSpPr/>
            <p:nvPr>
              <p:custDataLst>
                <p:tags r:id="rId13"/>
              </p:custDataLst>
            </p:nvPr>
          </p:nvSpPr>
          <p:spPr>
            <a:xfrm>
              <a:off x="1850" y="8293"/>
              <a:ext cx="340" cy="565"/>
            </a:xfrm>
            <a:prstGeom prst="downArrow">
              <a:avLst/>
            </a:prstGeom>
            <a:solidFill>
              <a:srgbClr val="333399"/>
            </a:solidFill>
            <a:ln w="12700" cap="flat" cmpd="sng" algn="ctr">
              <a:solidFill>
                <a:srgbClr val="23236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sym typeface="Wingding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17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/>
          <p:nvPr>
            <p:custDataLst>
              <p:tags r:id="rId1"/>
            </p:custDataLst>
          </p:nvPr>
        </p:nvSpPr>
        <p:spPr>
          <a:xfrm>
            <a:off x="0" y="623888"/>
            <a:ext cx="8904288" cy="2574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endParaRPr lang="zh-CN" altLang="en-US" sz="3600" b="1">
              <a:solidFill>
                <a:srgbClr val="CC00CC"/>
              </a:solidFill>
              <a:sym typeface="Wingdings" charset="0"/>
            </a:endParaRPr>
          </a:p>
          <a:p>
            <a:pPr>
              <a:lnSpc>
                <a:spcPts val="3875"/>
              </a:lnSpc>
            </a:pPr>
            <a:r>
              <a:rPr lang="en-US" altLang="zh-CN" sz="3200">
                <a:solidFill>
                  <a:srgbClr val="000000"/>
                </a:solidFill>
                <a:sym typeface="Wingdings" charset="0"/>
              </a:rPr>
              <a:t>3.</a:t>
            </a:r>
            <a:r>
              <a:rPr lang="zh-CN" altLang="en-US" sz="3200">
                <a:solidFill>
                  <a:srgbClr val="000000"/>
                </a:solidFill>
                <a:sym typeface="Wingdings" charset="0"/>
              </a:rPr>
              <a:t>常见的电源有</a:t>
            </a:r>
            <a:r>
              <a:rPr lang="zh-CN" altLang="en-US" sz="3200" b="1">
                <a:solidFill>
                  <a:srgbClr val="FF0000"/>
                </a:solidFill>
                <a:sym typeface="Wingdings" charset="0"/>
              </a:rPr>
              <a:t>直流电源</a:t>
            </a:r>
            <a:r>
              <a:rPr lang="zh-CN" altLang="en-US" sz="3200">
                <a:solidFill>
                  <a:srgbClr val="000000"/>
                </a:solidFill>
                <a:sym typeface="Wingdings" charset="0"/>
              </a:rPr>
              <a:t>和</a:t>
            </a:r>
            <a:r>
              <a:rPr lang="zh-CN" altLang="en-US" sz="3200" b="1">
                <a:solidFill>
                  <a:srgbClr val="FF0000"/>
                </a:solidFill>
                <a:sym typeface="Wingdings" charset="0"/>
              </a:rPr>
              <a:t>交流电源</a:t>
            </a:r>
            <a:r>
              <a:rPr lang="zh-CN" altLang="en-US" sz="3200">
                <a:solidFill>
                  <a:srgbClr val="000000"/>
                </a:solidFill>
                <a:sym typeface="Wingdings" charset="0"/>
              </a:rPr>
              <a:t>；</a:t>
            </a:r>
          </a:p>
          <a:p>
            <a:pPr>
              <a:lnSpc>
                <a:spcPts val="3875"/>
              </a:lnSpc>
            </a:pPr>
            <a:r>
              <a:rPr lang="en-US" altLang="zh-CN" sz="3200">
                <a:solidFill>
                  <a:srgbClr val="000000"/>
                </a:solidFill>
                <a:sym typeface="Wingdings" charset="0"/>
              </a:rPr>
              <a:t>4.</a:t>
            </a:r>
            <a:r>
              <a:rPr lang="zh-CN" altLang="en-US" sz="3200">
                <a:solidFill>
                  <a:srgbClr val="000000"/>
                </a:solidFill>
                <a:sym typeface="Wingdings" charset="0"/>
              </a:rPr>
              <a:t>常见的直流电源有</a:t>
            </a:r>
            <a:r>
              <a:rPr lang="zh-CN" altLang="en-US" sz="3200" b="1">
                <a:solidFill>
                  <a:srgbClr val="FF0000"/>
                </a:solidFill>
                <a:sym typeface="Wingdings" charset="0"/>
              </a:rPr>
              <a:t>干电池</a:t>
            </a:r>
            <a:r>
              <a:rPr lang="zh-CN" altLang="en-US" sz="3200">
                <a:solidFill>
                  <a:srgbClr val="000000"/>
                </a:solidFill>
                <a:sym typeface="Wingdings" charset="0"/>
              </a:rPr>
              <a:t>与</a:t>
            </a:r>
            <a:r>
              <a:rPr lang="zh-CN" altLang="en-US" sz="3200" b="1">
                <a:solidFill>
                  <a:srgbClr val="FF0000"/>
                </a:solidFill>
                <a:sym typeface="Wingdings" charset="0"/>
              </a:rPr>
              <a:t>蓄电池</a:t>
            </a:r>
            <a:r>
              <a:rPr lang="zh-CN" altLang="en-US" sz="3200">
                <a:solidFill>
                  <a:srgbClr val="000000"/>
                </a:solidFill>
                <a:sym typeface="Wingdings" charset="0"/>
              </a:rPr>
              <a:t>；</a:t>
            </a:r>
          </a:p>
          <a:p>
            <a:pPr>
              <a:lnSpc>
                <a:spcPts val="3875"/>
              </a:lnSpc>
            </a:pPr>
            <a:r>
              <a:rPr lang="en-US" altLang="zh-CN" sz="3200">
                <a:solidFill>
                  <a:srgbClr val="000000"/>
                </a:solidFill>
                <a:sym typeface="Wingdings" charset="0"/>
              </a:rPr>
              <a:t>5.</a:t>
            </a:r>
            <a:r>
              <a:rPr lang="zh-CN" altLang="en-US" sz="3200">
                <a:solidFill>
                  <a:srgbClr val="000000"/>
                </a:solidFill>
                <a:sym typeface="Wingdings" charset="0"/>
              </a:rPr>
              <a:t>电池有正级（</a:t>
            </a:r>
            <a:r>
              <a:rPr lang="en-US" altLang="zh-CN" sz="3200">
                <a:solidFill>
                  <a:srgbClr val="000000"/>
                </a:solidFill>
                <a:sym typeface="Wingdings" charset="0"/>
              </a:rPr>
              <a:t>“+”</a:t>
            </a:r>
            <a:r>
              <a:rPr lang="zh-CN" altLang="en-US" sz="3200">
                <a:solidFill>
                  <a:srgbClr val="000000"/>
                </a:solidFill>
                <a:sym typeface="Wingdings" charset="0"/>
              </a:rPr>
              <a:t>）与负级（</a:t>
            </a:r>
            <a:r>
              <a:rPr lang="en-US" altLang="zh-CN" sz="3200">
                <a:solidFill>
                  <a:srgbClr val="000000"/>
                </a:solidFill>
                <a:sym typeface="Wingdings" charset="0"/>
              </a:rPr>
              <a:t>“-”</a:t>
            </a:r>
            <a:r>
              <a:rPr lang="zh-CN" altLang="en-US" sz="3200">
                <a:solidFill>
                  <a:srgbClr val="000000"/>
                </a:solidFill>
                <a:sym typeface="Wingdings" charset="0"/>
              </a:rPr>
              <a:t>）；当它对用电器供电时，</a:t>
            </a:r>
            <a:r>
              <a:rPr lang="zh-CN" altLang="en-US" sz="3200" b="1">
                <a:solidFill>
                  <a:srgbClr val="FF0000"/>
                </a:solidFill>
                <a:sym typeface="Wingdings" charset="0"/>
              </a:rPr>
              <a:t>电流的方向</a:t>
            </a:r>
            <a:r>
              <a:rPr lang="zh-CN" altLang="en-US" sz="3200">
                <a:solidFill>
                  <a:srgbClr val="000000"/>
                </a:solidFill>
                <a:sym typeface="Wingdings" charset="0"/>
              </a:rPr>
              <a:t>由</a:t>
            </a:r>
            <a:r>
              <a:rPr lang="zh-CN" altLang="en-US" sz="3200" b="1">
                <a:solidFill>
                  <a:srgbClr val="FF0000"/>
                </a:solidFill>
                <a:sym typeface="Wingdings" charset="0"/>
              </a:rPr>
              <a:t>正极</a:t>
            </a:r>
            <a:r>
              <a:rPr lang="zh-CN" altLang="en-US" sz="3200">
                <a:solidFill>
                  <a:srgbClr val="000000"/>
                </a:solidFill>
                <a:sym typeface="Wingdings" charset="0"/>
              </a:rPr>
              <a:t>经</a:t>
            </a:r>
            <a:r>
              <a:rPr lang="zh-CN" altLang="en-US" sz="3200">
                <a:solidFill>
                  <a:srgbClr val="FF0000"/>
                </a:solidFill>
                <a:sym typeface="Wingdings" charset="0"/>
              </a:rPr>
              <a:t>用电器</a:t>
            </a:r>
            <a:r>
              <a:rPr lang="zh-CN" altLang="en-US" sz="3200">
                <a:solidFill>
                  <a:srgbClr val="000000"/>
                </a:solidFill>
                <a:sym typeface="Wingdings" charset="0"/>
              </a:rPr>
              <a:t>到</a:t>
            </a:r>
            <a:r>
              <a:rPr lang="zh-CN" altLang="en-US" sz="3200" b="1">
                <a:solidFill>
                  <a:srgbClr val="FF0000"/>
                </a:solidFill>
                <a:sym typeface="Wingdings" charset="0"/>
              </a:rPr>
              <a:t>负极</a:t>
            </a:r>
            <a:r>
              <a:rPr lang="zh-CN" altLang="en-US" sz="3200">
                <a:solidFill>
                  <a:srgbClr val="000000"/>
                </a:solidFill>
                <a:sym typeface="Wingdings" charset="0"/>
              </a:rPr>
              <a:t>。</a:t>
            </a:r>
            <a:endParaRPr lang="zh-CN" altLang="en-US" sz="3200"/>
          </a:p>
        </p:txBody>
      </p:sp>
      <p:grpSp>
        <p:nvGrpSpPr>
          <p:cNvPr id="27651" name="组合 14"/>
          <p:cNvGrpSpPr>
            <a:grpSpLocks/>
          </p:cNvGrpSpPr>
          <p:nvPr/>
        </p:nvGrpSpPr>
        <p:grpSpPr bwMode="auto">
          <a:xfrm>
            <a:off x="1368425" y="3219450"/>
            <a:ext cx="1920875" cy="3297238"/>
            <a:chOff x="2155" y="5071"/>
            <a:chExt cx="3024" cy="5191"/>
          </a:xfrm>
        </p:grpSpPr>
        <p:pic>
          <p:nvPicPr>
            <p:cNvPr id="27652" name="图片 7" descr="2059_G_1540432754383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6" t="8125" r="19655" b="6085"/>
            <a:stretch>
              <a:fillRect/>
            </a:stretch>
          </p:blipFill>
          <p:spPr bwMode="auto">
            <a:xfrm>
              <a:off x="2357" y="5751"/>
              <a:ext cx="2823" cy="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3" name="椭圆形标注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446" y="5071"/>
              <a:ext cx="1587" cy="680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bg1"/>
            </a:solidFill>
            <a:ln w="127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b="1">
                  <a:solidFill>
                    <a:srgbClr val="FF0000"/>
                  </a:solidFill>
                </a:rPr>
                <a:t>正极</a:t>
              </a:r>
            </a:p>
          </p:txBody>
        </p:sp>
        <p:sp>
          <p:nvSpPr>
            <p:cNvPr id="27654" name="椭圆形标注 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55" y="9582"/>
              <a:ext cx="1587" cy="680"/>
            </a:xfrm>
            <a:prstGeom prst="wedgeEllipseCallout">
              <a:avLst>
                <a:gd name="adj1" fmla="val 37903"/>
                <a:gd name="adj2" fmla="val -76912"/>
              </a:avLst>
            </a:prstGeom>
            <a:solidFill>
              <a:schemeClr val="bg1"/>
            </a:solidFill>
            <a:ln w="127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b="1">
                  <a:solidFill>
                    <a:schemeClr val="accent2"/>
                  </a:solidFill>
                </a:rPr>
                <a:t>负极</a:t>
              </a:r>
            </a:p>
          </p:txBody>
        </p:sp>
      </p:grpSp>
      <p:grpSp>
        <p:nvGrpSpPr>
          <p:cNvPr id="27655" name="组合 15"/>
          <p:cNvGrpSpPr>
            <a:grpSpLocks/>
          </p:cNvGrpSpPr>
          <p:nvPr/>
        </p:nvGrpSpPr>
        <p:grpSpPr bwMode="auto">
          <a:xfrm>
            <a:off x="5075238" y="3219450"/>
            <a:ext cx="3162300" cy="3375025"/>
            <a:chOff x="7993" y="5071"/>
            <a:chExt cx="4980" cy="5315"/>
          </a:xfrm>
        </p:grpSpPr>
        <p:pic>
          <p:nvPicPr>
            <p:cNvPr id="27656" name="图片 11" descr="25661632523714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8" t="19896" r="15417" b="8365"/>
            <a:stretch>
              <a:fillRect/>
            </a:stretch>
          </p:blipFill>
          <p:spPr bwMode="auto">
            <a:xfrm>
              <a:off x="7993" y="5636"/>
              <a:ext cx="4213" cy="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椭圆形标注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1387" y="5071"/>
              <a:ext cx="1587" cy="680"/>
            </a:xfrm>
            <a:prstGeom prst="wedgeEllipseCallout">
              <a:avLst>
                <a:gd name="adj1" fmla="val -24481"/>
                <a:gd name="adj2" fmla="val 88236"/>
              </a:avLst>
            </a:prstGeom>
            <a:solidFill>
              <a:schemeClr val="bg1"/>
            </a:solidFill>
            <a:ln w="127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b="1">
                  <a:solidFill>
                    <a:srgbClr val="FF0000"/>
                  </a:solidFill>
                </a:rPr>
                <a:t>正极</a:t>
              </a:r>
            </a:p>
          </p:txBody>
        </p:sp>
        <p:sp>
          <p:nvSpPr>
            <p:cNvPr id="27658" name="椭圆形标注 1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106" y="5373"/>
              <a:ext cx="1587" cy="680"/>
            </a:xfrm>
            <a:prstGeom prst="wedgeEllipseCallout">
              <a:avLst>
                <a:gd name="adj1" fmla="val 54472"/>
                <a:gd name="adj2" fmla="val 62352"/>
              </a:avLst>
            </a:prstGeom>
            <a:solidFill>
              <a:schemeClr val="bg1"/>
            </a:solidFill>
            <a:ln w="12700" algn="ctr">
              <a:solidFill>
                <a:srgbClr val="89A4A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b="1">
                  <a:solidFill>
                    <a:schemeClr val="accent2"/>
                  </a:solidFill>
                </a:rPr>
                <a:t>负极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23233">
            <a:hlinkClick r:id="rId18" action="ppaction://hlinkfile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58913"/>
            <a:ext cx="8301038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70389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300" b="1">
                <a:solidFill>
                  <a:srgbClr val="CC00CC"/>
                </a:solidFill>
                <a:latin typeface="微软雅黑" charset="-122"/>
                <a:ea typeface="微软雅黑" charset="-122"/>
              </a:rPr>
              <a:t>【二、电路】</a:t>
            </a:r>
          </a:p>
        </p:txBody>
      </p:sp>
      <p:sp>
        <p:nvSpPr>
          <p:cNvPr id="28676" name="Text Box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69950"/>
            <a:ext cx="7932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3200" b="1">
                <a:solidFill>
                  <a:srgbClr val="CC00CC"/>
                </a:solidFill>
              </a:rPr>
              <a:t>【看一看】观察手电筒，了解其内部结构。</a:t>
            </a:r>
          </a:p>
        </p:txBody>
      </p:sp>
      <p:grpSp>
        <p:nvGrpSpPr>
          <p:cNvPr id="28677" name="Group 3"/>
          <p:cNvGrpSpPr>
            <a:grpSpLocks/>
          </p:cNvGrpSpPr>
          <p:nvPr/>
        </p:nvGrpSpPr>
        <p:grpSpPr bwMode="auto">
          <a:xfrm>
            <a:off x="1955800" y="1679575"/>
            <a:ext cx="1406525" cy="522288"/>
            <a:chOff x="-6" y="0"/>
            <a:chExt cx="886" cy="509"/>
          </a:xfrm>
        </p:grpSpPr>
        <p:sp>
          <p:nvSpPr>
            <p:cNvPr id="28678" name="圆角矩形标注 22323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-6" y="1"/>
              <a:ext cx="771" cy="508"/>
            </a:xfrm>
            <a:prstGeom prst="wedgeRoundRectCallout">
              <a:avLst>
                <a:gd name="adj1" fmla="val -7824"/>
                <a:gd name="adj2" fmla="val -151694"/>
                <a:gd name="adj3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zh-CN" altLang="zh-CN"/>
            </a:p>
          </p:txBody>
        </p:sp>
        <p:sp>
          <p:nvSpPr>
            <p:cNvPr id="28679" name="文本框 22323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106" y="0"/>
              <a:ext cx="774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</a:rPr>
                <a:t>铜片</a:t>
              </a:r>
            </a:p>
          </p:txBody>
        </p:sp>
      </p:grpSp>
      <p:grpSp>
        <p:nvGrpSpPr>
          <p:cNvPr id="28680" name="Group 6"/>
          <p:cNvGrpSpPr>
            <a:grpSpLocks/>
          </p:cNvGrpSpPr>
          <p:nvPr/>
        </p:nvGrpSpPr>
        <p:grpSpPr bwMode="auto">
          <a:xfrm>
            <a:off x="7624763" y="2305050"/>
            <a:ext cx="457200" cy="1384300"/>
            <a:chOff x="588" y="1500"/>
            <a:chExt cx="453" cy="1089"/>
          </a:xfrm>
        </p:grpSpPr>
        <p:sp>
          <p:nvSpPr>
            <p:cNvPr id="28681" name="圆角矩形标注 22323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78" y="1500"/>
              <a:ext cx="363" cy="1043"/>
            </a:xfrm>
            <a:prstGeom prst="wedgeRoundRectCallout">
              <a:avLst>
                <a:gd name="adj1" fmla="val -285065"/>
                <a:gd name="adj2" fmla="val 26787"/>
                <a:gd name="adj3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8682" name="文本框 22323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8" y="1500"/>
              <a:ext cx="453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</a:rPr>
                <a:t>小灯泡</a:t>
              </a:r>
            </a:p>
          </p:txBody>
        </p:sp>
      </p:grpSp>
      <p:grpSp>
        <p:nvGrpSpPr>
          <p:cNvPr id="28683" name="Group 9"/>
          <p:cNvGrpSpPr>
            <a:grpSpLocks/>
          </p:cNvGrpSpPr>
          <p:nvPr/>
        </p:nvGrpSpPr>
        <p:grpSpPr bwMode="auto">
          <a:xfrm>
            <a:off x="4437063" y="1393825"/>
            <a:ext cx="1512887" cy="584200"/>
            <a:chOff x="0" y="0"/>
            <a:chExt cx="544" cy="1211"/>
          </a:xfrm>
        </p:grpSpPr>
        <p:sp>
          <p:nvSpPr>
            <p:cNvPr id="28684" name="圆角矩形标注 22324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0" y="0"/>
              <a:ext cx="363" cy="1043"/>
            </a:xfrm>
            <a:prstGeom prst="wedgeRoundRectCallout">
              <a:avLst>
                <a:gd name="adj1" fmla="val -73870"/>
                <a:gd name="adj2" fmla="val 69389"/>
                <a:gd name="adj3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zh-CN" altLang="en-US" sz="2800" b="1">
                  <a:solidFill>
                    <a:srgbClr val="FF0000"/>
                  </a:solidFill>
                </a:rPr>
                <a:t>开关</a:t>
              </a:r>
            </a:p>
          </p:txBody>
        </p:sp>
        <p:sp>
          <p:nvSpPr>
            <p:cNvPr id="28685" name="文本框 22324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0" y="135"/>
              <a:ext cx="544" cy="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8686" name="Group 12"/>
          <p:cNvGrpSpPr>
            <a:grpSpLocks/>
          </p:cNvGrpSpPr>
          <p:nvPr/>
        </p:nvGrpSpPr>
        <p:grpSpPr bwMode="auto">
          <a:xfrm>
            <a:off x="2028825" y="2924175"/>
            <a:ext cx="447675" cy="1014413"/>
            <a:chOff x="8" y="814"/>
            <a:chExt cx="363" cy="741"/>
          </a:xfrm>
        </p:grpSpPr>
        <p:sp>
          <p:nvSpPr>
            <p:cNvPr id="28687" name="圆角矩形标注 22324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10800000">
              <a:off x="8" y="814"/>
              <a:ext cx="363" cy="725"/>
            </a:xfrm>
            <a:prstGeom prst="wedgeRoundRectCallout">
              <a:avLst>
                <a:gd name="adj1" fmla="val -188069"/>
                <a:gd name="adj2" fmla="val 15528"/>
                <a:gd name="adj3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zh-CN" altLang="en-US" sz="1400"/>
            </a:p>
          </p:txBody>
        </p:sp>
        <p:sp>
          <p:nvSpPr>
            <p:cNvPr id="28688" name="文本框 22324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" y="814"/>
              <a:ext cx="272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rgbClr val="FF0000"/>
                  </a:solidFill>
                </a:rPr>
                <a:t>干电池</a:t>
              </a:r>
            </a:p>
          </p:txBody>
        </p:sp>
      </p:grpSp>
      <p:grpSp>
        <p:nvGrpSpPr>
          <p:cNvPr id="28689" name="Group 3"/>
          <p:cNvGrpSpPr>
            <a:grpSpLocks/>
          </p:cNvGrpSpPr>
          <p:nvPr/>
        </p:nvGrpSpPr>
        <p:grpSpPr bwMode="auto">
          <a:xfrm>
            <a:off x="403225" y="1782763"/>
            <a:ext cx="1406525" cy="522287"/>
            <a:chOff x="-6" y="0"/>
            <a:chExt cx="886" cy="509"/>
          </a:xfrm>
        </p:grpSpPr>
        <p:sp>
          <p:nvSpPr>
            <p:cNvPr id="28690" name="圆角矩形标注 22323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-6" y="1"/>
              <a:ext cx="771" cy="508"/>
            </a:xfrm>
            <a:prstGeom prst="wedgeRoundRectCallout">
              <a:avLst>
                <a:gd name="adj1" fmla="val -21412"/>
                <a:gd name="adj2" fmla="val -258310"/>
                <a:gd name="adj3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zh-CN" altLang="zh-CN"/>
            </a:p>
          </p:txBody>
        </p:sp>
        <p:sp>
          <p:nvSpPr>
            <p:cNvPr id="28691" name="文本框 22323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106" y="0"/>
              <a:ext cx="774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</a:rPr>
                <a:t>弹簧</a:t>
              </a:r>
            </a:p>
          </p:txBody>
        </p:sp>
      </p:grpSp>
      <p:sp>
        <p:nvSpPr>
          <p:cNvPr id="28692" name="Text Box 6"/>
          <p:cNvSpPr/>
          <p:nvPr>
            <p:custDataLst>
              <p:tags r:id="rId4"/>
            </p:custDataLst>
          </p:nvPr>
        </p:nvSpPr>
        <p:spPr>
          <a:xfrm>
            <a:off x="71438" y="4598988"/>
            <a:ext cx="8688387" cy="2078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en-US" altLang="zh-CN" sz="2800">
                <a:solidFill>
                  <a:srgbClr val="000000"/>
                </a:solidFill>
                <a:sym typeface="Wingdings" charset="0"/>
              </a:rPr>
              <a:t>1.</a:t>
            </a:r>
            <a:r>
              <a:rPr lang="zh-CN" altLang="en-US" sz="2800">
                <a:solidFill>
                  <a:srgbClr val="000000"/>
                </a:solidFill>
                <a:sym typeface="Wingdings" charset="0"/>
              </a:rPr>
              <a:t>两节干电池是怎样放置的？</a:t>
            </a:r>
          </a:p>
          <a:p>
            <a:pPr>
              <a:lnSpc>
                <a:spcPts val="3875"/>
              </a:lnSpc>
            </a:pPr>
            <a:r>
              <a:rPr lang="en-US" altLang="zh-CN" sz="2800">
                <a:solidFill>
                  <a:srgbClr val="000000"/>
                </a:solidFill>
                <a:sym typeface="Wingdings" charset="0"/>
              </a:rPr>
              <a:t>2.</a:t>
            </a:r>
            <a:r>
              <a:rPr lang="zh-CN" altLang="en-US" sz="2800">
                <a:solidFill>
                  <a:srgbClr val="000000"/>
                </a:solidFill>
                <a:sym typeface="Wingdings" charset="0"/>
              </a:rPr>
              <a:t>后盖与电池是怎样连接的？</a:t>
            </a:r>
          </a:p>
          <a:p>
            <a:pPr>
              <a:lnSpc>
                <a:spcPts val="3875"/>
              </a:lnSpc>
            </a:pPr>
            <a:r>
              <a:rPr lang="en-US" altLang="zh-CN" sz="2800">
                <a:solidFill>
                  <a:srgbClr val="000000"/>
                </a:solidFill>
                <a:sym typeface="Wingdings" charset="0"/>
              </a:rPr>
              <a:t>3.</a:t>
            </a:r>
            <a:r>
              <a:rPr lang="zh-CN" altLang="en-US" sz="2800">
                <a:solidFill>
                  <a:srgbClr val="000000"/>
                </a:solidFill>
                <a:sym typeface="Wingdings" charset="0"/>
              </a:rPr>
              <a:t>开关的作用是什么？</a:t>
            </a:r>
          </a:p>
          <a:p>
            <a:pPr>
              <a:lnSpc>
                <a:spcPts val="3875"/>
              </a:lnSpc>
            </a:pPr>
            <a:r>
              <a:rPr lang="en-US" altLang="zh-CN" sz="2800">
                <a:solidFill>
                  <a:srgbClr val="000000"/>
                </a:solidFill>
                <a:sym typeface="Wingdings" charset="0"/>
              </a:rPr>
              <a:t>4.</a:t>
            </a:r>
            <a:r>
              <a:rPr lang="zh-CN" altLang="en-US" sz="2800" b="1">
                <a:solidFill>
                  <a:srgbClr val="FF0000"/>
                </a:solidFill>
                <a:sym typeface="Wingdings" charset="0"/>
              </a:rPr>
              <a:t>电流</a:t>
            </a:r>
            <a:r>
              <a:rPr lang="zh-CN" altLang="en-US" sz="2800">
                <a:solidFill>
                  <a:srgbClr val="000000"/>
                </a:solidFill>
                <a:sym typeface="Wingdings" charset="0"/>
              </a:rPr>
              <a:t>由是如何由电源</a:t>
            </a:r>
            <a:r>
              <a:rPr lang="zh-CN" altLang="en-US" sz="2800" b="1">
                <a:solidFill>
                  <a:srgbClr val="FF0000"/>
                </a:solidFill>
                <a:sym typeface="Wingdings" charset="0"/>
              </a:rPr>
              <a:t>正极</a:t>
            </a:r>
            <a:r>
              <a:rPr lang="zh-CN" altLang="en-US" sz="2800">
                <a:solidFill>
                  <a:srgbClr val="000000"/>
                </a:solidFill>
                <a:sym typeface="Wingdings" charset="0"/>
              </a:rPr>
              <a:t>经</a:t>
            </a:r>
            <a:r>
              <a:rPr lang="zh-CN" altLang="en-US" sz="2800">
                <a:solidFill>
                  <a:srgbClr val="FF0000"/>
                </a:solidFill>
                <a:sym typeface="Wingdings" charset="0"/>
              </a:rPr>
              <a:t>小灯泡</a:t>
            </a:r>
            <a:r>
              <a:rPr lang="zh-CN" altLang="en-US" sz="2800">
                <a:solidFill>
                  <a:srgbClr val="000000"/>
                </a:solidFill>
                <a:sym typeface="Wingdings" charset="0"/>
              </a:rPr>
              <a:t>流到</a:t>
            </a:r>
            <a:r>
              <a:rPr lang="zh-CN" altLang="en-US" sz="2800" b="1">
                <a:solidFill>
                  <a:srgbClr val="FF0000"/>
                </a:solidFill>
                <a:sym typeface="Wingdings" charset="0"/>
              </a:rPr>
              <a:t>负极的</a:t>
            </a:r>
            <a:r>
              <a:rPr lang="zh-CN" altLang="en-US" sz="2800">
                <a:solidFill>
                  <a:srgbClr val="000000"/>
                </a:solidFill>
                <a:sym typeface="Wingdings" charset="0"/>
              </a:rPr>
              <a:t>？</a:t>
            </a:r>
            <a:endParaRPr lang="zh-CN" altLang="en-US" sz="2800"/>
          </a:p>
        </p:txBody>
      </p:sp>
      <p:grpSp>
        <p:nvGrpSpPr>
          <p:cNvPr id="28693" name="组合 18"/>
          <p:cNvGrpSpPr>
            <a:grpSpLocks/>
          </p:cNvGrpSpPr>
          <p:nvPr/>
        </p:nvGrpSpPr>
        <p:grpSpPr bwMode="auto">
          <a:xfrm>
            <a:off x="6673850" y="1528763"/>
            <a:ext cx="1395413" cy="522287"/>
            <a:chOff x="10736" y="1842"/>
            <a:chExt cx="2197" cy="822"/>
          </a:xfrm>
        </p:grpSpPr>
        <p:sp>
          <p:nvSpPr>
            <p:cNvPr id="28694" name="圆角矩形标注 22323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736" y="1842"/>
              <a:ext cx="2110" cy="709"/>
            </a:xfrm>
            <a:prstGeom prst="wedgeRoundRectCallout">
              <a:avLst>
                <a:gd name="adj1" fmla="val -28861"/>
                <a:gd name="adj2" fmla="val 180463"/>
                <a:gd name="adj3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8695" name="文本框 22323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859" y="1842"/>
              <a:ext cx="2074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</a:rPr>
                <a:t>凹面镜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17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4127500"/>
            <a:ext cx="3160713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1" descr="图片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lum bright="-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30342" r="2519" b="23557"/>
          <a:stretch>
            <a:fillRect/>
          </a:stretch>
        </p:blipFill>
        <p:spPr bwMode="auto">
          <a:xfrm>
            <a:off x="646113" y="1546225"/>
            <a:ext cx="564991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46138"/>
            <a:ext cx="6942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3200" b="1">
                <a:solidFill>
                  <a:srgbClr val="CC00CC"/>
                </a:solidFill>
              </a:rPr>
              <a:t>【试一试】怎样使一个小灯泡亮起来？</a:t>
            </a:r>
          </a:p>
        </p:txBody>
      </p:sp>
    </p:spTree>
    <p:extLst>
      <p:ext uri="{BB962C8B-B14F-4D97-AF65-F5344CB8AC3E}">
        <p14:creationId xmlns:p14="http://schemas.microsoft.com/office/powerpoint/2010/main" val="411079101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150" y="869950"/>
            <a:ext cx="84613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zh-CN" altLang="en-US" sz="3600" b="1">
                <a:solidFill>
                  <a:srgbClr val="CC00CC"/>
                </a:solidFill>
              </a:rPr>
              <a:t>【电   路】</a:t>
            </a:r>
          </a:p>
          <a:p>
            <a:pPr>
              <a:lnSpc>
                <a:spcPts val="3875"/>
              </a:lnSpc>
            </a:pPr>
            <a:r>
              <a:rPr lang="en-US" altLang="zh-CN" sz="2800" b="1">
                <a:latin typeface="Times New Roman" pitchFamily="18" charset="0"/>
                <a:ea typeface="楷体_GB2312" pitchFamily="49" charset="-122"/>
              </a:rPr>
              <a:t>1.</a:t>
            </a:r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用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导线</a:t>
            </a:r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把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电源、用电器、开关</a:t>
            </a:r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等元件连接起来组成的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电流的路径</a:t>
            </a:r>
            <a:r>
              <a:rPr lang="zh-CN" altLang="en-US" sz="2800"/>
              <a:t>；</a:t>
            </a:r>
          </a:p>
        </p:txBody>
      </p:sp>
      <p:sp>
        <p:nvSpPr>
          <p:cNvPr id="30723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50" y="2317750"/>
            <a:ext cx="20542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【电    源】</a:t>
            </a:r>
          </a:p>
          <a:p>
            <a:r>
              <a:rPr lang="zh-CN" altLang="en-US" sz="3200" b="1">
                <a:solidFill>
                  <a:srgbClr val="FF0000"/>
                </a:solidFill>
              </a:rPr>
              <a:t>【用电器】</a:t>
            </a:r>
          </a:p>
          <a:p>
            <a:r>
              <a:rPr lang="zh-CN" altLang="en-US" sz="3200" b="1">
                <a:solidFill>
                  <a:srgbClr val="FF0000"/>
                </a:solidFill>
              </a:rPr>
              <a:t>【开    关】</a:t>
            </a:r>
          </a:p>
          <a:p>
            <a:r>
              <a:rPr lang="zh-CN" altLang="en-US" sz="3200" b="1">
                <a:solidFill>
                  <a:srgbClr val="FF0000"/>
                </a:solidFill>
              </a:rPr>
              <a:t>【导    线】</a:t>
            </a:r>
          </a:p>
        </p:txBody>
      </p:sp>
      <p:sp>
        <p:nvSpPr>
          <p:cNvPr id="30724" name="Text Box 6"/>
          <p:cNvSpPr/>
          <p:nvPr>
            <p:custDataLst>
              <p:tags r:id="rId3"/>
            </p:custDataLst>
          </p:nvPr>
        </p:nvSpPr>
        <p:spPr>
          <a:xfrm>
            <a:off x="2185988" y="2317750"/>
            <a:ext cx="6573837" cy="587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zh-CN" altLang="en-US" sz="3200" b="1">
                <a:solidFill>
                  <a:srgbClr val="FF0000"/>
                </a:solidFill>
                <a:sym typeface="Wingdings" charset="0"/>
              </a:rPr>
              <a:t>提供电能</a:t>
            </a:r>
            <a:r>
              <a:rPr lang="zh-CN" altLang="en-US" sz="3200">
                <a:solidFill>
                  <a:srgbClr val="000000"/>
                </a:solidFill>
                <a:sym typeface="Wingdings" charset="0"/>
              </a:rPr>
              <a:t>给用电器使用的装置；</a:t>
            </a:r>
            <a:endParaRPr lang="zh-CN" altLang="en-US" sz="3200"/>
          </a:p>
        </p:txBody>
      </p:sp>
      <p:sp>
        <p:nvSpPr>
          <p:cNvPr id="30725" name="Text Box 6"/>
          <p:cNvSpPr/>
          <p:nvPr>
            <p:custDataLst>
              <p:tags r:id="rId4"/>
            </p:custDataLst>
          </p:nvPr>
        </p:nvSpPr>
        <p:spPr>
          <a:xfrm>
            <a:off x="2185988" y="2830513"/>
            <a:ext cx="6119812" cy="588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zh-CN" altLang="en-US" sz="3200" b="1">
                <a:solidFill>
                  <a:srgbClr val="FF0000"/>
                </a:solidFill>
                <a:sym typeface="Wingdings" charset="0"/>
              </a:rPr>
              <a:t>利用电能</a:t>
            </a:r>
            <a:r>
              <a:rPr lang="zh-CN" altLang="en-US" sz="3200">
                <a:solidFill>
                  <a:srgbClr val="000000"/>
                </a:solidFill>
                <a:sym typeface="Wingdings" charset="0"/>
              </a:rPr>
              <a:t>进行工作的装置；</a:t>
            </a:r>
            <a:endParaRPr lang="zh-CN" altLang="en-US" sz="3200"/>
          </a:p>
        </p:txBody>
      </p:sp>
      <p:sp>
        <p:nvSpPr>
          <p:cNvPr id="30726" name="Text Box 6"/>
          <p:cNvSpPr/>
          <p:nvPr>
            <p:custDataLst>
              <p:tags r:id="rId5"/>
            </p:custDataLst>
          </p:nvPr>
        </p:nvSpPr>
        <p:spPr>
          <a:xfrm>
            <a:off x="2185988" y="3309938"/>
            <a:ext cx="6119812" cy="588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zh-CN" altLang="en-US" sz="3200" b="1">
                <a:solidFill>
                  <a:srgbClr val="FF0000"/>
                </a:solidFill>
                <a:sym typeface="Wingdings" charset="0"/>
              </a:rPr>
              <a:t>控制电路的通断</a:t>
            </a:r>
            <a:r>
              <a:rPr lang="zh-CN" altLang="en-US" sz="3200">
                <a:solidFill>
                  <a:srgbClr val="000000"/>
                </a:solidFill>
                <a:sym typeface="Wingdings" charset="0"/>
              </a:rPr>
              <a:t>；</a:t>
            </a:r>
            <a:endParaRPr lang="zh-CN" altLang="en-US" sz="3200"/>
          </a:p>
        </p:txBody>
      </p:sp>
      <p:sp>
        <p:nvSpPr>
          <p:cNvPr id="30727" name="Text Box 6"/>
          <p:cNvSpPr/>
          <p:nvPr>
            <p:custDataLst>
              <p:tags r:id="rId6"/>
            </p:custDataLst>
          </p:nvPr>
        </p:nvSpPr>
        <p:spPr>
          <a:xfrm>
            <a:off x="2185988" y="3790950"/>
            <a:ext cx="6119812" cy="587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zh-CN" altLang="en-US" sz="3200" b="1">
                <a:solidFill>
                  <a:srgbClr val="FF0000"/>
                </a:solidFill>
                <a:sym typeface="Wingdings" charset="0"/>
              </a:rPr>
              <a:t>传导电流，输送电能</a:t>
            </a:r>
            <a:r>
              <a:rPr lang="zh-CN" altLang="en-US" sz="3200">
                <a:solidFill>
                  <a:srgbClr val="000000"/>
                </a:solidFill>
                <a:sym typeface="Wingdings" charset="0"/>
              </a:rPr>
              <a:t>；</a:t>
            </a:r>
            <a:endParaRPr lang="zh-CN" altLang="en-US" sz="3200"/>
          </a:p>
        </p:txBody>
      </p:sp>
      <p:sp>
        <p:nvSpPr>
          <p:cNvPr id="30728" name="Text Box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150" y="4378325"/>
            <a:ext cx="65087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en-US" altLang="zh-CN" sz="3200" b="1">
                <a:latin typeface="Times New Roman" pitchFamily="18" charset="0"/>
                <a:ea typeface="楷体_GB2312" pitchFamily="49" charset="-122"/>
                <a:sym typeface="宋体" charset="-122"/>
              </a:rPr>
              <a:t>2.</a:t>
            </a:r>
            <a:r>
              <a:rPr lang="zh-CN" altLang="en-US" sz="3200" b="1">
                <a:latin typeface="Times New Roman" pitchFamily="18" charset="0"/>
                <a:ea typeface="楷体_GB2312" pitchFamily="49" charset="-122"/>
                <a:sym typeface="宋体" charset="-122"/>
              </a:rPr>
              <a:t>连接电路时需要注意些什么？</a:t>
            </a:r>
          </a:p>
        </p:txBody>
      </p:sp>
      <p:sp>
        <p:nvSpPr>
          <p:cNvPr id="30729" name="Text Box 6"/>
          <p:cNvSpPr/>
          <p:nvPr>
            <p:custDataLst>
              <p:tags r:id="rId8"/>
            </p:custDataLst>
          </p:nvPr>
        </p:nvSpPr>
        <p:spPr>
          <a:xfrm>
            <a:off x="214313" y="4965700"/>
            <a:ext cx="8615362" cy="15668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2875"/>
              </a:lnSpc>
            </a:pPr>
            <a:r>
              <a:rPr lang="zh-CN" altLang="en-US" sz="2400" b="1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①电路连接过程中，要</a:t>
            </a:r>
            <a:r>
              <a:rPr lang="zh-CN" altLang="en-US" sz="2400" b="1">
                <a:solidFill>
                  <a:srgbClr val="FF0000"/>
                </a:solidFill>
                <a:latin typeface="Calibri" charset="0"/>
                <a:ea typeface="楷体_GB2312" pitchFamily="49" charset="-122"/>
                <a:sym typeface="宋体" charset="-122"/>
              </a:rPr>
              <a:t>断开开关</a:t>
            </a:r>
            <a:r>
              <a:rPr lang="zh-CN" altLang="en-US" sz="2400" b="1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；</a:t>
            </a:r>
          </a:p>
          <a:p>
            <a:pPr>
              <a:lnSpc>
                <a:spcPts val="2875"/>
              </a:lnSpc>
            </a:pPr>
            <a:r>
              <a:rPr lang="zh-CN" altLang="en-US" sz="2400" b="1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②要保证电路中处处</a:t>
            </a:r>
            <a:r>
              <a:rPr lang="zh-CN" altLang="en-US" sz="2400" b="1">
                <a:solidFill>
                  <a:srgbClr val="FF0000"/>
                </a:solidFill>
                <a:latin typeface="Calibri" charset="0"/>
                <a:ea typeface="楷体_GB2312" pitchFamily="49" charset="-122"/>
                <a:sym typeface="宋体" charset="-122"/>
              </a:rPr>
              <a:t>接触良好</a:t>
            </a:r>
            <a:r>
              <a:rPr lang="zh-CN" altLang="en-US" sz="2400" b="1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；</a:t>
            </a:r>
          </a:p>
          <a:p>
            <a:pPr>
              <a:lnSpc>
                <a:spcPts val="2875"/>
              </a:lnSpc>
            </a:pPr>
            <a:r>
              <a:rPr lang="zh-CN" altLang="en-US" sz="2400" b="1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③绝不允许用导线直接将电源两级相连，</a:t>
            </a:r>
            <a:r>
              <a:rPr lang="zh-CN" altLang="en-US" sz="2400" b="1">
                <a:solidFill>
                  <a:srgbClr val="FF0000"/>
                </a:solidFill>
                <a:latin typeface="Calibri" charset="0"/>
                <a:ea typeface="楷体_GB2312" pitchFamily="49" charset="-122"/>
                <a:sym typeface="宋体" charset="-122"/>
              </a:rPr>
              <a:t>以免电路中电流过大，损坏电源！</a:t>
            </a:r>
          </a:p>
        </p:txBody>
      </p:sp>
    </p:spTree>
    <p:extLst>
      <p:ext uri="{BB962C8B-B14F-4D97-AF65-F5344CB8AC3E}">
        <p14:creationId xmlns:p14="http://schemas.microsoft.com/office/powerpoint/2010/main" val="34179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 fill="hold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 fill="hold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 fill="hold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 fill="hold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 animBg="1"/>
      <p:bldP spid="30726" grpId="0" animBg="1"/>
      <p:bldP spid="30727" grpId="0" animBg="1"/>
      <p:bldP spid="307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"/>
          <p:cNvSpPr/>
          <p:nvPr>
            <p:custDataLst>
              <p:tags r:id="rId1"/>
            </p:custDataLst>
          </p:nvPr>
        </p:nvSpPr>
        <p:spPr>
          <a:xfrm>
            <a:off x="58738" y="769938"/>
            <a:ext cx="8591550" cy="3570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sym typeface="宋体" charset="-122"/>
              </a:rPr>
              <a:t>3.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sym typeface="宋体" charset="-122"/>
              </a:rPr>
              <a:t>如图电路中：</a:t>
            </a:r>
          </a:p>
          <a:p>
            <a:pPr>
              <a:lnSpc>
                <a:spcPts val="3875"/>
              </a:lnSpc>
            </a:pPr>
            <a:r>
              <a:rPr lang="zh-CN" altLang="en-US" sz="2800" b="1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①</a:t>
            </a:r>
            <a:r>
              <a:rPr lang="zh-CN" altLang="en-US" sz="2800" b="1" u="sng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          </a:t>
            </a:r>
            <a:r>
              <a:rPr lang="zh-CN" altLang="en-US" sz="2800" b="1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开关，形成</a:t>
            </a:r>
            <a:r>
              <a:rPr lang="zh-CN" altLang="en-US" sz="2800" b="1">
                <a:solidFill>
                  <a:srgbClr val="FF0000"/>
                </a:solidFill>
                <a:latin typeface="Calibri" charset="0"/>
                <a:ea typeface="楷体_GB2312" pitchFamily="49" charset="-122"/>
                <a:sym typeface="宋体" charset="-122"/>
              </a:rPr>
              <a:t>通路</a:t>
            </a:r>
            <a:r>
              <a:rPr lang="zh-CN" altLang="en-US" sz="2800" b="1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，</a:t>
            </a:r>
          </a:p>
          <a:p>
            <a:pPr>
              <a:lnSpc>
                <a:spcPts val="3875"/>
              </a:lnSpc>
            </a:pPr>
            <a:r>
              <a:rPr lang="zh-CN" altLang="en-US" sz="2800" b="1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电路中有</a:t>
            </a:r>
            <a:r>
              <a:rPr lang="zh-CN" altLang="en-US" sz="2800" b="1" u="sng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           </a:t>
            </a:r>
            <a:r>
              <a:rPr lang="zh-CN" altLang="en-US" sz="2800" b="1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，小灯泡发光；</a:t>
            </a:r>
          </a:p>
          <a:p>
            <a:pPr>
              <a:lnSpc>
                <a:spcPts val="3875"/>
              </a:lnSpc>
            </a:pPr>
            <a:r>
              <a:rPr lang="zh-CN" altLang="en-US" sz="2800" b="1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②</a:t>
            </a:r>
            <a:r>
              <a:rPr lang="zh-CN" altLang="en-US" sz="2800" b="1" u="sng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          </a:t>
            </a:r>
            <a:r>
              <a:rPr lang="zh-CN" altLang="en-US" sz="2800" b="1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开关，形成</a:t>
            </a:r>
            <a:r>
              <a:rPr lang="zh-CN" altLang="en-US" sz="2800" b="1">
                <a:solidFill>
                  <a:srgbClr val="FF0000"/>
                </a:solidFill>
                <a:latin typeface="Calibri" charset="0"/>
                <a:ea typeface="楷体_GB2312" pitchFamily="49" charset="-122"/>
                <a:sym typeface="宋体" charset="-122"/>
              </a:rPr>
              <a:t>断路</a:t>
            </a:r>
            <a:r>
              <a:rPr lang="zh-CN" altLang="en-US" sz="2800" b="1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，</a:t>
            </a:r>
          </a:p>
          <a:p>
            <a:pPr>
              <a:lnSpc>
                <a:spcPts val="3875"/>
              </a:lnSpc>
            </a:pPr>
            <a:r>
              <a:rPr lang="zh-CN" altLang="en-US" sz="2800" b="1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电路中无</a:t>
            </a:r>
            <a:r>
              <a:rPr lang="zh-CN" altLang="en-US" sz="2800" b="1" u="sng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          </a:t>
            </a:r>
            <a:r>
              <a:rPr lang="zh-CN" altLang="en-US" sz="2800" b="1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，小灯泡熄灭；</a:t>
            </a:r>
          </a:p>
          <a:p>
            <a:pPr>
              <a:lnSpc>
                <a:spcPts val="3875"/>
              </a:lnSpc>
            </a:pPr>
            <a:r>
              <a:rPr lang="zh-CN" altLang="en-US" sz="2800" b="1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③如果不经过小灯泡，用导线直接将电源的</a:t>
            </a:r>
            <a:r>
              <a:rPr lang="zh-CN" altLang="en-US" sz="2800" b="1" u="sng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          </a:t>
            </a:r>
            <a:r>
              <a:rPr lang="zh-CN" altLang="en-US" sz="2800" b="1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相连，就会形成</a:t>
            </a:r>
            <a:r>
              <a:rPr lang="zh-CN" altLang="en-US" sz="2800" b="1">
                <a:solidFill>
                  <a:srgbClr val="FF0000"/>
                </a:solidFill>
                <a:latin typeface="Calibri" charset="0"/>
                <a:ea typeface="楷体_GB2312" pitchFamily="49" charset="-122"/>
                <a:sym typeface="宋体" charset="-122"/>
              </a:rPr>
              <a:t>电源短路</a:t>
            </a:r>
            <a:r>
              <a:rPr lang="zh-CN" altLang="en-US" sz="2800" b="1">
                <a:solidFill>
                  <a:srgbClr val="000000"/>
                </a:solidFill>
                <a:latin typeface="Calibri" charset="0"/>
                <a:ea typeface="楷体_GB2312" pitchFamily="49" charset="-122"/>
                <a:sym typeface="宋体" charset="-122"/>
              </a:rPr>
              <a:t>，损坏电源！</a:t>
            </a:r>
            <a:endParaRPr lang="zh-CN" altLang="en-US" sz="2800" b="1">
              <a:latin typeface="Calibri" charset="0"/>
              <a:ea typeface="楷体_GB2312" pitchFamily="49" charset="-122"/>
              <a:sym typeface="宋体" charset="-122"/>
            </a:endParaRPr>
          </a:p>
        </p:txBody>
      </p:sp>
      <p:pic>
        <p:nvPicPr>
          <p:cNvPr id="31747" name="Picture 9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877888"/>
            <a:ext cx="31591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/>
          <p:nvPr>
            <p:custDataLst>
              <p:tags r:id="rId3"/>
            </p:custDataLst>
          </p:nvPr>
        </p:nvSpPr>
        <p:spPr>
          <a:xfrm>
            <a:off x="6953250" y="3198813"/>
            <a:ext cx="928688" cy="587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sym typeface="宋体" charset="-122"/>
              </a:rPr>
              <a:t>两级</a:t>
            </a:r>
          </a:p>
        </p:txBody>
      </p:sp>
      <p:sp>
        <p:nvSpPr>
          <p:cNvPr id="31749" name="Text Box 6"/>
          <p:cNvSpPr/>
          <p:nvPr>
            <p:custDataLst>
              <p:tags r:id="rId4"/>
            </p:custDataLst>
          </p:nvPr>
        </p:nvSpPr>
        <p:spPr>
          <a:xfrm>
            <a:off x="1568450" y="2689225"/>
            <a:ext cx="927100" cy="588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sym typeface="宋体" charset="-122"/>
              </a:rPr>
              <a:t>电流</a:t>
            </a:r>
          </a:p>
        </p:txBody>
      </p:sp>
      <p:sp>
        <p:nvSpPr>
          <p:cNvPr id="31750" name="Text Box 6"/>
          <p:cNvSpPr/>
          <p:nvPr>
            <p:custDataLst>
              <p:tags r:id="rId5"/>
            </p:custDataLst>
          </p:nvPr>
        </p:nvSpPr>
        <p:spPr>
          <a:xfrm>
            <a:off x="484188" y="2260600"/>
            <a:ext cx="927100" cy="587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sym typeface="宋体" charset="-122"/>
              </a:rPr>
              <a:t>断开</a:t>
            </a:r>
          </a:p>
        </p:txBody>
      </p:sp>
      <p:sp>
        <p:nvSpPr>
          <p:cNvPr id="31751" name="Text Box 6"/>
          <p:cNvSpPr/>
          <p:nvPr>
            <p:custDataLst>
              <p:tags r:id="rId6"/>
            </p:custDataLst>
          </p:nvPr>
        </p:nvSpPr>
        <p:spPr>
          <a:xfrm>
            <a:off x="1568450" y="1744663"/>
            <a:ext cx="927100" cy="587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sym typeface="宋体" charset="-122"/>
              </a:rPr>
              <a:t>电流</a:t>
            </a:r>
          </a:p>
        </p:txBody>
      </p:sp>
      <p:sp>
        <p:nvSpPr>
          <p:cNvPr id="31752" name="Text Box 6"/>
          <p:cNvSpPr/>
          <p:nvPr>
            <p:custDataLst>
              <p:tags r:id="rId7"/>
            </p:custDataLst>
          </p:nvPr>
        </p:nvSpPr>
        <p:spPr>
          <a:xfrm>
            <a:off x="484188" y="1208088"/>
            <a:ext cx="927100" cy="588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sym typeface="宋体" charset="-122"/>
              </a:rPr>
              <a:t>闭合</a:t>
            </a:r>
          </a:p>
        </p:txBody>
      </p:sp>
      <p:sp>
        <p:nvSpPr>
          <p:cNvPr id="31753" name="Text Box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738" y="4340225"/>
            <a:ext cx="67294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875"/>
              </a:lnSpc>
            </a:pPr>
            <a:r>
              <a:rPr lang="en-US" altLang="zh-CN" sz="2800" b="1">
                <a:latin typeface="Times New Roman" pitchFamily="18" charset="0"/>
                <a:ea typeface="楷体_GB2312" pitchFamily="49" charset="-122"/>
                <a:sym typeface="宋体" charset="-122"/>
              </a:rPr>
              <a:t>4.</a:t>
            </a:r>
            <a:r>
              <a:rPr lang="zh-CN" altLang="en-US" sz="2800" b="1">
                <a:latin typeface="Times New Roman" pitchFamily="18" charset="0"/>
                <a:ea typeface="楷体_GB2312" pitchFamily="49" charset="-122"/>
                <a:sym typeface="宋体" charset="-122"/>
              </a:rPr>
              <a:t>要想用电器工作，需要满足什么条件？</a:t>
            </a:r>
          </a:p>
        </p:txBody>
      </p:sp>
      <p:grpSp>
        <p:nvGrpSpPr>
          <p:cNvPr id="31754" name="组合 15"/>
          <p:cNvGrpSpPr>
            <a:grpSpLocks/>
          </p:cNvGrpSpPr>
          <p:nvPr/>
        </p:nvGrpSpPr>
        <p:grpSpPr bwMode="auto">
          <a:xfrm>
            <a:off x="428625" y="4927600"/>
            <a:ext cx="7299325" cy="1168400"/>
            <a:chOff x="338" y="7760"/>
            <a:chExt cx="11497" cy="1840"/>
          </a:xfrm>
        </p:grpSpPr>
        <p:sp>
          <p:nvSpPr>
            <p:cNvPr id="31755" name="Text Box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8" y="8259"/>
              <a:ext cx="5177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3875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itchFamily="18" charset="0"/>
                  <a:ea typeface="楷体_GB2312" pitchFamily="49" charset="-122"/>
                  <a:sym typeface="宋体" charset="-122"/>
                </a:rPr>
                <a:t>有电流通过用电器</a:t>
              </a:r>
            </a:p>
          </p:txBody>
        </p:sp>
        <p:sp>
          <p:nvSpPr>
            <p:cNvPr id="31756" name="左大括号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257" y="8278"/>
              <a:ext cx="1387" cy="907"/>
            </a:xfrm>
            <a:prstGeom prst="leftBrace">
              <a:avLst>
                <a:gd name="adj1" fmla="val 8329"/>
                <a:gd name="adj2" fmla="val 50000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757" name="Text Box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59" y="7760"/>
              <a:ext cx="5177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3875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itchFamily="18" charset="0"/>
                  <a:ea typeface="楷体_GB2312" pitchFamily="49" charset="-122"/>
                  <a:sym typeface="宋体" charset="-122"/>
                </a:rPr>
                <a:t>电源</a:t>
              </a:r>
            </a:p>
          </p:txBody>
        </p:sp>
        <p:sp>
          <p:nvSpPr>
            <p:cNvPr id="31758" name="Text Box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659" y="8674"/>
              <a:ext cx="5177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3875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itchFamily="18" charset="0"/>
                  <a:ea typeface="楷体_GB2312" pitchFamily="49" charset="-122"/>
                  <a:sym typeface="宋体" charset="-122"/>
                </a:rPr>
                <a:t>通路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882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"/>
  <p:tag name="KSO_WM_UNIT_PLACING_PICTURE_USER_VIEWPORT" val="{&quot;height&quot;:7200,&quot;width&quot;:7200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  <p:tag name="KSO_WM_UNIT_PLACING_PICTURE_USER_VIEWPORT" val="{&quot;height&quot;:7200,&quot;width&quot;:7200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1081</Words>
  <Application>Microsoft Office PowerPoint</Application>
  <PresentationFormat>全屏显示(4:3)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13.1 初识家用电器和电路  （第一课时）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（第二课时）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13.1 初识家用电器和电路  （第一课时）</dc:title>
  <cp:lastModifiedBy>User</cp:lastModifiedBy>
  <cp:revision>1</cp:revision>
  <dcterms:created xsi:type="dcterms:W3CDTF">2020-09-20T08:22:24Z</dcterms:created>
  <dcterms:modified xsi:type="dcterms:W3CDTF">2020-12-30T11:29:50Z</dcterms:modified>
</cp:coreProperties>
</file>