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05936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84"/>
      </p:cViewPr>
      <p:guideLst>
        <p:guide orient="horz" pos="15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4D703-EF9E-4EFE-9E58-5EC4B178E12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85800"/>
            <a:ext cx="6194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FB9B-440E-42BD-A708-6F6F53171A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13FAE-BFF9-467C-9FAC-65000062763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757AA-01A9-4F2C-BDF3-5D121D3ED44D}" type="slidenum">
              <a:rPr lang="zh-CN" altLang="en-US" smtClean="0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82"/>
            <a:ext cx="7772400" cy="108448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66973"/>
            <a:ext cx="6400800" cy="12929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2609"/>
            <a:ext cx="2057400" cy="431685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2609"/>
            <a:ext cx="6019800" cy="431685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51109"/>
            <a:ext cx="7772400" cy="100484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44374"/>
            <a:ext cx="7772400" cy="11067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80518"/>
            <a:ext cx="4038600" cy="3338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0518"/>
            <a:ext cx="4038600" cy="33389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32501"/>
            <a:ext cx="4040188" cy="4719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04474"/>
            <a:ext cx="4040188" cy="2914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32501"/>
            <a:ext cx="4041775" cy="4719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04474"/>
            <a:ext cx="4041775" cy="2914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1438"/>
            <a:ext cx="3008313" cy="8572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1438"/>
            <a:ext cx="5111750" cy="43180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58719"/>
            <a:ext cx="3008313" cy="34607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41554"/>
            <a:ext cx="5486400" cy="4181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2063"/>
            <a:ext cx="5486400" cy="30356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3959655"/>
            <a:ext cx="5486400" cy="5937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2609"/>
            <a:ext cx="8229600" cy="84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80518"/>
            <a:ext cx="8229600" cy="333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9280"/>
            <a:ext cx="2133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9280"/>
            <a:ext cx="2895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9280"/>
            <a:ext cx="2133600" cy="269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305545"/>
            <a:ext cx="7888926" cy="951135"/>
          </a:xfrm>
        </p:spPr>
        <p:txBody>
          <a:bodyPr>
            <a:normAutofit fontScale="90000"/>
          </a:bodyPr>
          <a:lstStyle/>
          <a:p>
            <a:r>
              <a:rPr lang="zh-CN" altLang="en-US" sz="494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第十九章 生活用电</a:t>
            </a:r>
            <a:r>
              <a:rPr lang="zh-CN" altLang="en-US" sz="494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复习课件</a:t>
            </a:r>
            <a:endParaRPr lang="zh-CN" altLang="en-US" sz="494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55190" y="297433"/>
            <a:ext cx="4288353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人教版九年级物理全册</a:t>
            </a:r>
          </a:p>
        </p:txBody>
      </p:sp>
      <p:sp>
        <p:nvSpPr>
          <p:cNvPr id="6" name="矩形 5"/>
          <p:cNvSpPr/>
          <p:nvPr/>
        </p:nvSpPr>
        <p:spPr>
          <a:xfrm>
            <a:off x="156794" y="4166298"/>
            <a:ext cx="8507457" cy="71404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4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知识梳理    </a:t>
            </a:r>
            <a:r>
              <a:rPr lang="zh-CN" altLang="en-US" sz="4040" b="1">
                <a:solidFill>
                  <a:srgbClr val="0070C0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基础达标</a:t>
            </a:r>
            <a:r>
              <a:rPr lang="zh-CN" altLang="en-US" sz="4040" b="1">
                <a:solidFill>
                  <a:srgbClr val="FFC227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    </a:t>
            </a:r>
            <a:r>
              <a:rPr lang="zh-CN" altLang="en-US" sz="4040" b="1">
                <a:solidFill>
                  <a:srgbClr val="00B050"/>
                </a:solidFill>
                <a:effectLst>
                  <a:outerShdw blurRad="50800" dist="63500" dir="18900000" algn="bl" rotWithShape="0">
                    <a:prstClr val="black">
                      <a:alpha val="40000"/>
                    </a:prstClr>
                  </a:outerShdw>
                </a:effectLst>
                <a:latin typeface="汉仪雅酷黑-75J" panose="00020600040101010101" charset="-122"/>
                <a:ea typeface="汉仪雅酷黑-75J" panose="00020600040101010101" charset="-122"/>
              </a:rPr>
              <a:t>技能强化</a:t>
            </a:r>
          </a:p>
        </p:txBody>
      </p:sp>
      <p:sp>
        <p:nvSpPr>
          <p:cNvPr id="3" name="太阳形 2"/>
          <p:cNvSpPr/>
          <p:nvPr/>
        </p:nvSpPr>
        <p:spPr>
          <a:xfrm>
            <a:off x="1206500" y="2957174"/>
            <a:ext cx="948690" cy="1037267"/>
          </a:xfrm>
          <a:prstGeom prst="sun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/>
              <a:sym typeface="微软雅黑" panose="020B0503020204020204" charset="-122"/>
            </a:endParaRPr>
          </a:p>
        </p:txBody>
      </p:sp>
      <p:sp>
        <p:nvSpPr>
          <p:cNvPr id="7" name="太阳形 6"/>
          <p:cNvSpPr/>
          <p:nvPr/>
        </p:nvSpPr>
        <p:spPr>
          <a:xfrm>
            <a:off x="3936365" y="3061116"/>
            <a:ext cx="948690" cy="1037267"/>
          </a:xfrm>
          <a:prstGeom prst="sun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太阳形 7"/>
          <p:cNvSpPr/>
          <p:nvPr/>
        </p:nvSpPr>
        <p:spPr>
          <a:xfrm>
            <a:off x="6703695" y="3061116"/>
            <a:ext cx="948690" cy="1037267"/>
          </a:xfrm>
          <a:prstGeom prst="sun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12700" cap="flat">
            <a:solidFill>
              <a:srgbClr val="BBE0E3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734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矩形 18"/>
          <p:cNvSpPr>
            <a:spLocks noChangeArrowheads="1"/>
          </p:cNvSpPr>
          <p:nvPr/>
        </p:nvSpPr>
        <p:spPr bwMode="auto">
          <a:xfrm>
            <a:off x="1899099" y="756541"/>
            <a:ext cx="2608406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95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5</a:t>
            </a:r>
            <a:r>
              <a:rPr lang="zh-CN" altLang="en-US" sz="1795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、两孔插座和三孔插座</a:t>
            </a:r>
          </a:p>
        </p:txBody>
      </p:sp>
      <p:sp>
        <p:nvSpPr>
          <p:cNvPr id="61446" name="Text Box 2"/>
          <p:cNvSpPr txBox="1">
            <a:spLocks noChangeArrowheads="1"/>
          </p:cNvSpPr>
          <p:nvPr/>
        </p:nvSpPr>
        <p:spPr bwMode="auto">
          <a:xfrm>
            <a:off x="1902438" y="1326693"/>
            <a:ext cx="1068917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接线方式</a:t>
            </a:r>
          </a:p>
        </p:txBody>
      </p:sp>
      <p:sp>
        <p:nvSpPr>
          <p:cNvPr id="61447" name="Line 6"/>
          <p:cNvSpPr>
            <a:spLocks noChangeShapeType="1"/>
          </p:cNvSpPr>
          <p:nvPr/>
        </p:nvSpPr>
        <p:spPr bwMode="auto">
          <a:xfrm>
            <a:off x="3117438" y="1467230"/>
            <a:ext cx="3690138" cy="27175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endParaRPr lang="zh-CN" altLang="en-US" sz="1195">
              <a:latin typeface="Calibri" panose="020F0502020204030204" pitchFamily="34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6776698" y="1767044"/>
            <a:ext cx="684107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零线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3117439" y="1959113"/>
            <a:ext cx="3694889" cy="27175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>
            <a:spAutoFit/>
          </a:bodyPr>
          <a:lstStyle/>
          <a:p>
            <a:endParaRPr lang="zh-CN" altLang="en-US" sz="1195">
              <a:latin typeface="Calibri" panose="020F0502020204030204" pitchFamily="34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776698" y="2258927"/>
            <a:ext cx="684107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接地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117438" y="2460364"/>
            <a:ext cx="3690138" cy="27175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</a:ln>
        </p:spPr>
        <p:txBody>
          <a:bodyPr>
            <a:spAutoFit/>
          </a:bodyPr>
          <a:lstStyle/>
          <a:p>
            <a:endParaRPr lang="zh-CN" altLang="en-US" sz="1195">
              <a:latin typeface="Calibri" panose="020F0502020204030204" pitchFamily="34" charset="0"/>
            </a:endParaRPr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765976" y="2456851"/>
            <a:ext cx="0" cy="27175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</p:spPr>
        <p:txBody>
          <a:bodyPr>
            <a:spAutoFit/>
          </a:bodyPr>
          <a:lstStyle/>
          <a:p>
            <a:endParaRPr lang="zh-CN" altLang="en-US" sz="1195">
              <a:latin typeface="Calibri" panose="020F0502020204030204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5948881" y="1467230"/>
            <a:ext cx="269605" cy="2375394"/>
            <a:chOff x="0" y="0"/>
            <a:chExt cx="362" cy="1895"/>
          </a:xfrm>
        </p:grpSpPr>
        <p:sp>
          <p:nvSpPr>
            <p:cNvPr id="61454" name="Line 15"/>
            <p:cNvSpPr>
              <a:spLocks noChangeShapeType="1"/>
            </p:cNvSpPr>
            <p:nvPr/>
          </p:nvSpPr>
          <p:spPr bwMode="auto">
            <a:xfrm>
              <a:off x="0" y="1678"/>
              <a:ext cx="362" cy="21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195">
                <a:latin typeface="Calibri" panose="020F0502020204030204" pitchFamily="34" charset="0"/>
              </a:endParaRPr>
            </a:p>
          </p:txBody>
        </p:sp>
        <p:sp>
          <p:nvSpPr>
            <p:cNvPr id="61455" name="Line 16"/>
            <p:cNvSpPr>
              <a:spLocks noChangeShapeType="1"/>
            </p:cNvSpPr>
            <p:nvPr/>
          </p:nvSpPr>
          <p:spPr bwMode="auto">
            <a:xfrm flipH="1" flipV="1">
              <a:off x="362" y="0"/>
              <a:ext cx="0" cy="21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195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5302780" y="1959113"/>
            <a:ext cx="296921" cy="1883812"/>
            <a:chOff x="0" y="0"/>
            <a:chExt cx="362" cy="1432"/>
          </a:xfrm>
        </p:grpSpPr>
        <p:sp>
          <p:nvSpPr>
            <p:cNvPr id="61457" name="Line 18"/>
            <p:cNvSpPr>
              <a:spLocks noChangeShapeType="1"/>
            </p:cNvSpPr>
            <p:nvPr/>
          </p:nvSpPr>
          <p:spPr bwMode="auto">
            <a:xfrm>
              <a:off x="0" y="1225"/>
              <a:ext cx="362" cy="20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195">
                <a:latin typeface="Calibri" panose="020F0502020204030204" pitchFamily="34" charset="0"/>
              </a:endParaRPr>
            </a:p>
          </p:txBody>
        </p:sp>
        <p:sp>
          <p:nvSpPr>
            <p:cNvPr id="61458" name="Line 19"/>
            <p:cNvSpPr>
              <a:spLocks noChangeShapeType="1"/>
            </p:cNvSpPr>
            <p:nvPr/>
          </p:nvSpPr>
          <p:spPr bwMode="auto">
            <a:xfrm flipH="1" flipV="1">
              <a:off x="3" y="0"/>
              <a:ext cx="0" cy="20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195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322909" y="1959113"/>
            <a:ext cx="268417" cy="2015738"/>
            <a:chOff x="0" y="0"/>
            <a:chExt cx="362" cy="1416"/>
          </a:xfrm>
        </p:grpSpPr>
        <p:sp>
          <p:nvSpPr>
            <p:cNvPr id="61460" name="Line 30"/>
            <p:cNvSpPr>
              <a:spLocks noChangeShapeType="1"/>
            </p:cNvSpPr>
            <p:nvPr/>
          </p:nvSpPr>
          <p:spPr bwMode="auto">
            <a:xfrm>
              <a:off x="0" y="1225"/>
              <a:ext cx="362" cy="19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195">
                <a:latin typeface="Calibri" panose="020F0502020204030204" pitchFamily="34" charset="0"/>
              </a:endParaRPr>
            </a:p>
          </p:txBody>
        </p:sp>
        <p:sp>
          <p:nvSpPr>
            <p:cNvPr id="61461" name="Line 31"/>
            <p:cNvSpPr>
              <a:spLocks noChangeShapeType="1"/>
            </p:cNvSpPr>
            <p:nvPr/>
          </p:nvSpPr>
          <p:spPr bwMode="auto">
            <a:xfrm flipH="1" flipV="1">
              <a:off x="3" y="0"/>
              <a:ext cx="0" cy="19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195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4126971" y="1467230"/>
            <a:ext cx="340866" cy="2523233"/>
            <a:chOff x="0" y="0"/>
            <a:chExt cx="362" cy="1880"/>
          </a:xfrm>
        </p:grpSpPr>
        <p:sp>
          <p:nvSpPr>
            <p:cNvPr id="61463" name="Line 33"/>
            <p:cNvSpPr>
              <a:spLocks noChangeShapeType="1"/>
            </p:cNvSpPr>
            <p:nvPr/>
          </p:nvSpPr>
          <p:spPr bwMode="auto">
            <a:xfrm>
              <a:off x="0" y="1678"/>
              <a:ext cx="362" cy="20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195">
                <a:latin typeface="Calibri" panose="020F0502020204030204" pitchFamily="34" charset="0"/>
              </a:endParaRPr>
            </a:p>
          </p:txBody>
        </p:sp>
        <p:sp>
          <p:nvSpPr>
            <p:cNvPr id="61464" name="Line 34"/>
            <p:cNvSpPr>
              <a:spLocks noChangeShapeType="1"/>
            </p:cNvSpPr>
            <p:nvPr/>
          </p:nvSpPr>
          <p:spPr bwMode="auto">
            <a:xfrm flipH="1" flipV="1">
              <a:off x="362" y="0"/>
              <a:ext cx="0" cy="20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</p:spPr>
          <p:txBody>
            <a:bodyPr>
              <a:spAutoFit/>
            </a:bodyPr>
            <a:lstStyle/>
            <a:p>
              <a:endParaRPr lang="zh-CN" altLang="en-US" sz="1195">
                <a:latin typeface="Calibri" panose="020F0502020204030204" pitchFamily="34" charset="0"/>
              </a:endParaRPr>
            </a:p>
          </p:txBody>
        </p:sp>
      </p:grp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498823" y="2687729"/>
            <a:ext cx="1602867" cy="1990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两孔插座：</a:t>
            </a:r>
          </a:p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“左零右火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”让</a:t>
            </a: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带有双</a:t>
            </a:r>
            <a:r>
              <a:rPr lang="zh-CN" altLang="en-US" sz="1645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脚插头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的用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电器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使用。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524908" y="2875050"/>
            <a:ext cx="1310016" cy="1231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三孔插座：</a:t>
            </a:r>
          </a:p>
          <a:p>
            <a:pPr>
              <a:lnSpc>
                <a:spcPct val="150000"/>
              </a:lnSpc>
            </a:pP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“左零右火</a:t>
            </a:r>
          </a:p>
          <a:p>
            <a:pPr>
              <a:lnSpc>
                <a:spcPct val="150000"/>
              </a:lnSpc>
            </a:pP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中接地”。</a:t>
            </a:r>
          </a:p>
        </p:txBody>
      </p:sp>
      <p:pic>
        <p:nvPicPr>
          <p:cNvPr id="61467" name="Picture 26" descr="2003524151358单相连体二、三极插座"/>
          <p:cNvPicPr>
            <a:picLocks noChangeAspect="1" noChangeArrowheads="1"/>
          </p:cNvPicPr>
          <p:nvPr/>
        </p:nvPicPr>
        <p:blipFill>
          <a:blip r:embed="rId2"/>
          <a:srcRect l="17465" t="40810" r="15041"/>
          <a:stretch>
            <a:fillRect/>
          </a:stretch>
        </p:blipFill>
        <p:spPr bwMode="auto">
          <a:xfrm>
            <a:off x="5100873" y="2803511"/>
            <a:ext cx="1367026" cy="154474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1468" name="Text Box 35"/>
          <p:cNvSpPr txBox="1">
            <a:spLocks noChangeArrowheads="1"/>
          </p:cNvSpPr>
          <p:nvPr/>
        </p:nvSpPr>
        <p:spPr bwMode="auto">
          <a:xfrm>
            <a:off x="3117438" y="4335849"/>
            <a:ext cx="1400280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45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两孔插座</a:t>
            </a:r>
          </a:p>
        </p:txBody>
      </p:sp>
      <p:sp>
        <p:nvSpPr>
          <p:cNvPr id="61469" name="Text Box 36"/>
          <p:cNvSpPr txBox="1">
            <a:spLocks noChangeArrowheads="1"/>
          </p:cNvSpPr>
          <p:nvPr/>
        </p:nvSpPr>
        <p:spPr bwMode="auto">
          <a:xfrm>
            <a:off x="5110727" y="4388972"/>
            <a:ext cx="1400280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45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三孔插座</a:t>
            </a:r>
          </a:p>
        </p:txBody>
      </p:sp>
      <p:pic>
        <p:nvPicPr>
          <p:cNvPr id="61470" name="Picture 28" descr="2003524151358单相连体二、三极插座"/>
          <p:cNvPicPr>
            <a:picLocks noChangeAspect="1" noChangeArrowheads="1"/>
          </p:cNvPicPr>
          <p:nvPr/>
        </p:nvPicPr>
        <p:blipFill>
          <a:blip r:embed="rId2"/>
          <a:srcRect l="17465" r="17520" b="59190"/>
          <a:stretch>
            <a:fillRect/>
          </a:stretch>
        </p:blipFill>
        <p:spPr bwMode="auto">
          <a:xfrm>
            <a:off x="3148319" y="2924139"/>
            <a:ext cx="1401469" cy="113367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矩形 5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3201722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图片 76" descr="cz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71656" y="815063"/>
            <a:ext cx="1564182" cy="227788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2470" name="矩形 18"/>
          <p:cNvSpPr>
            <a:spLocks noChangeArrowheads="1"/>
          </p:cNvSpPr>
          <p:nvPr/>
        </p:nvSpPr>
        <p:spPr bwMode="auto">
          <a:xfrm>
            <a:off x="1878367" y="815063"/>
            <a:ext cx="1454244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95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6</a:t>
            </a:r>
            <a:r>
              <a:rPr lang="zh-CN" altLang="en-US" sz="1795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、三线插头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4566453" y="384393"/>
            <a:ext cx="908579" cy="478687"/>
            <a:chOff x="4422" y="203"/>
            <a:chExt cx="1089" cy="370"/>
          </a:xfrm>
        </p:grpSpPr>
        <p:sp>
          <p:nvSpPr>
            <p:cNvPr id="62472" name="AutoShape 26"/>
            <p:cNvSpPr>
              <a:spLocks noChangeArrowheads="1"/>
            </p:cNvSpPr>
            <p:nvPr/>
          </p:nvSpPr>
          <p:spPr bwMode="auto">
            <a:xfrm>
              <a:off x="4422" y="210"/>
              <a:ext cx="1089" cy="363"/>
            </a:xfrm>
            <a:prstGeom prst="wedgeEllipseCallout">
              <a:avLst>
                <a:gd name="adj1" fmla="val -62708"/>
                <a:gd name="adj2" fmla="val 130792"/>
              </a:avLst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endParaRPr lang="zh-CN" altLang="zh-CN" sz="1645">
                <a:latin typeface="Times New Roman" pitchFamily="18" charset="0"/>
                <a:ea typeface="黑体" panose="02010609060101010101" charset="-122"/>
              </a:endParaRPr>
            </a:p>
          </p:txBody>
        </p:sp>
        <p:sp>
          <p:nvSpPr>
            <p:cNvPr id="62473" name="Text Box 27"/>
            <p:cNvSpPr txBox="1">
              <a:spLocks noChangeArrowheads="1"/>
            </p:cNvSpPr>
            <p:nvPr/>
          </p:nvSpPr>
          <p:spPr bwMode="auto">
            <a:xfrm>
              <a:off x="4603" y="203"/>
              <a:ext cx="726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645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接</a:t>
              </a:r>
              <a:r>
                <a:rPr lang="zh-CN" altLang="en-US" sz="1645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外</a:t>
              </a:r>
              <a:endParaRPr lang="zh-CN" altLang="en-US" sz="1645">
                <a:solidFill>
                  <a:schemeClr val="bg1"/>
                </a:solidFill>
                <a:latin typeface="Times New Roman" pitchFamily="18" charset="0"/>
                <a:ea typeface="黑体" panose="02010609060101010101" charset="-122"/>
              </a:endParaRP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2617460" y="1934683"/>
            <a:ext cx="1293390" cy="471583"/>
            <a:chOff x="2812" y="1400"/>
            <a:chExt cx="1089" cy="302"/>
          </a:xfrm>
        </p:grpSpPr>
        <p:sp>
          <p:nvSpPr>
            <p:cNvPr id="62475" name="AutoShape 29"/>
            <p:cNvSpPr>
              <a:spLocks noChangeArrowheads="1"/>
            </p:cNvSpPr>
            <p:nvPr/>
          </p:nvSpPr>
          <p:spPr bwMode="auto">
            <a:xfrm>
              <a:off x="2923" y="1448"/>
              <a:ext cx="910" cy="225"/>
            </a:xfrm>
            <a:prstGeom prst="wedgeEllipseCallout">
              <a:avLst>
                <a:gd name="adj1" fmla="val 77634"/>
                <a:gd name="adj2" fmla="val -122486"/>
              </a:avLst>
            </a:prstGeom>
            <a:solidFill>
              <a:srgbClr val="6600FF"/>
            </a:solidFill>
            <a:ln w="9525">
              <a:solidFill>
                <a:srgbClr val="6600FF"/>
              </a:solidFill>
              <a:miter lim="800000"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endParaRPr lang="zh-CN" altLang="zh-CN" sz="164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62476" name="Text Box 30"/>
            <p:cNvSpPr txBox="1">
              <a:spLocks noChangeArrowheads="1"/>
            </p:cNvSpPr>
            <p:nvPr/>
          </p:nvSpPr>
          <p:spPr bwMode="auto">
            <a:xfrm>
              <a:off x="2812" y="1400"/>
              <a:ext cx="1089" cy="3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645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接用电部分</a:t>
              </a: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4459560" y="2640886"/>
            <a:ext cx="1184122" cy="471099"/>
            <a:chOff x="3955" y="1815"/>
            <a:chExt cx="997" cy="204"/>
          </a:xfrm>
        </p:grpSpPr>
        <p:sp>
          <p:nvSpPr>
            <p:cNvPr id="62478" name="AutoShape 32"/>
            <p:cNvSpPr>
              <a:spLocks noChangeArrowheads="1"/>
            </p:cNvSpPr>
            <p:nvPr/>
          </p:nvSpPr>
          <p:spPr bwMode="auto">
            <a:xfrm>
              <a:off x="4000" y="1830"/>
              <a:ext cx="926" cy="164"/>
            </a:xfrm>
            <a:prstGeom prst="wedgeEllipseCallout">
              <a:avLst>
                <a:gd name="adj1" fmla="val -51662"/>
                <a:gd name="adj2" fmla="val -202023"/>
              </a:avLst>
            </a:prstGeom>
            <a:solidFill>
              <a:srgbClr val="6600FF"/>
            </a:solidFill>
            <a:ln w="9525">
              <a:noFill/>
              <a:miter lim="800000"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endParaRPr lang="zh-CN" altLang="zh-CN" sz="164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62479" name="Text Box 33"/>
            <p:cNvSpPr txBox="1">
              <a:spLocks noChangeArrowheads="1"/>
            </p:cNvSpPr>
            <p:nvPr/>
          </p:nvSpPr>
          <p:spPr bwMode="auto">
            <a:xfrm>
              <a:off x="3955" y="1815"/>
              <a:ext cx="997" cy="2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645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接用电器</a:t>
              </a:r>
            </a:p>
          </p:txBody>
        </p:sp>
      </p:grp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1878367" y="3084271"/>
            <a:ext cx="5656628" cy="1611210"/>
          </a:xfrm>
          <a:prstGeom prst="rect">
            <a:avLst/>
          </a:prstGeom>
          <a:noFill/>
          <a:ln w="19050" cap="rnd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       </a:t>
            </a:r>
            <a:r>
              <a:rPr lang="en-US" altLang="zh-CN" sz="1645" smtClean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插头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上标着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E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的导线和用电器的金属外壳相连，插座上相应的导线和室外的大地相连，万一用电器的外壳和电源火线之间的绝缘损坏，使外壳带电，电流就会流入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大地，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不致对人造成伤害。</a:t>
            </a:r>
          </a:p>
        </p:txBody>
      </p:sp>
      <p:sp>
        <p:nvSpPr>
          <p:cNvPr id="5" name="矩形 4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1640091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矩形 17"/>
          <p:cNvSpPr>
            <a:spLocks noChangeArrowheads="1"/>
          </p:cNvSpPr>
          <p:nvPr/>
        </p:nvSpPr>
        <p:spPr bwMode="auto">
          <a:xfrm>
            <a:off x="1853261" y="788022"/>
            <a:ext cx="1685077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1795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7</a:t>
            </a:r>
            <a:r>
              <a:rPr lang="zh-CN" altLang="en-US" sz="1795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zh-CN" altLang="en-US" sz="1795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漏电保护器</a:t>
            </a:r>
          </a:p>
        </p:txBody>
      </p:sp>
      <p:sp>
        <p:nvSpPr>
          <p:cNvPr id="63494" name="矩形 18"/>
          <p:cNvSpPr>
            <a:spLocks noChangeArrowheads="1"/>
          </p:cNvSpPr>
          <p:nvPr/>
        </p:nvSpPr>
        <p:spPr bwMode="auto">
          <a:xfrm>
            <a:off x="1878367" y="1360985"/>
            <a:ext cx="3771086" cy="2750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       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 正常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情况下，用电器通过火线、零线和供电系统中的电源构成闭合电路，不应该有电流直接接流入大地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。但是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，如果站在地上的人不小心接触了火线，电流经过人体流入大地，这时，总开关上的“漏电保护器”就要起作用了。它会迅速切断电路，对人身起到保护作用。</a:t>
            </a:r>
          </a:p>
        </p:txBody>
      </p:sp>
      <p:pic>
        <p:nvPicPr>
          <p:cNvPr id="63495" name="图片 19" descr="670-1412041A14a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2079" y="1250217"/>
            <a:ext cx="1781528" cy="28013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368876851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896614" y="865121"/>
            <a:ext cx="5961619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二、家庭电路中电流过大的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原因（</a:t>
            </a:r>
            <a:r>
              <a:rPr lang="en-US" altLang="zh-CN" sz="1645" smtClean="0"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）、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（                              ）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57141" y="882884"/>
            <a:ext cx="630555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短路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029326" y="882884"/>
            <a:ext cx="1951355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用电器总功率过大</a:t>
            </a:r>
          </a:p>
        </p:txBody>
      </p:sp>
      <p:grpSp>
        <p:nvGrpSpPr>
          <p:cNvPr id="2" name="组合 33"/>
          <p:cNvGrpSpPr/>
          <p:nvPr/>
        </p:nvGrpSpPr>
        <p:grpSpPr>
          <a:xfrm>
            <a:off x="2321931" y="1785965"/>
            <a:ext cx="4500139" cy="1877079"/>
            <a:chOff x="1500166" y="2571869"/>
            <a:chExt cx="6015311" cy="1908627"/>
          </a:xfrm>
        </p:grpSpPr>
        <p:pic>
          <p:nvPicPr>
            <p:cNvPr id="64518" name="图片 31" descr="图片2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500166" y="2571869"/>
              <a:ext cx="6015311" cy="15875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64519" name="TextBox 32"/>
            <p:cNvSpPr txBox="1">
              <a:spLocks noChangeArrowheads="1"/>
            </p:cNvSpPr>
            <p:nvPr/>
          </p:nvSpPr>
          <p:spPr bwMode="auto">
            <a:xfrm>
              <a:off x="4143372" y="4000510"/>
              <a:ext cx="1076846" cy="4799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45">
                  <a:latin typeface="Times New Roman" panose="02020603050405020304" pitchFamily="18" charset="0"/>
                  <a:ea typeface="黑体" panose="02010609060101010101" charset="-122"/>
                </a:rPr>
                <a:t>短   路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21368107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07811" y="85829"/>
          <a:ext cx="6760210" cy="4866506"/>
        </p:xfrm>
        <a:graphic>
          <a:graphicData uri="http://schemas.openxmlformats.org/drawingml/2006/table">
            <a:tbl>
              <a:tblPr/>
              <a:tblGrid>
                <a:gridCol w="1235075"/>
                <a:gridCol w="5525135"/>
              </a:tblGrid>
              <a:tr h="43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作用 </a:t>
                      </a:r>
                    </a:p>
                  </a:txBody>
                  <a:tcPr marL="68410" marR="68410" marT="33722" marB="33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电路中电流过大时自动切断电路 </a:t>
                      </a:r>
                    </a:p>
                  </a:txBody>
                  <a:tcPr marL="68410" marR="68410" marT="33722" marB="33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构成材料 </a:t>
                      </a:r>
                    </a:p>
                  </a:txBody>
                  <a:tcPr marL="68410" marR="68410" marT="33722" marB="33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电阻（    ）、熔点（   ）的（      ）合金制成</a:t>
                      </a:r>
                    </a:p>
                  </a:txBody>
                  <a:tcPr marL="68410" marR="68410" marT="33722" marB="33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原理</a:t>
                      </a:r>
                    </a:p>
                  </a:txBody>
                  <a:tcPr marL="68410" marR="68410" marT="33722" marB="33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当过大的电流通过时，保险丝产生较多的热量，温度达到熔点而熔断，自动切断电路。</a:t>
                      </a:r>
                    </a:p>
                  </a:txBody>
                  <a:tcPr marL="68410" marR="68410" marT="33722" marB="33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选用原则 </a:t>
                      </a:r>
                    </a:p>
                  </a:txBody>
                  <a:tcPr marL="68410" marR="68410" marT="33722" marB="33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使它的额定电流（     ）或（        ）电路正常工作电流的最大值</a:t>
                      </a:r>
                    </a:p>
                  </a:txBody>
                  <a:tcPr marL="68410" marR="68410" marT="33722" marB="33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连接与安装</a:t>
                      </a:r>
                    </a:p>
                  </a:txBody>
                  <a:tcPr marL="68410" marR="68410" marT="33713" marB="33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熔丝与所保护的电路（   ）联，熔丝装在闸刀开关的下方时。</a:t>
                      </a:r>
                    </a:p>
                  </a:txBody>
                  <a:tcPr marL="68410" marR="68410" marT="33713" marB="3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3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使用时注意事项 </a:t>
                      </a:r>
                    </a:p>
                  </a:txBody>
                  <a:tcPr marL="68410" marR="68410" marT="33713" marB="33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千万不要用（         ）、（       ）代替。因为铁丝、铜丝电阻小熔点高。首先应查清导致熔丝熔断的原因，在排除故障后才能合上闸刀开关，恢复供电。</a:t>
                      </a:r>
                    </a:p>
                  </a:txBody>
                  <a:tcPr marL="68410" marR="68410" marT="33713" marB="33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2567632" y="516477"/>
            <a:ext cx="592655" cy="437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4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大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3792098" y="516298"/>
            <a:ext cx="592655" cy="437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4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低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4598989" y="516298"/>
            <a:ext cx="587905" cy="437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4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铅锑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3540126" y="1970522"/>
            <a:ext cx="620395" cy="437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4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等于</a:t>
            </a: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4440556" y="1970522"/>
            <a:ext cx="833755" cy="437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4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稍大于</a:t>
            </a:r>
          </a:p>
        </p:txBody>
      </p:sp>
      <p:sp>
        <p:nvSpPr>
          <p:cNvPr id="65569" name="Rectangle 3"/>
          <p:cNvSpPr>
            <a:spLocks noChangeArrowheads="1"/>
          </p:cNvSpPr>
          <p:nvPr/>
        </p:nvSpPr>
        <p:spPr bwMode="auto">
          <a:xfrm>
            <a:off x="1" y="1179897"/>
            <a:ext cx="586105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、保险丝</a:t>
            </a:r>
            <a:endParaRPr lang="zh-CN" alt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006953" y="2970942"/>
            <a:ext cx="592655" cy="437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4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串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4278221" y="3767760"/>
            <a:ext cx="587904" cy="437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4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铁丝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3210361" y="3767760"/>
            <a:ext cx="641350" cy="437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4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铜丝</a:t>
            </a:r>
          </a:p>
        </p:txBody>
      </p:sp>
    </p:spTree>
    <p:extLst>
      <p:ext uri="{BB962C8B-B14F-4D97-AF65-F5344CB8AC3E}">
        <p14:creationId xmlns:p14="http://schemas.microsoft.com/office/powerpoint/2010/main" val="34512743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矩形 17"/>
          <p:cNvSpPr>
            <a:spLocks noChangeArrowheads="1"/>
          </p:cNvSpPr>
          <p:nvPr/>
        </p:nvSpPr>
        <p:spPr bwMode="auto">
          <a:xfrm>
            <a:off x="1842923" y="829895"/>
            <a:ext cx="1454244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、空气开关</a:t>
            </a:r>
          </a:p>
        </p:txBody>
      </p:sp>
      <p:sp>
        <p:nvSpPr>
          <p:cNvPr id="66566" name="矩形 18"/>
          <p:cNvSpPr>
            <a:spLocks noChangeArrowheads="1"/>
          </p:cNvSpPr>
          <p:nvPr/>
        </p:nvSpPr>
        <p:spPr bwMode="auto">
          <a:xfrm>
            <a:off x="1867745" y="1405379"/>
            <a:ext cx="3296855" cy="2750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       新型保险装置是空气开关：附加在总开关上，当电路中的电流过大时，保险装置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会使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开关自动断开，切断电路，俗称跳闸。在找出电流过大的原因并把问题解决之后，用手重新闭合开关就可以了。 </a:t>
            </a:r>
          </a:p>
        </p:txBody>
      </p:sp>
      <p:pic>
        <p:nvPicPr>
          <p:cNvPr id="66567" name="图片 7" descr="f65078cca32911e6a25100163e00254c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56"/>
          <a:stretch>
            <a:fillRect/>
          </a:stretch>
        </p:blipFill>
        <p:spPr bwMode="auto">
          <a:xfrm>
            <a:off x="5326218" y="723514"/>
            <a:ext cx="1995311" cy="315624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矩形 2"/>
          <p:cNvSpPr/>
          <p:nvPr/>
        </p:nvSpPr>
        <p:spPr>
          <a:xfrm>
            <a:off x="133986" y="87036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1535692806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矩形 17"/>
          <p:cNvSpPr>
            <a:spLocks noChangeArrowheads="1"/>
          </p:cNvSpPr>
          <p:nvPr/>
        </p:nvSpPr>
        <p:spPr bwMode="auto">
          <a:xfrm>
            <a:off x="1836664" y="677756"/>
            <a:ext cx="1569660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795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三、安全用电</a:t>
            </a:r>
          </a:p>
        </p:txBody>
      </p:sp>
      <p:sp>
        <p:nvSpPr>
          <p:cNvPr id="67590" name="矩形 8"/>
          <p:cNvSpPr>
            <a:spLocks noChangeArrowheads="1"/>
          </p:cNvSpPr>
          <p:nvPr/>
        </p:nvSpPr>
        <p:spPr bwMode="auto">
          <a:xfrm>
            <a:off x="2012935" y="1103157"/>
            <a:ext cx="1242648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电灯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的安装</a:t>
            </a:r>
          </a:p>
        </p:txBody>
      </p:sp>
      <p:pic>
        <p:nvPicPr>
          <p:cNvPr id="67591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40183" y="1475647"/>
            <a:ext cx="1823096" cy="2529682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67592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64"/>
          <a:stretch>
            <a:fillRect/>
          </a:stretch>
        </p:blipFill>
        <p:spPr bwMode="auto">
          <a:xfrm>
            <a:off x="2611009" y="1538848"/>
            <a:ext cx="1691264" cy="2345812"/>
          </a:xfrm>
          <a:prstGeom prst="rect">
            <a:avLst/>
          </a:prstGeom>
          <a:noFill/>
          <a:ln w="38100">
            <a:noFill/>
            <a:miter lim="800000"/>
          </a:ln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879190" y="3804624"/>
            <a:ext cx="5386442" cy="8517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645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  </a:t>
            </a:r>
            <a:r>
              <a:rPr lang="en-US" altLang="zh-CN" sz="1645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</a:t>
            </a:r>
            <a:r>
              <a:rPr lang="zh-CN" altLang="en-US" sz="1645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开关</a:t>
            </a:r>
            <a:r>
              <a:rPr lang="zh-CN" altLang="en-US" sz="1645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跟电灯串联，各盏灯之间并联。开关接火线，火线接在灯泡的</a:t>
            </a:r>
            <a:r>
              <a:rPr lang="zh-CN" altLang="en-US" sz="1645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尾部，零线</a:t>
            </a:r>
            <a:r>
              <a:rPr lang="zh-CN" altLang="en-US" sz="1645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接在螺旋套上。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70313" y="2389144"/>
            <a:ext cx="587904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√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75376" y="2740488"/>
            <a:ext cx="587905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×</a:t>
            </a:r>
            <a:endParaRPr lang="zh-CN" altLang="en-US" sz="164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758868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矩形 17"/>
          <p:cNvSpPr>
            <a:spLocks noChangeArrowheads="1"/>
          </p:cNvSpPr>
          <p:nvPr/>
        </p:nvSpPr>
        <p:spPr bwMode="auto">
          <a:xfrm>
            <a:off x="1874848" y="745757"/>
            <a:ext cx="1569660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795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三、安全用电</a:t>
            </a:r>
          </a:p>
        </p:txBody>
      </p:sp>
      <p:sp>
        <p:nvSpPr>
          <p:cNvPr id="15" name="TextBox 4"/>
          <p:cNvSpPr>
            <a:spLocks noChangeArrowheads="1"/>
          </p:cNvSpPr>
          <p:nvPr/>
        </p:nvSpPr>
        <p:spPr bwMode="auto">
          <a:xfrm>
            <a:off x="3529222" y="3690130"/>
            <a:ext cx="2089083" cy="942386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人体接触火线、零线 </a:t>
            </a:r>
          </a:p>
        </p:txBody>
      </p:sp>
      <p:sp>
        <p:nvSpPr>
          <p:cNvPr id="16" name="TextBox 4"/>
          <p:cNvSpPr>
            <a:spLocks noChangeArrowheads="1"/>
          </p:cNvSpPr>
          <p:nvPr/>
        </p:nvSpPr>
        <p:spPr bwMode="auto">
          <a:xfrm>
            <a:off x="5541709" y="3690130"/>
            <a:ext cx="2096879" cy="942386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人体接触火线、大地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899812" y="1230602"/>
            <a:ext cx="1442935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．低压触电</a:t>
            </a:r>
          </a:p>
        </p:txBody>
      </p:sp>
      <p:pic>
        <p:nvPicPr>
          <p:cNvPr id="19" name="Picture 9" descr="BU2$%0)JV7`X8[E$49H0~A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160"/>
          <a:stretch>
            <a:fillRect/>
          </a:stretch>
        </p:blipFill>
        <p:spPr bwMode="auto">
          <a:xfrm>
            <a:off x="3771225" y="702012"/>
            <a:ext cx="1605076" cy="292026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" name="Picture 10" descr="BU2$%0)JV7`X8[E$49H0~A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458"/>
          <a:stretch>
            <a:fillRect/>
          </a:stretch>
        </p:blipFill>
        <p:spPr bwMode="auto">
          <a:xfrm>
            <a:off x="5649454" y="670391"/>
            <a:ext cx="1639321" cy="295990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9894948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>
            <a:spLocks noChangeArrowheads="1"/>
          </p:cNvSpPr>
          <p:nvPr/>
        </p:nvSpPr>
        <p:spPr bwMode="auto">
          <a:xfrm>
            <a:off x="2848076" y="4120515"/>
            <a:ext cx="1070679" cy="522271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电弧触电</a:t>
            </a:r>
          </a:p>
        </p:txBody>
      </p:sp>
      <p:sp>
        <p:nvSpPr>
          <p:cNvPr id="17" name="TextBox 4"/>
          <p:cNvSpPr>
            <a:spLocks noChangeArrowheads="1"/>
          </p:cNvSpPr>
          <p:nvPr/>
        </p:nvSpPr>
        <p:spPr bwMode="auto">
          <a:xfrm>
            <a:off x="5011186" y="4120515"/>
            <a:ext cx="1572179" cy="522271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跨步电压触电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878330" y="777063"/>
            <a:ext cx="1540510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．高压触电</a:t>
            </a:r>
          </a:p>
        </p:txBody>
      </p:sp>
      <p:pic>
        <p:nvPicPr>
          <p:cNvPr id="12" name="Picture 5" descr="H{14L1CN(}UKR]NDK)(J2_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3123" y="1253591"/>
            <a:ext cx="1868305" cy="286692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Picture 6" descr="`6624ACYH89H[3_G[FR[1R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93360" y="1253591"/>
            <a:ext cx="2015047" cy="286692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33675467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06699" y="831209"/>
            <a:ext cx="1678199" cy="468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514" tIns="16757" rIns="33514" bIns="16757" anchor="ctr"/>
          <a:lstStyle/>
          <a:p>
            <a:pPr>
              <a:lnSpc>
                <a:spcPct val="150000"/>
              </a:lnSpc>
            </a:pP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3.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安全用电原则</a:t>
            </a:r>
          </a:p>
        </p:txBody>
      </p:sp>
      <p:sp>
        <p:nvSpPr>
          <p:cNvPr id="70659" name="Text Box 12"/>
          <p:cNvSpPr txBox="1">
            <a:spLocks noChangeArrowheads="1"/>
          </p:cNvSpPr>
          <p:nvPr/>
        </p:nvSpPr>
        <p:spPr bwMode="auto">
          <a:xfrm>
            <a:off x="5270360" y="8155881"/>
            <a:ext cx="1469167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保险丝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746250" y="1380054"/>
            <a:ext cx="3091180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）家庭电路中防止触电措施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896614" y="1926084"/>
            <a:ext cx="3443415" cy="1231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 smtClean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开关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必须接在火线上；</a:t>
            </a:r>
          </a:p>
          <a:p>
            <a:pPr>
              <a:lnSpc>
                <a:spcPct val="150000"/>
              </a:lnSpc>
            </a:pPr>
            <a:r>
              <a:rPr lang="zh-CN" altLang="en-US" sz="1645" smtClean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螺丝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口灯泡，尾部接火线；</a:t>
            </a:r>
          </a:p>
          <a:p>
            <a:pPr>
              <a:lnSpc>
                <a:spcPct val="150000"/>
              </a:lnSpc>
            </a:pPr>
            <a:r>
              <a:rPr lang="zh-CN" altLang="en-US" sz="1645" smtClean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有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金属外壳的电器，外壳要接地。</a:t>
            </a:r>
          </a:p>
        </p:txBody>
      </p:sp>
      <p:pic>
        <p:nvPicPr>
          <p:cNvPr id="17" name="图片 16" descr="图片1_副本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59906" y="842495"/>
            <a:ext cx="2093889" cy="199386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图片 17" descr="图片2_副本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13252" y="3319445"/>
            <a:ext cx="761306" cy="103885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图片 18" descr="图片3_副本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76016" y="3261352"/>
            <a:ext cx="695984" cy="115504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矩形 2"/>
          <p:cNvSpPr/>
          <p:nvPr/>
        </p:nvSpPr>
        <p:spPr>
          <a:xfrm>
            <a:off x="133986" y="87036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24547813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1878331" y="1035666"/>
            <a:ext cx="2395855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79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一、家庭电路的组成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878368" y="1535453"/>
            <a:ext cx="2479849" cy="2578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795">
                <a:latin typeface="Times New Roman" panose="02020603050405020304" pitchFamily="18" charset="0"/>
                <a:ea typeface="黑体" panose="02010609060101010101" charset="-122"/>
              </a:rPr>
              <a:t>      </a:t>
            </a:r>
            <a:r>
              <a:rPr lang="en-US" altLang="zh-CN" sz="1795" smtClean="0">
                <a:latin typeface="Times New Roman" panose="02020603050405020304" pitchFamily="18" charset="0"/>
                <a:ea typeface="黑体" panose="02010609060101010101" charset="-122"/>
              </a:rPr>
              <a:t>  </a:t>
            </a:r>
            <a:r>
              <a:rPr lang="zh-CN" altLang="en-US" sz="1795" smtClean="0">
                <a:latin typeface="Times New Roman" panose="02020603050405020304" pitchFamily="18" charset="0"/>
                <a:ea typeface="黑体" panose="02010609060101010101" charset="-122"/>
              </a:rPr>
              <a:t>家庭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</a:rPr>
              <a:t>电路就是给家庭用电器供电的电路，又叫做</a:t>
            </a:r>
            <a:r>
              <a:rPr lang="zh-CN" altLang="en-US" sz="1795">
                <a:solidFill>
                  <a:srgbClr val="F31D0D"/>
                </a:solidFill>
                <a:latin typeface="Times New Roman" panose="02020603050405020304" pitchFamily="18" charset="0"/>
                <a:ea typeface="黑体" panose="02010609060101010101" charset="-122"/>
              </a:rPr>
              <a:t>照明电路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</a:rPr>
              <a:t>。如电灯、电视机、洗衣机、电冰箱都是由家庭电路来供电的。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64256" y="670391"/>
            <a:ext cx="3179433" cy="346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1408890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688301" y="1839089"/>
            <a:ext cx="5767399" cy="22946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3466" tIns="8079" rIns="0" bIns="8079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　　● 不接触低压带电体，不靠近高压带电体；</a:t>
            </a:r>
            <a:endParaRPr lang="en-US" altLang="zh-CN" sz="1645"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　　● 更换灯泡、搬动电器前应断开电源开关；</a:t>
            </a:r>
            <a:endParaRPr lang="en-US" altLang="zh-CN" sz="1645"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　　● 不弄湿用电器，不损坏绝缘层；</a:t>
            </a:r>
            <a:endParaRPr lang="en-US" altLang="zh-CN" sz="1645"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　　● 保险装置、插座、导线、家用电器等达到使用寿命应及时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更换。</a:t>
            </a:r>
            <a:endParaRPr lang="zh-CN" altLang="en-US" sz="164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1683" name="矩形 3"/>
          <p:cNvSpPr>
            <a:spLocks noChangeArrowheads="1"/>
          </p:cNvSpPr>
          <p:nvPr/>
        </p:nvSpPr>
        <p:spPr bwMode="auto">
          <a:xfrm>
            <a:off x="1886604" y="1266498"/>
            <a:ext cx="2194832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）安全用电原则：</a:t>
            </a:r>
            <a:endParaRPr lang="zh-CN" altLang="en-US" sz="164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99076" y="776365"/>
            <a:ext cx="1703216" cy="468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514" tIns="16757" rIns="33514" bIns="16757" anchor="ctr"/>
          <a:lstStyle/>
          <a:p>
            <a:pPr>
              <a:lnSpc>
                <a:spcPct val="150000"/>
              </a:lnSpc>
            </a:pP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3.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安全用电原则</a:t>
            </a:r>
          </a:p>
        </p:txBody>
      </p:sp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2345313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879388" y="1248773"/>
            <a:ext cx="1757310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）触电的急救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08288" y="1691533"/>
            <a:ext cx="1656820" cy="188203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25873" y="1676308"/>
            <a:ext cx="1766088" cy="189726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" name="TextBox 5"/>
          <p:cNvSpPr>
            <a:spLocks noChangeArrowheads="1"/>
          </p:cNvSpPr>
          <p:nvPr/>
        </p:nvSpPr>
        <p:spPr bwMode="auto">
          <a:xfrm>
            <a:off x="2808289" y="3645256"/>
            <a:ext cx="3527425" cy="942386"/>
          </a:xfrm>
          <a:prstGeom prst="roundRect">
            <a:avLst>
              <a:gd name="adj" fmla="val 16667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（1）切断电源</a:t>
            </a:r>
          </a:p>
          <a:p>
            <a:pPr>
              <a:lnSpc>
                <a:spcPct val="150000"/>
              </a:lnSpc>
            </a:pPr>
            <a:r>
              <a:rPr lang="zh-CN" altLang="en-US" sz="1645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（2）迅速使触电人摆脱电源</a:t>
            </a:r>
          </a:p>
        </p:txBody>
      </p:sp>
      <p:sp>
        <p:nvSpPr>
          <p:cNvPr id="17" name="矩形 16"/>
          <p:cNvSpPr/>
          <p:nvPr/>
        </p:nvSpPr>
        <p:spPr>
          <a:xfrm>
            <a:off x="1878367" y="765347"/>
            <a:ext cx="1670052" cy="468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514" tIns="16757" rIns="33514" bIns="16757" anchor="ctr"/>
          <a:lstStyle/>
          <a:p>
            <a:pPr>
              <a:lnSpc>
                <a:spcPct val="150000"/>
              </a:lnSpc>
            </a:pP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3.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安全用电原则</a:t>
            </a:r>
          </a:p>
        </p:txBody>
      </p:sp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1128812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6"/>
          <p:cNvSpPr txBox="1">
            <a:spLocks noChangeArrowheads="1"/>
          </p:cNvSpPr>
          <p:nvPr/>
        </p:nvSpPr>
        <p:spPr bwMode="auto">
          <a:xfrm>
            <a:off x="1878368" y="882143"/>
            <a:ext cx="5387265" cy="793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3514" tIns="16757" rIns="33514" bIns="16757">
            <a:spAutoFit/>
          </a:bodyPr>
          <a:lstStyle/>
          <a:p>
            <a:pPr defTabSz="815975">
              <a:lnSpc>
                <a:spcPct val="150000"/>
              </a:lnSpc>
              <a:buFont typeface="宋体" panose="02010600030101010101" pitchFamily="2" charset="-122"/>
              <a:buAutoNum type="arabicPeriod"/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某同学根据家庭电路的知识设计了如图所示的四个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电路图，你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认为其中正确的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是（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endParaRPr lang="zh-CN" altLang="en-US" sz="164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518128" y="1254740"/>
            <a:ext cx="267229" cy="4135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3514" tIns="16757" rIns="33514" bIns="1675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endParaRPr lang="zh-CN" altLang="en-US" sz="164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73732" name="L56.eps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57772" y="1892211"/>
            <a:ext cx="5428457" cy="139694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矩形 3"/>
          <p:cNvSpPr/>
          <p:nvPr/>
        </p:nvSpPr>
        <p:spPr>
          <a:xfrm>
            <a:off x="62866" y="47588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9317572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886533" y="898843"/>
            <a:ext cx="5379100" cy="18643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某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家庭电路，已有两盏电灯正常发光，如果再使用一个电熨斗，则该电路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的（             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、总电流变大      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、总电压变大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、总电阻变大      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、总功率变大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47186" y="1254823"/>
            <a:ext cx="686435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  D</a:t>
            </a:r>
          </a:p>
        </p:txBody>
      </p:sp>
      <p:sp>
        <p:nvSpPr>
          <p:cNvPr id="4" name="矩形 3"/>
          <p:cNvSpPr/>
          <p:nvPr/>
        </p:nvSpPr>
        <p:spPr>
          <a:xfrm>
            <a:off x="62866" y="47588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362978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896614" y="852150"/>
            <a:ext cx="5422892" cy="1231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3.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小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华家有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30w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日光灯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盏，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15w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的电灯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盏，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60w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的彩电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台，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100w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的电冰箱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台，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300w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的洗衣机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台，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600w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的音响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台，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1kw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的电饭煲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个，问：他家的总保险丝应如何选择？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922535" y="2742172"/>
          <a:ext cx="1924050" cy="566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r:id="rId4" imgW="43586400" imgH="9753600" progId="">
                  <p:embed/>
                </p:oleObj>
              </mc:Choice>
              <mc:Fallback>
                <p:oleObj r:id="rId4" imgW="43586400" imgH="9753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22535" y="2742172"/>
                        <a:ext cx="1924050" cy="566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99709" y="2075254"/>
            <a:ext cx="5581415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4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</a:t>
            </a:r>
            <a:r>
              <a:rPr lang="zh-CN" altLang="en-US" sz="1645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总</a:t>
            </a:r>
            <a:r>
              <a:rPr lang="en-US" altLang="zh-CN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=60W+45W+60W+100W+300W+600W+1000W=2165W</a:t>
            </a:r>
            <a:endParaRPr lang="zh-CN" altLang="en-US" sz="164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866" y="47588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14954126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1447291" y="810619"/>
            <a:ext cx="6281759" cy="1231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4.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某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学校电能表允许通过的最大电流是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25A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，学校里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已经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装了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40w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的电灯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50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盏，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60w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的日光灯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20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盏，想要再装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些电灯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，至多可以再装多少盏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40w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的电灯？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6960" y="1971132"/>
            <a:ext cx="5366256" cy="978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解：电能表允许电路中最大的总功率是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：</a:t>
            </a:r>
            <a:endParaRPr lang="en-US" altLang="zh-CN" sz="1645" smtClean="0">
              <a:solidFill>
                <a:srgbClr val="000000"/>
              </a:solidFill>
              <a:latin typeface="Times New Roman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 smtClean="0">
                <a:solidFill>
                  <a:srgbClr val="000000"/>
                </a:solidFill>
                <a:latin typeface="Times New Roman" pitchFamily="18" charset="0"/>
                <a:ea typeface="黑体" panose="02010609060101010101" charset="-122"/>
              </a:rPr>
              <a:t> P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＝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UI=220v×25A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＝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5500w </a:t>
            </a:r>
            <a:endParaRPr lang="zh-CN" altLang="en-US" sz="1645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93515" y="2891654"/>
            <a:ext cx="6766517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目前电路中的总功率是：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P′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＝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nP</a:t>
            </a:r>
            <a:r>
              <a:rPr lang="en-US" altLang="zh-CN" sz="1645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＋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nP</a:t>
            </a:r>
            <a:r>
              <a:rPr lang="en-US" altLang="zh-CN" sz="1645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＝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50 ×40w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＋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20 ×60w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＝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3200w </a:t>
            </a:r>
            <a:endParaRPr lang="zh-CN" altLang="en-US" sz="1645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93514" y="3313268"/>
            <a:ext cx="6335536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所能再装 电灯的总功率是：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P″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＝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－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P’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＝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5500w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－ 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3200w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＝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2300w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93514" y="3802785"/>
            <a:ext cx="5718704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所能再装电灯是：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n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＝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P ″/P</a:t>
            </a:r>
            <a:r>
              <a:rPr lang="en-US" altLang="zh-CN" sz="1645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=2300w/40w=</a:t>
            </a:r>
            <a:r>
              <a:rPr lang="en-US" altLang="zh-CN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57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盏</a:t>
            </a:r>
          </a:p>
        </p:txBody>
      </p:sp>
      <p:sp>
        <p:nvSpPr>
          <p:cNvPr id="4" name="矩形 3"/>
          <p:cNvSpPr/>
          <p:nvPr/>
        </p:nvSpPr>
        <p:spPr>
          <a:xfrm>
            <a:off x="62866" y="47588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47481914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2"/>
          <p:cNvSpPr txBox="1">
            <a:spLocks noChangeArrowheads="1"/>
          </p:cNvSpPr>
          <p:nvPr/>
        </p:nvSpPr>
        <p:spPr bwMode="auto">
          <a:xfrm>
            <a:off x="2119430" y="1049350"/>
            <a:ext cx="6140332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164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7830" name="Text Box 4"/>
          <p:cNvSpPr txBox="1">
            <a:spLocks noChangeArrowheads="1"/>
          </p:cNvSpPr>
          <p:nvPr/>
        </p:nvSpPr>
        <p:spPr bwMode="auto">
          <a:xfrm>
            <a:off x="2119431" y="5512599"/>
            <a:ext cx="5440785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164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7831" name="Text Box 5"/>
          <p:cNvSpPr txBox="1">
            <a:spLocks noChangeArrowheads="1"/>
          </p:cNvSpPr>
          <p:nvPr/>
        </p:nvSpPr>
        <p:spPr bwMode="auto">
          <a:xfrm>
            <a:off x="1896614" y="980805"/>
            <a:ext cx="4118425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5.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下列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图中符合安全用电要求的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是（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endParaRPr lang="zh-CN" altLang="en-US" sz="1645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77832" name="L81.eps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953"/>
          <a:stretch>
            <a:fillRect/>
          </a:stretch>
        </p:blipFill>
        <p:spPr bwMode="auto">
          <a:xfrm>
            <a:off x="1896614" y="1919555"/>
            <a:ext cx="2725653" cy="170932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7833" name="L81.eps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341"/>
          <a:stretch>
            <a:fillRect/>
          </a:stretch>
        </p:blipFill>
        <p:spPr bwMode="auto">
          <a:xfrm>
            <a:off x="4518556" y="1870325"/>
            <a:ext cx="2725653" cy="145619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80090" y="980805"/>
            <a:ext cx="267230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</a:p>
        </p:txBody>
      </p:sp>
      <p:sp>
        <p:nvSpPr>
          <p:cNvPr id="4" name="矩形 3"/>
          <p:cNvSpPr/>
          <p:nvPr/>
        </p:nvSpPr>
        <p:spPr>
          <a:xfrm>
            <a:off x="62866" y="47588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1405506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2"/>
          <p:cNvSpPr txBox="1">
            <a:spLocks noChangeArrowheads="1"/>
          </p:cNvSpPr>
          <p:nvPr/>
        </p:nvSpPr>
        <p:spPr bwMode="auto">
          <a:xfrm>
            <a:off x="2119430" y="1049350"/>
            <a:ext cx="6140332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164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8854" name="Text Box 4"/>
          <p:cNvSpPr txBox="1">
            <a:spLocks noChangeArrowheads="1"/>
          </p:cNvSpPr>
          <p:nvPr/>
        </p:nvSpPr>
        <p:spPr bwMode="auto">
          <a:xfrm>
            <a:off x="2119431" y="5512599"/>
            <a:ext cx="5440785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164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8855" name="Text Box 4"/>
          <p:cNvSpPr txBox="1">
            <a:spLocks noChangeArrowheads="1"/>
          </p:cNvSpPr>
          <p:nvPr/>
        </p:nvSpPr>
        <p:spPr bwMode="auto">
          <a:xfrm>
            <a:off x="1878367" y="936004"/>
            <a:ext cx="4956284" cy="24972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6.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下列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四种情境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中，符合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安全用电原则的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是（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zh-CN" altLang="en-US" sz="1645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endParaRPr lang="en-US" altLang="zh-CN" sz="1645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A.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徒手从输电线上取风筝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B.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电灯的开关接在零线上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C.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家庭电路中导线绝缘层破损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D.</a:t>
            </a:r>
            <a:r>
              <a:rPr lang="zh-CN" altLang="en-US" sz="164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三线插头的“长脚”与用电器的金属外壳相连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242053" y="936945"/>
            <a:ext cx="267229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</a:p>
        </p:txBody>
      </p:sp>
      <p:sp>
        <p:nvSpPr>
          <p:cNvPr id="4" name="矩形 3"/>
          <p:cNvSpPr/>
          <p:nvPr/>
        </p:nvSpPr>
        <p:spPr>
          <a:xfrm>
            <a:off x="62866" y="47588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513650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Text Box 4"/>
          <p:cNvSpPr txBox="1">
            <a:spLocks noChangeArrowheads="1"/>
          </p:cNvSpPr>
          <p:nvPr/>
        </p:nvSpPr>
        <p:spPr bwMode="auto">
          <a:xfrm>
            <a:off x="2119431" y="5512599"/>
            <a:ext cx="5440785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164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9879" name="文本框 6"/>
          <p:cNvSpPr txBox="1">
            <a:spLocks noChangeArrowheads="1"/>
          </p:cNvSpPr>
          <p:nvPr/>
        </p:nvSpPr>
        <p:spPr bwMode="auto">
          <a:xfrm>
            <a:off x="1878368" y="868031"/>
            <a:ext cx="3016869" cy="3071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3514" tIns="16757" rIns="33514" bIns="16757">
            <a:spAutoFit/>
          </a:bodyPr>
          <a:lstStyle/>
          <a:p>
            <a:pPr defTabSz="815975">
              <a:lnSpc>
                <a:spcPct val="150000"/>
              </a:lnSpc>
            </a:pP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7.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小阳闭合开关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后，发现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电灯不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亮，他用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试电笔测试图中的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四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点，只有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点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发光，那么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可能发生的故障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是（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　　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endParaRPr lang="en-US" altLang="zh-CN" sz="1645"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815975">
              <a:lnSpc>
                <a:spcPct val="150000"/>
              </a:lnSpc>
            </a:pPr>
            <a:r>
              <a:rPr lang="en-US" altLang="zh-CN" sz="1645" smtClean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电灯灯丝断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了</a:t>
            </a:r>
            <a:endParaRPr lang="en-US" altLang="zh-CN" sz="1645" smtClean="0">
              <a:latin typeface="Times New Roman" pitchFamily="18" charset="0"/>
              <a:ea typeface="黑体" panose="02010609060101010101" charset="-122"/>
            </a:endParaRPr>
          </a:p>
          <a:p>
            <a:pPr defTabSz="815975">
              <a:lnSpc>
                <a:spcPct val="150000"/>
              </a:lnSpc>
            </a:pPr>
            <a:r>
              <a:rPr lang="en-US" altLang="zh-CN" sz="1645" err="1" smtClean="0">
                <a:latin typeface="Times New Roman" panose="02020603050405020304" pitchFamily="18" charset="0"/>
                <a:ea typeface="黑体" panose="02010609060101010101" charset="-122"/>
              </a:rPr>
              <a:t>B.c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间某处断路</a:t>
            </a:r>
          </a:p>
          <a:p>
            <a:pPr defTabSz="815975">
              <a:lnSpc>
                <a:spcPct val="150000"/>
              </a:lnSpc>
            </a:pPr>
            <a:r>
              <a:rPr lang="en-US" altLang="zh-CN" sz="1645" err="1" smtClean="0">
                <a:latin typeface="Times New Roman" panose="02020603050405020304" pitchFamily="18" charset="0"/>
                <a:ea typeface="黑体" panose="02010609060101010101" charset="-122"/>
              </a:rPr>
              <a:t>C.a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之间某处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断路</a:t>
            </a:r>
            <a:endParaRPr lang="en-US" altLang="zh-CN" sz="1645" smtClean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defTabSz="815975">
              <a:lnSpc>
                <a:spcPct val="150000"/>
              </a:lnSpc>
            </a:pPr>
            <a:r>
              <a:rPr lang="en-US" altLang="zh-CN" sz="1645" smtClean="0"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开关处短路</a:t>
            </a:r>
          </a:p>
        </p:txBody>
      </p:sp>
      <p:sp>
        <p:nvSpPr>
          <p:cNvPr id="30" name="文本框 7"/>
          <p:cNvSpPr txBox="1">
            <a:spLocks noChangeArrowheads="1"/>
          </p:cNvSpPr>
          <p:nvPr/>
        </p:nvSpPr>
        <p:spPr bwMode="auto">
          <a:xfrm>
            <a:off x="3925528" y="1962300"/>
            <a:ext cx="356306" cy="4135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3514" tIns="16757" rIns="33514" bIns="1675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endParaRPr lang="zh-CN" altLang="en-US" sz="164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79881" name="L57.eps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2981" y="2136255"/>
            <a:ext cx="2435942" cy="14379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矩形 3"/>
          <p:cNvSpPr/>
          <p:nvPr/>
        </p:nvSpPr>
        <p:spPr>
          <a:xfrm>
            <a:off x="62866" y="47588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2421145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2"/>
          <p:cNvSpPr txBox="1">
            <a:spLocks noChangeArrowheads="1"/>
          </p:cNvSpPr>
          <p:nvPr/>
        </p:nvSpPr>
        <p:spPr bwMode="auto">
          <a:xfrm>
            <a:off x="2119430" y="1049350"/>
            <a:ext cx="6140332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164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2119431" y="5512599"/>
            <a:ext cx="5440785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164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0903" name="Text Box 2"/>
          <p:cNvSpPr txBox="1">
            <a:spLocks noChangeArrowheads="1"/>
          </p:cNvSpPr>
          <p:nvPr/>
        </p:nvSpPr>
        <p:spPr bwMode="auto">
          <a:xfrm>
            <a:off x="1878368" y="936004"/>
            <a:ext cx="5010157" cy="24972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8.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家庭电路中的保险丝烧断了，其原因不可能是（    ）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、开关里的两个线头相碰了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、灯座里的两个线头相碰了 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、室内所有用电器都工作了      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、进户线的绝缘皮破了，两条导线相碰零</a:t>
            </a: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火</a:t>
            </a:r>
            <a:endParaRPr lang="zh-CN" altLang="en-US" sz="164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6403671" y="936004"/>
            <a:ext cx="374121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endParaRPr lang="zh-CN" altLang="zh-CN" sz="1645">
              <a:solidFill>
                <a:srgbClr val="FF0000"/>
              </a:solidFill>
              <a:latin typeface="Times New Roman" pitchFamily="18" charset="0"/>
              <a:ea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866" y="47588"/>
            <a:ext cx="2099945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巩固提升</a:t>
            </a:r>
          </a:p>
        </p:txBody>
      </p:sp>
    </p:spTree>
    <p:extLst>
      <p:ext uri="{BB962C8B-B14F-4D97-AF65-F5344CB8AC3E}">
        <p14:creationId xmlns:p14="http://schemas.microsoft.com/office/powerpoint/2010/main" val="566746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2"/>
          <p:cNvSpPr txBox="1">
            <a:spLocks noChangeArrowheads="1"/>
          </p:cNvSpPr>
          <p:nvPr/>
        </p:nvSpPr>
        <p:spPr bwMode="auto">
          <a:xfrm>
            <a:off x="2120405" y="1587675"/>
            <a:ext cx="1328036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795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家庭电路图</a:t>
            </a:r>
          </a:p>
        </p:txBody>
      </p:sp>
      <p:sp>
        <p:nvSpPr>
          <p:cNvPr id="54278" name="Text Box 14"/>
          <p:cNvSpPr txBox="1">
            <a:spLocks noChangeArrowheads="1"/>
          </p:cNvSpPr>
          <p:nvPr/>
        </p:nvSpPr>
        <p:spPr bwMode="auto">
          <a:xfrm>
            <a:off x="4145621" y="774129"/>
            <a:ext cx="2315986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179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3496" y="408756"/>
            <a:ext cx="2850444" cy="1917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87"/>
          <a:stretch>
            <a:fillRect/>
          </a:stretch>
        </p:blipFill>
        <p:spPr bwMode="auto">
          <a:xfrm>
            <a:off x="6097229" y="2437162"/>
            <a:ext cx="1368213" cy="206941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19"/>
          <a:stretch>
            <a:fillRect/>
          </a:stretch>
        </p:blipFill>
        <p:spPr bwMode="auto">
          <a:xfrm>
            <a:off x="4582929" y="2529681"/>
            <a:ext cx="1524988" cy="174735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12"/>
          <a:stretch>
            <a:fillRect/>
          </a:stretch>
        </p:blipFill>
        <p:spPr bwMode="auto">
          <a:xfrm>
            <a:off x="3644659" y="2581212"/>
            <a:ext cx="969151" cy="178600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99"/>
          <a:stretch>
            <a:fillRect/>
          </a:stretch>
        </p:blipFill>
        <p:spPr bwMode="auto">
          <a:xfrm>
            <a:off x="3076944" y="2573015"/>
            <a:ext cx="612846" cy="189960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45"/>
          <a:stretch>
            <a:fillRect/>
          </a:stretch>
        </p:blipFill>
        <p:spPr bwMode="auto">
          <a:xfrm>
            <a:off x="1962895" y="2548420"/>
            <a:ext cx="1175808" cy="1994467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组合 42"/>
          <p:cNvGrpSpPr/>
          <p:nvPr/>
        </p:nvGrpSpPr>
        <p:grpSpPr>
          <a:xfrm>
            <a:off x="4246814" y="3841368"/>
            <a:ext cx="374120" cy="491883"/>
            <a:chOff x="5214942" y="4643434"/>
            <a:chExt cx="500066" cy="500066"/>
          </a:xfrm>
        </p:grpSpPr>
        <p:sp>
          <p:nvSpPr>
            <p:cNvPr id="37" name="椭圆 36"/>
            <p:cNvSpPr/>
            <p:nvPr/>
          </p:nvSpPr>
          <p:spPr>
            <a:xfrm>
              <a:off x="5214942" y="4643434"/>
              <a:ext cx="500066" cy="500066"/>
            </a:xfrm>
            <a:prstGeom prst="ellipse">
              <a:avLst/>
            </a:prstGeom>
            <a:solidFill>
              <a:srgbClr val="C7E9C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1795">
                <a:solidFill>
                  <a:srgbClr val="000000"/>
                </a:solidFill>
                <a:latin typeface="Times New Roman" pitchFamily="18" charset="0"/>
                <a:ea typeface="黑体" panose="02010609060101010101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429256" y="4714872"/>
              <a:ext cx="71439" cy="71438"/>
            </a:xfrm>
            <a:prstGeom prst="ellipse">
              <a:avLst/>
            </a:prstGeom>
            <a:solidFill>
              <a:srgbClr val="C7E9C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179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319718" y="4895848"/>
              <a:ext cx="71438" cy="71438"/>
            </a:xfrm>
            <a:prstGeom prst="ellipse">
              <a:avLst/>
            </a:prstGeom>
            <a:solidFill>
              <a:srgbClr val="C7E9C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179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557845" y="4900611"/>
              <a:ext cx="71438" cy="71438"/>
            </a:xfrm>
            <a:prstGeom prst="ellipse">
              <a:avLst/>
            </a:prstGeom>
            <a:solidFill>
              <a:srgbClr val="C7E9C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179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grpSp>
        <p:nvGrpSpPr>
          <p:cNvPr id="3" name="组合 49"/>
          <p:cNvGrpSpPr/>
          <p:nvPr/>
        </p:nvGrpSpPr>
        <p:grpSpPr>
          <a:xfrm>
            <a:off x="2679070" y="3813261"/>
            <a:ext cx="374120" cy="491883"/>
            <a:chOff x="2071670" y="4071948"/>
            <a:chExt cx="500066" cy="500066"/>
          </a:xfrm>
        </p:grpSpPr>
        <p:sp>
          <p:nvSpPr>
            <p:cNvPr id="45" name="椭圆 44"/>
            <p:cNvSpPr/>
            <p:nvPr/>
          </p:nvSpPr>
          <p:spPr>
            <a:xfrm>
              <a:off x="2071670" y="4071948"/>
              <a:ext cx="500066" cy="500066"/>
            </a:xfrm>
            <a:prstGeom prst="ellipse">
              <a:avLst/>
            </a:prstGeom>
            <a:solidFill>
              <a:srgbClr val="C7E9C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179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2176446" y="4276737"/>
              <a:ext cx="71438" cy="71438"/>
            </a:xfrm>
            <a:prstGeom prst="ellipse">
              <a:avLst/>
            </a:prstGeom>
            <a:solidFill>
              <a:srgbClr val="C7E9C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179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357422" y="4286262"/>
              <a:ext cx="71438" cy="71438"/>
            </a:xfrm>
            <a:prstGeom prst="ellipse">
              <a:avLst/>
            </a:prstGeom>
            <a:solidFill>
              <a:srgbClr val="C7E9C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lang="zh-CN" altLang="en-US" sz="1795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0321" y="70756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29100122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1873562" y="1241791"/>
            <a:ext cx="3340049" cy="1231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）进户线由户外低压输电线引来是由两根线组成，一根在户外和大地相连叫做</a:t>
            </a: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零线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，另一根叫</a:t>
            </a: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火线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873562" y="2492523"/>
            <a:ext cx="3317483" cy="1231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）火线和零线之间的电压是</a:t>
            </a:r>
            <a:r>
              <a:rPr lang="en-US" altLang="zh-CN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220V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。零线和地线之间没有电压，火线和地线之间有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220V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的电压。</a:t>
            </a: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1873561" y="764973"/>
            <a:ext cx="2954655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95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795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、进户</a:t>
            </a:r>
            <a:r>
              <a:rPr lang="zh-CN" altLang="en-US" sz="1795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线（</a:t>
            </a:r>
            <a:r>
              <a:rPr lang="en-US" altLang="zh-CN" sz="1795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1795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火线、零线 </a:t>
            </a:r>
            <a:r>
              <a:rPr lang="zh-CN" altLang="en-US" sz="1795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</a:p>
        </p:txBody>
      </p:sp>
      <p:pic>
        <p:nvPicPr>
          <p:cNvPr id="55304" name="图片 28" descr="图片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13610" y="1360985"/>
            <a:ext cx="2336176" cy="19497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17564913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688895" y="935782"/>
            <a:ext cx="5766211" cy="473144"/>
            <a:chOff x="567" y="436"/>
            <a:chExt cx="4855" cy="454"/>
          </a:xfrm>
        </p:grpSpPr>
        <p:sp>
          <p:nvSpPr>
            <p:cNvPr id="56323" name="Line 32"/>
            <p:cNvSpPr>
              <a:spLocks noChangeShapeType="1"/>
            </p:cNvSpPr>
            <p:nvPr/>
          </p:nvSpPr>
          <p:spPr bwMode="auto">
            <a:xfrm>
              <a:off x="1247" y="482"/>
              <a:ext cx="41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24" name="Line 33"/>
            <p:cNvSpPr>
              <a:spLocks noChangeShapeType="1"/>
            </p:cNvSpPr>
            <p:nvPr/>
          </p:nvSpPr>
          <p:spPr bwMode="auto">
            <a:xfrm>
              <a:off x="1156" y="890"/>
              <a:ext cx="42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25" name="Oval 34"/>
            <p:cNvSpPr>
              <a:spLocks noChangeArrowheads="1"/>
            </p:cNvSpPr>
            <p:nvPr/>
          </p:nvSpPr>
          <p:spPr bwMode="auto">
            <a:xfrm>
              <a:off x="1974" y="437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164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56326" name="Oval 35"/>
            <p:cNvSpPr>
              <a:spLocks noChangeArrowheads="1"/>
            </p:cNvSpPr>
            <p:nvPr/>
          </p:nvSpPr>
          <p:spPr bwMode="auto">
            <a:xfrm>
              <a:off x="4831" y="437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164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56327" name="Oval 36"/>
            <p:cNvSpPr>
              <a:spLocks noChangeArrowheads="1"/>
            </p:cNvSpPr>
            <p:nvPr/>
          </p:nvSpPr>
          <p:spPr bwMode="auto">
            <a:xfrm>
              <a:off x="3380" y="436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164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56328" name="Line 37"/>
            <p:cNvSpPr>
              <a:spLocks noChangeShapeType="1"/>
            </p:cNvSpPr>
            <p:nvPr/>
          </p:nvSpPr>
          <p:spPr bwMode="auto">
            <a:xfrm>
              <a:off x="612" y="482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29" name="Line 38"/>
            <p:cNvSpPr>
              <a:spLocks noChangeShapeType="1"/>
            </p:cNvSpPr>
            <p:nvPr/>
          </p:nvSpPr>
          <p:spPr bwMode="auto">
            <a:xfrm flipH="1">
              <a:off x="567" y="890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324656" y="3427937"/>
            <a:ext cx="6494689" cy="12314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）家用电器</a:t>
            </a: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并联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在电路中，每一个用电器有一个</a:t>
            </a: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开关与其串联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连接在火线与用电器之间，保证每个用电器开与关都不影响其他用电器的使用，这样就可以保证正常情况下，每个用电器的电压都是</a:t>
            </a:r>
            <a:r>
              <a:rPr lang="en-US" altLang="zh-CN" sz="1645">
                <a:latin typeface="Times New Roman" panose="02020603050405020304" pitchFamily="18" charset="0"/>
                <a:ea typeface="黑体" panose="02010609060101010101" charset="-122"/>
              </a:rPr>
              <a:t>220V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</p:txBody>
      </p:sp>
      <p:sp>
        <p:nvSpPr>
          <p:cNvPr id="56334" name="Text Box 5"/>
          <p:cNvSpPr txBox="1">
            <a:spLocks noChangeArrowheads="1"/>
          </p:cNvSpPr>
          <p:nvPr/>
        </p:nvSpPr>
        <p:spPr bwMode="auto">
          <a:xfrm>
            <a:off x="1147545" y="719479"/>
            <a:ext cx="647288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火线</a:t>
            </a:r>
          </a:p>
        </p:txBody>
      </p:sp>
      <p:sp>
        <p:nvSpPr>
          <p:cNvPr id="56335" name="Text Box 6"/>
          <p:cNvSpPr txBox="1">
            <a:spLocks noChangeArrowheads="1"/>
          </p:cNvSpPr>
          <p:nvPr/>
        </p:nvSpPr>
        <p:spPr bwMode="auto">
          <a:xfrm>
            <a:off x="1139190" y="1175927"/>
            <a:ext cx="664210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零线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2864704" y="1006050"/>
            <a:ext cx="673417" cy="1616186"/>
            <a:chOff x="1247" y="2024"/>
            <a:chExt cx="771" cy="1588"/>
          </a:xfrm>
        </p:grpSpPr>
        <p:sp>
          <p:nvSpPr>
            <p:cNvPr id="56337" name="Line 8"/>
            <p:cNvSpPr>
              <a:spLocks noChangeShapeType="1"/>
            </p:cNvSpPr>
            <p:nvPr/>
          </p:nvSpPr>
          <p:spPr bwMode="auto">
            <a:xfrm flipH="1">
              <a:off x="1292" y="2432"/>
              <a:ext cx="0" cy="11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38" name="Line 9"/>
            <p:cNvSpPr>
              <a:spLocks noChangeShapeType="1"/>
            </p:cNvSpPr>
            <p:nvPr/>
          </p:nvSpPr>
          <p:spPr bwMode="auto">
            <a:xfrm flipH="1">
              <a:off x="1882" y="2024"/>
              <a:ext cx="0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39" name="Oval 10"/>
            <p:cNvSpPr>
              <a:spLocks noChangeArrowheads="1"/>
            </p:cNvSpPr>
            <p:nvPr/>
          </p:nvSpPr>
          <p:spPr bwMode="auto">
            <a:xfrm>
              <a:off x="1837" y="2840"/>
              <a:ext cx="68" cy="6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164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56340" name="Line 11"/>
            <p:cNvSpPr>
              <a:spLocks noChangeShapeType="1"/>
            </p:cNvSpPr>
            <p:nvPr/>
          </p:nvSpPr>
          <p:spPr bwMode="auto">
            <a:xfrm>
              <a:off x="1882" y="2886"/>
              <a:ext cx="136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41" name="Oval 12"/>
            <p:cNvSpPr>
              <a:spLocks noChangeArrowheads="1"/>
            </p:cNvSpPr>
            <p:nvPr/>
          </p:nvSpPr>
          <p:spPr bwMode="auto">
            <a:xfrm>
              <a:off x="1247" y="2387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164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56342" name="Line 13"/>
            <p:cNvSpPr>
              <a:spLocks noChangeShapeType="1"/>
            </p:cNvSpPr>
            <p:nvPr/>
          </p:nvSpPr>
          <p:spPr bwMode="auto">
            <a:xfrm flipH="1">
              <a:off x="1882" y="3113"/>
              <a:ext cx="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4521523" y="1006050"/>
            <a:ext cx="673418" cy="1616186"/>
            <a:chOff x="1247" y="2024"/>
            <a:chExt cx="771" cy="1588"/>
          </a:xfrm>
        </p:grpSpPr>
        <p:sp>
          <p:nvSpPr>
            <p:cNvPr id="56344" name="Line 8"/>
            <p:cNvSpPr>
              <a:spLocks noChangeShapeType="1"/>
            </p:cNvSpPr>
            <p:nvPr/>
          </p:nvSpPr>
          <p:spPr bwMode="auto">
            <a:xfrm flipH="1">
              <a:off x="1292" y="2432"/>
              <a:ext cx="0" cy="11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45" name="Line 9"/>
            <p:cNvSpPr>
              <a:spLocks noChangeShapeType="1"/>
            </p:cNvSpPr>
            <p:nvPr/>
          </p:nvSpPr>
          <p:spPr bwMode="auto">
            <a:xfrm flipH="1">
              <a:off x="1882" y="2024"/>
              <a:ext cx="0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46" name="Oval 10"/>
            <p:cNvSpPr>
              <a:spLocks noChangeArrowheads="1"/>
            </p:cNvSpPr>
            <p:nvPr/>
          </p:nvSpPr>
          <p:spPr bwMode="auto">
            <a:xfrm>
              <a:off x="1837" y="2840"/>
              <a:ext cx="68" cy="6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164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56347" name="Line 11"/>
            <p:cNvSpPr>
              <a:spLocks noChangeShapeType="1"/>
            </p:cNvSpPr>
            <p:nvPr/>
          </p:nvSpPr>
          <p:spPr bwMode="auto">
            <a:xfrm>
              <a:off x="1882" y="2886"/>
              <a:ext cx="136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48" name="Oval 12"/>
            <p:cNvSpPr>
              <a:spLocks noChangeArrowheads="1"/>
            </p:cNvSpPr>
            <p:nvPr/>
          </p:nvSpPr>
          <p:spPr bwMode="auto">
            <a:xfrm>
              <a:off x="1247" y="2387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164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56349" name="Line 13"/>
            <p:cNvSpPr>
              <a:spLocks noChangeShapeType="1"/>
            </p:cNvSpPr>
            <p:nvPr/>
          </p:nvSpPr>
          <p:spPr bwMode="auto">
            <a:xfrm flipH="1">
              <a:off x="1882" y="3113"/>
              <a:ext cx="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6338683" y="1006050"/>
            <a:ext cx="587905" cy="1616186"/>
            <a:chOff x="1247" y="2024"/>
            <a:chExt cx="771" cy="1588"/>
          </a:xfrm>
        </p:grpSpPr>
        <p:sp>
          <p:nvSpPr>
            <p:cNvPr id="56351" name="Line 8"/>
            <p:cNvSpPr>
              <a:spLocks noChangeShapeType="1"/>
            </p:cNvSpPr>
            <p:nvPr/>
          </p:nvSpPr>
          <p:spPr bwMode="auto">
            <a:xfrm flipH="1">
              <a:off x="1292" y="2432"/>
              <a:ext cx="0" cy="11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52" name="Line 9"/>
            <p:cNvSpPr>
              <a:spLocks noChangeShapeType="1"/>
            </p:cNvSpPr>
            <p:nvPr/>
          </p:nvSpPr>
          <p:spPr bwMode="auto">
            <a:xfrm flipH="1">
              <a:off x="1882" y="2024"/>
              <a:ext cx="0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53" name="Oval 10"/>
            <p:cNvSpPr>
              <a:spLocks noChangeArrowheads="1"/>
            </p:cNvSpPr>
            <p:nvPr/>
          </p:nvSpPr>
          <p:spPr bwMode="auto">
            <a:xfrm>
              <a:off x="1837" y="2840"/>
              <a:ext cx="68" cy="6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164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56354" name="Line 11"/>
            <p:cNvSpPr>
              <a:spLocks noChangeShapeType="1"/>
            </p:cNvSpPr>
            <p:nvPr/>
          </p:nvSpPr>
          <p:spPr bwMode="auto">
            <a:xfrm>
              <a:off x="1882" y="2886"/>
              <a:ext cx="136" cy="1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355" name="Oval 12"/>
            <p:cNvSpPr>
              <a:spLocks noChangeArrowheads="1"/>
            </p:cNvSpPr>
            <p:nvPr/>
          </p:nvSpPr>
          <p:spPr bwMode="auto">
            <a:xfrm>
              <a:off x="1247" y="2387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1645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56356" name="Line 13"/>
            <p:cNvSpPr>
              <a:spLocks noChangeShapeType="1"/>
            </p:cNvSpPr>
            <p:nvPr/>
          </p:nvSpPr>
          <p:spPr bwMode="auto">
            <a:xfrm flipH="1">
              <a:off x="1882" y="3113"/>
              <a:ext cx="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19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6357" name="图片 81" descr="102-160R2215934P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57812" y="1989815"/>
            <a:ext cx="940647" cy="140069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6358" name="图片 82" descr="2013110513595138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68078" y="2200622"/>
            <a:ext cx="754180" cy="111493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6359" name="图片 84" descr="2014072408422459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85237" y="2154947"/>
            <a:ext cx="660353" cy="116997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矩形 5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28689889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1151467" y="1804740"/>
            <a:ext cx="6452694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795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7350" name="矩形 14"/>
          <p:cNvSpPr>
            <a:spLocks noChangeArrowheads="1"/>
          </p:cNvSpPr>
          <p:nvPr/>
        </p:nvSpPr>
        <p:spPr bwMode="auto">
          <a:xfrm>
            <a:off x="4276341" y="1882571"/>
            <a:ext cx="3192498" cy="13353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电能表的作用：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</a:rPr>
              <a:t>测量用户在一定时间内消耗电能</a:t>
            </a:r>
            <a:r>
              <a:rPr lang="zh-CN" altLang="en-US" sz="1795" smtClean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en-US" altLang="zh-CN" sz="1795" smtClean="0">
              <a:latin typeface="Times New Roman" pitchFamily="18" charset="0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95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接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法：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</a:rPr>
              <a:t>装在家庭电路的干路上。</a:t>
            </a:r>
          </a:p>
        </p:txBody>
      </p:sp>
      <p:pic>
        <p:nvPicPr>
          <p:cNvPr id="57351" name="图片 15" descr="63501662342578125015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58" t="18056" r="26042"/>
          <a:stretch>
            <a:fillRect/>
          </a:stretch>
        </p:blipFill>
        <p:spPr bwMode="auto">
          <a:xfrm>
            <a:off x="2480213" y="1520353"/>
            <a:ext cx="1660806" cy="268328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1893044" y="902924"/>
            <a:ext cx="136928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、电能表</a:t>
            </a:r>
            <a:endParaRPr lang="zh-CN" altLang="en-US" sz="2000" b="1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164052926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80570" y="1751416"/>
            <a:ext cx="1249642" cy="275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292229" y="1260775"/>
            <a:ext cx="4559542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95" smtClean="0">
                <a:latin typeface="Times New Roman" panose="02020603050405020304" pitchFamily="18" charset="0"/>
                <a:ea typeface="黑体" panose="02010609060101010101" charset="-122"/>
              </a:rPr>
              <a:t>串联</a:t>
            </a:r>
            <a:r>
              <a:rPr lang="zh-CN" altLang="en-US" sz="1795">
                <a:latin typeface="Times New Roman" panose="02020603050405020304" pitchFamily="18" charset="0"/>
                <a:ea typeface="黑体" panose="02010609060101010101" charset="-122"/>
              </a:rPr>
              <a:t>在干路中，控制室内全部电路的通与断。               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79746" y="1998455"/>
            <a:ext cx="2333217" cy="190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6" name="Text Box 39"/>
          <p:cNvSpPr txBox="1">
            <a:spLocks noChangeArrowheads="1"/>
          </p:cNvSpPr>
          <p:nvPr/>
        </p:nvSpPr>
        <p:spPr bwMode="auto">
          <a:xfrm>
            <a:off x="1878367" y="834480"/>
            <a:ext cx="1223412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95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1795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、总开关</a:t>
            </a:r>
          </a:p>
        </p:txBody>
      </p:sp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3780929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2"/>
          <p:cNvSpPr txBox="1">
            <a:spLocks noChangeArrowheads="1"/>
          </p:cNvSpPr>
          <p:nvPr/>
        </p:nvSpPr>
        <p:spPr bwMode="auto">
          <a:xfrm>
            <a:off x="1791261" y="803082"/>
            <a:ext cx="1231023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95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4</a:t>
            </a:r>
            <a:r>
              <a:rPr lang="zh-CN" altLang="en-US" sz="1795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、试电笔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1335" y="1304289"/>
            <a:ext cx="1337310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）作用：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883410" y="1813356"/>
            <a:ext cx="1260475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）构造：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129280" y="1303036"/>
            <a:ext cx="1799590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9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辨别火线和零线。</a:t>
            </a:r>
          </a:p>
        </p:txBody>
      </p:sp>
      <p:grpSp>
        <p:nvGrpSpPr>
          <p:cNvPr id="2" name="组合 15"/>
          <p:cNvGrpSpPr/>
          <p:nvPr/>
        </p:nvGrpSpPr>
        <p:grpSpPr>
          <a:xfrm>
            <a:off x="2521333" y="2312871"/>
            <a:ext cx="5135552" cy="2028435"/>
            <a:chOff x="1785918" y="2708275"/>
            <a:chExt cx="6864377" cy="2062169"/>
          </a:xfrm>
        </p:grpSpPr>
        <p:grpSp>
          <p:nvGrpSpPr>
            <p:cNvPr id="3" name="Group 6"/>
            <p:cNvGrpSpPr/>
            <p:nvPr/>
          </p:nvGrpSpPr>
          <p:grpSpPr>
            <a:xfrm>
              <a:off x="1871663" y="2708275"/>
              <a:ext cx="6778632" cy="2062169"/>
              <a:chOff x="45" y="0"/>
              <a:chExt cx="4270" cy="1299"/>
            </a:xfrm>
          </p:grpSpPr>
          <p:sp>
            <p:nvSpPr>
              <p:cNvPr id="59403" name="Text Box 11"/>
              <p:cNvSpPr txBox="1">
                <a:spLocks noChangeArrowheads="1"/>
              </p:cNvSpPr>
              <p:nvPr/>
            </p:nvSpPr>
            <p:spPr bwMode="auto">
              <a:xfrm>
                <a:off x="930" y="23"/>
                <a:ext cx="738" cy="3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795">
                    <a:latin typeface="Times New Roman" panose="02020603050405020304" pitchFamily="18" charset="0"/>
                    <a:ea typeface="黑体" panose="02010609060101010101" charset="-122"/>
                  </a:rPr>
                  <a:t>氖管</a:t>
                </a:r>
              </a:p>
            </p:txBody>
          </p:sp>
          <p:sp>
            <p:nvSpPr>
              <p:cNvPr id="59404" name="Text Box 7"/>
              <p:cNvSpPr txBox="1">
                <a:spLocks noChangeArrowheads="1"/>
              </p:cNvSpPr>
              <p:nvPr/>
            </p:nvSpPr>
            <p:spPr bwMode="auto">
              <a:xfrm>
                <a:off x="1928" y="0"/>
                <a:ext cx="597" cy="3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795">
                    <a:latin typeface="Times New Roman" panose="02020603050405020304" pitchFamily="18" charset="0"/>
                    <a:ea typeface="黑体" panose="02010609060101010101" charset="-122"/>
                  </a:rPr>
                  <a:t>电阻</a:t>
                </a:r>
              </a:p>
            </p:txBody>
          </p:sp>
          <p:sp>
            <p:nvSpPr>
              <p:cNvPr id="59405" name="Text Box 3"/>
              <p:cNvSpPr txBox="1">
                <a:spLocks noChangeArrowheads="1"/>
              </p:cNvSpPr>
              <p:nvPr/>
            </p:nvSpPr>
            <p:spPr bwMode="auto">
              <a:xfrm>
                <a:off x="3188" y="975"/>
                <a:ext cx="1127" cy="3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795">
                    <a:latin typeface="Times New Roman" panose="02020603050405020304" pitchFamily="18" charset="0"/>
                    <a:ea typeface="黑体" panose="02010609060101010101" charset="-122"/>
                  </a:rPr>
                  <a:t>笔尖金属体</a:t>
                </a:r>
              </a:p>
            </p:txBody>
          </p:sp>
          <p:sp>
            <p:nvSpPr>
              <p:cNvPr id="59406" name="Text Box 19"/>
              <p:cNvSpPr txBox="1">
                <a:spLocks noChangeArrowheads="1"/>
              </p:cNvSpPr>
              <p:nvPr/>
            </p:nvSpPr>
            <p:spPr bwMode="auto">
              <a:xfrm>
                <a:off x="45" y="953"/>
                <a:ext cx="1406" cy="3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795">
                    <a:latin typeface="Times New Roman" panose="02020603050405020304" pitchFamily="18" charset="0"/>
                    <a:ea typeface="黑体" panose="02010609060101010101" charset="-122"/>
                  </a:rPr>
                  <a:t>笔尾金属体</a:t>
                </a:r>
              </a:p>
            </p:txBody>
          </p:sp>
          <p:sp>
            <p:nvSpPr>
              <p:cNvPr id="59407" name="Text Box 15"/>
              <p:cNvSpPr txBox="1">
                <a:spLocks noChangeArrowheads="1"/>
              </p:cNvSpPr>
              <p:nvPr/>
            </p:nvSpPr>
            <p:spPr bwMode="auto">
              <a:xfrm>
                <a:off x="204" y="91"/>
                <a:ext cx="621" cy="3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795">
                    <a:latin typeface="Times New Roman" panose="02020603050405020304" pitchFamily="18" charset="0"/>
                    <a:ea typeface="黑体" panose="02010609060101010101" charset="-122"/>
                  </a:rPr>
                  <a:t>弹簧</a:t>
                </a:r>
              </a:p>
            </p:txBody>
          </p:sp>
          <p:sp>
            <p:nvSpPr>
              <p:cNvPr id="59408" name="Line 13"/>
              <p:cNvSpPr>
                <a:spLocks noChangeShapeType="1"/>
              </p:cNvSpPr>
              <p:nvPr/>
            </p:nvSpPr>
            <p:spPr bwMode="auto">
              <a:xfrm>
                <a:off x="771" y="363"/>
                <a:ext cx="272" cy="1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79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409" name="Line 14"/>
              <p:cNvSpPr>
                <a:spLocks noChangeShapeType="1"/>
              </p:cNvSpPr>
              <p:nvPr/>
            </p:nvSpPr>
            <p:spPr bwMode="auto">
              <a:xfrm flipH="1">
                <a:off x="544" y="771"/>
                <a:ext cx="114" cy="2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79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410" name="Line 15"/>
              <p:cNvSpPr>
                <a:spLocks noChangeShapeType="1"/>
              </p:cNvSpPr>
              <p:nvPr/>
            </p:nvSpPr>
            <p:spPr bwMode="auto">
              <a:xfrm>
                <a:off x="3411" y="634"/>
                <a:ext cx="136" cy="2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79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18" name="图片 17" descr="测电笔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5918" y="3071416"/>
              <a:ext cx="5510233" cy="1095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矩形 3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804290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2"/>
          <p:cNvSpPr txBox="1">
            <a:spLocks noChangeArrowheads="1"/>
          </p:cNvSpPr>
          <p:nvPr/>
        </p:nvSpPr>
        <p:spPr bwMode="auto">
          <a:xfrm>
            <a:off x="1878368" y="817224"/>
            <a:ext cx="1239071" cy="5066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95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4</a:t>
            </a:r>
            <a:r>
              <a:rPr lang="zh-CN" altLang="en-US" sz="1795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</a:rPr>
              <a:t>、试电笔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1874290" y="1274831"/>
            <a:ext cx="1624716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）使用</a:t>
            </a:r>
            <a:r>
              <a:rPr lang="zh-CN" altLang="en-US" sz="1645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方法：</a:t>
            </a:r>
            <a:endParaRPr lang="en-US" altLang="zh-CN" sz="1645">
              <a:solidFill>
                <a:srgbClr val="FF0000"/>
              </a:solidFill>
              <a:latin typeface="Times New Roman" pitchFamily="18" charset="0"/>
              <a:ea typeface="黑体" panose="02010609060101010101" charset="-122"/>
            </a:endParaRPr>
          </a:p>
        </p:txBody>
      </p:sp>
      <p:pic>
        <p:nvPicPr>
          <p:cNvPr id="28" name="Picture 2" descr="E:\01商乐\05区工作\04课题组\做ppt\19章 生活用电\图\19-1-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31589" y="2706195"/>
            <a:ext cx="748242" cy="125430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9" name="Picture 5" descr="13-18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5443" y="2635926"/>
            <a:ext cx="1068917" cy="117700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892412" y="1684142"/>
            <a:ext cx="5393279" cy="851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 smtClean="0">
                <a:latin typeface="Times New Roman" panose="02020603050405020304" pitchFamily="18" charset="0"/>
                <a:ea typeface="黑体" panose="02010609060101010101" charset="-122"/>
              </a:rPr>
              <a:t>        用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手接触笔尾的金属体、笔尖金属体接触被测电路。若氖管</a:t>
            </a: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发光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，则接触的是</a:t>
            </a:r>
            <a:r>
              <a:rPr lang="zh-CN" altLang="en-US" sz="164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火线</a:t>
            </a: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，否则为零线。</a:t>
            </a:r>
            <a:endParaRPr lang="en-US" altLang="zh-CN" sz="1645">
              <a:latin typeface="Times New Roman" pitchFamily="18" charset="0"/>
              <a:ea typeface="黑体" panose="02010609060101010101" charset="-122"/>
            </a:endParaRPr>
          </a:p>
        </p:txBody>
      </p:sp>
      <p:sp>
        <p:nvSpPr>
          <p:cNvPr id="31" name="矩形 2"/>
          <p:cNvSpPr>
            <a:spLocks noChangeArrowheads="1"/>
          </p:cNvSpPr>
          <p:nvPr/>
        </p:nvSpPr>
        <p:spPr bwMode="auto">
          <a:xfrm>
            <a:off x="2432939" y="4123832"/>
            <a:ext cx="1654687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正确的使用方法</a:t>
            </a:r>
          </a:p>
        </p:txBody>
      </p:sp>
      <p:pic>
        <p:nvPicPr>
          <p:cNvPr id="32" name="Picture 4" descr="k05-05-057fs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02" t="52258" b="20076"/>
          <a:stretch>
            <a:fillRect/>
          </a:stretch>
        </p:blipFill>
        <p:spPr bwMode="auto">
          <a:xfrm>
            <a:off x="4776284" y="2917003"/>
            <a:ext cx="946585" cy="75773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3" name="圆角矩形 32"/>
          <p:cNvSpPr/>
          <p:nvPr/>
        </p:nvSpPr>
        <p:spPr>
          <a:xfrm>
            <a:off x="1981660" y="2635927"/>
            <a:ext cx="2511955" cy="1475647"/>
          </a:xfrm>
          <a:prstGeom prst="roundRect">
            <a:avLst>
              <a:gd name="adj" fmla="val 10196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zh-CN" altLang="en-US" sz="1645">
              <a:solidFill>
                <a:srgbClr val="FFFFFF"/>
              </a:solidFill>
              <a:latin typeface="Times New Roman" pitchFamily="18" charset="0"/>
              <a:ea typeface="黑体" panose="02010609060101010101" charset="-122"/>
            </a:endParaRPr>
          </a:p>
        </p:txBody>
      </p:sp>
      <p:pic>
        <p:nvPicPr>
          <p:cNvPr id="34" name="图片 33" descr="错误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76315" y="2776465"/>
            <a:ext cx="1443037" cy="101304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5" name="圆角矩形 34"/>
          <p:cNvSpPr/>
          <p:nvPr/>
        </p:nvSpPr>
        <p:spPr>
          <a:xfrm>
            <a:off x="4760843" y="2635927"/>
            <a:ext cx="2511955" cy="1475647"/>
          </a:xfrm>
          <a:prstGeom prst="roundRect">
            <a:avLst>
              <a:gd name="adj" fmla="val 10196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zh-CN" altLang="en-US" sz="1645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6" name="矩形 2"/>
          <p:cNvSpPr>
            <a:spLocks noChangeArrowheads="1"/>
          </p:cNvSpPr>
          <p:nvPr/>
        </p:nvSpPr>
        <p:spPr bwMode="auto">
          <a:xfrm>
            <a:off x="5249576" y="4120872"/>
            <a:ext cx="1677735" cy="472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45">
                <a:latin typeface="Times New Roman" panose="02020603050405020304" pitchFamily="18" charset="0"/>
                <a:ea typeface="黑体" panose="02010609060101010101" charset="-122"/>
              </a:rPr>
              <a:t>错误的使用方法</a:t>
            </a:r>
          </a:p>
        </p:txBody>
      </p:sp>
      <p:sp>
        <p:nvSpPr>
          <p:cNvPr id="3" name="矩形 2"/>
          <p:cNvSpPr/>
          <p:nvPr/>
        </p:nvSpPr>
        <p:spPr>
          <a:xfrm>
            <a:off x="127001" y="83279"/>
            <a:ext cx="2099945" cy="64633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1694425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 animBg="1"/>
      <p:bldP spid="3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e364c58-9cd3-4e0d-8ff0-1aec825af4d1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1940</Words>
  <Application>Microsoft Office PowerPoint</Application>
  <PresentationFormat>自定义</PresentationFormat>
  <Paragraphs>167</Paragraphs>
  <Slides>29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第十九章 生活用电  复习课件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8</cp:revision>
  <dcterms:created xsi:type="dcterms:W3CDTF">2020-12-08T12:57:07Z</dcterms:created>
  <dcterms:modified xsi:type="dcterms:W3CDTF">2020-12-08T13:07:48Z</dcterms:modified>
</cp:coreProperties>
</file>