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03" r:id="rId3"/>
    <p:sldId id="310" r:id="rId4"/>
    <p:sldId id="281" r:id="rId5"/>
    <p:sldId id="304" r:id="rId6"/>
    <p:sldId id="286" r:id="rId7"/>
    <p:sldId id="288" r:id="rId8"/>
    <p:sldId id="313" r:id="rId9"/>
    <p:sldId id="311" r:id="rId10"/>
    <p:sldId id="289" r:id="rId11"/>
    <p:sldId id="290" r:id="rId12"/>
    <p:sldId id="294" r:id="rId13"/>
    <p:sldId id="292" r:id="rId14"/>
    <p:sldId id="314" r:id="rId15"/>
    <p:sldId id="307" r:id="rId16"/>
    <p:sldId id="287" r:id="rId17"/>
    <p:sldId id="299" r:id="rId18"/>
    <p:sldId id="301" r:id="rId19"/>
    <p:sldId id="300" r:id="rId20"/>
    <p:sldId id="302" r:id="rId21"/>
    <p:sldId id="309" r:id="rId22"/>
    <p:sldId id="295" r:id="rId23"/>
    <p:sldId id="297" r:id="rId24"/>
    <p:sldId id="315" r:id="rId25"/>
    <p:sldId id="316" r:id="rId26"/>
    <p:sldId id="317" r:id="rId27"/>
    <p:sldId id="318" r:id="rId28"/>
    <p:sldId id="298" r:id="rId29"/>
  </p:sldIdLst>
  <p:sldSz cx="9144000" cy="6858000" type="screen4x3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FF0000"/>
    <a:srgbClr val="02A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B288D03-545E-4510-9CE3-C2581F14EAF6}" type="datetimeFigureOut">
              <a:rPr lang="zh-CN" altLang="en-US"/>
              <a:pPr>
                <a:defRPr/>
              </a:pPr>
              <a:t>2020/11/2</a:t>
            </a:fld>
            <a:endParaRPr lang="en-US" altLang="zh-CN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F3ECDA5-DB57-48CD-BC73-B1BE1D08BD9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7728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CB4E7-9026-4A1D-860A-F0D89784DEB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4B17A-AEE1-4B21-8B70-BF76BBC305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3AC47-F2B5-44FE-B101-B99F248173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A7048-0D8F-40E5-BDE1-191923165A2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5CA23-587E-4A2F-9C84-E953F31E7CF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8574E-F0FD-484E-B4E6-3A6FD0E006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2DF0-FB85-4E5E-83EC-4FF1F1FB6A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89D4B-3F4D-4CC3-895B-1B99D1B7E3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A1C4-B1E2-49E2-9C68-39CEACCC4B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CDC67-D253-4220-88FA-8E2AD27673F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E215B-3BB8-413E-A385-142C14AFF8E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1966D-4923-4EBE-BD0F-21032BE1B1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6294EF2D-FF04-47B6-AA1B-53E83FA203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wd=%E7%89%B9%E6%96%AF%E6%8B%89&amp;tn=44039180_cpr&amp;fenlei=mv6quAkxTZn0IZRqIHckPjm4nH00T1Y3mH99nvnYuWbdrH7-PjIB0ZwV5Hcvrjm3rH6sPfKWUMw85HfYnjn4nH6sgvPsT6KdThsqpZwYTjCEQLGCpyw9Uz4Bmy-bIi4WUvYETgN-TLwGUv3EnHRdPjm4Pjbk" TargetMode="External"/><Relationship Id="rId2" Type="http://schemas.openxmlformats.org/officeDocument/2006/relationships/hyperlink" Target="https://www.baidu.com/s?wd=%E5%8D%97%E6%96%AF%E6%8B%89%E5%A4%AB&amp;tn=44039180_cpr&amp;fenlei=mv6quAkxTZn0IZRqIHckPjm4nH00T1Y3mH99nvnYuWbdrH7-PjIB0ZwV5Hcvrjm3rH6sPfKWUMw85HfYnjn4nH6sgvPsT6KdThsqpZwYTjCEQLGCpyw9Uz4Bmy-bIi4WUvYETgN-TLwGUv3EnHRdPjm4Pjb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hyperlink" Target="https://www.baidu.com/s?wd=%E4%BA%A4%E6%B5%81%E7%94%B5%E5%8A%A8%E6%9C%BA&amp;tn=44039180_cpr&amp;fenlei=mv6quAkxTZn0IZRqIHckPjm4nH00T1Y3mH99nvnYuWbdrH7-PjIB0ZwV5Hcvrjm3rH6sPfKWUMw85HfYnjn4nH6sgvPsT6KdThsqpZwYTjCEQLGCpyw9Uz4Bmy-bIi4WUvYETgN-TLwGUv3EnHRdPjm4Pjb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610600" cy="147002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第二十章 电与磁</a:t>
            </a:r>
            <a:b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</a:b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节 电动机</a:t>
            </a:r>
            <a:endParaRPr lang="en-US" altLang="zh-CN" b="1" dirty="0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u=1409490529,2783221860&amp;fm=27&amp;gp=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05400" y="2667000"/>
            <a:ext cx="4038600" cy="39893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4" descr="http://wt.zjzszx.cn/imagematerial/upload/wl/2DU3ZN1774X1SGBC.jpg"/>
          <p:cNvPicPr>
            <a:picLocks noChangeAspect="1" noChangeArrowheads="1"/>
          </p:cNvPicPr>
          <p:nvPr/>
        </p:nvPicPr>
        <p:blipFill>
          <a:blip r:embed="rId3"/>
          <a:srcRect b="8221"/>
          <a:stretch>
            <a:fillRect/>
          </a:stretch>
        </p:blipFill>
        <p:spPr bwMode="auto">
          <a:xfrm>
            <a:off x="304800" y="152400"/>
            <a:ext cx="5062538" cy="35814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152400"/>
            <a:ext cx="7696200" cy="2568575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4099" name="Picture 2" descr="D:\Documents\Pictures\A02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" y="2590800"/>
            <a:ext cx="1668463" cy="1546225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3" name="Group 3"/>
          <p:cNvGrpSpPr/>
          <p:nvPr/>
        </p:nvGrpSpPr>
        <p:grpSpPr>
          <a:xfrm>
            <a:off x="2663825" y="2286000"/>
            <a:ext cx="4117975" cy="1981200"/>
            <a:chOff x="0" y="0"/>
            <a:chExt cx="2976" cy="1432"/>
          </a:xfrm>
        </p:grpSpPr>
        <p:grpSp>
          <p:nvGrpSpPr>
            <p:cNvPr id="4103" name="Group 4"/>
            <p:cNvGrpSpPr/>
            <p:nvPr/>
          </p:nvGrpSpPr>
          <p:grpSpPr>
            <a:xfrm>
              <a:off x="672" y="624"/>
              <a:ext cx="1440" cy="384"/>
              <a:chOff x="0" y="0"/>
              <a:chExt cx="1440" cy="384"/>
            </a:xfrm>
          </p:grpSpPr>
          <p:sp>
            <p:nvSpPr>
              <p:cNvPr id="4121" name="Line 5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2" name="Line 6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3" name="Line 7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4" name="Line 8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5" name="Line 9"/>
              <p:cNvSpPr>
                <a:spLocks noChangeShapeType="1"/>
              </p:cNvSpPr>
              <p:nvPr/>
            </p:nvSpPr>
            <p:spPr bwMode="auto">
              <a:xfrm flipH="1">
                <a:off x="97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6" name="Line 10"/>
              <p:cNvSpPr>
                <a:spLocks noChangeShapeType="1"/>
              </p:cNvSpPr>
              <p:nvPr/>
            </p:nvSpPr>
            <p:spPr bwMode="auto">
              <a:xfrm>
                <a:off x="1392" y="0"/>
                <a:ext cx="48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7" name="Line 11"/>
              <p:cNvSpPr>
                <a:spLocks noChangeShapeType="1"/>
              </p:cNvSpPr>
              <p:nvPr/>
            </p:nvSpPr>
            <p:spPr bwMode="auto">
              <a:xfrm flipH="1">
                <a:off x="11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8" name="Line 12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4104" name="Rectangle 13"/>
            <p:cNvSpPr>
              <a:spLocks noChangeArrowheads="1"/>
            </p:cNvSpPr>
            <p:nvPr/>
          </p:nvSpPr>
          <p:spPr bwMode="auto">
            <a:xfrm>
              <a:off x="240" y="645"/>
              <a:ext cx="2304" cy="363"/>
            </a:xfrm>
            <a:prstGeom prst="rect">
              <a:avLst/>
            </a:prstGeom>
            <a:gradFill rotWithShape="1">
              <a:gsLst>
                <a:gs pos="0">
                  <a:srgbClr val="787878"/>
                </a:gs>
                <a:gs pos="50000">
                  <a:srgbClr val="DDDDDD"/>
                </a:gs>
                <a:gs pos="100000">
                  <a:srgbClr val="787878"/>
                </a:gs>
              </a:gsLst>
              <a:lin ang="5400000" scaled="1"/>
            </a:gradFill>
            <a:ln w="19050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800">
                <a:solidFill>
                  <a:srgbClr val="1E1C11"/>
                </a:solidFill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4105" name="Group 14"/>
            <p:cNvGrpSpPr/>
            <p:nvPr/>
          </p:nvGrpSpPr>
          <p:grpSpPr>
            <a:xfrm>
              <a:off x="480" y="432"/>
              <a:ext cx="1680" cy="1000"/>
              <a:chOff x="0" y="0"/>
              <a:chExt cx="1680" cy="1248"/>
            </a:xfrm>
          </p:grpSpPr>
          <p:sp>
            <p:nvSpPr>
              <p:cNvPr id="4112" name="未知"/>
              <p:cNvSpPr/>
              <p:nvPr/>
            </p:nvSpPr>
            <p:spPr bwMode="auto">
              <a:xfrm>
                <a:off x="20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3" name="未知"/>
              <p:cNvSpPr/>
              <p:nvPr/>
            </p:nvSpPr>
            <p:spPr bwMode="auto">
              <a:xfrm>
                <a:off x="38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4" name="未知"/>
              <p:cNvSpPr/>
              <p:nvPr/>
            </p:nvSpPr>
            <p:spPr bwMode="auto">
              <a:xfrm>
                <a:off x="5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5" name="未知"/>
              <p:cNvSpPr/>
              <p:nvPr/>
            </p:nvSpPr>
            <p:spPr bwMode="auto">
              <a:xfrm>
                <a:off x="7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6" name="未知"/>
              <p:cNvSpPr/>
              <p:nvPr/>
            </p:nvSpPr>
            <p:spPr bwMode="auto">
              <a:xfrm>
                <a:off x="972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7" name="未知"/>
              <p:cNvSpPr/>
              <p:nvPr/>
            </p:nvSpPr>
            <p:spPr bwMode="auto">
              <a:xfrm>
                <a:off x="11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8" name="未知"/>
              <p:cNvSpPr/>
              <p:nvPr/>
            </p:nvSpPr>
            <p:spPr bwMode="auto">
              <a:xfrm>
                <a:off x="13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9" name="未知"/>
              <p:cNvSpPr/>
              <p:nvPr/>
            </p:nvSpPr>
            <p:spPr bwMode="auto">
              <a:xfrm>
                <a:off x="1632" y="720"/>
                <a:ext cx="48" cy="528"/>
              </a:xfrm>
              <a:custGeom>
                <a:avLst/>
                <a:gdLst>
                  <a:gd name="T0" fmla="*/ 0 w 48"/>
                  <a:gd name="T1" fmla="*/ 0 h 528"/>
                  <a:gd name="T2" fmla="*/ 48 w 48"/>
                  <a:gd name="T3" fmla="*/ 528 h 528"/>
                  <a:gd name="T4" fmla="*/ 0 60000 65536"/>
                  <a:gd name="T5" fmla="*/ 0 60000 65536"/>
                  <a:gd name="T6" fmla="*/ 0 w 48"/>
                  <a:gd name="T7" fmla="*/ 0 h 528"/>
                  <a:gd name="T8" fmla="*/ 48 w 48"/>
                  <a:gd name="T9" fmla="*/ 528 h 52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528">
                    <a:moveTo>
                      <a:pt x="0" y="0"/>
                    </a:moveTo>
                    <a:cubicBezTo>
                      <a:pt x="20" y="216"/>
                      <a:pt x="40" y="432"/>
                      <a:pt x="48" y="528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0" name="未知"/>
              <p:cNvSpPr/>
              <p:nvPr/>
            </p:nvSpPr>
            <p:spPr bwMode="auto">
              <a:xfrm>
                <a:off x="0" y="0"/>
                <a:ext cx="192" cy="1216"/>
              </a:xfrm>
              <a:custGeom>
                <a:avLst/>
                <a:gdLst>
                  <a:gd name="T0" fmla="*/ 0 w 192"/>
                  <a:gd name="T1" fmla="*/ 1216 h 1216"/>
                  <a:gd name="T2" fmla="*/ 144 w 192"/>
                  <a:gd name="T3" fmla="*/ 160 h 1216"/>
                  <a:gd name="T4" fmla="*/ 192 w 192"/>
                  <a:gd name="T5" fmla="*/ 256 h 1216"/>
                  <a:gd name="T6" fmla="*/ 0 60000 65536"/>
                  <a:gd name="T7" fmla="*/ 0 60000 65536"/>
                  <a:gd name="T8" fmla="*/ 0 60000 65536"/>
                  <a:gd name="T9" fmla="*/ 0 w 192"/>
                  <a:gd name="T10" fmla="*/ 0 h 1216"/>
                  <a:gd name="T11" fmla="*/ 192 w 192"/>
                  <a:gd name="T12" fmla="*/ 1216 h 12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" h="1216">
                    <a:moveTo>
                      <a:pt x="0" y="1216"/>
                    </a:moveTo>
                    <a:cubicBezTo>
                      <a:pt x="56" y="768"/>
                      <a:pt x="112" y="320"/>
                      <a:pt x="144" y="160"/>
                    </a:cubicBezTo>
                    <a:cubicBezTo>
                      <a:pt x="176" y="0"/>
                      <a:pt x="184" y="128"/>
                      <a:pt x="192" y="256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grpSp>
          <p:nvGrpSpPr>
            <p:cNvPr id="4106" name="Group 24"/>
            <p:cNvGrpSpPr/>
            <p:nvPr/>
          </p:nvGrpSpPr>
          <p:grpSpPr>
            <a:xfrm>
              <a:off x="0" y="0"/>
              <a:ext cx="816" cy="432"/>
              <a:chOff x="0" y="0"/>
              <a:chExt cx="816" cy="432"/>
            </a:xfrm>
          </p:grpSpPr>
          <p:sp>
            <p:nvSpPr>
              <p:cNvPr id="4110" name="AutoShape 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672" cy="432"/>
              </a:xfrm>
              <a:prstGeom prst="wedgeRoundRectCallout">
                <a:avLst>
                  <a:gd name="adj1" fmla="val -41519"/>
                  <a:gd name="adj2" fmla="val 76384"/>
                  <a:gd name="adj3" fmla="val 16667"/>
                </a:avLst>
              </a:prstGeom>
              <a:solidFill>
                <a:schemeClr val="bg1">
                  <a:alpha val="50195"/>
                </a:schemeClr>
              </a:solidFill>
              <a:ln w="28575" cap="sq">
                <a:solidFill>
                  <a:srgbClr val="0066CC"/>
                </a:solidFill>
                <a:miter lim="800000"/>
              </a:ln>
            </p:spPr>
            <p:txBody>
              <a:bodyPr/>
              <a:lstStyle/>
              <a:p>
                <a:pPr algn="ctr"/>
                <a:endParaRPr lang="zh-CN" altLang="en-US" sz="2400">
                  <a:solidFill>
                    <a:srgbClr val="1E1C11"/>
                  </a:solidFill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5" name="Text Box 26"/>
              <p:cNvSpPr txBox="1">
                <a:spLocks noChangeArrowheads="1"/>
              </p:cNvSpPr>
              <p:nvPr/>
            </p:nvSpPr>
            <p:spPr bwMode="auto">
              <a:xfrm>
                <a:off x="0" y="24"/>
                <a:ext cx="816" cy="37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CN" altLang="en-US" sz="2800" b="1">
                    <a:solidFill>
                      <a:srgbClr val="1E1C1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itchFamily="49" charset="-122"/>
                    <a:cs typeface="Times New Roman" pitchFamily="18" charset="0"/>
                  </a:rPr>
                  <a:t>线圈</a:t>
                </a:r>
              </a:p>
            </p:txBody>
          </p:sp>
        </p:grpSp>
        <p:grpSp>
          <p:nvGrpSpPr>
            <p:cNvPr id="4107" name="Group 27"/>
            <p:cNvGrpSpPr/>
            <p:nvPr/>
          </p:nvGrpSpPr>
          <p:grpSpPr>
            <a:xfrm>
              <a:off x="2148" y="192"/>
              <a:ext cx="828" cy="408"/>
              <a:chOff x="0" y="0"/>
              <a:chExt cx="828" cy="408"/>
            </a:xfrm>
          </p:grpSpPr>
          <p:sp>
            <p:nvSpPr>
              <p:cNvPr id="4108" name="AutoShape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4" cy="408"/>
              </a:xfrm>
              <a:prstGeom prst="wedgeRoundRectCallout">
                <a:avLst>
                  <a:gd name="adj1" fmla="val -41667"/>
                  <a:gd name="adj2" fmla="val 78185"/>
                  <a:gd name="adj3" fmla="val 16667"/>
                </a:avLst>
              </a:prstGeom>
              <a:solidFill>
                <a:schemeClr val="bg1">
                  <a:alpha val="50195"/>
                </a:schemeClr>
              </a:solidFill>
              <a:ln w="28575" cap="sq">
                <a:solidFill>
                  <a:srgbClr val="0066CC"/>
                </a:solidFill>
                <a:miter lim="800000"/>
              </a:ln>
            </p:spPr>
            <p:txBody>
              <a:bodyPr/>
              <a:lstStyle/>
              <a:p>
                <a:pPr algn="ctr"/>
                <a:endParaRPr lang="zh-CN" altLang="en-US" sz="2400">
                  <a:solidFill>
                    <a:srgbClr val="1E1C11"/>
                  </a:solidFill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3" name="Text Box 29"/>
              <p:cNvSpPr txBox="1">
                <a:spLocks noChangeArrowheads="1"/>
              </p:cNvSpPr>
              <p:nvPr/>
            </p:nvSpPr>
            <p:spPr bwMode="auto">
              <a:xfrm>
                <a:off x="11" y="24"/>
                <a:ext cx="817" cy="37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CN" altLang="en-US" sz="2800" b="1">
                    <a:solidFill>
                      <a:srgbClr val="1E1C1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itchFamily="49" charset="-122"/>
                    <a:cs typeface="Times New Roman" pitchFamily="18" charset="0"/>
                  </a:rPr>
                  <a:t>铁芯</a:t>
                </a:r>
              </a:p>
            </p:txBody>
          </p:sp>
        </p:grpSp>
      </p:grpSp>
      <p:pic>
        <p:nvPicPr>
          <p:cNvPr id="4101" name="对象 3"/>
          <p:cNvPicPr>
            <a:picLocks noChangeArrowheads="1"/>
          </p:cNvPicPr>
          <p:nvPr/>
        </p:nvPicPr>
        <p:blipFill>
          <a:blip r:embed="rId4"/>
          <a:srcRect t="-285" b="-1173"/>
          <a:stretch>
            <a:fillRect/>
          </a:stretch>
        </p:blipFill>
        <p:spPr bwMode="auto">
          <a:xfrm>
            <a:off x="609600" y="4267200"/>
            <a:ext cx="2790825" cy="23114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102" name="Picture 4" descr="调整大小 13104005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343400" y="4191000"/>
            <a:ext cx="3962400" cy="23780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15963"/>
          </a:xfrm>
        </p:spPr>
        <p:txBody>
          <a:bodyPr/>
          <a:lstStyle/>
          <a:p>
            <a:pPr algn="l"/>
            <a:r>
              <a:rPr lang="zh-CN" altLang="en-US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一、磁场对通电导线的作用</a:t>
            </a:r>
          </a:p>
        </p:txBody>
      </p:sp>
      <p:sp>
        <p:nvSpPr>
          <p:cNvPr id="5123" name="内容占位符 7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7010400" cy="533400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．探究磁场对通电导线作用</a:t>
            </a:r>
          </a:p>
        </p:txBody>
      </p:sp>
      <p:sp>
        <p:nvSpPr>
          <p:cNvPr id="4131" name="Rectangle 3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4191000"/>
            <a:ext cx="8153400" cy="2590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实验结论：</a:t>
            </a:r>
          </a:p>
          <a:p>
            <a:pPr>
              <a:buClr>
                <a:schemeClr val="bg1"/>
              </a:buClr>
              <a:defRPr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b="1" u="wavyHeavy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通电导线</a:t>
            </a:r>
            <a:r>
              <a:rPr lang="zh-CN" altLang="en-US" b="1" u="wavyHeavy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在</a:t>
            </a:r>
            <a:r>
              <a:rPr lang="zh-CN" altLang="en-US" b="1" u="wavyHeavy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磁场</a:t>
            </a:r>
            <a:r>
              <a:rPr lang="zh-CN" altLang="en-US" b="1" u="wavyHeavy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中受到</a:t>
            </a:r>
            <a:r>
              <a:rPr lang="zh-CN" altLang="en-US" b="1" u="wavyHeavy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力</a:t>
            </a:r>
            <a:r>
              <a:rPr lang="zh-CN" altLang="en-US" b="1" u="wavyHeavy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的作用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>
              <a:buClr>
                <a:schemeClr val="bg1"/>
              </a:buClr>
              <a:defRPr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）通电导线在磁场中受到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力的方向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与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电流方向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磁场方向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有关。</a:t>
            </a:r>
          </a:p>
        </p:txBody>
      </p:sp>
      <p:grpSp>
        <p:nvGrpSpPr>
          <p:cNvPr id="5125" name="Group 27"/>
          <p:cNvGrpSpPr/>
          <p:nvPr/>
        </p:nvGrpSpPr>
        <p:grpSpPr>
          <a:xfrm>
            <a:off x="1371600" y="1600200"/>
            <a:ext cx="5410200" cy="2627536"/>
            <a:chOff x="923" y="1661"/>
            <a:chExt cx="3885" cy="2064"/>
          </a:xfrm>
        </p:grpSpPr>
        <p:pic>
          <p:nvPicPr>
            <p:cNvPr id="5126" name="Picture 28" descr="13304001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020" y="1661"/>
              <a:ext cx="3788" cy="19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5127" name="Line 5"/>
            <p:cNvSpPr>
              <a:spLocks noChangeShapeType="1"/>
            </p:cNvSpPr>
            <p:nvPr/>
          </p:nvSpPr>
          <p:spPr bwMode="auto">
            <a:xfrm flipH="1">
              <a:off x="1837" y="2954"/>
              <a:ext cx="249" cy="4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1338" y="3362"/>
              <a:ext cx="1655" cy="3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/>
                <a:buNone/>
              </a:pPr>
              <a:r>
                <a:rPr lang="zh-CN" altLang="en-US" sz="2400" b="1">
                  <a:solidFill>
                    <a:srgbClr val="CC0000"/>
                  </a:solidFill>
                  <a:ea typeface="楷体" pitchFamily="49" charset="-122"/>
                  <a:cs typeface="Times New Roman" pitchFamily="18" charset="0"/>
                </a:rPr>
                <a:t>金属导轨</a:t>
              </a:r>
            </a:p>
          </p:txBody>
        </p:sp>
        <p:sp>
          <p:nvSpPr>
            <p:cNvPr id="5129" name="Text Box 7"/>
            <p:cNvSpPr txBox="1">
              <a:spLocks noChangeArrowheads="1"/>
            </p:cNvSpPr>
            <p:nvPr/>
          </p:nvSpPr>
          <p:spPr bwMode="auto">
            <a:xfrm>
              <a:off x="923" y="1900"/>
              <a:ext cx="1134" cy="3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/>
                <a:buNone/>
              </a:pPr>
              <a:r>
                <a:rPr lang="zh-CN" altLang="en-US" sz="2400" b="1">
                  <a:solidFill>
                    <a:srgbClr val="CC0000"/>
                  </a:solidFill>
                  <a:ea typeface="楷体" pitchFamily="49" charset="-122"/>
                  <a:cs typeface="Times New Roman" pitchFamily="18" charset="0"/>
                </a:rPr>
                <a:t>直导体</a:t>
              </a:r>
            </a:p>
          </p:txBody>
        </p:sp>
        <p:sp>
          <p:nvSpPr>
            <p:cNvPr id="5130" name="Line 8"/>
            <p:cNvSpPr>
              <a:spLocks noChangeShapeType="1"/>
            </p:cNvSpPr>
            <p:nvPr/>
          </p:nvSpPr>
          <p:spPr bwMode="auto">
            <a:xfrm flipH="1" flipV="1">
              <a:off x="1252" y="2200"/>
              <a:ext cx="653" cy="6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5131" name="Text Box 13"/>
            <p:cNvSpPr txBox="1">
              <a:spLocks noChangeArrowheads="1"/>
            </p:cNvSpPr>
            <p:nvPr/>
          </p:nvSpPr>
          <p:spPr bwMode="auto">
            <a:xfrm>
              <a:off x="2812" y="2024"/>
              <a:ext cx="296" cy="4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/>
                <a:buNone/>
              </a:pPr>
              <a:r>
                <a:rPr lang="en-US" altLang="zh-CN" sz="3200" b="1">
                  <a:solidFill>
                    <a:srgbClr val="FF0000"/>
                  </a:solidFill>
                  <a:ea typeface="楷体" pitchFamily="49" charset="-122"/>
                  <a:cs typeface="Times New Roman" pitchFamily="18" charset="0"/>
                </a:rPr>
                <a:t>+</a:t>
              </a:r>
            </a:p>
          </p:txBody>
        </p:sp>
        <p:sp>
          <p:nvSpPr>
            <p:cNvPr id="5132" name="Text Box 14"/>
            <p:cNvSpPr txBox="1">
              <a:spLocks noChangeArrowheads="1"/>
            </p:cNvSpPr>
            <p:nvPr/>
          </p:nvSpPr>
          <p:spPr bwMode="auto">
            <a:xfrm>
              <a:off x="2812" y="2160"/>
              <a:ext cx="296" cy="5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 typeface="Arial"/>
                <a:buNone/>
              </a:pPr>
              <a:r>
                <a:rPr lang="en-US" altLang="zh-CN" sz="3600" b="1">
                  <a:solidFill>
                    <a:srgbClr val="FF0000"/>
                  </a:solidFill>
                  <a:ea typeface="楷体" pitchFamily="49" charset="-122"/>
                  <a:cs typeface="Times New Roman" pitchFamily="18" charset="0"/>
                </a:rPr>
                <a:t>-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56"/>
          <p:cNvGrpSpPr/>
          <p:nvPr/>
        </p:nvGrpSpPr>
        <p:grpSpPr>
          <a:xfrm>
            <a:off x="2057400" y="1143000"/>
            <a:ext cx="762000" cy="2514600"/>
            <a:chOff x="960" y="854"/>
            <a:chExt cx="480" cy="1584"/>
          </a:xfrm>
        </p:grpSpPr>
        <p:grpSp>
          <p:nvGrpSpPr>
            <p:cNvPr id="6201" name="Group 21"/>
            <p:cNvGrpSpPr/>
            <p:nvPr/>
          </p:nvGrpSpPr>
          <p:grpSpPr>
            <a:xfrm>
              <a:off x="960" y="854"/>
              <a:ext cx="480" cy="384"/>
              <a:chOff x="576" y="720"/>
              <a:chExt cx="480" cy="384"/>
            </a:xfrm>
          </p:grpSpPr>
          <p:grpSp>
            <p:nvGrpSpPr>
              <p:cNvPr id="6211" name="Group 10"/>
              <p:cNvGrpSpPr/>
              <p:nvPr/>
            </p:nvGrpSpPr>
            <p:grpSpPr>
              <a:xfrm>
                <a:off x="576" y="720"/>
                <a:ext cx="480" cy="384"/>
                <a:chOff x="576" y="720"/>
                <a:chExt cx="480" cy="384"/>
              </a:xfrm>
            </p:grpSpPr>
            <p:sp>
              <p:nvSpPr>
                <p:cNvPr id="6213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214" name="Line 8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215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212" name="Text Box 11"/>
              <p:cNvSpPr txBox="1">
                <a:spLocks noChangeArrowheads="1"/>
              </p:cNvSpPr>
              <p:nvPr/>
            </p:nvSpPr>
            <p:spPr bwMode="auto">
              <a:xfrm>
                <a:off x="657" y="735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6202" name="Group 22"/>
            <p:cNvGrpSpPr/>
            <p:nvPr/>
          </p:nvGrpSpPr>
          <p:grpSpPr>
            <a:xfrm>
              <a:off x="960" y="2054"/>
              <a:ext cx="480" cy="384"/>
              <a:chOff x="576" y="1728"/>
              <a:chExt cx="480" cy="384"/>
            </a:xfrm>
          </p:grpSpPr>
          <p:grpSp>
            <p:nvGrpSpPr>
              <p:cNvPr id="6206" name="Group 13"/>
              <p:cNvGrpSpPr/>
              <p:nvPr/>
            </p:nvGrpSpPr>
            <p:grpSpPr>
              <a:xfrm rot="10800000">
                <a:off x="576" y="1728"/>
                <a:ext cx="480" cy="384"/>
                <a:chOff x="576" y="720"/>
                <a:chExt cx="480" cy="384"/>
              </a:xfrm>
            </p:grpSpPr>
            <p:sp>
              <p:nvSpPr>
                <p:cNvPr id="6208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209" name="Line 15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210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207" name="Text Box 17"/>
              <p:cNvSpPr txBox="1">
                <a:spLocks noChangeArrowheads="1"/>
              </p:cNvSpPr>
              <p:nvPr/>
            </p:nvSpPr>
            <p:spPr bwMode="auto">
              <a:xfrm>
                <a:off x="672" y="1728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S</a:t>
                </a:r>
              </a:p>
            </p:txBody>
          </p:sp>
        </p:grpSp>
        <p:grpSp>
          <p:nvGrpSpPr>
            <p:cNvPr id="6203" name="Group 20"/>
            <p:cNvGrpSpPr/>
            <p:nvPr/>
          </p:nvGrpSpPr>
          <p:grpSpPr>
            <a:xfrm>
              <a:off x="1104" y="1574"/>
              <a:ext cx="192" cy="192"/>
              <a:chOff x="1584" y="1968"/>
              <a:chExt cx="240" cy="240"/>
            </a:xfrm>
          </p:grpSpPr>
          <p:sp>
            <p:nvSpPr>
              <p:cNvPr id="6204" name="Oval 18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240" cy="24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6205" name="Oval 19"/>
              <p:cNvSpPr>
                <a:spLocks noChangeArrowheads="1"/>
              </p:cNvSpPr>
              <p:nvPr/>
            </p:nvSpPr>
            <p:spPr bwMode="auto">
              <a:xfrm>
                <a:off x="1670" y="2054"/>
                <a:ext cx="68" cy="68"/>
              </a:xfrm>
              <a:prstGeom prst="ellipse">
                <a:avLst/>
              </a:prstGeom>
              <a:solidFill>
                <a:schemeClr val="tx1"/>
              </a:solidFill>
              <a:ln w="2857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grpSp>
        <p:nvGrpSpPr>
          <p:cNvPr id="8" name="Group 57"/>
          <p:cNvGrpSpPr/>
          <p:nvPr/>
        </p:nvGrpSpPr>
        <p:grpSpPr>
          <a:xfrm>
            <a:off x="4038600" y="1158875"/>
            <a:ext cx="762000" cy="2514600"/>
            <a:chOff x="2400" y="864"/>
            <a:chExt cx="480" cy="1584"/>
          </a:xfrm>
        </p:grpSpPr>
        <p:grpSp>
          <p:nvGrpSpPr>
            <p:cNvPr id="6186" name="Group 23"/>
            <p:cNvGrpSpPr/>
            <p:nvPr/>
          </p:nvGrpSpPr>
          <p:grpSpPr>
            <a:xfrm>
              <a:off x="2400" y="864"/>
              <a:ext cx="480" cy="384"/>
              <a:chOff x="576" y="720"/>
              <a:chExt cx="480" cy="384"/>
            </a:xfrm>
          </p:grpSpPr>
          <p:grpSp>
            <p:nvGrpSpPr>
              <p:cNvPr id="6196" name="Group 24"/>
              <p:cNvGrpSpPr/>
              <p:nvPr/>
            </p:nvGrpSpPr>
            <p:grpSpPr>
              <a:xfrm>
                <a:off x="576" y="720"/>
                <a:ext cx="480" cy="384"/>
                <a:chOff x="576" y="720"/>
                <a:chExt cx="480" cy="384"/>
              </a:xfrm>
            </p:grpSpPr>
            <p:sp>
              <p:nvSpPr>
                <p:cNvPr id="6198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99" name="Line 26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200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97" name="Text Box 28"/>
              <p:cNvSpPr txBox="1">
                <a:spLocks noChangeArrowheads="1"/>
              </p:cNvSpPr>
              <p:nvPr/>
            </p:nvSpPr>
            <p:spPr bwMode="auto">
              <a:xfrm>
                <a:off x="657" y="735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S</a:t>
                </a:r>
              </a:p>
            </p:txBody>
          </p:sp>
        </p:grpSp>
        <p:grpSp>
          <p:nvGrpSpPr>
            <p:cNvPr id="6187" name="Group 29"/>
            <p:cNvGrpSpPr/>
            <p:nvPr/>
          </p:nvGrpSpPr>
          <p:grpSpPr>
            <a:xfrm>
              <a:off x="2400" y="2064"/>
              <a:ext cx="480" cy="384"/>
              <a:chOff x="576" y="1728"/>
              <a:chExt cx="480" cy="384"/>
            </a:xfrm>
          </p:grpSpPr>
          <p:grpSp>
            <p:nvGrpSpPr>
              <p:cNvPr id="6191" name="Group 30"/>
              <p:cNvGrpSpPr/>
              <p:nvPr/>
            </p:nvGrpSpPr>
            <p:grpSpPr>
              <a:xfrm rot="10800000">
                <a:off x="576" y="1728"/>
                <a:ext cx="480" cy="384"/>
                <a:chOff x="576" y="720"/>
                <a:chExt cx="480" cy="384"/>
              </a:xfrm>
            </p:grpSpPr>
            <p:sp>
              <p:nvSpPr>
                <p:cNvPr id="619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94" name="Line 32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95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92" name="Text Box 34"/>
              <p:cNvSpPr txBox="1">
                <a:spLocks noChangeArrowheads="1"/>
              </p:cNvSpPr>
              <p:nvPr/>
            </p:nvSpPr>
            <p:spPr bwMode="auto">
              <a:xfrm>
                <a:off x="672" y="1728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6188" name="Group 35"/>
            <p:cNvGrpSpPr/>
            <p:nvPr/>
          </p:nvGrpSpPr>
          <p:grpSpPr>
            <a:xfrm>
              <a:off x="2544" y="1584"/>
              <a:ext cx="192" cy="192"/>
              <a:chOff x="1584" y="1968"/>
              <a:chExt cx="240" cy="240"/>
            </a:xfrm>
          </p:grpSpPr>
          <p:sp>
            <p:nvSpPr>
              <p:cNvPr id="6189" name="Oval 36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240" cy="24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6190" name="Oval 37"/>
              <p:cNvSpPr>
                <a:spLocks noChangeArrowheads="1"/>
              </p:cNvSpPr>
              <p:nvPr/>
            </p:nvSpPr>
            <p:spPr bwMode="auto">
              <a:xfrm>
                <a:off x="1670" y="2054"/>
                <a:ext cx="68" cy="68"/>
              </a:xfrm>
              <a:prstGeom prst="ellipse">
                <a:avLst/>
              </a:prstGeom>
              <a:solidFill>
                <a:schemeClr val="tx1"/>
              </a:solidFill>
              <a:ln w="2857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grpSp>
        <p:nvGrpSpPr>
          <p:cNvPr id="14" name="Group 58"/>
          <p:cNvGrpSpPr/>
          <p:nvPr/>
        </p:nvGrpSpPr>
        <p:grpSpPr>
          <a:xfrm>
            <a:off x="6019800" y="1143000"/>
            <a:ext cx="762000" cy="2514600"/>
            <a:chOff x="4080" y="854"/>
            <a:chExt cx="480" cy="1584"/>
          </a:xfrm>
        </p:grpSpPr>
        <p:grpSp>
          <p:nvGrpSpPr>
            <p:cNvPr id="6170" name="Group 38"/>
            <p:cNvGrpSpPr/>
            <p:nvPr/>
          </p:nvGrpSpPr>
          <p:grpSpPr>
            <a:xfrm>
              <a:off x="4080" y="854"/>
              <a:ext cx="480" cy="384"/>
              <a:chOff x="576" y="720"/>
              <a:chExt cx="480" cy="384"/>
            </a:xfrm>
          </p:grpSpPr>
          <p:grpSp>
            <p:nvGrpSpPr>
              <p:cNvPr id="6181" name="Group 39"/>
              <p:cNvGrpSpPr/>
              <p:nvPr/>
            </p:nvGrpSpPr>
            <p:grpSpPr>
              <a:xfrm>
                <a:off x="576" y="720"/>
                <a:ext cx="480" cy="384"/>
                <a:chOff x="576" y="720"/>
                <a:chExt cx="480" cy="384"/>
              </a:xfrm>
            </p:grpSpPr>
            <p:sp>
              <p:nvSpPr>
                <p:cNvPr id="6183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84" name="Line 41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85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82" name="Text Box 43"/>
              <p:cNvSpPr txBox="1">
                <a:spLocks noChangeArrowheads="1"/>
              </p:cNvSpPr>
              <p:nvPr/>
            </p:nvSpPr>
            <p:spPr bwMode="auto">
              <a:xfrm>
                <a:off x="657" y="735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S</a:t>
                </a:r>
              </a:p>
            </p:txBody>
          </p:sp>
        </p:grpSp>
        <p:grpSp>
          <p:nvGrpSpPr>
            <p:cNvPr id="6171" name="Group 44"/>
            <p:cNvGrpSpPr/>
            <p:nvPr/>
          </p:nvGrpSpPr>
          <p:grpSpPr>
            <a:xfrm>
              <a:off x="4080" y="2054"/>
              <a:ext cx="480" cy="384"/>
              <a:chOff x="576" y="1728"/>
              <a:chExt cx="480" cy="384"/>
            </a:xfrm>
          </p:grpSpPr>
          <p:grpSp>
            <p:nvGrpSpPr>
              <p:cNvPr id="6176" name="Group 45"/>
              <p:cNvGrpSpPr/>
              <p:nvPr/>
            </p:nvGrpSpPr>
            <p:grpSpPr>
              <a:xfrm rot="10800000">
                <a:off x="576" y="1728"/>
                <a:ext cx="480" cy="384"/>
                <a:chOff x="576" y="720"/>
                <a:chExt cx="480" cy="384"/>
              </a:xfrm>
            </p:grpSpPr>
            <p:sp>
              <p:nvSpPr>
                <p:cNvPr id="6178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586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79" name="Line 47"/>
                <p:cNvSpPr>
                  <a:spLocks noChangeShapeType="1"/>
                </p:cNvSpPr>
                <p:nvPr/>
              </p:nvSpPr>
              <p:spPr bwMode="auto">
                <a:xfrm>
                  <a:off x="576" y="1104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6180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1047" y="720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177" name="Text Box 49"/>
              <p:cNvSpPr txBox="1">
                <a:spLocks noChangeArrowheads="1"/>
              </p:cNvSpPr>
              <p:nvPr/>
            </p:nvSpPr>
            <p:spPr bwMode="auto">
              <a:xfrm>
                <a:off x="672" y="1728"/>
                <a:ext cx="336" cy="327"/>
              </a:xfrm>
              <a:prstGeom prst="rect">
                <a:avLst/>
              </a:prstGeom>
              <a:noFill/>
              <a:ln w="2857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i="1">
                    <a:ea typeface="楷体" pitchFamily="49" charset="-122"/>
                    <a:cs typeface="Times New Roman" pitchFamily="18" charset="0"/>
                  </a:rPr>
                  <a:t>N</a:t>
                </a:r>
              </a:p>
            </p:txBody>
          </p:sp>
        </p:grpSp>
        <p:grpSp>
          <p:nvGrpSpPr>
            <p:cNvPr id="6172" name="Group 55"/>
            <p:cNvGrpSpPr/>
            <p:nvPr/>
          </p:nvGrpSpPr>
          <p:grpSpPr>
            <a:xfrm rot="2827968">
              <a:off x="4224" y="1584"/>
              <a:ext cx="192" cy="192"/>
              <a:chOff x="4224" y="1584"/>
              <a:chExt cx="192" cy="192"/>
            </a:xfrm>
          </p:grpSpPr>
          <p:sp>
            <p:nvSpPr>
              <p:cNvPr id="6173" name="Oval 51"/>
              <p:cNvSpPr>
                <a:spLocks noChangeArrowheads="1"/>
              </p:cNvSpPr>
              <p:nvPr/>
            </p:nvSpPr>
            <p:spPr bwMode="auto">
              <a:xfrm>
                <a:off x="4224" y="1584"/>
                <a:ext cx="192" cy="19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6174" name="Line 53"/>
              <p:cNvSpPr>
                <a:spLocks noChangeShapeType="1"/>
              </p:cNvSpPr>
              <p:nvPr/>
            </p:nvSpPr>
            <p:spPr bwMode="auto">
              <a:xfrm flipH="1">
                <a:off x="4320" y="1584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6175" name="Line 54"/>
              <p:cNvSpPr>
                <a:spLocks noChangeShapeType="1"/>
              </p:cNvSpPr>
              <p:nvPr/>
            </p:nvSpPr>
            <p:spPr bwMode="auto">
              <a:xfrm>
                <a:off x="4224" y="1680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sp>
        <p:nvSpPr>
          <p:cNvPr id="6149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</a:p>
        </p:txBody>
      </p:sp>
      <p:grpSp>
        <p:nvGrpSpPr>
          <p:cNvPr id="6150" name="Group 69"/>
          <p:cNvGrpSpPr/>
          <p:nvPr/>
        </p:nvGrpSpPr>
        <p:grpSpPr>
          <a:xfrm>
            <a:off x="2438400" y="1920875"/>
            <a:ext cx="838200" cy="519113"/>
            <a:chOff x="2784" y="1515"/>
            <a:chExt cx="528" cy="327"/>
          </a:xfrm>
        </p:grpSpPr>
        <p:sp>
          <p:nvSpPr>
            <p:cNvPr id="6168" name="Line 62"/>
            <p:cNvSpPr>
              <a:spLocks noChangeShapeType="1"/>
            </p:cNvSpPr>
            <p:nvPr/>
          </p:nvSpPr>
          <p:spPr bwMode="auto">
            <a:xfrm>
              <a:off x="2784" y="183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stealth" w="lg" len="lg"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9" name="Text Box 64"/>
            <p:cNvSpPr txBox="1">
              <a:spLocks noChangeArrowheads="1"/>
            </p:cNvSpPr>
            <p:nvPr/>
          </p:nvSpPr>
          <p:spPr bwMode="auto">
            <a:xfrm>
              <a:off x="2976" y="1515"/>
              <a:ext cx="33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i="1">
                  <a:ea typeface="楷体" pitchFamily="49" charset="-122"/>
                  <a:cs typeface="Times New Roman" pitchFamily="18" charset="0"/>
                </a:rPr>
                <a:t>F</a:t>
              </a:r>
            </a:p>
          </p:txBody>
        </p:sp>
      </p:grpSp>
      <p:grpSp>
        <p:nvGrpSpPr>
          <p:cNvPr id="21" name="Group 70"/>
          <p:cNvGrpSpPr/>
          <p:nvPr/>
        </p:nvGrpSpPr>
        <p:grpSpPr>
          <a:xfrm>
            <a:off x="3657600" y="1965325"/>
            <a:ext cx="787400" cy="519113"/>
            <a:chOff x="3584" y="1525"/>
            <a:chExt cx="496" cy="327"/>
          </a:xfrm>
        </p:grpSpPr>
        <p:sp>
          <p:nvSpPr>
            <p:cNvPr id="6166" name="Line 63"/>
            <p:cNvSpPr>
              <a:spLocks noChangeShapeType="1"/>
            </p:cNvSpPr>
            <p:nvPr/>
          </p:nvSpPr>
          <p:spPr bwMode="auto">
            <a:xfrm flipH="1">
              <a:off x="3600" y="183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stealth" w="lg" len="lg"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7" name="Text Box 65"/>
            <p:cNvSpPr txBox="1">
              <a:spLocks noChangeArrowheads="1"/>
            </p:cNvSpPr>
            <p:nvPr/>
          </p:nvSpPr>
          <p:spPr bwMode="auto">
            <a:xfrm>
              <a:off x="3584" y="1525"/>
              <a:ext cx="33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i="1">
                  <a:ea typeface="楷体" pitchFamily="49" charset="-122"/>
                  <a:cs typeface="Times New Roman" pitchFamily="18" charset="0"/>
                </a:rPr>
                <a:t>F</a:t>
              </a:r>
            </a:p>
          </p:txBody>
        </p:sp>
      </p:grpSp>
      <p:pic>
        <p:nvPicPr>
          <p:cNvPr id="6152" name="Picture 67" descr="timg?image&amp;quality=80&amp;size=b9999_10000&amp;sec=1516081197935&amp;di=50e390dd64113654e27b9645a9934b65&amp;imgtype=0&amp;src=http%3A%2F%2Fpic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90600" y="4419600"/>
            <a:ext cx="6553200" cy="2187575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6153" name="Group 84"/>
          <p:cNvGrpSpPr/>
          <p:nvPr/>
        </p:nvGrpSpPr>
        <p:grpSpPr>
          <a:xfrm>
            <a:off x="609600" y="4800600"/>
            <a:ext cx="304800" cy="304800"/>
            <a:chOff x="1584" y="1968"/>
            <a:chExt cx="240" cy="240"/>
          </a:xfrm>
        </p:grpSpPr>
        <p:sp>
          <p:nvSpPr>
            <p:cNvPr id="6164" name="Oval 85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5" name="Oval 86"/>
            <p:cNvSpPr>
              <a:spLocks noChangeArrowheads="1"/>
            </p:cNvSpPr>
            <p:nvPr/>
          </p:nvSpPr>
          <p:spPr bwMode="auto">
            <a:xfrm>
              <a:off x="1670" y="2054"/>
              <a:ext cx="68" cy="68"/>
            </a:xfrm>
            <a:prstGeom prst="ellipse">
              <a:avLst/>
            </a:prstGeom>
            <a:solidFill>
              <a:schemeClr val="tx1"/>
            </a:solidFill>
            <a:ln w="28575">
              <a:noFill/>
              <a:round/>
            </a:ln>
          </p:spPr>
          <p:txBody>
            <a:bodyPr wrap="none" anchor="ctr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6154" name="Group 100"/>
          <p:cNvGrpSpPr/>
          <p:nvPr/>
        </p:nvGrpSpPr>
        <p:grpSpPr>
          <a:xfrm rot="2827968">
            <a:off x="609600" y="5638800"/>
            <a:ext cx="304800" cy="304800"/>
            <a:chOff x="4224" y="1584"/>
            <a:chExt cx="192" cy="192"/>
          </a:xfrm>
        </p:grpSpPr>
        <p:sp>
          <p:nvSpPr>
            <p:cNvPr id="6161" name="Oval 101"/>
            <p:cNvSpPr>
              <a:spLocks noChangeArrowheads="1"/>
            </p:cNvSpPr>
            <p:nvPr/>
          </p:nvSpPr>
          <p:spPr bwMode="auto">
            <a:xfrm>
              <a:off x="4224" y="1584"/>
              <a:ext cx="192" cy="19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2" name="Line 102"/>
            <p:cNvSpPr>
              <a:spLocks noChangeShapeType="1"/>
            </p:cNvSpPr>
            <p:nvPr/>
          </p:nvSpPr>
          <p:spPr bwMode="auto">
            <a:xfrm flipH="1">
              <a:off x="4320" y="158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3" name="Line 103"/>
            <p:cNvSpPr>
              <a:spLocks noChangeShapeType="1"/>
            </p:cNvSpPr>
            <p:nvPr/>
          </p:nvSpPr>
          <p:spPr bwMode="auto">
            <a:xfrm>
              <a:off x="4224" y="168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24" name="Group 110"/>
          <p:cNvGrpSpPr/>
          <p:nvPr/>
        </p:nvGrpSpPr>
        <p:grpSpPr>
          <a:xfrm>
            <a:off x="6392863" y="1928813"/>
            <a:ext cx="838200" cy="519112"/>
            <a:chOff x="2784" y="1515"/>
            <a:chExt cx="528" cy="327"/>
          </a:xfrm>
        </p:grpSpPr>
        <p:sp>
          <p:nvSpPr>
            <p:cNvPr id="6159" name="Line 111"/>
            <p:cNvSpPr>
              <a:spLocks noChangeShapeType="1"/>
            </p:cNvSpPr>
            <p:nvPr/>
          </p:nvSpPr>
          <p:spPr bwMode="auto">
            <a:xfrm>
              <a:off x="2784" y="183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stealth" w="lg" len="lg"/>
            </a:ln>
          </p:spPr>
          <p:txBody>
            <a:bodyPr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6160" name="Text Box 112"/>
            <p:cNvSpPr txBox="1">
              <a:spLocks noChangeArrowheads="1"/>
            </p:cNvSpPr>
            <p:nvPr/>
          </p:nvSpPr>
          <p:spPr bwMode="auto">
            <a:xfrm>
              <a:off x="2976" y="1515"/>
              <a:ext cx="336" cy="327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i="1">
                  <a:ea typeface="楷体" pitchFamily="49" charset="-122"/>
                  <a:cs typeface="Times New Roman" pitchFamily="18" charset="0"/>
                </a:rPr>
                <a:t>F</a:t>
              </a:r>
            </a:p>
          </p:txBody>
        </p:sp>
      </p:grpSp>
      <p:sp>
        <p:nvSpPr>
          <p:cNvPr id="6156" name="Text Box 113"/>
          <p:cNvSpPr txBox="1">
            <a:spLocks noChangeArrowheads="1"/>
          </p:cNvSpPr>
          <p:nvPr/>
        </p:nvSpPr>
        <p:spPr bwMode="auto">
          <a:xfrm>
            <a:off x="2209800" y="3810000"/>
            <a:ext cx="9144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甲</a:t>
            </a:r>
          </a:p>
        </p:txBody>
      </p:sp>
      <p:sp>
        <p:nvSpPr>
          <p:cNvPr id="6157" name="Text Box 114"/>
          <p:cNvSpPr txBox="1">
            <a:spLocks noChangeArrowheads="1"/>
          </p:cNvSpPr>
          <p:nvPr/>
        </p:nvSpPr>
        <p:spPr bwMode="auto">
          <a:xfrm>
            <a:off x="4114800" y="3810000"/>
            <a:ext cx="9144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乙</a:t>
            </a:r>
          </a:p>
        </p:txBody>
      </p:sp>
      <p:sp>
        <p:nvSpPr>
          <p:cNvPr id="6158" name="Text Box 115"/>
          <p:cNvSpPr txBox="1">
            <a:spLocks noChangeArrowheads="1"/>
          </p:cNvSpPr>
          <p:nvPr/>
        </p:nvSpPr>
        <p:spPr bwMode="auto">
          <a:xfrm>
            <a:off x="6019800" y="3810000"/>
            <a:ext cx="9144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l"/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．磁场对通电线圈作用：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86200" y="1600200"/>
            <a:ext cx="4800600" cy="452596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现象：</a:t>
            </a:r>
          </a:p>
          <a:p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通电线圈在磁场中可以转动一个角度，</a:t>
            </a:r>
          </a:p>
          <a:p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但不能持续转动。</a:t>
            </a:r>
          </a:p>
        </p:txBody>
      </p:sp>
      <p:pic>
        <p:nvPicPr>
          <p:cNvPr id="7172" name="Picture 5" descr="LT%3V)ZQ%RU49LYFV`8YQ7V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990600"/>
            <a:ext cx="3309938" cy="54102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W3MFAG1O27`3[(WMEUAD@R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457200"/>
            <a:ext cx="3429000" cy="25908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195" name="Text Box 9"/>
          <p:cNvSpPr txBox="1">
            <a:spLocks noChangeArrowheads="1"/>
          </p:cNvSpPr>
          <p:nvPr/>
        </p:nvSpPr>
        <p:spPr bwMode="auto">
          <a:xfrm>
            <a:off x="1447800" y="2971800"/>
            <a:ext cx="13716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）</a:t>
            </a:r>
          </a:p>
        </p:txBody>
      </p:sp>
      <p:sp>
        <p:nvSpPr>
          <p:cNvPr id="8196" name="Text Box 10"/>
          <p:cNvSpPr txBox="1">
            <a:spLocks noChangeArrowheads="1"/>
          </p:cNvSpPr>
          <p:nvPr/>
        </p:nvSpPr>
        <p:spPr bwMode="auto">
          <a:xfrm>
            <a:off x="5410200" y="2971800"/>
            <a:ext cx="13716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）</a:t>
            </a:r>
          </a:p>
        </p:txBody>
      </p:sp>
      <p:sp>
        <p:nvSpPr>
          <p:cNvPr id="8197" name="Text Box 11"/>
          <p:cNvSpPr txBox="1">
            <a:spLocks noChangeArrowheads="1"/>
          </p:cNvSpPr>
          <p:nvPr/>
        </p:nvSpPr>
        <p:spPr bwMode="auto">
          <a:xfrm>
            <a:off x="1295400" y="6172200"/>
            <a:ext cx="13716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）</a:t>
            </a:r>
          </a:p>
        </p:txBody>
      </p:sp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5486400" y="6096000"/>
            <a:ext cx="1371600" cy="519113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sz="2800" b="1">
                <a:ea typeface="楷体" pitchFamily="49" charset="-122"/>
                <a:cs typeface="Times New Roman" pitchFamily="18" charset="0"/>
              </a:rPr>
              <a:t>）</a:t>
            </a:r>
          </a:p>
        </p:txBody>
      </p:sp>
      <p:pic>
        <p:nvPicPr>
          <p:cNvPr id="44051" name="Picture 19" descr="U_1{3NIS9H~SJY(M}}ARTX5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43400" y="3481388"/>
            <a:ext cx="3581400" cy="26908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4052" name="Picture 20" descr="U_1{3NIS9H~SJY(M}}ARTX5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72000" y="304800"/>
            <a:ext cx="3581400" cy="27432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4053" name="Picture 21" descr="1$D_O3S]}1R~B}~OX5LJ%)O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" y="3505200"/>
            <a:ext cx="3200400" cy="2667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．疑难问题：</a:t>
            </a:r>
            <a:endParaRPr lang="en-US" altLang="zh-CN" sz="36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pPr algn="ctr">
              <a:lnSpc>
                <a:spcPct val="90000"/>
              </a:lnSpc>
              <a:buClr>
                <a:schemeClr val="bg1"/>
              </a:buClr>
            </a:pPr>
            <a:r>
              <a:rPr lang="zh-CN" altLang="en-US" sz="44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线圈不能连续转动</a:t>
            </a:r>
            <a:r>
              <a:rPr lang="zh-CN" altLang="en-US" sz="44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）原因：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线圈越过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平衡位置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后受到的力要阻碍它的转动。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）平衡位置：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线圈平面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跟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磁感线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垂直的位置。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）解决方法：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转动到平衡位置时断路，但由于线圈具有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惯性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继续转动。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转过平衡位置后，通过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换向器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改变后半周的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电流方向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，使线圈获得反向动力，线圈转得更平稳。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9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96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物理素材 GIF动画\GIF20电与磁\电动机原理009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6227763" cy="35052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43" name="Picture 3" descr="D:\物理素材 GIF动画\GIF20电与磁\47c3d3d3241e98a0943253e43ccbb715.gif"/>
          <p:cNvPicPr>
            <a:picLocks noChangeAspect="1" noChangeArrowheads="1" noCrop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86200" y="3213100"/>
            <a:ext cx="5257800" cy="36449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152400"/>
            <a:ext cx="4038600" cy="31035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267" name="Picture 6" descr="D:\物理素材 GIF动画\GIF20电与磁\电动机09.gif"/>
          <p:cNvPicPr>
            <a:picLocks noChangeAspect="1" noChangeArrowheads="1" noCrop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3400" y="3505200"/>
            <a:ext cx="4362450" cy="29718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268" name="Picture 5" descr="E:\配套光盘\光盘资源\物理九上2012新人教版教参光盘2多媒体资源\9204\jpg\电动机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029200" y="76200"/>
            <a:ext cx="3810000" cy="41624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二、电动机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．原理：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通电线圈在磁场中受力转动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  <a:endParaRPr lang="en-US" altLang="zh-CN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．能量转化：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电能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转化为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机械能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．电路中作用：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消耗电能，实质为一个用电器。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．特点：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电生磁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。因电而动，电路中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有电源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  <a:endParaRPr lang="en-US" altLang="zh-CN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4608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585700" y="109982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6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60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60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2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3055938"/>
            <a:ext cx="3733800" cy="364966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3315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858000" cy="715962"/>
          </a:xfrm>
        </p:spPr>
        <p:txBody>
          <a:bodyPr/>
          <a:lstStyle/>
          <a:p>
            <a:pPr algn="l"/>
            <a:r>
              <a:rPr lang="en-US" altLang="zh-CN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5</a:t>
            </a:r>
            <a:r>
              <a:rPr lang="zh-CN" altLang="en-US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．电动机基本组成部分：</a:t>
            </a:r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3505200" cy="452596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）转子：</a:t>
            </a: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能够转动的线圈。</a:t>
            </a: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）定子：</a:t>
            </a: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固定不动的磁体。</a:t>
            </a:r>
            <a:endParaRPr lang="zh-CN" altLang="en-US" sz="2800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13317" name="Picture 9" descr="D:\物理素材 GIF动画\GIF20电与磁\电动机01.g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38600" y="1371600"/>
            <a:ext cx="4800600" cy="48006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3657600" cy="5638800"/>
          </a:xfrm>
        </p:spPr>
        <p:txBody>
          <a:bodyPr/>
          <a:lstStyle/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）构造：</a:t>
            </a:r>
          </a:p>
          <a:p>
            <a:pPr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由</a:t>
            </a:r>
            <a:r>
              <a:rPr lang="en-US" altLang="zh-CN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个铜制半环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和</a:t>
            </a:r>
            <a:r>
              <a:rPr lang="en-US" altLang="zh-CN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个电刷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构成。</a:t>
            </a:r>
          </a:p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）作用：</a:t>
            </a:r>
          </a:p>
          <a:p>
            <a:pPr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当线圈转过平衡点时，换向器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自动改变线圈中的电流方向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，使线圈连续转动。</a:t>
            </a:r>
          </a:p>
          <a:p>
            <a:pPr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换向器可以使线圈中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电流每半周改变一次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15200" cy="715962"/>
          </a:xfrm>
        </p:spPr>
        <p:txBody>
          <a:bodyPr/>
          <a:lstStyle/>
          <a:p>
            <a:pPr algn="l"/>
            <a:r>
              <a:rPr lang="en-US" altLang="zh-CN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</a:t>
            </a:r>
            <a:r>
              <a:rPr lang="zh-CN" altLang="en-US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．换向器：</a:t>
            </a:r>
          </a:p>
        </p:txBody>
      </p:sp>
      <p:pic>
        <p:nvPicPr>
          <p:cNvPr id="14340" name="Picture 4" descr="2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083050" y="1069975"/>
            <a:ext cx="4908550" cy="47974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4953000" cy="4648200"/>
          </a:xfrm>
        </p:spPr>
        <p:txBody>
          <a:bodyPr/>
          <a:lstStyle/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）开始就处于平衡位置；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）转子被卡住；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）电刷对转向器压力大，导致摩擦力过大；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）电刷与转向器接触不良；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5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）电源电压太低，电流太小。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15200" cy="715962"/>
          </a:xfrm>
        </p:spPr>
        <p:txBody>
          <a:bodyPr/>
          <a:lstStyle/>
          <a:p>
            <a:pPr algn="l"/>
            <a:r>
              <a:rPr lang="en-US" altLang="zh-CN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</a:t>
            </a:r>
            <a:r>
              <a:rPr lang="zh-CN" altLang="en-US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．电动机不动原因：</a:t>
            </a:r>
          </a:p>
        </p:txBody>
      </p:sp>
      <p:pic>
        <p:nvPicPr>
          <p:cNvPr id="15364" name="Picture 2" descr="C:\Users\Administrator\Pictures\旋钮式电阻箱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05400" y="1295400"/>
            <a:ext cx="3641981" cy="27432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直流电动机工作原理"/>
          <p:cNvPicPr>
            <a:picLocks noChangeAspect="1" noChangeArrowheads="1"/>
          </p:cNvPicPr>
          <p:nvPr/>
        </p:nvPicPr>
        <p:blipFill>
          <a:blip r:embed="rId2"/>
          <a:srcRect l="8333" t="8737" r="8333" b="16696"/>
          <a:stretch>
            <a:fillRect/>
          </a:stretch>
        </p:blipFill>
        <p:spPr bwMode="auto">
          <a:xfrm>
            <a:off x="228600" y="304800"/>
            <a:ext cx="8686800" cy="61722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2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" y="1447800"/>
            <a:ext cx="3430588" cy="35290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411" name="Picture 4" descr="http://file.qlteacher.com/upload/cz2010/images/1008/10/124900214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91000" y="2792413"/>
            <a:ext cx="4764088" cy="37401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24400" y="304800"/>
            <a:ext cx="3124200" cy="2573338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57600" y="3657600"/>
            <a:ext cx="4419600" cy="278130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3276600"/>
            <a:ext cx="2157413" cy="335280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05400" y="457200"/>
            <a:ext cx="1673225" cy="266700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219200" y="1219200"/>
            <a:ext cx="2667000" cy="1857375"/>
          </a:xfrm>
          <a:prstGeom prst="rect">
            <a:avLst/>
          </a:prstGeom>
          <a:noFill/>
          <a:ln w="28575">
            <a:noFill/>
            <a:miter lim="800000"/>
          </a:ln>
        </p:spPr>
      </p:pic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638800" cy="715962"/>
          </a:xfrm>
        </p:spPr>
        <p:txBody>
          <a:bodyPr/>
          <a:lstStyle/>
          <a:p>
            <a:pPr algn="l"/>
            <a:r>
              <a:rPr lang="en-US" altLang="zh-CN" sz="4000" b="1" smtClean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8</a:t>
            </a:r>
            <a:r>
              <a:rPr lang="zh-CN" altLang="en-US" sz="4000" b="1" smtClean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．应用</a:t>
            </a:r>
            <a:endParaRPr lang="en-US" altLang="zh-CN" sz="4000" b="1" smtClean="0">
              <a:solidFill>
                <a:schemeClr val="tx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19200" y="304800"/>
            <a:ext cx="6324600" cy="3421063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2400" y="3886200"/>
            <a:ext cx="3962400" cy="258445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191000" y="3886200"/>
            <a:ext cx="4572000" cy="2584450"/>
          </a:xfrm>
          <a:prstGeom prst="rect">
            <a:avLst/>
          </a:prstGeom>
          <a:noFill/>
          <a:ln w="28575">
            <a:noFill/>
            <a:miter lim="800000"/>
          </a:ln>
        </p:spPr>
      </p:pic>
      <p:grpSp>
        <p:nvGrpSpPr>
          <p:cNvPr id="2" name="Group 7"/>
          <p:cNvGrpSpPr/>
          <p:nvPr/>
        </p:nvGrpSpPr>
        <p:grpSpPr>
          <a:xfrm>
            <a:off x="1219200" y="304800"/>
            <a:ext cx="6324600" cy="3429000"/>
            <a:chOff x="768" y="192"/>
            <a:chExt cx="3984" cy="2160"/>
          </a:xfrm>
        </p:grpSpPr>
        <p:sp>
          <p:nvSpPr>
            <p:cNvPr id="19462" name="Line 5"/>
            <p:cNvSpPr>
              <a:spLocks noChangeShapeType="1"/>
            </p:cNvSpPr>
            <p:nvPr/>
          </p:nvSpPr>
          <p:spPr bwMode="auto">
            <a:xfrm>
              <a:off x="768" y="192"/>
              <a:ext cx="3984" cy="21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3" name="Line 6"/>
            <p:cNvSpPr>
              <a:spLocks noChangeShapeType="1"/>
            </p:cNvSpPr>
            <p:nvPr/>
          </p:nvSpPr>
          <p:spPr bwMode="auto">
            <a:xfrm flipV="1">
              <a:off x="768" y="192"/>
              <a:ext cx="3984" cy="21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img?image&amp;quality=80&amp;size=b9999_10000&amp;sec=1515641960155&amp;di=41ee013521d0c76d179b4a113c8ea471&amp;imgtype=0&amp;src=http%3A%2F%2Fwww"/>
          <p:cNvPicPr>
            <a:picLocks noChangeAspect="1" noChangeArrowheads="1"/>
          </p:cNvPicPr>
          <p:nvPr/>
        </p:nvPicPr>
        <p:blipFill>
          <a:blip r:embed="rId2"/>
          <a:srcRect b="21622"/>
          <a:stretch>
            <a:fillRect/>
          </a:stretch>
        </p:blipFill>
        <p:spPr bwMode="auto">
          <a:xfrm>
            <a:off x="0" y="0"/>
            <a:ext cx="9144000" cy="35052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0483" name="Picture 3" descr="timg?image&amp;quality=80&amp;size=b9999_10000&amp;sec=1515641641551&amp;di=bd08c082f9f70db73ac1fc23157cfb58&amp;imgtype=0&amp;src=http%3A%2F%2Fupload"/>
          <p:cNvPicPr>
            <a:picLocks noChangeAspect="1" noChangeArrowheads="1"/>
          </p:cNvPicPr>
          <p:nvPr/>
        </p:nvPicPr>
        <p:blipFill>
          <a:blip r:embed="rId3"/>
          <a:srcRect t="8731"/>
          <a:stretch>
            <a:fillRect/>
          </a:stretch>
        </p:blipFill>
        <p:spPr bwMode="auto">
          <a:xfrm>
            <a:off x="0" y="3124200"/>
            <a:ext cx="9144000" cy="37338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04800" y="5334000"/>
            <a:ext cx="4587875" cy="1446550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一带一路 </a:t>
            </a:r>
          </a:p>
          <a:p>
            <a:r>
              <a:rPr lang="zh-CN" altLang="en-US" sz="4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新丝绸之路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img?image&amp;quality=80&amp;size=b9999_10000&amp;sec=1515646028864&amp;di=763fbb0e0bc72dc43636b422b4f86def&amp;imgtype=0&amp;src=http%3A%2F%2Fwww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2400" y="2093913"/>
            <a:ext cx="8229600" cy="45481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1507" name="Picture 4" descr="008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1000" y="228600"/>
            <a:ext cx="2378075" cy="16764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1508" name="矩形 4"/>
          <p:cNvSpPr>
            <a:spLocks noChangeArrowheads="1"/>
          </p:cNvSpPr>
          <p:nvPr/>
        </p:nvSpPr>
        <p:spPr bwMode="auto">
          <a:xfrm>
            <a:off x="3048000" y="457200"/>
            <a:ext cx="347242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楷体" pitchFamily="49" charset="-122"/>
                <a:cs typeface="Times New Roman" pitchFamily="18" charset="0"/>
              </a:rPr>
              <a:t>埃隆</a:t>
            </a:r>
            <a:r>
              <a:rPr lang="en-US" altLang="zh-CN" sz="36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楷体" pitchFamily="49" charset="-122"/>
                <a:cs typeface="Times New Roman" pitchFamily="18" charset="0"/>
              </a:rPr>
              <a:t>·</a:t>
            </a:r>
            <a:r>
              <a:rPr lang="zh-CN" altLang="en-US" sz="36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楷体" pitchFamily="49" charset="-122"/>
                <a:cs typeface="Times New Roman" pitchFamily="18" charset="0"/>
              </a:rPr>
              <a:t>马斯克</a:t>
            </a:r>
            <a:endParaRPr lang="en-US" altLang="zh-CN" sz="3600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ea typeface="楷体" pitchFamily="49" charset="-122"/>
              <a:cs typeface="Times New Roman" pitchFamily="18" charset="0"/>
            </a:endParaRPr>
          </a:p>
          <a:p>
            <a:pPr algn="ctr"/>
            <a:r>
              <a:rPr lang="zh-CN" altLang="en-US" sz="36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楷体" pitchFamily="49" charset="-122"/>
                <a:cs typeface="Times New Roman" pitchFamily="18" charset="0"/>
              </a:rPr>
              <a:t>特斯拉电动汽车</a:t>
            </a:r>
          </a:p>
        </p:txBody>
      </p:sp>
      <p:pic>
        <p:nvPicPr>
          <p:cNvPr id="21509" name="Picture 6" descr="https://gss2.bdstatic.com/9fo3dSag_xI4khGkpoWK1HF6hhy/baike/w%3D268%3Bg%3D0/sign=2466bf15f1faaf5184e386b9b46ff3d3/86d6277f9e2f0708c2453d33e524b899a901f24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858000" y="152400"/>
            <a:ext cx="2133600" cy="312843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u=53636402,1403697745&amp;fm=27&amp;gp=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3581400"/>
            <a:ext cx="4876800" cy="28686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2531" name="Picture 3" descr="u=2196372166,3762829246&amp;fm=200&amp;gp=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8600" y="228600"/>
            <a:ext cx="4762500" cy="33242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05400" y="304800"/>
            <a:ext cx="2665413" cy="2819400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三、扬声器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4191000" cy="53340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）特点：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电信号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转换成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声信号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>
              <a:lnSpc>
                <a:spcPct val="8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）构造：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永久磁体、线圈、锥形纸盆</a:t>
            </a:r>
          </a:p>
          <a:p>
            <a:pPr>
              <a:lnSpc>
                <a:spcPct val="80000"/>
              </a:lnSpc>
              <a:buClr>
                <a:schemeClr val="bg1"/>
              </a:buCl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）原理：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扬声器的线圈中通入携带声音信息、时刻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变化的电流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，使得它在一个瞬间和下一个瞬间受到不同的力，于是带动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纸盆振动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起来，发出了声音。</a:t>
            </a:r>
          </a:p>
        </p:txBody>
      </p:sp>
      <p:pic>
        <p:nvPicPr>
          <p:cNvPr id="23556" name="Picture 4" descr="调整大小 1370401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67201" y="1219200"/>
            <a:ext cx="4648200" cy="47244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G:\我的物理\2020秋物理九上课件\2020秋物理九上课件20-04电动机……\思维导图20-04电动机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8600" y="1219200"/>
            <a:ext cx="8686800" cy="5170035"/>
          </a:xfrm>
          <a:prstGeom prst="rect">
            <a:avLst/>
          </a:prstGeom>
          <a:noFill/>
        </p:spPr>
      </p:pic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本课小结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呼伦贝尔）新能源电动汽车被越来越多的家庭所接受，其核心部件是电动机。下列能说明电动机工作原理的是（　　）</a:t>
            </a:r>
          </a:p>
          <a:p>
            <a:endParaRPr lang="zh-CN" altLang="en-US" sz="2400" b="1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39938" name="Picture 2" descr="D:\我的文档\Pictures\111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2286000"/>
            <a:ext cx="5700183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0" y="5638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</a:rPr>
              <a:t>答案：</a:t>
            </a:r>
            <a:r>
              <a:rPr lang="en-US" altLang="zh-CN" sz="2800" b="1" smtClean="0">
                <a:solidFill>
                  <a:srgbClr val="FF0000"/>
                </a:solidFill>
              </a:rPr>
              <a:t>B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海珠区一模）闭合图中的开关，通电导体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PQ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从静止向右运动。小明断开开关进行操作，最后再闭合开关，发现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PQ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向左运动。小明的操作可能是（　　）</a:t>
            </a: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．仅把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PQ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前后互换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．仅把磁体左右互换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．仅把开关的接线反接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．仅把电源两极的接线反接</a:t>
            </a:r>
          </a:p>
          <a:p>
            <a:endParaRPr lang="zh-CN" altLang="en-US" sz="2400" b="1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40962" name="Picture 2" descr="D:\我的文档\Pictures\113 - 副本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76800" y="2590800"/>
            <a:ext cx="3754344" cy="1752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0" y="5638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</a:rPr>
              <a:t>答案：</a:t>
            </a:r>
            <a:r>
              <a:rPr lang="en-US" altLang="zh-CN" sz="2800" b="1" smtClean="0">
                <a:solidFill>
                  <a:srgbClr val="FF0000"/>
                </a:solidFill>
              </a:rPr>
              <a:t>D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越秀区一模）如图所示，用“”表示导线中的电流方向垂直于纸面向里。“⊙”表示导线中的电流方向垂直于纸面向外。若此时通电导线受到的力向上。则以下四个选项中，力的方向判断正确的是（　　）</a:t>
            </a:r>
          </a:p>
          <a:p>
            <a:pPr>
              <a:buNone/>
            </a:pPr>
            <a:endParaRPr lang="zh-CN" altLang="en-US" sz="2400" b="1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43010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599" y="2667000"/>
            <a:ext cx="2655683" cy="1524000"/>
          </a:xfrm>
          <a:prstGeom prst="rect">
            <a:avLst/>
          </a:prstGeom>
          <a:noFill/>
        </p:spPr>
      </p:pic>
      <p:pic>
        <p:nvPicPr>
          <p:cNvPr id="43012" name="Picture 4" descr="D:\我的文档\Pictures\113 - 副本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52800" y="2590800"/>
            <a:ext cx="5374450" cy="2152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0" y="5638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</a:rPr>
              <a:t>答案：</a:t>
            </a:r>
            <a:r>
              <a:rPr lang="en-US" altLang="zh-CN" sz="2800" b="1" smtClean="0">
                <a:solidFill>
                  <a:srgbClr val="FF0000"/>
                </a:solidFill>
              </a:rPr>
              <a:t>C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2017•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抚顺）如图所示，通电线圈的</a:t>
            </a:r>
            <a:r>
              <a:rPr lang="en-US" altLang="zh-CN" sz="2400" b="1" err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边在磁场中受力方向竖直向上。请在图中线圈的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点画出</a:t>
            </a:r>
            <a:r>
              <a:rPr lang="en-US" altLang="zh-CN" sz="2400" b="1" err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cd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边的受力方向，并标出通电螺线管的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极和小磁针静止时的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极。</a:t>
            </a:r>
            <a:endParaRPr lang="zh-CN" altLang="en-US" sz="2400" b="1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41986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38200" y="2362200"/>
            <a:ext cx="2918984" cy="3048000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4648200" y="3505200"/>
            <a:ext cx="3702352" cy="2819400"/>
            <a:chOff x="4648200" y="3505200"/>
            <a:chExt cx="3702352" cy="2819400"/>
          </a:xfrm>
        </p:grpSpPr>
        <p:pic>
          <p:nvPicPr>
            <p:cNvPr id="41988" name="Picture 4" descr="èä¼ç½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486400" y="3505200"/>
              <a:ext cx="2864152" cy="281940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4648200" y="38100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mtClean="0">
                  <a:solidFill>
                    <a:srgbClr val="FF0000"/>
                  </a:solidFill>
                </a:rPr>
                <a:t>答案：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百度知道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1834 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德国 雅可比 发明直流发动机 </a:t>
            </a:r>
            <a:b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</a:br>
            <a:r>
              <a:rPr lang="en-US" altLang="zh-CN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1888 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  <a:hlinkClick r:id="rId2"/>
              </a:rPr>
              <a:t>南斯拉夫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裔美国 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  <a:hlinkClick r:id="rId3"/>
              </a:rPr>
              <a:t>特斯拉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发明了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  <a:hlinkClick r:id="rId4"/>
              </a:rPr>
              <a:t>交流电动机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 </a:t>
            </a:r>
          </a:p>
          <a:p>
            <a:pPr>
              <a:lnSpc>
                <a:spcPct val="90000"/>
              </a:lnSpc>
            </a:pPr>
            <a:endParaRPr lang="zh-CN" altLang="en-US" sz="2800" b="1" smtClean="0">
              <a:solidFill>
                <a:schemeClr val="accent2"/>
              </a:solidFill>
              <a:latin typeface="Times New Roman" pitchFamily="18" charset="0"/>
              <a:ea typeface="楷体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1888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年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  <a:hlinkClick r:id="rId2"/>
              </a:rPr>
              <a:t>南斯拉夫</a:t>
            </a:r>
            <a:r>
              <a:rPr lang="zh-CN" altLang="en-US" sz="2800" b="1" smtClean="0">
                <a:solidFill>
                  <a:schemeClr val="accent2"/>
                </a:solidFill>
                <a:latin typeface="Times New Roman" pitchFamily="18" charset="0"/>
                <a:ea typeface="楷体_GB2312" pitchFamily="49" charset="-122"/>
              </a:rPr>
              <a:t>出生的美国发明家特斯拉发明了交流电动机。它是根据电磁感应原理制成，又称感应电动机，这种电动机结构简单，使用交流电，无需整流，无火花，因此被广泛应用于工业的家庭电器中，交流电动机通常用三相交流供电。 </a:t>
            </a:r>
          </a:p>
        </p:txBody>
      </p:sp>
      <p:pic>
        <p:nvPicPr>
          <p:cNvPr id="25604" name="Picture 5" descr="timg?image&amp;quality=80&amp;size=b9999_10000&amp;sec=1516097825337&amp;di=c6f5a8e2e272af0be0cba36749b69bd3&amp;imgtype=0&amp;src=http%3A%2F%2Fccwb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629400" y="3352800"/>
            <a:ext cx="1951038" cy="279082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17.06.20"/>
  <p:tag name="AS_TITLE" val="Aspose.Slides for Java"/>
  <p:tag name="AS_VERSION" val="17.6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1059</Words>
  <Application>Microsoft Office PowerPoint</Application>
  <PresentationFormat>全屏显示(4:3)</PresentationFormat>
  <Paragraphs>101</Paragraphs>
  <Slides>28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默认设计模板</vt:lpstr>
      <vt:lpstr>第二十章 电与磁 第4节 电动机</vt:lpstr>
      <vt:lpstr>PowerPoint 演示文稿</vt:lpstr>
      <vt:lpstr>PowerPoint 演示文稿</vt:lpstr>
      <vt:lpstr>一、磁场对通电导线的作用</vt:lpstr>
      <vt:lpstr>课堂练习</vt:lpstr>
      <vt:lpstr>2．磁场对通电线圈作用：</vt:lpstr>
      <vt:lpstr>PowerPoint 演示文稿</vt:lpstr>
      <vt:lpstr>3．疑难问题：</vt:lpstr>
      <vt:lpstr>PowerPoint 演示文稿</vt:lpstr>
      <vt:lpstr>PowerPoint 演示文稿</vt:lpstr>
      <vt:lpstr>二、电动机</vt:lpstr>
      <vt:lpstr>5．电动机基本组成部分：</vt:lpstr>
      <vt:lpstr>6．换向器：</vt:lpstr>
      <vt:lpstr>7．电动机不动原因：</vt:lpstr>
      <vt:lpstr>PowerPoint 演示文稿</vt:lpstr>
      <vt:lpstr>PowerPoint 演示文稿</vt:lpstr>
      <vt:lpstr>8．应用</vt:lpstr>
      <vt:lpstr>PowerPoint 演示文稿</vt:lpstr>
      <vt:lpstr>PowerPoint 演示文稿</vt:lpstr>
      <vt:lpstr>PowerPoint 演示文稿</vt:lpstr>
      <vt:lpstr>PowerPoint 演示文稿</vt:lpstr>
      <vt:lpstr>三、扬声器</vt:lpstr>
      <vt:lpstr>本课小结</vt:lpstr>
      <vt:lpstr>课堂练习</vt:lpstr>
      <vt:lpstr>课堂练习</vt:lpstr>
      <vt:lpstr>课堂练习</vt:lpstr>
      <vt:lpstr>课堂练习</vt:lpstr>
      <vt:lpstr>百度知道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第二十章 电与磁 第4节 电动机</dc:title>
  <cp:lastModifiedBy>User</cp:lastModifiedBy>
  <cp:revision>1</cp:revision>
  <cp:lastPrinted>2020-10-09T17:00:55Z</cp:lastPrinted>
  <dcterms:created xsi:type="dcterms:W3CDTF">2020-10-09T17:00:55Z</dcterms:created>
  <dcterms:modified xsi:type="dcterms:W3CDTF">2020-11-02T14:38:50Z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