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9" r:id="rId3"/>
    <p:sldId id="282" r:id="rId4"/>
    <p:sldId id="281" r:id="rId5"/>
    <p:sldId id="302" r:id="rId6"/>
    <p:sldId id="285" r:id="rId7"/>
    <p:sldId id="284" r:id="rId8"/>
    <p:sldId id="286" r:id="rId9"/>
    <p:sldId id="288" r:id="rId10"/>
    <p:sldId id="289" r:id="rId11"/>
    <p:sldId id="303" r:id="rId12"/>
    <p:sldId id="301" r:id="rId13"/>
    <p:sldId id="291" r:id="rId14"/>
    <p:sldId id="304" r:id="rId15"/>
    <p:sldId id="292" r:id="rId16"/>
    <p:sldId id="293" r:id="rId17"/>
    <p:sldId id="294" r:id="rId18"/>
    <p:sldId id="308" r:id="rId19"/>
    <p:sldId id="295" r:id="rId20"/>
    <p:sldId id="296" r:id="rId21"/>
    <p:sldId id="305" r:id="rId22"/>
    <p:sldId id="306" r:id="rId23"/>
    <p:sldId id="307" r:id="rId24"/>
  </p:sldIdLst>
  <p:sldSz cx="9144000" cy="6858000" type="screen4x3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5pPr>
    <a:lvl6pPr marL="22860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6pPr>
    <a:lvl7pPr marL="27432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7pPr>
    <a:lvl8pPr marL="32004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8pPr>
    <a:lvl9pPr marL="36576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0000"/>
    <a:srgbClr val="0000FF"/>
    <a:srgbClr val="FFFF00"/>
    <a:srgbClr val="02A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5" autoAdjust="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103FC33-2B14-4473-A6C0-D1044A1F3332}" type="datetimeFigureOut">
              <a:rPr lang="zh-CN" altLang="en-US"/>
              <a:pPr>
                <a:defRPr/>
              </a:pPr>
              <a:t>2020/11/2</a:t>
            </a:fld>
            <a:endParaRPr lang="en-US" altLang="zh-CN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132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0690C0E-60D6-46A2-B149-E1BC7D24DF8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188240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3E2F3-AF4E-436E-82A9-A1D6C9C7EC2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59285-7E51-4A0A-93A7-5043C994AA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26850-D299-4B61-A09A-FEA5F1EC3AA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B1492-2CEB-4C17-85EB-A2F045530B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DBF7D-20A2-46AF-9C6E-904652EE723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C06DC-7B62-4E9E-813C-D6143C6E5A6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F93A2-5AA8-47AA-A195-AE09BB68E9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C6D68-E891-46B5-A417-3DD49589083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27A18-C65C-4791-9A12-C4093034E67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F0FF7-980B-49D6-AF9D-EE08E3A8A54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B37D3-7C46-4449-91D9-BA9FADA2AD3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8D36D-41DC-4C99-AA23-C7F885B6878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fld id="{0FC279AE-4BEA-46E7-8312-1004F76E555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990600"/>
            <a:ext cx="8610600" cy="1470025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第二十章 电与磁</a:t>
            </a:r>
            <a:b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</a:br>
            <a:r>
              <a:rPr lang="zh-CN" altLang="en-US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第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节电磁铁 电磁继电器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43000" y="152400"/>
            <a:ext cx="5715000" cy="6524146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8" descr="C:\Users\Administrator\Pictures\3333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3400" y="152400"/>
            <a:ext cx="7467600" cy="32004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676400" y="5816600"/>
            <a:ext cx="52578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ea typeface="楷体" pitchFamily="49" charset="-122"/>
                <a:cs typeface="Times New Roman" pitchFamily="18" charset="0"/>
              </a:rPr>
              <a:t>螺线管</a:t>
            </a:r>
            <a:r>
              <a:rPr lang="en-US" altLang="zh-CN" sz="3200" b="1">
                <a:ea typeface="楷体" pitchFamily="49" charset="-122"/>
                <a:cs typeface="Times New Roman" pitchFamily="18" charset="0"/>
              </a:rPr>
              <a:t>+</a:t>
            </a:r>
            <a:r>
              <a:rPr lang="zh-CN" altLang="en-US" sz="3200" b="1">
                <a:ea typeface="楷体" pitchFamily="49" charset="-122"/>
                <a:cs typeface="Times New Roman" pitchFamily="18" charset="0"/>
              </a:rPr>
              <a:t>铁芯</a:t>
            </a:r>
            <a:r>
              <a:rPr lang="en-US" altLang="zh-CN" sz="3200" b="1">
                <a:ea typeface="楷体" pitchFamily="49" charset="-122"/>
                <a:cs typeface="Times New Roman" pitchFamily="18" charset="0"/>
              </a:rPr>
              <a:t>=</a:t>
            </a:r>
            <a:r>
              <a:rPr lang="zh-CN" altLang="en-US" sz="3200" b="1">
                <a:ea typeface="楷体" pitchFamily="49" charset="-122"/>
                <a:cs typeface="Times New Roman" pitchFamily="18" charset="0"/>
              </a:rPr>
              <a:t>电磁铁</a:t>
            </a:r>
          </a:p>
        </p:txBody>
      </p:sp>
      <p:grpSp>
        <p:nvGrpSpPr>
          <p:cNvPr id="2" name="Group 3"/>
          <p:cNvGrpSpPr/>
          <p:nvPr/>
        </p:nvGrpSpPr>
        <p:grpSpPr>
          <a:xfrm>
            <a:off x="1447800" y="3429000"/>
            <a:ext cx="4724400" cy="2273300"/>
            <a:chOff x="0" y="0"/>
            <a:chExt cx="2976" cy="1432"/>
          </a:xfrm>
        </p:grpSpPr>
        <p:grpSp>
          <p:nvGrpSpPr>
            <p:cNvPr id="4101" name="Group 4"/>
            <p:cNvGrpSpPr/>
            <p:nvPr/>
          </p:nvGrpSpPr>
          <p:grpSpPr>
            <a:xfrm>
              <a:off x="672" y="624"/>
              <a:ext cx="1440" cy="384"/>
              <a:chOff x="0" y="0"/>
              <a:chExt cx="1440" cy="384"/>
            </a:xfrm>
          </p:grpSpPr>
          <p:sp>
            <p:nvSpPr>
              <p:cNvPr id="4119" name="Line 5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0" name="Line 6"/>
              <p:cNvSpPr>
                <a:spLocks noChangeShapeType="1"/>
              </p:cNvSpPr>
              <p:nvPr/>
            </p:nvSpPr>
            <p:spPr bwMode="auto">
              <a:xfrm flipH="1">
                <a:off x="384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1" name="Line 7"/>
              <p:cNvSpPr>
                <a:spLocks noChangeShapeType="1"/>
              </p:cNvSpPr>
              <p:nvPr/>
            </p:nvSpPr>
            <p:spPr bwMode="auto">
              <a:xfrm flipH="1">
                <a:off x="576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2" name="Line 8"/>
              <p:cNvSpPr>
                <a:spLocks noChangeShapeType="1"/>
              </p:cNvSpPr>
              <p:nvPr/>
            </p:nvSpPr>
            <p:spPr bwMode="auto">
              <a:xfrm flipH="1">
                <a:off x="768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3" name="Line 9"/>
              <p:cNvSpPr>
                <a:spLocks noChangeShapeType="1"/>
              </p:cNvSpPr>
              <p:nvPr/>
            </p:nvSpPr>
            <p:spPr bwMode="auto">
              <a:xfrm flipH="1">
                <a:off x="972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4" name="Line 10"/>
              <p:cNvSpPr>
                <a:spLocks noChangeShapeType="1"/>
              </p:cNvSpPr>
              <p:nvPr/>
            </p:nvSpPr>
            <p:spPr bwMode="auto">
              <a:xfrm>
                <a:off x="1392" y="0"/>
                <a:ext cx="48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5" name="Line 11"/>
              <p:cNvSpPr>
                <a:spLocks noChangeShapeType="1"/>
              </p:cNvSpPr>
              <p:nvPr/>
            </p:nvSpPr>
            <p:spPr bwMode="auto">
              <a:xfrm flipH="1">
                <a:off x="1176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26" name="Line 12"/>
              <p:cNvSpPr>
                <a:spLocks noChangeShapeType="1"/>
              </p:cNvSpPr>
              <p:nvPr/>
            </p:nvSpPr>
            <p:spPr bwMode="auto">
              <a:xfrm flipH="1">
                <a:off x="192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4102" name="Rectangle 13"/>
            <p:cNvSpPr>
              <a:spLocks noChangeArrowheads="1"/>
            </p:cNvSpPr>
            <p:nvPr/>
          </p:nvSpPr>
          <p:spPr bwMode="auto">
            <a:xfrm>
              <a:off x="240" y="645"/>
              <a:ext cx="2304" cy="363"/>
            </a:xfrm>
            <a:prstGeom prst="rect">
              <a:avLst/>
            </a:prstGeom>
            <a:gradFill rotWithShape="1">
              <a:gsLst>
                <a:gs pos="0">
                  <a:srgbClr val="787878"/>
                </a:gs>
                <a:gs pos="50000">
                  <a:srgbClr val="DDDDDD"/>
                </a:gs>
                <a:gs pos="100000">
                  <a:srgbClr val="787878"/>
                </a:gs>
              </a:gsLst>
              <a:lin ang="5400000" scaled="1"/>
            </a:gradFill>
            <a:ln w="19050">
              <a:solidFill>
                <a:srgbClr val="4D4D4D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800">
                <a:solidFill>
                  <a:srgbClr val="1E1C11"/>
                </a:solidFill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4103" name="Group 14"/>
            <p:cNvGrpSpPr/>
            <p:nvPr/>
          </p:nvGrpSpPr>
          <p:grpSpPr>
            <a:xfrm>
              <a:off x="480" y="432"/>
              <a:ext cx="1680" cy="1000"/>
              <a:chOff x="0" y="0"/>
              <a:chExt cx="1680" cy="1248"/>
            </a:xfrm>
          </p:grpSpPr>
          <p:sp>
            <p:nvSpPr>
              <p:cNvPr id="4110" name="未知"/>
              <p:cNvSpPr/>
              <p:nvPr/>
            </p:nvSpPr>
            <p:spPr bwMode="auto">
              <a:xfrm>
                <a:off x="204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1" name="未知"/>
              <p:cNvSpPr/>
              <p:nvPr/>
            </p:nvSpPr>
            <p:spPr bwMode="auto">
              <a:xfrm>
                <a:off x="384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2" name="未知"/>
              <p:cNvSpPr/>
              <p:nvPr/>
            </p:nvSpPr>
            <p:spPr bwMode="auto">
              <a:xfrm>
                <a:off x="576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3" name="未知"/>
              <p:cNvSpPr/>
              <p:nvPr/>
            </p:nvSpPr>
            <p:spPr bwMode="auto">
              <a:xfrm>
                <a:off x="780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4" name="未知"/>
              <p:cNvSpPr/>
              <p:nvPr/>
            </p:nvSpPr>
            <p:spPr bwMode="auto">
              <a:xfrm>
                <a:off x="972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5" name="未知"/>
              <p:cNvSpPr/>
              <p:nvPr/>
            </p:nvSpPr>
            <p:spPr bwMode="auto">
              <a:xfrm>
                <a:off x="1176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6" name="未知"/>
              <p:cNvSpPr/>
              <p:nvPr/>
            </p:nvSpPr>
            <p:spPr bwMode="auto">
              <a:xfrm>
                <a:off x="1380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7" name="未知"/>
              <p:cNvSpPr/>
              <p:nvPr/>
            </p:nvSpPr>
            <p:spPr bwMode="auto">
              <a:xfrm>
                <a:off x="1632" y="720"/>
                <a:ext cx="48" cy="528"/>
              </a:xfrm>
              <a:custGeom>
                <a:avLst/>
                <a:gdLst>
                  <a:gd name="T0" fmla="*/ 0 w 48"/>
                  <a:gd name="T1" fmla="*/ 0 h 528"/>
                  <a:gd name="T2" fmla="*/ 48 w 48"/>
                  <a:gd name="T3" fmla="*/ 528 h 528"/>
                  <a:gd name="T4" fmla="*/ 0 60000 65536"/>
                  <a:gd name="T5" fmla="*/ 0 60000 65536"/>
                  <a:gd name="T6" fmla="*/ 0 w 48"/>
                  <a:gd name="T7" fmla="*/ 0 h 528"/>
                  <a:gd name="T8" fmla="*/ 48 w 48"/>
                  <a:gd name="T9" fmla="*/ 528 h 52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8" h="528">
                    <a:moveTo>
                      <a:pt x="0" y="0"/>
                    </a:moveTo>
                    <a:cubicBezTo>
                      <a:pt x="20" y="216"/>
                      <a:pt x="40" y="432"/>
                      <a:pt x="48" y="528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4118" name="未知"/>
              <p:cNvSpPr/>
              <p:nvPr/>
            </p:nvSpPr>
            <p:spPr bwMode="auto">
              <a:xfrm>
                <a:off x="0" y="0"/>
                <a:ext cx="192" cy="1216"/>
              </a:xfrm>
              <a:custGeom>
                <a:avLst/>
                <a:gdLst>
                  <a:gd name="T0" fmla="*/ 0 w 192"/>
                  <a:gd name="T1" fmla="*/ 1216 h 1216"/>
                  <a:gd name="T2" fmla="*/ 144 w 192"/>
                  <a:gd name="T3" fmla="*/ 160 h 1216"/>
                  <a:gd name="T4" fmla="*/ 192 w 192"/>
                  <a:gd name="T5" fmla="*/ 256 h 1216"/>
                  <a:gd name="T6" fmla="*/ 0 60000 65536"/>
                  <a:gd name="T7" fmla="*/ 0 60000 65536"/>
                  <a:gd name="T8" fmla="*/ 0 60000 65536"/>
                  <a:gd name="T9" fmla="*/ 0 w 192"/>
                  <a:gd name="T10" fmla="*/ 0 h 1216"/>
                  <a:gd name="T11" fmla="*/ 192 w 192"/>
                  <a:gd name="T12" fmla="*/ 1216 h 12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" h="1216">
                    <a:moveTo>
                      <a:pt x="0" y="1216"/>
                    </a:moveTo>
                    <a:cubicBezTo>
                      <a:pt x="56" y="768"/>
                      <a:pt x="112" y="320"/>
                      <a:pt x="144" y="160"/>
                    </a:cubicBezTo>
                    <a:cubicBezTo>
                      <a:pt x="176" y="0"/>
                      <a:pt x="184" y="128"/>
                      <a:pt x="192" y="256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grpSp>
          <p:nvGrpSpPr>
            <p:cNvPr id="4104" name="Group 24"/>
            <p:cNvGrpSpPr/>
            <p:nvPr/>
          </p:nvGrpSpPr>
          <p:grpSpPr>
            <a:xfrm>
              <a:off x="0" y="0"/>
              <a:ext cx="816" cy="432"/>
              <a:chOff x="0" y="0"/>
              <a:chExt cx="816" cy="432"/>
            </a:xfrm>
          </p:grpSpPr>
          <p:sp>
            <p:nvSpPr>
              <p:cNvPr id="4108" name="AutoShape 25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672" cy="432"/>
              </a:xfrm>
              <a:prstGeom prst="wedgeRoundRectCallout">
                <a:avLst>
                  <a:gd name="adj1" fmla="val -41519"/>
                  <a:gd name="adj2" fmla="val 76384"/>
                  <a:gd name="adj3" fmla="val 16667"/>
                </a:avLst>
              </a:prstGeom>
              <a:solidFill>
                <a:schemeClr val="bg1">
                  <a:alpha val="50195"/>
                </a:schemeClr>
              </a:solidFill>
              <a:ln w="28575" cap="sq">
                <a:solidFill>
                  <a:srgbClr val="0066CC"/>
                </a:solidFill>
                <a:miter lim="800000"/>
              </a:ln>
            </p:spPr>
            <p:txBody>
              <a:bodyPr/>
              <a:lstStyle/>
              <a:p>
                <a:pPr algn="ctr"/>
                <a:endParaRPr lang="zh-CN" altLang="en-US" sz="2400">
                  <a:solidFill>
                    <a:srgbClr val="1E1C11"/>
                  </a:solidFill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6" name="Text Box 26"/>
              <p:cNvSpPr txBox="1">
                <a:spLocks noChangeArrowheads="1"/>
              </p:cNvSpPr>
              <p:nvPr/>
            </p:nvSpPr>
            <p:spPr bwMode="auto">
              <a:xfrm>
                <a:off x="0" y="24"/>
                <a:ext cx="816" cy="32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zh-CN" altLang="en-US" sz="2800" b="1">
                    <a:solidFill>
                      <a:srgbClr val="1E1C1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楷体" pitchFamily="49" charset="-122"/>
                    <a:cs typeface="Times New Roman" pitchFamily="18" charset="0"/>
                  </a:rPr>
                  <a:t>线圈</a:t>
                </a:r>
              </a:p>
            </p:txBody>
          </p:sp>
        </p:grpSp>
        <p:grpSp>
          <p:nvGrpSpPr>
            <p:cNvPr id="4105" name="Group 27"/>
            <p:cNvGrpSpPr/>
            <p:nvPr/>
          </p:nvGrpSpPr>
          <p:grpSpPr>
            <a:xfrm>
              <a:off x="2148" y="192"/>
              <a:ext cx="828" cy="408"/>
              <a:chOff x="0" y="0"/>
              <a:chExt cx="828" cy="408"/>
            </a:xfrm>
          </p:grpSpPr>
          <p:sp>
            <p:nvSpPr>
              <p:cNvPr id="4106" name="AutoShape 2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84" cy="408"/>
              </a:xfrm>
              <a:prstGeom prst="wedgeRoundRectCallout">
                <a:avLst>
                  <a:gd name="adj1" fmla="val -41667"/>
                  <a:gd name="adj2" fmla="val 78185"/>
                  <a:gd name="adj3" fmla="val 16667"/>
                </a:avLst>
              </a:prstGeom>
              <a:solidFill>
                <a:schemeClr val="bg1">
                  <a:alpha val="50195"/>
                </a:schemeClr>
              </a:solidFill>
              <a:ln w="28575" cap="sq">
                <a:solidFill>
                  <a:srgbClr val="0066CC"/>
                </a:solidFill>
                <a:miter lim="800000"/>
              </a:ln>
            </p:spPr>
            <p:txBody>
              <a:bodyPr/>
              <a:lstStyle/>
              <a:p>
                <a:pPr algn="ctr"/>
                <a:endParaRPr lang="zh-CN" altLang="en-US" sz="2400">
                  <a:solidFill>
                    <a:srgbClr val="1E1C11"/>
                  </a:solidFill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4" name="Text Box 29"/>
              <p:cNvSpPr txBox="1">
                <a:spLocks noChangeArrowheads="1"/>
              </p:cNvSpPr>
              <p:nvPr/>
            </p:nvSpPr>
            <p:spPr bwMode="auto">
              <a:xfrm>
                <a:off x="12" y="24"/>
                <a:ext cx="816" cy="32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zh-CN" altLang="en-US" sz="2800" b="1">
                    <a:solidFill>
                      <a:srgbClr val="1E1C1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楷体" pitchFamily="49" charset="-122"/>
                    <a:cs typeface="Times New Roman" pitchFamily="18" charset="0"/>
                  </a:rPr>
                  <a:t>铁芯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914400"/>
          </a:xfrm>
        </p:spPr>
        <p:txBody>
          <a:bodyPr/>
          <a:lstStyle/>
          <a:p>
            <a:pPr algn="l"/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一、电磁铁</a:t>
            </a:r>
          </a:p>
        </p:txBody>
      </p:sp>
      <p:sp>
        <p:nvSpPr>
          <p:cNvPr id="12291" name="内容占位符 7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6019800" cy="5181600"/>
          </a:xfrm>
        </p:spPr>
        <p:txBody>
          <a:bodyPr/>
          <a:lstStyle/>
          <a:p>
            <a:pPr>
              <a:buClr>
                <a:schemeClr val="bg1"/>
              </a:buClr>
              <a:buFontTx/>
              <a:buNone/>
            </a:pPr>
            <a:r>
              <a:rPr lang="en-US" altLang="zh-CN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．定义：</a:t>
            </a:r>
            <a:endParaRPr lang="en-US" altLang="zh-CN" sz="36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Clr>
                <a:schemeClr val="bg1"/>
              </a:buClr>
            </a:pPr>
            <a:r>
              <a:rPr lang="zh-CN" altLang="en-US" sz="36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通电螺线管紧密套在铁芯上</a:t>
            </a: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构成电磁铁。</a:t>
            </a:r>
          </a:p>
          <a:p>
            <a:pPr>
              <a:buClr>
                <a:schemeClr val="bg1"/>
              </a:buClr>
              <a:buFontTx/>
              <a:buNone/>
            </a:pPr>
            <a:r>
              <a:rPr lang="en-US" altLang="zh-CN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．磁性增强的原因：</a:t>
            </a:r>
            <a:endParaRPr lang="en-US" altLang="zh-CN" sz="36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Clr>
                <a:schemeClr val="bg1"/>
              </a:buClr>
            </a:pP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铁芯被磁化，铁芯磁场与螺线管磁场共同作用，使磁场加强。</a:t>
            </a:r>
          </a:p>
          <a:p>
            <a:pPr>
              <a:buClr>
                <a:schemeClr val="bg1"/>
              </a:buClr>
            </a:pPr>
            <a:endParaRPr lang="zh-CN" altLang="en-US" sz="36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grpSp>
        <p:nvGrpSpPr>
          <p:cNvPr id="5124" name="组合 30"/>
          <p:cNvGrpSpPr/>
          <p:nvPr/>
        </p:nvGrpSpPr>
        <p:grpSpPr>
          <a:xfrm>
            <a:off x="5867400" y="228600"/>
            <a:ext cx="2819400" cy="1587500"/>
            <a:chOff x="4699000" y="914400"/>
            <a:chExt cx="2819400" cy="1587500"/>
          </a:xfrm>
        </p:grpSpPr>
        <p:grpSp>
          <p:nvGrpSpPr>
            <p:cNvPr id="5126" name="Group 4"/>
            <p:cNvGrpSpPr/>
            <p:nvPr/>
          </p:nvGrpSpPr>
          <p:grpSpPr>
            <a:xfrm>
              <a:off x="5105400" y="1219200"/>
              <a:ext cx="2286000" cy="609600"/>
              <a:chOff x="0" y="0"/>
              <a:chExt cx="1440" cy="384"/>
            </a:xfrm>
          </p:grpSpPr>
          <p:sp>
            <p:nvSpPr>
              <p:cNvPr id="5138" name="Line 5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39" name="Line 6"/>
              <p:cNvSpPr>
                <a:spLocks noChangeShapeType="1"/>
              </p:cNvSpPr>
              <p:nvPr/>
            </p:nvSpPr>
            <p:spPr bwMode="auto">
              <a:xfrm flipH="1">
                <a:off x="384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40" name="Line 7"/>
              <p:cNvSpPr>
                <a:spLocks noChangeShapeType="1"/>
              </p:cNvSpPr>
              <p:nvPr/>
            </p:nvSpPr>
            <p:spPr bwMode="auto">
              <a:xfrm flipH="1">
                <a:off x="576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41" name="Line 8"/>
              <p:cNvSpPr>
                <a:spLocks noChangeShapeType="1"/>
              </p:cNvSpPr>
              <p:nvPr/>
            </p:nvSpPr>
            <p:spPr bwMode="auto">
              <a:xfrm flipH="1">
                <a:off x="768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42" name="Line 9"/>
              <p:cNvSpPr>
                <a:spLocks noChangeShapeType="1"/>
              </p:cNvSpPr>
              <p:nvPr/>
            </p:nvSpPr>
            <p:spPr bwMode="auto">
              <a:xfrm flipH="1">
                <a:off x="972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43" name="Line 10"/>
              <p:cNvSpPr>
                <a:spLocks noChangeShapeType="1"/>
              </p:cNvSpPr>
              <p:nvPr/>
            </p:nvSpPr>
            <p:spPr bwMode="auto">
              <a:xfrm>
                <a:off x="1392" y="0"/>
                <a:ext cx="48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44" name="Line 11"/>
              <p:cNvSpPr>
                <a:spLocks noChangeShapeType="1"/>
              </p:cNvSpPr>
              <p:nvPr/>
            </p:nvSpPr>
            <p:spPr bwMode="auto">
              <a:xfrm flipH="1">
                <a:off x="1176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45" name="Line 12"/>
              <p:cNvSpPr>
                <a:spLocks noChangeShapeType="1"/>
              </p:cNvSpPr>
              <p:nvPr/>
            </p:nvSpPr>
            <p:spPr bwMode="auto">
              <a:xfrm flipH="1">
                <a:off x="192" y="0"/>
                <a:ext cx="0" cy="384"/>
              </a:xfrm>
              <a:prstGeom prst="line">
                <a:avLst/>
              </a:prstGeom>
              <a:noFill/>
              <a:ln w="38100">
                <a:solidFill>
                  <a:srgbClr val="00FF99"/>
                </a:solidFill>
                <a:prstDash val="dash"/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5127" name="Rectangle 13"/>
            <p:cNvSpPr>
              <a:spLocks noChangeArrowheads="1"/>
            </p:cNvSpPr>
            <p:nvPr/>
          </p:nvSpPr>
          <p:spPr bwMode="auto">
            <a:xfrm>
              <a:off x="4699000" y="1228725"/>
              <a:ext cx="2819400" cy="576263"/>
            </a:xfrm>
            <a:prstGeom prst="rect">
              <a:avLst/>
            </a:prstGeom>
            <a:gradFill rotWithShape="1">
              <a:gsLst>
                <a:gs pos="0">
                  <a:srgbClr val="787878"/>
                </a:gs>
                <a:gs pos="50000">
                  <a:srgbClr val="DDDDDD"/>
                </a:gs>
                <a:gs pos="100000">
                  <a:srgbClr val="787878"/>
                </a:gs>
              </a:gsLst>
              <a:lin ang="5400000" scaled="1"/>
            </a:gradFill>
            <a:ln w="19050">
              <a:solidFill>
                <a:srgbClr val="4D4D4D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800">
                <a:solidFill>
                  <a:srgbClr val="1E1C11"/>
                </a:solidFill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5128" name="Group 14"/>
            <p:cNvGrpSpPr/>
            <p:nvPr/>
          </p:nvGrpSpPr>
          <p:grpSpPr>
            <a:xfrm>
              <a:off x="4800600" y="914400"/>
              <a:ext cx="2667000" cy="1587500"/>
              <a:chOff x="0" y="0"/>
              <a:chExt cx="1680" cy="1248"/>
            </a:xfrm>
          </p:grpSpPr>
          <p:sp>
            <p:nvSpPr>
              <p:cNvPr id="5129" name="未知"/>
              <p:cNvSpPr/>
              <p:nvPr/>
            </p:nvSpPr>
            <p:spPr bwMode="auto">
              <a:xfrm>
                <a:off x="204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30" name="未知"/>
              <p:cNvSpPr/>
              <p:nvPr/>
            </p:nvSpPr>
            <p:spPr bwMode="auto">
              <a:xfrm>
                <a:off x="384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31" name="未知"/>
              <p:cNvSpPr/>
              <p:nvPr/>
            </p:nvSpPr>
            <p:spPr bwMode="auto">
              <a:xfrm>
                <a:off x="576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32" name="未知"/>
              <p:cNvSpPr/>
              <p:nvPr/>
            </p:nvSpPr>
            <p:spPr bwMode="auto">
              <a:xfrm>
                <a:off x="780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33" name="未知"/>
              <p:cNvSpPr/>
              <p:nvPr/>
            </p:nvSpPr>
            <p:spPr bwMode="auto">
              <a:xfrm>
                <a:off x="972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34" name="未知"/>
              <p:cNvSpPr/>
              <p:nvPr/>
            </p:nvSpPr>
            <p:spPr bwMode="auto">
              <a:xfrm>
                <a:off x="1176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35" name="未知"/>
              <p:cNvSpPr/>
              <p:nvPr/>
            </p:nvSpPr>
            <p:spPr bwMode="auto">
              <a:xfrm>
                <a:off x="1380" y="0"/>
                <a:ext cx="192" cy="920"/>
              </a:xfrm>
              <a:custGeom>
                <a:avLst/>
                <a:gdLst>
                  <a:gd name="T0" fmla="*/ 0 w 192"/>
                  <a:gd name="T1" fmla="*/ 720 h 920"/>
                  <a:gd name="T2" fmla="*/ 48 w 192"/>
                  <a:gd name="T3" fmla="*/ 816 h 920"/>
                  <a:gd name="T4" fmla="*/ 144 w 192"/>
                  <a:gd name="T5" fmla="*/ 96 h 920"/>
                  <a:gd name="T6" fmla="*/ 192 w 192"/>
                  <a:gd name="T7" fmla="*/ 240 h 9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920"/>
                  <a:gd name="T14" fmla="*/ 192 w 192"/>
                  <a:gd name="T15" fmla="*/ 920 h 9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920">
                    <a:moveTo>
                      <a:pt x="0" y="720"/>
                    </a:moveTo>
                    <a:cubicBezTo>
                      <a:pt x="12" y="820"/>
                      <a:pt x="24" y="920"/>
                      <a:pt x="48" y="816"/>
                    </a:cubicBezTo>
                    <a:cubicBezTo>
                      <a:pt x="72" y="712"/>
                      <a:pt x="120" y="192"/>
                      <a:pt x="144" y="96"/>
                    </a:cubicBezTo>
                    <a:cubicBezTo>
                      <a:pt x="168" y="0"/>
                      <a:pt x="184" y="216"/>
                      <a:pt x="192" y="240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36" name="未知"/>
              <p:cNvSpPr/>
              <p:nvPr/>
            </p:nvSpPr>
            <p:spPr bwMode="auto">
              <a:xfrm>
                <a:off x="1632" y="720"/>
                <a:ext cx="48" cy="528"/>
              </a:xfrm>
              <a:custGeom>
                <a:avLst/>
                <a:gdLst>
                  <a:gd name="T0" fmla="*/ 0 w 48"/>
                  <a:gd name="T1" fmla="*/ 0 h 528"/>
                  <a:gd name="T2" fmla="*/ 48 w 48"/>
                  <a:gd name="T3" fmla="*/ 528 h 528"/>
                  <a:gd name="T4" fmla="*/ 0 60000 65536"/>
                  <a:gd name="T5" fmla="*/ 0 60000 65536"/>
                  <a:gd name="T6" fmla="*/ 0 w 48"/>
                  <a:gd name="T7" fmla="*/ 0 h 528"/>
                  <a:gd name="T8" fmla="*/ 48 w 48"/>
                  <a:gd name="T9" fmla="*/ 528 h 52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8" h="528">
                    <a:moveTo>
                      <a:pt x="0" y="0"/>
                    </a:moveTo>
                    <a:cubicBezTo>
                      <a:pt x="20" y="216"/>
                      <a:pt x="40" y="432"/>
                      <a:pt x="48" y="528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5137" name="未知"/>
              <p:cNvSpPr/>
              <p:nvPr/>
            </p:nvSpPr>
            <p:spPr bwMode="auto">
              <a:xfrm>
                <a:off x="0" y="0"/>
                <a:ext cx="192" cy="1216"/>
              </a:xfrm>
              <a:custGeom>
                <a:avLst/>
                <a:gdLst>
                  <a:gd name="T0" fmla="*/ 0 w 192"/>
                  <a:gd name="T1" fmla="*/ 1216 h 1216"/>
                  <a:gd name="T2" fmla="*/ 144 w 192"/>
                  <a:gd name="T3" fmla="*/ 160 h 1216"/>
                  <a:gd name="T4" fmla="*/ 192 w 192"/>
                  <a:gd name="T5" fmla="*/ 256 h 1216"/>
                  <a:gd name="T6" fmla="*/ 0 60000 65536"/>
                  <a:gd name="T7" fmla="*/ 0 60000 65536"/>
                  <a:gd name="T8" fmla="*/ 0 60000 65536"/>
                  <a:gd name="T9" fmla="*/ 0 w 192"/>
                  <a:gd name="T10" fmla="*/ 0 h 1216"/>
                  <a:gd name="T11" fmla="*/ 192 w 192"/>
                  <a:gd name="T12" fmla="*/ 1216 h 12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" h="1216">
                    <a:moveTo>
                      <a:pt x="0" y="1216"/>
                    </a:moveTo>
                    <a:cubicBezTo>
                      <a:pt x="56" y="768"/>
                      <a:pt x="112" y="320"/>
                      <a:pt x="144" y="160"/>
                    </a:cubicBezTo>
                    <a:cubicBezTo>
                      <a:pt x="176" y="0"/>
                      <a:pt x="184" y="128"/>
                      <a:pt x="192" y="256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</p:grpSp>
      <p:pic>
        <p:nvPicPr>
          <p:cNvPr id="5125" name="Picture 26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477000" y="2286000"/>
            <a:ext cx="2320925" cy="4205288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电磁铁有什么优点？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lnSpc>
                <a:spcPct val="120000"/>
              </a:lnSpc>
              <a:buFontTx/>
              <a:buAutoNum type="arabicPeriod"/>
            </a:pPr>
            <a:r>
              <a:rPr lang="zh-CN" altLang="en-US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能改变磁性的有无；</a:t>
            </a:r>
            <a:endParaRPr lang="en-US" altLang="zh-CN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Tx/>
              <a:buAutoNum type="arabicPeriod"/>
            </a:pPr>
            <a:endParaRPr lang="en-US" altLang="zh-CN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Tx/>
              <a:buAutoNum type="arabicPeriod"/>
            </a:pPr>
            <a:r>
              <a:rPr lang="zh-CN" altLang="en-US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能改变磁性强弱；</a:t>
            </a:r>
            <a:endParaRPr lang="en-US" altLang="zh-CN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Tx/>
              <a:buAutoNum type="arabicPeriod"/>
            </a:pPr>
            <a:endParaRPr lang="en-US" altLang="zh-CN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Tx/>
              <a:buAutoNum type="arabicPeriod"/>
            </a:pPr>
            <a:r>
              <a:rPr lang="zh-CN" altLang="en-US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能改变磁极。</a:t>
            </a:r>
            <a:endParaRPr lang="en-US" altLang="zh-CN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D:\我的文档\Pictures\113 - 副本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1" y="0"/>
            <a:ext cx="9154467" cy="6858000"/>
          </a:xfrm>
          <a:prstGeom prst="rect">
            <a:avLst/>
          </a:prstGeom>
          <a:noFill/>
        </p:spPr>
      </p:pic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5181600" y="914400"/>
            <a:ext cx="3354388" cy="57943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tx2"/>
                </a:solidFill>
                <a:ea typeface="楷体" pitchFamily="49" charset="-122"/>
                <a:cs typeface="Times New Roman" pitchFamily="18" charset="0"/>
              </a:rPr>
              <a:t>电磁起重机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5867400" y="2590800"/>
            <a:ext cx="3048000" cy="1077218"/>
          </a:xfrm>
          <a:prstGeom prst="rect">
            <a:avLst/>
          </a:prstGeom>
          <a:noFill/>
          <a:ln w="2857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>
                <a:ea typeface="楷体" pitchFamily="49" charset="-122"/>
                <a:cs typeface="Times New Roman" pitchFamily="18" charset="0"/>
              </a:rPr>
              <a:t>铁芯：只能选择</a:t>
            </a:r>
            <a:r>
              <a:rPr lang="zh-CN" altLang="en-US" sz="3200" b="1">
                <a:solidFill>
                  <a:srgbClr val="FF0000"/>
                </a:solidFill>
                <a:ea typeface="楷体" pitchFamily="49" charset="-122"/>
                <a:cs typeface="Times New Roman" pitchFamily="18" charset="0"/>
              </a:rPr>
              <a:t>软铁</a:t>
            </a:r>
            <a:r>
              <a:rPr lang="zh-CN" altLang="en-US" sz="3200" b="1">
                <a:ea typeface="楷体" pitchFamily="49" charset="-122"/>
                <a:cs typeface="Times New Roman" pitchFamily="18" charset="0"/>
              </a:rPr>
              <a:t>，不能用钢。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3"/>
          </a:xfrm>
        </p:spPr>
        <p:txBody>
          <a:bodyPr/>
          <a:lstStyle/>
          <a:p>
            <a:pPr algn="l"/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二、电磁铁的磁性</a:t>
            </a:r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304800" y="838200"/>
            <a:ext cx="8229600" cy="5638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．实验探究：电磁铁磁性的强弱与什么因素有关</a:t>
            </a:r>
          </a:p>
          <a:p>
            <a:pPr>
              <a:buFontTx/>
              <a:buNone/>
            </a:pPr>
            <a:r>
              <a:rPr lang="zh-CN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【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提出问题</a:t>
            </a:r>
            <a:r>
              <a:rPr lang="zh-CN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】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电磁铁磁性大小跟哪些因素有关呢？</a:t>
            </a:r>
          </a:p>
          <a:p>
            <a:pPr>
              <a:buFontTx/>
              <a:buNone/>
            </a:pPr>
            <a:r>
              <a:rPr lang="zh-CN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【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猜想假设</a:t>
            </a:r>
            <a:r>
              <a:rPr lang="zh-CN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】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电流的大小、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导线缠绕的圈数（即线圈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匝数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）。</a:t>
            </a:r>
          </a:p>
          <a:p>
            <a:pPr>
              <a:buFontTx/>
              <a:buNone/>
            </a:pPr>
            <a:r>
              <a:rPr lang="zh-CN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【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实验方法</a:t>
            </a:r>
            <a:r>
              <a:rPr lang="zh-CN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】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zh-CN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①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控制变量法；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②转换法：</a:t>
            </a:r>
            <a:endParaRPr lang="en-US" altLang="zh-CN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Clr>
                <a:schemeClr val="bg1"/>
              </a:buClr>
              <a:buFont typeface="Wingdings" pitchFamily="2" charset="2"/>
              <a:buChar char="l"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通过观察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比较电磁铁吸引的大头针数目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来比较电磁铁磁性的强弱。</a:t>
            </a:r>
          </a:p>
          <a:p>
            <a:endParaRPr lang="zh-CN" altLang="en-US" sz="28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8196" name="Picture 6" descr="http://img839.ph.126.net/U1U4SVALAuPF51JujApX2A==/78531518502453833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865813" y="2057400"/>
            <a:ext cx="2717800" cy="31242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）探究电流大小因素：</a:t>
            </a:r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>
          <a:xfrm>
            <a:off x="457200" y="4724400"/>
            <a:ext cx="8305800" cy="1752600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结论：</a:t>
            </a:r>
          </a:p>
          <a:p>
            <a:pPr>
              <a:buClr>
                <a:schemeClr val="bg1"/>
              </a:buClr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当线圈匝数一定时，电流越大，电磁铁的磁性越强。</a:t>
            </a:r>
          </a:p>
        </p:txBody>
      </p:sp>
      <p:pic>
        <p:nvPicPr>
          <p:cNvPr id="9220" name="对象 2"/>
          <p:cNvPicPr>
            <a:picLocks noChangeArrowheads="1"/>
          </p:cNvPicPr>
          <p:nvPr/>
        </p:nvPicPr>
        <p:blipFill>
          <a:blip r:embed="rId2"/>
          <a:srcRect t="-301" b="-331"/>
          <a:stretch>
            <a:fillRect/>
          </a:stretch>
        </p:blipFill>
        <p:spPr bwMode="auto">
          <a:xfrm>
            <a:off x="685800" y="1600200"/>
            <a:ext cx="3732213" cy="30099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174" name="对象 3"/>
          <p:cNvPicPr>
            <a:picLocks noChangeArrowheads="1"/>
          </p:cNvPicPr>
          <p:nvPr/>
        </p:nvPicPr>
        <p:blipFill>
          <a:blip r:embed="rId3"/>
          <a:srcRect t="-285" b="-1173"/>
          <a:stretch>
            <a:fillRect/>
          </a:stretch>
        </p:blipFill>
        <p:spPr bwMode="auto">
          <a:xfrm>
            <a:off x="4572000" y="1676400"/>
            <a:ext cx="3733800" cy="309403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）探究线圈匝数因素：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24400"/>
            <a:ext cx="8229600" cy="1782763"/>
          </a:xfrm>
        </p:spPr>
        <p:txBody>
          <a:bodyPr/>
          <a:lstStyle/>
          <a:p>
            <a:pPr>
              <a:buClr>
                <a:schemeClr val="bg1"/>
              </a:buClr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结论：</a:t>
            </a:r>
          </a:p>
          <a:p>
            <a:pPr>
              <a:buClr>
                <a:schemeClr val="bg1"/>
              </a:buClr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当电流大小一定时，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外形相同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的电磁铁，匝数越多，电磁铁的磁性越强。</a:t>
            </a:r>
          </a:p>
        </p:txBody>
      </p:sp>
      <p:pic>
        <p:nvPicPr>
          <p:cNvPr id="10244" name="Picture 5" descr="C:\Users\Administrator\Pictures\无标题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00200" y="1447800"/>
            <a:ext cx="5505450" cy="34290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l"/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【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实验结论</a:t>
            </a: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】</a:t>
            </a:r>
            <a:endParaRPr lang="zh-CN" altLang="en-US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4038600"/>
            <a:ext cx="8763000" cy="2438400"/>
          </a:xfrm>
        </p:spPr>
        <p:txBody>
          <a:bodyPr/>
          <a:lstStyle/>
          <a:p>
            <a:pPr>
              <a:lnSpc>
                <a:spcPct val="110000"/>
              </a:lnSpc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影响电磁铁磁性强弱的因素：电流大小、线圈匝数。</a:t>
            </a:r>
          </a:p>
          <a:p>
            <a:pPr>
              <a:lnSpc>
                <a:spcPct val="110000"/>
              </a:lnSpc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当线圈匝数一定时，电流越大，电磁铁的磁性越强。</a:t>
            </a:r>
          </a:p>
          <a:p>
            <a:pPr>
              <a:lnSpc>
                <a:spcPct val="110000"/>
              </a:lnSpc>
              <a:buClr>
                <a:schemeClr val="bg1"/>
              </a:buClr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当电流大小一定时，对于外形相同的电磁铁，匝数越多，电磁铁的磁性越强。</a:t>
            </a:r>
          </a:p>
        </p:txBody>
      </p:sp>
      <p:pic>
        <p:nvPicPr>
          <p:cNvPr id="11268" name="对象 2"/>
          <p:cNvPicPr>
            <a:picLocks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-301" b="-331"/>
          <a:stretch>
            <a:fillRect/>
          </a:stretch>
        </p:blipFill>
        <p:spPr bwMode="auto">
          <a:xfrm>
            <a:off x="381000" y="1676400"/>
            <a:ext cx="2209800" cy="17811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1269" name="对象 3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-285" b="-1173"/>
          <a:stretch>
            <a:fillRect/>
          </a:stretch>
        </p:blipFill>
        <p:spPr bwMode="auto">
          <a:xfrm>
            <a:off x="2895600" y="1752600"/>
            <a:ext cx="2209800" cy="183038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1270" name="Picture 5" descr="C:\Users\Administrator\Pictures\无标题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30813" y="1752600"/>
            <a:ext cx="3303587" cy="20574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．电磁铁优点：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改变磁性的有无：</a:t>
            </a:r>
            <a:endParaRPr lang="en-US" altLang="zh-CN" b="1" smtClean="0">
              <a:solidFill>
                <a:srgbClr val="FF000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通过改变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电流通断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控制电磁铁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磁性的有无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；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改变磁性强弱：</a:t>
            </a:r>
            <a:endParaRPr lang="en-US" altLang="zh-CN" b="1" smtClean="0">
              <a:solidFill>
                <a:srgbClr val="FF000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通过改变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电流大小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和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线圈匝数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来控制电磁铁的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磁性强弱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；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改变磁极：</a:t>
            </a:r>
            <a:endParaRPr lang="en-US" altLang="zh-CN" b="1" smtClean="0">
              <a:solidFill>
                <a:srgbClr val="FF000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通过改变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电流方向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来改变电磁铁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磁极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timgsa.baidu.com/timg?image&amp;quality=80&amp;size=b9999_10000&amp;sec=1514367404205&amp;di=c609b60464179622333fbb6241dcdab2&amp;imgtype=0&amp;src=http%3A%2F%2Fimages.3158.cn%2Fdata%2Fattachment%2Fhenan%2Farticle%2F2014%2F08%2F01%2Fa1bef7fc0c65b11867ba8aabb8b4cff0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1000" y="228600"/>
            <a:ext cx="4716242" cy="2710789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533400" y="228600"/>
            <a:ext cx="3124200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4000" b="1">
                <a:solidFill>
                  <a:srgbClr val="FFFF00"/>
                </a:solidFill>
                <a:latin typeface="Calibri" pitchFamily="34" charset="0"/>
              </a:rPr>
              <a:t>磁悬浮列车</a:t>
            </a:r>
          </a:p>
        </p:txBody>
      </p:sp>
      <p:pic>
        <p:nvPicPr>
          <p:cNvPr id="13316" name="Picture 4" descr="D:\物理\物理gif\GIF20电与磁\电与磁_磁悬浮列车01.gif"/>
          <p:cNvPicPr>
            <a:picLocks noChangeAspect="1" noChangeArrowheads="1" noCrop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81200" y="3048000"/>
            <a:ext cx="6502400" cy="36576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410200" cy="715962"/>
          </a:xfrm>
        </p:spPr>
        <p:txBody>
          <a:bodyPr/>
          <a:lstStyle/>
          <a:p>
            <a:pPr algn="l"/>
            <a:r>
              <a:rPr lang="en-US" altLang="zh-CN" sz="4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4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．电磁铁的应用</a:t>
            </a:r>
          </a:p>
        </p:txBody>
      </p:sp>
      <p:grpSp>
        <p:nvGrpSpPr>
          <p:cNvPr id="14339" name="Group 23"/>
          <p:cNvGrpSpPr/>
          <p:nvPr/>
        </p:nvGrpSpPr>
        <p:grpSpPr>
          <a:xfrm>
            <a:off x="533400" y="1066800"/>
            <a:ext cx="3962400" cy="2354263"/>
            <a:chOff x="288" y="672"/>
            <a:chExt cx="1872" cy="1483"/>
          </a:xfrm>
        </p:grpSpPr>
        <p:pic>
          <p:nvPicPr>
            <p:cNvPr id="14350" name="图片 7" descr="上海磁悬浮列车2.jp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288" y="672"/>
              <a:ext cx="1872" cy="1483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14351" name="TextBox 3"/>
            <p:cNvSpPr txBox="1">
              <a:spLocks noChangeArrowheads="1"/>
            </p:cNvSpPr>
            <p:nvPr/>
          </p:nvSpPr>
          <p:spPr bwMode="auto">
            <a:xfrm>
              <a:off x="720" y="1872"/>
              <a:ext cx="1387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buFont typeface="Arial"/>
                <a:buNone/>
              </a:pPr>
              <a:r>
                <a:rPr lang="zh-CN" altLang="en-US" sz="2000" b="1">
                  <a:solidFill>
                    <a:schemeClr val="tx2"/>
                  </a:solidFill>
                  <a:ea typeface="楷体" pitchFamily="49" charset="-122"/>
                  <a:cs typeface="Times New Roman" pitchFamily="18" charset="0"/>
                </a:rPr>
                <a:t>磁悬浮列车</a:t>
              </a:r>
            </a:p>
          </p:txBody>
        </p:sp>
      </p:grpSp>
      <p:grpSp>
        <p:nvGrpSpPr>
          <p:cNvPr id="14340" name="Group 9"/>
          <p:cNvGrpSpPr/>
          <p:nvPr/>
        </p:nvGrpSpPr>
        <p:grpSpPr>
          <a:xfrm>
            <a:off x="4800600" y="228600"/>
            <a:ext cx="3733800" cy="3200400"/>
            <a:chOff x="0" y="0"/>
            <a:chExt cx="2281783" cy="3000396"/>
          </a:xfrm>
        </p:grpSpPr>
        <p:pic>
          <p:nvPicPr>
            <p:cNvPr id="14348" name="图片 2" descr="1.jpg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0" y="0"/>
              <a:ext cx="2281783" cy="3000396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14349" name="TextBox 4"/>
            <p:cNvSpPr txBox="1">
              <a:spLocks noChangeArrowheads="1"/>
            </p:cNvSpPr>
            <p:nvPr/>
          </p:nvSpPr>
          <p:spPr bwMode="auto">
            <a:xfrm>
              <a:off x="578207" y="2571768"/>
              <a:ext cx="901265" cy="38397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79646"/>
              </a:solidFill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buFont typeface="Arial"/>
                <a:buNone/>
              </a:pPr>
              <a:r>
                <a:rPr lang="zh-CN" altLang="en-US" sz="2000" b="1">
                  <a:solidFill>
                    <a:schemeClr val="tx2"/>
                  </a:solidFill>
                  <a:ea typeface="楷体" pitchFamily="49" charset="-122"/>
                  <a:cs typeface="Times New Roman" pitchFamily="18" charset="0"/>
                </a:rPr>
                <a:t>电磁起重机</a:t>
              </a:r>
            </a:p>
          </p:txBody>
        </p:sp>
      </p:grpSp>
      <p:grpSp>
        <p:nvGrpSpPr>
          <p:cNvPr id="14341" name="Group 12"/>
          <p:cNvGrpSpPr/>
          <p:nvPr/>
        </p:nvGrpSpPr>
        <p:grpSpPr>
          <a:xfrm>
            <a:off x="5943600" y="3581400"/>
            <a:ext cx="2359025" cy="2928938"/>
            <a:chOff x="0" y="0"/>
            <a:chExt cx="2358892" cy="2928958"/>
          </a:xfrm>
        </p:grpSpPr>
        <p:pic>
          <p:nvPicPr>
            <p:cNvPr id="14346" name="图片 3" descr="1102181625198068.jpg"/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0" y="0"/>
              <a:ext cx="2358892" cy="2928958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14347" name="TextBox 6"/>
            <p:cNvSpPr txBox="1">
              <a:spLocks noChangeArrowheads="1"/>
            </p:cNvSpPr>
            <p:nvPr/>
          </p:nvSpPr>
          <p:spPr bwMode="auto">
            <a:xfrm>
              <a:off x="792118" y="2500330"/>
              <a:ext cx="707985" cy="40957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79646"/>
              </a:solidFill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buFont typeface="Arial"/>
                <a:buNone/>
              </a:pPr>
              <a:r>
                <a:rPr lang="zh-CN" altLang="en-US" sz="2000" b="1">
                  <a:solidFill>
                    <a:schemeClr val="tx2"/>
                  </a:solidFill>
                  <a:ea typeface="楷体" pitchFamily="49" charset="-122"/>
                  <a:cs typeface="Times New Roman" pitchFamily="18" charset="0"/>
                </a:rPr>
                <a:t>电铃</a:t>
              </a:r>
            </a:p>
          </p:txBody>
        </p:sp>
      </p:grpSp>
      <p:grpSp>
        <p:nvGrpSpPr>
          <p:cNvPr id="14342" name="Group 24"/>
          <p:cNvGrpSpPr/>
          <p:nvPr/>
        </p:nvGrpSpPr>
        <p:grpSpPr>
          <a:xfrm>
            <a:off x="533400" y="3657600"/>
            <a:ext cx="2971800" cy="2819400"/>
            <a:chOff x="288" y="2352"/>
            <a:chExt cx="1872" cy="1776"/>
          </a:xfrm>
        </p:grpSpPr>
        <p:pic>
          <p:nvPicPr>
            <p:cNvPr id="14344" name="图片 21" descr="微粉磁选原理.jpg"/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288" y="2352"/>
              <a:ext cx="1872" cy="17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sp>
          <p:nvSpPr>
            <p:cNvPr id="14345" name="Text Box 19"/>
            <p:cNvSpPr txBox="1">
              <a:spLocks noChangeArrowheads="1"/>
            </p:cNvSpPr>
            <p:nvPr/>
          </p:nvSpPr>
          <p:spPr bwMode="auto">
            <a:xfrm>
              <a:off x="1008" y="2736"/>
              <a:ext cx="1104" cy="250"/>
            </a:xfrm>
            <a:prstGeom prst="rect">
              <a:avLst/>
            </a:prstGeom>
            <a:noFill/>
            <a:ln w="2857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buFont typeface="Arial"/>
                <a:buNone/>
              </a:pPr>
              <a:r>
                <a:rPr lang="zh-CN" altLang="en-US" sz="2000" b="1">
                  <a:solidFill>
                    <a:schemeClr val="tx2"/>
                  </a:solidFill>
                  <a:ea typeface="楷体" pitchFamily="49" charset="-122"/>
                  <a:cs typeface="Times New Roman" pitchFamily="18" charset="0"/>
                </a:rPr>
                <a:t>电磁选矿机</a:t>
              </a:r>
              <a:endParaRPr lang="zh-CN" altLang="en-US" sz="2000" b="1">
                <a:ea typeface="楷体" pitchFamily="49" charset="-122"/>
                <a:cs typeface="Times New Roman" pitchFamily="18" charset="0"/>
              </a:endParaRPr>
            </a:p>
          </p:txBody>
        </p:sp>
      </p:grpSp>
      <p:pic>
        <p:nvPicPr>
          <p:cNvPr id="14343" name="Picture 25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590925" y="3657600"/>
            <a:ext cx="1819275" cy="2971800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0" name="Picture 6" descr="57IO}`LEKD44]YV1)[A(V{V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8600" y="2057400"/>
            <a:ext cx="5000469" cy="33528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8" name="矩形 7"/>
          <p:cNvSpPr/>
          <p:nvPr/>
        </p:nvSpPr>
        <p:spPr>
          <a:xfrm>
            <a:off x="5410200" y="2133600"/>
            <a:ext cx="3124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srgbClr val="FF0000"/>
                </a:solidFill>
              </a:rPr>
              <a:t>答：通电</a:t>
            </a:r>
            <a:r>
              <a:rPr lang="zh-CN" altLang="en-US" sz="2400" b="1">
                <a:solidFill>
                  <a:srgbClr val="FF0000"/>
                </a:solidFill>
              </a:rPr>
              <a:t>时，电磁铁有电流通过，产生了磁性，把小锤下方的弹性片</a:t>
            </a:r>
            <a:r>
              <a:rPr lang="en-US" altLang="zh-CN" sz="2400" b="1">
                <a:solidFill>
                  <a:srgbClr val="FF0000"/>
                </a:solidFill>
              </a:rPr>
              <a:t>B</a:t>
            </a:r>
            <a:r>
              <a:rPr lang="zh-CN" altLang="en-US" sz="2400" b="1">
                <a:solidFill>
                  <a:srgbClr val="FF0000"/>
                </a:solidFill>
              </a:rPr>
              <a:t>吸过来，使小锤打击电铃发出声音，同时电路断开，电磁铁失去了磁性，小锤又被弹回，电路闭合，不断重复，电铃便发出连续击打声</a:t>
            </a:r>
            <a:r>
              <a:rPr lang="zh-CN" altLang="en-US" sz="2400" b="1" smtClean="0">
                <a:solidFill>
                  <a:srgbClr val="FF0000"/>
                </a:solidFill>
              </a:rPr>
              <a:t>了。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457200" y="1143001"/>
            <a:ext cx="8077200" cy="1143000"/>
          </a:xfrm>
        </p:spPr>
        <p:txBody>
          <a:bodyPr/>
          <a:lstStyle/>
          <a:p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图中是直流电铃的原理图。</a:t>
            </a:r>
            <a:r>
              <a:rPr lang="en-US" altLang="zh-CN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是衔铁，</a:t>
            </a:r>
            <a:r>
              <a:rPr lang="en-US" altLang="zh-CN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是弹性片。试说明它的工作原理。</a:t>
            </a:r>
          </a:p>
          <a:p>
            <a:endParaRPr lang="zh-CN" altLang="en-US" sz="2800" b="1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20--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228600"/>
            <a:ext cx="9144000" cy="64008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三、电磁继电器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029200"/>
            <a:ext cx="8305800" cy="14017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．实质：用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电磁铁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来控制电路的一种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开关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  <a:p>
            <a:pPr>
              <a:buFontTx/>
              <a:buNone/>
            </a:pP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．构造：电磁铁、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衔铁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、弹簧等。</a:t>
            </a:r>
          </a:p>
        </p:txBody>
      </p:sp>
      <p:pic>
        <p:nvPicPr>
          <p:cNvPr id="17412" name="Picture 4" descr="调整大小 13104005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1143000"/>
            <a:ext cx="6781800" cy="38100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．原理（好处）：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143000"/>
            <a:ext cx="8001000" cy="685800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利用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低电压弱电流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间接控制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高电压强电流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  <a:p>
            <a:endParaRPr lang="zh-CN" altLang="en-US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28676" name="图片 40" descr="20.3-5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6263" y="1993900"/>
            <a:ext cx="7697787" cy="4037013"/>
          </a:xfrm>
          <a:prstGeom prst="rect">
            <a:avLst/>
          </a:prstGeom>
          <a:noFill/>
          <a:ln w="9525">
            <a:noFill/>
            <a:miter lim="800000"/>
          </a:ln>
        </p:spPr>
      </p:pic>
      <p:grpSp>
        <p:nvGrpSpPr>
          <p:cNvPr id="2" name="Group 5"/>
          <p:cNvGrpSpPr/>
          <p:nvPr/>
        </p:nvGrpSpPr>
        <p:grpSpPr>
          <a:xfrm>
            <a:off x="1079500" y="5091111"/>
            <a:ext cx="4214813" cy="1466849"/>
            <a:chOff x="680" y="3022"/>
            <a:chExt cx="2655" cy="924"/>
          </a:xfrm>
        </p:grpSpPr>
        <p:grpSp>
          <p:nvGrpSpPr>
            <p:cNvPr id="18461" name="Group 6"/>
            <p:cNvGrpSpPr/>
            <p:nvPr/>
          </p:nvGrpSpPr>
          <p:grpSpPr>
            <a:xfrm>
              <a:off x="680" y="3022"/>
              <a:ext cx="2655" cy="759"/>
              <a:chOff x="680" y="3022"/>
              <a:chExt cx="2655" cy="759"/>
            </a:xfrm>
          </p:grpSpPr>
          <p:sp>
            <p:nvSpPr>
              <p:cNvPr id="18463" name="Line 6"/>
              <p:cNvSpPr>
                <a:spLocks noChangeShapeType="1"/>
              </p:cNvSpPr>
              <p:nvPr/>
            </p:nvSpPr>
            <p:spPr bwMode="auto">
              <a:xfrm flipH="1">
                <a:off x="2794" y="3068"/>
                <a:ext cx="0" cy="364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64" name="Line 7"/>
              <p:cNvSpPr>
                <a:spLocks noChangeShapeType="1"/>
              </p:cNvSpPr>
              <p:nvPr/>
            </p:nvSpPr>
            <p:spPr bwMode="auto">
              <a:xfrm flipH="1">
                <a:off x="1796" y="3432"/>
                <a:ext cx="998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pic>
            <p:nvPicPr>
              <p:cNvPr id="18465" name="Picture 8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37999" t="36667" r="52000" b="52667"/>
              <a:stretch>
                <a:fillRect/>
              </a:stretch>
            </p:blipFill>
            <p:spPr bwMode="auto">
              <a:xfrm>
                <a:off x="1546" y="3232"/>
                <a:ext cx="333" cy="29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</p:pic>
          <p:sp>
            <p:nvSpPr>
              <p:cNvPr id="18466" name="Line 9"/>
              <p:cNvSpPr>
                <a:spLocks noChangeShapeType="1"/>
              </p:cNvSpPr>
              <p:nvPr/>
            </p:nvSpPr>
            <p:spPr bwMode="auto">
              <a:xfrm flipH="1">
                <a:off x="1213" y="3432"/>
                <a:ext cx="375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67" name="Line 10"/>
              <p:cNvSpPr>
                <a:spLocks noChangeShapeType="1"/>
              </p:cNvSpPr>
              <p:nvPr/>
            </p:nvSpPr>
            <p:spPr bwMode="auto">
              <a:xfrm>
                <a:off x="1213" y="3705"/>
                <a:ext cx="2122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68" name="Line 11"/>
              <p:cNvSpPr>
                <a:spLocks noChangeShapeType="1"/>
              </p:cNvSpPr>
              <p:nvPr/>
            </p:nvSpPr>
            <p:spPr bwMode="auto">
              <a:xfrm flipH="1" flipV="1">
                <a:off x="3325" y="3022"/>
                <a:ext cx="0" cy="683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69" name="Oval 12"/>
              <p:cNvSpPr>
                <a:spLocks noChangeArrowheads="1"/>
              </p:cNvSpPr>
              <p:nvPr/>
            </p:nvSpPr>
            <p:spPr bwMode="auto">
              <a:xfrm>
                <a:off x="1172" y="3398"/>
                <a:ext cx="41" cy="45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buFont typeface="Arial"/>
                  <a:buNone/>
                </a:pPr>
                <a:endParaRPr lang="zh-CN" altLang="en-US" sz="1800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70" name="Oval 15"/>
              <p:cNvSpPr>
                <a:spLocks noChangeArrowheads="1"/>
              </p:cNvSpPr>
              <p:nvPr/>
            </p:nvSpPr>
            <p:spPr bwMode="auto">
              <a:xfrm>
                <a:off x="1182" y="3671"/>
                <a:ext cx="42" cy="45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rgbClr val="0000FF"/>
                </a:solidFill>
                <a:round/>
              </a:ln>
            </p:spPr>
            <p:txBody>
              <a:bodyPr wrap="none" anchor="ctr"/>
              <a:lstStyle/>
              <a:p>
                <a:pPr>
                  <a:buFont typeface="Arial"/>
                  <a:buNone/>
                </a:pPr>
                <a:endParaRPr lang="zh-CN" altLang="en-US" sz="1800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28687" name="Text Box 16"/>
              <p:cNvSpPr txBox="1">
                <a:spLocks noChangeArrowheads="1"/>
              </p:cNvSpPr>
              <p:nvPr/>
            </p:nvSpPr>
            <p:spPr bwMode="auto">
              <a:xfrm>
                <a:off x="680" y="3339"/>
                <a:ext cx="499" cy="4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Font typeface="Arial"/>
                  <a:buNone/>
                  <a:defRPr/>
                </a:pPr>
                <a:r>
                  <a:rPr lang="zh-CN" altLang="en-US" sz="2000" b="1"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楷体" pitchFamily="49" charset="-122"/>
                    <a:cs typeface="Times New Roman" pitchFamily="18" charset="0"/>
                  </a:rPr>
                  <a:t>低压电源</a:t>
                </a:r>
              </a:p>
            </p:txBody>
          </p:sp>
        </p:grpSp>
        <p:sp>
          <p:nvSpPr>
            <p:cNvPr id="28688" name="Text Box 18"/>
            <p:cNvSpPr txBox="1">
              <a:spLocks noChangeArrowheads="1"/>
            </p:cNvSpPr>
            <p:nvPr/>
          </p:nvSpPr>
          <p:spPr bwMode="auto">
            <a:xfrm>
              <a:off x="1713" y="3694"/>
              <a:ext cx="1206" cy="2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Arial"/>
                <a:buNone/>
                <a:defRPr/>
              </a:pPr>
              <a:r>
                <a:rPr lang="zh-CN" altLang="en-US" sz="2000" b="1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楷体" pitchFamily="49" charset="-122"/>
                  <a:cs typeface="Times New Roman" pitchFamily="18" charset="0"/>
                </a:rPr>
                <a:t>低压控制电路</a:t>
              </a:r>
            </a:p>
          </p:txBody>
        </p:sp>
      </p:grpSp>
      <p:grpSp>
        <p:nvGrpSpPr>
          <p:cNvPr id="4" name="Group 17"/>
          <p:cNvGrpSpPr/>
          <p:nvPr/>
        </p:nvGrpSpPr>
        <p:grpSpPr>
          <a:xfrm>
            <a:off x="6480175" y="2066925"/>
            <a:ext cx="2282825" cy="2339975"/>
            <a:chOff x="4082" y="845"/>
            <a:chExt cx="1438" cy="1474"/>
          </a:xfrm>
        </p:grpSpPr>
        <p:grpSp>
          <p:nvGrpSpPr>
            <p:cNvPr id="18439" name="Group 18"/>
            <p:cNvGrpSpPr/>
            <p:nvPr/>
          </p:nvGrpSpPr>
          <p:grpSpPr>
            <a:xfrm>
              <a:off x="4576" y="845"/>
              <a:ext cx="743" cy="1072"/>
              <a:chOff x="4566" y="845"/>
              <a:chExt cx="743" cy="1072"/>
            </a:xfrm>
          </p:grpSpPr>
          <p:sp>
            <p:nvSpPr>
              <p:cNvPr id="18441" name="Line 87"/>
              <p:cNvSpPr>
                <a:spLocks noChangeShapeType="1"/>
              </p:cNvSpPr>
              <p:nvPr/>
            </p:nvSpPr>
            <p:spPr bwMode="auto">
              <a:xfrm>
                <a:off x="4566" y="929"/>
                <a:ext cx="385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42" name="Line 89"/>
              <p:cNvSpPr>
                <a:spLocks noChangeShapeType="1"/>
              </p:cNvSpPr>
              <p:nvPr/>
            </p:nvSpPr>
            <p:spPr bwMode="auto">
              <a:xfrm>
                <a:off x="4605" y="1363"/>
                <a:ext cx="231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43" name="Oval 90"/>
              <p:cNvSpPr>
                <a:spLocks noChangeAspect="1" noChangeArrowheads="1"/>
              </p:cNvSpPr>
              <p:nvPr/>
            </p:nvSpPr>
            <p:spPr bwMode="auto">
              <a:xfrm>
                <a:off x="4836" y="1343"/>
                <a:ext cx="38" cy="42"/>
              </a:xfrm>
              <a:prstGeom prst="ellipse">
                <a:avLst/>
              </a:prstGeom>
              <a:noFill/>
              <a:ln w="19050" cap="sq">
                <a:solidFill>
                  <a:schemeClr val="hlink"/>
                </a:solidFill>
                <a:round/>
              </a:ln>
            </p:spPr>
            <p:txBody>
              <a:bodyPr wrap="none" anchor="ctr"/>
              <a:lstStyle/>
              <a:p>
                <a:pPr>
                  <a:buFont typeface="Arial"/>
                  <a:buNone/>
                </a:pPr>
                <a:endParaRPr lang="zh-CN" altLang="en-US" sz="1800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44" name="Oval 91"/>
              <p:cNvSpPr>
                <a:spLocks noChangeAspect="1" noChangeArrowheads="1"/>
              </p:cNvSpPr>
              <p:nvPr/>
            </p:nvSpPr>
            <p:spPr bwMode="auto">
              <a:xfrm>
                <a:off x="5036" y="1343"/>
                <a:ext cx="39" cy="42"/>
              </a:xfrm>
              <a:prstGeom prst="ellipse">
                <a:avLst/>
              </a:prstGeom>
              <a:noFill/>
              <a:ln w="19050" cap="sq">
                <a:solidFill>
                  <a:schemeClr val="hlink"/>
                </a:solidFill>
                <a:round/>
              </a:ln>
            </p:spPr>
            <p:txBody>
              <a:bodyPr wrap="none" anchor="ctr"/>
              <a:lstStyle/>
              <a:p>
                <a:pPr>
                  <a:buFont typeface="Arial"/>
                  <a:buNone/>
                </a:pPr>
                <a:endParaRPr lang="zh-CN" altLang="en-US" sz="1800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45" name="Line 92"/>
              <p:cNvSpPr>
                <a:spLocks noChangeShapeType="1"/>
              </p:cNvSpPr>
              <p:nvPr/>
            </p:nvSpPr>
            <p:spPr bwMode="auto">
              <a:xfrm>
                <a:off x="5067" y="1363"/>
                <a:ext cx="230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46" name="Line 93"/>
              <p:cNvSpPr>
                <a:spLocks noChangeShapeType="1"/>
              </p:cNvSpPr>
              <p:nvPr/>
            </p:nvSpPr>
            <p:spPr bwMode="auto">
              <a:xfrm>
                <a:off x="4566" y="1843"/>
                <a:ext cx="385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grpSp>
            <p:nvGrpSpPr>
              <p:cNvPr id="18447" name="Group 25"/>
              <p:cNvGrpSpPr/>
              <p:nvPr/>
            </p:nvGrpSpPr>
            <p:grpSpPr>
              <a:xfrm>
                <a:off x="4951" y="845"/>
                <a:ext cx="154" cy="166"/>
                <a:chOff x="0" y="0"/>
                <a:chExt cx="182" cy="182"/>
              </a:xfrm>
            </p:grpSpPr>
            <p:sp>
              <p:nvSpPr>
                <p:cNvPr id="18458" name="Oval 8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82" cy="182"/>
                </a:xfrm>
                <a:prstGeom prst="ellipse">
                  <a:avLst/>
                </a:prstGeom>
                <a:noFill/>
                <a:ln w="38100" cap="sq">
                  <a:solidFill>
                    <a:schemeClr val="hlink"/>
                  </a:solidFill>
                  <a:round/>
                </a:ln>
              </p:spPr>
              <p:txBody>
                <a:bodyPr wrap="none" anchor="ctr"/>
                <a:lstStyle/>
                <a:p>
                  <a:pPr>
                    <a:buFont typeface="Arial"/>
                    <a:buNone/>
                  </a:pPr>
                  <a:endParaRPr lang="zh-CN" altLang="en-US" sz="1800" b="1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18459" name="Line 9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1" y="52"/>
                  <a:ext cx="141" cy="82"/>
                </a:xfrm>
                <a:prstGeom prst="line">
                  <a:avLst/>
                </a:prstGeom>
                <a:noFill/>
                <a:ln w="38100" cap="sq">
                  <a:solidFill>
                    <a:schemeClr val="hlink"/>
                  </a:solidFill>
                  <a:round/>
                </a:ln>
              </p:spPr>
              <p:txBody>
                <a:bodyPr wrap="none"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18460" name="Line 96"/>
                <p:cNvSpPr>
                  <a:spLocks noChangeShapeType="1"/>
                </p:cNvSpPr>
                <p:nvPr/>
              </p:nvSpPr>
              <p:spPr bwMode="auto">
                <a:xfrm>
                  <a:off x="21" y="45"/>
                  <a:ext cx="136" cy="91"/>
                </a:xfrm>
                <a:prstGeom prst="line">
                  <a:avLst/>
                </a:prstGeom>
                <a:noFill/>
                <a:ln w="38100" cap="sq">
                  <a:solidFill>
                    <a:schemeClr val="hlink"/>
                  </a:solidFill>
                  <a:round/>
                </a:ln>
              </p:spPr>
              <p:txBody>
                <a:bodyPr wrap="none"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8448" name="Line 97"/>
              <p:cNvSpPr>
                <a:spLocks noChangeShapeType="1"/>
              </p:cNvSpPr>
              <p:nvPr/>
            </p:nvSpPr>
            <p:spPr bwMode="auto">
              <a:xfrm>
                <a:off x="5105" y="929"/>
                <a:ext cx="192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grpSp>
            <p:nvGrpSpPr>
              <p:cNvPr id="18449" name="Group 30"/>
              <p:cNvGrpSpPr/>
              <p:nvPr/>
            </p:nvGrpSpPr>
            <p:grpSpPr>
              <a:xfrm>
                <a:off x="4951" y="1751"/>
                <a:ext cx="154" cy="166"/>
                <a:chOff x="0" y="0"/>
                <a:chExt cx="182" cy="182"/>
              </a:xfrm>
            </p:grpSpPr>
            <p:sp>
              <p:nvSpPr>
                <p:cNvPr id="18455" name="Oval 10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82" cy="182"/>
                </a:xfrm>
                <a:prstGeom prst="ellipse">
                  <a:avLst/>
                </a:prstGeom>
                <a:noFill/>
                <a:ln w="38100" cap="sq">
                  <a:solidFill>
                    <a:schemeClr val="hlink"/>
                  </a:solidFill>
                  <a:round/>
                </a:ln>
              </p:spPr>
              <p:txBody>
                <a:bodyPr wrap="none" anchor="ctr"/>
                <a:lstStyle/>
                <a:p>
                  <a:pPr>
                    <a:buFont typeface="Arial"/>
                    <a:buNone/>
                  </a:pPr>
                  <a:endParaRPr lang="zh-CN" altLang="en-US" sz="1800" b="1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18456" name="Line 10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1" y="52"/>
                  <a:ext cx="141" cy="82"/>
                </a:xfrm>
                <a:prstGeom prst="line">
                  <a:avLst/>
                </a:prstGeom>
                <a:noFill/>
                <a:ln w="38100" cap="sq">
                  <a:solidFill>
                    <a:schemeClr val="hlink"/>
                  </a:solidFill>
                  <a:round/>
                </a:ln>
              </p:spPr>
              <p:txBody>
                <a:bodyPr wrap="none"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  <p:sp>
              <p:nvSpPr>
                <p:cNvPr id="18457" name="Line 102"/>
                <p:cNvSpPr>
                  <a:spLocks noChangeShapeType="1"/>
                </p:cNvSpPr>
                <p:nvPr/>
              </p:nvSpPr>
              <p:spPr bwMode="auto">
                <a:xfrm>
                  <a:off x="21" y="45"/>
                  <a:ext cx="136" cy="91"/>
                </a:xfrm>
                <a:prstGeom prst="line">
                  <a:avLst/>
                </a:prstGeom>
                <a:noFill/>
                <a:ln w="38100" cap="sq">
                  <a:solidFill>
                    <a:schemeClr val="hlink"/>
                  </a:solidFill>
                  <a:round/>
                </a:ln>
              </p:spPr>
              <p:txBody>
                <a:bodyPr wrap="none"/>
                <a:lstStyle/>
                <a:p>
                  <a:endParaRPr lang="zh-CN" altLang="en-US">
                    <a:ea typeface="楷体" pitchFamily="49" charset="-122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8450" name="Line 103"/>
              <p:cNvSpPr>
                <a:spLocks noChangeShapeType="1"/>
              </p:cNvSpPr>
              <p:nvPr/>
            </p:nvSpPr>
            <p:spPr bwMode="auto">
              <a:xfrm>
                <a:off x="5105" y="1843"/>
                <a:ext cx="192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51" name="Line 104"/>
              <p:cNvSpPr>
                <a:spLocks noChangeShapeType="1"/>
              </p:cNvSpPr>
              <p:nvPr/>
            </p:nvSpPr>
            <p:spPr bwMode="auto">
              <a:xfrm flipH="1">
                <a:off x="5284" y="935"/>
                <a:ext cx="25" cy="906"/>
              </a:xfrm>
              <a:prstGeom prst="line">
                <a:avLst/>
              </a:prstGeom>
              <a:noFill/>
              <a:ln w="38100" cap="sq">
                <a:solidFill>
                  <a:schemeClr val="hlink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52" name="Oval 105"/>
              <p:cNvSpPr>
                <a:spLocks noChangeAspect="1" noChangeArrowheads="1"/>
              </p:cNvSpPr>
              <p:nvPr/>
            </p:nvSpPr>
            <p:spPr bwMode="auto">
              <a:xfrm>
                <a:off x="5271" y="1340"/>
                <a:ext cx="38" cy="41"/>
              </a:xfrm>
              <a:prstGeom prst="ellipse">
                <a:avLst/>
              </a:prstGeom>
              <a:solidFill>
                <a:schemeClr val="tx1"/>
              </a:solidFill>
              <a:ln w="19050" cap="sq">
                <a:solidFill>
                  <a:schemeClr val="hlink"/>
                </a:solidFill>
                <a:round/>
              </a:ln>
            </p:spPr>
            <p:txBody>
              <a:bodyPr wrap="none" anchor="ctr"/>
              <a:lstStyle/>
              <a:p>
                <a:pPr>
                  <a:buFont typeface="Arial"/>
                  <a:buNone/>
                </a:pPr>
                <a:endParaRPr lang="zh-CN" altLang="en-US" sz="1800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8453" name="Text Box 107"/>
              <p:cNvSpPr txBox="1">
                <a:spLocks noChangeArrowheads="1"/>
              </p:cNvSpPr>
              <p:nvPr/>
            </p:nvSpPr>
            <p:spPr bwMode="auto">
              <a:xfrm>
                <a:off x="4581" y="1457"/>
                <a:ext cx="725" cy="19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50000"/>
                  </a:spcBef>
                  <a:buFont typeface="Arial"/>
                  <a:buNone/>
                </a:pPr>
                <a:r>
                  <a:rPr lang="zh-CN" altLang="en-US" sz="2000" b="1">
                    <a:ea typeface="楷体" pitchFamily="49" charset="-122"/>
                    <a:cs typeface="Times New Roman" pitchFamily="18" charset="0"/>
                  </a:rPr>
                  <a:t>高压电源</a:t>
                </a:r>
              </a:p>
            </p:txBody>
          </p:sp>
          <p:sp>
            <p:nvSpPr>
              <p:cNvPr id="18454" name="Freeform 108"/>
              <p:cNvSpPr/>
              <p:nvPr/>
            </p:nvSpPr>
            <p:spPr bwMode="auto">
              <a:xfrm>
                <a:off x="4897" y="1396"/>
                <a:ext cx="116" cy="49"/>
              </a:xfrm>
              <a:custGeom>
                <a:avLst/>
                <a:gdLst>
                  <a:gd name="T0" fmla="*/ 0 w 227"/>
                  <a:gd name="T1" fmla="*/ 23 h 54"/>
                  <a:gd name="T2" fmla="*/ 1 w 227"/>
                  <a:gd name="T3" fmla="*/ 0 h 54"/>
                  <a:gd name="T4" fmla="*/ 2 w 227"/>
                  <a:gd name="T5" fmla="*/ 23 h 54"/>
                  <a:gd name="T6" fmla="*/ 2 w 227"/>
                  <a:gd name="T7" fmla="*/ 23 h 54"/>
                  <a:gd name="T8" fmla="*/ 2 w 227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7"/>
                  <a:gd name="T16" fmla="*/ 0 h 54"/>
                  <a:gd name="T17" fmla="*/ 227 w 227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6" h="54">
                    <a:moveTo>
                      <a:pt x="0" y="46"/>
                    </a:moveTo>
                    <a:cubicBezTo>
                      <a:pt x="34" y="23"/>
                      <a:pt x="68" y="0"/>
                      <a:pt x="91" y="0"/>
                    </a:cubicBezTo>
                    <a:cubicBezTo>
                      <a:pt x="114" y="0"/>
                      <a:pt x="121" y="38"/>
                      <a:pt x="136" y="46"/>
                    </a:cubicBezTo>
                    <a:cubicBezTo>
                      <a:pt x="151" y="54"/>
                      <a:pt x="167" y="54"/>
                      <a:pt x="182" y="46"/>
                    </a:cubicBezTo>
                    <a:cubicBezTo>
                      <a:pt x="197" y="38"/>
                      <a:pt x="212" y="19"/>
                      <a:pt x="227" y="0"/>
                    </a:cubicBezTo>
                  </a:path>
                </a:pathLst>
              </a:custGeom>
              <a:noFill/>
              <a:ln w="28575" cap="sq">
                <a:solidFill>
                  <a:schemeClr val="hlink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18440" name="Text Box 110"/>
            <p:cNvSpPr txBox="1">
              <a:spLocks noChangeArrowheads="1"/>
            </p:cNvSpPr>
            <p:nvPr/>
          </p:nvSpPr>
          <p:spPr bwMode="auto">
            <a:xfrm>
              <a:off x="4082" y="2069"/>
              <a:ext cx="1438" cy="2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Arial"/>
                <a:buNone/>
              </a:pPr>
              <a:r>
                <a:rPr lang="zh-CN" altLang="en-US" sz="2000" b="1">
                  <a:solidFill>
                    <a:schemeClr val="tx2"/>
                  </a:solidFill>
                  <a:ea typeface="楷体" pitchFamily="49" charset="-122"/>
                  <a:cs typeface="Times New Roman" pitchFamily="18" charset="0"/>
                </a:rPr>
                <a:t>高压工作电路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03" name="Picture 27" descr="G:\我的物理\2020秋物理九上课件\2020秋物理九上课件20-03电磁铁 电磁继电器\思维导图20-03电磁铁 电磁继电器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52400" y="1295400"/>
            <a:ext cx="8866749" cy="5181600"/>
          </a:xfrm>
          <a:prstGeom prst="rect">
            <a:avLst/>
          </a:prstGeom>
          <a:noFill/>
        </p:spPr>
      </p:pic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本课小结</a:t>
            </a:r>
            <a:endParaRPr lang="zh-CN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1`1`BQLJ1${`)04L{3TBPX9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95400" y="2492375"/>
            <a:ext cx="6624638" cy="37179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/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457200" y="1143001"/>
            <a:ext cx="8534400" cy="1371600"/>
          </a:xfrm>
        </p:spPr>
        <p:txBody>
          <a:bodyPr/>
          <a:lstStyle/>
          <a:p>
            <a:r>
              <a:rPr lang="zh-CN" altLang="en-US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图中是一种水位自动报警器原理图。试说明它的工作原理。</a:t>
            </a:r>
          </a:p>
          <a:p>
            <a:endParaRPr lang="zh-CN" alt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RC`MB%6L1@Y`6MB}I)OAWRJ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38400" y="3048000"/>
            <a:ext cx="3889375" cy="3163887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/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2057400"/>
          </a:xfrm>
        </p:spPr>
        <p:txBody>
          <a:bodyPr/>
          <a:lstStyle/>
          <a:p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图中是一种温度自动报警器的原理图。制作水银温度计时在玻璃管中封入一段金属丝，当温度达到金属丝下端所指的温度时，电铃就响起来，发出报警信号。说明它的工作原理。</a:t>
            </a:r>
          </a:p>
          <a:p>
            <a:endParaRPr lang="zh-CN" altLang="en-US" sz="280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法国科学家阿贝尔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•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费尔和德国科学家彼得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•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格林贝尔由于发现巨磁电阻（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GMR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）效应，荣获了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2007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年诺贝尔物理学奖。他们的这一发现大大提高了磁、电之间信号转的换的灵敏度，如图是说明巨磁电阻特性原理的示意图。</a:t>
            </a:r>
          </a:p>
          <a:p>
            <a:pPr>
              <a:buFontTx/>
              <a:buNone/>
            </a:pP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）闭合开关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en-US" altLang="zh-CN" sz="2200" b="1" baseline="-2500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后，通电螺线管的右端的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____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极。</a:t>
            </a:r>
          </a:p>
          <a:p>
            <a:pPr>
              <a:buFontTx/>
              <a:buNone/>
            </a:pP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）闭合开关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en-US" altLang="zh-CN" sz="2200" b="1" baseline="-2500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，指示灯不亮，再闭合开关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en-US" altLang="zh-CN" sz="2200" b="1" baseline="-2500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，指示灯发光，由此可知：巨磁电阻的大小与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____________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有关。</a:t>
            </a:r>
          </a:p>
          <a:p>
            <a:pPr>
              <a:buFontTx/>
              <a:buNone/>
            </a:pP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）滑动变阻器的滑片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P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向左移动，电磁铁的磁场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____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（选填“增强”或“减弱”），同时观察到指示灯的亮度增强。由此实验可得出结论：</a:t>
            </a:r>
            <a:r>
              <a:rPr lang="en-US" altLang="zh-CN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__________________</a:t>
            </a:r>
            <a:r>
              <a:rPr lang="zh-CN" altLang="en-US" sz="22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  <a:endParaRPr lang="en-US" altLang="zh-CN" sz="22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zh-CN" altLang="en-US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答案：（</a:t>
            </a:r>
            <a:r>
              <a:rPr lang="en-US" altLang="zh-CN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en-US" altLang="zh-CN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zh-CN" altLang="en-US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；</a:t>
            </a:r>
            <a:endParaRPr lang="en-US" altLang="zh-CN" sz="2200" b="1" smtClean="0">
              <a:solidFill>
                <a:srgbClr val="FF000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zh-CN" altLang="en-US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）所处磁场的有无；</a:t>
            </a:r>
          </a:p>
          <a:p>
            <a:pPr>
              <a:buFontTx/>
              <a:buNone/>
            </a:pPr>
            <a:r>
              <a:rPr lang="zh-CN" altLang="en-US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）增强；</a:t>
            </a:r>
            <a:endParaRPr lang="en-US" altLang="zh-CN" sz="2200" b="1" smtClean="0">
              <a:solidFill>
                <a:srgbClr val="FF000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zh-CN" altLang="en-US" sz="22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磁场越强巨磁电阻的阻值越小。</a:t>
            </a:r>
          </a:p>
        </p:txBody>
      </p:sp>
      <p:pic>
        <p:nvPicPr>
          <p:cNvPr id="21507" name="Picture 2" descr="C:\Users\Administrator\Pictures\222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89438" y="4648200"/>
            <a:ext cx="4197350" cy="17526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1000" y="1219200"/>
            <a:ext cx="4343400" cy="4906963"/>
          </a:xfrm>
        </p:spPr>
        <p:txBody>
          <a:bodyPr/>
          <a:lstStyle/>
          <a:p>
            <a:pPr latinLnBrk="1"/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家庭电路中为了避免电流过大发生事故，在电路中需要串联熔断器或空气开关自动切断电路。熔断器中的熔丝能熔断的原因是电流的</a:t>
            </a:r>
            <a:r>
              <a:rPr lang="en-US" altLang="zh-CN" sz="28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_______</a:t>
            </a:r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效应；如图所示是空气开关的原理图，它切断电路则是利用了电流的 </a:t>
            </a:r>
            <a:r>
              <a:rPr lang="en-US" altLang="zh-CN" sz="28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 _______</a:t>
            </a:r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效应。</a:t>
            </a:r>
            <a:endParaRPr lang="en-US" altLang="zh-CN" sz="2800" b="1" smtClean="0">
              <a:solidFill>
                <a:srgbClr val="000099"/>
              </a:solidFill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  <a:p>
            <a:pPr latinLnBrk="1">
              <a:buNone/>
            </a:pP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答案：热；磁</a:t>
            </a:r>
          </a:p>
        </p:txBody>
      </p:sp>
      <p:pic>
        <p:nvPicPr>
          <p:cNvPr id="22532" name="Picture 2" descr="èä¼ç½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0" y="1447800"/>
            <a:ext cx="4114800" cy="262779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 smtClean="0">
              <a:ea typeface="楷体_GB2312" pitchFamily="49" charset="-122"/>
              <a:cs typeface="Times New Roman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4800" y="1066800"/>
            <a:ext cx="4876800" cy="5059363"/>
          </a:xfrm>
        </p:spPr>
        <p:txBody>
          <a:bodyPr/>
          <a:lstStyle/>
          <a:p>
            <a:pPr>
              <a:buNone/>
            </a:pP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2019•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鞍山二模）右图是家庭用空气开关的结构示意图，图中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P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是电磁铁，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S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是闸刀开关，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Q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是可绕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O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轴转动的而衔铁。当电路中通过如图所示的电流时，电磁铁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P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的右端为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_____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极，当电路由于使用的用电器总功率过大等原因导致电流过大时，电磁铁的磁性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_______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，吸引衔铁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Q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的力变大，使衔铁转动，闸刀开关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S</a:t>
            </a:r>
            <a:r>
              <a:rPr lang="zh-CN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在弹力的作用下自动开启，切断电路起到保险作用。</a:t>
            </a:r>
          </a:p>
          <a:p>
            <a:pPr>
              <a:buNone/>
            </a:pPr>
            <a:r>
              <a:rPr lang="zh-CN" altLang="zh-CN" sz="2400" b="1" smtClea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答案：</a:t>
            </a:r>
            <a:r>
              <a:rPr lang="en-US" altLang="zh-CN" sz="2400" b="1" smtClea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S</a:t>
            </a:r>
            <a:r>
              <a:rPr lang="zh-CN" altLang="zh-CN" sz="2400" b="1" smtClea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；增大</a:t>
            </a:r>
          </a:p>
          <a:p>
            <a:endParaRPr lang="zh-CN" altLang="en-US" sz="2400" b="1" smtClean="0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</p:txBody>
      </p:sp>
      <p:pic>
        <p:nvPicPr>
          <p:cNvPr id="23556" name="图片24" descr="菁优网：http://www.jyeoo.co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34000" y="1752600"/>
            <a:ext cx="3446463" cy="21336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23557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0706100" y="11480800"/>
            <a:ext cx="355600" cy="2667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17.06.20"/>
  <p:tag name="AS_TITLE" val="Aspose.Slides for Java"/>
  <p:tag name="AS_VERSION" val="17.6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1426</Words>
  <Application>Microsoft Office PowerPoint</Application>
  <PresentationFormat>全屏显示(4:3)</PresentationFormat>
  <Paragraphs>83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默认设计模板</vt:lpstr>
      <vt:lpstr>第二十章 电与磁 第3节电磁铁 电磁继电器</vt:lpstr>
      <vt:lpstr>PowerPoint 演示文稿</vt:lpstr>
      <vt:lpstr>PowerPoint 演示文稿</vt:lpstr>
      <vt:lpstr>一、电磁铁</vt:lpstr>
      <vt:lpstr>电磁铁有什么优点？</vt:lpstr>
      <vt:lpstr>PowerPoint 演示文稿</vt:lpstr>
      <vt:lpstr>二、电磁铁的磁性</vt:lpstr>
      <vt:lpstr>（1）探究电流大小因素：</vt:lpstr>
      <vt:lpstr>（2）探究线圈匝数因素：</vt:lpstr>
      <vt:lpstr>【实验结论】</vt:lpstr>
      <vt:lpstr>2．电磁铁优点：</vt:lpstr>
      <vt:lpstr>PowerPoint 演示文稿</vt:lpstr>
      <vt:lpstr>3．电磁铁的应用</vt:lpstr>
      <vt:lpstr>课堂练习</vt:lpstr>
      <vt:lpstr>PowerPoint 演示文稿</vt:lpstr>
      <vt:lpstr>三、电磁继电器</vt:lpstr>
      <vt:lpstr>3．原理（好处）：</vt:lpstr>
      <vt:lpstr>本课小结</vt:lpstr>
      <vt:lpstr>课堂练习</vt:lpstr>
      <vt:lpstr>课堂练习</vt:lpstr>
      <vt:lpstr>课堂练习</vt:lpstr>
      <vt:lpstr>课堂练习</vt:lpstr>
      <vt:lpstr>课堂练习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第二十章 电与磁 第3节电磁铁 电磁继电器</dc:title>
  <cp:lastModifiedBy>User</cp:lastModifiedBy>
  <cp:revision>1</cp:revision>
  <cp:lastPrinted>2020-10-09T17:00:53Z</cp:lastPrinted>
  <dcterms:created xsi:type="dcterms:W3CDTF">2020-10-09T17:00:53Z</dcterms:created>
  <dcterms:modified xsi:type="dcterms:W3CDTF">2020-11-02T14:38:59Z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