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2" r:id="rId3"/>
    <p:sldId id="281" r:id="rId4"/>
    <p:sldId id="283" r:id="rId5"/>
    <p:sldId id="284" r:id="rId6"/>
    <p:sldId id="285" r:id="rId7"/>
    <p:sldId id="286" r:id="rId8"/>
    <p:sldId id="298" r:id="rId9"/>
    <p:sldId id="289" r:id="rId10"/>
    <p:sldId id="290" r:id="rId11"/>
    <p:sldId id="291" r:id="rId12"/>
    <p:sldId id="288" r:id="rId13"/>
    <p:sldId id="294" r:id="rId14"/>
    <p:sldId id="300" r:id="rId15"/>
    <p:sldId id="301" r:id="rId16"/>
    <p:sldId id="302" r:id="rId17"/>
    <p:sldId id="303" r:id="rId18"/>
    <p:sldId id="304" r:id="rId19"/>
    <p:sldId id="293" r:id="rId20"/>
    <p:sldId id="296" r:id="rId21"/>
  </p:sldIdLst>
  <p:sldSz cx="9144000" cy="6858000" type="screen4x3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Times New Roman" pitchFamily="18" charset="0"/>
        <a:ea typeface="楷体_GB2312" pitchFamily="49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00"/>
    <a:srgbClr val="02A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3D08049-7182-4A07-BB66-81C9A40F424D}" type="datetimeFigureOut">
              <a:rPr lang="zh-CN" altLang="en-US"/>
              <a:pPr>
                <a:defRPr/>
              </a:pPr>
              <a:t>2020/11/2</a:t>
            </a:fld>
            <a:endParaRPr lang="en-US" altLang="zh-CN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41FA3F0-6E21-4BC7-844D-CC781904723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507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377A3-75A5-409B-9D34-C4A7D396147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4B4EA-1FF6-419D-A78E-E86B52F596A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BCB7F-FF31-455C-8E4D-F009544AF71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54286-2BE3-449D-AD9D-3E32400E72F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EAC13-47AA-4BF2-AEF4-E7FCE0F1705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EF4BF-3FEC-4066-AC27-C4560BF419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62694-36A8-4D48-96D6-D6AD1DAE2B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8BBC-EA2F-43AB-B6E7-20071587DCB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92342-15A9-4B49-B0A1-CD1CB79C2E5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FFA9D-16FE-4FEB-B956-AD723D9274B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4CA4E-3F8D-4B33-B424-FF30D4235CE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AAEB-4BC3-4BB7-A7C8-E08652304D3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+mn-ea"/>
              </a:defRPr>
            </a:lvl1pPr>
          </a:lstStyle>
          <a:p>
            <a:pPr>
              <a:defRPr/>
            </a:pPr>
            <a:fld id="{115D85C2-830D-413B-AEDE-882F0D01880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610600" cy="1470025"/>
          </a:xfrm>
        </p:spPr>
        <p:txBody>
          <a:bodyPr/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第二十章 电与磁</a:t>
            </a:r>
            <a:br>
              <a:rPr lang="zh-CN" altLang="en-US" sz="3200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</a:b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第</a:t>
            </a:r>
            <a:r>
              <a:rPr lang="en-US" altLang="zh-CN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dirty="0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节 电生磁</a:t>
            </a:r>
          </a:p>
        </p:txBody>
      </p:sp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867400" y="3124200"/>
            <a:ext cx="3009900" cy="339090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3075" name="Picture 8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0"/>
            <a:ext cx="2962275" cy="3381375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3076" name="Picture 9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971800" y="1981200"/>
            <a:ext cx="2752725" cy="2933700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一、电流的磁效应</a:t>
            </a:r>
          </a:p>
        </p:txBody>
      </p:sp>
      <p:sp>
        <p:nvSpPr>
          <p:cNvPr id="12291" name="内容占位符 7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8229600" cy="548640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．探究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通电导线周围的磁场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（奥斯特实验）</a:t>
            </a:r>
          </a:p>
          <a:p>
            <a:pPr algn="just"/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/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/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/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/>
            <a:endParaRPr lang="zh-CN" altLang="en-US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en-US" altLang="zh-CN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得出结论</a:t>
            </a:r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</a:p>
          <a:p>
            <a:pPr algn="just">
              <a:buClr>
                <a:schemeClr val="bg1"/>
              </a:buClr>
            </a:pPr>
            <a:r>
              <a:rPr lang="zh-CN" altLang="en-US" sz="36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通电导线周围存在磁场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</a:t>
            </a:r>
          </a:p>
          <a:p>
            <a:pPr algn="just">
              <a:buClr>
                <a:schemeClr val="bg1"/>
              </a:buClr>
            </a:pP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磁场方向与电流方向有关。</a:t>
            </a:r>
          </a:p>
        </p:txBody>
      </p:sp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1828800"/>
            <a:ext cx="8001000" cy="2670175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648200"/>
            <a:ext cx="8229600" cy="1477963"/>
          </a:xfrm>
        </p:spPr>
        <p:txBody>
          <a:bodyPr/>
          <a:lstStyle/>
          <a:p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奥斯特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</a:t>
            </a:r>
            <a:r>
              <a:rPr lang="zh-CN" altLang="en-US" sz="28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丹麦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物理学家。</a:t>
            </a:r>
          </a:p>
          <a:p>
            <a:r>
              <a:rPr lang="en-US" altLang="zh-CN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1820</a:t>
            </a:r>
            <a:r>
              <a:rPr lang="zh-CN" altLang="en-US" sz="28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年，奥斯特在课堂上做实验时发现了电和磁之间的联系。</a:t>
            </a:r>
          </a:p>
        </p:txBody>
      </p:sp>
      <p:sp>
        <p:nvSpPr>
          <p:cNvPr id="5123" name="AutoShape 7" descr="34704e8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zh-CN" altLang="en-US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5124" name="AutoShape 9" descr="34704e8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zh-CN" altLang="en-US"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5125" name="Picture 1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52400" y="381000"/>
            <a:ext cx="8763000" cy="3886200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．电流的磁效应：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通电导线周围存在与电流方向有关的磁场，这种现象叫做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电流磁效应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81200" y="2514600"/>
            <a:ext cx="4559300" cy="3559175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二、通电螺线管的磁场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．螺线管（线圈）：</a:t>
            </a:r>
          </a:p>
          <a:p>
            <a:pPr>
              <a:buFontTx/>
              <a:buNone/>
            </a:pPr>
            <a:r>
              <a:rPr lang="zh-CN" altLang="en-US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将导线绕在圆筒上，做成螺线管（也叫线圈）。</a:t>
            </a:r>
          </a:p>
          <a:p>
            <a:pPr>
              <a:buFontTx/>
              <a:buNone/>
            </a:pPr>
            <a:r>
              <a:rPr lang="zh-CN" altLang="en-US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通电后各圈导线磁场产生</a:t>
            </a:r>
            <a:r>
              <a:rPr lang="zh-CN" altLang="en-US" sz="30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叠加</a:t>
            </a:r>
            <a:r>
              <a:rPr lang="zh-CN" altLang="en-US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，磁场增强。</a:t>
            </a:r>
          </a:p>
          <a:p>
            <a:pPr>
              <a:buFontTx/>
              <a:buNone/>
            </a:pPr>
            <a:r>
              <a:rPr lang="zh-CN" altLang="en-US" sz="30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在螺线管中插入铁棒（或软铁）磁场会更强。</a:t>
            </a:r>
          </a:p>
        </p:txBody>
      </p:sp>
      <p:sp>
        <p:nvSpPr>
          <p:cNvPr id="7172" name="矩形 30"/>
          <p:cNvSpPr>
            <a:spLocks noChangeArrowheads="1"/>
          </p:cNvSpPr>
          <p:nvPr/>
        </p:nvSpPr>
        <p:spPr bwMode="auto">
          <a:xfrm>
            <a:off x="5824538" y="4105275"/>
            <a:ext cx="2928937" cy="1428750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</a:ln>
        </p:spPr>
        <p:txBody>
          <a:bodyPr anchor="ctr"/>
          <a:lstStyle/>
          <a:p>
            <a:pPr algn="ctr">
              <a:buFont typeface="Arial"/>
              <a:buNone/>
            </a:pPr>
            <a:endParaRPr lang="zh-CN" altLang="en-US" sz="1800" b="1">
              <a:solidFill>
                <a:srgbClr val="000000"/>
              </a:solidFill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7173" name="Picture 2" descr="http://ceshi.myqingfeng.com/sxdq/client/user/upimage/product_sxdq20090623173441TA5VR.jpg"/>
          <p:cNvPicPr>
            <a:picLocks noChangeAspect="1" noChangeArrowheads="1"/>
          </p:cNvPicPr>
          <p:nvPr/>
        </p:nvPicPr>
        <p:blipFill>
          <a:blip r:embed="rId2"/>
          <a:srcRect t="11667"/>
          <a:stretch>
            <a:fillRect/>
          </a:stretch>
        </p:blipFill>
        <p:spPr bwMode="auto">
          <a:xfrm>
            <a:off x="381000" y="3581400"/>
            <a:ext cx="3429000" cy="2725738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7174" name="Picture 2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62400" y="4114800"/>
            <a:ext cx="4191000" cy="1704975"/>
          </a:xfrm>
          <a:prstGeom prst="rect">
            <a:avLst/>
          </a:prstGeom>
          <a:noFill/>
          <a:ln w="2857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．探究通电螺线管外部的磁场分布。</a:t>
            </a:r>
          </a:p>
        </p:txBody>
      </p:sp>
      <p:pic>
        <p:nvPicPr>
          <p:cNvPr id="8195" name="Picture 80" descr="12504006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66800" y="990600"/>
            <a:ext cx="5943600" cy="264001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5137" name="Picture 4" descr="http://wt.zjzszx.cn/imagematerial/upload/wl/2DU3ZN1774X1SGBC.jpg"/>
          <p:cNvPicPr>
            <a:picLocks noChangeAspect="1" noChangeArrowheads="1"/>
          </p:cNvPicPr>
          <p:nvPr/>
        </p:nvPicPr>
        <p:blipFill>
          <a:blip r:embed="rId3"/>
          <a:srcRect b="8221"/>
          <a:stretch>
            <a:fillRect/>
          </a:stretch>
        </p:blipFill>
        <p:spPr bwMode="auto">
          <a:xfrm>
            <a:off x="4572000" y="3581400"/>
            <a:ext cx="3938588" cy="2786063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8197" name="Picture 82" descr="12504007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7338" y="3643313"/>
            <a:ext cx="4284662" cy="247808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物理素材 GIF动画\GIF20电与磁\电与磁_通电螺线管磁场_安培定则_右手定则02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457200"/>
            <a:ext cx="8128000" cy="4572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419600"/>
            <a:ext cx="8229600" cy="1981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【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得出结论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】</a:t>
            </a: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）通电螺线管磁场和条形磁铁的磁场相同。</a:t>
            </a:r>
          </a:p>
          <a:p>
            <a:pPr>
              <a:buFontTx/>
              <a:buNone/>
            </a:pP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8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）通电螺线管极性与螺线管中的电流方向有关。</a:t>
            </a:r>
          </a:p>
          <a:p>
            <a:endParaRPr lang="zh-CN" altLang="en-US" sz="2800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143000" y="555625"/>
            <a:ext cx="2681109" cy="1704975"/>
            <a:chOff x="0" y="0"/>
            <a:chExt cx="2681109" cy="1704975"/>
          </a:xfrm>
        </p:grpSpPr>
        <p:sp>
          <p:nvSpPr>
            <p:cNvPr id="10301" name="Rectangle 2"/>
            <p:cNvSpPr>
              <a:spLocks noChangeArrowheads="1"/>
            </p:cNvSpPr>
            <p:nvPr/>
          </p:nvSpPr>
          <p:spPr bwMode="auto">
            <a:xfrm>
              <a:off x="73025" y="230187"/>
              <a:ext cx="2557463" cy="674687"/>
            </a:xfrm>
            <a:prstGeom prst="rect">
              <a:avLst/>
            </a:prstGeom>
            <a:gradFill rotWithShape="0">
              <a:gsLst>
                <a:gs pos="0">
                  <a:srgbClr val="4E4E4E"/>
                </a:gs>
                <a:gs pos="50000">
                  <a:srgbClr val="EAEAEA"/>
                </a:gs>
                <a:gs pos="100000">
                  <a:srgbClr val="4E4E4E"/>
                </a:gs>
              </a:gsLst>
              <a:lin ang="5400000" scaled="1"/>
            </a:gradFill>
            <a:ln w="9525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pPr>
                <a:buFont typeface="Arial"/>
                <a:buNone/>
              </a:pPr>
              <a:endParaRPr lang="zh-CN" altLang="en-US" sz="1800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48136" name="Text Box 3"/>
            <p:cNvSpPr txBox="1">
              <a:spLocks noChangeArrowheads="1"/>
            </p:cNvSpPr>
            <p:nvPr/>
          </p:nvSpPr>
          <p:spPr bwMode="auto">
            <a:xfrm>
              <a:off x="0" y="230188"/>
              <a:ext cx="518091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FF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N</a:t>
              </a:r>
            </a:p>
          </p:txBody>
        </p:sp>
        <p:sp>
          <p:nvSpPr>
            <p:cNvPr id="48137" name="Text Box 4"/>
            <p:cNvSpPr txBox="1">
              <a:spLocks noChangeArrowheads="1"/>
            </p:cNvSpPr>
            <p:nvPr/>
          </p:nvSpPr>
          <p:spPr bwMode="auto">
            <a:xfrm>
              <a:off x="2239963" y="236538"/>
              <a:ext cx="441146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S</a:t>
              </a:r>
            </a:p>
          </p:txBody>
        </p:sp>
        <p:grpSp>
          <p:nvGrpSpPr>
            <p:cNvPr id="10304" name="Group 10"/>
            <p:cNvGrpSpPr/>
            <p:nvPr/>
          </p:nvGrpSpPr>
          <p:grpSpPr>
            <a:xfrm>
              <a:off x="381009" y="0"/>
              <a:ext cx="1865323" cy="1704975"/>
              <a:chOff x="0" y="0"/>
              <a:chExt cx="1175" cy="1074"/>
            </a:xfrm>
          </p:grpSpPr>
          <p:sp>
            <p:nvSpPr>
              <p:cNvPr id="10313" name="Freeform 7"/>
              <p:cNvSpPr/>
              <p:nvPr/>
            </p:nvSpPr>
            <p:spPr bwMode="auto">
              <a:xfrm>
                <a:off x="15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4" name="Line 8"/>
              <p:cNvSpPr>
                <a:spLocks noChangeShapeType="1"/>
              </p:cNvSpPr>
              <p:nvPr/>
            </p:nvSpPr>
            <p:spPr bwMode="auto">
              <a:xfrm flipH="1">
                <a:off x="0" y="582"/>
                <a:ext cx="0" cy="492"/>
              </a:xfrm>
              <a:prstGeom prst="line">
                <a:avLst/>
              </a:pr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5" name="Freeform 9"/>
              <p:cNvSpPr/>
              <p:nvPr/>
            </p:nvSpPr>
            <p:spPr bwMode="auto">
              <a:xfrm>
                <a:off x="1066" y="32"/>
                <a:ext cx="109" cy="1030"/>
              </a:xfrm>
              <a:custGeom>
                <a:avLst/>
                <a:gdLst>
                  <a:gd name="T0" fmla="*/ 0 w 104"/>
                  <a:gd name="T1" fmla="*/ 1146 h 704"/>
                  <a:gd name="T2" fmla="*/ 67 w 104"/>
                  <a:gd name="T3" fmla="*/ 464 h 704"/>
                  <a:gd name="T4" fmla="*/ 134 w 104"/>
                  <a:gd name="T5" fmla="*/ 3905 h 704"/>
                  <a:gd name="T6" fmla="*/ 134 w 104"/>
                  <a:gd name="T7" fmla="*/ 10104 h 7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704"/>
                  <a:gd name="T14" fmla="*/ 104 w 104"/>
                  <a:gd name="T15" fmla="*/ 704 h 7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704">
                    <a:moveTo>
                      <a:pt x="0" y="80"/>
                    </a:moveTo>
                    <a:cubicBezTo>
                      <a:pt x="16" y="40"/>
                      <a:pt x="32" y="0"/>
                      <a:pt x="48" y="32"/>
                    </a:cubicBezTo>
                    <a:cubicBezTo>
                      <a:pt x="64" y="64"/>
                      <a:pt x="88" y="160"/>
                      <a:pt x="96" y="272"/>
                    </a:cubicBezTo>
                    <a:cubicBezTo>
                      <a:pt x="104" y="384"/>
                      <a:pt x="96" y="632"/>
                      <a:pt x="96" y="704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6" name="Freeform 10"/>
              <p:cNvSpPr/>
              <p:nvPr/>
            </p:nvSpPr>
            <p:spPr bwMode="auto">
              <a:xfrm>
                <a:off x="251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7" name="Freeform 11"/>
              <p:cNvSpPr/>
              <p:nvPr/>
            </p:nvSpPr>
            <p:spPr bwMode="auto">
              <a:xfrm>
                <a:off x="514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8" name="Freeform 12"/>
              <p:cNvSpPr/>
              <p:nvPr/>
            </p:nvSpPr>
            <p:spPr bwMode="auto">
              <a:xfrm>
                <a:off x="786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0305" name="Line 13"/>
            <p:cNvSpPr>
              <a:spLocks noChangeShapeType="1"/>
            </p:cNvSpPr>
            <p:nvPr/>
          </p:nvSpPr>
          <p:spPr bwMode="auto">
            <a:xfrm flipH="1" flipV="1">
              <a:off x="2246313" y="1238250"/>
              <a:ext cx="0" cy="288925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0306" name="Line 14"/>
            <p:cNvSpPr>
              <a:spLocks noChangeShapeType="1"/>
            </p:cNvSpPr>
            <p:nvPr/>
          </p:nvSpPr>
          <p:spPr bwMode="auto">
            <a:xfrm flipH="1">
              <a:off x="388938" y="1252537"/>
              <a:ext cx="0" cy="287337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0307" name="Group 19"/>
            <p:cNvGrpSpPr/>
            <p:nvPr/>
          </p:nvGrpSpPr>
          <p:grpSpPr>
            <a:xfrm>
              <a:off x="598468" y="474667"/>
              <a:ext cx="1643074" cy="288925"/>
              <a:chOff x="0" y="0"/>
              <a:chExt cx="1643074" cy="288925"/>
            </a:xfrm>
          </p:grpSpPr>
          <p:sp>
            <p:nvSpPr>
              <p:cNvPr id="10308" name="Line 13"/>
              <p:cNvSpPr>
                <a:spLocks noChangeShapeType="1"/>
              </p:cNvSpPr>
              <p:nvPr/>
            </p:nvSpPr>
            <p:spPr bwMode="auto">
              <a:xfrm flipH="1" flipV="1">
                <a:off x="0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09" name="Line 13"/>
              <p:cNvSpPr>
                <a:spLocks noChangeShapeType="1"/>
              </p:cNvSpPr>
              <p:nvPr/>
            </p:nvSpPr>
            <p:spPr bwMode="auto">
              <a:xfrm flipH="1" flipV="1">
                <a:off x="357190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0" name="Line 13"/>
              <p:cNvSpPr>
                <a:spLocks noChangeShapeType="1"/>
              </p:cNvSpPr>
              <p:nvPr/>
            </p:nvSpPr>
            <p:spPr bwMode="auto">
              <a:xfrm flipH="1" flipV="1">
                <a:off x="785818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1" name="Line 13"/>
              <p:cNvSpPr>
                <a:spLocks noChangeShapeType="1"/>
              </p:cNvSpPr>
              <p:nvPr/>
            </p:nvSpPr>
            <p:spPr bwMode="auto">
              <a:xfrm flipH="1" flipV="1">
                <a:off x="1214446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12" name="Line 13"/>
              <p:cNvSpPr>
                <a:spLocks noChangeShapeType="1"/>
              </p:cNvSpPr>
              <p:nvPr/>
            </p:nvSpPr>
            <p:spPr bwMode="auto">
              <a:xfrm flipH="1" flipV="1">
                <a:off x="1643074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grpSp>
        <p:nvGrpSpPr>
          <p:cNvPr id="5" name="Group 25"/>
          <p:cNvGrpSpPr/>
          <p:nvPr/>
        </p:nvGrpSpPr>
        <p:grpSpPr>
          <a:xfrm>
            <a:off x="1198563" y="2270125"/>
            <a:ext cx="2659628" cy="1614488"/>
            <a:chOff x="0" y="0"/>
            <a:chExt cx="2659629" cy="1614487"/>
          </a:xfrm>
        </p:grpSpPr>
        <p:sp>
          <p:nvSpPr>
            <p:cNvPr id="10283" name="Rectangle 28"/>
            <p:cNvSpPr>
              <a:spLocks noChangeArrowheads="1"/>
            </p:cNvSpPr>
            <p:nvPr/>
          </p:nvSpPr>
          <p:spPr bwMode="auto">
            <a:xfrm>
              <a:off x="55563" y="246062"/>
              <a:ext cx="2557463" cy="674687"/>
            </a:xfrm>
            <a:prstGeom prst="rect">
              <a:avLst/>
            </a:prstGeom>
            <a:gradFill rotWithShape="0">
              <a:gsLst>
                <a:gs pos="0">
                  <a:srgbClr val="4E4E4E"/>
                </a:gs>
                <a:gs pos="50000">
                  <a:srgbClr val="EAEAEA"/>
                </a:gs>
                <a:gs pos="100000">
                  <a:srgbClr val="4E4E4E"/>
                </a:gs>
              </a:gsLst>
              <a:lin ang="5400000" scaled="1"/>
            </a:gradFill>
            <a:ln w="9525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pPr>
                <a:buFont typeface="Arial"/>
                <a:buNone/>
              </a:pPr>
              <a:endParaRPr lang="zh-CN" altLang="en-US" sz="1800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0284" name="Group 27"/>
            <p:cNvGrpSpPr/>
            <p:nvPr/>
          </p:nvGrpSpPr>
          <p:grpSpPr>
            <a:xfrm>
              <a:off x="414343" y="0"/>
              <a:ext cx="1865319" cy="1614487"/>
              <a:chOff x="0" y="0"/>
              <a:chExt cx="1175" cy="1035"/>
            </a:xfrm>
          </p:grpSpPr>
          <p:sp>
            <p:nvSpPr>
              <p:cNvPr id="10295" name="Freeform 30"/>
              <p:cNvSpPr/>
              <p:nvPr/>
            </p:nvSpPr>
            <p:spPr bwMode="auto">
              <a:xfrm>
                <a:off x="0" y="40"/>
                <a:ext cx="91" cy="995"/>
              </a:xfrm>
              <a:custGeom>
                <a:avLst/>
                <a:gdLst>
                  <a:gd name="T0" fmla="*/ 40 w 104"/>
                  <a:gd name="T1" fmla="*/ 1453 h 648"/>
                  <a:gd name="T2" fmla="*/ 22 w 104"/>
                  <a:gd name="T3" fmla="*/ 488 h 648"/>
                  <a:gd name="T4" fmla="*/ 4 w 104"/>
                  <a:gd name="T5" fmla="*/ 4353 h 648"/>
                  <a:gd name="T6" fmla="*/ 4 w 104"/>
                  <a:gd name="T7" fmla="*/ 13041 h 6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648"/>
                  <a:gd name="T14" fmla="*/ 104 w 104"/>
                  <a:gd name="T15" fmla="*/ 648 h 6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648">
                    <a:moveTo>
                      <a:pt x="104" y="72"/>
                    </a:moveTo>
                    <a:cubicBezTo>
                      <a:pt x="88" y="36"/>
                      <a:pt x="72" y="0"/>
                      <a:pt x="56" y="24"/>
                    </a:cubicBezTo>
                    <a:cubicBezTo>
                      <a:pt x="40" y="48"/>
                      <a:pt x="16" y="112"/>
                      <a:pt x="8" y="216"/>
                    </a:cubicBezTo>
                    <a:cubicBezTo>
                      <a:pt x="0" y="320"/>
                      <a:pt x="8" y="576"/>
                      <a:pt x="8" y="648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6" name="Freeform 31"/>
              <p:cNvSpPr/>
              <p:nvPr/>
            </p:nvSpPr>
            <p:spPr bwMode="auto">
              <a:xfrm>
                <a:off x="927" y="3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7" name="Line 32"/>
              <p:cNvSpPr>
                <a:spLocks noChangeShapeType="1"/>
              </p:cNvSpPr>
              <p:nvPr/>
            </p:nvSpPr>
            <p:spPr bwMode="auto">
              <a:xfrm flipH="1">
                <a:off x="1175" y="593"/>
                <a:ext cx="0" cy="442"/>
              </a:xfrm>
              <a:prstGeom prst="line">
                <a:avLst/>
              </a:pr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8" name="Freeform 33"/>
              <p:cNvSpPr/>
              <p:nvPr/>
            </p:nvSpPr>
            <p:spPr bwMode="auto">
              <a:xfrm>
                <a:off x="406" y="0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9" name="Freeform 34"/>
              <p:cNvSpPr/>
              <p:nvPr/>
            </p:nvSpPr>
            <p:spPr bwMode="auto">
              <a:xfrm>
                <a:off x="662" y="1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300" name="Freeform 35"/>
              <p:cNvSpPr/>
              <p:nvPr/>
            </p:nvSpPr>
            <p:spPr bwMode="auto">
              <a:xfrm>
                <a:off x="136" y="0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48162" name="Text Box 36"/>
            <p:cNvSpPr txBox="1">
              <a:spLocks noChangeArrowheads="1"/>
            </p:cNvSpPr>
            <p:nvPr/>
          </p:nvSpPr>
          <p:spPr bwMode="auto">
            <a:xfrm>
              <a:off x="2141538" y="252413"/>
              <a:ext cx="518091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FF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N</a:t>
              </a:r>
            </a:p>
          </p:txBody>
        </p:sp>
        <p:sp>
          <p:nvSpPr>
            <p:cNvPr id="48163" name="Text Box 37"/>
            <p:cNvSpPr txBox="1">
              <a:spLocks noChangeArrowheads="1"/>
            </p:cNvSpPr>
            <p:nvPr/>
          </p:nvSpPr>
          <p:spPr bwMode="auto">
            <a:xfrm>
              <a:off x="0" y="252413"/>
              <a:ext cx="441146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S</a:t>
              </a:r>
            </a:p>
          </p:txBody>
        </p:sp>
        <p:sp>
          <p:nvSpPr>
            <p:cNvPr id="10287" name="Line 38"/>
            <p:cNvSpPr>
              <a:spLocks noChangeShapeType="1"/>
            </p:cNvSpPr>
            <p:nvPr/>
          </p:nvSpPr>
          <p:spPr bwMode="auto">
            <a:xfrm flipH="1" flipV="1">
              <a:off x="2281238" y="1181100"/>
              <a:ext cx="0" cy="288925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0288" name="Line 39"/>
            <p:cNvSpPr>
              <a:spLocks noChangeShapeType="1"/>
            </p:cNvSpPr>
            <p:nvPr/>
          </p:nvSpPr>
          <p:spPr bwMode="auto">
            <a:xfrm flipH="1">
              <a:off x="423863" y="1195387"/>
              <a:ext cx="0" cy="287337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0289" name="Group 38"/>
            <p:cNvGrpSpPr/>
            <p:nvPr/>
          </p:nvGrpSpPr>
          <p:grpSpPr>
            <a:xfrm>
              <a:off x="417719" y="416625"/>
              <a:ext cx="1628560" cy="316365"/>
              <a:chOff x="0" y="0"/>
              <a:chExt cx="1628560" cy="316365"/>
            </a:xfrm>
          </p:grpSpPr>
          <p:sp>
            <p:nvSpPr>
              <p:cNvPr id="10290" name="Line 26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1" name="Line 26"/>
              <p:cNvSpPr>
                <a:spLocks noChangeShapeType="1"/>
              </p:cNvSpPr>
              <p:nvPr/>
            </p:nvSpPr>
            <p:spPr bwMode="auto">
              <a:xfrm flipH="1">
                <a:off x="385086" y="1132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2" name="Line 26"/>
              <p:cNvSpPr>
                <a:spLocks noChangeShapeType="1"/>
              </p:cNvSpPr>
              <p:nvPr/>
            </p:nvSpPr>
            <p:spPr bwMode="auto">
              <a:xfrm flipH="1">
                <a:off x="813714" y="15646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3" name="Line 26"/>
              <p:cNvSpPr>
                <a:spLocks noChangeShapeType="1"/>
              </p:cNvSpPr>
              <p:nvPr/>
            </p:nvSpPr>
            <p:spPr bwMode="auto">
              <a:xfrm flipH="1">
                <a:off x="1199932" y="29028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94" name="Line 26"/>
              <p:cNvSpPr>
                <a:spLocks noChangeShapeType="1"/>
              </p:cNvSpPr>
              <p:nvPr/>
            </p:nvSpPr>
            <p:spPr bwMode="auto">
              <a:xfrm flipH="1">
                <a:off x="1628560" y="15646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grpSp>
        <p:nvGrpSpPr>
          <p:cNvPr id="8" name="Group 44"/>
          <p:cNvGrpSpPr/>
          <p:nvPr/>
        </p:nvGrpSpPr>
        <p:grpSpPr>
          <a:xfrm>
            <a:off x="4495800" y="2271713"/>
            <a:ext cx="2709684" cy="1614487"/>
            <a:chOff x="0" y="0"/>
            <a:chExt cx="2710136" cy="1614487"/>
          </a:xfrm>
        </p:grpSpPr>
        <p:sp>
          <p:nvSpPr>
            <p:cNvPr id="10265" name="Rectangle 27"/>
            <p:cNvSpPr>
              <a:spLocks noChangeArrowheads="1"/>
            </p:cNvSpPr>
            <p:nvPr/>
          </p:nvSpPr>
          <p:spPr bwMode="auto">
            <a:xfrm>
              <a:off x="105228" y="244475"/>
              <a:ext cx="2557463" cy="674687"/>
            </a:xfrm>
            <a:prstGeom prst="rect">
              <a:avLst/>
            </a:prstGeom>
            <a:gradFill rotWithShape="0">
              <a:gsLst>
                <a:gs pos="0">
                  <a:srgbClr val="4E4E4E"/>
                </a:gs>
                <a:gs pos="50000">
                  <a:srgbClr val="EAEAEA"/>
                </a:gs>
                <a:gs pos="100000">
                  <a:srgbClr val="4E4E4E"/>
                </a:gs>
              </a:gsLst>
              <a:lin ang="5400000" scaled="1"/>
            </a:gradFill>
            <a:ln w="9525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pPr>
                <a:buFont typeface="Arial"/>
                <a:buNone/>
              </a:pPr>
              <a:endParaRPr lang="zh-CN" altLang="en-US" sz="1800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48174" name="Text Box 40"/>
            <p:cNvSpPr txBox="1">
              <a:spLocks noChangeArrowheads="1"/>
            </p:cNvSpPr>
            <p:nvPr/>
          </p:nvSpPr>
          <p:spPr bwMode="auto">
            <a:xfrm>
              <a:off x="0" y="244475"/>
              <a:ext cx="518177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FF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N</a:t>
              </a:r>
            </a:p>
          </p:txBody>
        </p:sp>
        <p:sp>
          <p:nvSpPr>
            <p:cNvPr id="48175" name="Text Box 41"/>
            <p:cNvSpPr txBox="1">
              <a:spLocks noChangeArrowheads="1"/>
            </p:cNvSpPr>
            <p:nvPr/>
          </p:nvSpPr>
          <p:spPr bwMode="auto">
            <a:xfrm>
              <a:off x="2268916" y="250825"/>
              <a:ext cx="441220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S</a:t>
              </a:r>
            </a:p>
          </p:txBody>
        </p:sp>
        <p:grpSp>
          <p:nvGrpSpPr>
            <p:cNvPr id="10268" name="Group 48"/>
            <p:cNvGrpSpPr/>
            <p:nvPr/>
          </p:nvGrpSpPr>
          <p:grpSpPr>
            <a:xfrm>
              <a:off x="510045" y="0"/>
              <a:ext cx="1865319" cy="1614487"/>
              <a:chOff x="0" y="0"/>
              <a:chExt cx="1175" cy="1035"/>
            </a:xfrm>
          </p:grpSpPr>
          <p:sp>
            <p:nvSpPr>
              <p:cNvPr id="10277" name="Freeform 43"/>
              <p:cNvSpPr/>
              <p:nvPr/>
            </p:nvSpPr>
            <p:spPr bwMode="auto">
              <a:xfrm>
                <a:off x="0" y="40"/>
                <a:ext cx="91" cy="995"/>
              </a:xfrm>
              <a:custGeom>
                <a:avLst/>
                <a:gdLst>
                  <a:gd name="T0" fmla="*/ 40 w 104"/>
                  <a:gd name="T1" fmla="*/ 1453 h 648"/>
                  <a:gd name="T2" fmla="*/ 22 w 104"/>
                  <a:gd name="T3" fmla="*/ 488 h 648"/>
                  <a:gd name="T4" fmla="*/ 4 w 104"/>
                  <a:gd name="T5" fmla="*/ 4353 h 648"/>
                  <a:gd name="T6" fmla="*/ 4 w 104"/>
                  <a:gd name="T7" fmla="*/ 13041 h 6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648"/>
                  <a:gd name="T14" fmla="*/ 104 w 104"/>
                  <a:gd name="T15" fmla="*/ 648 h 6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648">
                    <a:moveTo>
                      <a:pt x="104" y="72"/>
                    </a:moveTo>
                    <a:cubicBezTo>
                      <a:pt x="88" y="36"/>
                      <a:pt x="72" y="0"/>
                      <a:pt x="56" y="24"/>
                    </a:cubicBezTo>
                    <a:cubicBezTo>
                      <a:pt x="40" y="48"/>
                      <a:pt x="16" y="112"/>
                      <a:pt x="8" y="216"/>
                    </a:cubicBezTo>
                    <a:cubicBezTo>
                      <a:pt x="0" y="320"/>
                      <a:pt x="8" y="576"/>
                      <a:pt x="8" y="648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8" name="Freeform 44"/>
              <p:cNvSpPr/>
              <p:nvPr/>
            </p:nvSpPr>
            <p:spPr bwMode="auto">
              <a:xfrm>
                <a:off x="927" y="3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9" name="Line 45"/>
              <p:cNvSpPr>
                <a:spLocks noChangeShapeType="1"/>
              </p:cNvSpPr>
              <p:nvPr/>
            </p:nvSpPr>
            <p:spPr bwMode="auto">
              <a:xfrm flipH="1">
                <a:off x="1175" y="593"/>
                <a:ext cx="0" cy="442"/>
              </a:xfrm>
              <a:prstGeom prst="line">
                <a:avLst/>
              </a:pr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80" name="Freeform 46"/>
              <p:cNvSpPr/>
              <p:nvPr/>
            </p:nvSpPr>
            <p:spPr bwMode="auto">
              <a:xfrm>
                <a:off x="406" y="0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81" name="Freeform 47"/>
              <p:cNvSpPr/>
              <p:nvPr/>
            </p:nvSpPr>
            <p:spPr bwMode="auto">
              <a:xfrm>
                <a:off x="662" y="1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82" name="Freeform 48"/>
              <p:cNvSpPr/>
              <p:nvPr/>
            </p:nvSpPr>
            <p:spPr bwMode="auto">
              <a:xfrm>
                <a:off x="136" y="0"/>
                <a:ext cx="218" cy="744"/>
              </a:xfrm>
              <a:custGeom>
                <a:avLst/>
                <a:gdLst>
                  <a:gd name="T0" fmla="*/ 0 w 192"/>
                  <a:gd name="T1" fmla="*/ 6699 h 496"/>
                  <a:gd name="T2" fmla="*/ 116 w 192"/>
                  <a:gd name="T3" fmla="*/ 7520 h 496"/>
                  <a:gd name="T4" fmla="*/ 351 w 192"/>
                  <a:gd name="T5" fmla="*/ 959 h 496"/>
                  <a:gd name="T6" fmla="*/ 468 w 192"/>
                  <a:gd name="T7" fmla="*/ 1781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392"/>
                    </a:moveTo>
                    <a:cubicBezTo>
                      <a:pt x="12" y="444"/>
                      <a:pt x="24" y="496"/>
                      <a:pt x="48" y="440"/>
                    </a:cubicBezTo>
                    <a:cubicBezTo>
                      <a:pt x="72" y="384"/>
                      <a:pt x="120" y="112"/>
                      <a:pt x="144" y="56"/>
                    </a:cubicBezTo>
                    <a:cubicBezTo>
                      <a:pt x="168" y="0"/>
                      <a:pt x="184" y="96"/>
                      <a:pt x="192" y="104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0269" name="Line 49"/>
            <p:cNvSpPr>
              <a:spLocks noChangeShapeType="1"/>
            </p:cNvSpPr>
            <p:nvPr/>
          </p:nvSpPr>
          <p:spPr bwMode="auto">
            <a:xfrm flipH="1" flipV="1">
              <a:off x="517978" y="1209675"/>
              <a:ext cx="0" cy="288925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0270" name="Line 50"/>
            <p:cNvSpPr>
              <a:spLocks noChangeShapeType="1"/>
            </p:cNvSpPr>
            <p:nvPr/>
          </p:nvSpPr>
          <p:spPr bwMode="auto">
            <a:xfrm flipH="1">
              <a:off x="2375353" y="1223962"/>
              <a:ext cx="0" cy="287337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0271" name="Group 57"/>
            <p:cNvGrpSpPr/>
            <p:nvPr/>
          </p:nvGrpSpPr>
          <p:grpSpPr>
            <a:xfrm>
              <a:off x="495759" y="486249"/>
              <a:ext cx="1643074" cy="290057"/>
              <a:chOff x="0" y="0"/>
              <a:chExt cx="1643074" cy="290057"/>
            </a:xfrm>
          </p:grpSpPr>
          <p:sp>
            <p:nvSpPr>
              <p:cNvPr id="10272" name="Line 13"/>
              <p:cNvSpPr>
                <a:spLocks noChangeShapeType="1"/>
              </p:cNvSpPr>
              <p:nvPr/>
            </p:nvSpPr>
            <p:spPr bwMode="auto">
              <a:xfrm flipH="1" flipV="1">
                <a:off x="0" y="0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3" name="Line 13"/>
              <p:cNvSpPr>
                <a:spLocks noChangeShapeType="1"/>
              </p:cNvSpPr>
              <p:nvPr/>
            </p:nvSpPr>
            <p:spPr bwMode="auto">
              <a:xfrm flipH="1" flipV="1">
                <a:off x="357190" y="1132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4" name="Line 13"/>
              <p:cNvSpPr>
                <a:spLocks noChangeShapeType="1"/>
              </p:cNvSpPr>
              <p:nvPr/>
            </p:nvSpPr>
            <p:spPr bwMode="auto">
              <a:xfrm flipH="1" flipV="1">
                <a:off x="785818" y="1132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5" name="Line 13"/>
              <p:cNvSpPr>
                <a:spLocks noChangeShapeType="1"/>
              </p:cNvSpPr>
              <p:nvPr/>
            </p:nvSpPr>
            <p:spPr bwMode="auto">
              <a:xfrm flipH="1" flipV="1">
                <a:off x="1214446" y="1132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76" name="Line 13"/>
              <p:cNvSpPr>
                <a:spLocks noChangeShapeType="1"/>
              </p:cNvSpPr>
              <p:nvPr/>
            </p:nvSpPr>
            <p:spPr bwMode="auto">
              <a:xfrm flipH="1" flipV="1">
                <a:off x="1643074" y="1132"/>
                <a:ext cx="0" cy="288925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  <p:grpSp>
        <p:nvGrpSpPr>
          <p:cNvPr id="11" name="Group 63"/>
          <p:cNvGrpSpPr/>
          <p:nvPr/>
        </p:nvGrpSpPr>
        <p:grpSpPr>
          <a:xfrm>
            <a:off x="4570413" y="569913"/>
            <a:ext cx="2659628" cy="1704975"/>
            <a:chOff x="0" y="0"/>
            <a:chExt cx="2659628" cy="1704975"/>
          </a:xfrm>
        </p:grpSpPr>
        <p:sp>
          <p:nvSpPr>
            <p:cNvPr id="10247" name="Rectangle 15"/>
            <p:cNvSpPr>
              <a:spLocks noChangeArrowheads="1"/>
            </p:cNvSpPr>
            <p:nvPr/>
          </p:nvSpPr>
          <p:spPr bwMode="auto">
            <a:xfrm>
              <a:off x="22225" y="215900"/>
              <a:ext cx="2557463" cy="674687"/>
            </a:xfrm>
            <a:prstGeom prst="rect">
              <a:avLst/>
            </a:prstGeom>
            <a:gradFill rotWithShape="0">
              <a:gsLst>
                <a:gs pos="0">
                  <a:srgbClr val="4E4E4E"/>
                </a:gs>
                <a:gs pos="50000">
                  <a:srgbClr val="EAEAEA"/>
                </a:gs>
                <a:gs pos="100000">
                  <a:srgbClr val="4E4E4E"/>
                </a:gs>
              </a:gsLst>
              <a:lin ang="5400000" scaled="1"/>
            </a:gradFill>
            <a:ln w="9525">
              <a:solidFill>
                <a:srgbClr val="4D4D4D"/>
              </a:solidFill>
              <a:miter lim="800000"/>
            </a:ln>
          </p:spPr>
          <p:txBody>
            <a:bodyPr wrap="none" anchor="ctr"/>
            <a:lstStyle/>
            <a:p>
              <a:pPr>
                <a:buFont typeface="Arial"/>
                <a:buNone/>
              </a:pPr>
              <a:endParaRPr lang="zh-CN" altLang="en-US" sz="1800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48193" name="Text Box 16"/>
            <p:cNvSpPr txBox="1">
              <a:spLocks noChangeArrowheads="1"/>
            </p:cNvSpPr>
            <p:nvPr/>
          </p:nvSpPr>
          <p:spPr bwMode="auto">
            <a:xfrm>
              <a:off x="2141537" y="230187"/>
              <a:ext cx="518091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FF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N</a:t>
              </a:r>
            </a:p>
          </p:txBody>
        </p:sp>
        <p:sp>
          <p:nvSpPr>
            <p:cNvPr id="48194" name="Text Box 17"/>
            <p:cNvSpPr txBox="1">
              <a:spLocks noChangeArrowheads="1"/>
            </p:cNvSpPr>
            <p:nvPr/>
          </p:nvSpPr>
          <p:spPr bwMode="auto">
            <a:xfrm>
              <a:off x="0" y="230187"/>
              <a:ext cx="441146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buFont typeface="Arial"/>
                <a:buNone/>
                <a:defRPr/>
              </a:pPr>
              <a:r>
                <a:rPr lang="en-US" sz="36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楷体" pitchFamily="49" charset="-122"/>
                  <a:cs typeface="Times New Roman" pitchFamily="18" charset="0"/>
                </a:rPr>
                <a:t>S</a:t>
              </a:r>
            </a:p>
          </p:txBody>
        </p:sp>
        <p:grpSp>
          <p:nvGrpSpPr>
            <p:cNvPr id="10250" name="Group 67"/>
            <p:cNvGrpSpPr/>
            <p:nvPr/>
          </p:nvGrpSpPr>
          <p:grpSpPr>
            <a:xfrm>
              <a:off x="344496" y="0"/>
              <a:ext cx="1865323" cy="1704975"/>
              <a:chOff x="0" y="0"/>
              <a:chExt cx="1175" cy="1074"/>
            </a:xfrm>
          </p:grpSpPr>
          <p:sp>
            <p:nvSpPr>
              <p:cNvPr id="10259" name="Freeform 19"/>
              <p:cNvSpPr/>
              <p:nvPr/>
            </p:nvSpPr>
            <p:spPr bwMode="auto">
              <a:xfrm>
                <a:off x="15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60" name="Line 20"/>
              <p:cNvSpPr>
                <a:spLocks noChangeShapeType="1"/>
              </p:cNvSpPr>
              <p:nvPr/>
            </p:nvSpPr>
            <p:spPr bwMode="auto">
              <a:xfrm flipH="1">
                <a:off x="0" y="582"/>
                <a:ext cx="0" cy="492"/>
              </a:xfrm>
              <a:prstGeom prst="line">
                <a:avLst/>
              </a:pr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61" name="Freeform 21"/>
              <p:cNvSpPr/>
              <p:nvPr/>
            </p:nvSpPr>
            <p:spPr bwMode="auto">
              <a:xfrm>
                <a:off x="1066" y="32"/>
                <a:ext cx="109" cy="1030"/>
              </a:xfrm>
              <a:custGeom>
                <a:avLst/>
                <a:gdLst>
                  <a:gd name="T0" fmla="*/ 0 w 104"/>
                  <a:gd name="T1" fmla="*/ 1146 h 704"/>
                  <a:gd name="T2" fmla="*/ 67 w 104"/>
                  <a:gd name="T3" fmla="*/ 464 h 704"/>
                  <a:gd name="T4" fmla="*/ 134 w 104"/>
                  <a:gd name="T5" fmla="*/ 3905 h 704"/>
                  <a:gd name="T6" fmla="*/ 134 w 104"/>
                  <a:gd name="T7" fmla="*/ 10104 h 70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704"/>
                  <a:gd name="T14" fmla="*/ 104 w 104"/>
                  <a:gd name="T15" fmla="*/ 704 h 70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704">
                    <a:moveTo>
                      <a:pt x="0" y="80"/>
                    </a:moveTo>
                    <a:cubicBezTo>
                      <a:pt x="16" y="40"/>
                      <a:pt x="32" y="0"/>
                      <a:pt x="48" y="32"/>
                    </a:cubicBezTo>
                    <a:cubicBezTo>
                      <a:pt x="64" y="64"/>
                      <a:pt x="88" y="160"/>
                      <a:pt x="96" y="272"/>
                    </a:cubicBezTo>
                    <a:cubicBezTo>
                      <a:pt x="104" y="384"/>
                      <a:pt x="96" y="632"/>
                      <a:pt x="96" y="704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62" name="Freeform 22"/>
              <p:cNvSpPr/>
              <p:nvPr/>
            </p:nvSpPr>
            <p:spPr bwMode="auto">
              <a:xfrm>
                <a:off x="251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63" name="Freeform 23"/>
              <p:cNvSpPr/>
              <p:nvPr/>
            </p:nvSpPr>
            <p:spPr bwMode="auto">
              <a:xfrm>
                <a:off x="514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5397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64" name="Freeform 24"/>
              <p:cNvSpPr/>
              <p:nvPr/>
            </p:nvSpPr>
            <p:spPr bwMode="auto">
              <a:xfrm>
                <a:off x="786" y="0"/>
                <a:ext cx="217" cy="726"/>
              </a:xfrm>
              <a:custGeom>
                <a:avLst/>
                <a:gdLst>
                  <a:gd name="T0" fmla="*/ 0 w 192"/>
                  <a:gd name="T1" fmla="*/ 1493 h 496"/>
                  <a:gd name="T2" fmla="*/ 112 w 192"/>
                  <a:gd name="T3" fmla="*/ 809 h 496"/>
                  <a:gd name="T4" fmla="*/ 340 w 192"/>
                  <a:gd name="T5" fmla="*/ 6335 h 496"/>
                  <a:gd name="T6" fmla="*/ 452 w 192"/>
                  <a:gd name="T7" fmla="*/ 5646 h 49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"/>
                  <a:gd name="T13" fmla="*/ 0 h 496"/>
                  <a:gd name="T14" fmla="*/ 192 w 192"/>
                  <a:gd name="T15" fmla="*/ 496 h 49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" h="496">
                    <a:moveTo>
                      <a:pt x="0" y="104"/>
                    </a:moveTo>
                    <a:cubicBezTo>
                      <a:pt x="12" y="52"/>
                      <a:pt x="24" y="0"/>
                      <a:pt x="48" y="56"/>
                    </a:cubicBezTo>
                    <a:cubicBezTo>
                      <a:pt x="72" y="112"/>
                      <a:pt x="120" y="384"/>
                      <a:pt x="144" y="440"/>
                    </a:cubicBezTo>
                    <a:cubicBezTo>
                      <a:pt x="168" y="496"/>
                      <a:pt x="184" y="400"/>
                      <a:pt x="192" y="392"/>
                    </a:cubicBezTo>
                  </a:path>
                </a:pathLst>
              </a:custGeom>
              <a:noFill/>
              <a:ln w="47625">
                <a:solidFill>
                  <a:srgbClr val="292929"/>
                </a:solidFill>
                <a:round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0251" name="Line 25"/>
            <p:cNvSpPr>
              <a:spLocks noChangeShapeType="1"/>
            </p:cNvSpPr>
            <p:nvPr/>
          </p:nvSpPr>
          <p:spPr bwMode="auto">
            <a:xfrm flipH="1" flipV="1">
              <a:off x="352425" y="1238250"/>
              <a:ext cx="0" cy="288925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0252" name="Line 26"/>
            <p:cNvSpPr>
              <a:spLocks noChangeShapeType="1"/>
            </p:cNvSpPr>
            <p:nvPr/>
          </p:nvSpPr>
          <p:spPr bwMode="auto">
            <a:xfrm flipH="1">
              <a:off x="2195512" y="1252538"/>
              <a:ext cx="0" cy="287337"/>
            </a:xfrm>
            <a:prstGeom prst="line">
              <a:avLst/>
            </a:prstGeom>
            <a:noFill/>
            <a:ln w="69850">
              <a:solidFill>
                <a:srgbClr val="FF0000"/>
              </a:solidFill>
              <a:round/>
              <a:tailEnd type="stealth" w="med" len="med"/>
            </a:ln>
          </p:spPr>
          <p:txBody>
            <a:bodyPr wrap="none"/>
            <a:lstStyle/>
            <a:p>
              <a:endParaRPr lang="zh-CN" altLang="en-US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0253" name="Group 76"/>
            <p:cNvGrpSpPr/>
            <p:nvPr/>
          </p:nvGrpSpPr>
          <p:grpSpPr>
            <a:xfrm>
              <a:off x="546559" y="502790"/>
              <a:ext cx="1657588" cy="316365"/>
              <a:chOff x="0" y="0"/>
              <a:chExt cx="1657588" cy="316365"/>
            </a:xfrm>
          </p:grpSpPr>
          <p:sp>
            <p:nvSpPr>
              <p:cNvPr id="10254" name="Line 26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55" name="Line 26"/>
              <p:cNvSpPr>
                <a:spLocks noChangeShapeType="1"/>
              </p:cNvSpPr>
              <p:nvPr/>
            </p:nvSpPr>
            <p:spPr bwMode="auto">
              <a:xfrm flipH="1">
                <a:off x="385086" y="1132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56" name="Line 26"/>
              <p:cNvSpPr>
                <a:spLocks noChangeShapeType="1"/>
              </p:cNvSpPr>
              <p:nvPr/>
            </p:nvSpPr>
            <p:spPr bwMode="auto">
              <a:xfrm flipH="1">
                <a:off x="800332" y="1132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57" name="Line 26"/>
              <p:cNvSpPr>
                <a:spLocks noChangeShapeType="1"/>
              </p:cNvSpPr>
              <p:nvPr/>
            </p:nvSpPr>
            <p:spPr bwMode="auto">
              <a:xfrm flipH="1">
                <a:off x="1228960" y="14514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0258" name="Line 26"/>
              <p:cNvSpPr>
                <a:spLocks noChangeShapeType="1"/>
              </p:cNvSpPr>
              <p:nvPr/>
            </p:nvSpPr>
            <p:spPr bwMode="auto">
              <a:xfrm flipH="1">
                <a:off x="1657588" y="29028"/>
                <a:ext cx="0" cy="287337"/>
              </a:xfrm>
              <a:prstGeom prst="line">
                <a:avLst/>
              </a:prstGeom>
              <a:noFill/>
              <a:ln w="69850">
                <a:solidFill>
                  <a:srgbClr val="FF0000"/>
                </a:solidFill>
                <a:round/>
                <a:tailEnd type="stealth" w="med" len="med"/>
              </a:ln>
            </p:spPr>
            <p:txBody>
              <a:bodyPr wrap="none"/>
              <a:lstStyle/>
              <a:p>
                <a:endParaRPr lang="zh-CN" altLang="en-US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CN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3600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．安培定则（右手定则）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Clr>
                <a:schemeClr val="bg1"/>
              </a:buClr>
            </a:pP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用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右手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握住螺线管，让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四指指向螺线管中的电流方向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，则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大拇指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所指的那端就是螺线管的</a:t>
            </a:r>
            <a:r>
              <a:rPr lang="en-US" altLang="zh-CN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</a:t>
            </a:r>
            <a:r>
              <a:rPr lang="zh-CN" altLang="en-US" b="1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</a:p>
        </p:txBody>
      </p:sp>
      <p:pic>
        <p:nvPicPr>
          <p:cNvPr id="49156" name="Picture 4" descr="1E{X[7N@5OT[10H0YKX@`Q5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1000" y="3276600"/>
            <a:ext cx="4176713" cy="27813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49157" name="Picture 4" descr="http://res.tongyi.com/resources/article/student/others/201105140142/c2/21.files/image074.jpg"/>
          <p:cNvPicPr>
            <a:picLocks noChangeAspect="1" noChangeArrowheads="1"/>
          </p:cNvPicPr>
          <p:nvPr/>
        </p:nvPicPr>
        <p:blipFill>
          <a:blip r:embed="rId3"/>
          <a:srcRect r="9254"/>
          <a:stretch>
            <a:fillRect/>
          </a:stretch>
        </p:blipFill>
        <p:spPr bwMode="auto">
          <a:xfrm>
            <a:off x="4419600" y="2971800"/>
            <a:ext cx="4429125" cy="292893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431800" y="1268413"/>
            <a:ext cx="8229600" cy="571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buFont typeface="Arial"/>
              <a:buNone/>
            </a:pPr>
            <a:r>
              <a:rPr lang="zh-CN" altLang="en-US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　　1．判断下面螺线管中的</a:t>
            </a:r>
            <a:r>
              <a:rPr lang="en-US" altLang="zh-CN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极和</a:t>
            </a:r>
            <a:r>
              <a:rPr lang="en-US" altLang="zh-CN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极：</a:t>
            </a:r>
          </a:p>
        </p:txBody>
      </p:sp>
      <p:grpSp>
        <p:nvGrpSpPr>
          <p:cNvPr id="12291" name="Group 3"/>
          <p:cNvGrpSpPr/>
          <p:nvPr/>
        </p:nvGrpSpPr>
        <p:grpSpPr>
          <a:xfrm>
            <a:off x="1511300" y="2168525"/>
            <a:ext cx="2016125" cy="1368425"/>
            <a:chOff x="0" y="0"/>
            <a:chExt cx="1270" cy="862"/>
          </a:xfrm>
        </p:grpSpPr>
        <p:sp>
          <p:nvSpPr>
            <p:cNvPr id="12344" name="Rectangle 6"/>
            <p:cNvSpPr>
              <a:spLocks noChangeArrowheads="1"/>
            </p:cNvSpPr>
            <p:nvPr/>
          </p:nvSpPr>
          <p:spPr bwMode="auto">
            <a:xfrm rot="5400000">
              <a:off x="468" y="-228"/>
              <a:ext cx="317" cy="1270"/>
            </a:xfrm>
            <a:prstGeom prst="rect">
              <a:avLst/>
            </a:prstGeom>
            <a:gradFill rotWithShape="0">
              <a:gsLst>
                <a:gs pos="0">
                  <a:srgbClr val="101010"/>
                </a:gs>
                <a:gs pos="50000">
                  <a:srgbClr val="FFFFFF"/>
                </a:gs>
                <a:gs pos="100000">
                  <a:srgbClr val="101010"/>
                </a:gs>
              </a:gsLst>
              <a:lin ang="5400000" scaled="1"/>
            </a:gradFill>
            <a:ln w="9525">
              <a:solidFill>
                <a:srgbClr val="808080"/>
              </a:solidFill>
              <a:miter lim="800000"/>
            </a:ln>
          </p:spPr>
          <p:txBody>
            <a:bodyPr rot="10800000" vert="eaVert"/>
            <a:lstStyle/>
            <a:p>
              <a:pPr>
                <a:buFont typeface="Arial"/>
                <a:buNone/>
              </a:pPr>
              <a:endParaRPr lang="zh-CN" altLang="en-US" sz="1800" b="1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2345" name="Group 5"/>
            <p:cNvGrpSpPr/>
            <p:nvPr/>
          </p:nvGrpSpPr>
          <p:grpSpPr>
            <a:xfrm rot="5400000">
              <a:off x="400" y="-125"/>
              <a:ext cx="453" cy="1058"/>
              <a:chOff x="0" y="0"/>
              <a:chExt cx="607" cy="1703"/>
            </a:xfrm>
          </p:grpSpPr>
          <p:sp>
            <p:nvSpPr>
              <p:cNvPr id="12348" name="未知"/>
              <p:cNvSpPr/>
              <p:nvPr/>
            </p:nvSpPr>
            <p:spPr bwMode="auto">
              <a:xfrm>
                <a:off x="0" y="0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49" name="未知"/>
              <p:cNvSpPr/>
              <p:nvPr/>
            </p:nvSpPr>
            <p:spPr bwMode="auto">
              <a:xfrm>
                <a:off x="0" y="271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50" name="未知"/>
              <p:cNvSpPr/>
              <p:nvPr/>
            </p:nvSpPr>
            <p:spPr bwMode="auto">
              <a:xfrm>
                <a:off x="0" y="564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51" name="未知"/>
              <p:cNvSpPr/>
              <p:nvPr/>
            </p:nvSpPr>
            <p:spPr bwMode="auto">
              <a:xfrm>
                <a:off x="0" y="839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52" name="未知"/>
              <p:cNvSpPr/>
              <p:nvPr/>
            </p:nvSpPr>
            <p:spPr bwMode="auto">
              <a:xfrm>
                <a:off x="0" y="1096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53" name="未知"/>
              <p:cNvSpPr/>
              <p:nvPr/>
            </p:nvSpPr>
            <p:spPr bwMode="auto">
              <a:xfrm>
                <a:off x="0" y="1389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2346" name="Line 14"/>
            <p:cNvSpPr>
              <a:spLocks noChangeShapeType="1"/>
            </p:cNvSpPr>
            <p:nvPr/>
          </p:nvSpPr>
          <p:spPr bwMode="auto">
            <a:xfrm flipH="1">
              <a:off x="136" y="589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2347" name="Line 15"/>
            <p:cNvSpPr>
              <a:spLocks noChangeShapeType="1"/>
            </p:cNvSpPr>
            <p:nvPr/>
          </p:nvSpPr>
          <p:spPr bwMode="auto">
            <a:xfrm flipH="1">
              <a:off x="1180" y="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12292" name="Group 14"/>
          <p:cNvGrpSpPr/>
          <p:nvPr/>
        </p:nvGrpSpPr>
        <p:grpSpPr>
          <a:xfrm>
            <a:off x="5543550" y="2168525"/>
            <a:ext cx="2016125" cy="1368425"/>
            <a:chOff x="0" y="0"/>
            <a:chExt cx="1270" cy="862"/>
          </a:xfrm>
        </p:grpSpPr>
        <p:sp>
          <p:nvSpPr>
            <p:cNvPr id="12334" name="Rectangle 17"/>
            <p:cNvSpPr>
              <a:spLocks noChangeArrowheads="1"/>
            </p:cNvSpPr>
            <p:nvPr/>
          </p:nvSpPr>
          <p:spPr bwMode="auto">
            <a:xfrm rot="5400000">
              <a:off x="468" y="-228"/>
              <a:ext cx="317" cy="1270"/>
            </a:xfrm>
            <a:prstGeom prst="rect">
              <a:avLst/>
            </a:prstGeom>
            <a:gradFill rotWithShape="0">
              <a:gsLst>
                <a:gs pos="0">
                  <a:srgbClr val="101010"/>
                </a:gs>
                <a:gs pos="50000">
                  <a:srgbClr val="FFFFFF"/>
                </a:gs>
                <a:gs pos="100000">
                  <a:srgbClr val="101010"/>
                </a:gs>
              </a:gsLst>
              <a:lin ang="5400000" scaled="1"/>
            </a:gradFill>
            <a:ln w="9525">
              <a:solidFill>
                <a:srgbClr val="808080"/>
              </a:solidFill>
              <a:miter lim="800000"/>
            </a:ln>
          </p:spPr>
          <p:txBody>
            <a:bodyPr rot="10800000" vert="eaVert"/>
            <a:lstStyle/>
            <a:p>
              <a:pPr>
                <a:buFont typeface="Arial"/>
                <a:buNone/>
              </a:pPr>
              <a:endParaRPr lang="zh-CN" altLang="en-US" sz="1800" b="1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2335" name="Group 16"/>
            <p:cNvGrpSpPr/>
            <p:nvPr/>
          </p:nvGrpSpPr>
          <p:grpSpPr>
            <a:xfrm rot="5400000">
              <a:off x="400" y="-125"/>
              <a:ext cx="453" cy="1058"/>
              <a:chOff x="0" y="0"/>
              <a:chExt cx="607" cy="1703"/>
            </a:xfrm>
          </p:grpSpPr>
          <p:sp>
            <p:nvSpPr>
              <p:cNvPr id="12338" name="未知"/>
              <p:cNvSpPr/>
              <p:nvPr/>
            </p:nvSpPr>
            <p:spPr bwMode="auto">
              <a:xfrm>
                <a:off x="0" y="0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39" name="未知"/>
              <p:cNvSpPr/>
              <p:nvPr/>
            </p:nvSpPr>
            <p:spPr bwMode="auto">
              <a:xfrm>
                <a:off x="0" y="271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40" name="未知"/>
              <p:cNvSpPr/>
              <p:nvPr/>
            </p:nvSpPr>
            <p:spPr bwMode="auto">
              <a:xfrm>
                <a:off x="0" y="564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41" name="未知"/>
              <p:cNvSpPr/>
              <p:nvPr/>
            </p:nvSpPr>
            <p:spPr bwMode="auto">
              <a:xfrm>
                <a:off x="0" y="839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42" name="未知"/>
              <p:cNvSpPr/>
              <p:nvPr/>
            </p:nvSpPr>
            <p:spPr bwMode="auto">
              <a:xfrm>
                <a:off x="0" y="1096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43" name="未知"/>
              <p:cNvSpPr/>
              <p:nvPr/>
            </p:nvSpPr>
            <p:spPr bwMode="auto">
              <a:xfrm>
                <a:off x="0" y="1389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2336" name="Line 25"/>
            <p:cNvSpPr>
              <a:spLocks noChangeShapeType="1"/>
            </p:cNvSpPr>
            <p:nvPr/>
          </p:nvSpPr>
          <p:spPr bwMode="auto">
            <a:xfrm flipH="1">
              <a:off x="136" y="589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2337" name="Line 26"/>
            <p:cNvSpPr>
              <a:spLocks noChangeShapeType="1"/>
            </p:cNvSpPr>
            <p:nvPr/>
          </p:nvSpPr>
          <p:spPr bwMode="auto">
            <a:xfrm flipH="1">
              <a:off x="1180" y="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12293" name="Group 25"/>
          <p:cNvGrpSpPr/>
          <p:nvPr/>
        </p:nvGrpSpPr>
        <p:grpSpPr>
          <a:xfrm>
            <a:off x="1692275" y="4581525"/>
            <a:ext cx="1368425" cy="1943100"/>
            <a:chOff x="0" y="0"/>
            <a:chExt cx="725" cy="1134"/>
          </a:xfrm>
        </p:grpSpPr>
        <p:sp>
          <p:nvSpPr>
            <p:cNvPr id="12324" name="Rectangle 28"/>
            <p:cNvSpPr>
              <a:spLocks noChangeArrowheads="1"/>
            </p:cNvSpPr>
            <p:nvPr/>
          </p:nvSpPr>
          <p:spPr bwMode="auto">
            <a:xfrm>
              <a:off x="317" y="0"/>
              <a:ext cx="227" cy="1134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1905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>
                <a:buFont typeface="Arial"/>
                <a:buNone/>
              </a:pPr>
              <a:endParaRPr lang="zh-CN" altLang="en-US" sz="1800" b="1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2325" name="Group 27"/>
            <p:cNvGrpSpPr/>
            <p:nvPr/>
          </p:nvGrpSpPr>
          <p:grpSpPr>
            <a:xfrm>
              <a:off x="272" y="91"/>
              <a:ext cx="308" cy="900"/>
              <a:chOff x="0" y="0"/>
              <a:chExt cx="607" cy="1703"/>
            </a:xfrm>
          </p:grpSpPr>
          <p:sp>
            <p:nvSpPr>
              <p:cNvPr id="12328" name="未知"/>
              <p:cNvSpPr/>
              <p:nvPr/>
            </p:nvSpPr>
            <p:spPr bwMode="auto">
              <a:xfrm>
                <a:off x="0" y="0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29" name="未知"/>
              <p:cNvSpPr/>
              <p:nvPr/>
            </p:nvSpPr>
            <p:spPr bwMode="auto">
              <a:xfrm>
                <a:off x="0" y="271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30" name="未知"/>
              <p:cNvSpPr/>
              <p:nvPr/>
            </p:nvSpPr>
            <p:spPr bwMode="auto">
              <a:xfrm>
                <a:off x="0" y="564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31" name="未知"/>
              <p:cNvSpPr/>
              <p:nvPr/>
            </p:nvSpPr>
            <p:spPr bwMode="auto">
              <a:xfrm>
                <a:off x="0" y="839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32" name="未知"/>
              <p:cNvSpPr/>
              <p:nvPr/>
            </p:nvSpPr>
            <p:spPr bwMode="auto">
              <a:xfrm>
                <a:off x="0" y="1096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33" name="未知"/>
              <p:cNvSpPr/>
              <p:nvPr/>
            </p:nvSpPr>
            <p:spPr bwMode="auto">
              <a:xfrm>
                <a:off x="0" y="1389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2326" name="Line 36"/>
            <p:cNvSpPr>
              <a:spLocks noChangeShapeType="1"/>
            </p:cNvSpPr>
            <p:nvPr/>
          </p:nvSpPr>
          <p:spPr bwMode="auto">
            <a:xfrm>
              <a:off x="0" y="91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2327" name="Line 37"/>
            <p:cNvSpPr>
              <a:spLocks noChangeShapeType="1"/>
            </p:cNvSpPr>
            <p:nvPr/>
          </p:nvSpPr>
          <p:spPr bwMode="auto">
            <a:xfrm>
              <a:off x="544" y="998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</p:grpSp>
      <p:grpSp>
        <p:nvGrpSpPr>
          <p:cNvPr id="12294" name="Group 36"/>
          <p:cNvGrpSpPr/>
          <p:nvPr/>
        </p:nvGrpSpPr>
        <p:grpSpPr>
          <a:xfrm>
            <a:off x="5580063" y="4581525"/>
            <a:ext cx="1368425" cy="1943100"/>
            <a:chOff x="0" y="0"/>
            <a:chExt cx="725" cy="1134"/>
          </a:xfrm>
        </p:grpSpPr>
        <p:sp>
          <p:nvSpPr>
            <p:cNvPr id="12314" name="Rectangle 39"/>
            <p:cNvSpPr>
              <a:spLocks noChangeArrowheads="1"/>
            </p:cNvSpPr>
            <p:nvPr/>
          </p:nvSpPr>
          <p:spPr bwMode="auto">
            <a:xfrm>
              <a:off x="317" y="0"/>
              <a:ext cx="227" cy="1134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0" scaled="1"/>
            </a:gradFill>
            <a:ln w="19050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pPr>
                <a:buFont typeface="Arial"/>
                <a:buNone/>
              </a:pPr>
              <a:endParaRPr lang="zh-CN" altLang="en-US" sz="1800" b="1">
                <a:ea typeface="楷体" pitchFamily="49" charset="-122"/>
                <a:cs typeface="Times New Roman" pitchFamily="18" charset="0"/>
              </a:endParaRPr>
            </a:p>
          </p:txBody>
        </p:sp>
        <p:grpSp>
          <p:nvGrpSpPr>
            <p:cNvPr id="12315" name="Group 38"/>
            <p:cNvGrpSpPr/>
            <p:nvPr/>
          </p:nvGrpSpPr>
          <p:grpSpPr>
            <a:xfrm>
              <a:off x="272" y="91"/>
              <a:ext cx="308" cy="900"/>
              <a:chOff x="0" y="0"/>
              <a:chExt cx="607" cy="1703"/>
            </a:xfrm>
          </p:grpSpPr>
          <p:sp>
            <p:nvSpPr>
              <p:cNvPr id="12318" name="未知"/>
              <p:cNvSpPr/>
              <p:nvPr/>
            </p:nvSpPr>
            <p:spPr bwMode="auto">
              <a:xfrm>
                <a:off x="0" y="0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19" name="未知"/>
              <p:cNvSpPr/>
              <p:nvPr/>
            </p:nvSpPr>
            <p:spPr bwMode="auto">
              <a:xfrm>
                <a:off x="0" y="271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20" name="未知"/>
              <p:cNvSpPr/>
              <p:nvPr/>
            </p:nvSpPr>
            <p:spPr bwMode="auto">
              <a:xfrm>
                <a:off x="0" y="564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21" name="未知"/>
              <p:cNvSpPr/>
              <p:nvPr/>
            </p:nvSpPr>
            <p:spPr bwMode="auto">
              <a:xfrm>
                <a:off x="0" y="839"/>
                <a:ext cx="607" cy="315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1 h 405"/>
                  <a:gd name="T8" fmla="*/ 2 w 612"/>
                  <a:gd name="T9" fmla="*/ 57 h 405"/>
                  <a:gd name="T10" fmla="*/ 100 w 612"/>
                  <a:gd name="T11" fmla="*/ 70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22" name="未知"/>
              <p:cNvSpPr/>
              <p:nvPr/>
            </p:nvSpPr>
            <p:spPr bwMode="auto">
              <a:xfrm>
                <a:off x="0" y="1096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  <p:sp>
            <p:nvSpPr>
              <p:cNvPr id="12323" name="未知"/>
              <p:cNvSpPr/>
              <p:nvPr/>
            </p:nvSpPr>
            <p:spPr bwMode="auto">
              <a:xfrm>
                <a:off x="0" y="1389"/>
                <a:ext cx="607" cy="314"/>
              </a:xfrm>
              <a:custGeom>
                <a:avLst/>
                <a:gdLst>
                  <a:gd name="T0" fmla="*/ 499 w 612"/>
                  <a:gd name="T1" fmla="*/ 0 h 405"/>
                  <a:gd name="T2" fmla="*/ 567 w 612"/>
                  <a:gd name="T3" fmla="*/ 12 h 405"/>
                  <a:gd name="T4" fmla="*/ 499 w 612"/>
                  <a:gd name="T5" fmla="*/ 26 h 405"/>
                  <a:gd name="T6" fmla="*/ 85 w 612"/>
                  <a:gd name="T7" fmla="*/ 40 h 405"/>
                  <a:gd name="T8" fmla="*/ 2 w 612"/>
                  <a:gd name="T9" fmla="*/ 55 h 405"/>
                  <a:gd name="T10" fmla="*/ 100 w 612"/>
                  <a:gd name="T11" fmla="*/ 68 h 4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2"/>
                  <a:gd name="T19" fmla="*/ 0 h 405"/>
                  <a:gd name="T20" fmla="*/ 612 w 612"/>
                  <a:gd name="T21" fmla="*/ 405 h 4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2" h="405">
                    <a:moveTo>
                      <a:pt x="527" y="0"/>
                    </a:moveTo>
                    <a:cubicBezTo>
                      <a:pt x="539" y="12"/>
                      <a:pt x="602" y="50"/>
                      <a:pt x="602" y="75"/>
                    </a:cubicBezTo>
                    <a:cubicBezTo>
                      <a:pt x="602" y="100"/>
                      <a:pt x="612" y="123"/>
                      <a:pt x="527" y="150"/>
                    </a:cubicBezTo>
                    <a:cubicBezTo>
                      <a:pt x="442" y="177"/>
                      <a:pt x="179" y="210"/>
                      <a:pt x="92" y="240"/>
                    </a:cubicBezTo>
                    <a:cubicBezTo>
                      <a:pt x="5" y="270"/>
                      <a:pt x="0" y="303"/>
                      <a:pt x="2" y="330"/>
                    </a:cubicBezTo>
                    <a:cubicBezTo>
                      <a:pt x="4" y="357"/>
                      <a:pt x="85" y="390"/>
                      <a:pt x="107" y="405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endParaRPr lang="zh-CN" altLang="en-US" b="1">
                  <a:ea typeface="楷体" pitchFamily="49" charset="-122"/>
                  <a:cs typeface="Times New Roman" pitchFamily="18" charset="0"/>
                </a:endParaRPr>
              </a:p>
            </p:txBody>
          </p:sp>
        </p:grpSp>
        <p:sp>
          <p:nvSpPr>
            <p:cNvPr id="12316" name="Line 47"/>
            <p:cNvSpPr>
              <a:spLocks noChangeShapeType="1"/>
            </p:cNvSpPr>
            <p:nvPr/>
          </p:nvSpPr>
          <p:spPr bwMode="auto">
            <a:xfrm>
              <a:off x="0" y="91"/>
              <a:ext cx="3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  <p:sp>
          <p:nvSpPr>
            <p:cNvPr id="12317" name="Line 48"/>
            <p:cNvSpPr>
              <a:spLocks noChangeShapeType="1"/>
            </p:cNvSpPr>
            <p:nvPr/>
          </p:nvSpPr>
          <p:spPr bwMode="auto">
            <a:xfrm>
              <a:off x="544" y="998"/>
              <a:ext cx="18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zh-CN" altLang="en-US" b="1">
                <a:ea typeface="楷体" pitchFamily="49" charset="-122"/>
                <a:cs typeface="Times New Roman" pitchFamily="18" charset="0"/>
              </a:endParaRPr>
            </a:p>
          </p:txBody>
        </p:sp>
      </p:grpSp>
      <p:sp>
        <p:nvSpPr>
          <p:cNvPr id="12295" name="Line 49"/>
          <p:cNvSpPr>
            <a:spLocks noChangeShapeType="1"/>
          </p:cNvSpPr>
          <p:nvPr/>
        </p:nvSpPr>
        <p:spPr bwMode="auto">
          <a:xfrm flipH="1" flipV="1">
            <a:off x="1727200" y="32480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2296" name="Line 50"/>
          <p:cNvSpPr>
            <a:spLocks noChangeShapeType="1"/>
          </p:cNvSpPr>
          <p:nvPr/>
        </p:nvSpPr>
        <p:spPr bwMode="auto">
          <a:xfrm flipH="1" flipV="1">
            <a:off x="3382963" y="2320925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2297" name="Line 51"/>
          <p:cNvSpPr>
            <a:spLocks noChangeShapeType="1"/>
          </p:cNvSpPr>
          <p:nvPr/>
        </p:nvSpPr>
        <p:spPr bwMode="auto">
          <a:xfrm flipH="1">
            <a:off x="7415213" y="225266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2298" name="Line 52"/>
          <p:cNvSpPr>
            <a:spLocks noChangeShapeType="1"/>
          </p:cNvSpPr>
          <p:nvPr/>
        </p:nvSpPr>
        <p:spPr bwMode="auto">
          <a:xfrm flipH="1">
            <a:off x="5759450" y="311626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2299" name="Text Box 53"/>
          <p:cNvSpPr txBox="1">
            <a:spLocks noChangeArrowheads="1"/>
          </p:cNvSpPr>
          <p:nvPr/>
        </p:nvSpPr>
        <p:spPr bwMode="auto">
          <a:xfrm>
            <a:off x="431800" y="3573463"/>
            <a:ext cx="666115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/>
              <a:buNone/>
            </a:pPr>
            <a:r>
              <a:rPr lang="zh-CN" altLang="en-US" sz="2800" b="1">
                <a:solidFill>
                  <a:srgbClr val="000099"/>
                </a:solidFill>
                <a:ea typeface="楷体" pitchFamily="49" charset="-122"/>
                <a:cs typeface="Times New Roman" pitchFamily="18" charset="0"/>
              </a:rPr>
              <a:t>　　2．判断螺线管中的电流方向：</a:t>
            </a:r>
            <a:endParaRPr lang="en-US" sz="2800" b="1">
              <a:solidFill>
                <a:srgbClr val="000099"/>
              </a:solidFill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2300" name="Text Box 54"/>
          <p:cNvSpPr txBox="1">
            <a:spLocks noChangeArrowheads="1"/>
          </p:cNvSpPr>
          <p:nvPr/>
        </p:nvSpPr>
        <p:spPr bwMode="auto">
          <a:xfrm>
            <a:off x="2311400" y="4148138"/>
            <a:ext cx="44435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N</a:t>
            </a:r>
          </a:p>
        </p:txBody>
      </p:sp>
      <p:sp>
        <p:nvSpPr>
          <p:cNvPr id="12301" name="Text Box 55"/>
          <p:cNvSpPr txBox="1">
            <a:spLocks noChangeArrowheads="1"/>
          </p:cNvSpPr>
          <p:nvPr/>
        </p:nvSpPr>
        <p:spPr bwMode="auto">
          <a:xfrm>
            <a:off x="6192838" y="4149725"/>
            <a:ext cx="38504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2800" b="1">
                <a:ea typeface="楷体" pitchFamily="49" charset="-122"/>
                <a:cs typeface="Times New Roman" pitchFamily="18" charset="0"/>
              </a:rPr>
              <a:t>S</a:t>
            </a:r>
          </a:p>
        </p:txBody>
      </p:sp>
      <p:sp>
        <p:nvSpPr>
          <p:cNvPr id="50230" name="Text Box 56"/>
          <p:cNvSpPr txBox="1">
            <a:spLocks noChangeArrowheads="1"/>
          </p:cNvSpPr>
          <p:nvPr/>
        </p:nvSpPr>
        <p:spPr bwMode="auto">
          <a:xfrm>
            <a:off x="1006475" y="2528888"/>
            <a:ext cx="41229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3200" b="1">
                <a:solidFill>
                  <a:srgbClr val="CC0000"/>
                </a:solidFill>
                <a:ea typeface="楷体" pitchFamily="49" charset="-122"/>
                <a:cs typeface="Times New Roman" pitchFamily="18" charset="0"/>
              </a:rPr>
              <a:t>S</a:t>
            </a:r>
          </a:p>
        </p:txBody>
      </p:sp>
      <p:sp>
        <p:nvSpPr>
          <p:cNvPr id="50231" name="Text Box 57"/>
          <p:cNvSpPr txBox="1">
            <a:spLocks noChangeArrowheads="1"/>
          </p:cNvSpPr>
          <p:nvPr/>
        </p:nvSpPr>
        <p:spPr bwMode="auto">
          <a:xfrm>
            <a:off x="3651250" y="2536825"/>
            <a:ext cx="44435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2800" b="1">
                <a:solidFill>
                  <a:srgbClr val="CC0000"/>
                </a:solidFill>
                <a:ea typeface="楷体" pitchFamily="49" charset="-122"/>
                <a:cs typeface="Times New Roman" pitchFamily="18" charset="0"/>
              </a:rPr>
              <a:t>N</a:t>
            </a:r>
          </a:p>
        </p:txBody>
      </p:sp>
      <p:sp>
        <p:nvSpPr>
          <p:cNvPr id="50232" name="Text Box 58"/>
          <p:cNvSpPr txBox="1">
            <a:spLocks noChangeArrowheads="1"/>
          </p:cNvSpPr>
          <p:nvPr/>
        </p:nvSpPr>
        <p:spPr bwMode="auto">
          <a:xfrm>
            <a:off x="4946650" y="2560638"/>
            <a:ext cx="44435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2800" b="1">
                <a:solidFill>
                  <a:srgbClr val="CC0000"/>
                </a:solidFill>
                <a:ea typeface="楷体" pitchFamily="49" charset="-122"/>
                <a:cs typeface="Times New Roman" pitchFamily="18" charset="0"/>
              </a:rPr>
              <a:t>N</a:t>
            </a:r>
          </a:p>
        </p:txBody>
      </p:sp>
      <p:sp>
        <p:nvSpPr>
          <p:cNvPr id="50233" name="Text Box 59"/>
          <p:cNvSpPr txBox="1">
            <a:spLocks noChangeArrowheads="1"/>
          </p:cNvSpPr>
          <p:nvPr/>
        </p:nvSpPr>
        <p:spPr bwMode="auto">
          <a:xfrm>
            <a:off x="7754938" y="2509838"/>
            <a:ext cx="38504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 typeface="Arial"/>
              <a:buNone/>
            </a:pPr>
            <a:r>
              <a:rPr lang="en-US" altLang="zh-CN" sz="2800" b="1">
                <a:solidFill>
                  <a:srgbClr val="CC0000"/>
                </a:solidFill>
                <a:ea typeface="楷体" pitchFamily="49" charset="-122"/>
                <a:cs typeface="Times New Roman" pitchFamily="18" charset="0"/>
              </a:rPr>
              <a:t>S</a:t>
            </a:r>
          </a:p>
        </p:txBody>
      </p:sp>
      <p:sp>
        <p:nvSpPr>
          <p:cNvPr id="50234" name="Line 60"/>
          <p:cNvSpPr>
            <a:spLocks noChangeShapeType="1"/>
          </p:cNvSpPr>
          <p:nvPr/>
        </p:nvSpPr>
        <p:spPr bwMode="auto">
          <a:xfrm flipH="1">
            <a:off x="1800225" y="4724400"/>
            <a:ext cx="36036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50235" name="Line 61"/>
          <p:cNvSpPr>
            <a:spLocks noChangeShapeType="1"/>
          </p:cNvSpPr>
          <p:nvPr/>
        </p:nvSpPr>
        <p:spPr bwMode="auto">
          <a:xfrm flipH="1">
            <a:off x="2735263" y="6273800"/>
            <a:ext cx="2889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50236" name="Line 62"/>
          <p:cNvSpPr>
            <a:spLocks noChangeShapeType="1"/>
          </p:cNvSpPr>
          <p:nvPr/>
        </p:nvSpPr>
        <p:spPr bwMode="auto">
          <a:xfrm>
            <a:off x="5616575" y="4724400"/>
            <a:ext cx="431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50237" name="Line 63"/>
          <p:cNvSpPr>
            <a:spLocks noChangeShapeType="1"/>
          </p:cNvSpPr>
          <p:nvPr/>
        </p:nvSpPr>
        <p:spPr bwMode="auto">
          <a:xfrm>
            <a:off x="6659563" y="6273800"/>
            <a:ext cx="287337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</p:spPr>
        <p:txBody>
          <a:bodyPr wrap="none" anchor="ctr"/>
          <a:lstStyle/>
          <a:p>
            <a:endParaRPr lang="zh-CN" altLang="en-US" b="1"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indefinite"/>
                            </p:stCond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34" grpId="0" animBg="1"/>
      <p:bldP spid="50235" grpId="1" animBg="1"/>
      <p:bldP spid="50236" grpId="2" animBg="1"/>
      <p:bldP spid="50237" grpId="3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4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676400"/>
            <a:ext cx="7620000" cy="3216275"/>
          </a:xfrm>
          <a:prstGeom prst="rect">
            <a:avLst/>
          </a:prstGeom>
          <a:noFill/>
          <a:ln w="28575">
            <a:noFill/>
            <a:miter lim="800000"/>
          </a:ln>
        </p:spPr>
      </p:pic>
      <p:sp>
        <p:nvSpPr>
          <p:cNvPr id="13315" name="Rectangle 8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733800" y="1371600"/>
            <a:ext cx="3626787" cy="2589213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4339" name="Picture 6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62001" y="1600200"/>
            <a:ext cx="2139092" cy="2438400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914400" y="4191000"/>
            <a:ext cx="2743200" cy="2254827"/>
          </a:xfrm>
          <a:prstGeom prst="rect">
            <a:avLst/>
          </a:prstGeom>
          <a:noFill/>
          <a:ln w="28575">
            <a:noFill/>
            <a:miter lim="800000"/>
          </a:ln>
        </p:spPr>
      </p:pic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038600" y="3886200"/>
            <a:ext cx="4762500" cy="2505075"/>
          </a:xfrm>
          <a:prstGeom prst="rect">
            <a:avLst/>
          </a:prstGeom>
          <a:noFill/>
          <a:ln w="28575">
            <a:noFill/>
            <a:miter lim="800000"/>
          </a:ln>
        </p:spPr>
      </p:pic>
      <p:sp>
        <p:nvSpPr>
          <p:cNvPr id="14342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/>
          <a:lstStyle/>
          <a:p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在如图所示的电路中，根据小磁针静止时的指向可知（　　）</a:t>
            </a:r>
          </a:p>
          <a:p>
            <a:pPr>
              <a:buFontTx/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A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a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端是通电螺线管的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端是电源负极</a:t>
            </a:r>
          </a:p>
          <a:p>
            <a:pPr>
              <a:buFontTx/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B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b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端是通电螺线管的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d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端是电源正极</a:t>
            </a:r>
          </a:p>
          <a:p>
            <a:pPr>
              <a:buFontTx/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a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端是通电缧线管的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端是电源正极</a:t>
            </a:r>
          </a:p>
          <a:p>
            <a:pPr>
              <a:buFontTx/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D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b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端是通电螺线管的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N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d</a:t>
            </a:r>
            <a:r>
              <a:rPr lang="zh-CN" sz="2400" b="1" smtClean="0">
                <a:solidFill>
                  <a:srgbClr val="000099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端是电源负极</a:t>
            </a:r>
          </a:p>
          <a:p>
            <a:pPr>
              <a:buFontTx/>
              <a:buNone/>
            </a:pPr>
            <a:r>
              <a:rPr lang="zh-CN" sz="24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答案：</a:t>
            </a:r>
            <a:r>
              <a:rPr lang="en-US" altLang="zh-CN" sz="2400" b="1" smtClean="0">
                <a:solidFill>
                  <a:srgbClr val="FF0000"/>
                </a:solidFill>
                <a:latin typeface="Times New Roman" pitchFamily="18" charset="0"/>
                <a:ea typeface="楷体_GB2312" pitchFamily="49" charset="-122"/>
                <a:cs typeface="Times New Roman" pitchFamily="18" charset="0"/>
              </a:rPr>
              <a:t>C</a:t>
            </a:r>
            <a:endParaRPr lang="zh-CN" altLang="zh-CN" sz="2400" b="1" smtClean="0">
              <a:solidFill>
                <a:srgbClr val="FF0000"/>
              </a:solidFill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  <a:p>
            <a:endParaRPr lang="zh-CN" altLang="en-US" sz="2400" b="1" smtClean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2" name="图片 3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15000" y="1752600"/>
            <a:ext cx="3200400" cy="19050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49069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常州）如图所示，闭合开关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en-US" altLang="zh-CN" sz="2400" b="1" baseline="-25000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en-US" altLang="zh-CN" sz="2400" b="1" baseline="-25000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两个通电螺线管的相互作用情况以及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端的极性分别是（　　）</a:t>
            </a: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．相斥，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．相斥，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．相吸，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．相吸，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极，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</a:t>
            </a:r>
          </a:p>
          <a:p>
            <a:pPr>
              <a:buFontTx/>
              <a:buNone/>
            </a:pPr>
            <a:r>
              <a:rPr lang="zh-CN" sz="24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答案：</a:t>
            </a:r>
            <a:r>
              <a:rPr lang="en-US" altLang="zh-CN" sz="24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endParaRPr lang="zh-CN" altLang="zh-CN" sz="2400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endParaRPr lang="zh-CN" altLang="en-US" sz="24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37890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24200" y="4038600"/>
            <a:ext cx="5577411" cy="2362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457200" y="1371600"/>
            <a:ext cx="7696200" cy="47545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益阳）如图所示，在通电螺线管周围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四个位置画出的小磁针指向正确的是（　　）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</a:p>
          <a:p>
            <a:pPr>
              <a:buNone/>
            </a:pP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．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d</a:t>
            </a:r>
          </a:p>
          <a:p>
            <a:pPr>
              <a:buNone/>
            </a:pPr>
            <a:r>
              <a:rPr lang="zh-CN" sz="24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答案：</a:t>
            </a:r>
            <a:r>
              <a:rPr lang="en-US" altLang="zh-CN" sz="2400" b="1" smtClean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</a:t>
            </a:r>
            <a:endParaRPr lang="zh-CN" altLang="zh-CN" sz="2400" b="1" smtClean="0">
              <a:solidFill>
                <a:srgbClr val="FF0000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endParaRPr lang="zh-CN" altLang="en-US" sz="2400" b="1" smtClean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36866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19399" y="2209800"/>
            <a:ext cx="4898571" cy="2743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07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抚顺二模）如图所示，接通电源后，通电螺线管旁悬挂的条形磁铁向右偏。请标出通电螺线管左端的磁极、磁感线的方向、磁铁右端的磁极。</a:t>
            </a:r>
            <a:endParaRPr lang="en-US" altLang="zh-CN" sz="2400" b="1" smtClean="0">
              <a:solidFill>
                <a:srgbClr val="000099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  <a:p>
            <a:pPr>
              <a:buNone/>
            </a:pPr>
            <a:endParaRPr lang="zh-CN" altLang="en-US" sz="2400" b="1" smtClean="0">
              <a:latin typeface="Times New Roman" pitchFamily="18" charset="0"/>
              <a:ea typeface="楷体_GB2312" pitchFamily="49" charset="-122"/>
              <a:cs typeface="Times New Roman" pitchFamily="18" charset="0"/>
            </a:endParaRPr>
          </a:p>
        </p:txBody>
      </p:sp>
      <p:pic>
        <p:nvPicPr>
          <p:cNvPr id="35844" name="Picture 4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85800" y="2743200"/>
            <a:ext cx="4805232" cy="1905000"/>
          </a:xfrm>
          <a:prstGeom prst="rect">
            <a:avLst/>
          </a:prstGeom>
          <a:noFill/>
        </p:spPr>
      </p:pic>
      <p:grpSp>
        <p:nvGrpSpPr>
          <p:cNvPr id="9" name="组合 8"/>
          <p:cNvGrpSpPr/>
          <p:nvPr/>
        </p:nvGrpSpPr>
        <p:grpSpPr>
          <a:xfrm>
            <a:off x="3429000" y="4800600"/>
            <a:ext cx="4518655" cy="1447800"/>
            <a:chOff x="3429000" y="4800600"/>
            <a:chExt cx="4518655" cy="1447800"/>
          </a:xfrm>
        </p:grpSpPr>
        <p:pic>
          <p:nvPicPr>
            <p:cNvPr id="35846" name="Picture 6" descr="èä¼ç½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038600" y="4800600"/>
              <a:ext cx="3909055" cy="1447800"/>
            </a:xfrm>
            <a:prstGeom prst="rect">
              <a:avLst/>
            </a:prstGeom>
            <a:noFill/>
          </p:spPr>
        </p:pic>
        <p:sp>
          <p:nvSpPr>
            <p:cNvPr id="8" name="矩形 7"/>
            <p:cNvSpPr/>
            <p:nvPr/>
          </p:nvSpPr>
          <p:spPr>
            <a:xfrm>
              <a:off x="3429000" y="5715000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ea typeface="楷体" pitchFamily="49" charset="-122"/>
                  <a:cs typeface="Times New Roman" pitchFamily="18" charset="0"/>
                </a:rPr>
                <a:t>答案：</a:t>
              </a:r>
              <a:endParaRPr lang="zh-CN" altLang="en-US" sz="28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z="36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课堂练习</a:t>
            </a:r>
            <a:endParaRPr lang="zh-CN" altLang="en-US" sz="3600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4830763"/>
          </a:xfrm>
        </p:spPr>
        <p:txBody>
          <a:bodyPr/>
          <a:lstStyle/>
          <a:p>
            <a:pPr>
              <a:buNone/>
            </a:pP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2020•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毕节市）将一个通电螺线管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用单线悬挂起来，如图所示，闭合开关，最后静止时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端指南、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端指北。画出螺线管上过导线环绕图示，并在螺线管两端标出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、</a:t>
            </a:r>
            <a:r>
              <a:rPr lang="en-US" altLang="zh-CN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S</a:t>
            </a:r>
            <a:r>
              <a:rPr lang="zh-CN" altLang="en-US" sz="2400" b="1" smtClean="0">
                <a:solidFill>
                  <a:srgbClr val="000099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极。</a:t>
            </a:r>
          </a:p>
        </p:txBody>
      </p:sp>
      <p:pic>
        <p:nvPicPr>
          <p:cNvPr id="51202" name="Picture 2" descr="èä¼ç½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0" y="2895600"/>
            <a:ext cx="2829393" cy="228600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3429000" y="4159398"/>
            <a:ext cx="4038600" cy="2078822"/>
            <a:chOff x="3429000" y="4159398"/>
            <a:chExt cx="4038600" cy="2078822"/>
          </a:xfrm>
        </p:grpSpPr>
        <p:sp>
          <p:nvSpPr>
            <p:cNvPr id="8" name="矩形 7"/>
            <p:cNvSpPr/>
            <p:nvPr/>
          </p:nvSpPr>
          <p:spPr>
            <a:xfrm>
              <a:off x="3429000" y="5715000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ea typeface="楷体" pitchFamily="49" charset="-122"/>
                  <a:cs typeface="Times New Roman" pitchFamily="18" charset="0"/>
                </a:rPr>
                <a:t>答案：</a:t>
              </a:r>
              <a:endParaRPr lang="zh-CN" altLang="en-US" sz="2800"/>
            </a:p>
          </p:txBody>
        </p:sp>
        <p:pic>
          <p:nvPicPr>
            <p:cNvPr id="51204" name="Picture 4" descr="èä¼ç½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4495800" y="4159398"/>
              <a:ext cx="2971800" cy="204137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9" name="Picture 23" descr="G:\我的物理\2020秋物理九上课件\2020秋物理九上课件20-02电生磁\思维导图20-02电生磁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200" y="1447800"/>
            <a:ext cx="8894390" cy="4572000"/>
          </a:xfrm>
          <a:prstGeom prst="rect">
            <a:avLst/>
          </a:prstGeom>
          <a:noFill/>
        </p:spPr>
      </p:pic>
      <p:sp>
        <p:nvSpPr>
          <p:cNvPr id="24" name="标题 2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zh-CN" altLang="en-US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本课小结</a:t>
            </a:r>
            <a:endParaRPr lang="zh-CN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安培定则应用</a:t>
            </a:r>
            <a:r>
              <a:rPr lang="zh-CN" altLang="en-US" b="1" smtClean="0">
                <a:solidFill>
                  <a:schemeClr val="tx1"/>
                </a:solidFill>
                <a:latin typeface="Times New Roman" pitchFamily="18" charset="0"/>
                <a:ea typeface="楷体_GB2312" pitchFamily="49" charset="-122"/>
              </a:rPr>
              <a:t>题型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题型</a:t>
            </a:r>
            <a:r>
              <a:rPr lang="en-US" altLang="zh-CN" b="1" smtClean="0">
                <a:latin typeface="Times New Roman" pitchFamily="18" charset="0"/>
                <a:ea typeface="楷体_GB2312" pitchFamily="49" charset="-122"/>
              </a:rPr>
              <a:t>1</a:t>
            </a: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：由螺线管中的电流方向，判断通电螺线管的南北极。</a:t>
            </a:r>
          </a:p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题型</a:t>
            </a:r>
            <a:r>
              <a:rPr lang="en-US" altLang="zh-CN" b="1" smtClean="0">
                <a:latin typeface="Times New Roman" pitchFamily="18" charset="0"/>
                <a:ea typeface="楷体_GB2312" pitchFamily="49" charset="-122"/>
              </a:rPr>
              <a:t>2</a:t>
            </a: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：已知通电螺线管的南北极，判断螺线管中的电流方向；</a:t>
            </a:r>
          </a:p>
          <a:p>
            <a:pPr>
              <a:buFontTx/>
              <a:buNone/>
            </a:pP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题型</a:t>
            </a:r>
            <a:r>
              <a:rPr lang="en-US" altLang="zh-CN" b="1" smtClean="0">
                <a:latin typeface="Times New Roman" pitchFamily="18" charset="0"/>
                <a:ea typeface="楷体_GB2312" pitchFamily="49" charset="-122"/>
              </a:rPr>
              <a:t>3</a:t>
            </a:r>
            <a:r>
              <a:rPr lang="zh-CN" altLang="en-US" b="1" smtClean="0">
                <a:latin typeface="Times New Roman" pitchFamily="18" charset="0"/>
                <a:ea typeface="楷体_GB2312" pitchFamily="49" charset="-122"/>
              </a:rPr>
              <a:t>：根据通电螺线管的南北极和电源正负极，画出螺线管的绕线方向。</a:t>
            </a:r>
          </a:p>
          <a:p>
            <a:pPr>
              <a:buFontTx/>
              <a:buNone/>
            </a:pPr>
            <a:endParaRPr lang="zh-CN" altLang="en-US" b="1" smtClean="0">
              <a:latin typeface="Times New Roman" pitchFamily="18" charset="0"/>
              <a:ea typeface="楷体_GB2312" pitchFamily="49" charset="-122"/>
            </a:endParaRPr>
          </a:p>
        </p:txBody>
      </p:sp>
      <p:pic>
        <p:nvPicPr>
          <p:cNvPr id="18436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0426700" y="10706100"/>
            <a:ext cx="317500" cy="228600"/>
          </a:xfrm>
          <a:prstGeom prst="cube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17.06.20"/>
  <p:tag name="AS_TITLE" val="Aspose.Slides for Java"/>
  <p:tag name="AS_VERSION" val="17.6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全屏显示(4:3)</PresentationFormat>
  <Paragraphs>78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默认设计模板</vt:lpstr>
      <vt:lpstr>第二十章 电与磁 第2节 电生磁</vt:lpstr>
      <vt:lpstr>PowerPoint 演示文稿</vt:lpstr>
      <vt:lpstr>一、电流的磁效应</vt:lpstr>
      <vt:lpstr>PowerPoint 演示文稿</vt:lpstr>
      <vt:lpstr>2．电流的磁效应：</vt:lpstr>
      <vt:lpstr>二、通电螺线管的磁场</vt:lpstr>
      <vt:lpstr>2．探究通电螺线管外部的磁场分布。</vt:lpstr>
      <vt:lpstr>PowerPoint 演示文稿</vt:lpstr>
      <vt:lpstr>PowerPoint 演示文稿</vt:lpstr>
      <vt:lpstr>3．安培定则（右手定则）</vt:lpstr>
      <vt:lpstr>课堂练习</vt:lpstr>
      <vt:lpstr>课堂练习</vt:lpstr>
      <vt:lpstr>课堂练习</vt:lpstr>
      <vt:lpstr>课堂练习</vt:lpstr>
      <vt:lpstr>课堂练习</vt:lpstr>
      <vt:lpstr>课堂练习</vt:lpstr>
      <vt:lpstr>课堂练习</vt:lpstr>
      <vt:lpstr>课堂练习</vt:lpstr>
      <vt:lpstr>本课小结</vt:lpstr>
      <vt:lpstr>安培定则应用题型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第二十章 电与磁 第2节 电生磁</dc:title>
  <cp:lastModifiedBy>User</cp:lastModifiedBy>
  <cp:revision>1</cp:revision>
  <cp:lastPrinted>2020-10-09T17:00:37Z</cp:lastPrinted>
  <dcterms:created xsi:type="dcterms:W3CDTF">2020-10-09T17:00:37Z</dcterms:created>
  <dcterms:modified xsi:type="dcterms:W3CDTF">2020-11-02T14:39:05Z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