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embeddings/oleObject1.bin" ContentType="application/vnd.openxmlformats-officedocument.oleObject"/>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81" r:id="rId3"/>
    <p:sldId id="269" r:id="rId4"/>
    <p:sldId id="257" r:id="rId5"/>
    <p:sldId id="258" r:id="rId6"/>
    <p:sldId id="259" r:id="rId7"/>
    <p:sldId id="278" r:id="rId8"/>
    <p:sldId id="277" r:id="rId9"/>
    <p:sldId id="260" r:id="rId10"/>
    <p:sldId id="279" r:id="rId11"/>
    <p:sldId id="280" r:id="rId12"/>
    <p:sldId id="261" r:id="rId13"/>
    <p:sldId id="262" r:id="rId14"/>
    <p:sldId id="282" r:id="rId15"/>
    <p:sldId id="263" r:id="rId16"/>
    <p:sldId id="264" r:id="rId17"/>
    <p:sldId id="265" r:id="rId18"/>
    <p:sldId id="275" r:id="rId19"/>
    <p:sldId id="272" r:id="rId20"/>
    <p:sldId id="267" r:id="rId21"/>
    <p:sldId id="266" r:id="rId22"/>
    <p:sldId id="271" r:id="rId23"/>
    <p:sldId id="288" r:id="rId24"/>
    <p:sldId id="268" r:id="rId25"/>
    <p:sldId id="287" r:id="rId26"/>
    <p:sldId id="273" r:id="rId27"/>
    <p:sldId id="276" r:id="rId28"/>
    <p:sldId id="284" r:id="rId29"/>
    <p:sldId id="285" r:id="rId30"/>
    <p:sldId id="286" r:id="rId31"/>
    <p:sldId id="283" r:id="rId32"/>
  </p:sldIdLst>
  <p:sldSz cx="9144000" cy="6858000" type="screen4x3"/>
  <p:notesSz cx="6858000" cy="9144000"/>
  <p:custDataLst>
    <p:tags r:id="rId34"/>
  </p:custDataLst>
  <p:defaultTextStyle>
    <a:defPPr>
      <a:defRPr lang="zh-CN"/>
    </a:defPPr>
    <a:lvl1pPr algn="l" rtl="0" fontAlgn="base">
      <a:spcBef>
        <a:spcPct val="0"/>
      </a:spcBef>
      <a:spcAft>
        <a:spcPct val="0"/>
      </a:spcAft>
      <a:defRPr sz="5400" kern="1200">
        <a:solidFill>
          <a:schemeClr val="tx1"/>
        </a:solidFill>
        <a:latin typeface="Times New Roman" pitchFamily="18" charset="0"/>
        <a:ea typeface="楷体_GB2312" pitchFamily="49" charset="-122"/>
        <a:cs typeface="+mn-cs"/>
      </a:defRPr>
    </a:lvl1pPr>
    <a:lvl2pPr marL="457200" algn="l" rtl="0" fontAlgn="base">
      <a:spcBef>
        <a:spcPct val="0"/>
      </a:spcBef>
      <a:spcAft>
        <a:spcPct val="0"/>
      </a:spcAft>
      <a:defRPr sz="5400" kern="1200">
        <a:solidFill>
          <a:schemeClr val="tx1"/>
        </a:solidFill>
        <a:latin typeface="Times New Roman" pitchFamily="18" charset="0"/>
        <a:ea typeface="楷体_GB2312" pitchFamily="49" charset="-122"/>
        <a:cs typeface="+mn-cs"/>
      </a:defRPr>
    </a:lvl2pPr>
    <a:lvl3pPr marL="914400" algn="l" rtl="0" fontAlgn="base">
      <a:spcBef>
        <a:spcPct val="0"/>
      </a:spcBef>
      <a:spcAft>
        <a:spcPct val="0"/>
      </a:spcAft>
      <a:defRPr sz="5400" kern="1200">
        <a:solidFill>
          <a:schemeClr val="tx1"/>
        </a:solidFill>
        <a:latin typeface="Times New Roman" pitchFamily="18" charset="0"/>
        <a:ea typeface="楷体_GB2312" pitchFamily="49" charset="-122"/>
        <a:cs typeface="+mn-cs"/>
      </a:defRPr>
    </a:lvl3pPr>
    <a:lvl4pPr marL="1371600" algn="l" rtl="0" fontAlgn="base">
      <a:spcBef>
        <a:spcPct val="0"/>
      </a:spcBef>
      <a:spcAft>
        <a:spcPct val="0"/>
      </a:spcAft>
      <a:defRPr sz="5400" kern="1200">
        <a:solidFill>
          <a:schemeClr val="tx1"/>
        </a:solidFill>
        <a:latin typeface="Times New Roman" pitchFamily="18" charset="0"/>
        <a:ea typeface="楷体_GB2312" pitchFamily="49" charset="-122"/>
        <a:cs typeface="+mn-cs"/>
      </a:defRPr>
    </a:lvl4pPr>
    <a:lvl5pPr marL="1828800" algn="l" rtl="0" fontAlgn="base">
      <a:spcBef>
        <a:spcPct val="0"/>
      </a:spcBef>
      <a:spcAft>
        <a:spcPct val="0"/>
      </a:spcAft>
      <a:defRPr sz="5400" kern="1200">
        <a:solidFill>
          <a:schemeClr val="tx1"/>
        </a:solidFill>
        <a:latin typeface="Times New Roman" pitchFamily="18" charset="0"/>
        <a:ea typeface="楷体_GB2312" pitchFamily="49" charset="-122"/>
        <a:cs typeface="+mn-cs"/>
      </a:defRPr>
    </a:lvl5pPr>
    <a:lvl6pPr marL="2286000" algn="l" defTabSz="914400" rtl="0" eaLnBrk="1" latinLnBrk="0" hangingPunct="1">
      <a:defRPr sz="5400" kern="1200">
        <a:solidFill>
          <a:schemeClr val="tx1"/>
        </a:solidFill>
        <a:latin typeface="Times New Roman" pitchFamily="18" charset="0"/>
        <a:ea typeface="楷体_GB2312" pitchFamily="49" charset="-122"/>
        <a:cs typeface="+mn-cs"/>
      </a:defRPr>
    </a:lvl6pPr>
    <a:lvl7pPr marL="2743200" algn="l" defTabSz="914400" rtl="0" eaLnBrk="1" latinLnBrk="0" hangingPunct="1">
      <a:defRPr sz="5400" kern="1200">
        <a:solidFill>
          <a:schemeClr val="tx1"/>
        </a:solidFill>
        <a:latin typeface="Times New Roman" pitchFamily="18" charset="0"/>
        <a:ea typeface="楷体_GB2312" pitchFamily="49" charset="-122"/>
        <a:cs typeface="+mn-cs"/>
      </a:defRPr>
    </a:lvl7pPr>
    <a:lvl8pPr marL="3200400" algn="l" defTabSz="914400" rtl="0" eaLnBrk="1" latinLnBrk="0" hangingPunct="1">
      <a:defRPr sz="5400" kern="1200">
        <a:solidFill>
          <a:schemeClr val="tx1"/>
        </a:solidFill>
        <a:latin typeface="Times New Roman" pitchFamily="18" charset="0"/>
        <a:ea typeface="楷体_GB2312" pitchFamily="49" charset="-122"/>
        <a:cs typeface="+mn-cs"/>
      </a:defRPr>
    </a:lvl8pPr>
    <a:lvl9pPr marL="3657600" algn="l" defTabSz="914400" rtl="0" eaLnBrk="1" latinLnBrk="0" hangingPunct="1">
      <a:defRPr sz="5400" kern="1200">
        <a:solidFill>
          <a:schemeClr val="tx1"/>
        </a:solidFill>
        <a:latin typeface="Times New Roman" pitchFamily="18" charset="0"/>
        <a:ea typeface="楷体_GB2312" pitchFamily="49"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FF0000"/>
    <a:srgbClr val="02AA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35" autoAdjust="0"/>
    <p:restoredTop sz="94660"/>
  </p:normalViewPr>
  <p:slideViewPr>
    <p:cSldViewPr>
      <p:cViewPr varScale="1">
        <p:scale>
          <a:sx n="108" d="100"/>
          <a:sy n="108" d="100"/>
        </p:scale>
        <p:origin x="-1704"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activeX/activeX4.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zh-CN" altLang="en-US"/>
          </a:p>
        </p:txBody>
      </p:sp>
      <p:sp>
        <p:nvSpPr>
          <p:cNvPr id="132099" name="Rectangle 3"/>
          <p:cNvSpPr>
            <a:spLocks noGrp="1" noChangeArrowheads="1"/>
          </p:cNvSpPr>
          <p:nvPr>
            <p:ph type="dt"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5BD62156-9152-4A94-81AA-DCAD66F00011}" type="datetimeFigureOut">
              <a:rPr lang="zh-CN" altLang="en-US"/>
              <a:pPr>
                <a:defRPr/>
              </a:pPr>
              <a:t>2020/11/2</a:t>
            </a:fld>
            <a:endParaRPr lang="en-US" altLang="zh-CN"/>
          </a:p>
        </p:txBody>
      </p:sp>
      <p:sp>
        <p:nvSpPr>
          <p:cNvPr id="297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ln>
        </p:spPr>
      </p:sp>
      <p:sp>
        <p:nvSpPr>
          <p:cNvPr id="132101" name="Rectangle 5"/>
          <p:cNvSpPr>
            <a:spLocks noGrp="1" noChangeArrowheads="1"/>
          </p:cNvSpPr>
          <p:nvPr>
            <p:ph type="body" sz="quarter" idx="3"/>
          </p:nvPr>
        </p:nvSpPr>
        <p:spPr bwMode="auto">
          <a:xfrm>
            <a:off x="685800" y="4343400"/>
            <a:ext cx="5486400" cy="411480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132102" name="Rectangle 6"/>
          <p:cNvSpPr>
            <a:spLocks noGrp="1" noChangeArrowheads="1"/>
          </p:cNvSpPr>
          <p:nvPr>
            <p:ph type="ftr" sz="quarter" idx="4"/>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en-US" altLang="zh-CN"/>
          </a:p>
        </p:txBody>
      </p:sp>
      <p:sp>
        <p:nvSpPr>
          <p:cNvPr id="132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1945FA29-A1B8-4AEF-8763-48B7961EE7A7}" type="slidenum">
              <a:rPr lang="zh-CN" altLang="en-US"/>
              <a:pPr>
                <a:defRPr/>
              </a:pPr>
              <a:t>‹#›</a:t>
            </a:fld>
            <a:endParaRPr lang="en-US" altLang="zh-CN"/>
          </a:p>
        </p:txBody>
      </p:sp>
    </p:spTree>
    <p:extLst>
      <p:ext uri="{BB962C8B-B14F-4D97-AF65-F5344CB8AC3E}">
        <p14:creationId xmlns:p14="http://schemas.microsoft.com/office/powerpoint/2010/main" val="2024624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p:cNvSpPr>
            <a:spLocks noGrp="1" noRot="1" noChangeAspect="1" noTextEdit="1"/>
          </p:cNvSpPr>
          <p:nvPr>
            <p:ph type="sldImg"/>
          </p:nvPr>
        </p:nvSpPr>
        <p:spPr/>
      </p:sp>
      <p:sp>
        <p:nvSpPr>
          <p:cNvPr id="30723" name="备注占位符 2"/>
          <p:cNvSpPr>
            <a:spLocks noGrp="1"/>
          </p:cNvSpPr>
          <p:nvPr>
            <p:ph type="body" idx="1"/>
          </p:nvPr>
        </p:nvSpPr>
        <p:spPr>
          <a:noFill/>
        </p:spPr>
        <p:txBody>
          <a:bodyPr/>
          <a:lstStyle/>
          <a:p>
            <a:endParaRPr lang="zh-CN" altLang="en-US" smtClean="0">
              <a:ea typeface="宋体"/>
            </a:endParaRPr>
          </a:p>
        </p:txBody>
      </p:sp>
      <p:sp>
        <p:nvSpPr>
          <p:cNvPr id="30724" name="灯片编号占位符 3"/>
          <p:cNvSpPr>
            <a:spLocks noGrp="1"/>
          </p:cNvSpPr>
          <p:nvPr>
            <p:ph type="sldNum" sz="quarter" idx="5"/>
          </p:nvPr>
        </p:nvSpPr>
        <p:spPr>
          <a:noFill/>
        </p:spPr>
        <p:txBody>
          <a:bodyPr/>
          <a:lstStyle/>
          <a:p>
            <a:fld id="{E64958E8-C4D1-4689-95EB-706041AA0B10}" type="slidenum">
              <a:rPr lang="zh-CN" altLang="en-US" smtClean="0"/>
              <a:t>21</a:t>
            </a:fld>
            <a:endParaRPr lang="en-US" altLang="zh-CN"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3494E0B5-F98F-4168-B710-17C96087E85A}" type="slidenum">
              <a:rPr lang="en-US" altLang="zh-CN"/>
              <a:pPr>
                <a:defRPr/>
              </a:pPr>
              <a:t>‹#›</a:t>
            </a:fld>
            <a:endParaRPr lang="en-US" altLang="zh-CN"/>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4770CD21-4A98-4E38-93C6-6725F211C2AD}" type="slidenum">
              <a:rPr lang="en-US" altLang="zh-CN"/>
              <a:pPr>
                <a:defRPr/>
              </a:pPr>
              <a:t>‹#›</a:t>
            </a:fld>
            <a:endParaRPr lang="en-US" altLang="zh-CN"/>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E5CB5DC7-7C89-4D19-B2C2-F7FEA8EE72FB}" type="slidenum">
              <a:rPr lang="en-US" altLang="zh-CN"/>
              <a:pPr>
                <a:defRPr/>
              </a:pPr>
              <a:t>‹#›</a:t>
            </a:fld>
            <a:endParaRPr lang="en-US" altLang="zh-CN"/>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457200" y="1600200"/>
            <a:ext cx="8229600" cy="4525963"/>
          </a:xfrm>
        </p:spPr>
        <p:txBody>
          <a:bodyPr/>
          <a:lstStyle/>
          <a:p>
            <a:pPr lvl="0"/>
            <a:endParaRPr lang="zh-CN" alt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175AF198-0724-4500-9C06-50047D57DBC4}" type="slidenum">
              <a:rPr lang="en-US" altLang="zh-CN"/>
              <a:pPr>
                <a:defRPr/>
              </a:pPr>
              <a:t>‹#›</a:t>
            </a:fld>
            <a:endParaRPr lang="en-US" altLang="zh-CN"/>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AB9AD97A-D4E7-4968-B697-2707BC3BE1E0}" type="slidenum">
              <a:rPr lang="en-US" altLang="zh-CN"/>
              <a:pPr>
                <a:defRPr/>
              </a:pPr>
              <a:t>‹#›</a:t>
            </a:fld>
            <a:endParaRPr lang="en-US" altLang="zh-CN"/>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B8D63496-DE6E-4C7A-9C20-58BDF7C63BB7}" type="slidenum">
              <a:rPr lang="en-US" altLang="zh-CN"/>
              <a:pPr>
                <a:defRPr/>
              </a:pPr>
              <a:t>‹#›</a:t>
            </a:fld>
            <a:endParaRPr lang="en-US" altLang="zh-CN"/>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7921737F-45EA-4A75-AB9A-80575FC76CB1}" type="slidenum">
              <a:rPr lang="en-US" altLang="zh-CN"/>
              <a:pPr>
                <a:defRPr/>
              </a:pPr>
              <a:t>‹#›</a:t>
            </a:fld>
            <a:endParaRPr lang="en-US" altLang="zh-CN"/>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p:txBody>
          <a:bodyPr/>
          <a:lstStyle>
            <a:lvl1pPr>
              <a:defRPr/>
            </a:lvl1pPr>
          </a:lstStyle>
          <a:p>
            <a:pPr>
              <a:defRPr/>
            </a:pPr>
            <a:fld id="{D6A6CA07-6130-4C71-AF38-7A2DB8B74FC5}" type="slidenum">
              <a:rPr lang="en-US" altLang="zh-CN"/>
              <a:pPr>
                <a:defRPr/>
              </a:pPr>
              <a:t>‹#›</a:t>
            </a:fld>
            <a:endParaRPr lang="en-US" altLang="zh-CN"/>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p:txBody>
          <a:bodyPr/>
          <a:lstStyle>
            <a:lvl1pPr>
              <a:defRPr/>
            </a:lvl1pPr>
          </a:lstStyle>
          <a:p>
            <a:pPr>
              <a:defRPr/>
            </a:pPr>
            <a:fld id="{919CFD4F-C68B-41B8-A51C-8A08D15D0676}" type="slidenum">
              <a:rPr lang="en-US" altLang="zh-CN"/>
              <a:pPr>
                <a:defRPr/>
              </a:pPr>
              <a:t>‹#›</a:t>
            </a:fld>
            <a:endParaRPr lang="en-US" altLang="zh-CN"/>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p:txBody>
          <a:bodyPr/>
          <a:lstStyle>
            <a:lvl1pPr>
              <a:defRPr/>
            </a:lvl1pPr>
          </a:lstStyle>
          <a:p>
            <a:pPr>
              <a:defRPr/>
            </a:pPr>
            <a:fld id="{FF4C92C3-6F7F-42B0-946A-BC6C36F44A16}" type="slidenum">
              <a:rPr lang="en-US" altLang="zh-CN"/>
              <a:pPr>
                <a:defRPr/>
              </a:pPr>
              <a:t>‹#›</a:t>
            </a:fld>
            <a:endParaRPr lang="en-US" altLang="zh-CN"/>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AC78D5E7-C97B-4178-BA69-6D225FCB1481}" type="slidenum">
              <a:rPr lang="en-US" altLang="zh-CN"/>
              <a:pPr>
                <a:defRPr/>
              </a:pPr>
              <a:t>‹#›</a:t>
            </a:fld>
            <a:endParaRPr lang="en-US" altLang="zh-CN"/>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D9116D90-B657-490C-9324-85D865FE9A3D}" type="slidenum">
              <a:rPr lang="en-US" altLang="zh-CN"/>
              <a:pPr>
                <a:defRPr/>
              </a:pPr>
              <a:t>‹#›</a:t>
            </a:fld>
            <a:endParaRPr lang="en-US" altLang="zh-CN"/>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6147" name="Rectangle 3"/>
          <p:cNvSpPr>
            <a:spLocks noGrp="1" noChangeArrowheads="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defRPr sz="1400">
                <a:latin typeface="+mn-lt"/>
                <a:ea typeface="+mn-ea"/>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ctr">
              <a:defRPr sz="1400">
                <a:latin typeface="+mn-lt"/>
                <a:ea typeface="+mn-ea"/>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a:defRPr sz="1400">
                <a:latin typeface="+mn-lt"/>
                <a:ea typeface="+mn-ea"/>
              </a:defRPr>
            </a:lvl1pPr>
          </a:lstStyle>
          <a:p>
            <a:pPr>
              <a:defRPr/>
            </a:pPr>
            <a:fld id="{B66CD198-8538-48E2-A19A-8F4F75B8A0CA}"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a:ea typeface="宋体" pitchFamily="2" charset="-122"/>
        </a:defRPr>
      </a:lvl2pPr>
      <a:lvl3pPr algn="ctr" rtl="0" eaLnBrk="0" fontAlgn="base" hangingPunct="0">
        <a:spcBef>
          <a:spcPct val="0"/>
        </a:spcBef>
        <a:spcAft>
          <a:spcPct val="0"/>
        </a:spcAft>
        <a:defRPr sz="4400">
          <a:solidFill>
            <a:schemeClr val="tx2"/>
          </a:solidFill>
          <a:latin typeface="Arial"/>
          <a:ea typeface="宋体" pitchFamily="2" charset="-122"/>
        </a:defRPr>
      </a:lvl3pPr>
      <a:lvl4pPr algn="ctr" rtl="0" eaLnBrk="0" fontAlgn="base" hangingPunct="0">
        <a:spcBef>
          <a:spcPct val="0"/>
        </a:spcBef>
        <a:spcAft>
          <a:spcPct val="0"/>
        </a:spcAft>
        <a:defRPr sz="4400">
          <a:solidFill>
            <a:schemeClr val="tx2"/>
          </a:solidFill>
          <a:latin typeface="Arial"/>
          <a:ea typeface="宋体" pitchFamily="2" charset="-122"/>
        </a:defRPr>
      </a:lvl4pPr>
      <a:lvl5pPr algn="ctr" rtl="0" eaLnBrk="0" fontAlgn="base" hangingPunct="0">
        <a:spcBef>
          <a:spcPct val="0"/>
        </a:spcBef>
        <a:spcAft>
          <a:spcPct val="0"/>
        </a:spcAft>
        <a:defRPr sz="4400">
          <a:solidFill>
            <a:schemeClr val="tx2"/>
          </a:solidFill>
          <a:latin typeface="Arial"/>
          <a:ea typeface="宋体" pitchFamily="2" charset="-122"/>
        </a:defRPr>
      </a:lvl5pPr>
      <a:lvl6pPr marL="457200" algn="ctr" rtl="0" fontAlgn="base">
        <a:spcBef>
          <a:spcPct val="0"/>
        </a:spcBef>
        <a:spcAft>
          <a:spcPct val="0"/>
        </a:spcAft>
        <a:defRPr sz="4400">
          <a:solidFill>
            <a:schemeClr val="tx2"/>
          </a:solidFill>
          <a:latin typeface="Arial"/>
          <a:ea typeface="宋体" pitchFamily="2" charset="-122"/>
        </a:defRPr>
      </a:lvl6pPr>
      <a:lvl7pPr marL="914400" algn="ctr" rtl="0" fontAlgn="base">
        <a:spcBef>
          <a:spcPct val="0"/>
        </a:spcBef>
        <a:spcAft>
          <a:spcPct val="0"/>
        </a:spcAft>
        <a:defRPr sz="4400">
          <a:solidFill>
            <a:schemeClr val="tx2"/>
          </a:solidFill>
          <a:latin typeface="Arial"/>
          <a:ea typeface="宋体" pitchFamily="2" charset="-122"/>
        </a:defRPr>
      </a:lvl7pPr>
      <a:lvl8pPr marL="1371600" algn="ctr" rtl="0" fontAlgn="base">
        <a:spcBef>
          <a:spcPct val="0"/>
        </a:spcBef>
        <a:spcAft>
          <a:spcPct val="0"/>
        </a:spcAft>
        <a:defRPr sz="4400">
          <a:solidFill>
            <a:schemeClr val="tx2"/>
          </a:solidFill>
          <a:latin typeface="Arial"/>
          <a:ea typeface="宋体" pitchFamily="2" charset="-122"/>
        </a:defRPr>
      </a:lvl8pPr>
      <a:lvl9pPr marL="1828800" algn="ctr" rtl="0" fontAlgn="base">
        <a:spcBef>
          <a:spcPct val="0"/>
        </a:spcBef>
        <a:spcAft>
          <a:spcPct val="0"/>
        </a:spcAft>
        <a:defRPr sz="4400">
          <a:solidFill>
            <a:schemeClr val="tx2"/>
          </a:solidFill>
          <a:latin typeface="Arial"/>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3.xml"/><Relationship Id="rId1" Type="http://schemas.openxmlformats.org/officeDocument/2006/relationships/vmlDrawing" Target="../drawings/vmlDrawing3.v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4.xml"/><Relationship Id="rId1" Type="http://schemas.openxmlformats.org/officeDocument/2006/relationships/vmlDrawing" Target="../drawings/vmlDrawing4.v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24.jpeg"/><Relationship Id="rId4" Type="http://schemas.openxmlformats.org/officeDocument/2006/relationships/image" Target="../media/image23.wmf"/></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s://baike.baidu.com/item/%E5%AE%89%E5%85%A8%E7%94%B5%E5%8E%8B/2329861" TargetMode="External"/><Relationship Id="rId7" Type="http://schemas.openxmlformats.org/officeDocument/2006/relationships/hyperlink" Target="https://baike.baidu.com/item/%E7%94%B5%E6%B5%81%E9%A2%91%E7%8E%87/8949265" TargetMode="External"/><Relationship Id="rId2" Type="http://schemas.openxmlformats.org/officeDocument/2006/relationships/hyperlink" Target="https://baike.baidu.com/item/%E5%AE%89%E5%85%A8%E7%94%B5%E6%B5%81/3114023" TargetMode="External"/><Relationship Id="rId1" Type="http://schemas.openxmlformats.org/officeDocument/2006/relationships/slideLayout" Target="../slideLayouts/slideLayout2.xml"/><Relationship Id="rId6" Type="http://schemas.openxmlformats.org/officeDocument/2006/relationships/hyperlink" Target="https://baike.baidu.com/item/%E4%BA%BA%E4%BD%93%E9%98%BB%E6%8A%97/12575453" TargetMode="External"/><Relationship Id="rId5" Type="http://schemas.openxmlformats.org/officeDocument/2006/relationships/hyperlink" Target="https://baike.baidu.com/item/%E5%91%BC%E5%90%B8%E9%BA%BB%E7%97%B9/7305562" TargetMode="External"/><Relationship Id="rId4" Type="http://schemas.openxmlformats.org/officeDocument/2006/relationships/hyperlink" Target="https://baike.baidu.com/item/%E4%BA%BA%E4%BD%93%E7%94%B5%E9%98%BB/10887265"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1.xml"/><Relationship Id="rId1" Type="http://schemas.openxmlformats.org/officeDocument/2006/relationships/vmlDrawing" Target="../drawings/vmlDrawing1.v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2.xml"/><Relationship Id="rId1" Type="http://schemas.openxmlformats.org/officeDocument/2006/relationships/vmlDrawing" Target="../drawings/vmlDrawing2.v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p:cNvPicPr>
            <a:picLocks noChangeAspect="1" noChangeArrowheads="1"/>
          </p:cNvPicPr>
          <p:nvPr/>
        </p:nvPicPr>
        <p:blipFill>
          <a:blip r:embed="rId2"/>
          <a:stretch>
            <a:fillRect/>
          </a:stretch>
        </p:blipFill>
        <p:spPr bwMode="auto">
          <a:xfrm>
            <a:off x="0" y="0"/>
            <a:ext cx="9144000" cy="6858000"/>
          </a:xfrm>
          <a:prstGeom prst="rect">
            <a:avLst/>
          </a:prstGeom>
          <a:noFill/>
          <a:ln w="9525">
            <a:noFill/>
            <a:miter lim="800000"/>
          </a:ln>
        </p:spPr>
      </p:pic>
      <p:sp>
        <p:nvSpPr>
          <p:cNvPr id="7171" name="Rectangle 2"/>
          <p:cNvSpPr>
            <a:spLocks noGrp="1" noChangeArrowheads="1"/>
          </p:cNvSpPr>
          <p:nvPr>
            <p:ph type="ctrTitle"/>
          </p:nvPr>
        </p:nvSpPr>
        <p:spPr>
          <a:xfrm>
            <a:off x="304800" y="990600"/>
            <a:ext cx="8610600" cy="1470025"/>
          </a:xfrm>
        </p:spPr>
        <p:txBody>
          <a:bodyPr/>
          <a:lstStyle/>
          <a:p>
            <a:pPr eaLnBrk="1" hangingPunct="1"/>
            <a:r>
              <a:rPr lang="zh-CN" altLang="en-US" sz="3200" b="1" dirty="0" smtClean="0">
                <a:solidFill>
                  <a:srgbClr val="FF0000"/>
                </a:solidFill>
                <a:latin typeface="Times New Roman" pitchFamily="18" charset="0"/>
                <a:ea typeface="楷体" pitchFamily="49" charset="-122"/>
                <a:cs typeface="Times New Roman" pitchFamily="18" charset="0"/>
              </a:rPr>
              <a:t>第十九章 生活用电</a:t>
            </a:r>
            <a:br>
              <a:rPr lang="zh-CN" altLang="en-US" sz="3200" b="1" dirty="0" smtClean="0">
                <a:solidFill>
                  <a:srgbClr val="FF0000"/>
                </a:solidFill>
                <a:latin typeface="Times New Roman" pitchFamily="18" charset="0"/>
                <a:ea typeface="楷体" pitchFamily="49" charset="-122"/>
                <a:cs typeface="Times New Roman" pitchFamily="18" charset="0"/>
              </a:rPr>
            </a:br>
            <a:r>
              <a:rPr lang="zh-CN" altLang="en-US" b="1" dirty="0" smtClean="0">
                <a:solidFill>
                  <a:srgbClr val="FF0000"/>
                </a:solidFill>
                <a:latin typeface="Times New Roman" pitchFamily="18" charset="0"/>
                <a:ea typeface="楷体" pitchFamily="49" charset="-122"/>
                <a:cs typeface="Times New Roman" pitchFamily="18" charset="0"/>
              </a:rPr>
              <a:t>第</a:t>
            </a:r>
            <a:r>
              <a:rPr lang="en-US" altLang="zh-CN" b="1" dirty="0" smtClean="0">
                <a:solidFill>
                  <a:srgbClr val="FF0000"/>
                </a:solidFill>
                <a:latin typeface="Times New Roman" pitchFamily="18" charset="0"/>
                <a:ea typeface="楷体" pitchFamily="49" charset="-122"/>
                <a:cs typeface="Times New Roman" pitchFamily="18" charset="0"/>
              </a:rPr>
              <a:t>3</a:t>
            </a:r>
            <a:r>
              <a:rPr lang="zh-CN" altLang="en-US" b="1" dirty="0" smtClean="0">
                <a:solidFill>
                  <a:srgbClr val="FF0000"/>
                </a:solidFill>
                <a:latin typeface="Times New Roman" pitchFamily="18" charset="0"/>
                <a:ea typeface="楷体" pitchFamily="49" charset="-122"/>
                <a:cs typeface="Times New Roman" pitchFamily="18" charset="0"/>
              </a:rPr>
              <a:t>节 安全用电</a:t>
            </a:r>
          </a:p>
        </p:txBody>
      </p:sp>
      <p:sp>
        <p:nvSpPr>
          <p:cNvPr id="2" name="副标题 1"/>
          <p:cNvSpPr>
            <a:spLocks noGrp="1"/>
          </p:cNvSpPr>
          <p:nvPr>
            <p:ph type="subTitle" idx="1"/>
          </p:nvPr>
        </p:nvSpPr>
        <p:spPr/>
        <p:txBody>
          <a:bodyPr/>
          <a:lstStyle/>
          <a:p>
            <a:endParaRPr lang="zh-CN" altLang="en-US"/>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ontrols>
      <mc:AlternateContent xmlns:mc="http://schemas.openxmlformats.org/markup-compatibility/2006">
        <mc:Choice xmlns:v="urn:schemas-microsoft-com:vml" Requires="v">
          <p:control spid="3074" name="ShockwaveFlash1" r:id="rId2" imgW="8611346" imgH="6401355"/>
        </mc:Choice>
        <mc:Fallback>
          <p:control name="ShockwaveFlash1" r:id="rId2" imgW="8611346" imgH="6401355">
            <p:pic>
              <p:nvPicPr>
                <p:cNvPr id="0" name="ShockwaveFlash1"/>
                <p:cNvPicPr>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8610600" cy="64008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ontrols>
      <mc:AlternateContent xmlns:mc="http://schemas.openxmlformats.org/markup-compatibility/2006">
        <mc:Choice xmlns:v="urn:schemas-microsoft-com:vml" Requires="v">
          <p:control spid="4098" name="ShockwaveFlash1" r:id="rId2" imgW="8763760" imgH="6401355"/>
        </mc:Choice>
        <mc:Fallback>
          <p:control name="ShockwaveFlash1" r:id="rId2" imgW="8763760" imgH="6401355">
            <p:pic>
              <p:nvPicPr>
                <p:cNvPr id="0" name="ShockwaveFlash1"/>
                <p:cNvPicPr>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28600"/>
                  <a:ext cx="8763000" cy="64008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ChangeArrowheads="1"/>
          </p:cNvSpPr>
          <p:nvPr/>
        </p:nvSpPr>
        <p:spPr bwMode="auto">
          <a:xfrm>
            <a:off x="3352800" y="457200"/>
            <a:ext cx="5410200" cy="523875"/>
          </a:xfrm>
          <a:prstGeom prst="rect">
            <a:avLst/>
          </a:prstGeom>
          <a:noFill/>
          <a:ln w="9525">
            <a:noFill/>
            <a:miter lim="800000"/>
          </a:ln>
        </p:spPr>
        <p:txBody>
          <a:bodyPr>
            <a:spAutoFit/>
          </a:bodyPr>
          <a:lstStyle/>
          <a:p>
            <a:r>
              <a:rPr lang="zh-CN" altLang="en-US" sz="2800" b="1">
                <a:ea typeface="楷体" pitchFamily="49" charset="-122"/>
                <a:cs typeface="Times New Roman" pitchFamily="18" charset="0"/>
              </a:rPr>
              <a:t>还有哪些情况可能引起触电？</a:t>
            </a:r>
          </a:p>
        </p:txBody>
      </p:sp>
      <p:grpSp>
        <p:nvGrpSpPr>
          <p:cNvPr id="14339" name="Group 12"/>
          <p:cNvGrpSpPr/>
          <p:nvPr/>
        </p:nvGrpSpPr>
        <p:grpSpPr>
          <a:xfrm>
            <a:off x="381000" y="1143000"/>
            <a:ext cx="8305800" cy="5419725"/>
            <a:chOff x="1020" y="1207"/>
            <a:chExt cx="4309" cy="2982"/>
          </a:xfrm>
        </p:grpSpPr>
        <p:pic>
          <p:nvPicPr>
            <p:cNvPr id="14343" name="Picture 2"/>
            <p:cNvPicPr>
              <a:picLocks noChangeAspect="1" noChangeArrowheads="1"/>
            </p:cNvPicPr>
            <p:nvPr/>
          </p:nvPicPr>
          <p:blipFill>
            <a:blip r:embed="rId2"/>
            <a:srcRect l="4738" r="2455"/>
            <a:stretch>
              <a:fillRect/>
            </a:stretch>
          </p:blipFill>
          <p:spPr bwMode="auto">
            <a:xfrm>
              <a:off x="1020" y="1207"/>
              <a:ext cx="4309" cy="2982"/>
            </a:xfrm>
            <a:prstGeom prst="rect">
              <a:avLst/>
            </a:prstGeom>
            <a:noFill/>
            <a:ln w="9525">
              <a:noFill/>
              <a:miter lim="800000"/>
            </a:ln>
          </p:spPr>
        </p:pic>
        <p:sp>
          <p:nvSpPr>
            <p:cNvPr id="14344" name="Rectangle 6"/>
            <p:cNvSpPr>
              <a:spLocks noChangeArrowheads="1"/>
            </p:cNvSpPr>
            <p:nvPr/>
          </p:nvSpPr>
          <p:spPr bwMode="auto">
            <a:xfrm>
              <a:off x="2862" y="2416"/>
              <a:ext cx="653" cy="508"/>
            </a:xfrm>
            <a:prstGeom prst="rect">
              <a:avLst/>
            </a:prstGeom>
            <a:solidFill>
              <a:srgbClr val="FFEFAF"/>
            </a:solidFill>
            <a:ln w="9525">
              <a:noFill/>
              <a:miter lim="800000"/>
            </a:ln>
          </p:spPr>
          <p:txBody>
            <a:bodyPr lIns="0" tIns="0" rIns="0" bIns="0">
              <a:spAutoFit/>
            </a:bodyPr>
            <a:lstStyle/>
            <a:p>
              <a:r>
                <a:rPr lang="zh-CN" altLang="en-US" sz="2000" b="1">
                  <a:solidFill>
                    <a:schemeClr val="tx2"/>
                  </a:solidFill>
                  <a:ea typeface="楷体" pitchFamily="49" charset="-122"/>
                  <a:cs typeface="Times New Roman" pitchFamily="18" charset="0"/>
                </a:rPr>
                <a:t>几种容易引起触电的情况</a:t>
              </a:r>
            </a:p>
          </p:txBody>
        </p:sp>
      </p:grpSp>
      <p:grpSp>
        <p:nvGrpSpPr>
          <p:cNvPr id="14340" name="Group 7"/>
          <p:cNvGrpSpPr/>
          <p:nvPr/>
        </p:nvGrpSpPr>
        <p:grpSpPr>
          <a:xfrm>
            <a:off x="457200" y="152400"/>
            <a:ext cx="2789238" cy="920750"/>
            <a:chOff x="0" y="0"/>
            <a:chExt cx="2231" cy="580"/>
          </a:xfrm>
        </p:grpSpPr>
        <p:pic>
          <p:nvPicPr>
            <p:cNvPr id="14341" name="圆角矩形 1"/>
            <p:cNvPicPr>
              <a:picLocks noChangeArrowheads="1"/>
            </p:cNvPicPr>
            <p:nvPr/>
          </p:nvPicPr>
          <p:blipFill>
            <a:blip r:embed="rId3"/>
            <a:stretch>
              <a:fillRect/>
            </a:stretch>
          </p:blipFill>
          <p:spPr bwMode="auto">
            <a:xfrm>
              <a:off x="0" y="0"/>
              <a:ext cx="2231" cy="580"/>
            </a:xfrm>
            <a:prstGeom prst="rect">
              <a:avLst/>
            </a:prstGeom>
            <a:noFill/>
            <a:ln w="9525">
              <a:noFill/>
              <a:miter lim="800000"/>
            </a:ln>
          </p:spPr>
        </p:pic>
        <p:sp>
          <p:nvSpPr>
            <p:cNvPr id="14342" name="Text Box 9"/>
            <p:cNvSpPr txBox="1">
              <a:spLocks noChangeArrowheads="1"/>
            </p:cNvSpPr>
            <p:nvPr/>
          </p:nvSpPr>
          <p:spPr bwMode="auto">
            <a:xfrm>
              <a:off x="59" y="105"/>
              <a:ext cx="2116" cy="406"/>
            </a:xfrm>
            <a:prstGeom prst="rect">
              <a:avLst/>
            </a:prstGeom>
            <a:noFill/>
            <a:ln w="9525">
              <a:noFill/>
              <a:miter lim="800000"/>
            </a:ln>
          </p:spPr>
          <p:txBody>
            <a:bodyPr anchor="ctr"/>
            <a:lstStyle/>
            <a:p>
              <a:pPr algn="ctr"/>
              <a:r>
                <a:rPr lang="zh-CN" altLang="en-US" sz="3600" b="1">
                  <a:solidFill>
                    <a:srgbClr val="FFFFFF"/>
                  </a:solidFill>
                  <a:ea typeface="楷体" pitchFamily="49" charset="-122"/>
                  <a:cs typeface="Times New Roman" pitchFamily="18" charset="0"/>
                </a:rPr>
                <a:t>想想议议</a:t>
              </a:r>
            </a:p>
          </p:txBody>
        </p:sp>
      </p:gr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2"/>
          <p:cNvSpPr txBox="1">
            <a:spLocks noChangeArrowheads="1"/>
          </p:cNvSpPr>
          <p:nvPr/>
        </p:nvSpPr>
        <p:spPr bwMode="auto">
          <a:xfrm>
            <a:off x="323850" y="476250"/>
            <a:ext cx="7848600" cy="754063"/>
          </a:xfrm>
          <a:prstGeom prst="rect">
            <a:avLst/>
          </a:prstGeom>
          <a:noFill/>
          <a:ln w="9525">
            <a:noFill/>
            <a:miter lim="800000"/>
          </a:ln>
        </p:spPr>
        <p:txBody>
          <a:bodyPr lIns="18000" tIns="10800" rIns="0" bIns="10800">
            <a:spAutoFit/>
          </a:bodyPr>
          <a:lstStyle/>
          <a:p>
            <a:pPr eaLnBrk="0" hangingPunct="0">
              <a:spcBef>
                <a:spcPct val="50000"/>
              </a:spcBef>
            </a:pPr>
            <a:r>
              <a:rPr lang="zh-CN" altLang="en-US" sz="4800" b="1">
                <a:solidFill>
                  <a:srgbClr val="FF0000"/>
                </a:solidFill>
                <a:latin typeface="黑体" pitchFamily="49" charset="-122"/>
                <a:ea typeface="黑体" pitchFamily="49" charset="-122"/>
              </a:rPr>
              <a:t> </a:t>
            </a:r>
          </a:p>
        </p:txBody>
      </p:sp>
      <p:sp>
        <p:nvSpPr>
          <p:cNvPr id="5125" name="Text Box 3"/>
          <p:cNvSpPr txBox="1">
            <a:spLocks noChangeArrowheads="1"/>
          </p:cNvSpPr>
          <p:nvPr/>
        </p:nvSpPr>
        <p:spPr bwMode="auto">
          <a:xfrm>
            <a:off x="755650" y="2997200"/>
            <a:ext cx="3600450" cy="754063"/>
          </a:xfrm>
          <a:prstGeom prst="rect">
            <a:avLst/>
          </a:prstGeom>
          <a:noFill/>
          <a:ln w="9525">
            <a:noFill/>
            <a:miter lim="800000"/>
          </a:ln>
        </p:spPr>
        <p:txBody>
          <a:bodyPr lIns="18000" tIns="10800" rIns="0" bIns="10800">
            <a:spAutoFit/>
          </a:bodyPr>
          <a:lstStyle/>
          <a:p>
            <a:pPr eaLnBrk="0" hangingPunct="0">
              <a:spcBef>
                <a:spcPct val="50000"/>
              </a:spcBef>
            </a:pPr>
            <a:r>
              <a:rPr lang="zh-CN" altLang="en-US" sz="4800" b="1">
                <a:solidFill>
                  <a:srgbClr val="FF0000"/>
                </a:solidFill>
                <a:latin typeface="黑体" pitchFamily="49" charset="-122"/>
                <a:ea typeface="黑体" pitchFamily="49" charset="-122"/>
              </a:rPr>
              <a:t> </a:t>
            </a:r>
            <a:endParaRPr lang="zh-CN" altLang="en-US" sz="4800" b="1" i="1">
              <a:solidFill>
                <a:srgbClr val="FF0000"/>
              </a:solidFill>
              <a:latin typeface="黑体" pitchFamily="49" charset="-122"/>
              <a:ea typeface="黑体" pitchFamily="49" charset="-122"/>
            </a:endParaRPr>
          </a:p>
        </p:txBody>
      </p:sp>
      <p:graphicFrame>
        <p:nvGraphicFramePr>
          <p:cNvPr id="5122" name="Object 2"/>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5122" r:id="rId3" imgW="0" imgH="0" progId="Equation.3">
                  <p:embed/>
                </p:oleObj>
              </mc:Choice>
              <mc:Fallback>
                <p:oleObj r:id="rId3" imgW="0" imgH="0" progId="Equation.3">
                  <p:embed/>
                  <p:pic>
                    <p:nvPicPr>
                      <p:cNvPr id="0" name="OLE substitute image"/>
                      <p:cNvPicPr/>
                      <p:nvPr/>
                    </p:nvPicPr>
                    <p:blipFill>
                      <a:blip r:embed="rId4"/>
                      <a:stretch>
                        <a:fillRect/>
                      </a:stretch>
                    </p:blipFill>
                    <p:spPr>
                      <a:xfrm>
                        <a:off x="4514850" y="3321050"/>
                        <a:ext cx="114300" cy="215900"/>
                      </a:xfrm>
                      <a:prstGeom prst="rect">
                        <a:avLst/>
                      </a:prstGeom>
                      <a:noFill/>
                    </p:spPr>
                  </p:pic>
                </p:oleObj>
              </mc:Fallback>
            </mc:AlternateContent>
          </a:graphicData>
        </a:graphic>
      </p:graphicFrame>
      <p:pic>
        <p:nvPicPr>
          <p:cNvPr id="5126" name="Picture 5" descr="32"/>
          <p:cNvPicPr>
            <a:picLocks noChangeAspect="1" noChangeArrowheads="1"/>
          </p:cNvPicPr>
          <p:nvPr/>
        </p:nvPicPr>
        <p:blipFill>
          <a:blip r:embed="rId5"/>
          <a:srcRect l="6133" t="2834" r="4207" b="15123"/>
          <a:stretch>
            <a:fillRect/>
          </a:stretch>
        </p:blipFill>
        <p:spPr bwMode="auto">
          <a:xfrm>
            <a:off x="431800" y="815975"/>
            <a:ext cx="8351838" cy="5421313"/>
          </a:xfrm>
          <a:prstGeom prst="rect">
            <a:avLst/>
          </a:prstGeom>
          <a:noFill/>
          <a:ln w="9525">
            <a:noFill/>
            <a:miter lim="800000"/>
          </a:ln>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物理素材 九年\素材19-03安全用电\图片\触电事故03.jpg"/>
          <p:cNvPicPr>
            <a:picLocks noChangeAspect="1" noChangeArrowheads="1"/>
          </p:cNvPicPr>
          <p:nvPr/>
        </p:nvPicPr>
        <p:blipFill>
          <a:blip r:embed="rId2"/>
          <a:stretch>
            <a:fillRect/>
          </a:stretch>
        </p:blipFill>
        <p:spPr bwMode="auto">
          <a:xfrm>
            <a:off x="381000" y="152400"/>
            <a:ext cx="2374900" cy="3200400"/>
          </a:xfrm>
          <a:prstGeom prst="rect">
            <a:avLst/>
          </a:prstGeom>
          <a:noFill/>
          <a:ln w="9525">
            <a:noFill/>
            <a:miter lim="800000"/>
          </a:ln>
        </p:spPr>
      </p:pic>
      <p:pic>
        <p:nvPicPr>
          <p:cNvPr id="15363" name="Picture 3" descr="D:\物理素材 九年\素材19-03安全用电\图片\触电事故08.jpg"/>
          <p:cNvPicPr>
            <a:picLocks noChangeAspect="1" noChangeArrowheads="1"/>
          </p:cNvPicPr>
          <p:nvPr/>
        </p:nvPicPr>
        <p:blipFill>
          <a:blip r:embed="rId3"/>
          <a:stretch>
            <a:fillRect/>
          </a:stretch>
        </p:blipFill>
        <p:spPr bwMode="auto">
          <a:xfrm>
            <a:off x="3036888" y="152400"/>
            <a:ext cx="2317750" cy="3230563"/>
          </a:xfrm>
          <a:prstGeom prst="rect">
            <a:avLst/>
          </a:prstGeom>
          <a:noFill/>
          <a:ln w="9525">
            <a:noFill/>
            <a:miter lim="800000"/>
          </a:ln>
        </p:spPr>
      </p:pic>
      <p:pic>
        <p:nvPicPr>
          <p:cNvPr id="15364" name="Picture 4" descr="D:\物理素材 九年\素材19-03安全用电\图片\触电事故09.jpg"/>
          <p:cNvPicPr>
            <a:picLocks noChangeAspect="1" noChangeArrowheads="1"/>
          </p:cNvPicPr>
          <p:nvPr/>
        </p:nvPicPr>
        <p:blipFill>
          <a:blip r:embed="rId4"/>
          <a:stretch>
            <a:fillRect/>
          </a:stretch>
        </p:blipFill>
        <p:spPr bwMode="auto">
          <a:xfrm>
            <a:off x="3036888" y="3505200"/>
            <a:ext cx="2373312" cy="3200400"/>
          </a:xfrm>
          <a:prstGeom prst="rect">
            <a:avLst/>
          </a:prstGeom>
          <a:noFill/>
          <a:ln w="9525">
            <a:noFill/>
            <a:miter lim="800000"/>
          </a:ln>
        </p:spPr>
      </p:pic>
      <p:pic>
        <p:nvPicPr>
          <p:cNvPr id="15365" name="Picture 5" descr="D:\物理素材 九年\素材19-03安全用电\图片\触电事故10.jpg"/>
          <p:cNvPicPr>
            <a:picLocks noChangeAspect="1" noChangeArrowheads="1"/>
          </p:cNvPicPr>
          <p:nvPr/>
        </p:nvPicPr>
        <p:blipFill>
          <a:blip r:embed="rId5"/>
          <a:stretch>
            <a:fillRect/>
          </a:stretch>
        </p:blipFill>
        <p:spPr bwMode="auto">
          <a:xfrm>
            <a:off x="304800" y="3395663"/>
            <a:ext cx="2438400" cy="3462337"/>
          </a:xfrm>
          <a:prstGeom prst="rect">
            <a:avLst/>
          </a:prstGeom>
          <a:noFill/>
          <a:ln w="9525">
            <a:noFill/>
            <a:miter lim="800000"/>
          </a:ln>
        </p:spPr>
      </p:pic>
      <p:pic>
        <p:nvPicPr>
          <p:cNvPr id="15366" name="Picture 6" descr="D:\物理素材 九年\素材19-03安全用电\图片\触电事故02.jpg"/>
          <p:cNvPicPr>
            <a:picLocks noChangeAspect="1" noChangeArrowheads="1"/>
          </p:cNvPicPr>
          <p:nvPr/>
        </p:nvPicPr>
        <p:blipFill>
          <a:blip r:embed="rId6"/>
          <a:stretch>
            <a:fillRect/>
          </a:stretch>
        </p:blipFill>
        <p:spPr bwMode="auto">
          <a:xfrm>
            <a:off x="5638800" y="152400"/>
            <a:ext cx="2590800" cy="3303588"/>
          </a:xfrm>
          <a:prstGeom prst="rect">
            <a:avLst/>
          </a:prstGeom>
          <a:noFill/>
          <a:ln w="9525">
            <a:noFill/>
            <a:miter lim="800000"/>
          </a:ln>
        </p:spPr>
      </p:pic>
      <p:pic>
        <p:nvPicPr>
          <p:cNvPr id="15367" name="Picture 7" descr="D:\物理素材 九年\素材19-03安全用电\图片\触电事故04.jpg"/>
          <p:cNvPicPr>
            <a:picLocks noChangeAspect="1" noChangeArrowheads="1"/>
          </p:cNvPicPr>
          <p:nvPr/>
        </p:nvPicPr>
        <p:blipFill>
          <a:blip r:embed="rId7"/>
          <a:stretch>
            <a:fillRect/>
          </a:stretch>
        </p:blipFill>
        <p:spPr bwMode="auto">
          <a:xfrm>
            <a:off x="5638800" y="3505200"/>
            <a:ext cx="2565400" cy="3124200"/>
          </a:xfrm>
          <a:prstGeom prst="rect">
            <a:avLst/>
          </a:prstGeom>
          <a:noFill/>
          <a:ln w="9525">
            <a:noFill/>
            <a:miter lim="800000"/>
          </a:ln>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a:stretch>
            <a:fillRect/>
          </a:stretch>
        </p:blipFill>
        <p:spPr bwMode="auto">
          <a:xfrm>
            <a:off x="5410200" y="533400"/>
            <a:ext cx="3330575" cy="3305175"/>
          </a:xfrm>
          <a:prstGeom prst="rect">
            <a:avLst/>
          </a:prstGeom>
          <a:noFill/>
          <a:ln w="9525">
            <a:noFill/>
            <a:miter lim="800000"/>
          </a:ln>
        </p:spPr>
      </p:pic>
      <p:sp>
        <p:nvSpPr>
          <p:cNvPr id="16387" name="标题 1"/>
          <p:cNvSpPr>
            <a:spLocks noGrp="1"/>
          </p:cNvSpPr>
          <p:nvPr>
            <p:ph type="title"/>
          </p:nvPr>
        </p:nvSpPr>
        <p:spPr/>
        <p:txBody>
          <a:bodyPr/>
          <a:lstStyle/>
          <a:p>
            <a:pPr algn="l"/>
            <a:r>
              <a:rPr lang="zh-CN" altLang="en-US" b="1" smtClean="0">
                <a:solidFill>
                  <a:schemeClr val="tx1"/>
                </a:solidFill>
                <a:latin typeface="Times New Roman" pitchFamily="18" charset="0"/>
                <a:ea typeface="楷体" pitchFamily="49" charset="-122"/>
                <a:cs typeface="Times New Roman" pitchFamily="18" charset="0"/>
              </a:rPr>
              <a:t>三、安全用电原则</a:t>
            </a:r>
          </a:p>
        </p:txBody>
      </p:sp>
      <p:sp>
        <p:nvSpPr>
          <p:cNvPr id="3" name="内容占位符 2"/>
          <p:cNvSpPr>
            <a:spLocks noGrp="1"/>
          </p:cNvSpPr>
          <p:nvPr>
            <p:ph idx="1"/>
          </p:nvPr>
        </p:nvSpPr>
        <p:spPr>
          <a:xfrm>
            <a:off x="381000" y="1219200"/>
            <a:ext cx="8229600" cy="4525963"/>
          </a:xfrm>
        </p:spPr>
        <p:txBody>
          <a:bodyPr/>
          <a:lstStyle/>
          <a:p>
            <a:pPr>
              <a:buFontTx/>
              <a:buNone/>
            </a:pPr>
            <a:r>
              <a:rPr lang="en-US" altLang="zh-CN" sz="2800" b="1" smtClean="0">
                <a:latin typeface="Times New Roman" pitchFamily="18" charset="0"/>
                <a:ea typeface="楷体" pitchFamily="49" charset="-122"/>
                <a:cs typeface="Times New Roman" pitchFamily="18" charset="0"/>
              </a:rPr>
              <a:t>1</a:t>
            </a:r>
            <a:r>
              <a:rPr lang="zh-CN" altLang="en-US" sz="2800" b="1" smtClean="0">
                <a:latin typeface="Times New Roman" pitchFamily="18" charset="0"/>
                <a:ea typeface="楷体" pitchFamily="49" charset="-122"/>
                <a:cs typeface="Times New Roman" pitchFamily="18" charset="0"/>
              </a:rPr>
              <a:t>．家庭电路中防止触电措施</a:t>
            </a:r>
          </a:p>
          <a:p>
            <a:r>
              <a:rPr lang="zh-CN" altLang="en-US" sz="2800" b="1" smtClean="0">
                <a:latin typeface="Times New Roman" pitchFamily="18" charset="0"/>
                <a:ea typeface="楷体" pitchFamily="49" charset="-122"/>
                <a:cs typeface="Times New Roman" pitchFamily="18" charset="0"/>
              </a:rPr>
              <a:t>开关必须接在火线上；</a:t>
            </a:r>
          </a:p>
          <a:p>
            <a:r>
              <a:rPr lang="zh-CN" altLang="en-US" sz="2800" b="1" smtClean="0">
                <a:latin typeface="Times New Roman" pitchFamily="18" charset="0"/>
                <a:ea typeface="楷体" pitchFamily="49" charset="-122"/>
                <a:cs typeface="Times New Roman" pitchFamily="18" charset="0"/>
              </a:rPr>
              <a:t>螺丝口灯泡，尾部接火线；</a:t>
            </a:r>
          </a:p>
          <a:p>
            <a:r>
              <a:rPr lang="zh-CN" altLang="en-US" sz="2800" b="1" smtClean="0">
                <a:latin typeface="Times New Roman" pitchFamily="18" charset="0"/>
                <a:ea typeface="楷体" pitchFamily="49" charset="-122"/>
                <a:cs typeface="Times New Roman" pitchFamily="18" charset="0"/>
              </a:rPr>
              <a:t>有金属外壳的电器，外壳要接地。</a:t>
            </a:r>
          </a:p>
          <a:p>
            <a:endParaRPr lang="zh-CN" altLang="en-US" b="1" smtClean="0">
              <a:latin typeface="Times New Roman" pitchFamily="18" charset="0"/>
              <a:ea typeface="楷体" pitchFamily="49" charset="-122"/>
              <a:cs typeface="Times New Roman" pitchFamily="18" charset="0"/>
            </a:endParaRPr>
          </a:p>
        </p:txBody>
      </p:sp>
      <p:pic>
        <p:nvPicPr>
          <p:cNvPr id="5" name="Picture 5"/>
          <p:cNvPicPr>
            <a:picLocks noChangeAspect="1" noChangeArrowheads="1"/>
          </p:cNvPicPr>
          <p:nvPr/>
        </p:nvPicPr>
        <p:blipFill>
          <a:blip r:embed="rId3"/>
          <a:stretch>
            <a:fillRect/>
          </a:stretch>
        </p:blipFill>
        <p:spPr bwMode="auto">
          <a:xfrm>
            <a:off x="762000" y="3352800"/>
            <a:ext cx="2438400" cy="3228975"/>
          </a:xfrm>
          <a:prstGeom prst="rect">
            <a:avLst/>
          </a:prstGeom>
          <a:noFill/>
          <a:ln w="9525">
            <a:noFill/>
            <a:miter lim="800000"/>
          </a:ln>
        </p:spPr>
      </p:pic>
      <p:pic>
        <p:nvPicPr>
          <p:cNvPr id="6" name="Picture 6"/>
          <p:cNvPicPr>
            <a:picLocks noChangeAspect="1" noChangeArrowheads="1"/>
          </p:cNvPicPr>
          <p:nvPr/>
        </p:nvPicPr>
        <p:blipFill>
          <a:blip r:embed="rId4"/>
          <a:stretch>
            <a:fillRect/>
          </a:stretch>
        </p:blipFill>
        <p:spPr bwMode="auto">
          <a:xfrm>
            <a:off x="3429000" y="3352800"/>
            <a:ext cx="1698625" cy="2962275"/>
          </a:xfrm>
          <a:prstGeom prst="rect">
            <a:avLst/>
          </a:prstGeom>
          <a:noFill/>
          <a:ln w="9525">
            <a:noFill/>
            <a:miter lim="800000"/>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indefinite"/>
                            </p:stCondLst>
                          </p:cTn>
                        </p:par>
                        <p:par>
                          <p:cTn id="9" fill="hold" nodeType="after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indefinite"/>
                            </p:stCondLst>
                          </p:cTn>
                        </p:par>
                        <p:par>
                          <p:cTn id="15" fill="hold" nodeType="afterGroup">
                            <p:stCondLst>
                              <p:cond delay="0"/>
                            </p:stCondLst>
                            <p:childTnLst>
                              <p:par>
                                <p:cTn id="16" presetID="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indefinite"/>
                            </p:stCondLst>
                          </p:cTn>
                        </p:par>
                        <p:par>
                          <p:cTn id="22" fill="hold" nodeType="after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blinds(horizontal)">
                                      <p:cBhvr>
                                        <p:cTn id="25" dur="500"/>
                                        <p:tgtEl>
                                          <p:spTgt spid="3">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indefinite"/>
                            </p:stCondLst>
                          </p:cTn>
                        </p:par>
                        <p:par>
                          <p:cTn id="28" fill="hold" nodeType="afterGroup">
                            <p:stCondLst>
                              <p:cond delay="0"/>
                            </p:stCondLst>
                            <p:childTnLst>
                              <p:par>
                                <p:cTn id="29" presetID="3" presetClass="entr" presetSubtype="1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blinds(horizontal)">
                                      <p:cBhvr>
                                        <p:cTn id="3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标题 1"/>
          <p:cNvSpPr>
            <a:spLocks noGrp="1"/>
          </p:cNvSpPr>
          <p:nvPr>
            <p:ph type="title"/>
          </p:nvPr>
        </p:nvSpPr>
        <p:spPr/>
        <p:txBody>
          <a:bodyPr/>
          <a:lstStyle/>
          <a:p>
            <a:pPr algn="l"/>
            <a:r>
              <a:rPr lang="en-US" altLang="zh-CN" b="1" smtClean="0">
                <a:solidFill>
                  <a:srgbClr val="000000"/>
                </a:solidFill>
                <a:latin typeface="Times New Roman" pitchFamily="18" charset="0"/>
                <a:ea typeface="楷体" pitchFamily="49" charset="-122"/>
                <a:cs typeface="Times New Roman" pitchFamily="18" charset="0"/>
              </a:rPr>
              <a:t>2</a:t>
            </a:r>
            <a:r>
              <a:rPr lang="zh-CN" altLang="en-US" b="1" smtClean="0">
                <a:solidFill>
                  <a:srgbClr val="000000"/>
                </a:solidFill>
                <a:latin typeface="Times New Roman" pitchFamily="18" charset="0"/>
                <a:ea typeface="楷体" pitchFamily="49" charset="-122"/>
                <a:cs typeface="Times New Roman" pitchFamily="18" charset="0"/>
              </a:rPr>
              <a:t>．安全用电原则：</a:t>
            </a:r>
            <a:endParaRPr lang="zh-CN" altLang="en-US" smtClean="0">
              <a:latin typeface="Times New Roman" pitchFamily="18" charset="0"/>
              <a:ea typeface="楷体" pitchFamily="49" charset="-122"/>
              <a:cs typeface="Times New Roman" pitchFamily="18" charset="0"/>
            </a:endParaRPr>
          </a:p>
        </p:txBody>
      </p:sp>
      <p:sp>
        <p:nvSpPr>
          <p:cNvPr id="3" name="内容占位符 2"/>
          <p:cNvSpPr>
            <a:spLocks noGrp="1"/>
          </p:cNvSpPr>
          <p:nvPr>
            <p:ph idx="1"/>
          </p:nvPr>
        </p:nvSpPr>
        <p:spPr/>
        <p:txBody>
          <a:bodyPr/>
          <a:lstStyle/>
          <a:p>
            <a:pPr algn="just">
              <a:lnSpc>
                <a:spcPct val="120000"/>
              </a:lnSpc>
              <a:spcBef>
                <a:spcPct val="50000"/>
              </a:spcBef>
              <a:buFont typeface="Wingdings" pitchFamily="2" charset="2"/>
              <a:buChar char="ü"/>
              <a:defRPr/>
            </a:pPr>
            <a:r>
              <a:rPr lang="zh-CN" altLang="en-US" sz="3300" b="1" u="sng" smtClean="0">
                <a:solidFill>
                  <a:srgbClr val="FF0000"/>
                </a:solidFill>
                <a:effectLst>
                  <a:outerShdw blurRad="38100" dist="38100" dir="2700000" algn="tl">
                    <a:srgbClr val="C0C0C0"/>
                  </a:outerShdw>
                </a:effectLst>
                <a:latin typeface="Times New Roman" pitchFamily="18" charset="0"/>
                <a:ea typeface="楷体" pitchFamily="49" charset="-122"/>
                <a:cs typeface="Times New Roman" pitchFamily="18" charset="0"/>
              </a:rPr>
              <a:t>不接触低压带电体，不靠近高压带电体</a:t>
            </a:r>
            <a:r>
              <a:rPr lang="zh-CN" altLang="en-US" sz="3300" b="1" u="sng" smtClean="0">
                <a:effectLst>
                  <a:outerShdw blurRad="38100" dist="38100" dir="2700000" algn="tl">
                    <a:srgbClr val="C0C0C0"/>
                  </a:outerShdw>
                </a:effectLst>
                <a:latin typeface="Times New Roman" pitchFamily="18" charset="0"/>
                <a:ea typeface="楷体" pitchFamily="49" charset="-122"/>
                <a:cs typeface="Times New Roman" pitchFamily="18" charset="0"/>
              </a:rPr>
              <a:t>；</a:t>
            </a:r>
            <a:endParaRPr lang="en-US" sz="3300" b="1" u="sng" smtClean="0">
              <a:effectLst>
                <a:outerShdw blurRad="38100" dist="38100" dir="2700000" algn="tl">
                  <a:srgbClr val="C0C0C0"/>
                </a:outerShdw>
              </a:effectLst>
              <a:latin typeface="Times New Roman" pitchFamily="18" charset="0"/>
              <a:ea typeface="楷体" pitchFamily="49" charset="-122"/>
              <a:cs typeface="Times New Roman" pitchFamily="18" charset="0"/>
            </a:endParaRPr>
          </a:p>
          <a:p>
            <a:pPr algn="just">
              <a:lnSpc>
                <a:spcPct val="120000"/>
              </a:lnSpc>
              <a:spcBef>
                <a:spcPct val="50000"/>
              </a:spcBef>
              <a:buFont typeface="Wingdings" pitchFamily="2" charset="2"/>
              <a:buChar char="ü"/>
              <a:defRPr/>
            </a:pPr>
            <a:r>
              <a:rPr lang="zh-CN" altLang="en-US" sz="3300" b="1" smtClean="0">
                <a:latin typeface="Times New Roman" pitchFamily="18" charset="0"/>
                <a:ea typeface="楷体" pitchFamily="49" charset="-122"/>
                <a:cs typeface="Times New Roman" pitchFamily="18" charset="0"/>
              </a:rPr>
              <a:t>更换灯泡、搬动电器前应断开电源开关；</a:t>
            </a:r>
            <a:endParaRPr lang="en-US" sz="3300" b="1" smtClean="0">
              <a:latin typeface="Times New Roman" pitchFamily="18" charset="0"/>
              <a:ea typeface="楷体" pitchFamily="49" charset="-122"/>
              <a:cs typeface="Times New Roman" pitchFamily="18" charset="0"/>
            </a:endParaRPr>
          </a:p>
          <a:p>
            <a:pPr algn="just">
              <a:lnSpc>
                <a:spcPct val="120000"/>
              </a:lnSpc>
              <a:spcBef>
                <a:spcPct val="50000"/>
              </a:spcBef>
              <a:buFont typeface="Wingdings" pitchFamily="2" charset="2"/>
              <a:buChar char="ü"/>
              <a:defRPr/>
            </a:pPr>
            <a:r>
              <a:rPr lang="zh-CN" altLang="en-US" sz="3300" b="1" smtClean="0">
                <a:latin typeface="Times New Roman" pitchFamily="18" charset="0"/>
                <a:ea typeface="楷体" pitchFamily="49" charset="-122"/>
                <a:cs typeface="Times New Roman" pitchFamily="18" charset="0"/>
              </a:rPr>
              <a:t>不弄湿用电器，不损坏绝缘层；</a:t>
            </a:r>
            <a:endParaRPr lang="en-US" sz="3300" b="1" smtClean="0">
              <a:latin typeface="Times New Roman" pitchFamily="18" charset="0"/>
              <a:ea typeface="楷体" pitchFamily="49" charset="-122"/>
              <a:cs typeface="Times New Roman" pitchFamily="18" charset="0"/>
            </a:endParaRPr>
          </a:p>
          <a:p>
            <a:pPr algn="just">
              <a:lnSpc>
                <a:spcPct val="120000"/>
              </a:lnSpc>
              <a:spcBef>
                <a:spcPct val="50000"/>
              </a:spcBef>
              <a:buFont typeface="Wingdings" pitchFamily="2" charset="2"/>
              <a:buChar char="ü"/>
              <a:defRPr/>
            </a:pPr>
            <a:r>
              <a:rPr lang="zh-CN" altLang="en-US" sz="3300" b="1" smtClean="0">
                <a:latin typeface="Times New Roman" pitchFamily="18" charset="0"/>
                <a:ea typeface="楷体" pitchFamily="49" charset="-122"/>
                <a:cs typeface="Times New Roman" pitchFamily="18" charset="0"/>
              </a:rPr>
              <a:t>保险装置、插座、导线、家用电器等达到使用寿命应及时更换</a:t>
            </a:r>
          </a:p>
          <a:p>
            <a:pPr>
              <a:defRPr/>
            </a:pPr>
            <a:endParaRPr lang="zh-CN" altLang="en-US" sz="3300" b="1" smtClean="0">
              <a:latin typeface="Times New Roman" pitchFamily="18" charset="0"/>
              <a:ea typeface="楷体" pitchFamily="49" charset="-122"/>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indefinite"/>
                            </p:stCondLst>
                          </p:cTn>
                        </p:par>
                        <p:par>
                          <p:cTn id="11" fill="hold" nodeType="afterGroup">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indefinite"/>
                            </p:stCondLst>
                          </p:cTn>
                        </p:par>
                        <p:par>
                          <p:cTn id="18" fill="hold" nodeType="afterGroup">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indefinite"/>
                            </p:stCondLst>
                          </p:cTn>
                        </p:par>
                        <p:par>
                          <p:cTn id="25" fill="hold" nodeType="afterGroup">
                            <p:stCondLst>
                              <p:cond delay="0"/>
                            </p:stCondLst>
                            <p:childTnLst>
                              <p:par>
                                <p:cTn id="26" presetID="2" presetClass="entr" presetSubtype="4"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additive="base">
                                        <p:cTn id="2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标题 1"/>
          <p:cNvSpPr>
            <a:spLocks noGrp="1"/>
          </p:cNvSpPr>
          <p:nvPr>
            <p:ph type="title"/>
          </p:nvPr>
        </p:nvSpPr>
        <p:spPr>
          <a:xfrm>
            <a:off x="457200" y="274638"/>
            <a:ext cx="8229600" cy="639762"/>
          </a:xfrm>
        </p:spPr>
        <p:txBody>
          <a:bodyPr/>
          <a:lstStyle/>
          <a:p>
            <a:pPr algn="l"/>
            <a:r>
              <a:rPr lang="en-US" altLang="zh-CN" sz="4000" b="1" smtClean="0">
                <a:latin typeface="Times New Roman" pitchFamily="18" charset="0"/>
                <a:ea typeface="楷体" pitchFamily="49" charset="-122"/>
                <a:cs typeface="Times New Roman" pitchFamily="18" charset="0"/>
              </a:rPr>
              <a:t>3</a:t>
            </a:r>
            <a:r>
              <a:rPr lang="zh-CN" altLang="en-US" sz="4000" b="1" smtClean="0">
                <a:latin typeface="Times New Roman" pitchFamily="18" charset="0"/>
                <a:ea typeface="楷体" pitchFamily="49" charset="-122"/>
                <a:cs typeface="Times New Roman" pitchFamily="18" charset="0"/>
              </a:rPr>
              <a:t>．触电的急救</a:t>
            </a:r>
            <a:endParaRPr lang="zh-CN" altLang="en-US" sz="4000" smtClean="0">
              <a:latin typeface="Times New Roman" pitchFamily="18" charset="0"/>
              <a:ea typeface="楷体" pitchFamily="49" charset="-122"/>
              <a:cs typeface="Times New Roman" pitchFamily="18" charset="0"/>
            </a:endParaRPr>
          </a:p>
        </p:txBody>
      </p:sp>
      <p:sp>
        <p:nvSpPr>
          <p:cNvPr id="3" name="内容占位符 2"/>
          <p:cNvSpPr>
            <a:spLocks noGrp="1"/>
          </p:cNvSpPr>
          <p:nvPr>
            <p:ph idx="1"/>
          </p:nvPr>
        </p:nvSpPr>
        <p:spPr>
          <a:xfrm>
            <a:off x="304800" y="5257800"/>
            <a:ext cx="8382000" cy="990600"/>
          </a:xfrm>
        </p:spPr>
        <p:txBody>
          <a:bodyPr/>
          <a:lstStyle/>
          <a:p>
            <a:pPr algn="just">
              <a:buFontTx/>
              <a:buNone/>
            </a:pPr>
            <a:r>
              <a:rPr lang="zh-CN" altLang="en-US" sz="2800" b="1" smtClean="0">
                <a:latin typeface="Times New Roman" pitchFamily="18" charset="0"/>
                <a:ea typeface="楷体" pitchFamily="49" charset="-122"/>
                <a:cs typeface="Times New Roman" pitchFamily="18" charset="0"/>
              </a:rPr>
              <a:t>（</a:t>
            </a:r>
            <a:r>
              <a:rPr lang="en-US" altLang="zh-CN" sz="2800" b="1" smtClean="0">
                <a:latin typeface="Times New Roman" pitchFamily="18" charset="0"/>
                <a:ea typeface="楷体" pitchFamily="49" charset="-122"/>
                <a:cs typeface="Times New Roman" pitchFamily="18" charset="0"/>
              </a:rPr>
              <a:t>1</a:t>
            </a:r>
            <a:r>
              <a:rPr lang="zh-CN" altLang="en-US" sz="2800" b="1" smtClean="0">
                <a:latin typeface="Times New Roman" pitchFamily="18" charset="0"/>
                <a:ea typeface="楷体" pitchFamily="49" charset="-122"/>
                <a:cs typeface="Times New Roman" pitchFamily="18" charset="0"/>
              </a:rPr>
              <a:t>）切断电源，</a:t>
            </a:r>
          </a:p>
          <a:p>
            <a:pPr algn="just">
              <a:buFontTx/>
              <a:buNone/>
            </a:pPr>
            <a:r>
              <a:rPr lang="zh-CN" altLang="en-US" sz="2800" b="1" smtClean="0">
                <a:latin typeface="Times New Roman" pitchFamily="18" charset="0"/>
                <a:ea typeface="楷体" pitchFamily="49" charset="-122"/>
                <a:cs typeface="Times New Roman" pitchFamily="18" charset="0"/>
              </a:rPr>
              <a:t>或用绝缘体将电线挑开，迅速使触电人脱离电源；</a:t>
            </a:r>
          </a:p>
        </p:txBody>
      </p:sp>
      <p:pic>
        <p:nvPicPr>
          <p:cNvPr id="18436" name="Picture 3"/>
          <p:cNvPicPr>
            <a:picLocks noChangeAspect="1" noChangeArrowheads="1"/>
          </p:cNvPicPr>
          <p:nvPr/>
        </p:nvPicPr>
        <p:blipFill>
          <a:blip r:embed="rId2"/>
          <a:stretch>
            <a:fillRect/>
          </a:stretch>
        </p:blipFill>
        <p:spPr bwMode="auto">
          <a:xfrm>
            <a:off x="152400" y="1219200"/>
            <a:ext cx="4419600" cy="3816350"/>
          </a:xfrm>
          <a:prstGeom prst="rect">
            <a:avLst/>
          </a:prstGeom>
          <a:noFill/>
          <a:ln w="9525">
            <a:noFill/>
            <a:miter lim="800000"/>
          </a:ln>
        </p:spPr>
      </p:pic>
      <p:pic>
        <p:nvPicPr>
          <p:cNvPr id="18437" name="Picture 4"/>
          <p:cNvPicPr>
            <a:picLocks noChangeAspect="1" noChangeArrowheads="1"/>
          </p:cNvPicPr>
          <p:nvPr/>
        </p:nvPicPr>
        <p:blipFill>
          <a:blip r:embed="rId3"/>
          <a:stretch>
            <a:fillRect/>
          </a:stretch>
        </p:blipFill>
        <p:spPr bwMode="auto">
          <a:xfrm>
            <a:off x="4495800" y="1262063"/>
            <a:ext cx="4648200" cy="3797300"/>
          </a:xfrm>
          <a:prstGeom prst="rect">
            <a:avLst/>
          </a:prstGeom>
          <a:noFill/>
          <a:ln w="9525">
            <a:noFill/>
            <a:miter lim="800000"/>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indefinite"/>
                            </p:stCondLst>
                          </p:cTn>
                        </p:par>
                        <p:par>
                          <p:cTn id="11" fill="hold" nodeType="afterGroup">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物理\物理gif\生活用电 触电 拉手.gif"/>
          <p:cNvPicPr>
            <a:picLocks noChangeAspect="1" noChangeArrowheads="1" noCrop="1"/>
          </p:cNvPicPr>
          <p:nvPr/>
        </p:nvPicPr>
        <p:blipFill>
          <a:blip r:embed="rId2"/>
          <a:stretch>
            <a:fillRect/>
          </a:stretch>
        </p:blipFill>
        <p:spPr bwMode="auto">
          <a:xfrm>
            <a:off x="666750" y="685800"/>
            <a:ext cx="7700963" cy="5410200"/>
          </a:xfrm>
          <a:prstGeom prst="rect">
            <a:avLst/>
          </a:prstGeom>
          <a:noFill/>
          <a:ln w="9525">
            <a:noFill/>
            <a:miter lim="800000"/>
          </a:ln>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body" idx="1"/>
          </p:nvPr>
        </p:nvSpPr>
        <p:spPr>
          <a:xfrm>
            <a:off x="381000" y="457200"/>
            <a:ext cx="8229600" cy="4525963"/>
          </a:xfrm>
        </p:spPr>
        <p:txBody>
          <a:bodyPr/>
          <a:lstStyle/>
          <a:p>
            <a:pPr algn="just">
              <a:buFontTx/>
              <a:buNone/>
            </a:pPr>
            <a:r>
              <a:rPr lang="zh-CN" altLang="en-US" b="1" smtClean="0">
                <a:latin typeface="Times New Roman" pitchFamily="18" charset="0"/>
                <a:ea typeface="楷体" pitchFamily="49" charset="-122"/>
                <a:cs typeface="Times New Roman" pitchFamily="18" charset="0"/>
              </a:rPr>
              <a:t>（</a:t>
            </a:r>
            <a:r>
              <a:rPr lang="en-US" altLang="zh-CN" b="1" smtClean="0">
                <a:latin typeface="Times New Roman" pitchFamily="18" charset="0"/>
                <a:ea typeface="楷体" pitchFamily="49" charset="-122"/>
                <a:cs typeface="Times New Roman" pitchFamily="18" charset="0"/>
              </a:rPr>
              <a:t>2</a:t>
            </a:r>
            <a:r>
              <a:rPr lang="zh-CN" altLang="en-US" b="1" smtClean="0">
                <a:latin typeface="Times New Roman" pitchFamily="18" charset="0"/>
                <a:ea typeface="楷体" pitchFamily="49" charset="-122"/>
                <a:cs typeface="Times New Roman" pitchFamily="18" charset="0"/>
              </a:rPr>
              <a:t>）然后必要时应该对触电者进行人工呼吸，同时尽快通知医务人员抢救。</a:t>
            </a:r>
          </a:p>
          <a:p>
            <a:endParaRPr lang="zh-CN" altLang="en-US" smtClean="0">
              <a:latin typeface="Times New Roman" pitchFamily="18" charset="0"/>
              <a:ea typeface="楷体" pitchFamily="49" charset="-122"/>
              <a:cs typeface="Times New Roman" pitchFamily="18" charset="0"/>
            </a:endParaRPr>
          </a:p>
        </p:txBody>
      </p:sp>
      <p:pic>
        <p:nvPicPr>
          <p:cNvPr id="20483" name="Picture 4"/>
          <p:cNvPicPr>
            <a:picLocks noChangeAspect="1" noChangeArrowheads="1"/>
          </p:cNvPicPr>
          <p:nvPr/>
        </p:nvPicPr>
        <p:blipFill>
          <a:blip r:embed="rId2"/>
          <a:stretch>
            <a:fillRect/>
          </a:stretch>
        </p:blipFill>
        <p:spPr bwMode="auto">
          <a:xfrm>
            <a:off x="3124200" y="1797050"/>
            <a:ext cx="4953000" cy="4757738"/>
          </a:xfrm>
          <a:prstGeom prst="rect">
            <a:avLst/>
          </a:prstGeom>
          <a:noFill/>
          <a:ln w="28575">
            <a:noFill/>
            <a:miter lim="800000"/>
          </a:ln>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物理素材 GIF动画\GIF19生活用电\OS2W9ODQfacFDdi-mpBlGL5TXn0.cnt.gif"/>
          <p:cNvPicPr>
            <a:picLocks noChangeAspect="1" noChangeArrowheads="1" noCrop="1"/>
          </p:cNvPicPr>
          <p:nvPr/>
        </p:nvPicPr>
        <p:blipFill>
          <a:blip r:embed="rId2"/>
          <a:stretch>
            <a:fillRect/>
          </a:stretch>
        </p:blipFill>
        <p:spPr bwMode="auto">
          <a:xfrm>
            <a:off x="0" y="0"/>
            <a:ext cx="4389438" cy="6858000"/>
          </a:xfrm>
          <a:prstGeom prst="rect">
            <a:avLst/>
          </a:prstGeom>
          <a:noFill/>
          <a:ln w="9525">
            <a:noFill/>
            <a:miter lim="800000"/>
          </a:ln>
        </p:spPr>
      </p:pic>
      <p:pic>
        <p:nvPicPr>
          <p:cNvPr id="8195" name="Picture 3" descr="D:\物理素材 GIF动画\GIF19生活用电\cThnQeVfTRh8i56VoLhz_6eZj5M.cnt.gif"/>
          <p:cNvPicPr>
            <a:picLocks noChangeAspect="1" noChangeArrowheads="1" noCrop="1"/>
          </p:cNvPicPr>
          <p:nvPr/>
        </p:nvPicPr>
        <p:blipFill>
          <a:blip r:embed="rId3"/>
          <a:stretch>
            <a:fillRect/>
          </a:stretch>
        </p:blipFill>
        <p:spPr bwMode="auto">
          <a:xfrm>
            <a:off x="4343400" y="-1"/>
            <a:ext cx="4800600" cy="3429001"/>
          </a:xfrm>
          <a:prstGeom prst="rect">
            <a:avLst/>
          </a:prstGeom>
          <a:noFill/>
          <a:ln w="9525">
            <a:noFill/>
            <a:miter lim="800000"/>
          </a:ln>
        </p:spPr>
      </p:pic>
      <p:pic>
        <p:nvPicPr>
          <p:cNvPr id="8196" name="Picture 4" descr="D:\物理素材 GIF动画\GIF19生活用电\mmexport1549272401931.gif"/>
          <p:cNvPicPr>
            <a:picLocks noChangeAspect="1" noChangeArrowheads="1" noCrop="1"/>
          </p:cNvPicPr>
          <p:nvPr/>
        </p:nvPicPr>
        <p:blipFill>
          <a:blip r:embed="rId4"/>
          <a:stretch>
            <a:fillRect/>
          </a:stretch>
        </p:blipFill>
        <p:spPr bwMode="auto">
          <a:xfrm>
            <a:off x="4343400" y="3429000"/>
            <a:ext cx="4804996" cy="3429000"/>
          </a:xfrm>
          <a:prstGeom prst="rect">
            <a:avLst/>
          </a:prstGeom>
          <a:noFill/>
          <a:ln w="9525">
            <a:noFill/>
            <a:miter lim="800000"/>
          </a:ln>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s://timgsa.baidu.com/timg?image&amp;quality=80&amp;size=b9999_10000&amp;sec=1598510475492&amp;di=d77720e3d0b67a62168b6212a4c9a748&amp;imgtype=0&amp;src=http%3A%2F%2Fc-ssl.duitang.com%2Fuploads%2Fblog%2F201504%2F03%2F20150403234322_dfLZa.gif"/>
          <p:cNvPicPr>
            <a:picLocks noChangeAspect="1" noChangeArrowheads="1" noCrop="1"/>
          </p:cNvPicPr>
          <p:nvPr/>
        </p:nvPicPr>
        <p:blipFill>
          <a:blip r:embed="rId2"/>
          <a:stretch>
            <a:fillRect/>
          </a:stretch>
        </p:blipFill>
        <p:spPr bwMode="auto">
          <a:xfrm>
            <a:off x="0" y="0"/>
            <a:ext cx="9144000" cy="6858000"/>
          </a:xfrm>
          <a:prstGeom prst="rect">
            <a:avLst/>
          </a:prstGeom>
          <a:noFill/>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标题 1"/>
          <p:cNvSpPr>
            <a:spLocks noGrp="1"/>
          </p:cNvSpPr>
          <p:nvPr>
            <p:ph type="title"/>
          </p:nvPr>
        </p:nvSpPr>
        <p:spPr>
          <a:xfrm>
            <a:off x="457200" y="274638"/>
            <a:ext cx="8229600" cy="639762"/>
          </a:xfrm>
        </p:spPr>
        <p:txBody>
          <a:bodyPr/>
          <a:lstStyle/>
          <a:p>
            <a:pPr algn="l"/>
            <a:r>
              <a:rPr lang="zh-CN" altLang="en-US" b="1" smtClean="0">
                <a:solidFill>
                  <a:schemeClr val="tx1"/>
                </a:solidFill>
                <a:latin typeface="Times New Roman" pitchFamily="18" charset="0"/>
                <a:ea typeface="楷体" pitchFamily="49" charset="-122"/>
                <a:cs typeface="Times New Roman" pitchFamily="18" charset="0"/>
              </a:rPr>
              <a:t>四、注意防雷</a:t>
            </a:r>
            <a:endParaRPr lang="zh-CN" altLang="en-US" smtClean="0">
              <a:solidFill>
                <a:schemeClr val="tx1"/>
              </a:solidFill>
              <a:latin typeface="Times New Roman" pitchFamily="18" charset="0"/>
              <a:ea typeface="楷体" pitchFamily="49" charset="-122"/>
              <a:cs typeface="Times New Roman" pitchFamily="18" charset="0"/>
            </a:endParaRPr>
          </a:p>
        </p:txBody>
      </p:sp>
      <p:sp>
        <p:nvSpPr>
          <p:cNvPr id="8" name="内容占位符 7"/>
          <p:cNvSpPr>
            <a:spLocks noGrp="1"/>
          </p:cNvSpPr>
          <p:nvPr>
            <p:ph idx="1"/>
          </p:nvPr>
        </p:nvSpPr>
        <p:spPr>
          <a:xfrm>
            <a:off x="381000" y="914400"/>
            <a:ext cx="8305800" cy="4648200"/>
          </a:xfrm>
        </p:spPr>
        <p:txBody>
          <a:bodyPr/>
          <a:lstStyle/>
          <a:p>
            <a:pPr>
              <a:buFontTx/>
              <a:buNone/>
            </a:pPr>
            <a:r>
              <a:rPr lang="en-US" altLang="zh-CN" sz="2800" b="1" smtClean="0">
                <a:latin typeface="Times New Roman" pitchFamily="18" charset="0"/>
                <a:ea typeface="楷体" pitchFamily="49" charset="-122"/>
                <a:cs typeface="Times New Roman" pitchFamily="18" charset="0"/>
              </a:rPr>
              <a:t>1</a:t>
            </a:r>
            <a:r>
              <a:rPr lang="zh-CN" altLang="en-US" sz="2800" b="1" smtClean="0">
                <a:latin typeface="Times New Roman" pitchFamily="18" charset="0"/>
                <a:ea typeface="楷体" pitchFamily="49" charset="-122"/>
                <a:cs typeface="Times New Roman" pitchFamily="18" charset="0"/>
              </a:rPr>
              <a:t>．雷电是大气中一种剧烈的放电现象。</a:t>
            </a:r>
            <a:endParaRPr lang="en-US" altLang="zh-CN" sz="2800" b="1" smtClean="0">
              <a:latin typeface="Times New Roman" pitchFamily="18" charset="0"/>
              <a:ea typeface="楷体" pitchFamily="49" charset="-122"/>
              <a:cs typeface="Times New Roman" pitchFamily="18" charset="0"/>
            </a:endParaRPr>
          </a:p>
          <a:p>
            <a:pPr>
              <a:buClr>
                <a:schemeClr val="bg1"/>
              </a:buClr>
            </a:pPr>
            <a:r>
              <a:rPr lang="zh-CN" altLang="en-US" sz="2800" b="1" smtClean="0">
                <a:latin typeface="Times New Roman" pitchFamily="18" charset="0"/>
                <a:ea typeface="楷体" pitchFamily="49" charset="-122"/>
                <a:cs typeface="Times New Roman" pitchFamily="18" charset="0"/>
              </a:rPr>
              <a:t>电压达几百万伏至几亿伏；</a:t>
            </a:r>
          </a:p>
          <a:p>
            <a:pPr>
              <a:buClr>
                <a:schemeClr val="bg1"/>
              </a:buClr>
            </a:pPr>
            <a:r>
              <a:rPr lang="zh-CN" altLang="en-US" sz="2800" b="1" smtClean="0">
                <a:latin typeface="Times New Roman" pitchFamily="18" charset="0"/>
                <a:ea typeface="楷体" pitchFamily="49" charset="-122"/>
                <a:cs typeface="Times New Roman" pitchFamily="18" charset="0"/>
              </a:rPr>
              <a:t>电流达几万安至十几万安。</a:t>
            </a:r>
            <a:endParaRPr lang="en-US" altLang="zh-CN" sz="2800" b="1" smtClean="0">
              <a:latin typeface="Times New Roman" pitchFamily="18" charset="0"/>
              <a:ea typeface="楷体" pitchFamily="49" charset="-122"/>
              <a:cs typeface="Times New Roman" pitchFamily="18" charset="0"/>
            </a:endParaRPr>
          </a:p>
          <a:p>
            <a:pPr>
              <a:buClr>
                <a:schemeClr val="bg1"/>
              </a:buClr>
            </a:pPr>
            <a:r>
              <a:rPr lang="zh-CN" altLang="en-US" sz="2800" b="1" smtClean="0">
                <a:solidFill>
                  <a:srgbClr val="FF0000"/>
                </a:solidFill>
                <a:latin typeface="Times New Roman" pitchFamily="18" charset="0"/>
                <a:ea typeface="楷体" pitchFamily="49" charset="-122"/>
                <a:cs typeface="Times New Roman" pitchFamily="18" charset="0"/>
              </a:rPr>
              <a:t>尖端放电</a:t>
            </a:r>
            <a:r>
              <a:rPr lang="zh-CN" altLang="en-US" sz="2800" b="1" smtClean="0">
                <a:latin typeface="Times New Roman" pitchFamily="18" charset="0"/>
                <a:ea typeface="楷体" pitchFamily="49" charset="-122"/>
                <a:cs typeface="Times New Roman" pitchFamily="18" charset="0"/>
              </a:rPr>
              <a:t>，破坏严重。</a:t>
            </a:r>
            <a:endParaRPr lang="en-US" altLang="zh-CN" sz="2800" b="1" smtClean="0">
              <a:latin typeface="Times New Roman" pitchFamily="18" charset="0"/>
              <a:ea typeface="楷体" pitchFamily="49" charset="-122"/>
              <a:cs typeface="Times New Roman" pitchFamily="18" charset="0"/>
            </a:endParaRPr>
          </a:p>
        </p:txBody>
      </p:sp>
      <p:pic>
        <p:nvPicPr>
          <p:cNvPr id="22532" name="Picture 12" descr="timg?image&amp;quality=80&amp;size=b9999_10000&amp;sec=1513874249303&amp;di=c26f781db4a6098302d786368be72bae&amp;imgtype=0&amp;src=http%3A%2F%2Fimg"/>
          <p:cNvPicPr>
            <a:picLocks noChangeAspect="1" noChangeArrowheads="1"/>
          </p:cNvPicPr>
          <p:nvPr/>
        </p:nvPicPr>
        <p:blipFill>
          <a:blip r:embed="rId3"/>
          <a:stretch>
            <a:fillRect/>
          </a:stretch>
        </p:blipFill>
        <p:spPr bwMode="auto">
          <a:xfrm>
            <a:off x="304800" y="3124200"/>
            <a:ext cx="8305800" cy="3559175"/>
          </a:xfrm>
          <a:prstGeom prst="rect">
            <a:avLst/>
          </a:prstGeom>
          <a:noFill/>
          <a:ln w="9525">
            <a:noFill/>
            <a:miter lim="800000"/>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indefinite"/>
                            </p:stCondLst>
                          </p:cTn>
                        </p:par>
                        <p:par>
                          <p:cTn id="10" fill="hold" nodeType="afterGroup">
                            <p:stCondLst>
                              <p:cond delay="0"/>
                            </p:stCondLst>
                            <p:childTnLst>
                              <p:par>
                                <p:cTn id="11" presetID="3" presetClass="entr" presetSubtype="10"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blinds(horizontal)">
                                      <p:cBhvr>
                                        <p:cTn id="13" dur="500"/>
                                        <p:tgtEl>
                                          <p:spTgt spid="8">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indefinite"/>
                            </p:stCondLst>
                          </p:cTn>
                        </p:par>
                        <p:par>
                          <p:cTn id="16" fill="hold" nodeType="after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blinds(horizontal)">
                                      <p:cBhvr>
                                        <p:cTn id="19" dur="500"/>
                                        <p:tgtEl>
                                          <p:spTgt spid="8">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indefinite"/>
                            </p:stCondLst>
                          </p:cTn>
                        </p:par>
                        <p:par>
                          <p:cTn id="22" fill="hold" nodeType="after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blinds(horizontal)">
                                      <p:cBhvr>
                                        <p:cTn id="25"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274638"/>
            <a:ext cx="8229600" cy="715962"/>
          </a:xfrm>
        </p:spPr>
        <p:txBody>
          <a:bodyPr/>
          <a:lstStyle/>
          <a:p>
            <a:pPr algn="l"/>
            <a:r>
              <a:rPr lang="en-US" altLang="zh-CN" sz="4000" b="1" smtClean="0">
                <a:latin typeface="Times New Roman" pitchFamily="18" charset="0"/>
                <a:ea typeface="楷体" pitchFamily="49" charset="-122"/>
                <a:cs typeface="Times New Roman" pitchFamily="18" charset="0"/>
              </a:rPr>
              <a:t>2</a:t>
            </a:r>
            <a:r>
              <a:rPr lang="zh-CN" altLang="en-US" sz="4000" b="1" smtClean="0">
                <a:latin typeface="Times New Roman" pitchFamily="18" charset="0"/>
                <a:ea typeface="楷体" pitchFamily="49" charset="-122"/>
                <a:cs typeface="Times New Roman" pitchFamily="18" charset="0"/>
              </a:rPr>
              <a:t>．</a:t>
            </a:r>
            <a:r>
              <a:rPr lang="zh-CN" altLang="en-US" sz="4000" b="1" smtClean="0">
                <a:solidFill>
                  <a:srgbClr val="FF0000"/>
                </a:solidFill>
                <a:latin typeface="Times New Roman" pitchFamily="18" charset="0"/>
                <a:ea typeface="楷体" pitchFamily="49" charset="-122"/>
                <a:cs typeface="Times New Roman" pitchFamily="18" charset="0"/>
              </a:rPr>
              <a:t>避雷针</a:t>
            </a:r>
            <a:r>
              <a:rPr lang="zh-CN" altLang="en-US" sz="4000" b="1" smtClean="0">
                <a:latin typeface="Times New Roman" pitchFamily="18" charset="0"/>
                <a:ea typeface="楷体" pitchFamily="49" charset="-122"/>
                <a:cs typeface="Times New Roman" pitchFamily="18" charset="0"/>
              </a:rPr>
              <a:t>：</a:t>
            </a:r>
            <a:endParaRPr lang="zh-CN" altLang="en-US" smtClean="0">
              <a:latin typeface="Times New Roman" pitchFamily="18" charset="0"/>
              <a:ea typeface="楷体" pitchFamily="49" charset="-122"/>
              <a:cs typeface="Times New Roman" pitchFamily="18" charset="0"/>
            </a:endParaRPr>
          </a:p>
        </p:txBody>
      </p:sp>
      <p:sp>
        <p:nvSpPr>
          <p:cNvPr id="23555" name="Rectangle 3"/>
          <p:cNvSpPr>
            <a:spLocks noGrp="1" noChangeArrowheads="1"/>
          </p:cNvSpPr>
          <p:nvPr>
            <p:ph type="body" idx="1"/>
          </p:nvPr>
        </p:nvSpPr>
        <p:spPr>
          <a:xfrm>
            <a:off x="457200" y="914400"/>
            <a:ext cx="8229600" cy="1143000"/>
          </a:xfrm>
        </p:spPr>
        <p:txBody>
          <a:bodyPr/>
          <a:lstStyle/>
          <a:p>
            <a:pPr>
              <a:lnSpc>
                <a:spcPct val="90000"/>
              </a:lnSpc>
            </a:pPr>
            <a:r>
              <a:rPr lang="zh-CN" altLang="en-US" sz="2800" b="1" smtClean="0">
                <a:latin typeface="Times New Roman" pitchFamily="18" charset="0"/>
                <a:ea typeface="楷体" pitchFamily="49" charset="-122"/>
                <a:cs typeface="Times New Roman" pitchFamily="18" charset="0"/>
              </a:rPr>
              <a:t>高大建筑物的</a:t>
            </a:r>
            <a:r>
              <a:rPr lang="zh-CN" altLang="en-US" sz="2800" b="1" smtClean="0">
                <a:solidFill>
                  <a:srgbClr val="FF0000"/>
                </a:solidFill>
                <a:latin typeface="Times New Roman" pitchFamily="18" charset="0"/>
                <a:ea typeface="楷体" pitchFamily="49" charset="-122"/>
                <a:cs typeface="Times New Roman" pitchFamily="18" charset="0"/>
              </a:rPr>
              <a:t>顶端</a:t>
            </a:r>
            <a:r>
              <a:rPr lang="zh-CN" altLang="en-US" sz="2800" b="1" smtClean="0">
                <a:latin typeface="Times New Roman" pitchFamily="18" charset="0"/>
                <a:ea typeface="楷体" pitchFamily="49" charset="-122"/>
                <a:cs typeface="Times New Roman" pitchFamily="18" charset="0"/>
              </a:rPr>
              <a:t>都有</a:t>
            </a:r>
            <a:r>
              <a:rPr lang="zh-CN" altLang="en-US" sz="2800" b="1" smtClean="0">
                <a:solidFill>
                  <a:srgbClr val="FF0000"/>
                </a:solidFill>
                <a:latin typeface="Times New Roman" pitchFamily="18" charset="0"/>
                <a:ea typeface="楷体" pitchFamily="49" charset="-122"/>
                <a:cs typeface="Times New Roman" pitchFamily="18" charset="0"/>
              </a:rPr>
              <a:t>针状金属物</a:t>
            </a:r>
            <a:r>
              <a:rPr lang="zh-CN" altLang="en-US" sz="2800" b="1" smtClean="0">
                <a:latin typeface="Times New Roman" pitchFamily="18" charset="0"/>
                <a:ea typeface="楷体" pitchFamily="49" charset="-122"/>
                <a:cs typeface="Times New Roman" pitchFamily="18" charset="0"/>
              </a:rPr>
              <a:t>，通过很粗的金属线与大地相连，可以防雷。</a:t>
            </a:r>
            <a:r>
              <a:rPr lang="zh-CN" altLang="en-US" sz="2800" smtClean="0">
                <a:latin typeface="Times New Roman" pitchFamily="18" charset="0"/>
                <a:ea typeface="楷体" pitchFamily="49" charset="-122"/>
                <a:cs typeface="Times New Roman" pitchFamily="18" charset="0"/>
              </a:rPr>
              <a:t/>
            </a:r>
            <a:br>
              <a:rPr lang="zh-CN" altLang="en-US" sz="2800" smtClean="0">
                <a:latin typeface="Times New Roman" pitchFamily="18" charset="0"/>
                <a:ea typeface="楷体" pitchFamily="49" charset="-122"/>
                <a:cs typeface="Times New Roman" pitchFamily="18" charset="0"/>
              </a:rPr>
            </a:br>
            <a:endParaRPr lang="zh-CN" altLang="en-US" sz="2800" smtClean="0">
              <a:latin typeface="Times New Roman" pitchFamily="18" charset="0"/>
              <a:ea typeface="楷体" pitchFamily="49" charset="-122"/>
              <a:cs typeface="Times New Roman" pitchFamily="18" charset="0"/>
            </a:endParaRPr>
          </a:p>
        </p:txBody>
      </p:sp>
      <p:pic>
        <p:nvPicPr>
          <p:cNvPr id="23556" name="Picture 11" descr="图片1"/>
          <p:cNvPicPr>
            <a:picLocks noChangeAspect="1" noChangeArrowheads="1"/>
          </p:cNvPicPr>
          <p:nvPr/>
        </p:nvPicPr>
        <p:blipFill>
          <a:blip r:embed="rId2"/>
          <a:srcRect l="5560" t="630"/>
          <a:stretch>
            <a:fillRect/>
          </a:stretch>
        </p:blipFill>
        <p:spPr bwMode="auto">
          <a:xfrm>
            <a:off x="0" y="2286000"/>
            <a:ext cx="3121025" cy="4332288"/>
          </a:xfrm>
          <a:prstGeom prst="rect">
            <a:avLst/>
          </a:prstGeom>
          <a:noFill/>
          <a:ln w="9525">
            <a:noFill/>
            <a:miter lim="800000"/>
          </a:ln>
        </p:spPr>
      </p:pic>
      <p:sp>
        <p:nvSpPr>
          <p:cNvPr id="23557" name="Text Box 4"/>
          <p:cNvSpPr txBox="1">
            <a:spLocks noChangeArrowheads="1"/>
          </p:cNvSpPr>
          <p:nvPr/>
        </p:nvSpPr>
        <p:spPr bwMode="auto">
          <a:xfrm>
            <a:off x="457200" y="1905000"/>
            <a:ext cx="3311525" cy="457200"/>
          </a:xfrm>
          <a:prstGeom prst="rect">
            <a:avLst/>
          </a:prstGeom>
          <a:noFill/>
          <a:ln w="9525">
            <a:noFill/>
            <a:miter lim="800000"/>
          </a:ln>
        </p:spPr>
        <p:txBody>
          <a:bodyPr>
            <a:spAutoFit/>
          </a:bodyPr>
          <a:lstStyle/>
          <a:p>
            <a:pPr algn="ctr" eaLnBrk="0" hangingPunct="0">
              <a:spcBef>
                <a:spcPct val="50000"/>
              </a:spcBef>
            </a:pPr>
            <a:r>
              <a:rPr lang="zh-CN" altLang="en-US" sz="2400" b="1">
                <a:solidFill>
                  <a:schemeClr val="tx2"/>
                </a:solidFill>
                <a:ea typeface="楷体" pitchFamily="49" charset="-122"/>
                <a:cs typeface="Times New Roman" pitchFamily="18" charset="0"/>
              </a:rPr>
              <a:t>建筑上的避雷针</a:t>
            </a:r>
          </a:p>
        </p:txBody>
      </p:sp>
      <p:sp>
        <p:nvSpPr>
          <p:cNvPr id="23558" name="Text Box 5"/>
          <p:cNvSpPr txBox="1">
            <a:spLocks noChangeArrowheads="1"/>
          </p:cNvSpPr>
          <p:nvPr/>
        </p:nvSpPr>
        <p:spPr bwMode="auto">
          <a:xfrm>
            <a:off x="3657600" y="2057400"/>
            <a:ext cx="4751388" cy="457200"/>
          </a:xfrm>
          <a:prstGeom prst="rect">
            <a:avLst/>
          </a:prstGeom>
          <a:noFill/>
          <a:ln w="9525">
            <a:noFill/>
            <a:miter lim="800000"/>
          </a:ln>
        </p:spPr>
        <p:txBody>
          <a:bodyPr>
            <a:spAutoFit/>
          </a:bodyPr>
          <a:lstStyle/>
          <a:p>
            <a:pPr algn="ctr" eaLnBrk="0" hangingPunct="0">
              <a:spcBef>
                <a:spcPct val="50000"/>
              </a:spcBef>
            </a:pPr>
            <a:r>
              <a:rPr lang="zh-CN" altLang="en-US" sz="2400" b="1">
                <a:solidFill>
                  <a:schemeClr val="tx2"/>
                </a:solidFill>
                <a:ea typeface="楷体" pitchFamily="49" charset="-122"/>
                <a:cs typeface="Times New Roman" pitchFamily="18" charset="0"/>
              </a:rPr>
              <a:t>高压输电铁塔上的防雷导线</a:t>
            </a:r>
          </a:p>
        </p:txBody>
      </p:sp>
      <p:pic>
        <p:nvPicPr>
          <p:cNvPr id="23559" name="Picture 10" descr="图片2"/>
          <p:cNvPicPr>
            <a:picLocks noChangeAspect="1" noChangeArrowheads="1"/>
          </p:cNvPicPr>
          <p:nvPr/>
        </p:nvPicPr>
        <p:blipFill>
          <a:blip r:embed="rId3"/>
          <a:stretch>
            <a:fillRect/>
          </a:stretch>
        </p:blipFill>
        <p:spPr bwMode="auto">
          <a:xfrm>
            <a:off x="3276600" y="2819400"/>
            <a:ext cx="5562600" cy="3733800"/>
          </a:xfrm>
          <a:prstGeom prst="rect">
            <a:avLst/>
          </a:prstGeom>
          <a:noFill/>
          <a:ln w="9525">
            <a:noFill/>
            <a:miter lim="800000"/>
          </a:ln>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物理素材 GIF动画\GIF19生活用电\生活用电_避雷针01.gif"/>
          <p:cNvPicPr>
            <a:picLocks noChangeAspect="1" noChangeArrowheads="1" noCrop="1"/>
          </p:cNvPicPr>
          <p:nvPr/>
        </p:nvPicPr>
        <p:blipFill>
          <a:blip r:embed="rId2"/>
          <a:stretch>
            <a:fillRect/>
          </a:stretch>
        </p:blipFill>
        <p:spPr bwMode="auto">
          <a:xfrm>
            <a:off x="304800" y="304800"/>
            <a:ext cx="8599719" cy="6248400"/>
          </a:xfrm>
          <a:prstGeom prst="rect">
            <a:avLst/>
          </a:prstGeom>
          <a:noFill/>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标题 1"/>
          <p:cNvSpPr>
            <a:spLocks noGrp="1"/>
          </p:cNvSpPr>
          <p:nvPr>
            <p:ph type="title"/>
          </p:nvPr>
        </p:nvSpPr>
        <p:spPr/>
        <p:txBody>
          <a:bodyPr/>
          <a:lstStyle/>
          <a:p>
            <a:pPr algn="l"/>
            <a:r>
              <a:rPr lang="en-US" altLang="zh-CN" b="1" smtClean="0">
                <a:latin typeface="Times New Roman" pitchFamily="18" charset="0"/>
                <a:ea typeface="楷体" pitchFamily="49" charset="-122"/>
                <a:cs typeface="Times New Roman" pitchFamily="18" charset="0"/>
              </a:rPr>
              <a:t>3</a:t>
            </a:r>
            <a:r>
              <a:rPr lang="zh-CN" altLang="en-US" b="1" smtClean="0">
                <a:latin typeface="Times New Roman" pitchFamily="18" charset="0"/>
                <a:ea typeface="楷体" pitchFamily="49" charset="-122"/>
                <a:cs typeface="Times New Roman" pitchFamily="18" charset="0"/>
              </a:rPr>
              <a:t>．</a:t>
            </a:r>
            <a:r>
              <a:rPr lang="zh-CN" altLang="en-US" b="1" smtClean="0">
                <a:solidFill>
                  <a:srgbClr val="000000"/>
                </a:solidFill>
                <a:latin typeface="Times New Roman" pitchFamily="18" charset="0"/>
                <a:ea typeface="楷体" pitchFamily="49" charset="-122"/>
                <a:cs typeface="Times New Roman" pitchFamily="18" charset="0"/>
              </a:rPr>
              <a:t>雷电时应该注意</a:t>
            </a:r>
            <a:endParaRPr lang="zh-CN" altLang="en-US" smtClean="0">
              <a:latin typeface="Times New Roman" pitchFamily="18" charset="0"/>
              <a:ea typeface="楷体" pitchFamily="49" charset="-122"/>
              <a:cs typeface="Times New Roman" pitchFamily="18" charset="0"/>
            </a:endParaRPr>
          </a:p>
        </p:txBody>
      </p:sp>
      <p:sp>
        <p:nvSpPr>
          <p:cNvPr id="3" name="内容占位符 2"/>
          <p:cNvSpPr>
            <a:spLocks noGrp="1"/>
          </p:cNvSpPr>
          <p:nvPr>
            <p:ph idx="1"/>
          </p:nvPr>
        </p:nvSpPr>
        <p:spPr>
          <a:xfrm>
            <a:off x="457200" y="1600200"/>
            <a:ext cx="6172200" cy="4525963"/>
          </a:xfrm>
        </p:spPr>
        <p:txBody>
          <a:bodyPr/>
          <a:lstStyle/>
          <a:p>
            <a:pPr>
              <a:lnSpc>
                <a:spcPct val="120000"/>
              </a:lnSpc>
              <a:buFontTx/>
              <a:buNone/>
            </a:pPr>
            <a:r>
              <a:rPr lang="zh-CN" altLang="en-US" sz="2800" b="1" smtClean="0">
                <a:solidFill>
                  <a:srgbClr val="000000"/>
                </a:solidFill>
                <a:latin typeface="Times New Roman" pitchFamily="18" charset="0"/>
                <a:ea typeface="楷体" pitchFamily="49" charset="-122"/>
                <a:cs typeface="Times New Roman" pitchFamily="18" charset="0"/>
              </a:rPr>
              <a:t>（</a:t>
            </a:r>
            <a:r>
              <a:rPr lang="en-US" altLang="zh-CN" sz="2800" b="1" smtClean="0">
                <a:solidFill>
                  <a:srgbClr val="000000"/>
                </a:solidFill>
                <a:latin typeface="Times New Roman" pitchFamily="18" charset="0"/>
                <a:ea typeface="楷体" pitchFamily="49" charset="-122"/>
                <a:cs typeface="Times New Roman" pitchFamily="18" charset="0"/>
              </a:rPr>
              <a:t>1</a:t>
            </a:r>
            <a:r>
              <a:rPr lang="zh-CN" altLang="en-US" sz="2800" b="1" smtClean="0">
                <a:solidFill>
                  <a:srgbClr val="000000"/>
                </a:solidFill>
                <a:latin typeface="Times New Roman" pitchFamily="18" charset="0"/>
                <a:ea typeface="楷体" pitchFamily="49" charset="-122"/>
                <a:cs typeface="Times New Roman" pitchFamily="18" charset="0"/>
              </a:rPr>
              <a:t>）不要靠近金属栏杆，各种电器应暂停使用。</a:t>
            </a:r>
          </a:p>
          <a:p>
            <a:pPr>
              <a:lnSpc>
                <a:spcPct val="120000"/>
              </a:lnSpc>
              <a:buFontTx/>
              <a:buNone/>
            </a:pPr>
            <a:r>
              <a:rPr lang="zh-CN" altLang="en-US" sz="2800" b="1" smtClean="0">
                <a:solidFill>
                  <a:srgbClr val="000000"/>
                </a:solidFill>
                <a:latin typeface="Times New Roman" pitchFamily="18" charset="0"/>
                <a:ea typeface="楷体" pitchFamily="49" charset="-122"/>
                <a:cs typeface="Times New Roman" pitchFamily="18" charset="0"/>
              </a:rPr>
              <a:t>（</a:t>
            </a:r>
            <a:r>
              <a:rPr lang="en-US" altLang="zh-CN" sz="2800" b="1" smtClean="0">
                <a:solidFill>
                  <a:srgbClr val="000000"/>
                </a:solidFill>
                <a:latin typeface="Times New Roman" pitchFamily="18" charset="0"/>
                <a:ea typeface="楷体" pitchFamily="49" charset="-122"/>
                <a:cs typeface="Times New Roman" pitchFamily="18" charset="0"/>
              </a:rPr>
              <a:t>2</a:t>
            </a:r>
            <a:r>
              <a:rPr lang="zh-CN" altLang="en-US" sz="2800" b="1" smtClean="0">
                <a:solidFill>
                  <a:srgbClr val="000000"/>
                </a:solidFill>
                <a:latin typeface="Times New Roman" pitchFamily="18" charset="0"/>
                <a:ea typeface="楷体" pitchFamily="49" charset="-122"/>
                <a:cs typeface="Times New Roman" pitchFamily="18" charset="0"/>
              </a:rPr>
              <a:t>）迅速走进屋内，或汽车内。</a:t>
            </a:r>
          </a:p>
          <a:p>
            <a:pPr>
              <a:lnSpc>
                <a:spcPct val="120000"/>
              </a:lnSpc>
              <a:buFontTx/>
              <a:buNone/>
            </a:pPr>
            <a:r>
              <a:rPr lang="zh-CN" altLang="en-US" sz="2800" b="1" smtClean="0">
                <a:solidFill>
                  <a:srgbClr val="000000"/>
                </a:solidFill>
                <a:latin typeface="Times New Roman" pitchFamily="18" charset="0"/>
                <a:ea typeface="楷体" pitchFamily="49" charset="-122"/>
                <a:cs typeface="Times New Roman" pitchFamily="18" charset="0"/>
              </a:rPr>
              <a:t>（</a:t>
            </a:r>
            <a:r>
              <a:rPr lang="en-US" altLang="zh-CN" sz="2800" b="1" smtClean="0">
                <a:solidFill>
                  <a:srgbClr val="000000"/>
                </a:solidFill>
                <a:latin typeface="Times New Roman" pitchFamily="18" charset="0"/>
                <a:ea typeface="楷体" pitchFamily="49" charset="-122"/>
                <a:cs typeface="Times New Roman" pitchFamily="18" charset="0"/>
              </a:rPr>
              <a:t>3</a:t>
            </a:r>
            <a:r>
              <a:rPr lang="zh-CN" altLang="en-US" sz="2800" b="1" smtClean="0">
                <a:solidFill>
                  <a:srgbClr val="000000"/>
                </a:solidFill>
                <a:latin typeface="Times New Roman" pitchFamily="18" charset="0"/>
                <a:ea typeface="楷体" pitchFamily="49" charset="-122"/>
                <a:cs typeface="Times New Roman" pitchFamily="18" charset="0"/>
              </a:rPr>
              <a:t>）不要手持金属杆，金属饰物包括手表也要抛离。</a:t>
            </a:r>
          </a:p>
          <a:p>
            <a:pPr>
              <a:lnSpc>
                <a:spcPct val="120000"/>
              </a:lnSpc>
              <a:buFontTx/>
              <a:buNone/>
            </a:pPr>
            <a:r>
              <a:rPr lang="zh-CN" altLang="en-US" sz="2800" b="1" smtClean="0">
                <a:solidFill>
                  <a:srgbClr val="000000"/>
                </a:solidFill>
                <a:latin typeface="Times New Roman" pitchFamily="18" charset="0"/>
                <a:ea typeface="楷体" pitchFamily="49" charset="-122"/>
                <a:cs typeface="Times New Roman" pitchFamily="18" charset="0"/>
              </a:rPr>
              <a:t>（</a:t>
            </a:r>
            <a:r>
              <a:rPr lang="en-US" altLang="zh-CN" sz="2800" b="1" smtClean="0">
                <a:solidFill>
                  <a:srgbClr val="000000"/>
                </a:solidFill>
                <a:latin typeface="Times New Roman" pitchFamily="18" charset="0"/>
                <a:ea typeface="楷体" pitchFamily="49" charset="-122"/>
                <a:cs typeface="Times New Roman" pitchFamily="18" charset="0"/>
              </a:rPr>
              <a:t>4</a:t>
            </a:r>
            <a:r>
              <a:rPr lang="zh-CN" altLang="en-US" sz="2800" b="1" smtClean="0">
                <a:solidFill>
                  <a:srgbClr val="000000"/>
                </a:solidFill>
                <a:latin typeface="Times New Roman" pitchFamily="18" charset="0"/>
                <a:ea typeface="楷体" pitchFamily="49" charset="-122"/>
                <a:cs typeface="Times New Roman" pitchFamily="18" charset="0"/>
              </a:rPr>
              <a:t>）在高山上，应该找没有积水的凹坑处双脚并拢蹲下。</a:t>
            </a:r>
            <a:endParaRPr lang="zh-CN" altLang="en-US" sz="2800" smtClean="0">
              <a:latin typeface="Times New Roman" pitchFamily="18" charset="0"/>
              <a:ea typeface="楷体" pitchFamily="49" charset="-122"/>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indefinite"/>
                            </p:stCondLst>
                          </p:cTn>
                        </p:par>
                        <p:par>
                          <p:cTn id="11" fill="hold" nodeType="afterGroup">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indefinite"/>
                            </p:stCondLst>
                          </p:cTn>
                        </p:par>
                        <p:par>
                          <p:cTn id="18" fill="hold" nodeType="afterGroup">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indefinite"/>
                            </p:stCondLst>
                          </p:cTn>
                        </p:par>
                        <p:par>
                          <p:cTn id="25" fill="hold" nodeType="afterGroup">
                            <p:stCondLst>
                              <p:cond delay="0"/>
                            </p:stCondLst>
                            <p:childTnLst>
                              <p:par>
                                <p:cTn id="26" presetID="2" presetClass="entr" presetSubtype="4"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additive="base">
                                        <p:cTn id="2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457200" y="274638"/>
            <a:ext cx="8229600" cy="792162"/>
          </a:xfrm>
        </p:spPr>
        <p:style>
          <a:lnRef idx="0">
            <a:schemeClr val="accent6"/>
          </a:lnRef>
          <a:fillRef idx="3">
            <a:schemeClr val="accent6"/>
          </a:fillRef>
          <a:effectRef idx="3">
            <a:schemeClr val="accent6"/>
          </a:effectRef>
          <a:fontRef idx="minor">
            <a:schemeClr val="lt1"/>
          </a:fontRef>
        </p:style>
        <p:txBody>
          <a:bodyPr/>
          <a:lstStyle/>
          <a:p>
            <a:r>
              <a:rPr lang="zh-CN" altLang="en-US"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楷体" pitchFamily="49" charset="-122"/>
                <a:cs typeface="Times New Roman" pitchFamily="18" charset="0"/>
              </a:rPr>
              <a:t>本课小结</a:t>
            </a:r>
            <a:endParaRPr lang="zh-CN" altLang="en-US">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楷体" pitchFamily="49" charset="-122"/>
              <a:cs typeface="Times New Roman" pitchFamily="18" charset="0"/>
            </a:endParaRPr>
          </a:p>
        </p:txBody>
      </p:sp>
      <p:pic>
        <p:nvPicPr>
          <p:cNvPr id="28675" name="Picture 3" descr="G:\我的物理\2020秋物理九上课件\2020秋物理九上课件19-03安全用电\思维导图19-03安全用电.png"/>
          <p:cNvPicPr>
            <a:picLocks noChangeAspect="1" noChangeArrowheads="1"/>
          </p:cNvPicPr>
          <p:nvPr/>
        </p:nvPicPr>
        <p:blipFill>
          <a:blip r:embed="rId2"/>
          <a:stretch>
            <a:fillRect/>
          </a:stretch>
        </p:blipFill>
        <p:spPr bwMode="auto">
          <a:xfrm>
            <a:off x="228600" y="1524000"/>
            <a:ext cx="8714497" cy="4038600"/>
          </a:xfrm>
          <a:prstGeom prst="rect">
            <a:avLst/>
          </a:prstGeom>
          <a:noFill/>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457200" y="274638"/>
            <a:ext cx="8229600" cy="715962"/>
          </a:xfrm>
        </p:spPr>
        <p:style>
          <a:lnRef idx="0">
            <a:schemeClr val="accent2"/>
          </a:lnRef>
          <a:fillRef idx="3">
            <a:schemeClr val="accent2"/>
          </a:fillRef>
          <a:effectRef idx="3">
            <a:schemeClr val="accent2"/>
          </a:effectRef>
          <a:fontRef idx="minor">
            <a:schemeClr val="lt1"/>
          </a:fontRef>
        </p:style>
        <p:txBody>
          <a:bodyPr/>
          <a:lstStyle/>
          <a:p>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楷体" pitchFamily="49" charset="-122"/>
                <a:cs typeface="Times New Roman" pitchFamily="18" charset="0"/>
              </a:rPr>
              <a:t>课堂练习</a:t>
            </a:r>
            <a:endParaRPr lang="zh-CN" altLang="en-US" sz="3600"/>
          </a:p>
        </p:txBody>
      </p:sp>
      <p:sp>
        <p:nvSpPr>
          <p:cNvPr id="4" name="内容占位符 3"/>
          <p:cNvSpPr>
            <a:spLocks noGrp="1"/>
          </p:cNvSpPr>
          <p:nvPr>
            <p:ph idx="1"/>
          </p:nvPr>
        </p:nvSpPr>
        <p:spPr>
          <a:xfrm>
            <a:off x="457200" y="1143000"/>
            <a:ext cx="8229600" cy="5410200"/>
          </a:xfrm>
        </p:spPr>
        <p:txBody>
          <a:bodyPr/>
          <a:lstStyle/>
          <a:p>
            <a:pPr>
              <a:buNone/>
            </a:pPr>
            <a:r>
              <a:rPr lang="zh-CN" altLang="en-US" sz="2800" b="1" smtClean="0">
                <a:solidFill>
                  <a:srgbClr val="000099"/>
                </a:solidFill>
                <a:latin typeface="Times New Roman" pitchFamily="18" charset="0"/>
                <a:ea typeface="楷体" pitchFamily="49" charset="-122"/>
                <a:cs typeface="Times New Roman" pitchFamily="18" charset="0"/>
              </a:rPr>
              <a:t>（</a:t>
            </a:r>
            <a:r>
              <a:rPr lang="en-US" altLang="zh-CN" sz="2800" b="1" smtClean="0">
                <a:solidFill>
                  <a:srgbClr val="000099"/>
                </a:solidFill>
                <a:latin typeface="Times New Roman" pitchFamily="18" charset="0"/>
                <a:ea typeface="楷体" pitchFamily="49" charset="-122"/>
                <a:cs typeface="Times New Roman" pitchFamily="18" charset="0"/>
              </a:rPr>
              <a:t>2020•</a:t>
            </a:r>
            <a:r>
              <a:rPr lang="zh-CN" altLang="en-US" sz="2800" b="1" smtClean="0">
                <a:solidFill>
                  <a:srgbClr val="000099"/>
                </a:solidFill>
                <a:latin typeface="Times New Roman" pitchFamily="18" charset="0"/>
                <a:ea typeface="楷体" pitchFamily="49" charset="-122"/>
                <a:cs typeface="Times New Roman" pitchFamily="18" charset="0"/>
              </a:rPr>
              <a:t>金水区校级三模）关于家庭电路和安全用电，下列说法正确的是（　　）</a:t>
            </a:r>
          </a:p>
          <a:p>
            <a:pPr>
              <a:buNone/>
            </a:pPr>
            <a:r>
              <a:rPr lang="en-US" altLang="zh-CN" sz="2800" b="1" smtClean="0">
                <a:solidFill>
                  <a:srgbClr val="000099"/>
                </a:solidFill>
                <a:latin typeface="Times New Roman" pitchFamily="18" charset="0"/>
                <a:ea typeface="楷体" pitchFamily="49" charset="-122"/>
                <a:cs typeface="Times New Roman" pitchFamily="18" charset="0"/>
              </a:rPr>
              <a:t>A</a:t>
            </a:r>
            <a:r>
              <a:rPr lang="zh-CN" altLang="en-US" sz="2800" b="1" smtClean="0">
                <a:solidFill>
                  <a:srgbClr val="000099"/>
                </a:solidFill>
                <a:latin typeface="Times New Roman" pitchFamily="18" charset="0"/>
                <a:ea typeface="楷体" pitchFamily="49" charset="-122"/>
                <a:cs typeface="Times New Roman" pitchFamily="18" charset="0"/>
              </a:rPr>
              <a:t>．开关接在火线和用电器之间，与接在零线和用电器之间，同样安全</a:t>
            </a:r>
          </a:p>
          <a:p>
            <a:pPr>
              <a:buNone/>
            </a:pPr>
            <a:r>
              <a:rPr lang="en-US" altLang="zh-CN" sz="2800" b="1" smtClean="0">
                <a:solidFill>
                  <a:srgbClr val="000099"/>
                </a:solidFill>
                <a:latin typeface="Times New Roman" pitchFamily="18" charset="0"/>
                <a:ea typeface="楷体" pitchFamily="49" charset="-122"/>
                <a:cs typeface="Times New Roman" pitchFamily="18" charset="0"/>
              </a:rPr>
              <a:t>B</a:t>
            </a:r>
            <a:r>
              <a:rPr lang="zh-CN" altLang="en-US" sz="2800" b="1" smtClean="0">
                <a:solidFill>
                  <a:srgbClr val="000099"/>
                </a:solidFill>
                <a:latin typeface="Times New Roman" pitchFamily="18" charset="0"/>
                <a:ea typeface="楷体" pitchFamily="49" charset="-122"/>
                <a:cs typeface="Times New Roman" pitchFamily="18" charset="0"/>
              </a:rPr>
              <a:t>．三孔插座能保证用电器的金属外壳与零线相连，比两孔插座更安全</a:t>
            </a:r>
          </a:p>
          <a:p>
            <a:pPr>
              <a:buNone/>
            </a:pPr>
            <a:r>
              <a:rPr lang="en-US" altLang="zh-CN" sz="2800" b="1" smtClean="0">
                <a:solidFill>
                  <a:srgbClr val="000099"/>
                </a:solidFill>
                <a:latin typeface="Times New Roman" pitchFamily="18" charset="0"/>
                <a:ea typeface="楷体" pitchFamily="49" charset="-122"/>
                <a:cs typeface="Times New Roman" pitchFamily="18" charset="0"/>
              </a:rPr>
              <a:t>C</a:t>
            </a:r>
            <a:r>
              <a:rPr lang="zh-CN" altLang="en-US" sz="2800" b="1" smtClean="0">
                <a:solidFill>
                  <a:srgbClr val="000099"/>
                </a:solidFill>
                <a:latin typeface="Times New Roman" pitchFamily="18" charset="0"/>
                <a:ea typeface="楷体" pitchFamily="49" charset="-122"/>
                <a:cs typeface="Times New Roman" pitchFamily="18" charset="0"/>
              </a:rPr>
              <a:t>．控制电灯的开关短路，会造成家庭电路中总电流过大，空气开关跳闸</a:t>
            </a:r>
          </a:p>
          <a:p>
            <a:pPr>
              <a:buNone/>
            </a:pPr>
            <a:r>
              <a:rPr lang="en-US" altLang="zh-CN" sz="2800" b="1" smtClean="0">
                <a:solidFill>
                  <a:srgbClr val="000099"/>
                </a:solidFill>
                <a:latin typeface="Times New Roman" pitchFamily="18" charset="0"/>
                <a:ea typeface="楷体" pitchFamily="49" charset="-122"/>
                <a:cs typeface="Times New Roman" pitchFamily="18" charset="0"/>
              </a:rPr>
              <a:t>D</a:t>
            </a:r>
            <a:r>
              <a:rPr lang="zh-CN" altLang="en-US" sz="2800" b="1" smtClean="0">
                <a:solidFill>
                  <a:srgbClr val="000099"/>
                </a:solidFill>
                <a:latin typeface="Times New Roman" pitchFamily="18" charset="0"/>
                <a:ea typeface="楷体" pitchFamily="49" charset="-122"/>
                <a:cs typeface="Times New Roman" pitchFamily="18" charset="0"/>
              </a:rPr>
              <a:t>．发现家用电器或电线着火时，必须首先切断电源，然后再救火</a:t>
            </a:r>
            <a:endParaRPr lang="en-US" altLang="zh-CN" sz="2800" b="1" smtClean="0">
              <a:solidFill>
                <a:srgbClr val="000099"/>
              </a:solidFill>
              <a:latin typeface="Times New Roman" pitchFamily="18" charset="0"/>
              <a:ea typeface="楷体" pitchFamily="49" charset="-122"/>
              <a:cs typeface="Times New Roman" pitchFamily="18" charset="0"/>
            </a:endParaRPr>
          </a:p>
          <a:p>
            <a:pPr>
              <a:buNone/>
            </a:pPr>
            <a:r>
              <a:rPr lang="zh-CN" altLang="en-US" sz="2800" b="1" smtClean="0">
                <a:solidFill>
                  <a:srgbClr val="FF0000"/>
                </a:solidFill>
                <a:latin typeface="Times New Roman" pitchFamily="18" charset="0"/>
                <a:ea typeface="楷体" pitchFamily="49" charset="-122"/>
                <a:cs typeface="Times New Roman" pitchFamily="18" charset="0"/>
              </a:rPr>
              <a:t>答案：</a:t>
            </a:r>
            <a:r>
              <a:rPr lang="en-US" altLang="zh-CN" sz="2800" b="1" smtClean="0">
                <a:solidFill>
                  <a:srgbClr val="FF0000"/>
                </a:solidFill>
                <a:latin typeface="Times New Roman" pitchFamily="18" charset="0"/>
                <a:ea typeface="楷体" pitchFamily="49" charset="-122"/>
                <a:cs typeface="Times New Roman" pitchFamily="18" charset="0"/>
              </a:rPr>
              <a:t>D</a:t>
            </a:r>
            <a:endParaRPr lang="zh-CN" altLang="en-US" sz="2800" b="1">
              <a:solidFill>
                <a:srgbClr val="FF0000"/>
              </a:solidFill>
              <a:latin typeface="Times New Roman" pitchFamily="18" charset="0"/>
              <a:ea typeface="楷体" pitchFamily="49" charset="-122"/>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wipe(down)">
                                      <p:cBhvr>
                                        <p:cTn id="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标题 1"/>
          <p:cNvSpPr>
            <a:spLocks noGrp="1"/>
          </p:cNvSpPr>
          <p:nvPr>
            <p:ph type="title"/>
          </p:nvPr>
        </p:nvSpPr>
        <p:spPr>
          <a:xfrm>
            <a:off x="457200" y="274638"/>
            <a:ext cx="8229600" cy="639762"/>
          </a:xfrm>
        </p:spPr>
        <p:style>
          <a:lnRef idx="0">
            <a:schemeClr val="accent2"/>
          </a:lnRef>
          <a:fillRef idx="3">
            <a:schemeClr val="accent2"/>
          </a:fillRef>
          <a:effectRef idx="3">
            <a:schemeClr val="accent2"/>
          </a:effectRef>
          <a:fontRef idx="minor">
            <a:schemeClr val="lt1"/>
          </a:fontRef>
        </p:style>
        <p:txBody>
          <a:bodyPr/>
          <a:lstStyle/>
          <a:p>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楷体" pitchFamily="49" charset="-122"/>
                <a:cs typeface="Times New Roman" pitchFamily="18" charset="0"/>
              </a:rPr>
              <a:t>课堂练习</a:t>
            </a:r>
            <a:endParaRPr lang="zh-CN" altLang="en-US" sz="3600" smtClean="0"/>
          </a:p>
        </p:txBody>
      </p:sp>
      <p:sp>
        <p:nvSpPr>
          <p:cNvPr id="27651" name="内容占位符 2"/>
          <p:cNvSpPr>
            <a:spLocks noGrp="1"/>
          </p:cNvSpPr>
          <p:nvPr>
            <p:ph idx="1"/>
          </p:nvPr>
        </p:nvSpPr>
        <p:spPr>
          <a:xfrm>
            <a:off x="457200" y="1219200"/>
            <a:ext cx="8229600" cy="4906963"/>
          </a:xfrm>
        </p:spPr>
        <p:txBody>
          <a:bodyPr/>
          <a:lstStyle/>
          <a:p>
            <a:pPr>
              <a:buNone/>
            </a:pPr>
            <a:r>
              <a:rPr lang="zh-CN" altLang="en-US" sz="2800" b="1" smtClean="0">
                <a:solidFill>
                  <a:srgbClr val="000099"/>
                </a:solidFill>
                <a:latin typeface="Times New Roman" pitchFamily="18" charset="0"/>
                <a:ea typeface="楷体" pitchFamily="49" charset="-122"/>
                <a:cs typeface="Times New Roman" pitchFamily="18" charset="0"/>
              </a:rPr>
              <a:t>（</a:t>
            </a:r>
            <a:r>
              <a:rPr lang="en-US" altLang="zh-CN" sz="2800" b="1" smtClean="0">
                <a:solidFill>
                  <a:srgbClr val="000099"/>
                </a:solidFill>
                <a:latin typeface="Times New Roman" pitchFamily="18" charset="0"/>
                <a:ea typeface="楷体" pitchFamily="49" charset="-122"/>
                <a:cs typeface="Times New Roman" pitchFamily="18" charset="0"/>
              </a:rPr>
              <a:t>2020•</a:t>
            </a:r>
            <a:r>
              <a:rPr lang="zh-CN" altLang="en-US" sz="2800" b="1" smtClean="0">
                <a:solidFill>
                  <a:srgbClr val="000099"/>
                </a:solidFill>
                <a:latin typeface="Times New Roman" pitchFamily="18" charset="0"/>
                <a:ea typeface="楷体" pitchFamily="49" charset="-122"/>
                <a:cs typeface="Times New Roman" pitchFamily="18" charset="0"/>
              </a:rPr>
              <a:t>抚顺模拟）关于家庭电路和安全用电，下列说法正确的是（　　）</a:t>
            </a:r>
          </a:p>
          <a:p>
            <a:pPr>
              <a:buNone/>
            </a:pPr>
            <a:r>
              <a:rPr lang="en-US" altLang="zh-CN" sz="2800" b="1" smtClean="0">
                <a:solidFill>
                  <a:srgbClr val="000099"/>
                </a:solidFill>
                <a:latin typeface="Times New Roman" pitchFamily="18" charset="0"/>
                <a:ea typeface="楷体" pitchFamily="49" charset="-122"/>
                <a:cs typeface="Times New Roman" pitchFamily="18" charset="0"/>
              </a:rPr>
              <a:t>A</a:t>
            </a:r>
            <a:r>
              <a:rPr lang="zh-CN" altLang="en-US" sz="2800" b="1" smtClean="0">
                <a:solidFill>
                  <a:srgbClr val="000099"/>
                </a:solidFill>
                <a:latin typeface="Times New Roman" pitchFamily="18" charset="0"/>
                <a:ea typeface="楷体" pitchFamily="49" charset="-122"/>
                <a:cs typeface="Times New Roman" pitchFamily="18" charset="0"/>
              </a:rPr>
              <a:t>．家庭电路需要修理时，必须断开总开关</a:t>
            </a:r>
            <a:endParaRPr lang="en-US" altLang="zh-CN" sz="2800" b="1" smtClean="0">
              <a:solidFill>
                <a:srgbClr val="000099"/>
              </a:solidFill>
              <a:latin typeface="Times New Roman" pitchFamily="18" charset="0"/>
              <a:ea typeface="楷体" pitchFamily="49" charset="-122"/>
              <a:cs typeface="Times New Roman" pitchFamily="18" charset="0"/>
            </a:endParaRPr>
          </a:p>
          <a:p>
            <a:pPr>
              <a:buNone/>
            </a:pPr>
            <a:r>
              <a:rPr lang="en-US" altLang="zh-CN" sz="2800" b="1" smtClean="0">
                <a:solidFill>
                  <a:srgbClr val="000099"/>
                </a:solidFill>
                <a:latin typeface="Times New Roman" pitchFamily="18" charset="0"/>
                <a:ea typeface="楷体" pitchFamily="49" charset="-122"/>
                <a:cs typeface="Times New Roman" pitchFamily="18" charset="0"/>
              </a:rPr>
              <a:t>B</a:t>
            </a:r>
            <a:r>
              <a:rPr lang="zh-CN" altLang="en-US" sz="2800" b="1" smtClean="0">
                <a:solidFill>
                  <a:srgbClr val="000099"/>
                </a:solidFill>
                <a:latin typeface="Times New Roman" pitchFamily="18" charset="0"/>
                <a:ea typeface="楷体" pitchFamily="49" charset="-122"/>
                <a:cs typeface="Times New Roman" pitchFamily="18" charset="0"/>
              </a:rPr>
              <a:t>．当人体发生触电时，空气开关会自动断开</a:t>
            </a:r>
            <a:endParaRPr lang="en-US" altLang="zh-CN" sz="2800" b="1" smtClean="0">
              <a:solidFill>
                <a:srgbClr val="000099"/>
              </a:solidFill>
              <a:latin typeface="Times New Roman" pitchFamily="18" charset="0"/>
              <a:ea typeface="楷体" pitchFamily="49" charset="-122"/>
              <a:cs typeface="Times New Roman" pitchFamily="18" charset="0"/>
            </a:endParaRPr>
          </a:p>
          <a:p>
            <a:pPr>
              <a:buNone/>
            </a:pPr>
            <a:r>
              <a:rPr lang="en-US" altLang="zh-CN" sz="2800" b="1" smtClean="0">
                <a:solidFill>
                  <a:srgbClr val="000099"/>
                </a:solidFill>
                <a:latin typeface="Times New Roman" pitchFamily="18" charset="0"/>
                <a:ea typeface="楷体" pitchFamily="49" charset="-122"/>
                <a:cs typeface="Times New Roman" pitchFamily="18" charset="0"/>
              </a:rPr>
              <a:t>C</a:t>
            </a:r>
            <a:r>
              <a:rPr lang="zh-CN" altLang="en-US" sz="2800" b="1" smtClean="0">
                <a:solidFill>
                  <a:srgbClr val="000099"/>
                </a:solidFill>
                <a:latin typeface="Times New Roman" pitchFamily="18" charset="0"/>
                <a:ea typeface="楷体" pitchFamily="49" charset="-122"/>
                <a:cs typeface="Times New Roman" pitchFamily="18" charset="0"/>
              </a:rPr>
              <a:t>．试电笔接触火线不发光，说明零线有断路</a:t>
            </a:r>
            <a:endParaRPr lang="en-US" altLang="zh-CN" sz="2800" b="1" smtClean="0">
              <a:solidFill>
                <a:srgbClr val="000099"/>
              </a:solidFill>
              <a:latin typeface="Times New Roman" pitchFamily="18" charset="0"/>
              <a:ea typeface="楷体" pitchFamily="49" charset="-122"/>
              <a:cs typeface="Times New Roman" pitchFamily="18" charset="0"/>
            </a:endParaRPr>
          </a:p>
          <a:p>
            <a:pPr>
              <a:buNone/>
            </a:pPr>
            <a:r>
              <a:rPr lang="en-US" altLang="zh-CN" sz="2800" b="1" smtClean="0">
                <a:solidFill>
                  <a:srgbClr val="000099"/>
                </a:solidFill>
                <a:latin typeface="Times New Roman" pitchFamily="18" charset="0"/>
                <a:ea typeface="楷体" pitchFamily="49" charset="-122"/>
                <a:cs typeface="Times New Roman" pitchFamily="18" charset="0"/>
              </a:rPr>
              <a:t>D</a:t>
            </a:r>
            <a:r>
              <a:rPr lang="zh-CN" altLang="en-US" sz="2800" b="1" smtClean="0">
                <a:solidFill>
                  <a:srgbClr val="000099"/>
                </a:solidFill>
                <a:latin typeface="Times New Roman" pitchFamily="18" charset="0"/>
                <a:ea typeface="楷体" pitchFamily="49" charset="-122"/>
                <a:cs typeface="Times New Roman" pitchFamily="18" charset="0"/>
              </a:rPr>
              <a:t>．三线插头的地线断路，用电器也会停止工作</a:t>
            </a:r>
            <a:endParaRPr lang="en-US" altLang="zh-CN" sz="2800" b="1" smtClean="0">
              <a:solidFill>
                <a:srgbClr val="000099"/>
              </a:solidFill>
              <a:latin typeface="Times New Roman" pitchFamily="18" charset="0"/>
              <a:ea typeface="楷体" pitchFamily="49" charset="-122"/>
              <a:cs typeface="Times New Roman" pitchFamily="18" charset="0"/>
            </a:endParaRPr>
          </a:p>
          <a:p>
            <a:pPr>
              <a:buNone/>
            </a:pPr>
            <a:r>
              <a:rPr lang="zh-CN" altLang="en-US" sz="2800" b="1" smtClean="0">
                <a:solidFill>
                  <a:srgbClr val="FF0000"/>
                </a:solidFill>
                <a:latin typeface="Times New Roman" pitchFamily="18" charset="0"/>
                <a:ea typeface="楷体" pitchFamily="49" charset="-122"/>
                <a:cs typeface="Times New Roman" pitchFamily="18" charset="0"/>
              </a:rPr>
              <a:t>答案：</a:t>
            </a:r>
            <a:r>
              <a:rPr lang="en-US" altLang="zh-CN" sz="2800" b="1" smtClean="0">
                <a:solidFill>
                  <a:srgbClr val="FF0000"/>
                </a:solidFill>
                <a:latin typeface="Times New Roman" pitchFamily="18" charset="0"/>
                <a:ea typeface="楷体" pitchFamily="49" charset="-122"/>
                <a:cs typeface="Times New Roman" pitchFamily="18" charset="0"/>
              </a:rPr>
              <a:t>A</a:t>
            </a:r>
            <a:endParaRPr lang="zh-CN" altLang="en-US" sz="2800" b="1" smtClean="0">
              <a:solidFill>
                <a:srgbClr val="FF0000"/>
              </a:solidFill>
              <a:latin typeface="Times New Roman" pitchFamily="18" charset="0"/>
              <a:ea typeface="楷体" pitchFamily="49" charset="-122"/>
              <a:cs typeface="Times New Roman" pitchFamily="18" charset="0"/>
            </a:endParaRPr>
          </a:p>
          <a:p>
            <a:endParaRPr lang="zh-CN" altLang="en-US" sz="2800" b="1" smtClean="0">
              <a:solidFill>
                <a:srgbClr val="000099"/>
              </a:solidFill>
              <a:latin typeface="Times New Roman" pitchFamily="18" charset="0"/>
              <a:ea typeface="楷体" pitchFamily="49" charset="-122"/>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nodeType="clickEffect">
                                  <p:stCondLst>
                                    <p:cond delay="0"/>
                                  </p:stCondLst>
                                  <p:childTnLst>
                                    <p:set>
                                      <p:cBhvr>
                                        <p:cTn id="6" dur="1" fill="hold">
                                          <p:stCondLst>
                                            <p:cond delay="0"/>
                                          </p:stCondLst>
                                        </p:cTn>
                                        <p:tgtEl>
                                          <p:spTgt spid="27651">
                                            <p:txEl>
                                              <p:pRg st="5" end="5"/>
                                            </p:txEl>
                                          </p:spTgt>
                                        </p:tgtEl>
                                        <p:attrNameLst>
                                          <p:attrName>style.visibility</p:attrName>
                                        </p:attrNameLst>
                                      </p:cBhvr>
                                      <p:to>
                                        <p:strVal val="visible"/>
                                      </p:to>
                                    </p:set>
                                    <p:animEffect transition="in" filter="wipe(down)">
                                      <p:cBhvr>
                                        <p:cTn id="7" dur="500"/>
                                        <p:tgtEl>
                                          <p:spTgt spid="2765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标题 1"/>
          <p:cNvSpPr>
            <a:spLocks noGrp="1"/>
          </p:cNvSpPr>
          <p:nvPr>
            <p:ph type="title"/>
          </p:nvPr>
        </p:nvSpPr>
        <p:spPr>
          <a:xfrm>
            <a:off x="457200" y="274638"/>
            <a:ext cx="8229600" cy="639762"/>
          </a:xfrm>
        </p:spPr>
        <p:style>
          <a:lnRef idx="0">
            <a:schemeClr val="accent2"/>
          </a:lnRef>
          <a:fillRef idx="3">
            <a:schemeClr val="accent2"/>
          </a:fillRef>
          <a:effectRef idx="3">
            <a:schemeClr val="accent2"/>
          </a:effectRef>
          <a:fontRef idx="minor">
            <a:schemeClr val="lt1"/>
          </a:fontRef>
        </p:style>
        <p:txBody>
          <a:bodyPr/>
          <a:lstStyle/>
          <a:p>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楷体" pitchFamily="49" charset="-122"/>
                <a:cs typeface="Times New Roman" pitchFamily="18" charset="0"/>
              </a:rPr>
              <a:t>课堂练习</a:t>
            </a:r>
            <a:endParaRPr lang="zh-CN" altLang="en-US" sz="3600" smtClean="0"/>
          </a:p>
        </p:txBody>
      </p:sp>
      <p:sp>
        <p:nvSpPr>
          <p:cNvPr id="27651" name="内容占位符 2"/>
          <p:cNvSpPr>
            <a:spLocks noGrp="1"/>
          </p:cNvSpPr>
          <p:nvPr>
            <p:ph idx="1"/>
          </p:nvPr>
        </p:nvSpPr>
        <p:spPr>
          <a:xfrm>
            <a:off x="457200" y="1219200"/>
            <a:ext cx="8229600" cy="4906963"/>
          </a:xfrm>
        </p:spPr>
        <p:txBody>
          <a:bodyPr/>
          <a:lstStyle/>
          <a:p>
            <a:pPr>
              <a:buNone/>
            </a:pPr>
            <a:r>
              <a:rPr lang="zh-CN" altLang="en-US" sz="2800" b="1" smtClean="0">
                <a:solidFill>
                  <a:srgbClr val="000099"/>
                </a:solidFill>
                <a:latin typeface="Times New Roman" pitchFamily="18" charset="0"/>
                <a:ea typeface="楷体" pitchFamily="49" charset="-122"/>
                <a:cs typeface="Times New Roman" pitchFamily="18" charset="0"/>
              </a:rPr>
              <a:t>（</a:t>
            </a:r>
            <a:r>
              <a:rPr lang="en-US" altLang="zh-CN" sz="2800" b="1" smtClean="0">
                <a:solidFill>
                  <a:srgbClr val="000099"/>
                </a:solidFill>
                <a:latin typeface="Times New Roman" pitchFamily="18" charset="0"/>
                <a:ea typeface="楷体" pitchFamily="49" charset="-122"/>
                <a:cs typeface="Times New Roman" pitchFamily="18" charset="0"/>
              </a:rPr>
              <a:t>2020•</a:t>
            </a:r>
            <a:r>
              <a:rPr lang="zh-CN" altLang="en-US" sz="2800" b="1" smtClean="0">
                <a:solidFill>
                  <a:srgbClr val="000099"/>
                </a:solidFill>
                <a:latin typeface="Times New Roman" pitchFamily="18" charset="0"/>
                <a:ea typeface="楷体" pitchFamily="49" charset="-122"/>
                <a:cs typeface="Times New Roman" pitchFamily="18" charset="0"/>
              </a:rPr>
              <a:t>铜仁市）电给人类带来了极大的便利。但不正确用电也会带来很大的危害，甚至会危及生命。下列做法符合安全用电原则的是（　　）</a:t>
            </a:r>
          </a:p>
          <a:p>
            <a:pPr>
              <a:buNone/>
            </a:pPr>
            <a:r>
              <a:rPr lang="en-US" altLang="zh-CN" sz="2800" b="1" smtClean="0">
                <a:solidFill>
                  <a:srgbClr val="000099"/>
                </a:solidFill>
                <a:latin typeface="Times New Roman" pitchFamily="18" charset="0"/>
                <a:ea typeface="楷体" pitchFamily="49" charset="-122"/>
                <a:cs typeface="Times New Roman" pitchFamily="18" charset="0"/>
              </a:rPr>
              <a:t>A</a:t>
            </a:r>
            <a:r>
              <a:rPr lang="zh-CN" altLang="en-US" sz="2800" b="1" smtClean="0">
                <a:solidFill>
                  <a:srgbClr val="000099"/>
                </a:solidFill>
                <a:latin typeface="Times New Roman" pitchFamily="18" charset="0"/>
                <a:ea typeface="楷体" pitchFamily="49" charset="-122"/>
                <a:cs typeface="Times New Roman" pitchFamily="18" charset="0"/>
              </a:rPr>
              <a:t>．发生触电事故时，首先应切断电源再进行施救</a:t>
            </a:r>
          </a:p>
          <a:p>
            <a:pPr>
              <a:buNone/>
            </a:pPr>
            <a:r>
              <a:rPr lang="en-US" altLang="zh-CN" sz="2800" b="1" smtClean="0">
                <a:solidFill>
                  <a:srgbClr val="000099"/>
                </a:solidFill>
                <a:latin typeface="Times New Roman" pitchFamily="18" charset="0"/>
                <a:ea typeface="楷体" pitchFamily="49" charset="-122"/>
                <a:cs typeface="Times New Roman" pitchFamily="18" charset="0"/>
              </a:rPr>
              <a:t>B</a:t>
            </a:r>
            <a:r>
              <a:rPr lang="zh-CN" altLang="en-US" sz="2800" b="1" smtClean="0">
                <a:solidFill>
                  <a:srgbClr val="000099"/>
                </a:solidFill>
                <a:latin typeface="Times New Roman" pitchFamily="18" charset="0"/>
                <a:ea typeface="楷体" pitchFamily="49" charset="-122"/>
                <a:cs typeface="Times New Roman" pitchFamily="18" charset="0"/>
              </a:rPr>
              <a:t>．保险丝断了，可以用铜丝替代</a:t>
            </a:r>
          </a:p>
          <a:p>
            <a:pPr>
              <a:buNone/>
            </a:pPr>
            <a:r>
              <a:rPr lang="en-US" altLang="zh-CN" sz="2800" b="1" smtClean="0">
                <a:solidFill>
                  <a:srgbClr val="000099"/>
                </a:solidFill>
                <a:latin typeface="Times New Roman" pitchFamily="18" charset="0"/>
                <a:ea typeface="楷体" pitchFamily="49" charset="-122"/>
                <a:cs typeface="Times New Roman" pitchFamily="18" charset="0"/>
              </a:rPr>
              <a:t>C</a:t>
            </a:r>
            <a:r>
              <a:rPr lang="zh-CN" altLang="en-US" sz="2800" b="1" smtClean="0">
                <a:solidFill>
                  <a:srgbClr val="000099"/>
                </a:solidFill>
                <a:latin typeface="Times New Roman" pitchFamily="18" charset="0"/>
                <a:ea typeface="楷体" pitchFamily="49" charset="-122"/>
                <a:cs typeface="Times New Roman" pitchFamily="18" charset="0"/>
              </a:rPr>
              <a:t>．使用试电笔时，手指要碰到笔尖的金属体</a:t>
            </a:r>
          </a:p>
          <a:p>
            <a:pPr>
              <a:buNone/>
            </a:pPr>
            <a:r>
              <a:rPr lang="en-US" altLang="zh-CN" sz="2800" b="1" smtClean="0">
                <a:solidFill>
                  <a:srgbClr val="000099"/>
                </a:solidFill>
                <a:latin typeface="Times New Roman" pitchFamily="18" charset="0"/>
                <a:ea typeface="楷体" pitchFamily="49" charset="-122"/>
                <a:cs typeface="Times New Roman" pitchFamily="18" charset="0"/>
              </a:rPr>
              <a:t>D</a:t>
            </a:r>
            <a:r>
              <a:rPr lang="zh-CN" altLang="en-US" sz="2800" b="1" smtClean="0">
                <a:solidFill>
                  <a:srgbClr val="000099"/>
                </a:solidFill>
                <a:latin typeface="Times New Roman" pitchFamily="18" charset="0"/>
                <a:ea typeface="楷体" pitchFamily="49" charset="-122"/>
                <a:cs typeface="Times New Roman" pitchFamily="18" charset="0"/>
              </a:rPr>
              <a:t>．只用一只手接触火线，一定不会造成触电事故</a:t>
            </a:r>
            <a:r>
              <a:rPr lang="zh-CN" altLang="en-US" sz="2800" b="1" smtClean="0">
                <a:solidFill>
                  <a:srgbClr val="FF0000"/>
                </a:solidFill>
                <a:latin typeface="Times New Roman" pitchFamily="18" charset="0"/>
                <a:ea typeface="楷体" pitchFamily="49" charset="-122"/>
                <a:cs typeface="Times New Roman" pitchFamily="18" charset="0"/>
              </a:rPr>
              <a:t>答案：</a:t>
            </a:r>
            <a:r>
              <a:rPr lang="en-US" altLang="zh-CN" sz="2800" b="1" smtClean="0">
                <a:solidFill>
                  <a:srgbClr val="FF0000"/>
                </a:solidFill>
                <a:latin typeface="Times New Roman" pitchFamily="18" charset="0"/>
                <a:ea typeface="楷体" pitchFamily="49" charset="-122"/>
                <a:cs typeface="Times New Roman" pitchFamily="18" charset="0"/>
              </a:rPr>
              <a:t>A</a:t>
            </a:r>
            <a:endParaRPr lang="zh-CN" altLang="en-US" sz="2800" b="1" smtClean="0">
              <a:solidFill>
                <a:srgbClr val="FF0000"/>
              </a:solidFill>
              <a:latin typeface="Times New Roman" pitchFamily="18" charset="0"/>
              <a:ea typeface="楷体" pitchFamily="49" charset="-122"/>
              <a:cs typeface="Times New Roman" pitchFamily="18" charset="0"/>
            </a:endParaRPr>
          </a:p>
          <a:p>
            <a:endParaRPr lang="zh-CN" altLang="en-US" sz="2800" b="1" smtClean="0">
              <a:solidFill>
                <a:srgbClr val="000099"/>
              </a:solidFill>
              <a:latin typeface="Times New Roman" pitchFamily="18" charset="0"/>
              <a:ea typeface="楷体" pitchFamily="49" charset="-122"/>
              <a:cs typeface="Times New Roman" pitchFamily="18" charset="0"/>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标题 1"/>
          <p:cNvSpPr>
            <a:spLocks noGrp="1"/>
          </p:cNvSpPr>
          <p:nvPr>
            <p:ph type="title"/>
          </p:nvPr>
        </p:nvSpPr>
        <p:spPr>
          <a:xfrm>
            <a:off x="457200" y="274638"/>
            <a:ext cx="8229600" cy="639762"/>
          </a:xfrm>
        </p:spPr>
        <p:style>
          <a:lnRef idx="0">
            <a:schemeClr val="accent2"/>
          </a:lnRef>
          <a:fillRef idx="3">
            <a:schemeClr val="accent2"/>
          </a:fillRef>
          <a:effectRef idx="3">
            <a:schemeClr val="accent2"/>
          </a:effectRef>
          <a:fontRef idx="minor">
            <a:schemeClr val="lt1"/>
          </a:fontRef>
        </p:style>
        <p:txBody>
          <a:bodyPr/>
          <a:lstStyle/>
          <a:p>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楷体" pitchFamily="49" charset="-122"/>
                <a:cs typeface="Times New Roman" pitchFamily="18" charset="0"/>
              </a:rPr>
              <a:t>课堂练习</a:t>
            </a:r>
            <a:endParaRPr lang="zh-CN" altLang="en-US" sz="3600" smtClean="0"/>
          </a:p>
        </p:txBody>
      </p:sp>
      <p:sp>
        <p:nvSpPr>
          <p:cNvPr id="27651" name="内容占位符 2"/>
          <p:cNvSpPr>
            <a:spLocks noGrp="1"/>
          </p:cNvSpPr>
          <p:nvPr>
            <p:ph idx="1"/>
          </p:nvPr>
        </p:nvSpPr>
        <p:spPr>
          <a:xfrm>
            <a:off x="457200" y="1066800"/>
            <a:ext cx="8305800" cy="5486400"/>
          </a:xfrm>
        </p:spPr>
        <p:txBody>
          <a:bodyPr/>
          <a:lstStyle/>
          <a:p>
            <a:pPr>
              <a:buNone/>
            </a:pPr>
            <a:r>
              <a:rPr lang="zh-CN" altLang="en-US" sz="2400" b="1" smtClean="0">
                <a:solidFill>
                  <a:srgbClr val="000099"/>
                </a:solidFill>
                <a:latin typeface="Times New Roman" pitchFamily="18" charset="0"/>
                <a:ea typeface="楷体" pitchFamily="49" charset="-122"/>
                <a:cs typeface="Times New Roman" pitchFamily="18" charset="0"/>
              </a:rPr>
              <a:t>（</a:t>
            </a:r>
            <a:r>
              <a:rPr lang="en-US" altLang="zh-CN" sz="2400" b="1" smtClean="0">
                <a:solidFill>
                  <a:srgbClr val="000099"/>
                </a:solidFill>
                <a:latin typeface="Times New Roman" pitchFamily="18" charset="0"/>
                <a:ea typeface="楷体" pitchFamily="49" charset="-122"/>
                <a:cs typeface="Times New Roman" pitchFamily="18" charset="0"/>
              </a:rPr>
              <a:t>2020•</a:t>
            </a:r>
            <a:r>
              <a:rPr lang="zh-CN" altLang="en-US" sz="2400" b="1" smtClean="0">
                <a:solidFill>
                  <a:srgbClr val="000099"/>
                </a:solidFill>
                <a:latin typeface="Times New Roman" pitchFamily="18" charset="0"/>
                <a:ea typeface="楷体" pitchFamily="49" charset="-122"/>
                <a:cs typeface="Times New Roman" pitchFamily="18" charset="0"/>
              </a:rPr>
              <a:t>安顺）现代家庭中用电器越来越多，若家庭电路的主线路（进户线）电线选择不当，会带来许多麻烦甚至是安全隐患。根据家庭安全用电的需要，你认为主线路电线在选择时应考虑哪些因素？请写出一个因素并说明原因。</a:t>
            </a:r>
            <a:endParaRPr lang="en-US" altLang="zh-CN" sz="2400" b="1" smtClean="0">
              <a:solidFill>
                <a:srgbClr val="000099"/>
              </a:solidFill>
              <a:latin typeface="Times New Roman" pitchFamily="18" charset="0"/>
              <a:ea typeface="楷体" pitchFamily="49" charset="-122"/>
              <a:cs typeface="Times New Roman" pitchFamily="18" charset="0"/>
            </a:endParaRPr>
          </a:p>
          <a:p>
            <a:pPr>
              <a:buNone/>
            </a:pPr>
            <a:r>
              <a:rPr lang="zh-CN" altLang="en-US" sz="2400" b="1" smtClean="0">
                <a:solidFill>
                  <a:srgbClr val="FF0000"/>
                </a:solidFill>
                <a:latin typeface="Times New Roman" pitchFamily="18" charset="0"/>
                <a:ea typeface="楷体" pitchFamily="49" charset="-122"/>
                <a:cs typeface="Times New Roman" pitchFamily="18" charset="0"/>
              </a:rPr>
              <a:t>答案：主线路电线在选择时应根据家庭安全用电的需要选择合适粗细的电线；因为家庭中用电器越来越多，用电器的功率越来越大，根据</a:t>
            </a:r>
            <a:r>
              <a:rPr lang="en-US" altLang="zh-CN" sz="2400" b="1" smtClean="0">
                <a:solidFill>
                  <a:srgbClr val="FF0000"/>
                </a:solidFill>
                <a:latin typeface="Times New Roman" pitchFamily="18" charset="0"/>
                <a:ea typeface="楷体" pitchFamily="49" charset="-122"/>
                <a:cs typeface="Times New Roman" pitchFamily="18" charset="0"/>
              </a:rPr>
              <a:t>P=UI</a:t>
            </a:r>
            <a:r>
              <a:rPr lang="zh-CN" altLang="en-US" sz="2400" b="1" smtClean="0">
                <a:solidFill>
                  <a:srgbClr val="FF0000"/>
                </a:solidFill>
                <a:latin typeface="Times New Roman" pitchFamily="18" charset="0"/>
                <a:ea typeface="楷体" pitchFamily="49" charset="-122"/>
                <a:cs typeface="Times New Roman" pitchFamily="18" charset="0"/>
              </a:rPr>
              <a:t>知电路中的电流越来越大，在主线路电线电阻一定时，根据</a:t>
            </a:r>
            <a:r>
              <a:rPr lang="en-US" altLang="zh-CN" sz="2400" b="1" smtClean="0">
                <a:solidFill>
                  <a:srgbClr val="FF0000"/>
                </a:solidFill>
                <a:latin typeface="Times New Roman" pitchFamily="18" charset="0"/>
                <a:ea typeface="楷体" pitchFamily="49" charset="-122"/>
                <a:cs typeface="Times New Roman" pitchFamily="18" charset="0"/>
              </a:rPr>
              <a:t>Q=I</a:t>
            </a:r>
            <a:r>
              <a:rPr lang="en-US" altLang="zh-CN" sz="2400" b="1" baseline="30000" smtClean="0">
                <a:solidFill>
                  <a:srgbClr val="FF0000"/>
                </a:solidFill>
                <a:latin typeface="Times New Roman" pitchFamily="18" charset="0"/>
                <a:ea typeface="楷体" pitchFamily="49" charset="-122"/>
                <a:cs typeface="Times New Roman" pitchFamily="18" charset="0"/>
              </a:rPr>
              <a:t>2</a:t>
            </a:r>
            <a:r>
              <a:rPr lang="en-US" altLang="zh-CN" sz="2400" b="1" smtClean="0">
                <a:solidFill>
                  <a:srgbClr val="FF0000"/>
                </a:solidFill>
                <a:latin typeface="Times New Roman" pitchFamily="18" charset="0"/>
                <a:ea typeface="楷体" pitchFamily="49" charset="-122"/>
                <a:cs typeface="Times New Roman" pitchFamily="18" charset="0"/>
              </a:rPr>
              <a:t>Rt</a:t>
            </a:r>
            <a:r>
              <a:rPr lang="zh-CN" altLang="en-US" sz="2400" b="1" smtClean="0">
                <a:solidFill>
                  <a:srgbClr val="FF0000"/>
                </a:solidFill>
                <a:latin typeface="Times New Roman" pitchFamily="18" charset="0"/>
                <a:ea typeface="楷体" pitchFamily="49" charset="-122"/>
                <a:cs typeface="Times New Roman" pitchFamily="18" charset="0"/>
              </a:rPr>
              <a:t>知，在相同时间内，电线产生的热量越多，容易引起火灾，所以主线路电线在选择时应根据家庭安全用电的需要选择合适粗细的电线。</a:t>
            </a:r>
            <a:endParaRPr lang="zh-CN" altLang="en-US" sz="2400" b="1" smtClean="0">
              <a:solidFill>
                <a:srgbClr val="000099"/>
              </a:solidFill>
              <a:latin typeface="Times New Roman" pitchFamily="18" charset="0"/>
              <a:ea typeface="楷体" pitchFamily="49" charset="-122"/>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nodeType="clickEffect">
                                  <p:stCondLst>
                                    <p:cond delay="0"/>
                                  </p:stCondLst>
                                  <p:childTnLst>
                                    <p:set>
                                      <p:cBhvr>
                                        <p:cTn id="6" dur="1" fill="hold">
                                          <p:stCondLst>
                                            <p:cond delay="0"/>
                                          </p:stCondLst>
                                        </p:cTn>
                                        <p:tgtEl>
                                          <p:spTgt spid="27651">
                                            <p:txEl>
                                              <p:pRg st="1" end="1"/>
                                            </p:txEl>
                                          </p:spTgt>
                                        </p:tgtEl>
                                        <p:attrNameLst>
                                          <p:attrName>style.visibility</p:attrName>
                                        </p:attrNameLst>
                                      </p:cBhvr>
                                      <p:to>
                                        <p:strVal val="visible"/>
                                      </p:to>
                                    </p:set>
                                    <p:animEffect transition="in" filter="wipe(down)">
                                      <p:cBhvr>
                                        <p:cTn id="7" dur="500"/>
                                        <p:tgtEl>
                                          <p:spTgt spid="276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p:cNvPicPr>
            <a:picLocks noChangeAspect="1" noChangeArrowheads="1"/>
          </p:cNvPicPr>
          <p:nvPr/>
        </p:nvPicPr>
        <p:blipFill>
          <a:blip r:embed="rId2"/>
          <a:stretch>
            <a:fillRect/>
          </a:stretch>
        </p:blipFill>
        <p:spPr bwMode="auto">
          <a:xfrm>
            <a:off x="0" y="0"/>
            <a:ext cx="9182100" cy="6858000"/>
          </a:xfrm>
          <a:prstGeom prst="rect">
            <a:avLst/>
          </a:prstGeom>
          <a:noFill/>
          <a:ln w="28575">
            <a:noFill/>
            <a:miter lim="800000"/>
          </a:ln>
        </p:spPr>
      </p:pic>
      <p:pic>
        <p:nvPicPr>
          <p:cNvPr id="9219" name="Picture 3"/>
          <p:cNvPicPr>
            <a:picLocks noChangeAspect="1" noChangeArrowheads="1"/>
          </p:cNvPicPr>
          <p:nvPr/>
        </p:nvPicPr>
        <p:blipFill>
          <a:blip r:embed="rId3"/>
          <a:stretch>
            <a:fillRect/>
          </a:stretch>
        </p:blipFill>
        <p:spPr bwMode="auto">
          <a:xfrm>
            <a:off x="0" y="3962401"/>
            <a:ext cx="4491870" cy="2895600"/>
          </a:xfrm>
          <a:prstGeom prst="rect">
            <a:avLst/>
          </a:prstGeom>
          <a:noFill/>
          <a:ln w="28575">
            <a:noFill/>
            <a:miter lim="800000"/>
          </a:ln>
        </p:spPr>
      </p:pic>
      <p:pic>
        <p:nvPicPr>
          <p:cNvPr id="9220" name="New picture"/>
          <p:cNvPicPr/>
          <p:nvPr/>
        </p:nvPicPr>
        <p:blipFill>
          <a:blip r:embed="rId4"/>
          <a:stretch>
            <a:fillRect/>
          </a:stretch>
        </p:blipFill>
        <p:spPr>
          <a:xfrm>
            <a:off x="11849100" y="11404600"/>
            <a:ext cx="304800" cy="215900"/>
          </a:xfrm>
          <a:prstGeom prst="cube">
            <a:avLst/>
          </a:prstGeom>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457200" y="274638"/>
            <a:ext cx="8229600" cy="715962"/>
          </a:xfrm>
        </p:spPr>
        <p:style>
          <a:lnRef idx="0">
            <a:schemeClr val="accent2"/>
          </a:lnRef>
          <a:fillRef idx="3">
            <a:schemeClr val="accent2"/>
          </a:fillRef>
          <a:effectRef idx="3">
            <a:schemeClr val="accent2"/>
          </a:effectRef>
          <a:fontRef idx="minor">
            <a:schemeClr val="lt1"/>
          </a:fontRef>
        </p:style>
        <p:txBody>
          <a:bodyPr/>
          <a:lstStyle/>
          <a:p>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楷体" pitchFamily="49" charset="-122"/>
                <a:cs typeface="Times New Roman" pitchFamily="18" charset="0"/>
              </a:rPr>
              <a:t>课堂练习</a:t>
            </a:r>
            <a:endParaRPr lang="zh-CN" altLang="en-US" sz="36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楷体" pitchFamily="49" charset="-122"/>
              <a:cs typeface="Times New Roman" pitchFamily="18" charset="0"/>
            </a:endParaRPr>
          </a:p>
        </p:txBody>
      </p:sp>
      <p:sp>
        <p:nvSpPr>
          <p:cNvPr id="25602" name="内容占位符 4"/>
          <p:cNvSpPr>
            <a:spLocks noGrp="1"/>
          </p:cNvSpPr>
          <p:nvPr>
            <p:ph sz="half" idx="1"/>
          </p:nvPr>
        </p:nvSpPr>
        <p:spPr>
          <a:xfrm>
            <a:off x="457200" y="1143000"/>
            <a:ext cx="4038600" cy="4983163"/>
          </a:xfrm>
        </p:spPr>
        <p:txBody>
          <a:bodyPr/>
          <a:lstStyle/>
          <a:p>
            <a:r>
              <a:rPr lang="zh-CN" altLang="zh-CN" sz="2400" b="1" smtClean="0">
                <a:solidFill>
                  <a:srgbClr val="000099"/>
                </a:solidFill>
                <a:latin typeface="Times New Roman" pitchFamily="18" charset="0"/>
                <a:ea typeface="楷体" pitchFamily="49" charset="-122"/>
                <a:cs typeface="Times New Roman" pitchFamily="18" charset="0"/>
              </a:rPr>
              <a:t>如图所示，图中</a:t>
            </a:r>
            <a:r>
              <a:rPr lang="en-US" altLang="zh-CN" sz="2400" b="1" smtClean="0">
                <a:solidFill>
                  <a:srgbClr val="000099"/>
                </a:solidFill>
                <a:latin typeface="Times New Roman" pitchFamily="18" charset="0"/>
                <a:ea typeface="楷体" pitchFamily="49" charset="-122"/>
                <a:cs typeface="Times New Roman" pitchFamily="18" charset="0"/>
              </a:rPr>
              <a:t>A</a:t>
            </a:r>
            <a:r>
              <a:rPr lang="zh-CN" altLang="zh-CN" sz="2400" b="1" smtClean="0">
                <a:solidFill>
                  <a:srgbClr val="000099"/>
                </a:solidFill>
                <a:latin typeface="Times New Roman" pitchFamily="18" charset="0"/>
                <a:ea typeface="楷体" pitchFamily="49" charset="-122"/>
                <a:cs typeface="Times New Roman" pitchFamily="18" charset="0"/>
              </a:rPr>
              <a:t>鸟提示</a:t>
            </a:r>
            <a:r>
              <a:rPr lang="en-US" altLang="zh-CN" sz="2400" b="1" smtClean="0">
                <a:solidFill>
                  <a:srgbClr val="000099"/>
                </a:solidFill>
                <a:latin typeface="Times New Roman" pitchFamily="18" charset="0"/>
                <a:ea typeface="楷体" pitchFamily="49" charset="-122"/>
                <a:cs typeface="Times New Roman" pitchFamily="18" charset="0"/>
              </a:rPr>
              <a:t>B</a:t>
            </a:r>
            <a:r>
              <a:rPr lang="zh-CN" altLang="zh-CN" sz="2400" b="1" smtClean="0">
                <a:solidFill>
                  <a:srgbClr val="000099"/>
                </a:solidFill>
                <a:latin typeface="Times New Roman" pitchFamily="18" charset="0"/>
                <a:ea typeface="楷体" pitchFamily="49" charset="-122"/>
                <a:cs typeface="Times New Roman" pitchFamily="18" charset="0"/>
              </a:rPr>
              <a:t>鸟：</a:t>
            </a:r>
            <a:r>
              <a:rPr lang="en-US" altLang="zh-CN" sz="2400" b="1" smtClean="0">
                <a:solidFill>
                  <a:srgbClr val="000099"/>
                </a:solidFill>
                <a:latin typeface="Times New Roman" pitchFamily="18" charset="0"/>
                <a:ea typeface="楷体" pitchFamily="49" charset="-122"/>
                <a:cs typeface="Times New Roman" pitchFamily="18" charset="0"/>
              </a:rPr>
              <a:t>“</a:t>
            </a:r>
            <a:r>
              <a:rPr lang="zh-CN" altLang="zh-CN" sz="2400" b="1" smtClean="0">
                <a:solidFill>
                  <a:srgbClr val="000099"/>
                </a:solidFill>
                <a:latin typeface="Times New Roman" pitchFamily="18" charset="0"/>
                <a:ea typeface="楷体" pitchFamily="49" charset="-122"/>
                <a:cs typeface="Times New Roman" pitchFamily="18" charset="0"/>
              </a:rPr>
              <a:t>快飞，你会触电的！</a:t>
            </a:r>
            <a:r>
              <a:rPr lang="en-US" altLang="zh-CN" sz="2400" b="1" smtClean="0">
                <a:solidFill>
                  <a:srgbClr val="000099"/>
                </a:solidFill>
                <a:latin typeface="Times New Roman" pitchFamily="18" charset="0"/>
                <a:ea typeface="楷体" pitchFamily="49" charset="-122"/>
                <a:cs typeface="Times New Roman" pitchFamily="18" charset="0"/>
              </a:rPr>
              <a:t>” B</a:t>
            </a:r>
            <a:r>
              <a:rPr lang="zh-CN" altLang="zh-CN" sz="2400" b="1" smtClean="0">
                <a:solidFill>
                  <a:srgbClr val="000099"/>
                </a:solidFill>
                <a:latin typeface="Times New Roman" pitchFamily="18" charset="0"/>
                <a:ea typeface="楷体" pitchFamily="49" charset="-122"/>
                <a:cs typeface="Times New Roman" pitchFamily="18" charset="0"/>
              </a:rPr>
              <a:t>鸟说：</a:t>
            </a:r>
            <a:r>
              <a:rPr lang="en-US" altLang="zh-CN" sz="2400" b="1" smtClean="0">
                <a:solidFill>
                  <a:srgbClr val="000099"/>
                </a:solidFill>
                <a:latin typeface="Times New Roman" pitchFamily="18" charset="0"/>
                <a:ea typeface="楷体" pitchFamily="49" charset="-122"/>
                <a:cs typeface="Times New Roman" pitchFamily="18" charset="0"/>
              </a:rPr>
              <a:t>“</a:t>
            </a:r>
            <a:r>
              <a:rPr lang="zh-CN" altLang="zh-CN" sz="2400" b="1" smtClean="0">
                <a:solidFill>
                  <a:srgbClr val="000099"/>
                </a:solidFill>
                <a:latin typeface="Times New Roman" pitchFamily="18" charset="0"/>
                <a:ea typeface="楷体" pitchFamily="49" charset="-122"/>
                <a:cs typeface="Times New Roman" pitchFamily="18" charset="0"/>
              </a:rPr>
              <a:t>你怎么不怕？</a:t>
            </a:r>
            <a:r>
              <a:rPr lang="en-US" altLang="zh-CN" sz="2400" b="1" smtClean="0">
                <a:solidFill>
                  <a:srgbClr val="000099"/>
                </a:solidFill>
                <a:latin typeface="Times New Roman" pitchFamily="18" charset="0"/>
                <a:ea typeface="楷体" pitchFamily="49" charset="-122"/>
                <a:cs typeface="Times New Roman" pitchFamily="18" charset="0"/>
              </a:rPr>
              <a:t>”</a:t>
            </a:r>
            <a:r>
              <a:rPr lang="zh-CN" altLang="zh-CN" sz="2400" b="1" smtClean="0">
                <a:solidFill>
                  <a:srgbClr val="000099"/>
                </a:solidFill>
                <a:latin typeface="Times New Roman" pitchFamily="18" charset="0"/>
                <a:ea typeface="楷体" pitchFamily="49" charset="-122"/>
                <a:cs typeface="Times New Roman" pitchFamily="18" charset="0"/>
              </a:rPr>
              <a:t>请你判断哪一只鸟会触电，并做出合理解释。</a:t>
            </a:r>
          </a:p>
        </p:txBody>
      </p:sp>
      <p:sp>
        <p:nvSpPr>
          <p:cNvPr id="5" name="内容占位符 4"/>
          <p:cNvSpPr>
            <a:spLocks noGrp="1"/>
          </p:cNvSpPr>
          <p:nvPr>
            <p:ph sz="half" idx="2"/>
          </p:nvPr>
        </p:nvSpPr>
        <p:spPr>
          <a:xfrm>
            <a:off x="228600" y="3124200"/>
            <a:ext cx="5105400" cy="3429000"/>
          </a:xfrm>
        </p:spPr>
        <p:txBody>
          <a:bodyPr/>
          <a:lstStyle/>
          <a:p>
            <a:pPr>
              <a:buNone/>
              <a:defRPr/>
            </a:pPr>
            <a:r>
              <a:rPr lang="zh-CN" altLang="zh-CN" sz="2400" b="1" smtClean="0">
                <a:solidFill>
                  <a:srgbClr val="FF0000"/>
                </a:solidFill>
                <a:latin typeface="Times New Roman" pitchFamily="18" charset="0"/>
                <a:ea typeface="楷体" pitchFamily="49" charset="-122"/>
                <a:cs typeface="Times New Roman" pitchFamily="18" charset="0"/>
              </a:rPr>
              <a:t>答：</a:t>
            </a:r>
            <a:r>
              <a:rPr lang="en-US" altLang="zh-CN" sz="2400" b="1" smtClean="0">
                <a:solidFill>
                  <a:srgbClr val="FF0000"/>
                </a:solidFill>
                <a:latin typeface="Times New Roman" pitchFamily="18" charset="0"/>
                <a:ea typeface="楷体" pitchFamily="49" charset="-122"/>
                <a:cs typeface="Times New Roman" pitchFamily="18" charset="0"/>
              </a:rPr>
              <a:t>B</a:t>
            </a:r>
            <a:r>
              <a:rPr lang="zh-CN" altLang="zh-CN" sz="2400" b="1" smtClean="0">
                <a:solidFill>
                  <a:srgbClr val="FF0000"/>
                </a:solidFill>
                <a:latin typeface="Times New Roman" pitchFamily="18" charset="0"/>
                <a:ea typeface="楷体" pitchFamily="49" charset="-122"/>
                <a:cs typeface="Times New Roman" pitchFamily="18" charset="0"/>
              </a:rPr>
              <a:t>鸟触电，</a:t>
            </a:r>
            <a:r>
              <a:rPr lang="en-US" altLang="zh-CN" sz="2400" b="1" smtClean="0">
                <a:solidFill>
                  <a:srgbClr val="FF0000"/>
                </a:solidFill>
                <a:latin typeface="Times New Roman" pitchFamily="18" charset="0"/>
                <a:ea typeface="楷体" pitchFamily="49" charset="-122"/>
                <a:cs typeface="Times New Roman" pitchFamily="18" charset="0"/>
              </a:rPr>
              <a:t>A</a:t>
            </a:r>
            <a:r>
              <a:rPr lang="zh-CN" altLang="zh-CN" sz="2400" b="1" smtClean="0">
                <a:solidFill>
                  <a:srgbClr val="FF0000"/>
                </a:solidFill>
                <a:latin typeface="Times New Roman" pitchFamily="18" charset="0"/>
                <a:ea typeface="楷体" pitchFamily="49" charset="-122"/>
                <a:cs typeface="Times New Roman" pitchFamily="18" charset="0"/>
              </a:rPr>
              <a:t>鸟不会触电。</a:t>
            </a:r>
            <a:r>
              <a:rPr lang="en-US" altLang="zh-CN" sz="2400" b="1" smtClean="0">
                <a:solidFill>
                  <a:srgbClr val="FF0000"/>
                </a:solidFill>
                <a:latin typeface="Times New Roman" pitchFamily="18" charset="0"/>
                <a:ea typeface="楷体" pitchFamily="49" charset="-122"/>
                <a:cs typeface="Times New Roman" pitchFamily="18" charset="0"/>
              </a:rPr>
              <a:t>A</a:t>
            </a:r>
            <a:r>
              <a:rPr lang="zh-CN" altLang="zh-CN" sz="2400" b="1" smtClean="0">
                <a:solidFill>
                  <a:srgbClr val="FF0000"/>
                </a:solidFill>
                <a:latin typeface="Times New Roman" pitchFamily="18" charset="0"/>
                <a:ea typeface="楷体" pitchFamily="49" charset="-122"/>
                <a:cs typeface="Times New Roman" pitchFamily="18" charset="0"/>
              </a:rPr>
              <a:t>鸟的两脚在同一根电线上，两脚间的电阻很小，电压也很小，几乎没有电流通过</a:t>
            </a:r>
            <a:r>
              <a:rPr lang="en-US" altLang="zh-CN" sz="2400" b="1" smtClean="0">
                <a:solidFill>
                  <a:srgbClr val="FF0000"/>
                </a:solidFill>
                <a:latin typeface="Times New Roman" pitchFamily="18" charset="0"/>
                <a:ea typeface="楷体" pitchFamily="49" charset="-122"/>
                <a:cs typeface="Times New Roman" pitchFamily="18" charset="0"/>
              </a:rPr>
              <a:t>A</a:t>
            </a:r>
            <a:r>
              <a:rPr lang="zh-CN" altLang="zh-CN" sz="2400" b="1" smtClean="0">
                <a:solidFill>
                  <a:srgbClr val="FF0000"/>
                </a:solidFill>
                <a:latin typeface="Times New Roman" pitchFamily="18" charset="0"/>
                <a:ea typeface="楷体" pitchFamily="49" charset="-122"/>
                <a:cs typeface="Times New Roman" pitchFamily="18" charset="0"/>
              </a:rPr>
              <a:t>鸟，所以</a:t>
            </a:r>
            <a:r>
              <a:rPr lang="en-US" altLang="zh-CN" sz="2400" b="1" smtClean="0">
                <a:solidFill>
                  <a:srgbClr val="FF0000"/>
                </a:solidFill>
                <a:latin typeface="Times New Roman" pitchFamily="18" charset="0"/>
                <a:ea typeface="楷体" pitchFamily="49" charset="-122"/>
                <a:cs typeface="Times New Roman" pitchFamily="18" charset="0"/>
              </a:rPr>
              <a:t>A</a:t>
            </a:r>
            <a:r>
              <a:rPr lang="zh-CN" altLang="zh-CN" sz="2400" b="1" smtClean="0">
                <a:solidFill>
                  <a:srgbClr val="FF0000"/>
                </a:solidFill>
                <a:latin typeface="Times New Roman" pitchFamily="18" charset="0"/>
                <a:ea typeface="楷体" pitchFamily="49" charset="-122"/>
                <a:cs typeface="Times New Roman" pitchFamily="18" charset="0"/>
              </a:rPr>
              <a:t>鸟不会触电；</a:t>
            </a:r>
            <a:r>
              <a:rPr lang="en-US" altLang="zh-CN" sz="2400" b="1" smtClean="0">
                <a:solidFill>
                  <a:srgbClr val="FF0000"/>
                </a:solidFill>
                <a:latin typeface="Times New Roman" pitchFamily="18" charset="0"/>
                <a:ea typeface="楷体" pitchFamily="49" charset="-122"/>
                <a:cs typeface="Times New Roman" pitchFamily="18" charset="0"/>
              </a:rPr>
              <a:t>B</a:t>
            </a:r>
            <a:r>
              <a:rPr lang="zh-CN" altLang="zh-CN" sz="2400" b="1" smtClean="0">
                <a:solidFill>
                  <a:srgbClr val="FF0000"/>
                </a:solidFill>
                <a:latin typeface="Times New Roman" pitchFamily="18" charset="0"/>
                <a:ea typeface="楷体" pitchFamily="49" charset="-122"/>
                <a:cs typeface="Times New Roman" pitchFamily="18" charset="0"/>
              </a:rPr>
              <a:t>鸟的两脚分别接触了电灯的两端，一端接触火线，一端接触零线，有</a:t>
            </a:r>
            <a:r>
              <a:rPr lang="en-US" altLang="zh-CN" sz="2400" b="1" smtClean="0">
                <a:solidFill>
                  <a:srgbClr val="FF0000"/>
                </a:solidFill>
                <a:latin typeface="Times New Roman" pitchFamily="18" charset="0"/>
                <a:ea typeface="楷体" pitchFamily="49" charset="-122"/>
                <a:cs typeface="Times New Roman" pitchFamily="18" charset="0"/>
              </a:rPr>
              <a:t>220V</a:t>
            </a:r>
            <a:r>
              <a:rPr lang="zh-CN" altLang="zh-CN" sz="2400" b="1" smtClean="0">
                <a:solidFill>
                  <a:srgbClr val="FF0000"/>
                </a:solidFill>
                <a:latin typeface="Times New Roman" pitchFamily="18" charset="0"/>
                <a:ea typeface="楷体" pitchFamily="49" charset="-122"/>
                <a:cs typeface="Times New Roman" pitchFamily="18" charset="0"/>
              </a:rPr>
              <a:t>电压，电流就会从火线通过</a:t>
            </a:r>
            <a:r>
              <a:rPr lang="en-US" altLang="zh-CN" sz="2400" b="1" smtClean="0">
                <a:solidFill>
                  <a:srgbClr val="FF0000"/>
                </a:solidFill>
                <a:latin typeface="Times New Roman" pitchFamily="18" charset="0"/>
                <a:ea typeface="楷体" pitchFamily="49" charset="-122"/>
                <a:cs typeface="Times New Roman" pitchFamily="18" charset="0"/>
              </a:rPr>
              <a:t>B</a:t>
            </a:r>
            <a:r>
              <a:rPr lang="zh-CN" altLang="zh-CN" sz="2400" b="1" smtClean="0">
                <a:solidFill>
                  <a:srgbClr val="FF0000"/>
                </a:solidFill>
                <a:latin typeface="Times New Roman" pitchFamily="18" charset="0"/>
                <a:ea typeface="楷体" pitchFamily="49" charset="-122"/>
                <a:cs typeface="Times New Roman" pitchFamily="18" charset="0"/>
              </a:rPr>
              <a:t>鸟流到零线，形成回路，会触电。</a:t>
            </a:r>
          </a:p>
          <a:p>
            <a:pPr>
              <a:buFontTx/>
              <a:buNone/>
              <a:defRPr/>
            </a:pPr>
            <a:endParaRPr lang="en-US" altLang="zh-CN" sz="2400" b="1" smtClean="0">
              <a:solidFill>
                <a:srgbClr val="FF0000"/>
              </a:solidFill>
              <a:latin typeface="Times New Roman" pitchFamily="18" charset="0"/>
              <a:ea typeface="楷体" pitchFamily="49" charset="-122"/>
              <a:cs typeface="Times New Roman" pitchFamily="18" charset="0"/>
            </a:endParaRPr>
          </a:p>
          <a:p>
            <a:pPr>
              <a:defRPr/>
            </a:pPr>
            <a:endParaRPr lang="zh-CN" altLang="en-US" sz="2400">
              <a:latin typeface="Times New Roman" pitchFamily="18" charset="0"/>
              <a:ea typeface="楷体" pitchFamily="49" charset="-122"/>
              <a:cs typeface="Times New Roman" pitchFamily="18" charset="0"/>
            </a:endParaRPr>
          </a:p>
        </p:txBody>
      </p:sp>
      <p:pic>
        <p:nvPicPr>
          <p:cNvPr id="25604" name="图片 5" descr="D:\Documents\Pictures\无标题.png"/>
          <p:cNvPicPr>
            <a:picLocks noChangeAspect="1" noChangeArrowheads="1"/>
          </p:cNvPicPr>
          <p:nvPr/>
        </p:nvPicPr>
        <p:blipFill>
          <a:blip r:embed="rId2"/>
          <a:stretch>
            <a:fillRect/>
          </a:stretch>
        </p:blipFill>
        <p:spPr bwMode="auto">
          <a:xfrm>
            <a:off x="5105400" y="1066800"/>
            <a:ext cx="3398397" cy="2362200"/>
          </a:xfrm>
          <a:prstGeom prst="rect">
            <a:avLst/>
          </a:prstGeom>
          <a:noFill/>
          <a:ln w="9525">
            <a:noFill/>
            <a:miter lim="800000"/>
          </a:ln>
        </p:spPr>
      </p:pic>
      <p:pic>
        <p:nvPicPr>
          <p:cNvPr id="7" name="Picture 7" descr="timg?image&amp;quality=80&amp;size=b9999_10000&amp;sec=1513872469105&amp;di=7ee004d68715640bd3889825d8ed411e&amp;imgtype=0&amp;src=http%3A%2F%2Fhiphotos"/>
          <p:cNvPicPr>
            <a:picLocks noChangeAspect="1" noChangeArrowheads="1"/>
          </p:cNvPicPr>
          <p:nvPr/>
        </p:nvPicPr>
        <p:blipFill>
          <a:blip r:embed="rId3"/>
          <a:stretch>
            <a:fillRect/>
          </a:stretch>
        </p:blipFill>
        <p:spPr bwMode="auto">
          <a:xfrm>
            <a:off x="5562600" y="3810000"/>
            <a:ext cx="2951782" cy="1828800"/>
          </a:xfrm>
          <a:prstGeom prst="rect">
            <a:avLst/>
          </a:prstGeom>
          <a:noFill/>
          <a:ln w="9525">
            <a:noFill/>
            <a:miter lim="800000"/>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indefinite"/>
                            </p:stCondLst>
                          </p:cTn>
                        </p:par>
                        <p:par>
                          <p:cTn id="10" fill="hold" nodeType="after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标题 1"/>
          <p:cNvSpPr>
            <a:spLocks noGrp="1"/>
          </p:cNvSpPr>
          <p:nvPr>
            <p:ph type="title"/>
          </p:nvPr>
        </p:nvSpPr>
        <p:spPr>
          <a:xfrm>
            <a:off x="457200" y="274638"/>
            <a:ext cx="8229600" cy="715962"/>
          </a:xfrm>
        </p:spPr>
        <p:txBody>
          <a:bodyPr/>
          <a:lstStyle/>
          <a:p>
            <a:r>
              <a:rPr lang="zh-CN" altLang="en-US" b="1" smtClean="0">
                <a:solidFill>
                  <a:srgbClr val="0000FF"/>
                </a:solidFill>
                <a:latin typeface="Times New Roman" pitchFamily="18" charset="0"/>
                <a:ea typeface="楷体_GB2312" pitchFamily="49" charset="-122"/>
                <a:cs typeface="Times New Roman" pitchFamily="18" charset="0"/>
              </a:rPr>
              <a:t>人体安全电流</a:t>
            </a:r>
          </a:p>
        </p:txBody>
      </p:sp>
      <p:sp>
        <p:nvSpPr>
          <p:cNvPr id="28675" name="内容占位符 2"/>
          <p:cNvSpPr>
            <a:spLocks noGrp="1"/>
          </p:cNvSpPr>
          <p:nvPr>
            <p:ph idx="1"/>
          </p:nvPr>
        </p:nvSpPr>
        <p:spPr>
          <a:xfrm>
            <a:off x="457200" y="914400"/>
            <a:ext cx="8229600" cy="5715000"/>
          </a:xfrm>
        </p:spPr>
        <p:txBody>
          <a:bodyPr/>
          <a:lstStyle/>
          <a:p>
            <a:r>
              <a:rPr lang="zh-CN" altLang="en-US" sz="2000" b="1" smtClean="0">
                <a:solidFill>
                  <a:srgbClr val="0000FF"/>
                </a:solidFill>
                <a:latin typeface="Times New Roman" pitchFamily="18" charset="0"/>
                <a:ea typeface="楷体_GB2312" pitchFamily="49" charset="-122"/>
                <a:cs typeface="Times New Roman" pitchFamily="18" charset="0"/>
              </a:rPr>
              <a:t>通过人体的最低</a:t>
            </a:r>
            <a:r>
              <a:rPr lang="zh-CN" altLang="en-US" sz="2000" b="1" smtClean="0">
                <a:solidFill>
                  <a:srgbClr val="0000FF"/>
                </a:solidFill>
                <a:latin typeface="Times New Roman" pitchFamily="18" charset="0"/>
                <a:ea typeface="楷体_GB2312" pitchFamily="49" charset="-122"/>
                <a:cs typeface="Times New Roman" pitchFamily="18" charset="0"/>
                <a:hlinkClick r:id="rId2"/>
              </a:rPr>
              <a:t>安全电流</a:t>
            </a:r>
            <a:r>
              <a:rPr lang="zh-CN" altLang="en-US" sz="2000" b="1" smtClean="0">
                <a:solidFill>
                  <a:srgbClr val="0000FF"/>
                </a:solidFill>
                <a:latin typeface="Times New Roman" pitchFamily="18" charset="0"/>
                <a:ea typeface="楷体_GB2312" pitchFamily="49" charset="-122"/>
                <a:cs typeface="Times New Roman" pitchFamily="18" charset="0"/>
              </a:rPr>
              <a:t>。电击对人体的危害程度，主要取决于通过人体电流的大小和通电时间长短，</a:t>
            </a:r>
            <a:r>
              <a:rPr lang="zh-CN" altLang="en-US" sz="2000" b="1" smtClean="0">
                <a:solidFill>
                  <a:srgbClr val="0000FF"/>
                </a:solidFill>
                <a:latin typeface="Times New Roman" pitchFamily="18" charset="0"/>
                <a:ea typeface="楷体_GB2312" pitchFamily="49" charset="-122"/>
                <a:cs typeface="Times New Roman" pitchFamily="18" charset="0"/>
                <a:hlinkClick r:id="rId2"/>
              </a:rPr>
              <a:t>安全电流</a:t>
            </a:r>
            <a:r>
              <a:rPr lang="zh-CN" altLang="en-US" sz="2000" b="1" smtClean="0">
                <a:solidFill>
                  <a:srgbClr val="0000FF"/>
                </a:solidFill>
                <a:latin typeface="Times New Roman" pitchFamily="18" charset="0"/>
                <a:ea typeface="楷体_GB2312" pitchFamily="49" charset="-122"/>
                <a:cs typeface="Times New Roman" pitchFamily="18" charset="0"/>
              </a:rPr>
              <a:t>为</a:t>
            </a:r>
            <a:r>
              <a:rPr lang="en-US" altLang="zh-CN" sz="2000" b="1" smtClean="0">
                <a:solidFill>
                  <a:srgbClr val="0000FF"/>
                </a:solidFill>
                <a:latin typeface="Times New Roman" pitchFamily="18" charset="0"/>
                <a:ea typeface="楷体_GB2312" pitchFamily="49" charset="-122"/>
                <a:cs typeface="Times New Roman" pitchFamily="18" charset="0"/>
              </a:rPr>
              <a:t>10</a:t>
            </a:r>
            <a:r>
              <a:rPr lang="zh-CN" altLang="en-US" sz="2000" b="1" smtClean="0">
                <a:solidFill>
                  <a:srgbClr val="0000FF"/>
                </a:solidFill>
                <a:latin typeface="Times New Roman" pitchFamily="18" charset="0"/>
                <a:ea typeface="楷体_GB2312" pitchFamily="49" charset="-122"/>
                <a:cs typeface="Times New Roman" pitchFamily="18" charset="0"/>
              </a:rPr>
              <a:t>毫安。</a:t>
            </a:r>
          </a:p>
          <a:p>
            <a:pPr>
              <a:buFontTx/>
              <a:buNone/>
            </a:pPr>
            <a:r>
              <a:rPr lang="zh-CN" altLang="en-US" sz="2000" b="1" smtClean="0">
                <a:solidFill>
                  <a:srgbClr val="0000FF"/>
                </a:solidFill>
                <a:latin typeface="Times New Roman" pitchFamily="18" charset="0"/>
                <a:ea typeface="楷体_GB2312" pitchFamily="49" charset="-122"/>
                <a:cs typeface="Times New Roman" pitchFamily="18" charset="0"/>
              </a:rPr>
              <a:t>定义：一般情况下，人体能够承受的</a:t>
            </a:r>
            <a:r>
              <a:rPr lang="zh-CN" altLang="en-US" sz="2000" b="1" smtClean="0">
                <a:solidFill>
                  <a:srgbClr val="0000FF"/>
                </a:solidFill>
                <a:latin typeface="Times New Roman" pitchFamily="18" charset="0"/>
                <a:ea typeface="楷体_GB2312" pitchFamily="49" charset="-122"/>
                <a:cs typeface="Times New Roman" pitchFamily="18" charset="0"/>
                <a:hlinkClick r:id="rId3"/>
              </a:rPr>
              <a:t>安全电压</a:t>
            </a:r>
            <a:r>
              <a:rPr lang="zh-CN" altLang="en-US" sz="2000" b="1" smtClean="0">
                <a:solidFill>
                  <a:srgbClr val="0000FF"/>
                </a:solidFill>
                <a:latin typeface="Times New Roman" pitchFamily="18" charset="0"/>
                <a:ea typeface="楷体_GB2312" pitchFamily="49" charset="-122"/>
                <a:cs typeface="Times New Roman" pitchFamily="18" charset="0"/>
              </a:rPr>
              <a:t>为</a:t>
            </a:r>
            <a:r>
              <a:rPr lang="en-US" altLang="zh-CN" sz="2000" b="1" smtClean="0">
                <a:solidFill>
                  <a:srgbClr val="0000FF"/>
                </a:solidFill>
                <a:latin typeface="Times New Roman" pitchFamily="18" charset="0"/>
                <a:ea typeface="楷体_GB2312" pitchFamily="49" charset="-122"/>
                <a:cs typeface="Times New Roman" pitchFamily="18" charset="0"/>
              </a:rPr>
              <a:t>36</a:t>
            </a:r>
            <a:r>
              <a:rPr lang="zh-CN" altLang="en-US" sz="2000" b="1" smtClean="0">
                <a:solidFill>
                  <a:srgbClr val="0000FF"/>
                </a:solidFill>
                <a:latin typeface="Times New Roman" pitchFamily="18" charset="0"/>
                <a:ea typeface="楷体_GB2312" pitchFamily="49" charset="-122"/>
                <a:cs typeface="Times New Roman" pitchFamily="18" charset="0"/>
              </a:rPr>
              <a:t>伏，</a:t>
            </a:r>
            <a:r>
              <a:rPr lang="zh-CN" altLang="en-US" sz="2000" b="1" smtClean="0">
                <a:solidFill>
                  <a:srgbClr val="0000FF"/>
                </a:solidFill>
                <a:latin typeface="Times New Roman" pitchFamily="18" charset="0"/>
                <a:ea typeface="楷体_GB2312" pitchFamily="49" charset="-122"/>
                <a:cs typeface="Times New Roman" pitchFamily="18" charset="0"/>
                <a:hlinkClick r:id="rId2"/>
              </a:rPr>
              <a:t>安全电流</a:t>
            </a:r>
            <a:r>
              <a:rPr lang="zh-CN" altLang="en-US" sz="2000" b="1" smtClean="0">
                <a:solidFill>
                  <a:srgbClr val="0000FF"/>
                </a:solidFill>
                <a:latin typeface="Times New Roman" pitchFamily="18" charset="0"/>
                <a:ea typeface="楷体_GB2312" pitchFamily="49" charset="-122"/>
                <a:cs typeface="Times New Roman" pitchFamily="18" charset="0"/>
              </a:rPr>
              <a:t>为</a:t>
            </a:r>
            <a:r>
              <a:rPr lang="en-US" altLang="zh-CN" sz="2000" b="1" smtClean="0">
                <a:solidFill>
                  <a:srgbClr val="0000FF"/>
                </a:solidFill>
                <a:latin typeface="Times New Roman" pitchFamily="18" charset="0"/>
                <a:ea typeface="楷体_GB2312" pitchFamily="49" charset="-122"/>
                <a:cs typeface="Times New Roman" pitchFamily="18" charset="0"/>
              </a:rPr>
              <a:t>10</a:t>
            </a:r>
            <a:r>
              <a:rPr lang="zh-CN" altLang="en-US" sz="2000" b="1" smtClean="0">
                <a:solidFill>
                  <a:srgbClr val="0000FF"/>
                </a:solidFill>
                <a:latin typeface="Times New Roman" pitchFamily="18" charset="0"/>
                <a:ea typeface="楷体_GB2312" pitchFamily="49" charset="-122"/>
                <a:cs typeface="Times New Roman" pitchFamily="18" charset="0"/>
              </a:rPr>
              <a:t>毫安。当</a:t>
            </a:r>
            <a:r>
              <a:rPr lang="zh-CN" altLang="en-US" sz="2000" b="1" smtClean="0">
                <a:solidFill>
                  <a:srgbClr val="0000FF"/>
                </a:solidFill>
                <a:latin typeface="Times New Roman" pitchFamily="18" charset="0"/>
                <a:ea typeface="楷体_GB2312" pitchFamily="49" charset="-122"/>
                <a:cs typeface="Times New Roman" pitchFamily="18" charset="0"/>
                <a:hlinkClick r:id="rId4"/>
              </a:rPr>
              <a:t>人体电阻</a:t>
            </a:r>
            <a:r>
              <a:rPr lang="zh-CN" altLang="en-US" sz="2000" b="1" smtClean="0">
                <a:solidFill>
                  <a:srgbClr val="0000FF"/>
                </a:solidFill>
                <a:latin typeface="Times New Roman" pitchFamily="18" charset="0"/>
                <a:ea typeface="楷体_GB2312" pitchFamily="49" charset="-122"/>
                <a:cs typeface="Times New Roman" pitchFamily="18" charset="0"/>
              </a:rPr>
              <a:t>一定时，人体接触的电压越高，通过人体的电流就越大，对人体的损害也就越严重。安全电流又称安全流量或允许持续电流，人体安全电流即通过人体电流的最低值。一般</a:t>
            </a:r>
            <a:r>
              <a:rPr lang="en-US" altLang="zh-CN" sz="2000" b="1" smtClean="0">
                <a:solidFill>
                  <a:srgbClr val="0000FF"/>
                </a:solidFill>
                <a:latin typeface="Times New Roman" pitchFamily="18" charset="0"/>
                <a:ea typeface="楷体_GB2312" pitchFamily="49" charset="-122"/>
                <a:cs typeface="Times New Roman" pitchFamily="18" charset="0"/>
              </a:rPr>
              <a:t>1mA</a:t>
            </a:r>
            <a:r>
              <a:rPr lang="zh-CN" altLang="en-US" sz="2000" b="1" smtClean="0">
                <a:solidFill>
                  <a:srgbClr val="0000FF"/>
                </a:solidFill>
                <a:latin typeface="Times New Roman" pitchFamily="18" charset="0"/>
                <a:ea typeface="楷体_GB2312" pitchFamily="49" charset="-122"/>
                <a:cs typeface="Times New Roman" pitchFamily="18" charset="0"/>
              </a:rPr>
              <a:t>的电流通过时即有感觉，</a:t>
            </a:r>
            <a:r>
              <a:rPr lang="en-US" altLang="zh-CN" sz="2000" b="1" smtClean="0">
                <a:solidFill>
                  <a:srgbClr val="0000FF"/>
                </a:solidFill>
                <a:latin typeface="Times New Roman" pitchFamily="18" charset="0"/>
                <a:ea typeface="楷体_GB2312" pitchFamily="49" charset="-122"/>
                <a:cs typeface="Times New Roman" pitchFamily="18" charset="0"/>
              </a:rPr>
              <a:t>25mA</a:t>
            </a:r>
            <a:r>
              <a:rPr lang="zh-CN" altLang="en-US" sz="2000" b="1" smtClean="0">
                <a:solidFill>
                  <a:srgbClr val="0000FF"/>
                </a:solidFill>
                <a:latin typeface="Times New Roman" pitchFamily="18" charset="0"/>
                <a:ea typeface="楷体_GB2312" pitchFamily="49" charset="-122"/>
                <a:cs typeface="Times New Roman" pitchFamily="18" charset="0"/>
              </a:rPr>
              <a:t>以上人体就很难摆脱。</a:t>
            </a:r>
            <a:r>
              <a:rPr lang="en-US" altLang="zh-CN" sz="2000" b="1" smtClean="0">
                <a:solidFill>
                  <a:srgbClr val="0000FF"/>
                </a:solidFill>
                <a:latin typeface="Times New Roman" pitchFamily="18" charset="0"/>
                <a:ea typeface="楷体_GB2312" pitchFamily="49" charset="-122"/>
                <a:cs typeface="Times New Roman" pitchFamily="18" charset="0"/>
              </a:rPr>
              <a:t>50mA</a:t>
            </a:r>
            <a:r>
              <a:rPr lang="zh-CN" altLang="en-US" sz="2000" b="1" smtClean="0">
                <a:solidFill>
                  <a:srgbClr val="0000FF"/>
                </a:solidFill>
                <a:latin typeface="Times New Roman" pitchFamily="18" charset="0"/>
                <a:ea typeface="楷体_GB2312" pitchFamily="49" charset="-122"/>
                <a:cs typeface="Times New Roman" pitchFamily="18" charset="0"/>
              </a:rPr>
              <a:t>即有生命危险。主要是可以导致心脏停止和</a:t>
            </a:r>
            <a:r>
              <a:rPr lang="zh-CN" altLang="en-US" sz="2000" b="1" smtClean="0">
                <a:solidFill>
                  <a:srgbClr val="0000FF"/>
                </a:solidFill>
                <a:latin typeface="Times New Roman" pitchFamily="18" charset="0"/>
                <a:ea typeface="楷体_GB2312" pitchFamily="49" charset="-122"/>
                <a:cs typeface="Times New Roman" pitchFamily="18" charset="0"/>
                <a:hlinkClick r:id="rId5"/>
              </a:rPr>
              <a:t>呼吸麻痹</a:t>
            </a:r>
            <a:r>
              <a:rPr lang="zh-CN" altLang="en-US" sz="2000" b="1" smtClean="0">
                <a:solidFill>
                  <a:srgbClr val="0000FF"/>
                </a:solidFill>
                <a:latin typeface="Times New Roman" pitchFamily="18" charset="0"/>
                <a:ea typeface="楷体_GB2312" pitchFamily="49" charset="-122"/>
                <a:cs typeface="Times New Roman" pitchFamily="18" charset="0"/>
              </a:rPr>
              <a:t>。 </a:t>
            </a:r>
          </a:p>
          <a:p>
            <a:pPr>
              <a:buFontTx/>
              <a:buNone/>
            </a:pPr>
            <a:r>
              <a:rPr lang="zh-CN" altLang="en-US" sz="2000" b="1" smtClean="0">
                <a:solidFill>
                  <a:srgbClr val="0000FF"/>
                </a:solidFill>
                <a:latin typeface="Times New Roman" pitchFamily="18" charset="0"/>
                <a:ea typeface="楷体_GB2312" pitchFamily="49" charset="-122"/>
                <a:cs typeface="Times New Roman" pitchFamily="18" charset="0"/>
              </a:rPr>
              <a:t>影响：发生触电后，电流对人体的影响程度，主要决定于流经人体的电流大小、电流通过人体持续时间、</a:t>
            </a:r>
            <a:r>
              <a:rPr lang="zh-CN" altLang="en-US" sz="2000" b="1" smtClean="0">
                <a:solidFill>
                  <a:srgbClr val="0000FF"/>
                </a:solidFill>
                <a:latin typeface="Times New Roman" pitchFamily="18" charset="0"/>
                <a:ea typeface="楷体_GB2312" pitchFamily="49" charset="-122"/>
                <a:cs typeface="Times New Roman" pitchFamily="18" charset="0"/>
                <a:hlinkClick r:id="rId6"/>
              </a:rPr>
              <a:t>人体阻抗</a:t>
            </a:r>
            <a:r>
              <a:rPr lang="zh-CN" altLang="en-US" sz="2000" b="1" smtClean="0">
                <a:solidFill>
                  <a:srgbClr val="0000FF"/>
                </a:solidFill>
                <a:latin typeface="Times New Roman" pitchFamily="18" charset="0"/>
                <a:ea typeface="楷体_GB2312" pitchFamily="49" charset="-122"/>
                <a:cs typeface="Times New Roman" pitchFamily="18" charset="0"/>
              </a:rPr>
              <a:t>、电流路径、电流种类、</a:t>
            </a:r>
            <a:r>
              <a:rPr lang="zh-CN" altLang="en-US" sz="2000" b="1" smtClean="0">
                <a:solidFill>
                  <a:srgbClr val="0000FF"/>
                </a:solidFill>
                <a:latin typeface="Times New Roman" pitchFamily="18" charset="0"/>
                <a:ea typeface="楷体_GB2312" pitchFamily="49" charset="-122"/>
                <a:cs typeface="Times New Roman" pitchFamily="18" charset="0"/>
                <a:hlinkClick r:id="rId7"/>
              </a:rPr>
              <a:t>电流频率</a:t>
            </a:r>
            <a:r>
              <a:rPr lang="zh-CN" altLang="en-US" sz="2000" b="1" smtClean="0">
                <a:solidFill>
                  <a:srgbClr val="0000FF"/>
                </a:solidFill>
                <a:latin typeface="Times New Roman" pitchFamily="18" charset="0"/>
                <a:ea typeface="楷体_GB2312" pitchFamily="49" charset="-122"/>
                <a:cs typeface="Times New Roman" pitchFamily="18" charset="0"/>
              </a:rPr>
              <a:t>以及触电者的体重、性别、年龄、健康情况和精神状态等多种因素，人体电阻由（体内电阻 ）和（皮肤）组成，体内电阻基本稳定，约为</a:t>
            </a:r>
            <a:r>
              <a:rPr lang="en-US" altLang="zh-CN" sz="2000" b="1" smtClean="0">
                <a:solidFill>
                  <a:srgbClr val="0000FF"/>
                </a:solidFill>
                <a:latin typeface="Times New Roman" pitchFamily="18" charset="0"/>
                <a:ea typeface="楷体_GB2312" pitchFamily="49" charset="-122"/>
                <a:cs typeface="Times New Roman" pitchFamily="18" charset="0"/>
              </a:rPr>
              <a:t>5000Ω</a:t>
            </a:r>
            <a:r>
              <a:rPr lang="zh-CN" altLang="en-US" sz="2000" b="1" smtClean="0">
                <a:solidFill>
                  <a:srgbClr val="0000FF"/>
                </a:solidFill>
                <a:latin typeface="Times New Roman" pitchFamily="18" charset="0"/>
                <a:ea typeface="楷体_GB2312" pitchFamily="49" charset="-122"/>
                <a:cs typeface="Times New Roman" pitchFamily="18" charset="0"/>
              </a:rPr>
              <a:t>。接触电压为</a:t>
            </a:r>
            <a:r>
              <a:rPr lang="en-US" altLang="zh-CN" sz="2000" b="1" smtClean="0">
                <a:solidFill>
                  <a:srgbClr val="0000FF"/>
                </a:solidFill>
                <a:latin typeface="Times New Roman" pitchFamily="18" charset="0"/>
                <a:ea typeface="楷体_GB2312" pitchFamily="49" charset="-122"/>
                <a:cs typeface="Times New Roman" pitchFamily="18" charset="0"/>
              </a:rPr>
              <a:t>220V</a:t>
            </a:r>
            <a:r>
              <a:rPr lang="zh-CN" altLang="en-US" sz="2000" b="1" smtClean="0">
                <a:solidFill>
                  <a:srgbClr val="0000FF"/>
                </a:solidFill>
                <a:latin typeface="Times New Roman" pitchFamily="18" charset="0"/>
                <a:ea typeface="楷体_GB2312" pitchFamily="49" charset="-122"/>
                <a:cs typeface="Times New Roman" pitchFamily="18" charset="0"/>
              </a:rPr>
              <a:t>时，人体电阻的平均值为</a:t>
            </a:r>
            <a:r>
              <a:rPr lang="en-US" altLang="zh-CN" sz="2000" b="1" smtClean="0">
                <a:solidFill>
                  <a:srgbClr val="0000FF"/>
                </a:solidFill>
                <a:latin typeface="Times New Roman" pitchFamily="18" charset="0"/>
                <a:ea typeface="楷体_GB2312" pitchFamily="49" charset="-122"/>
                <a:cs typeface="Times New Roman" pitchFamily="18" charset="0"/>
              </a:rPr>
              <a:t>1900Ω</a:t>
            </a:r>
            <a:r>
              <a:rPr lang="zh-CN" altLang="en-US" sz="2000" b="1" smtClean="0">
                <a:solidFill>
                  <a:srgbClr val="0000FF"/>
                </a:solidFill>
                <a:latin typeface="Times New Roman" pitchFamily="18" charset="0"/>
                <a:ea typeface="楷体_GB2312" pitchFamily="49" charset="-122"/>
                <a:cs typeface="Times New Roman" pitchFamily="18" charset="0"/>
              </a:rPr>
              <a:t>；接触电压为</a:t>
            </a:r>
            <a:r>
              <a:rPr lang="en-US" altLang="zh-CN" sz="2000" b="1" smtClean="0">
                <a:solidFill>
                  <a:srgbClr val="0000FF"/>
                </a:solidFill>
                <a:latin typeface="Times New Roman" pitchFamily="18" charset="0"/>
                <a:ea typeface="楷体_GB2312" pitchFamily="49" charset="-122"/>
                <a:cs typeface="Times New Roman" pitchFamily="18" charset="0"/>
              </a:rPr>
              <a:t>380V</a:t>
            </a:r>
            <a:r>
              <a:rPr lang="zh-CN" altLang="en-US" sz="2000" b="1" smtClean="0">
                <a:solidFill>
                  <a:srgbClr val="0000FF"/>
                </a:solidFill>
                <a:latin typeface="Times New Roman" pitchFamily="18" charset="0"/>
                <a:ea typeface="楷体_GB2312" pitchFamily="49" charset="-122"/>
                <a:cs typeface="Times New Roman" pitchFamily="18" charset="0"/>
              </a:rPr>
              <a:t>时，人体电阻降为</a:t>
            </a:r>
            <a:r>
              <a:rPr lang="en-US" altLang="zh-CN" sz="2000" b="1" smtClean="0">
                <a:solidFill>
                  <a:srgbClr val="0000FF"/>
                </a:solidFill>
                <a:latin typeface="Times New Roman" pitchFamily="18" charset="0"/>
                <a:ea typeface="楷体_GB2312" pitchFamily="49" charset="-122"/>
                <a:cs typeface="Times New Roman" pitchFamily="18" charset="0"/>
              </a:rPr>
              <a:t>1200Ω</a:t>
            </a:r>
            <a:r>
              <a:rPr lang="zh-CN" altLang="en-US" sz="2000" b="1" smtClean="0">
                <a:solidFill>
                  <a:srgbClr val="0000FF"/>
                </a:solidFill>
                <a:latin typeface="Times New Roman" pitchFamily="18" charset="0"/>
                <a:ea typeface="楷体_GB2312" pitchFamily="49" charset="-122"/>
                <a:cs typeface="Times New Roman" pitchFamily="18" charset="0"/>
              </a:rPr>
              <a:t>。经过对大量实验数据的分析研究确定，人体电阻的平均值一般为</a:t>
            </a:r>
            <a:r>
              <a:rPr lang="en-US" altLang="zh-CN" sz="2000" b="1" smtClean="0">
                <a:solidFill>
                  <a:srgbClr val="0000FF"/>
                </a:solidFill>
                <a:latin typeface="Times New Roman" pitchFamily="18" charset="0"/>
                <a:ea typeface="楷体_GB2312" pitchFamily="49" charset="-122"/>
                <a:cs typeface="Times New Roman" pitchFamily="18" charset="0"/>
              </a:rPr>
              <a:t>2000Ω</a:t>
            </a:r>
            <a:r>
              <a:rPr lang="zh-CN" altLang="en-US" sz="2000" b="1" smtClean="0">
                <a:solidFill>
                  <a:srgbClr val="0000FF"/>
                </a:solidFill>
                <a:latin typeface="Times New Roman" pitchFamily="18" charset="0"/>
                <a:ea typeface="楷体_GB2312" pitchFamily="49" charset="-122"/>
                <a:cs typeface="Times New Roman" pitchFamily="18" charset="0"/>
              </a:rPr>
              <a:t>左右，而在计算和分析时，通常取下限值</a:t>
            </a:r>
            <a:r>
              <a:rPr lang="en-US" altLang="zh-CN" sz="2000" b="1" smtClean="0">
                <a:solidFill>
                  <a:srgbClr val="0000FF"/>
                </a:solidFill>
                <a:latin typeface="Times New Roman" pitchFamily="18" charset="0"/>
                <a:ea typeface="楷体_GB2312" pitchFamily="49" charset="-122"/>
                <a:cs typeface="Times New Roman" pitchFamily="18" charset="0"/>
              </a:rPr>
              <a:t>1700Ω</a:t>
            </a:r>
            <a:r>
              <a:rPr lang="zh-CN" altLang="en-US" sz="2000" b="1" smtClean="0">
                <a:solidFill>
                  <a:srgbClr val="0000FF"/>
                </a:solidFill>
                <a:latin typeface="Times New Roman" pitchFamily="18" charset="0"/>
                <a:ea typeface="楷体_GB2312" pitchFamily="49" charset="-122"/>
                <a:cs typeface="Times New Roman" pitchFamily="18" charset="0"/>
              </a:rPr>
              <a:t>。电流通过人体所产生的生理效应和影响程度，是由通过人体的电流（</a:t>
            </a:r>
            <a:r>
              <a:rPr lang="en-US" altLang="zh-CN" sz="2000" b="1" smtClean="0">
                <a:solidFill>
                  <a:srgbClr val="0000FF"/>
                </a:solidFill>
                <a:latin typeface="Times New Roman" pitchFamily="18" charset="0"/>
                <a:ea typeface="楷体_GB2312" pitchFamily="49" charset="-122"/>
                <a:cs typeface="Times New Roman" pitchFamily="18" charset="0"/>
              </a:rPr>
              <a:t>I</a:t>
            </a:r>
            <a:r>
              <a:rPr lang="zh-CN" altLang="en-US" sz="2000" b="1" smtClean="0">
                <a:solidFill>
                  <a:srgbClr val="0000FF"/>
                </a:solidFill>
                <a:latin typeface="Times New Roman" pitchFamily="18" charset="0"/>
                <a:ea typeface="楷体_GB2312" pitchFamily="49" charset="-122"/>
                <a:cs typeface="Times New Roman" pitchFamily="18" charset="0"/>
              </a:rPr>
              <a:t>）与电流流经人体的持续时间</a:t>
            </a:r>
            <a:r>
              <a:rPr lang="en-US" altLang="zh-CN" sz="2000" b="1" smtClean="0">
                <a:solidFill>
                  <a:srgbClr val="0000FF"/>
                </a:solidFill>
                <a:latin typeface="Times New Roman" pitchFamily="18" charset="0"/>
                <a:ea typeface="楷体_GB2312" pitchFamily="49" charset="-122"/>
                <a:cs typeface="Times New Roman" pitchFamily="18" charset="0"/>
              </a:rPr>
              <a:t>f</a:t>
            </a:r>
            <a:r>
              <a:rPr lang="zh-CN" altLang="en-US" sz="2000" b="1" smtClean="0">
                <a:solidFill>
                  <a:srgbClr val="0000FF"/>
                </a:solidFill>
                <a:latin typeface="Times New Roman" pitchFamily="18" charset="0"/>
                <a:ea typeface="楷体_GB2312" pitchFamily="49" charset="-122"/>
                <a:cs typeface="Times New Roman" pitchFamily="18" charset="0"/>
              </a:rPr>
              <a:t>（</a:t>
            </a:r>
            <a:r>
              <a:rPr lang="en-US" altLang="zh-CN" sz="2000" b="1" smtClean="0">
                <a:solidFill>
                  <a:srgbClr val="0000FF"/>
                </a:solidFill>
                <a:latin typeface="Times New Roman" pitchFamily="18" charset="0"/>
                <a:ea typeface="楷体_GB2312" pitchFamily="49" charset="-122"/>
                <a:cs typeface="Times New Roman" pitchFamily="18" charset="0"/>
              </a:rPr>
              <a:t>t</a:t>
            </a:r>
            <a:r>
              <a:rPr lang="zh-CN" altLang="en-US" sz="2000" b="1" smtClean="0">
                <a:solidFill>
                  <a:srgbClr val="0000FF"/>
                </a:solidFill>
                <a:latin typeface="Times New Roman" pitchFamily="18" charset="0"/>
                <a:ea typeface="楷体_GB2312" pitchFamily="49" charset="-122"/>
                <a:cs typeface="Times New Roman" pitchFamily="18" charset="0"/>
              </a:rPr>
              <a:t>）所决定的。</a:t>
            </a:r>
            <a:br>
              <a:rPr lang="zh-CN" altLang="en-US" sz="2000" b="1" smtClean="0">
                <a:solidFill>
                  <a:srgbClr val="0000FF"/>
                </a:solidFill>
                <a:latin typeface="Times New Roman" pitchFamily="18" charset="0"/>
                <a:ea typeface="楷体_GB2312" pitchFamily="49" charset="-122"/>
                <a:cs typeface="Times New Roman" pitchFamily="18" charset="0"/>
              </a:rPr>
            </a:br>
            <a:endParaRPr lang="zh-CN" altLang="en-US" sz="2000" b="1" smtClean="0">
              <a:solidFill>
                <a:srgbClr val="0000FF"/>
              </a:solidFill>
              <a:latin typeface="Times New Roman" pitchFamily="18" charset="0"/>
              <a:ea typeface="楷体_GB2312" pitchFamily="49" charset="-122"/>
              <a:cs typeface="Times New Roman" pitchFamily="18"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标题 1"/>
          <p:cNvSpPr>
            <a:spLocks noGrp="1"/>
          </p:cNvSpPr>
          <p:nvPr>
            <p:ph type="title"/>
          </p:nvPr>
        </p:nvSpPr>
        <p:spPr/>
        <p:txBody>
          <a:bodyPr/>
          <a:lstStyle/>
          <a:p>
            <a:pPr algn="l"/>
            <a:r>
              <a:rPr lang="zh-CN" altLang="en-US" b="1" smtClean="0">
                <a:latin typeface="Times New Roman" pitchFamily="18" charset="0"/>
                <a:ea typeface="楷体" pitchFamily="49" charset="-122"/>
                <a:cs typeface="Times New Roman" pitchFamily="18" charset="0"/>
              </a:rPr>
              <a:t>一、电压越高越危险</a:t>
            </a:r>
          </a:p>
        </p:txBody>
      </p:sp>
      <p:sp>
        <p:nvSpPr>
          <p:cNvPr id="3" name="内容占位符 2"/>
          <p:cNvSpPr>
            <a:spLocks noGrp="1"/>
          </p:cNvSpPr>
          <p:nvPr>
            <p:ph idx="1"/>
          </p:nvPr>
        </p:nvSpPr>
        <p:spPr/>
        <p:txBody>
          <a:bodyPr/>
          <a:lstStyle/>
          <a:p>
            <a:pPr>
              <a:buFontTx/>
              <a:buNone/>
            </a:pPr>
            <a:r>
              <a:rPr lang="en-US" altLang="zh-CN" sz="2800" b="1" smtClean="0">
                <a:latin typeface="Times New Roman" pitchFamily="18" charset="0"/>
                <a:ea typeface="楷体" pitchFamily="49" charset="-122"/>
                <a:cs typeface="Times New Roman" pitchFamily="18" charset="0"/>
              </a:rPr>
              <a:t>1</a:t>
            </a:r>
            <a:r>
              <a:rPr lang="zh-CN" altLang="en-US" sz="2800" b="1" smtClean="0">
                <a:latin typeface="Times New Roman" pitchFamily="18" charset="0"/>
                <a:ea typeface="楷体" pitchFamily="49" charset="-122"/>
                <a:cs typeface="Times New Roman" pitchFamily="18" charset="0"/>
              </a:rPr>
              <a:t>．电对人体造成的伤害程度与</a:t>
            </a:r>
            <a:r>
              <a:rPr lang="zh-CN" altLang="en-US" sz="2800" b="1" smtClean="0">
                <a:solidFill>
                  <a:srgbClr val="FF0000"/>
                </a:solidFill>
                <a:latin typeface="Times New Roman" pitchFamily="18" charset="0"/>
                <a:ea typeface="楷体" pitchFamily="49" charset="-122"/>
                <a:cs typeface="Times New Roman" pitchFamily="18" charset="0"/>
              </a:rPr>
              <a:t>通过人体电流的大小</a:t>
            </a:r>
            <a:r>
              <a:rPr lang="zh-CN" altLang="en-US" sz="2800" b="1" smtClean="0">
                <a:latin typeface="Times New Roman" pitchFamily="18" charset="0"/>
                <a:ea typeface="楷体" pitchFamily="49" charset="-122"/>
                <a:cs typeface="Times New Roman" pitchFamily="18" charset="0"/>
              </a:rPr>
              <a:t>及</a:t>
            </a:r>
            <a:r>
              <a:rPr lang="zh-CN" altLang="en-US" sz="2800" b="1" smtClean="0">
                <a:solidFill>
                  <a:srgbClr val="FF0000"/>
                </a:solidFill>
                <a:latin typeface="Times New Roman" pitchFamily="18" charset="0"/>
                <a:ea typeface="楷体" pitchFamily="49" charset="-122"/>
                <a:cs typeface="Times New Roman" pitchFamily="18" charset="0"/>
              </a:rPr>
              <a:t>持续时间</a:t>
            </a:r>
            <a:r>
              <a:rPr lang="zh-CN" altLang="en-US" sz="2800" b="1" smtClean="0">
                <a:latin typeface="Times New Roman" pitchFamily="18" charset="0"/>
                <a:ea typeface="楷体" pitchFamily="49" charset="-122"/>
                <a:cs typeface="Times New Roman" pitchFamily="18" charset="0"/>
              </a:rPr>
              <a:t>有关。</a:t>
            </a:r>
            <a:endParaRPr lang="en-US" altLang="zh-CN" sz="2800" b="1" smtClean="0">
              <a:latin typeface="Times New Roman" pitchFamily="18" charset="0"/>
              <a:ea typeface="楷体" pitchFamily="49" charset="-122"/>
              <a:cs typeface="Times New Roman" pitchFamily="18" charset="0"/>
            </a:endParaRPr>
          </a:p>
          <a:p>
            <a:pPr>
              <a:buFontTx/>
              <a:buNone/>
            </a:pPr>
            <a:endParaRPr lang="en-US" altLang="zh-CN" sz="2800" b="1" smtClean="0">
              <a:solidFill>
                <a:srgbClr val="000099"/>
              </a:solidFill>
              <a:latin typeface="Times New Roman" pitchFamily="18" charset="0"/>
              <a:ea typeface="楷体" pitchFamily="49" charset="-122"/>
              <a:cs typeface="Times New Roman" pitchFamily="18" charset="0"/>
            </a:endParaRPr>
          </a:p>
          <a:p>
            <a:pPr>
              <a:buFontTx/>
              <a:buNone/>
            </a:pPr>
            <a:r>
              <a:rPr lang="en-US" altLang="zh-CN" sz="2800" b="1" smtClean="0">
                <a:solidFill>
                  <a:srgbClr val="000099"/>
                </a:solidFill>
                <a:latin typeface="Times New Roman" pitchFamily="18" charset="0"/>
                <a:ea typeface="楷体" pitchFamily="49" charset="-122"/>
                <a:cs typeface="Times New Roman" pitchFamily="18" charset="0"/>
              </a:rPr>
              <a:t>1 mA</a:t>
            </a:r>
            <a:r>
              <a:rPr lang="zh-CN" altLang="en-US" sz="2800" b="1" smtClean="0">
                <a:solidFill>
                  <a:srgbClr val="000099"/>
                </a:solidFill>
                <a:latin typeface="Times New Roman" pitchFamily="18" charset="0"/>
                <a:ea typeface="楷体" pitchFamily="49" charset="-122"/>
                <a:cs typeface="Times New Roman" pitchFamily="18" charset="0"/>
              </a:rPr>
              <a:t>电流通过人体       感觉发麻</a:t>
            </a:r>
          </a:p>
          <a:p>
            <a:pPr>
              <a:buFontTx/>
              <a:buNone/>
            </a:pPr>
            <a:r>
              <a:rPr lang="en-US" altLang="zh-CN" sz="2800" b="1" smtClean="0">
                <a:solidFill>
                  <a:srgbClr val="000099"/>
                </a:solidFill>
                <a:latin typeface="Times New Roman" pitchFamily="18" charset="0"/>
                <a:ea typeface="楷体" pitchFamily="49" charset="-122"/>
                <a:cs typeface="Times New Roman" pitchFamily="18" charset="0"/>
              </a:rPr>
              <a:t>10 mA                  </a:t>
            </a:r>
            <a:r>
              <a:rPr lang="zh-CN" altLang="en-US" sz="2800" b="1" smtClean="0">
                <a:solidFill>
                  <a:srgbClr val="000099"/>
                </a:solidFill>
                <a:latin typeface="Times New Roman" pitchFamily="18" charset="0"/>
                <a:ea typeface="楷体" pitchFamily="49" charset="-122"/>
                <a:cs typeface="Times New Roman" pitchFamily="18" charset="0"/>
              </a:rPr>
              <a:t>人手难于摆脱</a:t>
            </a:r>
          </a:p>
          <a:p>
            <a:pPr>
              <a:buFontTx/>
              <a:buNone/>
            </a:pPr>
            <a:r>
              <a:rPr lang="en-US" altLang="zh-CN" sz="2800" b="1" smtClean="0">
                <a:solidFill>
                  <a:srgbClr val="000099"/>
                </a:solidFill>
                <a:latin typeface="Times New Roman" pitchFamily="18" charset="0"/>
                <a:ea typeface="楷体" pitchFamily="49" charset="-122"/>
                <a:cs typeface="Times New Roman" pitchFamily="18" charset="0"/>
              </a:rPr>
              <a:t>100 mA                 </a:t>
            </a:r>
            <a:r>
              <a:rPr lang="zh-CN" altLang="en-US" sz="2800" b="1" smtClean="0">
                <a:solidFill>
                  <a:srgbClr val="000099"/>
                </a:solidFill>
                <a:latin typeface="Times New Roman" pitchFamily="18" charset="0"/>
                <a:ea typeface="楷体" pitchFamily="49" charset="-122"/>
                <a:cs typeface="Times New Roman" pitchFamily="18" charset="0"/>
              </a:rPr>
              <a:t>短时间呼吸困难</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en-US" altLang="zh-CN" sz="3600" b="1" smtClean="0">
                <a:latin typeface="Times New Roman" pitchFamily="18" charset="0"/>
                <a:ea typeface="楷体" pitchFamily="49" charset="-122"/>
                <a:cs typeface="Times New Roman" pitchFamily="18" charset="0"/>
              </a:rPr>
              <a:t>2</a:t>
            </a:r>
            <a:r>
              <a:rPr lang="zh-CN" altLang="en-US" sz="3600" b="1" smtClean="0">
                <a:latin typeface="Times New Roman" pitchFamily="18" charset="0"/>
                <a:ea typeface="楷体" pitchFamily="49" charset="-122"/>
                <a:cs typeface="Times New Roman" pitchFamily="18" charset="0"/>
              </a:rPr>
              <a:t>．触电电流大小由</a:t>
            </a:r>
            <a:r>
              <a:rPr lang="zh-CN" altLang="en-US" sz="3600" b="1" smtClean="0">
                <a:solidFill>
                  <a:srgbClr val="FF0000"/>
                </a:solidFill>
                <a:latin typeface="Times New Roman" pitchFamily="18" charset="0"/>
                <a:ea typeface="楷体" pitchFamily="49" charset="-122"/>
                <a:cs typeface="Times New Roman" pitchFamily="18" charset="0"/>
              </a:rPr>
              <a:t>人体电阻</a:t>
            </a:r>
            <a:r>
              <a:rPr lang="zh-CN" altLang="en-US" sz="3600" b="1" smtClean="0">
                <a:latin typeface="Times New Roman" pitchFamily="18" charset="0"/>
                <a:ea typeface="楷体" pitchFamily="49" charset="-122"/>
                <a:cs typeface="Times New Roman" pitchFamily="18" charset="0"/>
              </a:rPr>
              <a:t>和</a:t>
            </a:r>
            <a:r>
              <a:rPr lang="zh-CN" altLang="en-US" sz="3600" b="1" smtClean="0">
                <a:solidFill>
                  <a:srgbClr val="FF0000"/>
                </a:solidFill>
                <a:latin typeface="Times New Roman" pitchFamily="18" charset="0"/>
                <a:ea typeface="楷体" pitchFamily="49" charset="-122"/>
                <a:cs typeface="Times New Roman" pitchFamily="18" charset="0"/>
              </a:rPr>
              <a:t>加在人体两端的电压</a:t>
            </a:r>
            <a:r>
              <a:rPr lang="zh-CN" altLang="en-US" sz="3600" b="1" smtClean="0">
                <a:latin typeface="Times New Roman" pitchFamily="18" charset="0"/>
                <a:ea typeface="楷体" pitchFamily="49" charset="-122"/>
                <a:cs typeface="Times New Roman" pitchFamily="18" charset="0"/>
              </a:rPr>
              <a:t>决定。</a:t>
            </a:r>
          </a:p>
        </p:txBody>
      </p:sp>
      <p:sp>
        <p:nvSpPr>
          <p:cNvPr id="3" name="内容占位符 2"/>
          <p:cNvSpPr>
            <a:spLocks noGrp="1"/>
          </p:cNvSpPr>
          <p:nvPr>
            <p:ph idx="1"/>
          </p:nvPr>
        </p:nvSpPr>
        <p:spPr>
          <a:xfrm>
            <a:off x="457200" y="1447800"/>
            <a:ext cx="8229600" cy="4953000"/>
          </a:xfrm>
        </p:spPr>
        <p:txBody>
          <a:bodyPr/>
          <a:lstStyle/>
          <a:p>
            <a:r>
              <a:rPr lang="zh-CN" altLang="en-US" sz="2800" b="1" smtClean="0">
                <a:solidFill>
                  <a:srgbClr val="000099"/>
                </a:solidFill>
                <a:latin typeface="Times New Roman" pitchFamily="18" charset="0"/>
                <a:ea typeface="楷体" pitchFamily="49" charset="-122"/>
                <a:cs typeface="Times New Roman" pitchFamily="18" charset="0"/>
              </a:rPr>
              <a:t>人体电阻约为</a:t>
            </a:r>
            <a:r>
              <a:rPr lang="en-US" altLang="zh-CN" sz="2800" b="1" smtClean="0">
                <a:solidFill>
                  <a:srgbClr val="FF0000"/>
                </a:solidFill>
                <a:latin typeface="Times New Roman" pitchFamily="18" charset="0"/>
                <a:ea typeface="楷体" pitchFamily="49" charset="-122"/>
                <a:cs typeface="Times New Roman" pitchFamily="18" charset="0"/>
              </a:rPr>
              <a:t>10</a:t>
            </a:r>
            <a:r>
              <a:rPr lang="en-US" altLang="zh-CN" sz="2800" b="1" baseline="30000" smtClean="0">
                <a:solidFill>
                  <a:srgbClr val="FF0000"/>
                </a:solidFill>
                <a:latin typeface="Times New Roman" pitchFamily="18" charset="0"/>
                <a:ea typeface="楷体" pitchFamily="49" charset="-122"/>
                <a:cs typeface="Times New Roman" pitchFamily="18" charset="0"/>
              </a:rPr>
              <a:t>4</a:t>
            </a:r>
            <a:r>
              <a:rPr lang="zh-CN" altLang="en-US" sz="2800" b="1" smtClean="0">
                <a:solidFill>
                  <a:srgbClr val="FF0000"/>
                </a:solidFill>
                <a:latin typeface="Times New Roman" pitchFamily="18" charset="0"/>
                <a:ea typeface="楷体" pitchFamily="49" charset="-122"/>
                <a:cs typeface="Times New Roman" pitchFamily="18" charset="0"/>
              </a:rPr>
              <a:t>～</a:t>
            </a:r>
            <a:r>
              <a:rPr lang="en-US" altLang="zh-CN" sz="2800" b="1" smtClean="0">
                <a:solidFill>
                  <a:srgbClr val="FF0000"/>
                </a:solidFill>
                <a:latin typeface="Times New Roman" pitchFamily="18" charset="0"/>
                <a:ea typeface="楷体" pitchFamily="49" charset="-122"/>
                <a:cs typeface="Times New Roman" pitchFamily="18" charset="0"/>
              </a:rPr>
              <a:t>10</a:t>
            </a:r>
            <a:r>
              <a:rPr lang="en-US" altLang="zh-CN" sz="2800" b="1" baseline="30000" smtClean="0">
                <a:solidFill>
                  <a:srgbClr val="FF0000"/>
                </a:solidFill>
                <a:latin typeface="Times New Roman" pitchFamily="18" charset="0"/>
                <a:ea typeface="楷体" pitchFamily="49" charset="-122"/>
                <a:cs typeface="Times New Roman" pitchFamily="18" charset="0"/>
              </a:rPr>
              <a:t>5</a:t>
            </a:r>
            <a:r>
              <a:rPr lang="en-US" altLang="zh-CN" sz="2800" b="1" smtClean="0">
                <a:solidFill>
                  <a:srgbClr val="FF0000"/>
                </a:solidFill>
                <a:latin typeface="Times New Roman" pitchFamily="18" charset="0"/>
                <a:ea typeface="楷体" pitchFamily="49" charset="-122"/>
                <a:cs typeface="Times New Roman" pitchFamily="18" charset="0"/>
              </a:rPr>
              <a:t>Ω</a:t>
            </a:r>
            <a:r>
              <a:rPr lang="zh-CN" altLang="en-US" sz="2800" b="1" smtClean="0">
                <a:solidFill>
                  <a:srgbClr val="000099"/>
                </a:solidFill>
                <a:latin typeface="Times New Roman" pitchFamily="18" charset="0"/>
                <a:ea typeface="楷体" pitchFamily="49" charset="-122"/>
                <a:cs typeface="Times New Roman" pitchFamily="18" charset="0"/>
              </a:rPr>
              <a:t>；</a:t>
            </a:r>
            <a:endParaRPr lang="en-US" altLang="zh-CN" sz="2800" b="1" smtClean="0">
              <a:solidFill>
                <a:srgbClr val="000099"/>
              </a:solidFill>
              <a:latin typeface="Times New Roman" pitchFamily="18" charset="0"/>
              <a:ea typeface="楷体" pitchFamily="49" charset="-122"/>
              <a:cs typeface="Times New Roman" pitchFamily="18" charset="0"/>
            </a:endParaRPr>
          </a:p>
          <a:p>
            <a:r>
              <a:rPr lang="zh-CN" altLang="en-US" sz="2800" b="1" smtClean="0">
                <a:solidFill>
                  <a:srgbClr val="000099"/>
                </a:solidFill>
                <a:latin typeface="Times New Roman" pitchFamily="18" charset="0"/>
                <a:ea typeface="楷体" pitchFamily="49" charset="-122"/>
                <a:cs typeface="Times New Roman" pitchFamily="18" charset="0"/>
              </a:rPr>
              <a:t>皮肤潮湿时人体电阻可降低到约</a:t>
            </a:r>
            <a:r>
              <a:rPr lang="en-US" altLang="zh-CN" sz="2800" b="1" smtClean="0">
                <a:solidFill>
                  <a:srgbClr val="FF0000"/>
                </a:solidFill>
                <a:latin typeface="Times New Roman" pitchFamily="18" charset="0"/>
                <a:ea typeface="楷体" pitchFamily="49" charset="-122"/>
                <a:cs typeface="Times New Roman" pitchFamily="18" charset="0"/>
              </a:rPr>
              <a:t>10</a:t>
            </a:r>
            <a:r>
              <a:rPr lang="en-US" altLang="zh-CN" sz="2800" b="1" baseline="30000" smtClean="0">
                <a:solidFill>
                  <a:srgbClr val="FF0000"/>
                </a:solidFill>
                <a:latin typeface="Times New Roman" pitchFamily="18" charset="0"/>
                <a:ea typeface="楷体" pitchFamily="49" charset="-122"/>
                <a:cs typeface="Times New Roman" pitchFamily="18" charset="0"/>
              </a:rPr>
              <a:t>3</a:t>
            </a:r>
            <a:r>
              <a:rPr lang="en-US" altLang="zh-CN" sz="2800" b="1" smtClean="0">
                <a:solidFill>
                  <a:srgbClr val="FF0000"/>
                </a:solidFill>
                <a:latin typeface="Times New Roman" pitchFamily="18" charset="0"/>
                <a:ea typeface="楷体" pitchFamily="49" charset="-122"/>
                <a:cs typeface="Times New Roman" pitchFamily="18" charset="0"/>
              </a:rPr>
              <a:t> Ω</a:t>
            </a:r>
            <a:r>
              <a:rPr lang="zh-CN" altLang="en-US" sz="2800" b="1" smtClean="0">
                <a:solidFill>
                  <a:srgbClr val="000099"/>
                </a:solidFill>
                <a:latin typeface="Times New Roman" pitchFamily="18" charset="0"/>
                <a:ea typeface="楷体" pitchFamily="49" charset="-122"/>
                <a:cs typeface="Times New Roman" pitchFamily="18" charset="0"/>
              </a:rPr>
              <a:t>。</a:t>
            </a:r>
            <a:endParaRPr lang="en-US" altLang="zh-CN" sz="2800" b="1" smtClean="0">
              <a:solidFill>
                <a:srgbClr val="000099"/>
              </a:solidFill>
              <a:latin typeface="Times New Roman" pitchFamily="18" charset="0"/>
              <a:ea typeface="楷体" pitchFamily="49" charset="-122"/>
              <a:cs typeface="Times New Roman" pitchFamily="18" charset="0"/>
            </a:endParaRPr>
          </a:p>
          <a:p>
            <a:endParaRPr lang="en-US" altLang="zh-CN" sz="2800" b="1" smtClean="0">
              <a:solidFill>
                <a:srgbClr val="000099"/>
              </a:solidFill>
              <a:latin typeface="Times New Roman" pitchFamily="18" charset="0"/>
              <a:ea typeface="楷体" pitchFamily="49" charset="-122"/>
              <a:cs typeface="Times New Roman" pitchFamily="18" charset="0"/>
            </a:endParaRPr>
          </a:p>
          <a:p>
            <a:r>
              <a:rPr lang="zh-CN" altLang="en-US" sz="2800" b="1" smtClean="0">
                <a:solidFill>
                  <a:srgbClr val="000099"/>
                </a:solidFill>
                <a:latin typeface="Times New Roman" pitchFamily="18" charset="0"/>
                <a:ea typeface="楷体" pitchFamily="49" charset="-122"/>
                <a:cs typeface="Times New Roman" pitchFamily="18" charset="0"/>
              </a:rPr>
              <a:t>家庭电路的电压                   </a:t>
            </a:r>
            <a:r>
              <a:rPr lang="en-US" altLang="zh-CN" sz="2800" b="1" smtClean="0">
                <a:solidFill>
                  <a:srgbClr val="000099"/>
                </a:solidFill>
                <a:latin typeface="Times New Roman" pitchFamily="18" charset="0"/>
                <a:ea typeface="楷体" pitchFamily="49" charset="-122"/>
                <a:cs typeface="Times New Roman" pitchFamily="18" charset="0"/>
              </a:rPr>
              <a:t>220 V</a:t>
            </a:r>
          </a:p>
          <a:p>
            <a:r>
              <a:rPr lang="zh-CN" altLang="en-US" sz="2800" b="1" smtClean="0">
                <a:solidFill>
                  <a:srgbClr val="000099"/>
                </a:solidFill>
                <a:latin typeface="Times New Roman" pitchFamily="18" charset="0"/>
                <a:ea typeface="楷体" pitchFamily="49" charset="-122"/>
                <a:cs typeface="Times New Roman" pitchFamily="18" charset="0"/>
              </a:rPr>
              <a:t>工厂用的动力电路的电压   </a:t>
            </a:r>
            <a:r>
              <a:rPr lang="en-US" altLang="zh-CN" sz="2800" b="1" smtClean="0">
                <a:solidFill>
                  <a:srgbClr val="000099"/>
                </a:solidFill>
                <a:latin typeface="Times New Roman" pitchFamily="18" charset="0"/>
                <a:ea typeface="楷体" pitchFamily="49" charset="-122"/>
                <a:cs typeface="Times New Roman" pitchFamily="18" charset="0"/>
              </a:rPr>
              <a:t>380 V</a:t>
            </a:r>
          </a:p>
          <a:p>
            <a:r>
              <a:rPr lang="zh-CN" altLang="en-US" sz="2800" b="1" smtClean="0">
                <a:solidFill>
                  <a:srgbClr val="000099"/>
                </a:solidFill>
                <a:latin typeface="Times New Roman" pitchFamily="18" charset="0"/>
                <a:ea typeface="楷体" pitchFamily="49" charset="-122"/>
                <a:cs typeface="Times New Roman" pitchFamily="18" charset="0"/>
              </a:rPr>
              <a:t>高压输电线路的电压         </a:t>
            </a:r>
            <a:r>
              <a:rPr lang="en-US" altLang="zh-CN" sz="2800" b="1" smtClean="0">
                <a:solidFill>
                  <a:srgbClr val="000099"/>
                </a:solidFill>
                <a:latin typeface="Times New Roman" pitchFamily="18" charset="0"/>
                <a:ea typeface="楷体" pitchFamily="49" charset="-122"/>
                <a:cs typeface="Times New Roman" pitchFamily="18" charset="0"/>
              </a:rPr>
              <a:t>10 kV</a:t>
            </a:r>
            <a:r>
              <a:rPr lang="zh-CN" altLang="en-US" sz="2800" b="1" smtClean="0">
                <a:solidFill>
                  <a:srgbClr val="000099"/>
                </a:solidFill>
                <a:latin typeface="Times New Roman" pitchFamily="18" charset="0"/>
                <a:ea typeface="楷体" pitchFamily="49" charset="-122"/>
                <a:cs typeface="Times New Roman" pitchFamily="18" charset="0"/>
              </a:rPr>
              <a:t>～</a:t>
            </a:r>
            <a:r>
              <a:rPr lang="en-US" altLang="zh-CN" sz="2800" b="1" smtClean="0">
                <a:solidFill>
                  <a:srgbClr val="000099"/>
                </a:solidFill>
                <a:latin typeface="Times New Roman" pitchFamily="18" charset="0"/>
                <a:ea typeface="楷体" pitchFamily="49" charset="-122"/>
                <a:cs typeface="Times New Roman" pitchFamily="18" charset="0"/>
              </a:rPr>
              <a:t>500 kV</a:t>
            </a:r>
          </a:p>
          <a:p>
            <a:r>
              <a:rPr lang="zh-CN" altLang="en-US" sz="2800" b="1" smtClean="0">
                <a:solidFill>
                  <a:srgbClr val="FF0000"/>
                </a:solidFill>
                <a:latin typeface="Times New Roman" pitchFamily="18" charset="0"/>
                <a:ea typeface="楷体" pitchFamily="49" charset="-122"/>
                <a:cs typeface="Times New Roman" pitchFamily="18" charset="0"/>
              </a:rPr>
              <a:t>人体安全电压                      </a:t>
            </a:r>
            <a:r>
              <a:rPr lang="zh-CN" altLang="en-US" sz="2800" b="1" u="sng" smtClean="0">
                <a:solidFill>
                  <a:srgbClr val="FF0000"/>
                </a:solidFill>
                <a:latin typeface="Times New Roman" pitchFamily="18" charset="0"/>
                <a:ea typeface="楷体" pitchFamily="49" charset="-122"/>
                <a:cs typeface="Times New Roman" pitchFamily="18" charset="0"/>
              </a:rPr>
              <a:t>不高于</a:t>
            </a:r>
            <a:r>
              <a:rPr lang="en-US" altLang="zh-CN" sz="2800" b="1" u="sng" smtClean="0">
                <a:solidFill>
                  <a:srgbClr val="FF0000"/>
                </a:solidFill>
                <a:latin typeface="Times New Roman" pitchFamily="18" charset="0"/>
                <a:ea typeface="楷体" pitchFamily="49" charset="-122"/>
                <a:cs typeface="Times New Roman" pitchFamily="18" charset="0"/>
              </a:rPr>
              <a:t>36V</a:t>
            </a:r>
          </a:p>
          <a:p>
            <a:endParaRPr lang="en-US" altLang="zh-CN" sz="2800" u="sng" smtClean="0">
              <a:solidFill>
                <a:srgbClr val="0070C0"/>
              </a:solidFill>
              <a:latin typeface="Times New Roman" pitchFamily="18" charset="0"/>
              <a:ea typeface="楷体" pitchFamily="49" charset="-122"/>
              <a:cs typeface="Times New Roman" pitchFamily="18" charset="0"/>
            </a:endParaRPr>
          </a:p>
          <a:p>
            <a:r>
              <a:rPr lang="zh-CN" altLang="en-US" sz="3600" b="1" smtClean="0">
                <a:solidFill>
                  <a:srgbClr val="FF0000"/>
                </a:solidFill>
                <a:latin typeface="Times New Roman" pitchFamily="18" charset="0"/>
                <a:ea typeface="楷体" pitchFamily="49" charset="-122"/>
                <a:cs typeface="Times New Roman" pitchFamily="18" charset="0"/>
              </a:rPr>
              <a:t>家庭电路的电压值远远超过安全电压</a:t>
            </a:r>
          </a:p>
        </p:txBody>
      </p:sp>
      <p:pic>
        <p:nvPicPr>
          <p:cNvPr id="32770" name="Picture 2"/>
          <p:cNvPicPr>
            <a:picLocks noChangeAspect="1" noChangeArrowheads="1"/>
          </p:cNvPicPr>
          <p:nvPr/>
        </p:nvPicPr>
        <p:blipFill>
          <a:blip r:embed="rId2"/>
          <a:stretch>
            <a:fillRect/>
          </a:stretch>
        </p:blipFill>
        <p:spPr bwMode="auto">
          <a:xfrm>
            <a:off x="990600" y="5029200"/>
            <a:ext cx="5791200" cy="609600"/>
          </a:xfrm>
          <a:prstGeom prst="rect">
            <a:avLst/>
          </a:prstGeom>
          <a:noFill/>
          <a:ln w="28575">
            <a:noFill/>
            <a:miter lim="800000"/>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indefinite"/>
                            </p:stCondLst>
                          </p:cTn>
                        </p:par>
                        <p:par>
                          <p:cTn id="10" fill="hold" nodeType="afterGroup">
                            <p:stCondLst>
                              <p:cond delay="0"/>
                            </p:stCondLst>
                            <p:childTnLst>
                              <p:par>
                                <p:cTn id="11" presetID="3" presetClass="entr" presetSubtype="10" fill="hold" nodeType="clickEffect">
                                  <p:stCondLst>
                                    <p:cond delay="0"/>
                                  </p:stCondLst>
                                  <p:childTnLst>
                                    <p:set>
                                      <p:cBhvr>
                                        <p:cTn id="12" dur="1" fill="hold">
                                          <p:stCondLst>
                                            <p:cond delay="0"/>
                                          </p:stCondLst>
                                        </p:cTn>
                                        <p:tgtEl>
                                          <p:spTgt spid="32770"/>
                                        </p:tgtEl>
                                        <p:attrNameLst>
                                          <p:attrName>style.visibility</p:attrName>
                                        </p:attrNameLst>
                                      </p:cBhvr>
                                      <p:to>
                                        <p:strVal val="visible"/>
                                      </p:to>
                                    </p:set>
                                    <p:animEffect transition="in" filter="blinds(horizontal)">
                                      <p:cBhvr>
                                        <p:cTn id="13" dur="500"/>
                                        <p:tgtEl>
                                          <p:spTgt spid="32770"/>
                                        </p:tgtEl>
                                      </p:cBhvr>
                                    </p:animEffect>
                                  </p:childTnLst>
                                </p:cTn>
                              </p:par>
                            </p:childTnLst>
                          </p:cTn>
                        </p:par>
                      </p:childTnLst>
                    </p:cTn>
                  </p:par>
                  <p:par>
                    <p:cTn id="14" fill="hold" nodeType="clickPar">
                      <p:stCondLst>
                        <p:cond delay="indefinite"/>
                      </p:stCondLst>
                      <p:childTnLst>
                        <p:par>
                          <p:cTn id="15" fill="hold" nodeType="withGroup">
                            <p:stCondLst>
                              <p:cond delay="indefinite"/>
                            </p:stCondLst>
                          </p:cTn>
                        </p:par>
                        <p:par>
                          <p:cTn id="16" fill="hold" nodeType="after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Effect transition="in" filter="blinds(horizontal)">
                                      <p:cBhvr>
                                        <p:cTn id="1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标题 1"/>
          <p:cNvSpPr>
            <a:spLocks noGrp="1"/>
          </p:cNvSpPr>
          <p:nvPr>
            <p:ph type="title"/>
          </p:nvPr>
        </p:nvSpPr>
        <p:spPr>
          <a:xfrm>
            <a:off x="457200" y="274638"/>
            <a:ext cx="8229600" cy="792162"/>
          </a:xfrm>
        </p:spPr>
        <p:txBody>
          <a:bodyPr/>
          <a:lstStyle/>
          <a:p>
            <a:pPr algn="l"/>
            <a:r>
              <a:rPr lang="zh-CN" altLang="en-US" b="1" smtClean="0">
                <a:latin typeface="Times New Roman" pitchFamily="18" charset="0"/>
                <a:ea typeface="楷体" pitchFamily="49" charset="-122"/>
                <a:cs typeface="Times New Roman" pitchFamily="18" charset="0"/>
              </a:rPr>
              <a:t>二、触电种类</a:t>
            </a:r>
          </a:p>
        </p:txBody>
      </p:sp>
      <p:sp>
        <p:nvSpPr>
          <p:cNvPr id="3" name="内容占位符 2"/>
          <p:cNvSpPr>
            <a:spLocks noGrp="1"/>
          </p:cNvSpPr>
          <p:nvPr>
            <p:ph idx="1"/>
          </p:nvPr>
        </p:nvSpPr>
        <p:spPr>
          <a:xfrm>
            <a:off x="381000" y="990600"/>
            <a:ext cx="8229600" cy="1524000"/>
          </a:xfrm>
        </p:spPr>
        <p:txBody>
          <a:bodyPr/>
          <a:lstStyle/>
          <a:p>
            <a:pPr>
              <a:buFontTx/>
              <a:buNone/>
            </a:pPr>
            <a:r>
              <a:rPr lang="en-US" altLang="zh-CN" b="1" smtClean="0">
                <a:latin typeface="Times New Roman" pitchFamily="18" charset="0"/>
                <a:ea typeface="楷体" pitchFamily="49" charset="-122"/>
                <a:cs typeface="Times New Roman" pitchFamily="18" charset="0"/>
              </a:rPr>
              <a:t>1</a:t>
            </a:r>
            <a:r>
              <a:rPr lang="zh-CN" altLang="en-US" b="1" smtClean="0">
                <a:latin typeface="Times New Roman" pitchFamily="18" charset="0"/>
                <a:ea typeface="楷体" pitchFamily="49" charset="-122"/>
                <a:cs typeface="Times New Roman" pitchFamily="18" charset="0"/>
              </a:rPr>
              <a:t>．低压触电</a:t>
            </a:r>
          </a:p>
          <a:p>
            <a:endParaRPr lang="zh-CN" altLang="en-US" smtClean="0">
              <a:latin typeface="Times New Roman" pitchFamily="18" charset="0"/>
              <a:ea typeface="楷体" pitchFamily="49" charset="-122"/>
              <a:cs typeface="Times New Roman" pitchFamily="18" charset="0"/>
            </a:endParaRPr>
          </a:p>
        </p:txBody>
      </p:sp>
      <p:pic>
        <p:nvPicPr>
          <p:cNvPr id="4" name="Picture 9" descr="BU2$%0)JV7`X8[E$49H0~AO"/>
          <p:cNvPicPr>
            <a:picLocks noChangeAspect="1" noChangeArrowheads="1"/>
          </p:cNvPicPr>
          <p:nvPr/>
        </p:nvPicPr>
        <p:blipFill>
          <a:blip r:embed="rId2"/>
          <a:srcRect b="48160"/>
          <a:stretch>
            <a:fillRect/>
          </a:stretch>
        </p:blipFill>
        <p:spPr bwMode="auto">
          <a:xfrm>
            <a:off x="914400" y="1447800"/>
            <a:ext cx="2987675" cy="4133850"/>
          </a:xfrm>
          <a:prstGeom prst="rect">
            <a:avLst/>
          </a:prstGeom>
          <a:noFill/>
          <a:ln w="9525">
            <a:noFill/>
            <a:miter lim="800000"/>
          </a:ln>
        </p:spPr>
      </p:pic>
      <p:pic>
        <p:nvPicPr>
          <p:cNvPr id="5" name="Picture 10" descr="BU2$%0)JV7`X8[E$49H0~AO"/>
          <p:cNvPicPr>
            <a:picLocks noChangeAspect="1" noChangeArrowheads="1"/>
          </p:cNvPicPr>
          <p:nvPr/>
        </p:nvPicPr>
        <p:blipFill>
          <a:blip r:embed="rId2"/>
          <a:srcRect t="52458"/>
          <a:stretch>
            <a:fillRect/>
          </a:stretch>
        </p:blipFill>
        <p:spPr bwMode="auto">
          <a:xfrm>
            <a:off x="4953000" y="1371600"/>
            <a:ext cx="2987675" cy="3794125"/>
          </a:xfrm>
          <a:prstGeom prst="rect">
            <a:avLst/>
          </a:prstGeom>
          <a:noFill/>
          <a:ln w="9525">
            <a:noFill/>
            <a:miter lim="800000"/>
          </a:ln>
        </p:spPr>
      </p:pic>
      <p:sp>
        <p:nvSpPr>
          <p:cNvPr id="6" name="矩形 5"/>
          <p:cNvSpPr>
            <a:spLocks noChangeArrowheads="1"/>
          </p:cNvSpPr>
          <p:nvPr/>
        </p:nvSpPr>
        <p:spPr bwMode="auto">
          <a:xfrm>
            <a:off x="609600" y="5562600"/>
            <a:ext cx="3962400" cy="936347"/>
          </a:xfrm>
          <a:prstGeom prst="rect">
            <a:avLst/>
          </a:prstGeom>
          <a:noFill/>
          <a:ln w="9525">
            <a:noFill/>
            <a:miter lim="800000"/>
          </a:ln>
        </p:spPr>
        <p:txBody>
          <a:bodyPr>
            <a:spAutoFit/>
          </a:bodyPr>
          <a:lstStyle/>
          <a:p>
            <a:pPr>
              <a:lnSpc>
                <a:spcPct val="120000"/>
              </a:lnSpc>
            </a:pPr>
            <a:r>
              <a:rPr lang="zh-CN" altLang="en-US" sz="2400" b="1">
                <a:solidFill>
                  <a:schemeClr val="tx2"/>
                </a:solidFill>
                <a:ea typeface="楷体" pitchFamily="49" charset="-122"/>
                <a:cs typeface="Times New Roman" pitchFamily="18" charset="0"/>
              </a:rPr>
              <a:t>（</a:t>
            </a:r>
            <a:r>
              <a:rPr lang="en-US" altLang="zh-CN" sz="2400" b="1">
                <a:solidFill>
                  <a:schemeClr val="tx2"/>
                </a:solidFill>
                <a:ea typeface="楷体" pitchFamily="49" charset="-122"/>
                <a:cs typeface="Times New Roman" pitchFamily="18" charset="0"/>
              </a:rPr>
              <a:t>1</a:t>
            </a:r>
            <a:r>
              <a:rPr lang="zh-CN" altLang="en-US" sz="2400" b="1">
                <a:solidFill>
                  <a:schemeClr val="tx2"/>
                </a:solidFill>
                <a:ea typeface="楷体" pitchFamily="49" charset="-122"/>
                <a:cs typeface="Times New Roman" pitchFamily="18" charset="0"/>
              </a:rPr>
              <a:t>）双线触电：</a:t>
            </a:r>
            <a:endParaRPr lang="en-US" altLang="zh-CN" sz="2400" b="1">
              <a:solidFill>
                <a:schemeClr val="tx2"/>
              </a:solidFill>
              <a:ea typeface="楷体" pitchFamily="49" charset="-122"/>
              <a:cs typeface="Times New Roman" pitchFamily="18" charset="0"/>
            </a:endParaRPr>
          </a:p>
          <a:p>
            <a:pPr>
              <a:lnSpc>
                <a:spcPct val="120000"/>
              </a:lnSpc>
            </a:pPr>
            <a:r>
              <a:rPr lang="zh-CN" altLang="en-US" sz="2400" b="1">
                <a:solidFill>
                  <a:schemeClr val="tx2"/>
                </a:solidFill>
                <a:ea typeface="楷体" pitchFamily="49" charset="-122"/>
                <a:cs typeface="Times New Roman" pitchFamily="18" charset="0"/>
              </a:rPr>
              <a:t>人体同时接触火线、零线 </a:t>
            </a:r>
          </a:p>
        </p:txBody>
      </p:sp>
      <p:sp>
        <p:nvSpPr>
          <p:cNvPr id="7" name="矩形 6"/>
          <p:cNvSpPr>
            <a:spLocks noChangeArrowheads="1"/>
          </p:cNvSpPr>
          <p:nvPr/>
        </p:nvSpPr>
        <p:spPr bwMode="auto">
          <a:xfrm>
            <a:off x="4648200" y="5562600"/>
            <a:ext cx="3962400" cy="936347"/>
          </a:xfrm>
          <a:prstGeom prst="rect">
            <a:avLst/>
          </a:prstGeom>
          <a:noFill/>
          <a:ln w="9525">
            <a:noFill/>
            <a:miter lim="800000"/>
          </a:ln>
        </p:spPr>
        <p:txBody>
          <a:bodyPr>
            <a:spAutoFit/>
          </a:bodyPr>
          <a:lstStyle/>
          <a:p>
            <a:pPr>
              <a:lnSpc>
                <a:spcPct val="120000"/>
              </a:lnSpc>
            </a:pPr>
            <a:r>
              <a:rPr lang="zh-CN" altLang="en-US" sz="2400" b="1">
                <a:solidFill>
                  <a:schemeClr val="tx2"/>
                </a:solidFill>
                <a:ea typeface="楷体" pitchFamily="49" charset="-122"/>
                <a:cs typeface="Times New Roman" pitchFamily="18" charset="0"/>
              </a:rPr>
              <a:t>（</a:t>
            </a:r>
            <a:r>
              <a:rPr lang="en-US" altLang="zh-CN" sz="2400" b="1">
                <a:solidFill>
                  <a:schemeClr val="tx2"/>
                </a:solidFill>
                <a:ea typeface="楷体" pitchFamily="49" charset="-122"/>
                <a:cs typeface="Times New Roman" pitchFamily="18" charset="0"/>
              </a:rPr>
              <a:t>2</a:t>
            </a:r>
            <a:r>
              <a:rPr lang="zh-CN" altLang="en-US" sz="2400" b="1">
                <a:solidFill>
                  <a:schemeClr val="tx2"/>
                </a:solidFill>
                <a:ea typeface="楷体" pitchFamily="49" charset="-122"/>
                <a:cs typeface="Times New Roman" pitchFamily="18" charset="0"/>
              </a:rPr>
              <a:t>）单线触电：</a:t>
            </a:r>
            <a:endParaRPr lang="en-US" altLang="zh-CN" sz="2400" b="1">
              <a:solidFill>
                <a:schemeClr val="tx2"/>
              </a:solidFill>
              <a:ea typeface="楷体" pitchFamily="49" charset="-122"/>
              <a:cs typeface="Times New Roman" pitchFamily="18" charset="0"/>
            </a:endParaRPr>
          </a:p>
          <a:p>
            <a:pPr>
              <a:lnSpc>
                <a:spcPct val="120000"/>
              </a:lnSpc>
            </a:pPr>
            <a:r>
              <a:rPr lang="zh-CN" altLang="en-US" sz="2400" b="1">
                <a:solidFill>
                  <a:schemeClr val="tx2"/>
                </a:solidFill>
                <a:ea typeface="楷体" pitchFamily="49" charset="-122"/>
                <a:cs typeface="Times New Roman" pitchFamily="18" charset="0"/>
              </a:rPr>
              <a:t>人体接触火线、大地</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indefinite"/>
                            </p:stCondLst>
                          </p:cTn>
                        </p:par>
                        <p:par>
                          <p:cTn id="9" fill="hold" nodeType="afterGroup">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indefinite"/>
                            </p:stCondLst>
                          </p:cTn>
                        </p:par>
                        <p:par>
                          <p:cTn id="14" fill="hold" nodeType="after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linds(horizontal)">
                                      <p:cBhvr>
                                        <p:cTn id="17" dur="500"/>
                                        <p:tgtEl>
                                          <p:spTgt spid="3">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indefinite"/>
                            </p:stCondLst>
                          </p:cTn>
                        </p:par>
                        <p:par>
                          <p:cTn id="20" fill="hold" nodeType="afterGroup">
                            <p:stCondLst>
                              <p:cond delay="0"/>
                            </p:stCondLst>
                            <p:childTnLst>
                              <p:par>
                                <p:cTn id="21" presetID="3" presetClass="entr" presetSubtype="10" fill="hold" grpId="1"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linds(horizontal)">
                                      <p:cBhvr>
                                        <p:cTn id="23" dur="500"/>
                                        <p:tgtEl>
                                          <p:spTgt spid="6"/>
                                        </p:tgtEl>
                                      </p:cBhvr>
                                    </p:animEffect>
                                  </p:childTnLst>
                                </p:cTn>
                              </p:par>
                            </p:childTnLst>
                          </p:cTn>
                        </p:par>
                      </p:childTnLst>
                    </p:cTn>
                  </p:par>
                  <p:par>
                    <p:cTn id="24" fill="hold" nodeType="clickPar">
                      <p:stCondLst>
                        <p:cond delay="indefinite"/>
                      </p:stCondLst>
                      <p:childTnLst>
                        <p:par>
                          <p:cTn id="25" fill="hold" nodeType="withGroup">
                            <p:stCondLst>
                              <p:cond delay="indefinite"/>
                            </p:stCondLst>
                          </p:cTn>
                        </p:par>
                        <p:par>
                          <p:cTn id="26" fill="hold" nodeType="afterGroup">
                            <p:stCondLst>
                              <p:cond delay="0"/>
                            </p:stCondLst>
                            <p:childTnLst>
                              <p:par>
                                <p:cTn id="27" presetID="3" presetClass="entr" presetSubtype="10" fill="hold" grpId="2"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linds(horizont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1"/>
      <p:bldP spid="7"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ontrols>
      <mc:AlternateContent xmlns:mc="http://schemas.openxmlformats.org/markup-compatibility/2006">
        <mc:Choice xmlns:v="urn:schemas-microsoft-com:vml" Requires="v">
          <p:control spid="1041" name="ShockwaveFlash1" r:id="rId2" imgW="8687553" imgH="6401355"/>
        </mc:Choice>
        <mc:Fallback>
          <p:control name="ShockwaveFlash1" r:id="rId2" imgW="8687553" imgH="6401355">
            <p:pic>
              <p:nvPicPr>
                <p:cNvPr id="0" name="ShockwaveFlash1"/>
                <p:cNvPicPr>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8686800" cy="64008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ontrols>
      <mc:AlternateContent xmlns:mc="http://schemas.openxmlformats.org/markup-compatibility/2006">
        <mc:Choice xmlns:v="urn:schemas-microsoft-com:vml" Requires="v">
          <p:control spid="2050" name="ShockwaveFlash1" r:id="rId2" imgW="8306520" imgH="6325148"/>
        </mc:Choice>
        <mc:Fallback>
          <p:control name="ShockwaveFlash1" r:id="rId2" imgW="8306520" imgH="6325148">
            <p:pic>
              <p:nvPicPr>
                <p:cNvPr id="0" name="ShockwaveFlash1"/>
                <p:cNvPicPr>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04800"/>
                  <a:ext cx="8305800" cy="63246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5334000" cy="868362"/>
          </a:xfrm>
        </p:spPr>
        <p:txBody>
          <a:bodyPr/>
          <a:lstStyle/>
          <a:p>
            <a:pPr algn="l"/>
            <a:r>
              <a:rPr lang="en-US" altLang="zh-CN" b="1" smtClean="0">
                <a:latin typeface="Times New Roman" pitchFamily="18" charset="0"/>
                <a:ea typeface="楷体" pitchFamily="49" charset="-122"/>
                <a:cs typeface="Times New Roman" pitchFamily="18" charset="0"/>
              </a:rPr>
              <a:t>2</a:t>
            </a:r>
            <a:r>
              <a:rPr lang="zh-CN" altLang="en-US" b="1" smtClean="0">
                <a:latin typeface="Times New Roman" pitchFamily="18" charset="0"/>
                <a:ea typeface="楷体" pitchFamily="49" charset="-122"/>
                <a:cs typeface="Times New Roman" pitchFamily="18" charset="0"/>
              </a:rPr>
              <a:t>．高压触电</a:t>
            </a:r>
          </a:p>
        </p:txBody>
      </p:sp>
      <p:sp>
        <p:nvSpPr>
          <p:cNvPr id="4" name="TextBox 4"/>
          <p:cNvSpPr>
            <a:spLocks noChangeArrowheads="1"/>
          </p:cNvSpPr>
          <p:nvPr/>
        </p:nvSpPr>
        <p:spPr bwMode="auto">
          <a:xfrm>
            <a:off x="4419600" y="5668963"/>
            <a:ext cx="4114800" cy="619460"/>
          </a:xfrm>
          <a:prstGeom prst="roundRect">
            <a:avLst>
              <a:gd name="adj" fmla="val 16667"/>
            </a:avLst>
          </a:prstGeom>
          <a:noFill/>
          <a:ln w="25400">
            <a:noFill/>
            <a:round/>
          </a:ln>
        </p:spPr>
        <p:txBody>
          <a:bodyPr>
            <a:spAutoFit/>
          </a:bodyPr>
          <a:lstStyle/>
          <a:p>
            <a:pPr>
              <a:lnSpc>
                <a:spcPct val="120000"/>
              </a:lnSpc>
            </a:pPr>
            <a:r>
              <a:rPr lang="zh-CN" altLang="en-US" sz="2800" b="1">
                <a:solidFill>
                  <a:schemeClr val="tx2"/>
                </a:solidFill>
                <a:ea typeface="楷体" pitchFamily="49" charset="-122"/>
                <a:cs typeface="Times New Roman" pitchFamily="18" charset="0"/>
              </a:rPr>
              <a:t>（</a:t>
            </a:r>
            <a:r>
              <a:rPr lang="en-US" altLang="zh-CN" sz="2800" b="1">
                <a:solidFill>
                  <a:schemeClr val="tx2"/>
                </a:solidFill>
                <a:ea typeface="楷体" pitchFamily="49" charset="-122"/>
                <a:cs typeface="Times New Roman" pitchFamily="18" charset="0"/>
              </a:rPr>
              <a:t>2</a:t>
            </a:r>
            <a:r>
              <a:rPr lang="zh-CN" altLang="en-US" sz="2800" b="1">
                <a:solidFill>
                  <a:schemeClr val="tx2"/>
                </a:solidFill>
                <a:ea typeface="楷体" pitchFamily="49" charset="-122"/>
                <a:cs typeface="Times New Roman" pitchFamily="18" charset="0"/>
              </a:rPr>
              <a:t>）跨步电压触电</a:t>
            </a:r>
          </a:p>
        </p:txBody>
      </p:sp>
      <p:sp>
        <p:nvSpPr>
          <p:cNvPr id="5" name="TextBox 4"/>
          <p:cNvSpPr>
            <a:spLocks noChangeArrowheads="1"/>
          </p:cNvSpPr>
          <p:nvPr/>
        </p:nvSpPr>
        <p:spPr bwMode="auto">
          <a:xfrm>
            <a:off x="609600" y="5715000"/>
            <a:ext cx="3216275" cy="619460"/>
          </a:xfrm>
          <a:prstGeom prst="roundRect">
            <a:avLst>
              <a:gd name="adj" fmla="val 16667"/>
            </a:avLst>
          </a:prstGeom>
          <a:noFill/>
          <a:ln w="25400">
            <a:noFill/>
            <a:round/>
          </a:ln>
        </p:spPr>
        <p:txBody>
          <a:bodyPr>
            <a:spAutoFit/>
          </a:bodyPr>
          <a:lstStyle/>
          <a:p>
            <a:pPr>
              <a:lnSpc>
                <a:spcPct val="120000"/>
              </a:lnSpc>
            </a:pPr>
            <a:r>
              <a:rPr lang="zh-CN" altLang="en-US" sz="2800" b="1">
                <a:solidFill>
                  <a:schemeClr val="tx2"/>
                </a:solidFill>
                <a:ea typeface="楷体" pitchFamily="49" charset="-122"/>
                <a:cs typeface="Times New Roman" pitchFamily="18" charset="0"/>
              </a:rPr>
              <a:t>（</a:t>
            </a:r>
            <a:r>
              <a:rPr lang="en-US" altLang="zh-CN" sz="2800" b="1">
                <a:solidFill>
                  <a:schemeClr val="tx2"/>
                </a:solidFill>
                <a:ea typeface="楷体" pitchFamily="49" charset="-122"/>
                <a:cs typeface="Times New Roman" pitchFamily="18" charset="0"/>
              </a:rPr>
              <a:t>1</a:t>
            </a:r>
            <a:r>
              <a:rPr lang="zh-CN" altLang="en-US" sz="2800" b="1">
                <a:solidFill>
                  <a:schemeClr val="tx2"/>
                </a:solidFill>
                <a:ea typeface="楷体" pitchFamily="49" charset="-122"/>
                <a:cs typeface="Times New Roman" pitchFamily="18" charset="0"/>
              </a:rPr>
              <a:t>）电弧触电</a:t>
            </a:r>
          </a:p>
        </p:txBody>
      </p:sp>
      <p:pic>
        <p:nvPicPr>
          <p:cNvPr id="13317" name="Picture 5" descr="H{14L1CN(}UKR]NDK)(J2_W"/>
          <p:cNvPicPr>
            <a:picLocks noChangeAspect="1" noChangeArrowheads="1"/>
          </p:cNvPicPr>
          <p:nvPr/>
        </p:nvPicPr>
        <p:blipFill>
          <a:blip r:embed="rId2"/>
          <a:stretch>
            <a:fillRect/>
          </a:stretch>
        </p:blipFill>
        <p:spPr bwMode="auto">
          <a:xfrm>
            <a:off x="4427538" y="584200"/>
            <a:ext cx="4187825" cy="4887913"/>
          </a:xfrm>
          <a:prstGeom prst="rect">
            <a:avLst/>
          </a:prstGeom>
          <a:noFill/>
          <a:ln w="9525">
            <a:noFill/>
            <a:miter lim="800000"/>
          </a:ln>
        </p:spPr>
      </p:pic>
      <p:pic>
        <p:nvPicPr>
          <p:cNvPr id="13318" name="Picture 6" descr="`6624ACYH89H[3_G[FR[1RD"/>
          <p:cNvPicPr>
            <a:picLocks noChangeAspect="1" noChangeArrowheads="1"/>
          </p:cNvPicPr>
          <p:nvPr/>
        </p:nvPicPr>
        <p:blipFill>
          <a:blip r:embed="rId3"/>
          <a:stretch>
            <a:fillRect/>
          </a:stretch>
        </p:blipFill>
        <p:spPr bwMode="auto">
          <a:xfrm>
            <a:off x="431800" y="1268413"/>
            <a:ext cx="3760788" cy="4068762"/>
          </a:xfrm>
          <a:prstGeom prst="rect">
            <a:avLst/>
          </a:prstGeom>
          <a:noFill/>
          <a:ln w="9525">
            <a:noFill/>
            <a:miter lim="800000"/>
          </a:ln>
        </p:spPr>
      </p:pic>
      <p:pic>
        <p:nvPicPr>
          <p:cNvPr id="23553" name="Picture 1" descr="D:\搜狗高速下载\生活用电_跨步电压触电01.gif"/>
          <p:cNvPicPr>
            <a:picLocks noChangeAspect="1" noChangeArrowheads="1" noCrop="1"/>
          </p:cNvPicPr>
          <p:nvPr/>
        </p:nvPicPr>
        <p:blipFill>
          <a:blip r:embed="rId4"/>
          <a:stretch>
            <a:fillRect/>
          </a:stretch>
        </p:blipFill>
        <p:spPr bwMode="auto">
          <a:xfrm>
            <a:off x="4267200" y="2971800"/>
            <a:ext cx="4484337" cy="253365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indefinite"/>
                            </p:stCondLst>
                          </p:cTn>
                        </p:par>
                        <p:par>
                          <p:cTn id="9" fill="hold" nodeType="after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indefinite"/>
                            </p:stCondLst>
                          </p:cTn>
                        </p:par>
                        <p:par>
                          <p:cTn id="14" fill="hold" nodeType="after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23553"/>
                                        </p:tgtEl>
                                        <p:attrNameLst>
                                          <p:attrName>style.visibility</p:attrName>
                                        </p:attrNameLst>
                                      </p:cBhvr>
                                      <p:to>
                                        <p:strVal val="visible"/>
                                      </p:to>
                                    </p:set>
                                    <p:animEffect transition="in" filter="wipe(down)">
                                      <p:cBhvr>
                                        <p:cTn id="17" dur="500"/>
                                        <p:tgtEl>
                                          <p:spTgt spid="23553"/>
                                        </p:tgtEl>
                                      </p:cBhvr>
                                    </p:animEffect>
                                  </p:childTnLst>
                                </p:cTn>
                              </p:par>
                            </p:childTnLst>
                          </p:cTn>
                        </p:par>
                      </p:childTnLst>
                    </p:cTn>
                  </p:par>
                  <p:par>
                    <p:cTn id="18" fill="hold" nodeType="clickPar">
                      <p:stCondLst>
                        <p:cond delay="indefinite"/>
                      </p:stCondLst>
                      <p:childTnLst>
                        <p:par>
                          <p:cTn id="19" fill="hold" nodeType="withGroup">
                            <p:stCondLst>
                              <p:cond delay="indefinite"/>
                            </p:stCondLst>
                          </p:cTn>
                        </p:par>
                        <p:par>
                          <p:cTn id="20" fill="hold" nodeType="afterGroup">
                            <p:stCondLst>
                              <p:cond delay="0"/>
                            </p:stCondLst>
                            <p:childTnLst>
                              <p:par>
                                <p:cTn id="21" presetID="3" presetClass="exit" presetSubtype="10" fill="hold" nodeType="clickEffect">
                                  <p:stCondLst>
                                    <p:cond delay="0"/>
                                  </p:stCondLst>
                                  <p:childTnLst>
                                    <p:animEffect transition="out" filter="blinds(horizontal)">
                                      <p:cBhvr>
                                        <p:cTn id="22" dur="500"/>
                                        <p:tgtEl>
                                          <p:spTgt spid="23553"/>
                                        </p:tgtEl>
                                      </p:cBhvr>
                                    </p:animEffect>
                                    <p:set>
                                      <p:cBhvr>
                                        <p:cTn id="23" dur="1" fill="hold">
                                          <p:stCondLst>
                                            <p:cond delay="499"/>
                                          </p:stCondLst>
                                        </p:cTn>
                                        <p:tgtEl>
                                          <p:spTgt spid="235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1"/>
    </p:bldLst>
  </p:timing>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17.06.20"/>
  <p:tag name="AS_TITLE" val="Aspose.Slides for Java"/>
  <p:tag name="AS_VERSION" val="17.6"/>
</p:tagLst>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Arial"/>
      </a:majorFont>
      <a:minorFont>
        <a:latin typeface="Arial"/>
        <a:ea typeface="宋体"/>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1513</Words>
  <Application>Microsoft Office PowerPoint</Application>
  <PresentationFormat>全屏显示(4:3)</PresentationFormat>
  <Paragraphs>91</Paragraphs>
  <Slides>31</Slides>
  <Notes>1</Notes>
  <HiddenSlides>0</HiddenSlides>
  <MMClips>0</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31</vt:i4>
      </vt:variant>
    </vt:vector>
  </HeadingPairs>
  <TitlesOfParts>
    <vt:vector size="33" baseType="lpstr">
      <vt:lpstr>默认设计模板</vt:lpstr>
      <vt:lpstr>Microsoft 公式 3.0</vt:lpstr>
      <vt:lpstr>第十九章 生活用电 第3节 安全用电</vt:lpstr>
      <vt:lpstr>PowerPoint 演示文稿</vt:lpstr>
      <vt:lpstr>PowerPoint 演示文稿</vt:lpstr>
      <vt:lpstr>一、电压越高越危险</vt:lpstr>
      <vt:lpstr>2．触电电流大小由人体电阻和加在人体两端的电压决定。</vt:lpstr>
      <vt:lpstr>二、触电种类</vt:lpstr>
      <vt:lpstr>PowerPoint 演示文稿</vt:lpstr>
      <vt:lpstr>PowerPoint 演示文稿</vt:lpstr>
      <vt:lpstr>2．高压触电</vt:lpstr>
      <vt:lpstr>PowerPoint 演示文稿</vt:lpstr>
      <vt:lpstr>PowerPoint 演示文稿</vt:lpstr>
      <vt:lpstr>PowerPoint 演示文稿</vt:lpstr>
      <vt:lpstr>PowerPoint 演示文稿</vt:lpstr>
      <vt:lpstr>PowerPoint 演示文稿</vt:lpstr>
      <vt:lpstr>三、安全用电原则</vt:lpstr>
      <vt:lpstr>2．安全用电原则：</vt:lpstr>
      <vt:lpstr>3．触电的急救</vt:lpstr>
      <vt:lpstr>PowerPoint 演示文稿</vt:lpstr>
      <vt:lpstr>PowerPoint 演示文稿</vt:lpstr>
      <vt:lpstr>PowerPoint 演示文稿</vt:lpstr>
      <vt:lpstr>四、注意防雷</vt:lpstr>
      <vt:lpstr>2．避雷针：</vt:lpstr>
      <vt:lpstr>PowerPoint 演示文稿</vt:lpstr>
      <vt:lpstr>3．雷电时应该注意</vt:lpstr>
      <vt:lpstr>本课小结</vt:lpstr>
      <vt:lpstr>课堂练习</vt:lpstr>
      <vt:lpstr>课堂练习</vt:lpstr>
      <vt:lpstr>课堂练习</vt:lpstr>
      <vt:lpstr>课堂练习</vt:lpstr>
      <vt:lpstr>课堂练习</vt:lpstr>
      <vt:lpstr>人体安全电流</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第十九章 生活用电 第3节 安全用电</dc:title>
  <cp:lastModifiedBy>User</cp:lastModifiedBy>
  <cp:revision>1</cp:revision>
  <cp:lastPrinted>2020-10-09T17:00:36Z</cp:lastPrinted>
  <dcterms:created xsi:type="dcterms:W3CDTF">2020-10-09T17:00:36Z</dcterms:created>
  <dcterms:modified xsi:type="dcterms:W3CDTF">2020-11-02T14:39:18Z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