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81" r:id="rId4"/>
    <p:sldId id="282" r:id="rId5"/>
    <p:sldId id="283" r:id="rId6"/>
    <p:sldId id="284" r:id="rId7"/>
    <p:sldId id="301" r:id="rId8"/>
    <p:sldId id="302" r:id="rId9"/>
    <p:sldId id="289" r:id="rId10"/>
    <p:sldId id="295" r:id="rId11"/>
    <p:sldId id="294" r:id="rId12"/>
    <p:sldId id="309" r:id="rId13"/>
    <p:sldId id="304" r:id="rId14"/>
    <p:sldId id="305" r:id="rId15"/>
    <p:sldId id="306" r:id="rId16"/>
    <p:sldId id="307" r:id="rId17"/>
    <p:sldId id="303" r:id="rId18"/>
    <p:sldId id="308" r:id="rId19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079F9B5-6A89-4306-B33C-1DF5DA44BACF}" type="datetimeFigureOut">
              <a:rPr lang="zh-CN" altLang="en-US"/>
              <a:pPr>
                <a:defRPr/>
              </a:pPr>
              <a:t>2020/11/2</a:t>
            </a:fld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707B4B0-D7C1-4F46-BD49-F0A735230F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34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0771-AD93-4ACB-A3E5-0BFB1BDC74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4A64-A01D-452A-8388-69AF68E8F7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E008-225C-49E2-99B4-0D56C97692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A552-F3BE-438F-B3C0-0D177A72CC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67DF-CBB1-4B77-94C7-AB90C80B72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75DA-1696-4B65-9681-CDB5B58997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D0BE-BE4E-48B2-BFA9-2B4B56C56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7DE6-0177-43C2-8A1D-C867DA4F38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5E5F-27E2-4C89-A42E-EBE5640C3B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5B721-1D4A-4344-8D0A-F354BE9EF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E033D-79A0-42E9-9B07-149E580569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2D1D-454D-4288-A893-B06B390739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B085-8C19-4113-908C-8E9F59290D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8F4BA6-D12B-4792-BA89-54422F15A5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077200" cy="1470025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第十七章 欧姆定律</a:t>
            </a:r>
            <a:b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电阻的测量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（第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课时）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792163"/>
          </a:xfrm>
        </p:spPr>
        <p:txBody>
          <a:bodyPr/>
          <a:lstStyle/>
          <a:p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4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．伏滑法</a:t>
            </a:r>
            <a:r>
              <a:rPr lang="zh-CN" altLang="zh-CN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测电阻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（缺电流表）</a:t>
            </a:r>
          </a:p>
        </p:txBody>
      </p:sp>
      <p:sp>
        <p:nvSpPr>
          <p:cNvPr id="9221" name="内容占位符 2"/>
          <p:cNvSpPr>
            <a:spLocks noGrp="1"/>
          </p:cNvSpPr>
          <p:nvPr>
            <p:ph idx="1"/>
          </p:nvPr>
        </p:nvSpPr>
        <p:spPr>
          <a:xfrm>
            <a:off x="304800" y="2895600"/>
            <a:ext cx="8610600" cy="16002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①当滑片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P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滑到最左端时，电压表示数为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，测得电源电压．</a:t>
            </a:r>
            <a:endParaRPr lang="en-US" altLang="zh-CN" sz="2400" b="1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②当滑片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P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滑到最右端时，电压表示数为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，测得待测电阻电压．此时变阻器最大阻值分压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=U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-U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 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/>
            </a:r>
            <a:b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</a:br>
            <a:endParaRPr lang="zh-CN" altLang="en-US" sz="2400" b="1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9222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400" y="838200"/>
            <a:ext cx="2506663" cy="2057400"/>
          </a:xfrm>
          <a:prstGeom prst="rect">
            <a:avLst/>
          </a:prstGeom>
          <a:noFill/>
          <a:ln w="28575">
            <a:noFill/>
            <a:miter lim="800000"/>
          </a:ln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914400" y="4191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863280" imgH="431640" progId="Equation.DSMT4">
                  <p:embed/>
                </p:oleObj>
              </mc:Choice>
              <mc:Fallback>
                <p:oleObj name="Equation" r:id="rId4" imgW="86328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4191000"/>
                        <a:ext cx="19812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124200" y="4419600"/>
          <a:ext cx="43719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6" imgW="990360" imgH="431640" progId="Equation.DSMT4">
                  <p:embed/>
                </p:oleObj>
              </mc:Choice>
              <mc:Fallback>
                <p:oleObj name="Equation" r:id="rId6" imgW="99036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4419600"/>
                        <a:ext cx="4371975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792163"/>
          </a:xfrm>
        </p:spPr>
        <p:txBody>
          <a:bodyPr/>
          <a:lstStyle/>
          <a:p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5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</a:t>
            </a:r>
            <a:r>
              <a:rPr lang="zh-CN" altLang="zh-CN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等效替代法测电阻</a:t>
            </a:r>
            <a:endParaRPr lang="zh-CN" altLang="en-US" sz="4000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1066800"/>
          </a:xfrm>
        </p:spPr>
        <p:txBody>
          <a:bodyPr/>
          <a:lstStyle/>
          <a:p>
            <a:r>
              <a:rPr lang="zh-CN" altLang="zh-CN" sz="28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保证电流或电压相同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时</a:t>
            </a:r>
            <a:r>
              <a:rPr lang="zh-CN" altLang="zh-CN" sz="28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调节</a:t>
            </a:r>
            <a:r>
              <a:rPr lang="zh-CN" altLang="zh-CN" sz="28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电阻箱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，使电阻箱连入电路电阻等于</a:t>
            </a:r>
            <a:r>
              <a:rPr lang="zh-CN" altLang="zh-CN" sz="28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待测</a:t>
            </a:r>
            <a:r>
              <a:rPr lang="zh-CN" altLang="en-US" sz="28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定值</a:t>
            </a:r>
            <a:r>
              <a:rPr lang="zh-CN" altLang="zh-CN" sz="28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电阻的阻值。</a:t>
            </a:r>
            <a:endParaRPr lang="zh-CN" altLang="en-US" sz="2800" b="1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1905000"/>
            <a:ext cx="2673350" cy="21336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14800" y="2057400"/>
            <a:ext cx="3683000" cy="19050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4343400"/>
            <a:ext cx="3379788" cy="21336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67200" y="4410075"/>
            <a:ext cx="3886200" cy="1990725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7650" name="Picture 2" descr="D:\我的文档\Pictures\113 - 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914400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2015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鹿城区一模）在用伏安法测未知电阻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时（电源电压未知），如果缺少电流表或电压表，可以通过增加一个已知阻值的定值电阻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和开关来解决，下面的四种方案中不可行的是（　　）</a:t>
            </a:r>
          </a:p>
          <a:p>
            <a:endParaRPr lang="zh-CN" altLang="en-US" sz="2400" b="1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3010" name="Picture 2" descr="D:\我的文档\Pictures\11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2667000"/>
            <a:ext cx="534995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5562600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</a:rPr>
              <a:t>B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 b="1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4114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2015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•海南）在测未知电阻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的实验中，若只有一个电压表和一个已知电阻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，小明设计了如图所示的电路，同样可以测量未知电阻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，请在空格内将实验步骤补充完整。（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）闭合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、断开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，用电压表测出待测电阻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，两端的电压为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___________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，用电压表测出电源的电压。（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）请写出用测量值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及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来表示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R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的表达式：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R=_______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答案：（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）闭合开关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和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；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U-U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</a:t>
            </a:r>
          </a:p>
          <a:p>
            <a:endParaRPr lang="zh-CN" altLang="en-US" sz="2400" b="1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28676" name="Picture 3" descr="菁优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914400"/>
            <a:ext cx="6584950" cy="1752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 b="1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晓亮利用阻值为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的定值电阻和一块电流表测量未知电阻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的阻值。他选择了满足这个实验要求的器材，并连接了部分实验电路，如图所示。</a:t>
            </a: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）为了测出电阻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的阻值，请添加一根导线完成如图所示的实验电路的连接。</a:t>
            </a: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都闭合时，电流表的示数为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；只闭合开关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时，电流表的示数为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。请用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表示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=_______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答案：（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略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；（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/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-I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</a:t>
            </a:r>
          </a:p>
          <a:p>
            <a:endParaRPr lang="zh-CN" altLang="en-US" sz="2400" b="1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29700" name="Picture 2" descr="菁优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838200"/>
            <a:ext cx="2641600" cy="1752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 smtClean="0"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990600"/>
            <a:ext cx="5181600" cy="5562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2015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•恩施州）在测量电阻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的实验中，连接了如图所示的电路，测量步骤如下：</a:t>
            </a: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）闭合开关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，适当调节滑动变阻器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，读出电压表示数，测量出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______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两端的电压，记录为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）断开开关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，闭合开关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，调节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______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的阻值，使电压表示数达到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）读出电阻箱的阻值，记录为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，则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＝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_________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答案：（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；（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）电阻箱；（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</a:p>
          <a:p>
            <a:endParaRPr lang="zh-CN" altLang="en-US" sz="2400" b="1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30724" name="Picture 2" descr="A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67400" y="1524000"/>
            <a:ext cx="2603500" cy="2667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14400"/>
            <a:ext cx="5562600" cy="5562600"/>
          </a:xfrm>
        </p:spPr>
        <p:txBody>
          <a:bodyPr/>
          <a:lstStyle/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在测量未知电阻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（阻值约为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150Ω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）实验中，提供实验器材有：电源（电压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）、滑动变阻器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50Ω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）、电阻箱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9999Ω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）、电流表（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0.6A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）、电压表（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）、开关及导线若干。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）小宝同学设计了图甲所示的电路，不能较准确测出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的阻值，理由是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）大宝同学设计了图乙所示的电路进行测量，正确连接电路后，小明先将开关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拨至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，调节变阻器的滑片至某一位置记下此时电压表的示数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；再将开关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拨至另一位置，调节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，使电压表的示数恰为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，记下电阻箱的示数为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）该同学又设计了如图丙所示的测量电路，同样可以测量未知电阻，其中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是定值电阻，请在空格内把实验步骤补充完整。</a:t>
            </a:r>
          </a:p>
          <a:p>
            <a:pPr>
              <a:buNone/>
            </a:pP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，用电压表测出电源的电压为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None/>
            </a:pP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，用电压表测出待测电阻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两端的电压为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None/>
            </a:pP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请用测量值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，已知量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来表示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1800" b="1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962400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rgbClr val="FF0000"/>
                </a:solidFill>
              </a:rPr>
              <a:t>答案：</a:t>
            </a:r>
          </a:p>
          <a:p>
            <a:r>
              <a:rPr lang="zh-CN" altLang="en-US" sz="2000" b="1" smtClean="0">
                <a:solidFill>
                  <a:srgbClr val="FF0000"/>
                </a:solidFill>
              </a:rPr>
              <a:t>（</a:t>
            </a:r>
            <a:r>
              <a:rPr lang="en-US" sz="2000" b="1" smtClean="0">
                <a:solidFill>
                  <a:srgbClr val="FF0000"/>
                </a:solidFill>
              </a:rPr>
              <a:t>1</a:t>
            </a:r>
            <a:r>
              <a:rPr lang="zh-CN" altLang="en-US" sz="2000" b="1" smtClean="0">
                <a:solidFill>
                  <a:srgbClr val="FF0000"/>
                </a:solidFill>
              </a:rPr>
              <a:t>）电路中电流小于电流表的分度值无法精确测量；</a:t>
            </a:r>
          </a:p>
          <a:p>
            <a:r>
              <a:rPr lang="zh-CN" altLang="en-US" sz="2000" b="1" smtClean="0">
                <a:solidFill>
                  <a:srgbClr val="FF0000"/>
                </a:solidFill>
              </a:rPr>
              <a:t>（</a:t>
            </a:r>
            <a:r>
              <a:rPr lang="en-US" sz="2000" b="1" smtClean="0">
                <a:solidFill>
                  <a:srgbClr val="FF0000"/>
                </a:solidFill>
              </a:rPr>
              <a:t>2</a:t>
            </a:r>
            <a:r>
              <a:rPr lang="zh-CN" altLang="en-US" sz="2000" b="1" smtClean="0">
                <a:solidFill>
                  <a:srgbClr val="FF0000"/>
                </a:solidFill>
              </a:rPr>
              <a:t>）</a:t>
            </a:r>
            <a:r>
              <a:rPr lang="en-US" sz="2000" b="1" smtClean="0">
                <a:solidFill>
                  <a:srgbClr val="FF0000"/>
                </a:solidFill>
              </a:rPr>
              <a:t>1</a:t>
            </a:r>
            <a:r>
              <a:rPr lang="zh-CN" altLang="en-US" sz="2000" b="1" smtClean="0">
                <a:solidFill>
                  <a:srgbClr val="FF0000"/>
                </a:solidFill>
              </a:rPr>
              <a:t>；电阻箱；</a:t>
            </a:r>
            <a:r>
              <a:rPr lang="en-US" sz="2000" b="1" smtClean="0">
                <a:solidFill>
                  <a:srgbClr val="FF0000"/>
                </a:solidFill>
              </a:rPr>
              <a:t>R</a:t>
            </a:r>
            <a:r>
              <a:rPr lang="en-US" sz="2000" b="1" baseline="-25000" smtClean="0">
                <a:solidFill>
                  <a:srgbClr val="FF0000"/>
                </a:solidFill>
              </a:rPr>
              <a:t>0</a:t>
            </a:r>
            <a:r>
              <a:rPr lang="zh-CN" altLang="en-US" sz="2000" b="1" smtClean="0">
                <a:solidFill>
                  <a:srgbClr val="FF0000"/>
                </a:solidFill>
              </a:rPr>
              <a:t>；</a:t>
            </a:r>
          </a:p>
          <a:p>
            <a:r>
              <a:rPr lang="zh-CN" altLang="en-US" sz="2000" b="1" smtClean="0">
                <a:solidFill>
                  <a:srgbClr val="FF0000"/>
                </a:solidFill>
              </a:rPr>
              <a:t>（</a:t>
            </a:r>
            <a:r>
              <a:rPr lang="en-US" sz="2000" b="1" smtClean="0">
                <a:solidFill>
                  <a:srgbClr val="FF0000"/>
                </a:solidFill>
              </a:rPr>
              <a:t>3</a:t>
            </a:r>
            <a:r>
              <a:rPr lang="zh-CN" altLang="en-US" sz="2000" b="1" smtClean="0">
                <a:solidFill>
                  <a:srgbClr val="FF0000"/>
                </a:solidFill>
              </a:rPr>
              <a:t>）断开</a:t>
            </a:r>
            <a:r>
              <a:rPr lang="en-US" sz="2000" b="1" smtClean="0">
                <a:solidFill>
                  <a:srgbClr val="FF0000"/>
                </a:solidFill>
              </a:rPr>
              <a:t>S</a:t>
            </a:r>
            <a:r>
              <a:rPr lang="en-US" sz="2000" b="1" baseline="-25000" smtClean="0">
                <a:solidFill>
                  <a:srgbClr val="FF0000"/>
                </a:solidFill>
              </a:rPr>
              <a:t>1</a:t>
            </a:r>
            <a:r>
              <a:rPr lang="zh-CN" altLang="en-US" sz="2000" b="1" smtClean="0">
                <a:solidFill>
                  <a:srgbClr val="FF0000"/>
                </a:solidFill>
              </a:rPr>
              <a:t>；</a:t>
            </a:r>
            <a:r>
              <a:rPr lang="en-US" sz="2000" b="1" smtClean="0">
                <a:solidFill>
                  <a:srgbClr val="FF0000"/>
                </a:solidFill>
              </a:rPr>
              <a:t> R</a:t>
            </a:r>
            <a:r>
              <a:rPr lang="en-US" sz="2000" b="1" baseline="-25000" smtClean="0">
                <a:solidFill>
                  <a:srgbClr val="FF0000"/>
                </a:solidFill>
              </a:rPr>
              <a:t>0</a:t>
            </a:r>
            <a:r>
              <a:rPr lang="zh-CN" altLang="en-US" sz="2000" b="1" smtClean="0">
                <a:solidFill>
                  <a:srgbClr val="FF0000"/>
                </a:solidFill>
              </a:rPr>
              <a:t>。</a:t>
            </a:r>
          </a:p>
          <a:p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43011" name="Picture 3" descr="D:\我的文档\Pictures\11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67400" y="1219200"/>
            <a:ext cx="3093367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914400"/>
            <a:ext cx="5943600" cy="5562600"/>
          </a:xfrm>
        </p:spPr>
        <p:txBody>
          <a:bodyPr/>
          <a:lstStyle/>
          <a:p>
            <a:pPr>
              <a:buNone/>
            </a:pP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在伏安法“测量定值电阻阻值”的实验中：小李设计了如图甲的电路，图乙是连接不完整的实物图。</a:t>
            </a:r>
          </a:p>
          <a:p>
            <a:pPr>
              <a:buNone/>
            </a:pP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）请你用笔画线代替导线，根据图甲将图乙所示的实物电路连接完整。（要求：滑动变阻器的滑片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向左端移动时，电流表示数变大）。</a:t>
            </a:r>
          </a:p>
          <a:p>
            <a:pPr>
              <a:buNone/>
            </a:pP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）闭合开关后，发现电流表示数较大，电压表指针不动，故障的原因可能是</a:t>
            </a:r>
            <a:r>
              <a:rPr lang="en-US" altLang="zh-CN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None/>
            </a:pP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）排除故障后，正确连接电路，小李闭合开关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，移动滑动变阻器的滑片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，当电压表的示数为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3.6V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时，电流表的示数如图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所示，则所测电阻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6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的值是</a:t>
            </a:r>
            <a:r>
              <a:rPr lang="en-US" altLang="zh-CN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None/>
            </a:pP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）如果在图甲中将电阻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6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换成小灯泡，实验过程中将滑片向右滑动到某一位置后，继续向右滑动，发现电压表、电流表均有示数，但小灯泡始终不发光，这是由于</a:t>
            </a:r>
            <a:r>
              <a:rPr lang="en-US" altLang="zh-CN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的缘故。</a:t>
            </a:r>
          </a:p>
          <a:p>
            <a:pPr>
              <a:buNone/>
            </a:pP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）若在实验中，电压表不能使用。小李灵机一动，想到一个不用电压表也能测出未知电阻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6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的好办法，他看了一下滑动变阻器的最大阻值为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6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．去掉电压表，其他电路不变，他设计了如下步骤，但不够完整，请你将步骤补充完整。</a:t>
            </a:r>
          </a:p>
          <a:p>
            <a:pPr>
              <a:buNone/>
            </a:pP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步骤：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、将滑片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移至最左端时，测出电流表示数为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sz="16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、将滑片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移至最右端时，测出电流表示数为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sz="16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、则未知电阻的表达式：</a:t>
            </a:r>
            <a:r>
              <a:rPr 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sz="16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n-US" altLang="zh-CN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</a:t>
            </a:r>
            <a:r>
              <a:rPr lang="zh-CN" altLang="en-US" sz="1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1600" b="1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96000" y="4876800"/>
            <a:ext cx="2895600" cy="1910591"/>
            <a:chOff x="6096000" y="4876800"/>
            <a:chExt cx="2895600" cy="1910591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4876800"/>
              <a:ext cx="289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smtClean="0">
                  <a:solidFill>
                    <a:srgbClr val="FF0000"/>
                  </a:solidFill>
                </a:rPr>
                <a:t>答案：（</a:t>
              </a:r>
              <a:r>
                <a:rPr lang="en-US" sz="1800" b="1" smtClean="0">
                  <a:solidFill>
                    <a:srgbClr val="FF0000"/>
                  </a:solidFill>
                </a:rPr>
                <a:t>1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）见图；（</a:t>
              </a:r>
              <a:r>
                <a:rPr lang="en-US" sz="1800" b="1" smtClean="0">
                  <a:solidFill>
                    <a:srgbClr val="FF0000"/>
                  </a:solidFill>
                </a:rPr>
                <a:t>2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）电阻短路；（</a:t>
              </a:r>
              <a:r>
                <a:rPr lang="en-US" sz="1800" b="1" smtClean="0">
                  <a:solidFill>
                    <a:srgbClr val="FF0000"/>
                  </a:solidFill>
                </a:rPr>
                <a:t>3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）</a:t>
              </a:r>
              <a:r>
                <a:rPr lang="en-US" sz="1800" b="1" smtClean="0">
                  <a:solidFill>
                    <a:srgbClr val="FF0000"/>
                  </a:solidFill>
                </a:rPr>
                <a:t>15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；（</a:t>
              </a:r>
              <a:r>
                <a:rPr lang="en-US" sz="1800" b="1" smtClean="0">
                  <a:solidFill>
                    <a:srgbClr val="FF0000"/>
                  </a:solidFill>
                </a:rPr>
                <a:t>4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）小灯泡两端的电压太小；（</a:t>
              </a:r>
              <a:r>
                <a:rPr lang="en-US" sz="1800" b="1" smtClean="0">
                  <a:solidFill>
                    <a:srgbClr val="FF0000"/>
                  </a:solidFill>
                </a:rPr>
                <a:t>5</a:t>
              </a:r>
              <a:r>
                <a:rPr lang="zh-CN" altLang="en-US" sz="1800" b="1" smtClean="0">
                  <a:solidFill>
                    <a:srgbClr val="FF0000"/>
                  </a:solidFill>
                </a:rPr>
                <a:t>）</a:t>
              </a:r>
              <a:r>
                <a:rPr lang="en-US" sz="1800" b="1" smtClean="0">
                  <a:solidFill>
                    <a:srgbClr val="FF0000"/>
                  </a:solidFill>
                </a:rPr>
                <a:t> R</a:t>
              </a:r>
              <a:r>
                <a:rPr lang="en-US" sz="1800" b="1" baseline="-25000" smtClean="0">
                  <a:solidFill>
                    <a:srgbClr val="FF0000"/>
                  </a:solidFill>
                </a:rPr>
                <a:t>0</a:t>
              </a:r>
              <a:endParaRPr lang="zh-CN" altLang="en-US" sz="1800" b="1" smtClean="0">
                <a:solidFill>
                  <a:srgbClr val="FF0000"/>
                </a:solidFill>
              </a:endParaRPr>
            </a:p>
          </p:txBody>
        </p:sp>
        <p:pic>
          <p:nvPicPr>
            <p:cNvPr id="44035" name="图片24" descr="菁优网：http://www.jyeoo.com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162800" y="5854780"/>
              <a:ext cx="1600200" cy="932611"/>
            </a:xfrm>
            <a:prstGeom prst="rect">
              <a:avLst/>
            </a:prstGeom>
            <a:noFill/>
          </p:spPr>
        </p:pic>
      </p:grpSp>
      <p:pic>
        <p:nvPicPr>
          <p:cNvPr id="44036" name="Picture 4" descr="D:\我的文档\Pictures\11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72200" y="914400"/>
            <a:ext cx="2347913" cy="3894137"/>
          </a:xfrm>
          <a:prstGeom prst="rect">
            <a:avLst/>
          </a:prstGeom>
          <a:noFill/>
        </p:spPr>
      </p:pic>
      <p:pic>
        <p:nvPicPr>
          <p:cNvPr id="44037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1633200" y="11836400"/>
            <a:ext cx="304800" cy="495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25"/>
          <p:cNvGrpSpPr/>
          <p:nvPr/>
        </p:nvGrpSpPr>
        <p:grpSpPr>
          <a:xfrm>
            <a:off x="304800" y="228600"/>
            <a:ext cx="6488113" cy="4648200"/>
            <a:chOff x="304800" y="1143000"/>
            <a:chExt cx="5105400" cy="3657600"/>
          </a:xfrm>
        </p:grpSpPr>
        <p:pic>
          <p:nvPicPr>
            <p:cNvPr id="18436" name="Picture 5" descr="H:\2\人教教参资源\九\图\小灯泡.JPG"/>
            <p:cNvPicPr preferRelativeResize="0"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902634" y="2514600"/>
              <a:ext cx="1450166" cy="1097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18437" name="Group 22"/>
            <p:cNvGrpSpPr/>
            <p:nvPr/>
          </p:nvGrpSpPr>
          <p:grpSpPr>
            <a:xfrm>
              <a:off x="304800" y="1143000"/>
              <a:ext cx="5105400" cy="3657600"/>
              <a:chOff x="2428" y="480"/>
              <a:chExt cx="3099" cy="2256"/>
            </a:xfrm>
          </p:grpSpPr>
          <p:grpSp>
            <p:nvGrpSpPr>
              <p:cNvPr id="18438" name="Group 8"/>
              <p:cNvGrpSpPr>
                <a:grpSpLocks noChangeAspect="1"/>
              </p:cNvGrpSpPr>
              <p:nvPr/>
            </p:nvGrpSpPr>
            <p:grpSpPr>
              <a:xfrm>
                <a:off x="2496" y="480"/>
                <a:ext cx="3031" cy="2256"/>
                <a:chOff x="0" y="0"/>
                <a:chExt cx="3031" cy="2647"/>
              </a:xfrm>
            </p:grpSpPr>
            <p:pic>
              <p:nvPicPr>
                <p:cNvPr id="18447" name="Picture 9" descr="无标题"/>
                <p:cNvPicPr>
                  <a:picLocks noChangeAspect="1" noChangeArrowheads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1870" y="1204"/>
                  <a:ext cx="1161" cy="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8448" name="Picture 3" descr="H:\2\人教教参资源\九\图\铡刀开关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 bwMode="auto">
                <a:xfrm>
                  <a:off x="1879" y="183"/>
                  <a:ext cx="720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8449" name="Picture 6" descr="H:\2\人教教参资源\九\图\电流表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 bwMode="auto">
                <a:xfrm>
                  <a:off x="0" y="920"/>
                  <a:ext cx="670" cy="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8450" name="Picture 7" descr="H:\2\人教教参资源\九\图\电压表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 bwMode="auto">
                <a:xfrm>
                  <a:off x="905" y="1827"/>
                  <a:ext cx="807" cy="8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  <p:pic>
              <p:nvPicPr>
                <p:cNvPr id="18451" name="Picture 14" descr="H:\2\人教教参资源\九\图\蓄电池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 bwMode="auto">
                <a:xfrm>
                  <a:off x="730" y="0"/>
                  <a:ext cx="984" cy="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  <p:grpSp>
            <p:nvGrpSpPr>
              <p:cNvPr id="18439" name="Group 14"/>
              <p:cNvGrpSpPr/>
              <p:nvPr/>
            </p:nvGrpSpPr>
            <p:grpSpPr>
              <a:xfrm>
                <a:off x="2428" y="639"/>
                <a:ext cx="3070" cy="1988"/>
                <a:chOff x="0" y="0"/>
                <a:chExt cx="3070" cy="2332"/>
              </a:xfrm>
            </p:grpSpPr>
            <p:sp>
              <p:nvSpPr>
                <p:cNvPr id="18440" name="未知"/>
                <p:cNvSpPr/>
                <p:nvPr/>
              </p:nvSpPr>
              <p:spPr bwMode="auto">
                <a:xfrm>
                  <a:off x="1446" y="0"/>
                  <a:ext cx="684" cy="460"/>
                </a:xfrm>
                <a:custGeom>
                  <a:avLst/>
                  <a:gdLst>
                    <a:gd name="T0" fmla="*/ 0 w 684"/>
                    <a:gd name="T1" fmla="*/ 52 h 460"/>
                    <a:gd name="T2" fmla="*/ 240 w 684"/>
                    <a:gd name="T3" fmla="*/ 34 h 460"/>
                    <a:gd name="T4" fmla="*/ 404 w 684"/>
                    <a:gd name="T5" fmla="*/ 253 h 460"/>
                    <a:gd name="T6" fmla="*/ 595 w 684"/>
                    <a:gd name="T7" fmla="*/ 445 h 460"/>
                    <a:gd name="T8" fmla="*/ 684 w 684"/>
                    <a:gd name="T9" fmla="*/ 345 h 4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4"/>
                    <a:gd name="T16" fmla="*/ 0 h 460"/>
                    <a:gd name="T17" fmla="*/ 684 w 684"/>
                    <a:gd name="T18" fmla="*/ 460 h 4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4" h="460">
                      <a:moveTo>
                        <a:pt x="0" y="52"/>
                      </a:moveTo>
                      <a:cubicBezTo>
                        <a:pt x="39" y="49"/>
                        <a:pt x="173" y="0"/>
                        <a:pt x="240" y="34"/>
                      </a:cubicBezTo>
                      <a:cubicBezTo>
                        <a:pt x="308" y="68"/>
                        <a:pt x="345" y="184"/>
                        <a:pt x="404" y="253"/>
                      </a:cubicBezTo>
                      <a:cubicBezTo>
                        <a:pt x="463" y="321"/>
                        <a:pt x="548" y="430"/>
                        <a:pt x="595" y="445"/>
                      </a:cubicBezTo>
                      <a:cubicBezTo>
                        <a:pt x="642" y="460"/>
                        <a:pt x="666" y="366"/>
                        <a:pt x="684" y="345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1" name="未知"/>
                <p:cNvSpPr/>
                <p:nvPr/>
              </p:nvSpPr>
              <p:spPr bwMode="auto">
                <a:xfrm>
                  <a:off x="2541" y="339"/>
                  <a:ext cx="529" cy="860"/>
                </a:xfrm>
                <a:custGeom>
                  <a:avLst/>
                  <a:gdLst>
                    <a:gd name="T0" fmla="*/ 0 w 529"/>
                    <a:gd name="T1" fmla="*/ 26 h 860"/>
                    <a:gd name="T2" fmla="*/ 243 w 529"/>
                    <a:gd name="T3" fmla="*/ 71 h 860"/>
                    <a:gd name="T4" fmla="*/ 487 w 529"/>
                    <a:gd name="T5" fmla="*/ 454 h 860"/>
                    <a:gd name="T6" fmla="*/ 496 w 529"/>
                    <a:gd name="T7" fmla="*/ 860 h 8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9"/>
                    <a:gd name="T13" fmla="*/ 0 h 860"/>
                    <a:gd name="T14" fmla="*/ 529 w 529"/>
                    <a:gd name="T15" fmla="*/ 860 h 8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9" h="860">
                      <a:moveTo>
                        <a:pt x="0" y="26"/>
                      </a:moveTo>
                      <a:cubicBezTo>
                        <a:pt x="42" y="33"/>
                        <a:pt x="162" y="0"/>
                        <a:pt x="243" y="71"/>
                      </a:cubicBezTo>
                      <a:cubicBezTo>
                        <a:pt x="324" y="142"/>
                        <a:pt x="445" y="323"/>
                        <a:pt x="487" y="454"/>
                      </a:cubicBezTo>
                      <a:cubicBezTo>
                        <a:pt x="529" y="585"/>
                        <a:pt x="494" y="776"/>
                        <a:pt x="496" y="86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2" name="未知"/>
                <p:cNvSpPr/>
                <p:nvPr/>
              </p:nvSpPr>
              <p:spPr bwMode="auto">
                <a:xfrm>
                  <a:off x="1660" y="1299"/>
                  <a:ext cx="593" cy="403"/>
                </a:xfrm>
                <a:custGeom>
                  <a:avLst/>
                  <a:gdLst>
                    <a:gd name="T0" fmla="*/ 0 w 593"/>
                    <a:gd name="T1" fmla="*/ 0 h 403"/>
                    <a:gd name="T2" fmla="*/ 200 w 593"/>
                    <a:gd name="T3" fmla="*/ 264 h 403"/>
                    <a:gd name="T4" fmla="*/ 334 w 593"/>
                    <a:gd name="T5" fmla="*/ 354 h 403"/>
                    <a:gd name="T6" fmla="*/ 558 w 593"/>
                    <a:gd name="T7" fmla="*/ 354 h 403"/>
                    <a:gd name="T8" fmla="*/ 545 w 593"/>
                    <a:gd name="T9" fmla="*/ 58 h 4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3"/>
                    <a:gd name="T16" fmla="*/ 0 h 403"/>
                    <a:gd name="T17" fmla="*/ 593 w 593"/>
                    <a:gd name="T18" fmla="*/ 403 h 4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3" h="402">
                      <a:moveTo>
                        <a:pt x="0" y="0"/>
                      </a:moveTo>
                      <a:cubicBezTo>
                        <a:pt x="33" y="45"/>
                        <a:pt x="144" y="205"/>
                        <a:pt x="200" y="264"/>
                      </a:cubicBezTo>
                      <a:cubicBezTo>
                        <a:pt x="256" y="323"/>
                        <a:pt x="275" y="339"/>
                        <a:pt x="334" y="354"/>
                      </a:cubicBezTo>
                      <a:cubicBezTo>
                        <a:pt x="394" y="368"/>
                        <a:pt x="524" y="403"/>
                        <a:pt x="558" y="354"/>
                      </a:cubicBezTo>
                      <a:cubicBezTo>
                        <a:pt x="593" y="305"/>
                        <a:pt x="548" y="120"/>
                        <a:pt x="545" y="58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3" name="未知"/>
                <p:cNvSpPr/>
                <p:nvPr/>
              </p:nvSpPr>
              <p:spPr bwMode="auto">
                <a:xfrm>
                  <a:off x="1534" y="1275"/>
                  <a:ext cx="355" cy="1010"/>
                </a:xfrm>
                <a:custGeom>
                  <a:avLst/>
                  <a:gdLst>
                    <a:gd name="T0" fmla="*/ 0 w 355"/>
                    <a:gd name="T1" fmla="*/ 1010 h 1010"/>
                    <a:gd name="T2" fmla="*/ 213 w 355"/>
                    <a:gd name="T3" fmla="*/ 967 h 1010"/>
                    <a:gd name="T4" fmla="*/ 315 w 355"/>
                    <a:gd name="T5" fmla="*/ 777 h 1010"/>
                    <a:gd name="T6" fmla="*/ 322 w 355"/>
                    <a:gd name="T7" fmla="*/ 412 h 1010"/>
                    <a:gd name="T8" fmla="*/ 118 w 355"/>
                    <a:gd name="T9" fmla="*/ 0 h 10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5"/>
                    <a:gd name="T16" fmla="*/ 0 h 1010"/>
                    <a:gd name="T17" fmla="*/ 355 w 355"/>
                    <a:gd name="T18" fmla="*/ 1010 h 10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5" h="1010">
                      <a:moveTo>
                        <a:pt x="0" y="1010"/>
                      </a:moveTo>
                      <a:cubicBezTo>
                        <a:pt x="35" y="1004"/>
                        <a:pt x="160" y="1006"/>
                        <a:pt x="213" y="967"/>
                      </a:cubicBezTo>
                      <a:cubicBezTo>
                        <a:pt x="266" y="928"/>
                        <a:pt x="297" y="869"/>
                        <a:pt x="315" y="777"/>
                      </a:cubicBezTo>
                      <a:cubicBezTo>
                        <a:pt x="334" y="684"/>
                        <a:pt x="355" y="542"/>
                        <a:pt x="322" y="412"/>
                      </a:cubicBezTo>
                      <a:cubicBezTo>
                        <a:pt x="289" y="283"/>
                        <a:pt x="160" y="86"/>
                        <a:pt x="118" y="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4" name="未知"/>
                <p:cNvSpPr/>
                <p:nvPr/>
              </p:nvSpPr>
              <p:spPr bwMode="auto">
                <a:xfrm>
                  <a:off x="936" y="1304"/>
                  <a:ext cx="274" cy="1028"/>
                </a:xfrm>
                <a:custGeom>
                  <a:avLst/>
                  <a:gdLst>
                    <a:gd name="T0" fmla="*/ 198 w 274"/>
                    <a:gd name="T1" fmla="*/ 0 h 1028"/>
                    <a:gd name="T2" fmla="*/ 58 w 274"/>
                    <a:gd name="T3" fmla="*/ 504 h 1028"/>
                    <a:gd name="T4" fmla="*/ 4 w 274"/>
                    <a:gd name="T5" fmla="*/ 770 h 1028"/>
                    <a:gd name="T6" fmla="*/ 80 w 274"/>
                    <a:gd name="T7" fmla="*/ 994 h 1028"/>
                    <a:gd name="T8" fmla="*/ 274 w 274"/>
                    <a:gd name="T9" fmla="*/ 974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1028"/>
                    <a:gd name="T17" fmla="*/ 274 w 274"/>
                    <a:gd name="T18" fmla="*/ 1028 h 10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1028">
                      <a:moveTo>
                        <a:pt x="198" y="0"/>
                      </a:moveTo>
                      <a:cubicBezTo>
                        <a:pt x="175" y="84"/>
                        <a:pt x="90" y="376"/>
                        <a:pt x="58" y="504"/>
                      </a:cubicBezTo>
                      <a:cubicBezTo>
                        <a:pt x="26" y="632"/>
                        <a:pt x="0" y="688"/>
                        <a:pt x="4" y="770"/>
                      </a:cubicBezTo>
                      <a:cubicBezTo>
                        <a:pt x="8" y="852"/>
                        <a:pt x="35" y="960"/>
                        <a:pt x="80" y="994"/>
                      </a:cubicBezTo>
                      <a:cubicBezTo>
                        <a:pt x="125" y="1028"/>
                        <a:pt x="234" y="978"/>
                        <a:pt x="274" y="974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5" name="未知"/>
                <p:cNvSpPr/>
                <p:nvPr/>
              </p:nvSpPr>
              <p:spPr bwMode="auto">
                <a:xfrm>
                  <a:off x="426" y="1292"/>
                  <a:ext cx="718" cy="259"/>
                </a:xfrm>
                <a:custGeom>
                  <a:avLst/>
                  <a:gdLst>
                    <a:gd name="T0" fmla="*/ 0 w 718"/>
                    <a:gd name="T1" fmla="*/ 76 h 259"/>
                    <a:gd name="T2" fmla="*/ 109 w 718"/>
                    <a:gd name="T3" fmla="*/ 229 h 259"/>
                    <a:gd name="T4" fmla="*/ 307 w 718"/>
                    <a:gd name="T5" fmla="*/ 245 h 259"/>
                    <a:gd name="T6" fmla="*/ 467 w 718"/>
                    <a:gd name="T7" fmla="*/ 146 h 259"/>
                    <a:gd name="T8" fmla="*/ 718 w 718"/>
                    <a:gd name="T9" fmla="*/ 0 h 2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8"/>
                    <a:gd name="T16" fmla="*/ 0 h 259"/>
                    <a:gd name="T17" fmla="*/ 718 w 718"/>
                    <a:gd name="T18" fmla="*/ 259 h 2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8" h="259">
                      <a:moveTo>
                        <a:pt x="0" y="76"/>
                      </a:moveTo>
                      <a:cubicBezTo>
                        <a:pt x="19" y="102"/>
                        <a:pt x="58" y="201"/>
                        <a:pt x="109" y="229"/>
                      </a:cubicBezTo>
                      <a:cubicBezTo>
                        <a:pt x="160" y="257"/>
                        <a:pt x="247" y="259"/>
                        <a:pt x="307" y="245"/>
                      </a:cubicBezTo>
                      <a:cubicBezTo>
                        <a:pt x="367" y="232"/>
                        <a:pt x="399" y="187"/>
                        <a:pt x="467" y="146"/>
                      </a:cubicBezTo>
                      <a:cubicBezTo>
                        <a:pt x="535" y="105"/>
                        <a:pt x="666" y="30"/>
                        <a:pt x="718" y="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6" name="未知"/>
                <p:cNvSpPr/>
                <p:nvPr/>
              </p:nvSpPr>
              <p:spPr bwMode="auto">
                <a:xfrm>
                  <a:off x="0" y="56"/>
                  <a:ext cx="994" cy="1343"/>
                </a:xfrm>
                <a:custGeom>
                  <a:avLst/>
                  <a:gdLst>
                    <a:gd name="T0" fmla="*/ 649 w 1030"/>
                    <a:gd name="T1" fmla="*/ 20 h 1394"/>
                    <a:gd name="T2" fmla="*/ 562 w 1030"/>
                    <a:gd name="T3" fmla="*/ 26 h 1394"/>
                    <a:gd name="T4" fmla="*/ 270 w 1030"/>
                    <a:gd name="T5" fmla="*/ 164 h 1394"/>
                    <a:gd name="T6" fmla="*/ 36 w 1030"/>
                    <a:gd name="T7" fmla="*/ 428 h 1394"/>
                    <a:gd name="T8" fmla="*/ 54 w 1030"/>
                    <a:gd name="T9" fmla="*/ 790 h 1394"/>
                    <a:gd name="T10" fmla="*/ 182 w 1030"/>
                    <a:gd name="T11" fmla="*/ 841 h 13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0"/>
                    <a:gd name="T19" fmla="*/ 0 h 1394"/>
                    <a:gd name="T20" fmla="*/ 1030 w 1030"/>
                    <a:gd name="T21" fmla="*/ 1394 h 13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0" h="1394">
                      <a:moveTo>
                        <a:pt x="1030" y="33"/>
                      </a:moveTo>
                      <a:cubicBezTo>
                        <a:pt x="1007" y="34"/>
                        <a:pt x="991" y="0"/>
                        <a:pt x="891" y="39"/>
                      </a:cubicBezTo>
                      <a:cubicBezTo>
                        <a:pt x="791" y="78"/>
                        <a:pt x="567" y="156"/>
                        <a:pt x="428" y="265"/>
                      </a:cubicBezTo>
                      <a:cubicBezTo>
                        <a:pt x="289" y="374"/>
                        <a:pt x="114" y="525"/>
                        <a:pt x="57" y="695"/>
                      </a:cubicBezTo>
                      <a:cubicBezTo>
                        <a:pt x="0" y="865"/>
                        <a:pt x="46" y="1170"/>
                        <a:pt x="85" y="1282"/>
                      </a:cubicBezTo>
                      <a:cubicBezTo>
                        <a:pt x="124" y="1394"/>
                        <a:pt x="247" y="1347"/>
                        <a:pt x="289" y="1364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27649" name="Picture 1" descr="D:\我的文档\Pictures\112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3400" y="3200400"/>
            <a:ext cx="4425469" cy="3124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219200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_GB2312" pitchFamily="49" charset="-122"/>
              </a:rPr>
              <a:t>三、其它方法测电阻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．伏阻法测电阻（缺电流表）</a:t>
            </a:r>
          </a:p>
          <a:p>
            <a:pPr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缺少电流表时，利用一只电压表和一个已知电阻，间接测量导体的电阻。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方法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：闭合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，分别测出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和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两端的电压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和</a:t>
            </a:r>
            <a:r>
              <a:rPr lang="en-US" altLang="zh-CN" sz="2400" b="1" err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</a:t>
            </a:r>
            <a:r>
              <a:rPr lang="en-US" altLang="zh-CN" sz="2400" b="1" baseline="-25000" err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；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结论：</a:t>
            </a:r>
          </a:p>
        </p:txBody>
      </p:sp>
      <p:pic>
        <p:nvPicPr>
          <p:cNvPr id="2053" name="Picture 4" descr="九年物理笔记 17-03电阻的测量0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5800" y="3429000"/>
            <a:ext cx="3429000" cy="237405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990600" y="3810000"/>
          <a:ext cx="25146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711000" imgH="431640" progId="Equation.DSMT4">
                  <p:embed/>
                </p:oleObj>
              </mc:Choice>
              <mc:Fallback>
                <p:oleObj name="Equation" r:id="rId4" imgW="71100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3810000"/>
                        <a:ext cx="2514600" cy="150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方法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：只闭合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，测出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两端电压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；闭合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和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，测出电源电压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结论： </a:t>
            </a:r>
          </a:p>
        </p:txBody>
      </p:sp>
      <p:pic>
        <p:nvPicPr>
          <p:cNvPr id="3076" name="Picture 3" descr="九年物理笔记 17-03电阻的测量0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048000"/>
            <a:ext cx="3352800" cy="2579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676400" y="1524000"/>
          <a:ext cx="29718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952200" imgH="431640" progId="Equation.DSMT4">
                  <p:embed/>
                </p:oleObj>
              </mc:Choice>
              <mc:Fallback>
                <p:oleObj name="Equation" r:id="rId4" imgW="95220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1524000"/>
                        <a:ext cx="2971800" cy="1338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 descr="九年物理笔记 17-03电阻的测量0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572000" y="3124200"/>
            <a:ext cx="3810000" cy="2540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．安阻法测电阻（缺电压表）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27432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缺少电压表时，利用一只电流表和一个已知电阻，间接测量导体的电阻。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方法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：闭合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，分别测出通过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和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x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的电流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x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结论： </a:t>
            </a:r>
          </a:p>
        </p:txBody>
      </p:sp>
      <p:pic>
        <p:nvPicPr>
          <p:cNvPr id="4101" name="Picture 4" descr="九年物理笔记 17-03电阻的测量0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4495800"/>
            <a:ext cx="3016250" cy="19415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2133600" y="3276600"/>
          <a:ext cx="33528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660113" imgH="431613" progId="Equation.DSMT4">
                  <p:embed/>
                </p:oleObj>
              </mc:Choice>
              <mc:Fallback>
                <p:oleObj name="Equation" r:id="rId4" imgW="660113" imgH="4316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3276600"/>
                        <a:ext cx="3352800" cy="1341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方法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：只闭合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，测出通过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x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的电流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x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；只闭合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S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，测出通过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的电流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结论：</a:t>
            </a:r>
          </a:p>
        </p:txBody>
      </p:sp>
      <p:pic>
        <p:nvPicPr>
          <p:cNvPr id="5124" name="Picture 3" descr="九年物理笔记 17-03电阻的测量0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3581400"/>
            <a:ext cx="3505200" cy="20399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905000" y="1676400"/>
          <a:ext cx="37861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660113" imgH="431613" progId="Equation.DSMT4">
                  <p:embed/>
                </p:oleObj>
              </mc:Choice>
              <mc:Fallback>
                <p:oleObj name="Equation" r:id="rId4" imgW="660113" imgH="4316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1676400"/>
                        <a:ext cx="3786188" cy="15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676400"/>
          </a:xfrm>
        </p:spPr>
        <p:txBody>
          <a:bodyPr/>
          <a:lstStyle/>
          <a:p>
            <a:pPr>
              <a:buFontTx/>
              <a:buNone/>
            </a:pP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方法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：断开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，测出通过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的电流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，闭合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，测出总电流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</a:p>
          <a:p>
            <a:endParaRPr lang="zh-CN" altLang="en-US" b="1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48" name="Picture 2" descr="九年物理笔记 17-03电阻的测量0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1752600"/>
            <a:ext cx="2633663" cy="1676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057400" y="4038600"/>
          <a:ext cx="2927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863225" imgH="431613" progId="Equation.DSMT4">
                  <p:embed/>
                </p:oleObj>
              </mc:Choice>
              <mc:Fallback>
                <p:oleObj name="Equation" r:id="rId4" imgW="863225" imgH="4316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292735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676400"/>
          </a:xfrm>
        </p:spPr>
        <p:txBody>
          <a:bodyPr/>
          <a:lstStyle/>
          <a:p>
            <a:pPr>
              <a:buFontTx/>
              <a:buNone/>
            </a:pP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方法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4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：断开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，测出电路中的电流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；闭合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，测出通过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的电流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zh-CN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</a:p>
          <a:p>
            <a:endParaRPr lang="zh-CN" altLang="en-US" b="1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7173" name="Picture 3" descr="九年物理笔记 17-03电阻的测量1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676400"/>
            <a:ext cx="3886200" cy="20018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905000" y="4191000"/>
          <a:ext cx="27066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863225" imgH="393529" progId="Equation.DSMT4">
                  <p:embed/>
                </p:oleObj>
              </mc:Choice>
              <mc:Fallback>
                <p:oleObj name="Equation" r:id="rId4" imgW="863225" imgH="39352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4191000"/>
                        <a:ext cx="2706688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标题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792163"/>
          </a:xfrm>
        </p:spPr>
        <p:txBody>
          <a:bodyPr/>
          <a:lstStyle/>
          <a:p>
            <a:r>
              <a:rPr lang="en-US" altLang="zh-CN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．安滑法</a:t>
            </a:r>
            <a:r>
              <a:rPr lang="zh-CN" altLang="zh-CN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测电阻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（缺电压表）</a:t>
            </a:r>
          </a:p>
        </p:txBody>
      </p:sp>
      <p:sp>
        <p:nvSpPr>
          <p:cNvPr id="8196" name="内容占位符 2"/>
          <p:cNvSpPr>
            <a:spLocks noGrp="1"/>
          </p:cNvSpPr>
          <p:nvPr>
            <p:ph idx="1"/>
          </p:nvPr>
        </p:nvSpPr>
        <p:spPr>
          <a:xfrm>
            <a:off x="381000" y="1295400"/>
            <a:ext cx="487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①当滑片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P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滑到最右端时，电流表示数为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，此时电源电压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U=I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(R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+R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②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当滑片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P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滑到最左端时，电流表示数为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，此时电源电压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U=I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</a:p>
          <a:p>
            <a:pP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∵</a:t>
            </a: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电源电压不变</a:t>
            </a:r>
            <a:endParaRPr lang="en-US" altLang="zh-CN" sz="2400" b="1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∴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(R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0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+R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)=I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en-US" altLang="zh-CN" sz="2400" b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400" b="1" baseline="-2500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</a:t>
            </a:r>
          </a:p>
          <a:p>
            <a:pPr>
              <a:buFontTx/>
              <a:buNone/>
            </a:pPr>
            <a:endParaRPr lang="en-US" altLang="zh-CN" sz="2400" b="1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graphicFrame>
        <p:nvGraphicFramePr>
          <p:cNvPr id="8194" name="Object 10"/>
          <p:cNvGraphicFramePr>
            <a:graphicFrameLocks noChangeAspect="1"/>
          </p:cNvGraphicFramePr>
          <p:nvPr/>
        </p:nvGraphicFramePr>
        <p:xfrm>
          <a:off x="990600" y="4343400"/>
          <a:ext cx="32273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914400" imgH="431640" progId="Equation.DSMT4">
                  <p:embed/>
                </p:oleObj>
              </mc:Choice>
              <mc:Fallback>
                <p:oleObj name="Equation" r:id="rId3" imgW="91440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4343400"/>
                        <a:ext cx="3227388" cy="15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D:\我的文档\Pictures\112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410200" y="1295400"/>
            <a:ext cx="3352800" cy="18205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1978</Words>
  <Application>Microsoft Office PowerPoint</Application>
  <PresentationFormat>全屏显示(4:3)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默认设计模板</vt:lpstr>
      <vt:lpstr>Equation</vt:lpstr>
      <vt:lpstr>第十七章 欧姆定律 第4节 电阻的测量 （第2课时）</vt:lpstr>
      <vt:lpstr>PowerPoint 演示文稿</vt:lpstr>
      <vt:lpstr>三、其它方法测电阻</vt:lpstr>
      <vt:lpstr>PowerPoint 演示文稿</vt:lpstr>
      <vt:lpstr>2．安阻法测电阻（缺电压表） </vt:lpstr>
      <vt:lpstr>PowerPoint 演示文稿</vt:lpstr>
      <vt:lpstr>PowerPoint 演示文稿</vt:lpstr>
      <vt:lpstr>PowerPoint 演示文稿</vt:lpstr>
      <vt:lpstr>3．安滑法测电阻（缺电压表）</vt:lpstr>
      <vt:lpstr>4．伏滑法测电阻（缺电流表）</vt:lpstr>
      <vt:lpstr>5．等效替代法测电阻</vt:lpstr>
      <vt:lpstr>本课小结</vt:lpstr>
      <vt:lpstr>课堂练习</vt:lpstr>
      <vt:lpstr>课堂练习</vt:lpstr>
      <vt:lpstr>课堂练习</vt:lpstr>
      <vt:lpstr>课堂练习</vt:lpstr>
      <vt:lpstr>课堂练习</vt:lpstr>
      <vt:lpstr>课堂练习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第十七章 欧姆定律 第4节 电阻的测量 （第2课时）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