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2" r:id="rId7"/>
    <p:sldId id="263" r:id="rId8"/>
    <p:sldId id="266" r:id="rId9"/>
    <p:sldId id="264" r:id="rId10"/>
    <p:sldId id="279" r:id="rId11"/>
    <p:sldId id="267" r:id="rId12"/>
    <p:sldId id="274" r:id="rId13"/>
    <p:sldId id="280" r:id="rId14"/>
    <p:sldId id="277" r:id="rId15"/>
    <p:sldId id="291" r:id="rId16"/>
    <p:sldId id="292" r:id="rId17"/>
    <p:sldId id="293" r:id="rId18"/>
    <p:sldId id="296" r:id="rId19"/>
    <p:sldId id="285" r:id="rId20"/>
    <p:sldId id="288" r:id="rId21"/>
    <p:sldId id="289" r:id="rId22"/>
    <p:sldId id="290" r:id="rId23"/>
    <p:sldId id="270" r:id="rId24"/>
    <p:sldId id="271" r:id="rId25"/>
    <p:sldId id="272" r:id="rId26"/>
    <p:sldId id="294" r:id="rId27"/>
    <p:sldId id="283" r:id="rId28"/>
    <p:sldId id="286" r:id="rId29"/>
    <p:sldId id="295" r:id="rId30"/>
    <p:sldId id="297" r:id="rId31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ACF3-223F-40C1-B244-720EF576E8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6C3D-4039-48CB-8DE3-73F4975363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7C07-B0FC-42D9-A2F1-00476061F5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B74F-8A1B-428A-B835-B4538ADBF4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D95C-ADAE-4D89-A041-4F305E53CB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0DB9-7B94-4887-AB1B-265B8EF718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84EB-F6E2-495F-9E8E-826ACF0054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58FC-E897-4196-AB18-C06D9A07D0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86DB-401D-47B5-B6B5-8C7C8EB7B7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A3E1-5131-4299-9038-363173D9B2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19CB-9B61-4356-A11A-82A492AB82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BAA9-EA99-4A27-9ABE-244E581D06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4A128351-F970-40F3-9BDC-DE3A56AEA7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第十五章  电流和电路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串联和并联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）马路两侧的路灯是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并联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的。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149350"/>
            <a:ext cx="8458200" cy="5429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/>
          <a:lstStyle/>
          <a:p>
            <a:pPr algn="l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．节日成串小彩灯、灯带既有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串联也有并联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12291" name="Picture 7" descr="timg?image&amp;quality=80&amp;size=b9999_10000&amp;sec=1505839786361&amp;di=1f572d007589be1b79ac5131eeab3110&amp;imgtype=0&amp;src=http%3A%2F%2Fwww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5800" y="1371600"/>
            <a:ext cx="4324350" cy="3835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292" name="Picture 10" descr="timg?image&amp;quality=80&amp;size=b9999_10000&amp;sec=1505840262682&amp;di=a51eb7f6adf4175760eb28c3bad1fd1d&amp;imgtype=0&amp;src=http%3A%2F%2Ffil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5800" y="5257800"/>
            <a:ext cx="4438650" cy="1266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293" name="Picture 12" descr="timg?image&amp;quality=80&amp;size=b9999_10000&amp;sec=1505840458860&amp;di=66697f21f1a01c62357e22aeaa18e175&amp;imgtype=0&amp;src=http%3A%2F%2Fwww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800" y="1371600"/>
            <a:ext cx="4038600" cy="4038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四、识别电路的典型方法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562600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电流法：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串联电路中有一条通路，不分流；并联电路中有多条通路，电流有分有合。</a:t>
            </a: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节点法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：在识别不规范的电路时，不论导线多长，只要中间无用电器、电源、电压表等元件，导线两端均看成一点，从而找出各用电器的两端的公共点，即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等效节点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。等效节点画成同一点，再画其它电路元件，得到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等效电路图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拆除法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：识别复杂电路时，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断开开关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拆除此路，视为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断路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闭合开关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视为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导线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，看成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通路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5943600" y="304800"/>
            <a:ext cx="2819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节点法：</a:t>
            </a:r>
            <a:endParaRPr lang="en-US" altLang="zh-CN" sz="2800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4339" name="Picture 4" descr="D:\Documents\Pictures\A02 - 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1371600"/>
            <a:ext cx="5181600" cy="43545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228600"/>
            <a:ext cx="6615113" cy="3657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705600" y="1219200"/>
            <a:ext cx="21336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电流法：</a:t>
            </a:r>
            <a:endParaRPr lang="en-US" altLang="zh-CN" sz="2800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节点法：</a:t>
            </a:r>
            <a:endParaRPr lang="en-US" altLang="zh-CN" sz="2800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拆除法：</a:t>
            </a:r>
            <a:endParaRPr lang="zh-CN" altLang="en-US" sz="2800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>
          <a:xfrm>
            <a:off x="381000" y="4191000"/>
            <a:ext cx="8458200" cy="2133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）当开关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b="1" baseline="-250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b="1" baseline="-250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都断开，则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发光。</a:t>
            </a:r>
            <a:endParaRPr lang="en-US" altLang="zh-CN" b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）当开关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b="1" baseline="-250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断开，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b="1" baseline="-250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闭合时，则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发光。</a:t>
            </a:r>
            <a:endParaRPr lang="en-US" altLang="zh-CN" b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）当开关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b="1" baseline="-250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断开，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b="1" baseline="-250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闭合时，则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发光。</a:t>
            </a:r>
            <a:endParaRPr lang="en-US" altLang="zh-CN" b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）当开关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b="1" baseline="-250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b="1" baseline="-250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闭合时，则</a:t>
            </a:r>
            <a:r>
              <a:rPr lang="en-US" altLang="zh-CN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发光。</a:t>
            </a:r>
            <a:endParaRPr lang="zh-CN" altLang="en-US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五、电路图和实物图互换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．根据电路图连接实物图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①标点法：从电源正极开始，各元件符号两端标号码，再对应实物图中各元件标对应号码，然后按标记连接。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②先串后并法：从电源正极开始，先连接电路中电子元件，最多一条支路，再将其它支路并联在此支路上。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．根据实物图画电路图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①替换法：实物图中元件用特定符号替换下来，再整理成电路图。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②节点法：找出电路中分叉点和汇合点，以点为界，将电路分成几段来画。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注意：①替换时要用元件符号代替实物元件，接线柱接线位置不变，电源极性不变；②整理时电路图导线要横平竖直，成矩形方正简洁，拐角无元件；③元件移动时导线长度可变；④并联电路注意干支路的分界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19138" y="2492375"/>
            <a:ext cx="2808287" cy="2587625"/>
            <a:chOff x="0" y="0"/>
            <a:chExt cx="1769" cy="1630"/>
          </a:xfrm>
        </p:grpSpPr>
        <p:sp>
          <p:nvSpPr>
            <p:cNvPr id="22559" name="Rectangle 102"/>
            <p:cNvSpPr>
              <a:spLocks noChangeArrowheads="1"/>
            </p:cNvSpPr>
            <p:nvPr/>
          </p:nvSpPr>
          <p:spPr bwMode="auto">
            <a:xfrm>
              <a:off x="0" y="136"/>
              <a:ext cx="1769" cy="12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60" name="Line 51"/>
            <p:cNvSpPr>
              <a:spLocks noChangeShapeType="1"/>
            </p:cNvSpPr>
            <p:nvPr/>
          </p:nvSpPr>
          <p:spPr bwMode="auto">
            <a:xfrm>
              <a:off x="0" y="771"/>
              <a:ext cx="17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3" name="Group 6"/>
            <p:cNvGrpSpPr/>
            <p:nvPr/>
          </p:nvGrpSpPr>
          <p:grpSpPr>
            <a:xfrm>
              <a:off x="998" y="1180"/>
              <a:ext cx="85" cy="340"/>
              <a:chOff x="0" y="0"/>
              <a:chExt cx="85" cy="340"/>
            </a:xfrm>
          </p:grpSpPr>
          <p:sp>
            <p:nvSpPr>
              <p:cNvPr id="22576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77" name="Line 2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78" name="Line 25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10"/>
            <p:cNvGrpSpPr/>
            <p:nvPr/>
          </p:nvGrpSpPr>
          <p:grpSpPr>
            <a:xfrm>
              <a:off x="227" y="1248"/>
              <a:ext cx="283" cy="170"/>
              <a:chOff x="0" y="0"/>
              <a:chExt cx="256" cy="142"/>
            </a:xfrm>
          </p:grpSpPr>
          <p:sp>
            <p:nvSpPr>
              <p:cNvPr id="22573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74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75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1202" y="34"/>
              <a:ext cx="283" cy="170"/>
              <a:chOff x="0" y="0"/>
              <a:chExt cx="256" cy="142"/>
            </a:xfrm>
          </p:grpSpPr>
          <p:sp>
            <p:nvSpPr>
              <p:cNvPr id="22570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71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72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2564" name="AutoShape 44"/>
            <p:cNvSpPr>
              <a:spLocks noChangeArrowheads="1"/>
            </p:cNvSpPr>
            <p:nvPr/>
          </p:nvSpPr>
          <p:spPr bwMode="auto">
            <a:xfrm>
              <a:off x="408" y="0"/>
              <a:ext cx="295" cy="295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65" name="AutoShape 44"/>
            <p:cNvSpPr>
              <a:spLocks noChangeArrowheads="1"/>
            </p:cNvSpPr>
            <p:nvPr/>
          </p:nvSpPr>
          <p:spPr bwMode="auto">
            <a:xfrm>
              <a:off x="749" y="612"/>
              <a:ext cx="294" cy="295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66" name="Text Box 45"/>
            <p:cNvSpPr txBox="1">
              <a:spLocks noChangeArrowheads="1"/>
            </p:cNvSpPr>
            <p:nvPr/>
          </p:nvSpPr>
          <p:spPr bwMode="auto">
            <a:xfrm>
              <a:off x="227" y="159"/>
              <a:ext cx="48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8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2567" name="Text Box 50"/>
            <p:cNvSpPr txBox="1">
              <a:spLocks noChangeArrowheads="1"/>
            </p:cNvSpPr>
            <p:nvPr/>
          </p:nvSpPr>
          <p:spPr bwMode="auto">
            <a:xfrm>
              <a:off x="561" y="817"/>
              <a:ext cx="48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8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2568" name="Text Box 99"/>
            <p:cNvSpPr txBox="1">
              <a:spLocks noChangeArrowheads="1"/>
            </p:cNvSpPr>
            <p:nvPr/>
          </p:nvSpPr>
          <p:spPr bwMode="auto">
            <a:xfrm>
              <a:off x="1265" y="159"/>
              <a:ext cx="368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8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2569" name="Text Box 99"/>
            <p:cNvSpPr txBox="1">
              <a:spLocks noChangeArrowheads="1"/>
            </p:cNvSpPr>
            <p:nvPr/>
          </p:nvSpPr>
          <p:spPr bwMode="auto">
            <a:xfrm>
              <a:off x="318" y="1361"/>
              <a:ext cx="368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8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4319588" y="2384425"/>
            <a:ext cx="4284662" cy="3049588"/>
            <a:chOff x="0" y="0"/>
            <a:chExt cx="2699" cy="1921"/>
          </a:xfrm>
        </p:grpSpPr>
        <p:grpSp>
          <p:nvGrpSpPr>
            <p:cNvPr id="7" name="Group 25"/>
            <p:cNvGrpSpPr/>
            <p:nvPr/>
          </p:nvGrpSpPr>
          <p:grpSpPr>
            <a:xfrm>
              <a:off x="1519" y="0"/>
              <a:ext cx="227" cy="476"/>
              <a:chOff x="0" y="0"/>
              <a:chExt cx="1846" cy="3540"/>
            </a:xfrm>
          </p:grpSpPr>
          <p:sp>
            <p:nvSpPr>
              <p:cNvPr id="22553" name="AutoShape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FFCEB"/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4" name="Oval 27"/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85200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5" name="WordArt 28"/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36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干电池</a:t>
                </a:r>
              </a:p>
            </p:txBody>
          </p:sp>
          <p:sp>
            <p:nvSpPr>
              <p:cNvPr id="22556" name="AutoShape 29"/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7" name="Oval 30"/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AAA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1407" name="WordArt 31"/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1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．</a:t>
                </a: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5 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＋</a:t>
                </a:r>
              </a:p>
            </p:txBody>
          </p:sp>
        </p:grpSp>
        <p:grpSp>
          <p:nvGrpSpPr>
            <p:cNvPr id="8" name="Group 32"/>
            <p:cNvGrpSpPr/>
            <p:nvPr/>
          </p:nvGrpSpPr>
          <p:grpSpPr>
            <a:xfrm>
              <a:off x="1950" y="22"/>
              <a:ext cx="227" cy="476"/>
              <a:chOff x="0" y="0"/>
              <a:chExt cx="1846" cy="3540"/>
            </a:xfrm>
          </p:grpSpPr>
          <p:sp>
            <p:nvSpPr>
              <p:cNvPr id="22547" name="AutoShape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FFCEB"/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48" name="Oval 34"/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85200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49" name="WordArt 35"/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36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干电池</a:t>
                </a:r>
              </a:p>
            </p:txBody>
          </p:sp>
          <p:sp>
            <p:nvSpPr>
              <p:cNvPr id="22550" name="AutoShape 36"/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1" name="Oval 37"/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AAA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1414" name="WordArt 38"/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1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．</a:t>
                </a: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5 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＋</a:t>
                </a:r>
              </a:p>
            </p:txBody>
          </p:sp>
        </p:grpSp>
        <p:pic>
          <p:nvPicPr>
            <p:cNvPr id="22539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882" y="1383"/>
              <a:ext cx="771" cy="5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2540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998" y="794"/>
              <a:ext cx="771" cy="5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2541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flipH="1">
              <a:off x="136" y="136"/>
              <a:ext cx="839" cy="5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2542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flipH="1">
              <a:off x="0" y="1270"/>
              <a:ext cx="839" cy="5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2543" name="Text Box 104"/>
            <p:cNvSpPr txBox="1">
              <a:spLocks noChangeArrowheads="1"/>
            </p:cNvSpPr>
            <p:nvPr/>
          </p:nvSpPr>
          <p:spPr bwMode="auto">
            <a:xfrm>
              <a:off x="1474" y="725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2544" name="Text Box 109"/>
            <p:cNvSpPr txBox="1">
              <a:spLocks noChangeArrowheads="1"/>
            </p:cNvSpPr>
            <p:nvPr/>
          </p:nvSpPr>
          <p:spPr bwMode="auto">
            <a:xfrm>
              <a:off x="2358" y="1247"/>
              <a:ext cx="341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2545" name="Text Box 99"/>
            <p:cNvSpPr txBox="1">
              <a:spLocks noChangeArrowheads="1"/>
            </p:cNvSpPr>
            <p:nvPr/>
          </p:nvSpPr>
          <p:spPr bwMode="auto">
            <a:xfrm>
              <a:off x="476" y="1202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2546" name="Text Box 99"/>
            <p:cNvSpPr txBox="1">
              <a:spLocks noChangeArrowheads="1"/>
            </p:cNvSpPr>
            <p:nvPr/>
          </p:nvSpPr>
          <p:spPr bwMode="auto">
            <a:xfrm>
              <a:off x="521" y="68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2536" name="Text Box 49"/>
          <p:cNvSpPr txBox="1">
            <a:spLocks noChangeArrowheads="1"/>
          </p:cNvSpPr>
          <p:nvPr/>
        </p:nvSpPr>
        <p:spPr bwMode="auto">
          <a:xfrm>
            <a:off x="505563" y="514351"/>
            <a:ext cx="2645463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/>
              <a:buNone/>
            </a:pPr>
            <a:r>
              <a:rPr lang="zh-CN" altLang="en-US" sz="3600" b="1">
                <a:solidFill>
                  <a:srgbClr val="FFFFFF"/>
                </a:solidFill>
                <a:ea typeface="楷体" pitchFamily="49" charset="-122"/>
                <a:cs typeface="Times New Roman" pitchFamily="18" charset="0"/>
              </a:rPr>
              <a:t>练一练</a:t>
            </a:r>
          </a:p>
        </p:txBody>
      </p:sp>
      <p:sp>
        <p:nvSpPr>
          <p:cNvPr id="50" name="标题 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" name="内容占位符 5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．根据电路图连接实物电路。</a:t>
            </a: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8550" y="2097088"/>
            <a:ext cx="3692525" cy="4111625"/>
            <a:chOff x="0" y="0"/>
            <a:chExt cx="2326" cy="2590"/>
          </a:xfrm>
        </p:grpSpPr>
        <p:grpSp>
          <p:nvGrpSpPr>
            <p:cNvPr id="3" name="Group 3"/>
            <p:cNvGrpSpPr/>
            <p:nvPr/>
          </p:nvGrpSpPr>
          <p:grpSpPr>
            <a:xfrm>
              <a:off x="136" y="302"/>
              <a:ext cx="1956" cy="2288"/>
              <a:chOff x="0" y="0"/>
              <a:chExt cx="1956" cy="2288"/>
            </a:xfrm>
          </p:grpSpPr>
          <p:pic>
            <p:nvPicPr>
              <p:cNvPr id="23601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177" y="1814"/>
                <a:ext cx="1202" cy="4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23602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46" y="982"/>
                <a:ext cx="771" cy="5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23603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29" y="952"/>
                <a:ext cx="771" cy="5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23604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 flipH="1">
                <a:off x="1021" y="0"/>
                <a:ext cx="839" cy="53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23605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 flipH="1">
                <a:off x="0" y="45"/>
                <a:ext cx="839" cy="53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23606" name="Text Box 104"/>
              <p:cNvSpPr txBox="1">
                <a:spLocks noChangeArrowheads="1"/>
              </p:cNvSpPr>
              <p:nvPr/>
            </p:nvSpPr>
            <p:spPr bwMode="auto">
              <a:xfrm>
                <a:off x="1588" y="953"/>
                <a:ext cx="368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400" b="1">
                    <a:ea typeface="楷体" pitchFamily="49" charset="-122"/>
                    <a:cs typeface="Times New Roman" pitchFamily="18" charset="0"/>
                  </a:rPr>
                  <a:t>L</a:t>
                </a:r>
                <a:r>
                  <a:rPr lang="en-US" altLang="zh-CN" sz="2400" b="1" baseline="-25000">
                    <a:ea typeface="楷体" pitchFamily="49" charset="-122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3607" name="Text Box 109"/>
              <p:cNvSpPr txBox="1">
                <a:spLocks noChangeArrowheads="1"/>
              </p:cNvSpPr>
              <p:nvPr/>
            </p:nvSpPr>
            <p:spPr bwMode="auto">
              <a:xfrm>
                <a:off x="499" y="953"/>
                <a:ext cx="341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400" b="1">
                    <a:ea typeface="楷体" pitchFamily="49" charset="-122"/>
                    <a:cs typeface="Times New Roman" pitchFamily="18" charset="0"/>
                  </a:rPr>
                  <a:t>L</a:t>
                </a:r>
                <a:r>
                  <a:rPr lang="en-US" altLang="zh-CN" sz="2400" b="1" baseline="-25000">
                    <a:ea typeface="楷体" pitchFamily="49" charset="-122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3608" name="Text Box 99"/>
              <p:cNvSpPr txBox="1">
                <a:spLocks noChangeArrowheads="1"/>
              </p:cNvSpPr>
              <p:nvPr/>
            </p:nvSpPr>
            <p:spPr bwMode="auto">
              <a:xfrm>
                <a:off x="313" y="499"/>
                <a:ext cx="368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400" b="1">
                    <a:ea typeface="楷体" pitchFamily="49" charset="-122"/>
                    <a:cs typeface="Times New Roman" pitchFamily="18" charset="0"/>
                  </a:rPr>
                  <a:t>S</a:t>
                </a:r>
                <a:r>
                  <a:rPr lang="en-US" altLang="zh-CN" sz="2400" b="1" baseline="-25000">
                    <a:ea typeface="楷体" pitchFamily="49" charset="-122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3609" name="Text Box 99"/>
              <p:cNvSpPr txBox="1">
                <a:spLocks noChangeArrowheads="1"/>
              </p:cNvSpPr>
              <p:nvPr/>
            </p:nvSpPr>
            <p:spPr bwMode="auto">
              <a:xfrm>
                <a:off x="1316" y="453"/>
                <a:ext cx="368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400" b="1">
                    <a:ea typeface="楷体" pitchFamily="49" charset="-122"/>
                    <a:cs typeface="Times New Roman" pitchFamily="18" charset="0"/>
                  </a:rPr>
                  <a:t>S</a:t>
                </a:r>
                <a:r>
                  <a:rPr lang="en-US" altLang="zh-CN" sz="2400" b="1" baseline="-25000">
                    <a:ea typeface="楷体" pitchFamily="49" charset="-122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23595" name="未知"/>
            <p:cNvSpPr/>
            <p:nvPr/>
          </p:nvSpPr>
          <p:spPr bwMode="auto">
            <a:xfrm>
              <a:off x="1452" y="665"/>
              <a:ext cx="874" cy="1788"/>
            </a:xfrm>
            <a:custGeom>
              <a:avLst/>
              <a:gdLst>
                <a:gd name="T0" fmla="*/ 0 w 874"/>
                <a:gd name="T1" fmla="*/ 1746 h 1788"/>
                <a:gd name="T2" fmla="*/ 385 w 874"/>
                <a:gd name="T3" fmla="*/ 1701 h 1788"/>
                <a:gd name="T4" fmla="*/ 794 w 874"/>
                <a:gd name="T5" fmla="*/ 1225 h 1788"/>
                <a:gd name="T6" fmla="*/ 862 w 874"/>
                <a:gd name="T7" fmla="*/ 817 h 1788"/>
                <a:gd name="T8" fmla="*/ 748 w 874"/>
                <a:gd name="T9" fmla="*/ 386 h 1788"/>
                <a:gd name="T10" fmla="*/ 567 w 874"/>
                <a:gd name="T11" fmla="*/ 159 h 1788"/>
                <a:gd name="T12" fmla="*/ 340 w 874"/>
                <a:gd name="T13" fmla="*/ 0 h 17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4"/>
                <a:gd name="T22" fmla="*/ 0 h 1788"/>
                <a:gd name="T23" fmla="*/ 874 w 874"/>
                <a:gd name="T24" fmla="*/ 1788 h 17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4" h="1788">
                  <a:moveTo>
                    <a:pt x="0" y="1746"/>
                  </a:moveTo>
                  <a:cubicBezTo>
                    <a:pt x="126" y="1767"/>
                    <a:pt x="253" y="1788"/>
                    <a:pt x="385" y="1701"/>
                  </a:cubicBezTo>
                  <a:cubicBezTo>
                    <a:pt x="517" y="1614"/>
                    <a:pt x="714" y="1372"/>
                    <a:pt x="794" y="1225"/>
                  </a:cubicBezTo>
                  <a:cubicBezTo>
                    <a:pt x="874" y="1078"/>
                    <a:pt x="870" y="957"/>
                    <a:pt x="862" y="817"/>
                  </a:cubicBezTo>
                  <a:cubicBezTo>
                    <a:pt x="854" y="677"/>
                    <a:pt x="797" y="496"/>
                    <a:pt x="748" y="386"/>
                  </a:cubicBezTo>
                  <a:cubicBezTo>
                    <a:pt x="699" y="276"/>
                    <a:pt x="635" y="223"/>
                    <a:pt x="567" y="159"/>
                  </a:cubicBezTo>
                  <a:cubicBezTo>
                    <a:pt x="499" y="95"/>
                    <a:pt x="419" y="47"/>
                    <a:pt x="3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96" name="未知"/>
            <p:cNvSpPr/>
            <p:nvPr/>
          </p:nvSpPr>
          <p:spPr bwMode="auto">
            <a:xfrm>
              <a:off x="777" y="0"/>
              <a:ext cx="1443" cy="740"/>
            </a:xfrm>
            <a:custGeom>
              <a:avLst/>
              <a:gdLst>
                <a:gd name="T0" fmla="*/ 1043 w 1443"/>
                <a:gd name="T1" fmla="*/ 688 h 740"/>
                <a:gd name="T2" fmla="*/ 1292 w 1443"/>
                <a:gd name="T3" fmla="*/ 574 h 740"/>
                <a:gd name="T4" fmla="*/ 1360 w 1443"/>
                <a:gd name="T5" fmla="*/ 212 h 740"/>
                <a:gd name="T6" fmla="*/ 793 w 1443"/>
                <a:gd name="T7" fmla="*/ 7 h 740"/>
                <a:gd name="T8" fmla="*/ 385 w 1443"/>
                <a:gd name="T9" fmla="*/ 257 h 740"/>
                <a:gd name="T10" fmla="*/ 136 w 1443"/>
                <a:gd name="T11" fmla="*/ 665 h 740"/>
                <a:gd name="T12" fmla="*/ 0 w 1443"/>
                <a:gd name="T13" fmla="*/ 710 h 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3"/>
                <a:gd name="T22" fmla="*/ 0 h 740"/>
                <a:gd name="T23" fmla="*/ 1443 w 1443"/>
                <a:gd name="T24" fmla="*/ 740 h 7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3" h="740">
                  <a:moveTo>
                    <a:pt x="1043" y="688"/>
                  </a:moveTo>
                  <a:cubicBezTo>
                    <a:pt x="1141" y="670"/>
                    <a:pt x="1239" y="653"/>
                    <a:pt x="1292" y="574"/>
                  </a:cubicBezTo>
                  <a:cubicBezTo>
                    <a:pt x="1345" y="495"/>
                    <a:pt x="1443" y="306"/>
                    <a:pt x="1360" y="212"/>
                  </a:cubicBezTo>
                  <a:cubicBezTo>
                    <a:pt x="1277" y="118"/>
                    <a:pt x="955" y="0"/>
                    <a:pt x="793" y="7"/>
                  </a:cubicBezTo>
                  <a:cubicBezTo>
                    <a:pt x="631" y="14"/>
                    <a:pt x="494" y="147"/>
                    <a:pt x="385" y="257"/>
                  </a:cubicBezTo>
                  <a:cubicBezTo>
                    <a:pt x="276" y="367"/>
                    <a:pt x="200" y="590"/>
                    <a:pt x="136" y="665"/>
                  </a:cubicBezTo>
                  <a:cubicBezTo>
                    <a:pt x="72" y="740"/>
                    <a:pt x="36" y="725"/>
                    <a:pt x="0" y="7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97" name="未知"/>
            <p:cNvSpPr/>
            <p:nvPr/>
          </p:nvSpPr>
          <p:spPr bwMode="auto">
            <a:xfrm>
              <a:off x="0" y="733"/>
              <a:ext cx="310" cy="926"/>
            </a:xfrm>
            <a:custGeom>
              <a:avLst/>
              <a:gdLst>
                <a:gd name="T0" fmla="*/ 310 w 310"/>
                <a:gd name="T1" fmla="*/ 0 h 926"/>
                <a:gd name="T2" fmla="*/ 38 w 310"/>
                <a:gd name="T3" fmla="*/ 386 h 926"/>
                <a:gd name="T4" fmla="*/ 83 w 310"/>
                <a:gd name="T5" fmla="*/ 839 h 926"/>
                <a:gd name="T6" fmla="*/ 310 w 310"/>
                <a:gd name="T7" fmla="*/ 907 h 9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926"/>
                <a:gd name="T14" fmla="*/ 310 w 310"/>
                <a:gd name="T15" fmla="*/ 926 h 9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925">
                  <a:moveTo>
                    <a:pt x="310" y="0"/>
                  </a:moveTo>
                  <a:cubicBezTo>
                    <a:pt x="193" y="123"/>
                    <a:pt x="76" y="246"/>
                    <a:pt x="38" y="386"/>
                  </a:cubicBezTo>
                  <a:cubicBezTo>
                    <a:pt x="0" y="526"/>
                    <a:pt x="38" y="752"/>
                    <a:pt x="83" y="839"/>
                  </a:cubicBezTo>
                  <a:cubicBezTo>
                    <a:pt x="128" y="926"/>
                    <a:pt x="272" y="896"/>
                    <a:pt x="310" y="90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98" name="未知"/>
            <p:cNvSpPr/>
            <p:nvPr/>
          </p:nvSpPr>
          <p:spPr bwMode="auto">
            <a:xfrm>
              <a:off x="840" y="1595"/>
              <a:ext cx="1109" cy="426"/>
            </a:xfrm>
            <a:custGeom>
              <a:avLst/>
              <a:gdLst>
                <a:gd name="T0" fmla="*/ 0 w 1109"/>
                <a:gd name="T1" fmla="*/ 68 h 426"/>
                <a:gd name="T2" fmla="*/ 281 w 1109"/>
                <a:gd name="T3" fmla="*/ 338 h 426"/>
                <a:gd name="T4" fmla="*/ 618 w 1109"/>
                <a:gd name="T5" fmla="*/ 411 h 426"/>
                <a:gd name="T6" fmla="*/ 863 w 1109"/>
                <a:gd name="T7" fmla="*/ 378 h 426"/>
                <a:gd name="T8" fmla="*/ 1075 w 1109"/>
                <a:gd name="T9" fmla="*/ 120 h 426"/>
                <a:gd name="T10" fmla="*/ 1065 w 1109"/>
                <a:gd name="T11" fmla="*/ 0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9"/>
                <a:gd name="T19" fmla="*/ 0 h 426"/>
                <a:gd name="T20" fmla="*/ 1109 w 1109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9" h="426">
                  <a:moveTo>
                    <a:pt x="0" y="68"/>
                  </a:moveTo>
                  <a:cubicBezTo>
                    <a:pt x="47" y="113"/>
                    <a:pt x="178" y="281"/>
                    <a:pt x="281" y="338"/>
                  </a:cubicBezTo>
                  <a:cubicBezTo>
                    <a:pt x="384" y="395"/>
                    <a:pt x="521" y="404"/>
                    <a:pt x="618" y="411"/>
                  </a:cubicBezTo>
                  <a:cubicBezTo>
                    <a:pt x="715" y="418"/>
                    <a:pt x="787" y="426"/>
                    <a:pt x="863" y="378"/>
                  </a:cubicBezTo>
                  <a:cubicBezTo>
                    <a:pt x="939" y="330"/>
                    <a:pt x="1041" y="183"/>
                    <a:pt x="1075" y="120"/>
                  </a:cubicBezTo>
                  <a:cubicBezTo>
                    <a:pt x="1109" y="57"/>
                    <a:pt x="1067" y="25"/>
                    <a:pt x="1065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99" name="未知"/>
            <p:cNvSpPr/>
            <p:nvPr/>
          </p:nvSpPr>
          <p:spPr bwMode="auto">
            <a:xfrm>
              <a:off x="1078" y="665"/>
              <a:ext cx="347" cy="968"/>
            </a:xfrm>
            <a:custGeom>
              <a:avLst/>
              <a:gdLst>
                <a:gd name="T0" fmla="*/ 234 w 347"/>
                <a:gd name="T1" fmla="*/ 0 h 968"/>
                <a:gd name="T2" fmla="*/ 132 w 347"/>
                <a:gd name="T3" fmla="*/ 136 h 968"/>
                <a:gd name="T4" fmla="*/ 39 w 347"/>
                <a:gd name="T5" fmla="*/ 348 h 968"/>
                <a:gd name="T6" fmla="*/ 26 w 347"/>
                <a:gd name="T7" fmla="*/ 692 h 968"/>
                <a:gd name="T8" fmla="*/ 198 w 347"/>
                <a:gd name="T9" fmla="*/ 924 h 968"/>
                <a:gd name="T10" fmla="*/ 347 w 347"/>
                <a:gd name="T11" fmla="*/ 953 h 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968"/>
                <a:gd name="T20" fmla="*/ 347 w 347"/>
                <a:gd name="T21" fmla="*/ 968 h 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967">
                  <a:moveTo>
                    <a:pt x="234" y="0"/>
                  </a:moveTo>
                  <a:cubicBezTo>
                    <a:pt x="217" y="23"/>
                    <a:pt x="164" y="78"/>
                    <a:pt x="132" y="136"/>
                  </a:cubicBezTo>
                  <a:cubicBezTo>
                    <a:pt x="100" y="194"/>
                    <a:pt x="57" y="255"/>
                    <a:pt x="39" y="348"/>
                  </a:cubicBezTo>
                  <a:cubicBezTo>
                    <a:pt x="21" y="441"/>
                    <a:pt x="0" y="596"/>
                    <a:pt x="26" y="692"/>
                  </a:cubicBezTo>
                  <a:cubicBezTo>
                    <a:pt x="52" y="788"/>
                    <a:pt x="144" y="880"/>
                    <a:pt x="198" y="924"/>
                  </a:cubicBezTo>
                  <a:cubicBezTo>
                    <a:pt x="252" y="968"/>
                    <a:pt x="316" y="947"/>
                    <a:pt x="347" y="95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600" name="未知"/>
            <p:cNvSpPr/>
            <p:nvPr/>
          </p:nvSpPr>
          <p:spPr bwMode="auto">
            <a:xfrm>
              <a:off x="65" y="1636"/>
              <a:ext cx="734" cy="776"/>
            </a:xfrm>
            <a:custGeom>
              <a:avLst/>
              <a:gdLst>
                <a:gd name="T0" fmla="*/ 734 w 734"/>
                <a:gd name="T1" fmla="*/ 0 h 776"/>
                <a:gd name="T2" fmla="*/ 472 w 734"/>
                <a:gd name="T3" fmla="*/ 207 h 776"/>
                <a:gd name="T4" fmla="*/ 61 w 734"/>
                <a:gd name="T5" fmla="*/ 373 h 776"/>
                <a:gd name="T6" fmla="*/ 107 w 734"/>
                <a:gd name="T7" fmla="*/ 710 h 776"/>
                <a:gd name="T8" fmla="*/ 326 w 734"/>
                <a:gd name="T9" fmla="*/ 771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4"/>
                <a:gd name="T16" fmla="*/ 0 h 776"/>
                <a:gd name="T17" fmla="*/ 734 w 734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4" h="776">
                  <a:moveTo>
                    <a:pt x="734" y="0"/>
                  </a:moveTo>
                  <a:cubicBezTo>
                    <a:pt x="690" y="35"/>
                    <a:pt x="584" y="145"/>
                    <a:pt x="472" y="207"/>
                  </a:cubicBezTo>
                  <a:cubicBezTo>
                    <a:pt x="360" y="269"/>
                    <a:pt x="122" y="289"/>
                    <a:pt x="61" y="373"/>
                  </a:cubicBezTo>
                  <a:cubicBezTo>
                    <a:pt x="0" y="457"/>
                    <a:pt x="63" y="644"/>
                    <a:pt x="107" y="710"/>
                  </a:cubicBezTo>
                  <a:cubicBezTo>
                    <a:pt x="151" y="776"/>
                    <a:pt x="281" y="758"/>
                    <a:pt x="326" y="7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02420" name="未知"/>
          <p:cNvSpPr/>
          <p:nvPr/>
        </p:nvSpPr>
        <p:spPr bwMode="auto">
          <a:xfrm>
            <a:off x="2376488" y="3086100"/>
            <a:ext cx="1843087" cy="2225675"/>
          </a:xfrm>
          <a:custGeom>
            <a:avLst/>
            <a:gdLst>
              <a:gd name="T0" fmla="*/ 2147483647 w 1161"/>
              <a:gd name="T1" fmla="*/ 2147483647 h 1402"/>
              <a:gd name="T2" fmla="*/ 2147483647 w 1161"/>
              <a:gd name="T3" fmla="*/ 2147483647 h 1402"/>
              <a:gd name="T4" fmla="*/ 2147483647 w 1161"/>
              <a:gd name="T5" fmla="*/ 2147483647 h 1402"/>
              <a:gd name="T6" fmla="*/ 2147483647 w 1161"/>
              <a:gd name="T7" fmla="*/ 2147483647 h 1402"/>
              <a:gd name="T8" fmla="*/ 2147483647 w 1161"/>
              <a:gd name="T9" fmla="*/ 2147483647 h 1402"/>
              <a:gd name="T10" fmla="*/ 2147483647 w 1161"/>
              <a:gd name="T11" fmla="*/ 2147483647 h 1402"/>
              <a:gd name="T12" fmla="*/ 2147483647 w 1161"/>
              <a:gd name="T13" fmla="*/ 2147483647 h 1402"/>
              <a:gd name="T14" fmla="*/ 2147483647 w 1161"/>
              <a:gd name="T15" fmla="*/ 2147483647 h 1402"/>
              <a:gd name="T16" fmla="*/ 2147483647 w 1161"/>
              <a:gd name="T17" fmla="*/ 2147483647 h 1402"/>
              <a:gd name="T18" fmla="*/ 0 w 1161"/>
              <a:gd name="T19" fmla="*/ 2147483647 h 14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61"/>
              <a:gd name="T31" fmla="*/ 0 h 1402"/>
              <a:gd name="T32" fmla="*/ 1161 w 1161"/>
              <a:gd name="T33" fmla="*/ 1402 h 14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61" h="1402">
                <a:moveTo>
                  <a:pt x="983" y="59"/>
                </a:moveTo>
                <a:cubicBezTo>
                  <a:pt x="911" y="58"/>
                  <a:pt x="665" y="0"/>
                  <a:pt x="552" y="52"/>
                </a:cubicBezTo>
                <a:cubicBezTo>
                  <a:pt x="439" y="104"/>
                  <a:pt x="343" y="253"/>
                  <a:pt x="303" y="373"/>
                </a:cubicBezTo>
                <a:cubicBezTo>
                  <a:pt x="263" y="493"/>
                  <a:pt x="266" y="669"/>
                  <a:pt x="310" y="772"/>
                </a:cubicBezTo>
                <a:cubicBezTo>
                  <a:pt x="354" y="875"/>
                  <a:pt x="437" y="958"/>
                  <a:pt x="565" y="995"/>
                </a:cubicBezTo>
                <a:cubicBezTo>
                  <a:pt x="693" y="1032"/>
                  <a:pt x="995" y="962"/>
                  <a:pt x="1078" y="994"/>
                </a:cubicBezTo>
                <a:cubicBezTo>
                  <a:pt x="1161" y="1026"/>
                  <a:pt x="1103" y="1123"/>
                  <a:pt x="1062" y="1185"/>
                </a:cubicBezTo>
                <a:cubicBezTo>
                  <a:pt x="1021" y="1247"/>
                  <a:pt x="942" y="1341"/>
                  <a:pt x="833" y="1368"/>
                </a:cubicBezTo>
                <a:cubicBezTo>
                  <a:pt x="724" y="1395"/>
                  <a:pt x="546" y="1402"/>
                  <a:pt x="407" y="1346"/>
                </a:cubicBezTo>
                <a:cubicBezTo>
                  <a:pt x="268" y="1290"/>
                  <a:pt x="85" y="1099"/>
                  <a:pt x="0" y="103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421" name="未知"/>
          <p:cNvSpPr/>
          <p:nvPr/>
        </p:nvSpPr>
        <p:spPr bwMode="auto">
          <a:xfrm>
            <a:off x="1100138" y="2084388"/>
            <a:ext cx="3486150" cy="2719387"/>
          </a:xfrm>
          <a:custGeom>
            <a:avLst/>
            <a:gdLst>
              <a:gd name="T0" fmla="*/ 2147483647 w 2196"/>
              <a:gd name="T1" fmla="*/ 2147483647 h 1713"/>
              <a:gd name="T2" fmla="*/ 2147483647 w 2196"/>
              <a:gd name="T3" fmla="*/ 2147483647 h 1713"/>
              <a:gd name="T4" fmla="*/ 2147483647 w 2196"/>
              <a:gd name="T5" fmla="*/ 2147483647 h 1713"/>
              <a:gd name="T6" fmla="*/ 2147483647 w 2196"/>
              <a:gd name="T7" fmla="*/ 2147483647 h 1713"/>
              <a:gd name="T8" fmla="*/ 2147483647 w 2196"/>
              <a:gd name="T9" fmla="*/ 2147483647 h 1713"/>
              <a:gd name="T10" fmla="*/ 2147483647 w 2196"/>
              <a:gd name="T11" fmla="*/ 2147483647 h 1713"/>
              <a:gd name="T12" fmla="*/ 2147483647 w 2196"/>
              <a:gd name="T13" fmla="*/ 2147483647 h 1713"/>
              <a:gd name="T14" fmla="*/ 2147483647 w 2196"/>
              <a:gd name="T15" fmla="*/ 2147483647 h 1713"/>
              <a:gd name="T16" fmla="*/ 2147483647 w 2196"/>
              <a:gd name="T17" fmla="*/ 2147483647 h 1713"/>
              <a:gd name="T18" fmla="*/ 2147483647 w 2196"/>
              <a:gd name="T19" fmla="*/ 2147483647 h 1713"/>
              <a:gd name="T20" fmla="*/ 2147483647 w 2196"/>
              <a:gd name="T21" fmla="*/ 2147483647 h 17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96"/>
              <a:gd name="T34" fmla="*/ 0 h 1713"/>
              <a:gd name="T35" fmla="*/ 2196 w 2196"/>
              <a:gd name="T36" fmla="*/ 1713 h 17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96" h="1712">
                <a:moveTo>
                  <a:pt x="1827" y="681"/>
                </a:moveTo>
                <a:cubicBezTo>
                  <a:pt x="1861" y="676"/>
                  <a:pt x="1979" y="680"/>
                  <a:pt x="2030" y="647"/>
                </a:cubicBezTo>
                <a:cubicBezTo>
                  <a:pt x="2081" y="614"/>
                  <a:pt x="2120" y="560"/>
                  <a:pt x="2132" y="485"/>
                </a:cubicBezTo>
                <a:cubicBezTo>
                  <a:pt x="2144" y="410"/>
                  <a:pt x="2196" y="277"/>
                  <a:pt x="2102" y="199"/>
                </a:cubicBezTo>
                <a:cubicBezTo>
                  <a:pt x="2008" y="121"/>
                  <a:pt x="1726" y="0"/>
                  <a:pt x="1565" y="16"/>
                </a:cubicBezTo>
                <a:cubicBezTo>
                  <a:pt x="1404" y="32"/>
                  <a:pt x="1253" y="176"/>
                  <a:pt x="1135" y="295"/>
                </a:cubicBezTo>
                <a:cubicBezTo>
                  <a:pt x="1017" y="414"/>
                  <a:pt x="999" y="645"/>
                  <a:pt x="858" y="729"/>
                </a:cubicBezTo>
                <a:cubicBezTo>
                  <a:pt x="717" y="813"/>
                  <a:pt x="429" y="725"/>
                  <a:pt x="289" y="801"/>
                </a:cubicBezTo>
                <a:cubicBezTo>
                  <a:pt x="149" y="877"/>
                  <a:pt x="40" y="1049"/>
                  <a:pt x="20" y="1187"/>
                </a:cubicBezTo>
                <a:cubicBezTo>
                  <a:pt x="0" y="1325"/>
                  <a:pt x="39" y="1547"/>
                  <a:pt x="166" y="1630"/>
                </a:cubicBezTo>
                <a:cubicBezTo>
                  <a:pt x="293" y="1713"/>
                  <a:pt x="655" y="1673"/>
                  <a:pt x="783" y="168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422" name="Oval 22"/>
          <p:cNvSpPr>
            <a:spLocks noChangeArrowheads="1"/>
          </p:cNvSpPr>
          <p:nvPr/>
        </p:nvSpPr>
        <p:spPr bwMode="auto">
          <a:xfrm>
            <a:off x="3924300" y="30686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423" name="Oval 23"/>
          <p:cNvSpPr>
            <a:spLocks noChangeArrowheads="1"/>
          </p:cNvSpPr>
          <p:nvPr/>
        </p:nvSpPr>
        <p:spPr bwMode="auto">
          <a:xfrm>
            <a:off x="2339975" y="4652963"/>
            <a:ext cx="180975" cy="179387"/>
          </a:xfrm>
          <a:prstGeom prst="ellipse">
            <a:avLst/>
          </a:prstGeom>
          <a:solidFill>
            <a:srgbClr val="0000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5291138" y="4365625"/>
            <a:ext cx="2808287" cy="1223963"/>
            <a:chOff x="0" y="0"/>
            <a:chExt cx="1769" cy="771"/>
          </a:xfrm>
        </p:grpSpPr>
        <p:grpSp>
          <p:nvGrpSpPr>
            <p:cNvPr id="5" name="Group 25"/>
            <p:cNvGrpSpPr/>
            <p:nvPr/>
          </p:nvGrpSpPr>
          <p:grpSpPr>
            <a:xfrm flipV="1">
              <a:off x="0" y="0"/>
              <a:ext cx="1769" cy="613"/>
              <a:chOff x="0" y="0"/>
              <a:chExt cx="1769" cy="619"/>
            </a:xfrm>
          </p:grpSpPr>
          <p:sp>
            <p:nvSpPr>
              <p:cNvPr id="23591" name="Line 51"/>
              <p:cNvSpPr>
                <a:spLocks noChangeShapeType="1"/>
              </p:cNvSpPr>
              <p:nvPr/>
            </p:nvSpPr>
            <p:spPr bwMode="auto">
              <a:xfrm>
                <a:off x="0" y="2"/>
                <a:ext cx="17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2" name="Line 51"/>
              <p:cNvSpPr>
                <a:spLocks noChangeShapeType="1"/>
              </p:cNvSpPr>
              <p:nvPr/>
            </p:nvSpPr>
            <p:spPr bwMode="auto">
              <a:xfrm rot="5400000" flipH="1">
                <a:off x="-306" y="306"/>
                <a:ext cx="6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3" name="Line 51"/>
              <p:cNvSpPr>
                <a:spLocks noChangeShapeType="1"/>
              </p:cNvSpPr>
              <p:nvPr/>
            </p:nvSpPr>
            <p:spPr bwMode="auto">
              <a:xfrm rot="5400000" flipH="1">
                <a:off x="1463" y="313"/>
                <a:ext cx="6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821" y="431"/>
              <a:ext cx="85" cy="340"/>
              <a:chOff x="0" y="0"/>
              <a:chExt cx="85" cy="340"/>
            </a:xfrm>
          </p:grpSpPr>
          <p:sp>
            <p:nvSpPr>
              <p:cNvPr id="23588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9" name="Line 2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0" name="Line 25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roup 33"/>
          <p:cNvGrpSpPr/>
          <p:nvPr/>
        </p:nvGrpSpPr>
        <p:grpSpPr>
          <a:xfrm>
            <a:off x="5291138" y="3141663"/>
            <a:ext cx="2808287" cy="1204912"/>
            <a:chOff x="0" y="0"/>
            <a:chExt cx="1769" cy="759"/>
          </a:xfrm>
        </p:grpSpPr>
        <p:grpSp>
          <p:nvGrpSpPr>
            <p:cNvPr id="8" name="Group 34"/>
            <p:cNvGrpSpPr/>
            <p:nvPr/>
          </p:nvGrpSpPr>
          <p:grpSpPr>
            <a:xfrm>
              <a:off x="0" y="140"/>
              <a:ext cx="1769" cy="619"/>
              <a:chOff x="0" y="0"/>
              <a:chExt cx="1769" cy="619"/>
            </a:xfrm>
          </p:grpSpPr>
          <p:sp>
            <p:nvSpPr>
              <p:cNvPr id="23583" name="Line 51"/>
              <p:cNvSpPr>
                <a:spLocks noChangeShapeType="1"/>
              </p:cNvSpPr>
              <p:nvPr/>
            </p:nvSpPr>
            <p:spPr bwMode="auto">
              <a:xfrm>
                <a:off x="0" y="2"/>
                <a:ext cx="1769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4" name="Line 51"/>
              <p:cNvSpPr>
                <a:spLocks noChangeShapeType="1"/>
              </p:cNvSpPr>
              <p:nvPr/>
            </p:nvSpPr>
            <p:spPr bwMode="auto">
              <a:xfrm rot="5400000" flipH="1">
                <a:off x="-306" y="306"/>
                <a:ext cx="612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5" name="Line 51"/>
              <p:cNvSpPr>
                <a:spLocks noChangeShapeType="1"/>
              </p:cNvSpPr>
              <p:nvPr/>
            </p:nvSpPr>
            <p:spPr bwMode="auto">
              <a:xfrm rot="5400000" flipH="1">
                <a:off x="1463" y="313"/>
                <a:ext cx="612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38"/>
            <p:cNvGrpSpPr/>
            <p:nvPr/>
          </p:nvGrpSpPr>
          <p:grpSpPr>
            <a:xfrm>
              <a:off x="1225" y="37"/>
              <a:ext cx="283" cy="170"/>
              <a:chOff x="0" y="0"/>
              <a:chExt cx="256" cy="142"/>
            </a:xfrm>
          </p:grpSpPr>
          <p:sp>
            <p:nvSpPr>
              <p:cNvPr id="23580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1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2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3577" name="AutoShape 44"/>
            <p:cNvSpPr>
              <a:spLocks noChangeArrowheads="1"/>
            </p:cNvSpPr>
            <p:nvPr/>
          </p:nvSpPr>
          <p:spPr bwMode="auto">
            <a:xfrm>
              <a:off x="415" y="0"/>
              <a:ext cx="295" cy="295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78" name="Text Box 50"/>
            <p:cNvSpPr txBox="1">
              <a:spLocks noChangeArrowheads="1"/>
            </p:cNvSpPr>
            <p:nvPr/>
          </p:nvSpPr>
          <p:spPr bwMode="auto">
            <a:xfrm>
              <a:off x="245" y="159"/>
              <a:ext cx="48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579" name="Text Box 99"/>
            <p:cNvSpPr txBox="1">
              <a:spLocks noChangeArrowheads="1"/>
            </p:cNvSpPr>
            <p:nvPr/>
          </p:nvSpPr>
          <p:spPr bwMode="auto">
            <a:xfrm>
              <a:off x="1293" y="183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5291138" y="4149725"/>
            <a:ext cx="2808287" cy="817563"/>
            <a:chOff x="0" y="0"/>
            <a:chExt cx="1769" cy="515"/>
          </a:xfrm>
        </p:grpSpPr>
        <p:sp>
          <p:nvSpPr>
            <p:cNvPr id="23567" name="Line 51"/>
            <p:cNvSpPr>
              <a:spLocks noChangeShapeType="1"/>
            </p:cNvSpPr>
            <p:nvPr/>
          </p:nvSpPr>
          <p:spPr bwMode="auto">
            <a:xfrm>
              <a:off x="0" y="136"/>
              <a:ext cx="176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1" name="Group 47"/>
            <p:cNvGrpSpPr/>
            <p:nvPr/>
          </p:nvGrpSpPr>
          <p:grpSpPr>
            <a:xfrm>
              <a:off x="1127" y="43"/>
              <a:ext cx="283" cy="170"/>
              <a:chOff x="0" y="0"/>
              <a:chExt cx="256" cy="142"/>
            </a:xfrm>
          </p:grpSpPr>
          <p:sp>
            <p:nvSpPr>
              <p:cNvPr id="23572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73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74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CC0000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3569" name="AutoShape 44"/>
            <p:cNvSpPr>
              <a:spLocks noChangeArrowheads="1"/>
            </p:cNvSpPr>
            <p:nvPr/>
          </p:nvSpPr>
          <p:spPr bwMode="auto">
            <a:xfrm>
              <a:off x="381" y="0"/>
              <a:ext cx="294" cy="295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70" name="Text Box 45"/>
            <p:cNvSpPr txBox="1">
              <a:spLocks noChangeArrowheads="1"/>
            </p:cNvSpPr>
            <p:nvPr/>
          </p:nvSpPr>
          <p:spPr bwMode="auto">
            <a:xfrm>
              <a:off x="269" y="227"/>
              <a:ext cx="48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3571" name="Text Box 99"/>
            <p:cNvSpPr txBox="1">
              <a:spLocks noChangeArrowheads="1"/>
            </p:cNvSpPr>
            <p:nvPr/>
          </p:nvSpPr>
          <p:spPr bwMode="auto">
            <a:xfrm>
              <a:off x="1195" y="177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57" name="标题 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/>
          </a:p>
        </p:txBody>
      </p:sp>
      <p:sp>
        <p:nvSpPr>
          <p:cNvPr id="58" name="内容占位符 5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．根据实物电路画电路图。</a:t>
            </a:r>
          </a:p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0" grpId="0" animBg="1"/>
      <p:bldP spid="102421" grpId="0" animBg="1"/>
      <p:bldP spid="102422" grpId="0" animBg="1"/>
      <p:bldP spid="1024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我的物理\2020秋物理九上课件\2020秋物理九上课件15-03串联和并联\思维导图15-03串联和并联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762000"/>
            <a:ext cx="9073299" cy="60198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如图所示电路中，属于串联电路的是（　　）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          B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	</a:t>
            </a:r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 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         D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6388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1905000"/>
            <a:ext cx="1843088" cy="13271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89" name="图片24" descr="菁优网：http://www.jyeoo.co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5800" y="1905000"/>
            <a:ext cx="2020888" cy="1254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0" name="图片24" descr="菁优网：http://www.jyeoo.co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9200" y="3352800"/>
            <a:ext cx="1711325" cy="1385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1" name="图片24" descr="菁优网：http://www.jyeoo.co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8200" y="3429000"/>
            <a:ext cx="1784350" cy="1371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752600"/>
            <a:ext cx="2514600" cy="175435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7" name="Picture 10" descr="H:\2\人教教参资源\九\图\电池组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2400" y="4343400"/>
            <a:ext cx="3913068" cy="15430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9" name="图片 7" descr="导线.jpg"/>
          <p:cNvPicPr>
            <a:picLocks noChangeAspect="1" noChangeArrowheads="1"/>
          </p:cNvPicPr>
          <p:nvPr/>
        </p:nvPicPr>
        <p:blipFill>
          <a:blip r:embed="rId4">
            <a:lum bright="30000" contrast="30000"/>
          </a:blip>
          <a:stretch>
            <a:fillRect/>
          </a:stretch>
        </p:blipFill>
        <p:spPr bwMode="auto">
          <a:xfrm>
            <a:off x="670617" y="2819401"/>
            <a:ext cx="2997654" cy="357467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80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47800" y="1295400"/>
            <a:ext cx="2466058" cy="15742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81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32409" y="2209800"/>
            <a:ext cx="2761355" cy="192651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想让两个小灯泡都发光，有几种接法？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如图所示的各电路中，三盏灯属于串联的电路是（　　）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	                 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	</a:t>
            </a:r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	                 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7412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2133600"/>
            <a:ext cx="788988" cy="1509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3" name="图片24" descr="菁优网：http://www.jyeoo.co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57600" y="2133600"/>
            <a:ext cx="1081088" cy="1524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4" name="图片24" descr="菁优网：http://www.jyeoo.co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3000" y="3657600"/>
            <a:ext cx="1731963" cy="1371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5" name="图片24" descr="菁优网：http://www.jyeoo.co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81400" y="3810000"/>
            <a:ext cx="1524000" cy="15509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如图是电冰箱的压缩机与照明灯泡连接的电路图。由图可知，压缩机和灯泡是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联的。当电冰箱的门“开”时，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的（选填“闭合”或“断开”）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：并；闭合</a:t>
            </a: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8436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8800" y="1143000"/>
            <a:ext cx="3170238" cy="2057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如图甲所示的电蚊拍，具有灭蚊和照明等功能，图乙是其对应的电路图。当开关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闭合时，只有灭蚊网通电起到灭蚊作用；当开关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 __________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时，灭蚊网与灯都通电同时起到灭蚊和照明作用。</a:t>
            </a:r>
            <a:r>
              <a:rPr 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8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8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8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同时闭合</a:t>
            </a: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9460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1143000"/>
            <a:ext cx="5424488" cy="2438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内容占位符 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．如图所示的四个电路图中，开关闭合时，三盏灯属于并联关系的是（    ）</a:t>
            </a:r>
            <a:r>
              <a:rPr lang="zh-CN" altLang="en-US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b="1" smtClean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4579" name="Group 3"/>
          <p:cNvGrpSpPr/>
          <p:nvPr/>
        </p:nvGrpSpPr>
        <p:grpSpPr>
          <a:xfrm>
            <a:off x="431800" y="3535363"/>
            <a:ext cx="1655763" cy="1262062"/>
            <a:chOff x="0" y="0"/>
            <a:chExt cx="1043" cy="795"/>
          </a:xfrm>
        </p:grpSpPr>
        <p:sp>
          <p:nvSpPr>
            <p:cNvPr id="2464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032" cy="6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4648" name="Group 5"/>
            <p:cNvGrpSpPr/>
            <p:nvPr/>
          </p:nvGrpSpPr>
          <p:grpSpPr>
            <a:xfrm>
              <a:off x="839" y="567"/>
              <a:ext cx="51" cy="228"/>
              <a:chOff x="0" y="0"/>
              <a:chExt cx="91" cy="476"/>
            </a:xfrm>
          </p:grpSpPr>
          <p:sp>
            <p:nvSpPr>
              <p:cNvPr id="24662" name="Rectangle 6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63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64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4649" name="Group 9"/>
            <p:cNvGrpSpPr/>
            <p:nvPr/>
          </p:nvGrpSpPr>
          <p:grpSpPr>
            <a:xfrm>
              <a:off x="544" y="631"/>
              <a:ext cx="174" cy="95"/>
              <a:chOff x="0" y="0"/>
              <a:chExt cx="317" cy="182"/>
            </a:xfrm>
          </p:grpSpPr>
          <p:sp>
            <p:nvSpPr>
              <p:cNvPr id="24659" name="Rectangle 10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60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61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4650" name="Rectangle 13"/>
            <p:cNvSpPr>
              <a:spLocks noChangeArrowheads="1"/>
            </p:cNvSpPr>
            <p:nvPr/>
          </p:nvSpPr>
          <p:spPr bwMode="auto">
            <a:xfrm>
              <a:off x="748" y="23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51" name="Rectangle 14"/>
            <p:cNvSpPr>
              <a:spLocks noChangeArrowheads="1"/>
            </p:cNvSpPr>
            <p:nvPr/>
          </p:nvSpPr>
          <p:spPr bwMode="auto">
            <a:xfrm>
              <a:off x="204" y="0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52" name="Line 15"/>
            <p:cNvSpPr>
              <a:spLocks noChangeShapeType="1"/>
            </p:cNvSpPr>
            <p:nvPr/>
          </p:nvSpPr>
          <p:spPr bwMode="auto">
            <a:xfrm>
              <a:off x="0" y="273"/>
              <a:ext cx="10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53" name="AutoShape 21"/>
            <p:cNvSpPr>
              <a:spLocks noChangeArrowheads="1"/>
            </p:cNvSpPr>
            <p:nvPr/>
          </p:nvSpPr>
          <p:spPr bwMode="auto">
            <a:xfrm>
              <a:off x="113" y="159"/>
              <a:ext cx="200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54" name="AutoShape 21"/>
            <p:cNvSpPr>
              <a:spLocks noChangeArrowheads="1"/>
            </p:cNvSpPr>
            <p:nvPr/>
          </p:nvSpPr>
          <p:spPr bwMode="auto">
            <a:xfrm>
              <a:off x="612" y="164"/>
              <a:ext cx="200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55" name="Rectangle 18"/>
            <p:cNvSpPr>
              <a:spLocks noChangeArrowheads="1"/>
            </p:cNvSpPr>
            <p:nvPr/>
          </p:nvSpPr>
          <p:spPr bwMode="auto">
            <a:xfrm>
              <a:off x="544" y="40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 flipH="1">
              <a:off x="453" y="273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57" name="AutoShape 21"/>
            <p:cNvSpPr>
              <a:spLocks noChangeArrowheads="1"/>
            </p:cNvSpPr>
            <p:nvPr/>
          </p:nvSpPr>
          <p:spPr bwMode="auto">
            <a:xfrm>
              <a:off x="113" y="590"/>
              <a:ext cx="200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204" y="409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3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4580" name="Group 22"/>
          <p:cNvGrpSpPr/>
          <p:nvPr/>
        </p:nvGrpSpPr>
        <p:grpSpPr>
          <a:xfrm>
            <a:off x="2519363" y="3357563"/>
            <a:ext cx="1657350" cy="1439862"/>
            <a:chOff x="1587" y="2115"/>
            <a:chExt cx="1044" cy="907"/>
          </a:xfrm>
        </p:grpSpPr>
        <p:sp>
          <p:nvSpPr>
            <p:cNvPr id="24631" name="Rectangle 23"/>
            <p:cNvSpPr>
              <a:spLocks noChangeArrowheads="1"/>
            </p:cNvSpPr>
            <p:nvPr/>
          </p:nvSpPr>
          <p:spPr bwMode="auto">
            <a:xfrm>
              <a:off x="1587" y="2229"/>
              <a:ext cx="1044" cy="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32" name="AutoShape 21"/>
            <p:cNvSpPr>
              <a:spLocks noChangeArrowheads="1"/>
            </p:cNvSpPr>
            <p:nvPr/>
          </p:nvSpPr>
          <p:spPr bwMode="auto">
            <a:xfrm>
              <a:off x="2040" y="2115"/>
              <a:ext cx="201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33" name="Rectangle 25"/>
            <p:cNvSpPr>
              <a:spLocks noChangeArrowheads="1"/>
            </p:cNvSpPr>
            <p:nvPr/>
          </p:nvSpPr>
          <p:spPr bwMode="auto">
            <a:xfrm>
              <a:off x="1746" y="2297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34" name="Line 26"/>
            <p:cNvSpPr>
              <a:spLocks noChangeShapeType="1"/>
            </p:cNvSpPr>
            <p:nvPr/>
          </p:nvSpPr>
          <p:spPr bwMode="auto">
            <a:xfrm>
              <a:off x="1587" y="2569"/>
              <a:ext cx="10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35" name="AutoShape 21"/>
            <p:cNvSpPr>
              <a:spLocks noChangeArrowheads="1"/>
            </p:cNvSpPr>
            <p:nvPr/>
          </p:nvSpPr>
          <p:spPr bwMode="auto">
            <a:xfrm>
              <a:off x="1681" y="2478"/>
              <a:ext cx="201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36" name="Rectangle 28"/>
            <p:cNvSpPr>
              <a:spLocks noChangeArrowheads="1"/>
            </p:cNvSpPr>
            <p:nvPr/>
          </p:nvSpPr>
          <p:spPr bwMode="auto">
            <a:xfrm>
              <a:off x="2040" y="2342"/>
              <a:ext cx="291" cy="2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  <p:grpSp>
          <p:nvGrpSpPr>
            <p:cNvPr id="24637" name="Group 29"/>
            <p:cNvGrpSpPr/>
            <p:nvPr/>
          </p:nvGrpSpPr>
          <p:grpSpPr>
            <a:xfrm>
              <a:off x="2040" y="2524"/>
              <a:ext cx="176" cy="95"/>
              <a:chOff x="0" y="0"/>
              <a:chExt cx="317" cy="182"/>
            </a:xfrm>
          </p:grpSpPr>
          <p:sp>
            <p:nvSpPr>
              <p:cNvPr id="24644" name="Rectangle 30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45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46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4638" name="Group 33"/>
            <p:cNvGrpSpPr/>
            <p:nvPr/>
          </p:nvGrpSpPr>
          <p:grpSpPr>
            <a:xfrm>
              <a:off x="2403" y="2455"/>
              <a:ext cx="51" cy="228"/>
              <a:chOff x="0" y="0"/>
              <a:chExt cx="91" cy="476"/>
            </a:xfrm>
          </p:grpSpPr>
          <p:sp>
            <p:nvSpPr>
              <p:cNvPr id="24641" name="Rectangle 34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42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43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4639" name="AutoShape 21"/>
            <p:cNvSpPr>
              <a:spLocks noChangeArrowheads="1"/>
            </p:cNvSpPr>
            <p:nvPr/>
          </p:nvSpPr>
          <p:spPr bwMode="auto">
            <a:xfrm>
              <a:off x="2040" y="2823"/>
              <a:ext cx="201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40" name="Rectangle 38"/>
            <p:cNvSpPr>
              <a:spLocks noChangeArrowheads="1"/>
            </p:cNvSpPr>
            <p:nvPr/>
          </p:nvSpPr>
          <p:spPr bwMode="auto">
            <a:xfrm>
              <a:off x="2177" y="2682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3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4581" name="Group 39"/>
          <p:cNvGrpSpPr/>
          <p:nvPr/>
        </p:nvGrpSpPr>
        <p:grpSpPr>
          <a:xfrm>
            <a:off x="4464050" y="3006725"/>
            <a:ext cx="1728788" cy="1790700"/>
            <a:chOff x="0" y="0"/>
            <a:chExt cx="1089" cy="1128"/>
          </a:xfrm>
        </p:grpSpPr>
        <p:sp>
          <p:nvSpPr>
            <p:cNvPr id="24611" name="Rectangle 40"/>
            <p:cNvSpPr>
              <a:spLocks noChangeArrowheads="1"/>
            </p:cNvSpPr>
            <p:nvPr/>
          </p:nvSpPr>
          <p:spPr bwMode="auto">
            <a:xfrm>
              <a:off x="0" y="295"/>
              <a:ext cx="1032" cy="7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4612" name="Group 41"/>
            <p:cNvGrpSpPr/>
            <p:nvPr/>
          </p:nvGrpSpPr>
          <p:grpSpPr>
            <a:xfrm>
              <a:off x="726" y="930"/>
              <a:ext cx="44" cy="198"/>
              <a:chOff x="0" y="0"/>
              <a:chExt cx="91" cy="476"/>
            </a:xfrm>
          </p:grpSpPr>
          <p:sp>
            <p:nvSpPr>
              <p:cNvPr id="24628" name="Rectangle 42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29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30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4613" name="Group 45"/>
            <p:cNvGrpSpPr/>
            <p:nvPr/>
          </p:nvGrpSpPr>
          <p:grpSpPr>
            <a:xfrm>
              <a:off x="204" y="975"/>
              <a:ext cx="151" cy="83"/>
              <a:chOff x="0" y="0"/>
              <a:chExt cx="317" cy="182"/>
            </a:xfrm>
          </p:grpSpPr>
          <p:sp>
            <p:nvSpPr>
              <p:cNvPr id="24625" name="Rectangle 46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26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27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4614" name="AutoShape 21"/>
            <p:cNvSpPr>
              <a:spLocks noChangeArrowheads="1"/>
            </p:cNvSpPr>
            <p:nvPr/>
          </p:nvSpPr>
          <p:spPr bwMode="auto">
            <a:xfrm>
              <a:off x="545" y="190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5" name="Rectangle 50"/>
            <p:cNvSpPr>
              <a:spLocks noChangeArrowheads="1"/>
            </p:cNvSpPr>
            <p:nvPr/>
          </p:nvSpPr>
          <p:spPr bwMode="auto">
            <a:xfrm>
              <a:off x="658" y="295"/>
              <a:ext cx="275" cy="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6" name="Rectangle 51"/>
            <p:cNvSpPr>
              <a:spLocks noChangeArrowheads="1"/>
            </p:cNvSpPr>
            <p:nvPr/>
          </p:nvSpPr>
          <p:spPr bwMode="auto">
            <a:xfrm>
              <a:off x="341" y="0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7" name="Rectangle 52"/>
            <p:cNvSpPr>
              <a:spLocks noChangeArrowheads="1"/>
            </p:cNvSpPr>
            <p:nvPr/>
          </p:nvSpPr>
          <p:spPr bwMode="auto">
            <a:xfrm>
              <a:off x="976" y="544"/>
              <a:ext cx="113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8" name="Line 53"/>
            <p:cNvSpPr>
              <a:spLocks noChangeShapeType="1"/>
            </p:cNvSpPr>
            <p:nvPr/>
          </p:nvSpPr>
          <p:spPr bwMode="auto">
            <a:xfrm>
              <a:off x="273" y="544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9" name="Line 54"/>
            <p:cNvSpPr>
              <a:spLocks noChangeShapeType="1"/>
            </p:cNvSpPr>
            <p:nvPr/>
          </p:nvSpPr>
          <p:spPr bwMode="auto">
            <a:xfrm>
              <a:off x="273" y="771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20" name="Line 55"/>
            <p:cNvSpPr>
              <a:spLocks noChangeShapeType="1"/>
            </p:cNvSpPr>
            <p:nvPr/>
          </p:nvSpPr>
          <p:spPr bwMode="auto">
            <a:xfrm flipH="1">
              <a:off x="273" y="544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21" name="AutoShape 21"/>
            <p:cNvSpPr>
              <a:spLocks noChangeArrowheads="1"/>
            </p:cNvSpPr>
            <p:nvPr/>
          </p:nvSpPr>
          <p:spPr bwMode="auto">
            <a:xfrm>
              <a:off x="567" y="454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22" name="AutoShape 21"/>
            <p:cNvSpPr>
              <a:spLocks noChangeArrowheads="1"/>
            </p:cNvSpPr>
            <p:nvPr/>
          </p:nvSpPr>
          <p:spPr bwMode="auto">
            <a:xfrm>
              <a:off x="567" y="681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23" name="Rectangle 58"/>
            <p:cNvSpPr>
              <a:spLocks noChangeArrowheads="1"/>
            </p:cNvSpPr>
            <p:nvPr/>
          </p:nvSpPr>
          <p:spPr bwMode="auto">
            <a:xfrm>
              <a:off x="681" y="703"/>
              <a:ext cx="275" cy="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3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24" name="Rectangle 59"/>
            <p:cNvSpPr>
              <a:spLocks noChangeArrowheads="1"/>
            </p:cNvSpPr>
            <p:nvPr/>
          </p:nvSpPr>
          <p:spPr bwMode="auto">
            <a:xfrm>
              <a:off x="182" y="77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24582" name="Group 60"/>
          <p:cNvGrpSpPr/>
          <p:nvPr/>
        </p:nvGrpSpPr>
        <p:grpSpPr>
          <a:xfrm>
            <a:off x="6372226" y="3141663"/>
            <a:ext cx="2278063" cy="1692275"/>
            <a:chOff x="4014" y="1979"/>
            <a:chExt cx="1435" cy="1066"/>
          </a:xfrm>
        </p:grpSpPr>
        <p:sp>
          <p:nvSpPr>
            <p:cNvPr id="24593" name="Rectangle 61"/>
            <p:cNvSpPr>
              <a:spLocks noChangeArrowheads="1"/>
            </p:cNvSpPr>
            <p:nvPr/>
          </p:nvSpPr>
          <p:spPr bwMode="auto">
            <a:xfrm>
              <a:off x="4195" y="270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594" name="Rectangle 62"/>
            <p:cNvSpPr>
              <a:spLocks noChangeArrowheads="1"/>
            </p:cNvSpPr>
            <p:nvPr/>
          </p:nvSpPr>
          <p:spPr bwMode="auto">
            <a:xfrm>
              <a:off x="4014" y="2228"/>
              <a:ext cx="1111" cy="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4595" name="Group 63"/>
            <p:cNvGrpSpPr/>
            <p:nvPr/>
          </p:nvGrpSpPr>
          <p:grpSpPr>
            <a:xfrm>
              <a:off x="4694" y="2818"/>
              <a:ext cx="46" cy="227"/>
              <a:chOff x="0" y="0"/>
              <a:chExt cx="91" cy="476"/>
            </a:xfrm>
          </p:grpSpPr>
          <p:sp>
            <p:nvSpPr>
              <p:cNvPr id="24608" name="Rectangle 64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09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10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4596" name="Group 67"/>
            <p:cNvGrpSpPr/>
            <p:nvPr/>
          </p:nvGrpSpPr>
          <p:grpSpPr>
            <a:xfrm>
              <a:off x="4218" y="2886"/>
              <a:ext cx="151" cy="83"/>
              <a:chOff x="0" y="0"/>
              <a:chExt cx="317" cy="182"/>
            </a:xfrm>
          </p:grpSpPr>
          <p:sp>
            <p:nvSpPr>
              <p:cNvPr id="24605" name="Rectangle 68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06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07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>
              <a:off x="5034" y="2637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598" name="Rectangle 72"/>
            <p:cNvSpPr>
              <a:spLocks noChangeArrowheads="1"/>
            </p:cNvSpPr>
            <p:nvPr/>
          </p:nvSpPr>
          <p:spPr bwMode="auto">
            <a:xfrm>
              <a:off x="4740" y="2273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599" name="Rectangle 73"/>
            <p:cNvSpPr>
              <a:spLocks noChangeArrowheads="1"/>
            </p:cNvSpPr>
            <p:nvPr/>
          </p:nvSpPr>
          <p:spPr bwMode="auto">
            <a:xfrm>
              <a:off x="4740" y="1979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0" name="Line 74"/>
            <p:cNvSpPr>
              <a:spLocks noChangeShapeType="1"/>
            </p:cNvSpPr>
            <p:nvPr/>
          </p:nvSpPr>
          <p:spPr bwMode="auto">
            <a:xfrm flipH="1">
              <a:off x="4377" y="2229"/>
              <a:ext cx="0" cy="2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1" name="Line 75"/>
            <p:cNvSpPr>
              <a:spLocks noChangeShapeType="1"/>
            </p:cNvSpPr>
            <p:nvPr/>
          </p:nvSpPr>
          <p:spPr bwMode="auto">
            <a:xfrm>
              <a:off x="4377" y="2523"/>
              <a:ext cx="7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oval" w="sm" len="sm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2" name="AutoShape 21"/>
            <p:cNvSpPr>
              <a:spLocks noChangeArrowheads="1"/>
            </p:cNvSpPr>
            <p:nvPr/>
          </p:nvSpPr>
          <p:spPr bwMode="auto">
            <a:xfrm>
              <a:off x="4626" y="2419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3" name="AutoShape 21"/>
            <p:cNvSpPr>
              <a:spLocks noChangeArrowheads="1"/>
            </p:cNvSpPr>
            <p:nvPr/>
          </p:nvSpPr>
          <p:spPr bwMode="auto">
            <a:xfrm>
              <a:off x="4604" y="2124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4" name="Rectangle 78"/>
            <p:cNvSpPr>
              <a:spLocks noChangeArrowheads="1"/>
            </p:cNvSpPr>
            <p:nvPr/>
          </p:nvSpPr>
          <p:spPr bwMode="auto">
            <a:xfrm>
              <a:off x="5171" y="2660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3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4583" name="Text Box 79"/>
          <p:cNvSpPr txBox="1">
            <a:spLocks noChangeArrowheads="1"/>
          </p:cNvSpPr>
          <p:nvPr/>
        </p:nvSpPr>
        <p:spPr bwMode="auto">
          <a:xfrm>
            <a:off x="1150938" y="4797425"/>
            <a:ext cx="4333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24584" name="Text Box 80"/>
          <p:cNvSpPr txBox="1">
            <a:spLocks noChangeArrowheads="1"/>
          </p:cNvSpPr>
          <p:nvPr/>
        </p:nvSpPr>
        <p:spPr bwMode="auto">
          <a:xfrm>
            <a:off x="3203575" y="4797425"/>
            <a:ext cx="4333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B</a:t>
            </a:r>
          </a:p>
        </p:txBody>
      </p:sp>
      <p:sp>
        <p:nvSpPr>
          <p:cNvPr id="24585" name="Text Box 81"/>
          <p:cNvSpPr txBox="1">
            <a:spLocks noChangeArrowheads="1"/>
          </p:cNvSpPr>
          <p:nvPr/>
        </p:nvSpPr>
        <p:spPr bwMode="auto">
          <a:xfrm>
            <a:off x="5292725" y="4797425"/>
            <a:ext cx="4333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C</a:t>
            </a:r>
          </a:p>
        </p:txBody>
      </p:sp>
      <p:sp>
        <p:nvSpPr>
          <p:cNvPr id="24586" name="Text Box 82"/>
          <p:cNvSpPr txBox="1">
            <a:spLocks noChangeArrowheads="1"/>
          </p:cNvSpPr>
          <p:nvPr/>
        </p:nvSpPr>
        <p:spPr bwMode="auto">
          <a:xfrm>
            <a:off x="7272338" y="4797425"/>
            <a:ext cx="4333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  <p:sp>
        <p:nvSpPr>
          <p:cNvPr id="24592" name="Text Box 86"/>
          <p:cNvSpPr txBox="1">
            <a:spLocks noChangeArrowheads="1"/>
          </p:cNvSpPr>
          <p:nvPr/>
        </p:nvSpPr>
        <p:spPr bwMode="auto">
          <a:xfrm>
            <a:off x="505563" y="514351"/>
            <a:ext cx="2645463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/>
              <a:buNone/>
            </a:pPr>
            <a:r>
              <a:rPr lang="zh-CN" altLang="en-US" sz="3600" b="1">
                <a:solidFill>
                  <a:srgbClr val="FFFFFF"/>
                </a:solidFill>
                <a:ea typeface="楷体" pitchFamily="49" charset="-122"/>
                <a:cs typeface="Times New Roman" pitchFamily="18" charset="0"/>
              </a:rPr>
              <a:t>练一练</a:t>
            </a:r>
          </a:p>
        </p:txBody>
      </p:sp>
      <p:sp>
        <p:nvSpPr>
          <p:cNvPr id="103511" name="Rectangle 87"/>
          <p:cNvSpPr>
            <a:spLocks noChangeArrowheads="1"/>
          </p:cNvSpPr>
          <p:nvPr/>
        </p:nvSpPr>
        <p:spPr bwMode="auto">
          <a:xfrm>
            <a:off x="5791200" y="2057400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24590" name="Rectangle 88"/>
          <p:cNvSpPr>
            <a:spLocks noChangeArrowheads="1"/>
          </p:cNvSpPr>
          <p:nvPr/>
        </p:nvSpPr>
        <p:spPr bwMode="auto">
          <a:xfrm>
            <a:off x="3492500" y="3068638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2000" b="1"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000" b="1" baseline="-25000"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2000" b="1" baseline="-25000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8" name="标题 8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3"/>
          <p:cNvGrpSpPr/>
          <p:nvPr/>
        </p:nvGrpSpPr>
        <p:grpSpPr>
          <a:xfrm>
            <a:off x="2230438" y="2590800"/>
            <a:ext cx="4686300" cy="3122613"/>
            <a:chOff x="0" y="0"/>
            <a:chExt cx="2952" cy="1967"/>
          </a:xfrm>
        </p:grpSpPr>
        <p:grpSp>
          <p:nvGrpSpPr>
            <p:cNvPr id="25610" name="Group 4"/>
            <p:cNvGrpSpPr/>
            <p:nvPr/>
          </p:nvGrpSpPr>
          <p:grpSpPr>
            <a:xfrm>
              <a:off x="0" y="87"/>
              <a:ext cx="227" cy="499"/>
              <a:chOff x="0" y="0"/>
              <a:chExt cx="1846" cy="3540"/>
            </a:xfrm>
          </p:grpSpPr>
          <p:sp>
            <p:nvSpPr>
              <p:cNvPr id="25629" name="AutoShap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FFCEB"/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30" name="Oval 6"/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85200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31" name="WordArt 7"/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36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干电池</a:t>
                </a:r>
              </a:p>
            </p:txBody>
          </p:sp>
          <p:sp>
            <p:nvSpPr>
              <p:cNvPr id="25632" name="AutoShape 8"/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33" name="Oval 9"/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AAA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4458" name="WordArt 10"/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1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．</a:t>
                </a: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5 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＋</a:t>
                </a:r>
              </a:p>
            </p:txBody>
          </p:sp>
        </p:grpSp>
        <p:grpSp>
          <p:nvGrpSpPr>
            <p:cNvPr id="25611" name="Group 11"/>
            <p:cNvGrpSpPr/>
            <p:nvPr/>
          </p:nvGrpSpPr>
          <p:grpSpPr>
            <a:xfrm>
              <a:off x="499" y="87"/>
              <a:ext cx="227" cy="499"/>
              <a:chOff x="0" y="0"/>
              <a:chExt cx="1846" cy="3540"/>
            </a:xfrm>
          </p:grpSpPr>
          <p:sp>
            <p:nvSpPr>
              <p:cNvPr id="25623" name="AutoShap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FFCEB"/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24" name="Oval 13"/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85200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25" name="WordArt 14"/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36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干电池</a:t>
                </a:r>
              </a:p>
            </p:txBody>
          </p:sp>
          <p:sp>
            <p:nvSpPr>
              <p:cNvPr id="25626" name="AutoShape 15"/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27" name="Oval 16"/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AAA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4465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1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．</a:t>
                </a: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5 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＋</a:t>
                </a:r>
              </a:p>
            </p:txBody>
          </p:sp>
        </p:grpSp>
        <p:pic>
          <p:nvPicPr>
            <p:cNvPr id="2561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019" y="1131"/>
              <a:ext cx="816" cy="5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5613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58" y="1221"/>
              <a:ext cx="816" cy="5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5614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flipH="1">
              <a:off x="1180" y="155"/>
              <a:ext cx="884" cy="5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5615" name="Text Box 104"/>
            <p:cNvSpPr txBox="1">
              <a:spLocks noChangeArrowheads="1"/>
            </p:cNvSpPr>
            <p:nvPr/>
          </p:nvSpPr>
          <p:spPr bwMode="auto">
            <a:xfrm>
              <a:off x="703" y="1131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5616" name="Text Box 109"/>
            <p:cNvSpPr txBox="1">
              <a:spLocks noChangeArrowheads="1"/>
            </p:cNvSpPr>
            <p:nvPr/>
          </p:nvSpPr>
          <p:spPr bwMode="auto">
            <a:xfrm>
              <a:off x="2019" y="1131"/>
              <a:ext cx="341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5617" name="Text Box 99"/>
            <p:cNvSpPr txBox="1">
              <a:spLocks noChangeArrowheads="1"/>
            </p:cNvSpPr>
            <p:nvPr/>
          </p:nvSpPr>
          <p:spPr bwMode="auto">
            <a:xfrm>
              <a:off x="1452" y="65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5618" name="未知"/>
            <p:cNvSpPr/>
            <p:nvPr/>
          </p:nvSpPr>
          <p:spPr bwMode="auto">
            <a:xfrm>
              <a:off x="114" y="0"/>
              <a:ext cx="544" cy="711"/>
            </a:xfrm>
            <a:custGeom>
              <a:avLst/>
              <a:gdLst>
                <a:gd name="T0" fmla="*/ 0 w 544"/>
                <a:gd name="T1" fmla="*/ 110 h 711"/>
                <a:gd name="T2" fmla="*/ 90 w 544"/>
                <a:gd name="T3" fmla="*/ 19 h 711"/>
                <a:gd name="T4" fmla="*/ 136 w 544"/>
                <a:gd name="T5" fmla="*/ 19 h 711"/>
                <a:gd name="T6" fmla="*/ 249 w 544"/>
                <a:gd name="T7" fmla="*/ 133 h 711"/>
                <a:gd name="T8" fmla="*/ 249 w 544"/>
                <a:gd name="T9" fmla="*/ 473 h 711"/>
                <a:gd name="T10" fmla="*/ 323 w 544"/>
                <a:gd name="T11" fmla="*/ 675 h 711"/>
                <a:gd name="T12" fmla="*/ 436 w 544"/>
                <a:gd name="T13" fmla="*/ 688 h 711"/>
                <a:gd name="T14" fmla="*/ 544 w 544"/>
                <a:gd name="T15" fmla="*/ 564 h 7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4"/>
                <a:gd name="T25" fmla="*/ 0 h 711"/>
                <a:gd name="T26" fmla="*/ 544 w 544"/>
                <a:gd name="T27" fmla="*/ 711 h 7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4" h="711">
                  <a:moveTo>
                    <a:pt x="0" y="110"/>
                  </a:moveTo>
                  <a:cubicBezTo>
                    <a:pt x="33" y="72"/>
                    <a:pt x="67" y="34"/>
                    <a:pt x="90" y="19"/>
                  </a:cubicBezTo>
                  <a:cubicBezTo>
                    <a:pt x="113" y="4"/>
                    <a:pt x="110" y="0"/>
                    <a:pt x="136" y="19"/>
                  </a:cubicBezTo>
                  <a:cubicBezTo>
                    <a:pt x="162" y="38"/>
                    <a:pt x="230" y="57"/>
                    <a:pt x="249" y="133"/>
                  </a:cubicBezTo>
                  <a:cubicBezTo>
                    <a:pt x="268" y="209"/>
                    <a:pt x="237" y="383"/>
                    <a:pt x="249" y="473"/>
                  </a:cubicBezTo>
                  <a:cubicBezTo>
                    <a:pt x="261" y="563"/>
                    <a:pt x="292" y="639"/>
                    <a:pt x="323" y="675"/>
                  </a:cubicBezTo>
                  <a:cubicBezTo>
                    <a:pt x="354" y="711"/>
                    <a:pt x="399" y="706"/>
                    <a:pt x="436" y="688"/>
                  </a:cubicBezTo>
                  <a:cubicBezTo>
                    <a:pt x="473" y="670"/>
                    <a:pt x="521" y="590"/>
                    <a:pt x="544" y="56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5619" name="未知"/>
            <p:cNvSpPr/>
            <p:nvPr/>
          </p:nvSpPr>
          <p:spPr bwMode="auto">
            <a:xfrm>
              <a:off x="1860" y="499"/>
              <a:ext cx="1092" cy="1073"/>
            </a:xfrm>
            <a:custGeom>
              <a:avLst/>
              <a:gdLst>
                <a:gd name="T0" fmla="*/ 0 w 1092"/>
                <a:gd name="T1" fmla="*/ 42 h 1073"/>
                <a:gd name="T2" fmla="*/ 227 w 1092"/>
                <a:gd name="T3" fmla="*/ 19 h 1073"/>
                <a:gd name="T4" fmla="*/ 590 w 1092"/>
                <a:gd name="T5" fmla="*/ 155 h 1073"/>
                <a:gd name="T6" fmla="*/ 975 w 1092"/>
                <a:gd name="T7" fmla="*/ 563 h 1073"/>
                <a:gd name="T8" fmla="*/ 1066 w 1092"/>
                <a:gd name="T9" fmla="*/ 994 h 1073"/>
                <a:gd name="T10" fmla="*/ 817 w 1092"/>
                <a:gd name="T11" fmla="*/ 1040 h 10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2"/>
                <a:gd name="T19" fmla="*/ 0 h 1073"/>
                <a:gd name="T20" fmla="*/ 1092 w 1092"/>
                <a:gd name="T21" fmla="*/ 1073 h 10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2" h="1073">
                  <a:moveTo>
                    <a:pt x="0" y="42"/>
                  </a:moveTo>
                  <a:cubicBezTo>
                    <a:pt x="64" y="21"/>
                    <a:pt x="129" y="0"/>
                    <a:pt x="227" y="19"/>
                  </a:cubicBezTo>
                  <a:cubicBezTo>
                    <a:pt x="325" y="38"/>
                    <a:pt x="465" y="64"/>
                    <a:pt x="590" y="155"/>
                  </a:cubicBezTo>
                  <a:cubicBezTo>
                    <a:pt x="715" y="246"/>
                    <a:pt x="896" y="423"/>
                    <a:pt x="975" y="563"/>
                  </a:cubicBezTo>
                  <a:cubicBezTo>
                    <a:pt x="1054" y="703"/>
                    <a:pt x="1092" y="915"/>
                    <a:pt x="1066" y="994"/>
                  </a:cubicBezTo>
                  <a:cubicBezTo>
                    <a:pt x="1040" y="1073"/>
                    <a:pt x="928" y="1056"/>
                    <a:pt x="817" y="10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5620" name="未知"/>
            <p:cNvSpPr/>
            <p:nvPr/>
          </p:nvSpPr>
          <p:spPr bwMode="auto">
            <a:xfrm>
              <a:off x="794" y="1493"/>
              <a:ext cx="1384" cy="474"/>
            </a:xfrm>
            <a:custGeom>
              <a:avLst/>
              <a:gdLst>
                <a:gd name="T0" fmla="*/ 0 w 1384"/>
                <a:gd name="T1" fmla="*/ 114 h 474"/>
                <a:gd name="T2" fmla="*/ 299 w 1384"/>
                <a:gd name="T3" fmla="*/ 426 h 474"/>
                <a:gd name="T4" fmla="*/ 742 w 1384"/>
                <a:gd name="T5" fmla="*/ 400 h 474"/>
                <a:gd name="T6" fmla="*/ 1060 w 1384"/>
                <a:gd name="T7" fmla="*/ 301 h 474"/>
                <a:gd name="T8" fmla="*/ 1186 w 1384"/>
                <a:gd name="T9" fmla="*/ 95 h 474"/>
                <a:gd name="T10" fmla="*/ 1384 w 1384"/>
                <a:gd name="T11" fmla="*/ 0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4"/>
                <a:gd name="T19" fmla="*/ 0 h 474"/>
                <a:gd name="T20" fmla="*/ 1384 w 1384"/>
                <a:gd name="T21" fmla="*/ 474 h 4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4" h="473">
                  <a:moveTo>
                    <a:pt x="0" y="114"/>
                  </a:moveTo>
                  <a:cubicBezTo>
                    <a:pt x="50" y="166"/>
                    <a:pt x="175" y="378"/>
                    <a:pt x="299" y="426"/>
                  </a:cubicBezTo>
                  <a:cubicBezTo>
                    <a:pt x="423" y="474"/>
                    <a:pt x="615" y="421"/>
                    <a:pt x="742" y="400"/>
                  </a:cubicBezTo>
                  <a:cubicBezTo>
                    <a:pt x="869" y="379"/>
                    <a:pt x="986" y="352"/>
                    <a:pt x="1060" y="301"/>
                  </a:cubicBezTo>
                  <a:cubicBezTo>
                    <a:pt x="1134" y="250"/>
                    <a:pt x="1132" y="145"/>
                    <a:pt x="1186" y="95"/>
                  </a:cubicBezTo>
                  <a:cubicBezTo>
                    <a:pt x="1240" y="45"/>
                    <a:pt x="1343" y="20"/>
                    <a:pt x="138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5621" name="未知"/>
            <p:cNvSpPr/>
            <p:nvPr/>
          </p:nvSpPr>
          <p:spPr bwMode="auto">
            <a:xfrm>
              <a:off x="114" y="586"/>
              <a:ext cx="717" cy="1044"/>
            </a:xfrm>
            <a:custGeom>
              <a:avLst/>
              <a:gdLst>
                <a:gd name="T0" fmla="*/ 0 w 717"/>
                <a:gd name="T1" fmla="*/ 0 h 1044"/>
                <a:gd name="T2" fmla="*/ 45 w 717"/>
                <a:gd name="T3" fmla="*/ 386 h 1044"/>
                <a:gd name="T4" fmla="*/ 131 w 717"/>
                <a:gd name="T5" fmla="*/ 632 h 1044"/>
                <a:gd name="T6" fmla="*/ 340 w 717"/>
                <a:gd name="T7" fmla="*/ 885 h 1044"/>
                <a:gd name="T8" fmla="*/ 657 w 717"/>
                <a:gd name="T9" fmla="*/ 1021 h 1044"/>
                <a:gd name="T10" fmla="*/ 703 w 717"/>
                <a:gd name="T11" fmla="*/ 1021 h 10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7"/>
                <a:gd name="T19" fmla="*/ 0 h 1044"/>
                <a:gd name="T20" fmla="*/ 717 w 717"/>
                <a:gd name="T21" fmla="*/ 1044 h 10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7" h="1044">
                  <a:moveTo>
                    <a:pt x="0" y="0"/>
                  </a:moveTo>
                  <a:cubicBezTo>
                    <a:pt x="9" y="144"/>
                    <a:pt x="23" y="281"/>
                    <a:pt x="45" y="386"/>
                  </a:cubicBezTo>
                  <a:cubicBezTo>
                    <a:pt x="67" y="491"/>
                    <a:pt x="82" y="549"/>
                    <a:pt x="131" y="632"/>
                  </a:cubicBezTo>
                  <a:cubicBezTo>
                    <a:pt x="180" y="715"/>
                    <a:pt x="252" y="820"/>
                    <a:pt x="340" y="885"/>
                  </a:cubicBezTo>
                  <a:cubicBezTo>
                    <a:pt x="428" y="950"/>
                    <a:pt x="597" y="998"/>
                    <a:pt x="657" y="1021"/>
                  </a:cubicBezTo>
                  <a:cubicBezTo>
                    <a:pt x="717" y="1044"/>
                    <a:pt x="710" y="1032"/>
                    <a:pt x="703" y="102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5622" name="未知"/>
            <p:cNvSpPr/>
            <p:nvPr/>
          </p:nvSpPr>
          <p:spPr bwMode="auto">
            <a:xfrm>
              <a:off x="1293" y="564"/>
              <a:ext cx="388" cy="1043"/>
            </a:xfrm>
            <a:custGeom>
              <a:avLst/>
              <a:gdLst>
                <a:gd name="T0" fmla="*/ 68 w 388"/>
                <a:gd name="T1" fmla="*/ 0 h 1043"/>
                <a:gd name="T2" fmla="*/ 181 w 388"/>
                <a:gd name="T3" fmla="*/ 158 h 1043"/>
                <a:gd name="T4" fmla="*/ 318 w 388"/>
                <a:gd name="T5" fmla="*/ 385 h 1043"/>
                <a:gd name="T6" fmla="*/ 386 w 388"/>
                <a:gd name="T7" fmla="*/ 612 h 1043"/>
                <a:gd name="T8" fmla="*/ 309 w 388"/>
                <a:gd name="T9" fmla="*/ 865 h 1043"/>
                <a:gd name="T10" fmla="*/ 144 w 388"/>
                <a:gd name="T11" fmla="*/ 1011 h 1043"/>
                <a:gd name="T12" fmla="*/ 0 w 388"/>
                <a:gd name="T13" fmla="*/ 1043 h 10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8"/>
                <a:gd name="T22" fmla="*/ 0 h 1043"/>
                <a:gd name="T23" fmla="*/ 388 w 388"/>
                <a:gd name="T24" fmla="*/ 1043 h 10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8" h="1043">
                  <a:moveTo>
                    <a:pt x="68" y="0"/>
                  </a:moveTo>
                  <a:cubicBezTo>
                    <a:pt x="103" y="47"/>
                    <a:pt x="139" y="94"/>
                    <a:pt x="181" y="158"/>
                  </a:cubicBezTo>
                  <a:cubicBezTo>
                    <a:pt x="223" y="222"/>
                    <a:pt x="284" y="309"/>
                    <a:pt x="318" y="385"/>
                  </a:cubicBezTo>
                  <a:cubicBezTo>
                    <a:pt x="352" y="461"/>
                    <a:pt x="388" y="532"/>
                    <a:pt x="386" y="612"/>
                  </a:cubicBezTo>
                  <a:cubicBezTo>
                    <a:pt x="384" y="692"/>
                    <a:pt x="349" y="799"/>
                    <a:pt x="309" y="865"/>
                  </a:cubicBezTo>
                  <a:cubicBezTo>
                    <a:pt x="269" y="931"/>
                    <a:pt x="195" y="981"/>
                    <a:pt x="144" y="1011"/>
                  </a:cubicBezTo>
                  <a:cubicBezTo>
                    <a:pt x="93" y="1041"/>
                    <a:pt x="30" y="1036"/>
                    <a:pt x="0" y="104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04477" name="未知"/>
          <p:cNvSpPr/>
          <p:nvPr/>
        </p:nvSpPr>
        <p:spPr bwMode="auto">
          <a:xfrm>
            <a:off x="3203575" y="2663825"/>
            <a:ext cx="1258888" cy="815975"/>
          </a:xfrm>
          <a:custGeom>
            <a:avLst/>
            <a:gdLst>
              <a:gd name="T0" fmla="*/ 0 w 793"/>
              <a:gd name="T1" fmla="*/ 2147483647 h 514"/>
              <a:gd name="T2" fmla="*/ 2147483647 w 793"/>
              <a:gd name="T3" fmla="*/ 2147483647 h 514"/>
              <a:gd name="T4" fmla="*/ 2147483647 w 793"/>
              <a:gd name="T5" fmla="*/ 2147483647 h 514"/>
              <a:gd name="T6" fmla="*/ 2147483647 w 793"/>
              <a:gd name="T7" fmla="*/ 2147483647 h 514"/>
              <a:gd name="T8" fmla="*/ 2147483647 w 793"/>
              <a:gd name="T9" fmla="*/ 2147483647 h 514"/>
              <a:gd name="T10" fmla="*/ 2147483647 w 793"/>
              <a:gd name="T11" fmla="*/ 2147483647 h 5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3"/>
              <a:gd name="T19" fmla="*/ 0 h 514"/>
              <a:gd name="T20" fmla="*/ 793 w 793"/>
              <a:gd name="T21" fmla="*/ 514 h 5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3" h="514">
                <a:moveTo>
                  <a:pt x="0" y="76"/>
                </a:moveTo>
                <a:cubicBezTo>
                  <a:pt x="16" y="44"/>
                  <a:pt x="33" y="12"/>
                  <a:pt x="90" y="8"/>
                </a:cubicBezTo>
                <a:cubicBezTo>
                  <a:pt x="147" y="4"/>
                  <a:pt x="276" y="0"/>
                  <a:pt x="340" y="53"/>
                </a:cubicBezTo>
                <a:cubicBezTo>
                  <a:pt x="404" y="106"/>
                  <a:pt x="438" y="253"/>
                  <a:pt x="476" y="325"/>
                </a:cubicBezTo>
                <a:cubicBezTo>
                  <a:pt x="514" y="397"/>
                  <a:pt x="514" y="454"/>
                  <a:pt x="567" y="484"/>
                </a:cubicBezTo>
                <a:cubicBezTo>
                  <a:pt x="620" y="514"/>
                  <a:pt x="706" y="510"/>
                  <a:pt x="793" y="50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4478" name="未知"/>
          <p:cNvSpPr/>
          <p:nvPr/>
        </p:nvSpPr>
        <p:spPr bwMode="auto">
          <a:xfrm>
            <a:off x="3203575" y="2457450"/>
            <a:ext cx="2597150" cy="998538"/>
          </a:xfrm>
          <a:custGeom>
            <a:avLst/>
            <a:gdLst>
              <a:gd name="T0" fmla="*/ 0 w 1636"/>
              <a:gd name="T1" fmla="*/ 2147483647 h 629"/>
              <a:gd name="T2" fmla="*/ 2147483647 w 1636"/>
              <a:gd name="T3" fmla="*/ 2147483647 h 629"/>
              <a:gd name="T4" fmla="*/ 2147483647 w 1636"/>
              <a:gd name="T5" fmla="*/ 2147483647 h 629"/>
              <a:gd name="T6" fmla="*/ 2147483647 w 1636"/>
              <a:gd name="T7" fmla="*/ 2147483647 h 629"/>
              <a:gd name="T8" fmla="*/ 2147483647 w 1636"/>
              <a:gd name="T9" fmla="*/ 2147483647 h 629"/>
              <a:gd name="T10" fmla="*/ 2147483647 w 1636"/>
              <a:gd name="T11" fmla="*/ 2147483647 h 6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6"/>
              <a:gd name="T19" fmla="*/ 0 h 629"/>
              <a:gd name="T20" fmla="*/ 1636 w 1636"/>
              <a:gd name="T21" fmla="*/ 629 h 6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6" h="629">
                <a:moveTo>
                  <a:pt x="0" y="209"/>
                </a:moveTo>
                <a:cubicBezTo>
                  <a:pt x="104" y="180"/>
                  <a:pt x="442" y="52"/>
                  <a:pt x="626" y="26"/>
                </a:cubicBezTo>
                <a:cubicBezTo>
                  <a:pt x="810" y="0"/>
                  <a:pt x="955" y="28"/>
                  <a:pt x="1104" y="53"/>
                </a:cubicBezTo>
                <a:cubicBezTo>
                  <a:pt x="1253" y="78"/>
                  <a:pt x="1437" y="104"/>
                  <a:pt x="1518" y="175"/>
                </a:cubicBezTo>
                <a:cubicBezTo>
                  <a:pt x="1599" y="246"/>
                  <a:pt x="1636" y="404"/>
                  <a:pt x="1592" y="480"/>
                </a:cubicBezTo>
                <a:cubicBezTo>
                  <a:pt x="1548" y="556"/>
                  <a:pt x="1324" y="598"/>
                  <a:pt x="1254" y="629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标题 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5" name="内容占位符 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．改动一根导线，使开关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控制小灯泡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7" grpId="0" animBg="1"/>
      <p:bldP spid="1044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/>
          <p:nvPr/>
        </p:nvGrpSpPr>
        <p:grpSpPr>
          <a:xfrm>
            <a:off x="2376488" y="2889250"/>
            <a:ext cx="4967287" cy="3186113"/>
            <a:chOff x="0" y="0"/>
            <a:chExt cx="3129" cy="2007"/>
          </a:xfrm>
        </p:grpSpPr>
        <p:pic>
          <p:nvPicPr>
            <p:cNvPr id="26634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72" y="0"/>
              <a:ext cx="962" cy="6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6635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859" y="1066"/>
              <a:ext cx="1025" cy="7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6636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 flipH="1">
              <a:off x="1587" y="22"/>
              <a:ext cx="1329" cy="5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6637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952"/>
              <a:ext cx="1025" cy="7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6638" name="未知"/>
            <p:cNvSpPr/>
            <p:nvPr/>
          </p:nvSpPr>
          <p:spPr bwMode="auto">
            <a:xfrm>
              <a:off x="1043" y="197"/>
              <a:ext cx="680" cy="211"/>
            </a:xfrm>
            <a:custGeom>
              <a:avLst/>
              <a:gdLst>
                <a:gd name="T0" fmla="*/ 0 w 706"/>
                <a:gd name="T1" fmla="*/ 211 h 211"/>
                <a:gd name="T2" fmla="*/ 63 w 706"/>
                <a:gd name="T3" fmla="*/ 52 h 211"/>
                <a:gd name="T4" fmla="*/ 124 w 706"/>
                <a:gd name="T5" fmla="*/ 30 h 211"/>
                <a:gd name="T6" fmla="*/ 358 w 706"/>
                <a:gd name="T7" fmla="*/ 7 h 211"/>
                <a:gd name="T8" fmla="*/ 467 w 706"/>
                <a:gd name="T9" fmla="*/ 75 h 211"/>
                <a:gd name="T10" fmla="*/ 467 w 706"/>
                <a:gd name="T11" fmla="*/ 143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6"/>
                <a:gd name="T19" fmla="*/ 0 h 211"/>
                <a:gd name="T20" fmla="*/ 706 w 70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6" h="211">
                  <a:moveTo>
                    <a:pt x="0" y="211"/>
                  </a:moveTo>
                  <a:cubicBezTo>
                    <a:pt x="30" y="146"/>
                    <a:pt x="61" y="82"/>
                    <a:pt x="91" y="52"/>
                  </a:cubicBezTo>
                  <a:cubicBezTo>
                    <a:pt x="121" y="22"/>
                    <a:pt x="109" y="37"/>
                    <a:pt x="181" y="30"/>
                  </a:cubicBezTo>
                  <a:cubicBezTo>
                    <a:pt x="253" y="23"/>
                    <a:pt x="438" y="0"/>
                    <a:pt x="521" y="7"/>
                  </a:cubicBezTo>
                  <a:cubicBezTo>
                    <a:pt x="604" y="14"/>
                    <a:pt x="654" y="52"/>
                    <a:pt x="680" y="75"/>
                  </a:cubicBezTo>
                  <a:cubicBezTo>
                    <a:pt x="706" y="98"/>
                    <a:pt x="693" y="120"/>
                    <a:pt x="680" y="14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6639" name="未知"/>
            <p:cNvSpPr/>
            <p:nvPr/>
          </p:nvSpPr>
          <p:spPr bwMode="auto">
            <a:xfrm>
              <a:off x="2676" y="363"/>
              <a:ext cx="453" cy="1198"/>
            </a:xfrm>
            <a:custGeom>
              <a:avLst/>
              <a:gdLst>
                <a:gd name="T0" fmla="*/ 136 w 453"/>
                <a:gd name="T1" fmla="*/ 0 h 1198"/>
                <a:gd name="T2" fmla="*/ 181 w 453"/>
                <a:gd name="T3" fmla="*/ 90 h 1198"/>
                <a:gd name="T4" fmla="*/ 295 w 453"/>
                <a:gd name="T5" fmla="*/ 226 h 1198"/>
                <a:gd name="T6" fmla="*/ 453 w 453"/>
                <a:gd name="T7" fmla="*/ 657 h 1198"/>
                <a:gd name="T8" fmla="*/ 295 w 453"/>
                <a:gd name="T9" fmla="*/ 1111 h 1198"/>
                <a:gd name="T10" fmla="*/ 0 w 453"/>
                <a:gd name="T11" fmla="*/ 1179 h 1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1198"/>
                <a:gd name="T20" fmla="*/ 453 w 453"/>
                <a:gd name="T21" fmla="*/ 1198 h 1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2" h="1198">
                  <a:moveTo>
                    <a:pt x="136" y="0"/>
                  </a:moveTo>
                  <a:cubicBezTo>
                    <a:pt x="145" y="26"/>
                    <a:pt x="155" y="52"/>
                    <a:pt x="181" y="90"/>
                  </a:cubicBezTo>
                  <a:cubicBezTo>
                    <a:pt x="207" y="128"/>
                    <a:pt x="250" y="132"/>
                    <a:pt x="295" y="226"/>
                  </a:cubicBezTo>
                  <a:cubicBezTo>
                    <a:pt x="340" y="320"/>
                    <a:pt x="453" y="510"/>
                    <a:pt x="453" y="657"/>
                  </a:cubicBezTo>
                  <a:cubicBezTo>
                    <a:pt x="453" y="804"/>
                    <a:pt x="371" y="1024"/>
                    <a:pt x="295" y="1111"/>
                  </a:cubicBezTo>
                  <a:cubicBezTo>
                    <a:pt x="219" y="1198"/>
                    <a:pt x="109" y="1188"/>
                    <a:pt x="0" y="117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6640" name="未知"/>
            <p:cNvSpPr/>
            <p:nvPr/>
          </p:nvSpPr>
          <p:spPr bwMode="auto">
            <a:xfrm>
              <a:off x="839" y="1425"/>
              <a:ext cx="1156" cy="181"/>
            </a:xfrm>
            <a:custGeom>
              <a:avLst/>
              <a:gdLst>
                <a:gd name="T0" fmla="*/ 1156 w 1156"/>
                <a:gd name="T1" fmla="*/ 140 h 181"/>
                <a:gd name="T2" fmla="*/ 771 w 1156"/>
                <a:gd name="T3" fmla="*/ 162 h 181"/>
                <a:gd name="T4" fmla="*/ 226 w 1156"/>
                <a:gd name="T5" fmla="*/ 26 h 181"/>
                <a:gd name="T6" fmla="*/ 0 w 1156"/>
                <a:gd name="T7" fmla="*/ 4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6"/>
                <a:gd name="T13" fmla="*/ 0 h 181"/>
                <a:gd name="T14" fmla="*/ 1156 w 115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6" h="181">
                  <a:moveTo>
                    <a:pt x="1156" y="140"/>
                  </a:moveTo>
                  <a:cubicBezTo>
                    <a:pt x="1041" y="160"/>
                    <a:pt x="926" y="181"/>
                    <a:pt x="771" y="162"/>
                  </a:cubicBezTo>
                  <a:cubicBezTo>
                    <a:pt x="616" y="143"/>
                    <a:pt x="354" y="52"/>
                    <a:pt x="226" y="26"/>
                  </a:cubicBezTo>
                  <a:cubicBezTo>
                    <a:pt x="98" y="0"/>
                    <a:pt x="49" y="2"/>
                    <a:pt x="0" y="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6641" name="未知"/>
            <p:cNvSpPr/>
            <p:nvPr/>
          </p:nvSpPr>
          <p:spPr bwMode="auto">
            <a:xfrm>
              <a:off x="90" y="1429"/>
              <a:ext cx="2816" cy="578"/>
            </a:xfrm>
            <a:custGeom>
              <a:avLst/>
              <a:gdLst>
                <a:gd name="T0" fmla="*/ 2608 w 2816"/>
                <a:gd name="T1" fmla="*/ 113 h 578"/>
                <a:gd name="T2" fmla="*/ 2699 w 2816"/>
                <a:gd name="T3" fmla="*/ 272 h 578"/>
                <a:gd name="T4" fmla="*/ 2608 w 2816"/>
                <a:gd name="T5" fmla="*/ 521 h 578"/>
                <a:gd name="T6" fmla="*/ 1452 w 2816"/>
                <a:gd name="T7" fmla="*/ 567 h 578"/>
                <a:gd name="T8" fmla="*/ 227 w 2816"/>
                <a:gd name="T9" fmla="*/ 453 h 578"/>
                <a:gd name="T10" fmla="*/ 91 w 2816"/>
                <a:gd name="T11" fmla="*/ 0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16"/>
                <a:gd name="T19" fmla="*/ 0 h 578"/>
                <a:gd name="T20" fmla="*/ 2816 w 2816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16" h="578">
                  <a:moveTo>
                    <a:pt x="2608" y="113"/>
                  </a:moveTo>
                  <a:cubicBezTo>
                    <a:pt x="2653" y="158"/>
                    <a:pt x="2699" y="204"/>
                    <a:pt x="2699" y="272"/>
                  </a:cubicBezTo>
                  <a:cubicBezTo>
                    <a:pt x="2699" y="340"/>
                    <a:pt x="2816" y="472"/>
                    <a:pt x="2608" y="521"/>
                  </a:cubicBezTo>
                  <a:cubicBezTo>
                    <a:pt x="2400" y="570"/>
                    <a:pt x="1849" y="578"/>
                    <a:pt x="1452" y="567"/>
                  </a:cubicBezTo>
                  <a:cubicBezTo>
                    <a:pt x="1055" y="556"/>
                    <a:pt x="454" y="547"/>
                    <a:pt x="227" y="453"/>
                  </a:cubicBezTo>
                  <a:cubicBezTo>
                    <a:pt x="0" y="359"/>
                    <a:pt x="45" y="179"/>
                    <a:pt x="91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05484" name="未知"/>
          <p:cNvSpPr/>
          <p:nvPr/>
        </p:nvSpPr>
        <p:spPr bwMode="auto">
          <a:xfrm>
            <a:off x="2352675" y="3573463"/>
            <a:ext cx="788988" cy="1590675"/>
          </a:xfrm>
          <a:custGeom>
            <a:avLst/>
            <a:gdLst>
              <a:gd name="T0" fmla="*/ 2147483647 w 497"/>
              <a:gd name="T1" fmla="*/ 2147483647 h 1002"/>
              <a:gd name="T2" fmla="*/ 2147483647 w 497"/>
              <a:gd name="T3" fmla="*/ 2147483647 h 1002"/>
              <a:gd name="T4" fmla="*/ 2147483647 w 497"/>
              <a:gd name="T5" fmla="*/ 2147483647 h 1002"/>
              <a:gd name="T6" fmla="*/ 2147483647 w 497"/>
              <a:gd name="T7" fmla="*/ 2147483647 h 1002"/>
              <a:gd name="T8" fmla="*/ 2147483647 w 497"/>
              <a:gd name="T9" fmla="*/ 0 h 10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7"/>
              <a:gd name="T16" fmla="*/ 0 h 1002"/>
              <a:gd name="T17" fmla="*/ 497 w 497"/>
              <a:gd name="T18" fmla="*/ 1002 h 10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7" h="1002">
                <a:moveTo>
                  <a:pt x="205" y="1002"/>
                </a:moveTo>
                <a:cubicBezTo>
                  <a:pt x="181" y="982"/>
                  <a:pt x="84" y="979"/>
                  <a:pt x="55" y="880"/>
                </a:cubicBezTo>
                <a:cubicBezTo>
                  <a:pt x="26" y="781"/>
                  <a:pt x="0" y="537"/>
                  <a:pt x="28" y="405"/>
                </a:cubicBezTo>
                <a:cubicBezTo>
                  <a:pt x="56" y="273"/>
                  <a:pt x="147" y="157"/>
                  <a:pt x="225" y="90"/>
                </a:cubicBezTo>
                <a:cubicBezTo>
                  <a:pt x="303" y="23"/>
                  <a:pt x="448" y="15"/>
                  <a:pt x="49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5485" name="未知"/>
          <p:cNvSpPr/>
          <p:nvPr/>
        </p:nvSpPr>
        <p:spPr bwMode="auto">
          <a:xfrm>
            <a:off x="2843213" y="3573463"/>
            <a:ext cx="1231900" cy="1584325"/>
          </a:xfrm>
          <a:custGeom>
            <a:avLst/>
            <a:gdLst>
              <a:gd name="T0" fmla="*/ 2147483647 w 776"/>
              <a:gd name="T1" fmla="*/ 0 h 998"/>
              <a:gd name="T2" fmla="*/ 2147483647 w 776"/>
              <a:gd name="T3" fmla="*/ 2147483647 h 998"/>
              <a:gd name="T4" fmla="*/ 2147483647 w 776"/>
              <a:gd name="T5" fmla="*/ 2147483647 h 998"/>
              <a:gd name="T6" fmla="*/ 2147483647 w 776"/>
              <a:gd name="T7" fmla="*/ 2147483647 h 998"/>
              <a:gd name="T8" fmla="*/ 2147483647 w 776"/>
              <a:gd name="T9" fmla="*/ 2147483647 h 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"/>
              <a:gd name="T16" fmla="*/ 0 h 998"/>
              <a:gd name="T17" fmla="*/ 776 w 776"/>
              <a:gd name="T18" fmla="*/ 998 h 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" h="998">
                <a:moveTo>
                  <a:pt x="212" y="0"/>
                </a:moveTo>
                <a:cubicBezTo>
                  <a:pt x="106" y="139"/>
                  <a:pt x="0" y="279"/>
                  <a:pt x="76" y="385"/>
                </a:cubicBezTo>
                <a:cubicBezTo>
                  <a:pt x="152" y="491"/>
                  <a:pt x="556" y="556"/>
                  <a:pt x="666" y="635"/>
                </a:cubicBezTo>
                <a:cubicBezTo>
                  <a:pt x="776" y="714"/>
                  <a:pt x="757" y="801"/>
                  <a:pt x="734" y="862"/>
                </a:cubicBezTo>
                <a:cubicBezTo>
                  <a:pt x="711" y="923"/>
                  <a:pt x="620" y="960"/>
                  <a:pt x="530" y="99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．开关闭合后，会出现什么情况？改一根线，使它成为并联电路。</a:t>
            </a: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4" grpId="0" animBg="1"/>
      <p:bldP spid="1054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拓展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]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单刀双掷开关 </a:t>
            </a:r>
          </a:p>
        </p:txBody>
      </p:sp>
      <p:pic>
        <p:nvPicPr>
          <p:cNvPr id="36868" name="Picture 4" descr="九年物理笔记 15-03串联和并联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14800" y="1447800"/>
            <a:ext cx="4191000" cy="2473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6869" name="Picture 5" descr="九年物理笔记 15-03串联和并联0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57600" y="4343400"/>
            <a:ext cx="4648200" cy="19319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2400" y="1416050"/>
            <a:ext cx="2952750" cy="20891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1510" name="Picture 7" descr="timg?image&amp;quality=80&amp;size=b9999_10000&amp;sec=1506436658&amp;di=623eca0baecdba36be2423d60d6c033f&amp;imgtype=jpg&amp;er=1&amp;src=http%3A%2F%2Fwww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1000" y="4114800"/>
            <a:ext cx="2971800" cy="18970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3505200"/>
            <a:ext cx="6781800" cy="31940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8675" name="图片24" descr="菁优网：http://www.jyeoo.co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304800"/>
            <a:ext cx="3505200" cy="30591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8676" name="图片24" descr="菁优网：http://www.jyeoo.co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53000" y="685800"/>
            <a:ext cx="3905250" cy="2514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1371600"/>
            <a:ext cx="3657600" cy="17764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3200400"/>
            <a:ext cx="4049713" cy="2984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9700" name="Picture 6" descr="timg?image&amp;quality=80&amp;size=b9999_10000&amp;sec=1506311212309&amp;di=0649b4f2faf81bb38b69ee1b50c09986&amp;imgtype=0&amp;src=http%3A%2F%2Fh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95800" y="1524000"/>
            <a:ext cx="4114800" cy="47561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5943600" y="304800"/>
            <a:ext cx="2819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节点法：</a:t>
            </a:r>
            <a:endParaRPr lang="en-US" altLang="zh-CN" sz="2800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304800"/>
            <a:ext cx="1190625" cy="857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3" name="图片24" descr="菁优网：http://www.jyeoo.co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33600" y="304800"/>
            <a:ext cx="1304925" cy="809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4" name="图片24" descr="菁优网：http://www.jyeoo.co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33800" y="304800"/>
            <a:ext cx="1104900" cy="8953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5" name="图片24" descr="菁优网：http://www.jyeoo.co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34000" y="228600"/>
            <a:ext cx="1152525" cy="885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6" name="图片24" descr="菁优网：http://www.jyeoo.com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90600" y="1295400"/>
            <a:ext cx="542925" cy="10382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7" name="图片24" descr="菁优网：http://www.jyeoo.com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362200" y="1371600"/>
            <a:ext cx="742950" cy="10477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8" name="图片24" descr="菁优网：http://www.jyeoo.com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10000" y="1371600"/>
            <a:ext cx="1047750" cy="1066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9" name="图片24" descr="菁优网：http://www.jyeoo.com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38200" y="2590800"/>
            <a:ext cx="790575" cy="619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0" name="图片24" descr="菁优网：http://www.jyeoo.com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286000" y="2590800"/>
            <a:ext cx="857250" cy="6381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1" name="图片24" descr="菁优网：http://www.jyeoo.com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3810000" y="2667000"/>
            <a:ext cx="1038225" cy="6762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2" name="图片24" descr="菁优网：http://www.jyeoo.com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410200" y="2514600"/>
            <a:ext cx="971550" cy="857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3" name="图片24" descr="菁优网：http://www.jyeoo.com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838200" y="3657600"/>
            <a:ext cx="857250" cy="6477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4" name="图片24" descr="菁优网：http://www.jyeoo.com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2286000" y="3657600"/>
            <a:ext cx="971550" cy="5810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5" name="图片24" descr="菁优网：http://www.jyeoo.com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3886200" y="3657600"/>
            <a:ext cx="1047750" cy="571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6" name="图片24" descr="菁优网：http://www.jyeoo.com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5562600" y="3657600"/>
            <a:ext cx="914400" cy="619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7" name="图片24" descr="菁优网：http://www.jyeoo.com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762000" y="4572000"/>
            <a:ext cx="1057275" cy="1152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8" name="图片24" descr="菁优网：http://www.jyeoo.com"/>
          <p:cNvPicPr>
            <a:picLocks noChangeAspect="1" noChangeArrowheads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2286000" y="4648200"/>
            <a:ext cx="1009650" cy="1000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9" name="图片24" descr="菁优网：http://www.jyeoo.com"/>
          <p:cNvPicPr>
            <a:picLocks noChangeAspect="1" noChangeArrowheads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3810000" y="4572000"/>
            <a:ext cx="1009650" cy="1095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0" name="图片24" descr="菁优网：http://www.jyeoo.com"/>
          <p:cNvPicPr>
            <a:picLocks noChangeAspect="1" noChangeArrowheads="1"/>
          </p:cNvPicPr>
          <p:nvPr/>
        </p:nvPicPr>
        <p:blipFill>
          <a:blip r:embed="rId20"/>
          <a:stretch>
            <a:fillRect/>
          </a:stretch>
        </p:blipFill>
        <p:spPr bwMode="auto">
          <a:xfrm>
            <a:off x="6781800" y="2514600"/>
            <a:ext cx="1419225" cy="8763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1" name="图片24" descr="菁优网：http://www.jyeoo.com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6934200" y="304800"/>
            <a:ext cx="1038225" cy="8763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2" name="图片24" descr="菁优网：http://www.jyeoo.com"/>
          <p:cNvPicPr>
            <a:picLocks noChangeAspect="1" noChangeArrowheads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6781800" y="1371600"/>
            <a:ext cx="1266825" cy="10191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3" name="图片24" descr="菁优网：http://www.jyeoo.com"/>
          <p:cNvPicPr>
            <a:picLocks noChangeAspect="1" noChangeArrowheads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5334000" y="1371600"/>
            <a:ext cx="1085850" cy="9048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4" name="图片24" descr="菁优网：http://www.jyeoo.com"/>
          <p:cNvPicPr>
            <a:picLocks noChangeAspect="1" noChangeArrowheads="1"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6934200" y="3581400"/>
            <a:ext cx="942975" cy="809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5" name="图片24" descr="菁优网：http://www.jyeoo.com"/>
          <p:cNvPicPr>
            <a:picLocks noChangeAspect="1" noChangeArrowheads="1"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5257800" y="4800600"/>
            <a:ext cx="1152525" cy="809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6" name="图片24" descr="菁优网：http://www.jyeoo.com"/>
          <p:cNvPicPr>
            <a:picLocks noChangeAspect="1" noChangeArrowheads="1"/>
          </p:cNvPicPr>
          <p:nvPr/>
        </p:nvPicPr>
        <p:blipFill>
          <a:blip r:embed="rId26"/>
          <a:stretch>
            <a:fillRect/>
          </a:stretch>
        </p:blipFill>
        <p:spPr bwMode="auto">
          <a:xfrm>
            <a:off x="6934200" y="4800600"/>
            <a:ext cx="1228725" cy="8001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一、串联和并联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18288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．串联：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电路元件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首尾依次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相连，接入电路中，叫做串联。</a:t>
            </a:r>
          </a:p>
        </p:txBody>
      </p:sp>
      <p:grpSp>
        <p:nvGrpSpPr>
          <p:cNvPr id="4100" name="Group 4"/>
          <p:cNvGrpSpPr/>
          <p:nvPr/>
        </p:nvGrpSpPr>
        <p:grpSpPr>
          <a:xfrm>
            <a:off x="457200" y="3352800"/>
            <a:ext cx="4356100" cy="2644775"/>
            <a:chOff x="0" y="0"/>
            <a:chExt cx="2585" cy="1531"/>
          </a:xfrm>
        </p:grpSpPr>
        <p:grpSp>
          <p:nvGrpSpPr>
            <p:cNvPr id="4115" name="Group 5"/>
            <p:cNvGrpSpPr/>
            <p:nvPr/>
          </p:nvGrpSpPr>
          <p:grpSpPr>
            <a:xfrm>
              <a:off x="0" y="34"/>
              <a:ext cx="2585" cy="1497"/>
              <a:chOff x="0" y="0"/>
              <a:chExt cx="2585" cy="1497"/>
            </a:xfrm>
          </p:grpSpPr>
          <p:pic>
            <p:nvPicPr>
              <p:cNvPr id="4119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4120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4121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4122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4123" name="未知"/>
              <p:cNvSpPr/>
              <p:nvPr/>
            </p:nvSpPr>
            <p:spPr bwMode="auto">
              <a:xfrm>
                <a:off x="2253" y="285"/>
                <a:ext cx="332" cy="774"/>
              </a:xfrm>
              <a:custGeom>
                <a:avLst/>
                <a:gdLst>
                  <a:gd name="T0" fmla="*/ 20 w 374"/>
                  <a:gd name="T1" fmla="*/ 0 h 862"/>
                  <a:gd name="T2" fmla="*/ 110 w 374"/>
                  <a:gd name="T3" fmla="*/ 109 h 862"/>
                  <a:gd name="T4" fmla="*/ 0 w 374"/>
                  <a:gd name="T5" fmla="*/ 295 h 862"/>
                  <a:gd name="T6" fmla="*/ 0 60000 65536"/>
                  <a:gd name="T7" fmla="*/ 0 60000 65536"/>
                  <a:gd name="T8" fmla="*/ 0 60000 65536"/>
                  <a:gd name="T9" fmla="*/ 0 w 374"/>
                  <a:gd name="T10" fmla="*/ 0 h 862"/>
                  <a:gd name="T11" fmla="*/ 374 w 374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24" name="未知"/>
              <p:cNvSpPr/>
              <p:nvPr/>
            </p:nvSpPr>
            <p:spPr bwMode="auto">
              <a:xfrm>
                <a:off x="965" y="1059"/>
                <a:ext cx="665" cy="224"/>
              </a:xfrm>
              <a:custGeom>
                <a:avLst/>
                <a:gdLst>
                  <a:gd name="T0" fmla="*/ 228 w 749"/>
                  <a:gd name="T1" fmla="*/ 0 h 250"/>
                  <a:gd name="T2" fmla="*/ 76 w 749"/>
                  <a:gd name="T3" fmla="*/ 22 h 250"/>
                  <a:gd name="T4" fmla="*/ 0 w 749"/>
                  <a:gd name="T5" fmla="*/ 83 h 250"/>
                  <a:gd name="T6" fmla="*/ 0 60000 65536"/>
                  <a:gd name="T7" fmla="*/ 0 60000 65536"/>
                  <a:gd name="T8" fmla="*/ 0 60000 65536"/>
                  <a:gd name="T9" fmla="*/ 0 w 749"/>
                  <a:gd name="T10" fmla="*/ 0 h 250"/>
                  <a:gd name="T11" fmla="*/ 749 w 749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25" name="未知"/>
              <p:cNvSpPr/>
              <p:nvPr/>
            </p:nvSpPr>
            <p:spPr bwMode="auto">
              <a:xfrm>
                <a:off x="13" y="366"/>
                <a:ext cx="349" cy="917"/>
              </a:xfrm>
              <a:custGeom>
                <a:avLst/>
                <a:gdLst>
                  <a:gd name="T0" fmla="*/ 120 w 393"/>
                  <a:gd name="T1" fmla="*/ 348 h 1021"/>
                  <a:gd name="T2" fmla="*/ 10 w 393"/>
                  <a:gd name="T3" fmla="*/ 186 h 1021"/>
                  <a:gd name="T4" fmla="*/ 64 w 393"/>
                  <a:gd name="T5" fmla="*/ 0 h 1021"/>
                  <a:gd name="T6" fmla="*/ 0 60000 65536"/>
                  <a:gd name="T7" fmla="*/ 0 60000 65536"/>
                  <a:gd name="T8" fmla="*/ 0 60000 65536"/>
                  <a:gd name="T9" fmla="*/ 0 w 393"/>
                  <a:gd name="T10" fmla="*/ 0 h 1021"/>
                  <a:gd name="T11" fmla="*/ 393 w 393"/>
                  <a:gd name="T12" fmla="*/ 1021 h 1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26" name="未知"/>
              <p:cNvSpPr/>
              <p:nvPr/>
            </p:nvSpPr>
            <p:spPr bwMode="auto">
              <a:xfrm>
                <a:off x="680" y="152"/>
                <a:ext cx="590" cy="188"/>
              </a:xfrm>
              <a:custGeom>
                <a:avLst/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88"/>
                  <a:gd name="T11" fmla="*/ 590 w 590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4116" name="Text Box 14"/>
            <p:cNvSpPr txBox="1">
              <a:spLocks noChangeArrowheads="1"/>
            </p:cNvSpPr>
            <p:nvPr/>
          </p:nvSpPr>
          <p:spPr bwMode="auto">
            <a:xfrm>
              <a:off x="698" y="714"/>
              <a:ext cx="292" cy="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117" name="Text Box 15"/>
            <p:cNvSpPr txBox="1">
              <a:spLocks noChangeArrowheads="1"/>
            </p:cNvSpPr>
            <p:nvPr/>
          </p:nvSpPr>
          <p:spPr bwMode="auto">
            <a:xfrm>
              <a:off x="340" y="0"/>
              <a:ext cx="211" cy="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118" name="Text Box 16"/>
            <p:cNvSpPr txBox="1">
              <a:spLocks noChangeArrowheads="1"/>
            </p:cNvSpPr>
            <p:nvPr/>
          </p:nvSpPr>
          <p:spPr bwMode="auto">
            <a:xfrm>
              <a:off x="1964" y="536"/>
              <a:ext cx="292" cy="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5137150" y="3729038"/>
            <a:ext cx="2989263" cy="2060575"/>
            <a:chOff x="0" y="0"/>
            <a:chExt cx="1883" cy="1298"/>
          </a:xfrm>
        </p:grpSpPr>
        <p:sp>
          <p:nvSpPr>
            <p:cNvPr id="4102" name="Rectangle 18"/>
            <p:cNvSpPr>
              <a:spLocks noChangeArrowheads="1"/>
            </p:cNvSpPr>
            <p:nvPr/>
          </p:nvSpPr>
          <p:spPr bwMode="auto">
            <a:xfrm>
              <a:off x="0" y="227"/>
              <a:ext cx="1883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4103" name="Group 19"/>
            <p:cNvGrpSpPr/>
            <p:nvPr/>
          </p:nvGrpSpPr>
          <p:grpSpPr>
            <a:xfrm>
              <a:off x="1293" y="0"/>
              <a:ext cx="91" cy="431"/>
              <a:chOff x="0" y="0"/>
              <a:chExt cx="91" cy="476"/>
            </a:xfrm>
          </p:grpSpPr>
          <p:sp>
            <p:nvSpPr>
              <p:cNvPr id="4112" name="Rectangle 20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13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14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4104" name="Group 23"/>
            <p:cNvGrpSpPr/>
            <p:nvPr/>
          </p:nvGrpSpPr>
          <p:grpSpPr>
            <a:xfrm>
              <a:off x="318" y="113"/>
              <a:ext cx="317" cy="182"/>
              <a:chOff x="0" y="0"/>
              <a:chExt cx="317" cy="182"/>
            </a:xfrm>
          </p:grpSpPr>
          <p:sp>
            <p:nvSpPr>
              <p:cNvPr id="4109" name="Rectangle 24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10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11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4105" name="AutoShape 21"/>
            <p:cNvSpPr>
              <a:spLocks noChangeArrowheads="1"/>
            </p:cNvSpPr>
            <p:nvPr/>
          </p:nvSpPr>
          <p:spPr bwMode="auto">
            <a:xfrm>
              <a:off x="363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106" name="AutoShape 21"/>
            <p:cNvSpPr>
              <a:spLocks noChangeArrowheads="1"/>
            </p:cNvSpPr>
            <p:nvPr/>
          </p:nvSpPr>
          <p:spPr bwMode="auto">
            <a:xfrm>
              <a:off x="1178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107" name="Rectangle 29"/>
            <p:cNvSpPr>
              <a:spLocks noChangeArrowheads="1"/>
            </p:cNvSpPr>
            <p:nvPr/>
          </p:nvSpPr>
          <p:spPr bwMode="auto">
            <a:xfrm>
              <a:off x="1525" y="771"/>
              <a:ext cx="310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108" name="Rectangle 30"/>
            <p:cNvSpPr>
              <a:spLocks noChangeArrowheads="1"/>
            </p:cNvSpPr>
            <p:nvPr/>
          </p:nvSpPr>
          <p:spPr bwMode="auto">
            <a:xfrm>
              <a:off x="645" y="798"/>
              <a:ext cx="310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Group 2"/>
          <p:cNvGraphicFramePr>
            <a:graphicFrameLocks noGrp="1"/>
          </p:cNvGraphicFramePr>
          <p:nvPr/>
        </p:nvGraphicFramePr>
        <p:xfrm>
          <a:off x="287338" y="1989138"/>
          <a:ext cx="8569325" cy="4171951"/>
        </p:xfrm>
        <a:graphic>
          <a:graphicData uri="http://schemas.openxmlformats.org/drawingml/2006/table">
            <a:tbl>
              <a:tblPr/>
              <a:tblGrid>
                <a:gridCol w="2016125"/>
                <a:gridCol w="1692275"/>
                <a:gridCol w="1836737"/>
                <a:gridCol w="3024188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连接方式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电流路径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工作特点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开关控制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20" name="Rectangle 24"/>
          <p:cNvSpPr>
            <a:spLocks noChangeArrowheads="1"/>
          </p:cNvSpPr>
          <p:nvPr/>
        </p:nvSpPr>
        <p:spPr bwMode="auto">
          <a:xfrm>
            <a:off x="2592388" y="3321050"/>
            <a:ext cx="1152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个</a:t>
            </a:r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3995738" y="4616450"/>
            <a:ext cx="1728787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用电器独立工作互不影响</a:t>
            </a:r>
          </a:p>
        </p:txBody>
      </p:sp>
      <p:sp>
        <p:nvSpPr>
          <p:cNvPr id="106522" name="Rectangle 26"/>
          <p:cNvSpPr>
            <a:spLocks noChangeArrowheads="1"/>
          </p:cNvSpPr>
          <p:nvPr/>
        </p:nvSpPr>
        <p:spPr bwMode="auto">
          <a:xfrm>
            <a:off x="5905500" y="3059113"/>
            <a:ext cx="27352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开关控制整个电路，与位置无关</a:t>
            </a:r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2411413" y="4905375"/>
            <a:ext cx="12969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多个</a:t>
            </a:r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3957638" y="2960688"/>
            <a:ext cx="1730375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用电器同时工作相互影响</a:t>
            </a:r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5903913" y="4581525"/>
            <a:ext cx="2916237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干路开关控制整个电路，支路开关控制所在支路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503238" y="2960688"/>
            <a:ext cx="1558783" cy="1306340"/>
            <a:chOff x="0" y="0"/>
            <a:chExt cx="1012" cy="870"/>
          </a:xfrm>
        </p:grpSpPr>
        <p:sp>
          <p:nvSpPr>
            <p:cNvPr id="27700" name="Rectangle 32"/>
            <p:cNvSpPr>
              <a:spLocks noChangeArrowheads="1"/>
            </p:cNvSpPr>
            <p:nvPr/>
          </p:nvSpPr>
          <p:spPr bwMode="auto">
            <a:xfrm>
              <a:off x="0" y="116"/>
              <a:ext cx="986" cy="45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3" name="Group 33"/>
            <p:cNvGrpSpPr/>
            <p:nvPr/>
          </p:nvGrpSpPr>
          <p:grpSpPr>
            <a:xfrm>
              <a:off x="677" y="0"/>
              <a:ext cx="48" cy="221"/>
              <a:chOff x="0" y="0"/>
              <a:chExt cx="91" cy="476"/>
            </a:xfrm>
          </p:grpSpPr>
          <p:sp>
            <p:nvSpPr>
              <p:cNvPr id="27710" name="Rectangle 34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7711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7712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37"/>
            <p:cNvGrpSpPr/>
            <p:nvPr/>
          </p:nvGrpSpPr>
          <p:grpSpPr>
            <a:xfrm>
              <a:off x="167" y="58"/>
              <a:ext cx="166" cy="93"/>
              <a:chOff x="0" y="0"/>
              <a:chExt cx="317" cy="182"/>
            </a:xfrm>
          </p:grpSpPr>
          <p:sp>
            <p:nvSpPr>
              <p:cNvPr id="27707" name="Rectangle 38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7708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7709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7703" name="AutoShape 21"/>
            <p:cNvSpPr>
              <a:spLocks noChangeArrowheads="1"/>
            </p:cNvSpPr>
            <p:nvPr/>
          </p:nvSpPr>
          <p:spPr bwMode="auto">
            <a:xfrm>
              <a:off x="190" y="470"/>
              <a:ext cx="191" cy="194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704" name="AutoShape 21"/>
            <p:cNvSpPr>
              <a:spLocks noChangeArrowheads="1"/>
            </p:cNvSpPr>
            <p:nvPr/>
          </p:nvSpPr>
          <p:spPr bwMode="auto">
            <a:xfrm>
              <a:off x="617" y="470"/>
              <a:ext cx="191" cy="194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705" name="Rectangle 43"/>
            <p:cNvSpPr>
              <a:spLocks noChangeArrowheads="1"/>
            </p:cNvSpPr>
            <p:nvPr/>
          </p:nvSpPr>
          <p:spPr bwMode="auto">
            <a:xfrm>
              <a:off x="726" y="590"/>
              <a:ext cx="286" cy="2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706" name="Rectangle 44"/>
            <p:cNvSpPr>
              <a:spLocks noChangeArrowheads="1"/>
            </p:cNvSpPr>
            <p:nvPr/>
          </p:nvSpPr>
          <p:spPr bwMode="auto">
            <a:xfrm>
              <a:off x="270" y="604"/>
              <a:ext cx="286" cy="2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503238" y="4473575"/>
            <a:ext cx="1512887" cy="1511300"/>
            <a:chOff x="0" y="0"/>
            <a:chExt cx="896" cy="901"/>
          </a:xfrm>
        </p:grpSpPr>
        <p:sp>
          <p:nvSpPr>
            <p:cNvPr id="27685" name="Rectangle 46"/>
            <p:cNvSpPr>
              <a:spLocks noChangeArrowheads="1"/>
            </p:cNvSpPr>
            <p:nvPr/>
          </p:nvSpPr>
          <p:spPr bwMode="auto">
            <a:xfrm>
              <a:off x="0" y="249"/>
              <a:ext cx="896" cy="5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6" name="Group 47"/>
            <p:cNvGrpSpPr/>
            <p:nvPr/>
          </p:nvGrpSpPr>
          <p:grpSpPr>
            <a:xfrm>
              <a:off x="567" y="703"/>
              <a:ext cx="44" cy="198"/>
              <a:chOff x="0" y="0"/>
              <a:chExt cx="91" cy="476"/>
            </a:xfrm>
          </p:grpSpPr>
          <p:sp>
            <p:nvSpPr>
              <p:cNvPr id="27697" name="Rectangle 48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7698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7699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113" y="733"/>
              <a:ext cx="151" cy="83"/>
              <a:chOff x="0" y="0"/>
              <a:chExt cx="317" cy="182"/>
            </a:xfrm>
          </p:grpSpPr>
          <p:sp>
            <p:nvSpPr>
              <p:cNvPr id="27694" name="Rectangle 52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7695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7696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7688" name="AutoShape 21"/>
            <p:cNvSpPr>
              <a:spLocks noChangeArrowheads="1"/>
            </p:cNvSpPr>
            <p:nvPr/>
          </p:nvSpPr>
          <p:spPr bwMode="auto">
            <a:xfrm>
              <a:off x="385" y="159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689" name="Rectangle 56"/>
            <p:cNvSpPr>
              <a:spLocks noChangeArrowheads="1"/>
            </p:cNvSpPr>
            <p:nvPr/>
          </p:nvSpPr>
          <p:spPr bwMode="auto">
            <a:xfrm>
              <a:off x="499" y="476"/>
              <a:ext cx="261" cy="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690" name="Rectangle 57"/>
            <p:cNvSpPr>
              <a:spLocks noChangeArrowheads="1"/>
            </p:cNvSpPr>
            <p:nvPr/>
          </p:nvSpPr>
          <p:spPr bwMode="auto">
            <a:xfrm>
              <a:off x="476" y="0"/>
              <a:ext cx="261" cy="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691" name="Line 58"/>
            <p:cNvSpPr>
              <a:spLocks noChangeShapeType="1"/>
            </p:cNvSpPr>
            <p:nvPr/>
          </p:nvSpPr>
          <p:spPr bwMode="auto">
            <a:xfrm>
              <a:off x="0" y="521"/>
              <a:ext cx="8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692" name="AutoShape 21"/>
            <p:cNvSpPr>
              <a:spLocks noChangeArrowheads="1"/>
            </p:cNvSpPr>
            <p:nvPr/>
          </p:nvSpPr>
          <p:spPr bwMode="auto">
            <a:xfrm>
              <a:off x="385" y="417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693" name="Rectangle 60"/>
            <p:cNvSpPr>
              <a:spLocks noChangeArrowheads="1"/>
            </p:cNvSpPr>
            <p:nvPr/>
          </p:nvSpPr>
          <p:spPr bwMode="auto">
            <a:xfrm>
              <a:off x="113" y="521"/>
              <a:ext cx="250" cy="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</p:grpSp>
      <p:sp>
        <p:nvSpPr>
          <p:cNvPr id="40" name="标题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串联电路和并联电路</a:t>
            </a:r>
            <a:endParaRPr lang="zh-CN" altLang="en-US"/>
          </a:p>
        </p:txBody>
      </p:sp>
      <p:pic>
        <p:nvPicPr>
          <p:cNvPr id="106526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7800" y="11036300"/>
            <a:ext cx="266700" cy="3302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0" grpId="0"/>
      <p:bldP spid="106521" grpId="0"/>
      <p:bldP spid="106522" grpId="0"/>
      <p:bldP spid="106523" grpId="0"/>
      <p:bldP spid="106524" grpId="0"/>
      <p:bldP spid="1065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788988"/>
          </a:xfrm>
        </p:spPr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．并联：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2057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多个元件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并列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接在电路两点间，叫做并联。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）干路：多个用电器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共用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的那部分电路叫做干路。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）支路：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单独使用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的那部分电路叫做支路。</a:t>
            </a:r>
          </a:p>
        </p:txBody>
      </p:sp>
      <p:grpSp>
        <p:nvGrpSpPr>
          <p:cNvPr id="5124" name="Group 4"/>
          <p:cNvGrpSpPr/>
          <p:nvPr/>
        </p:nvGrpSpPr>
        <p:grpSpPr>
          <a:xfrm>
            <a:off x="611188" y="2989263"/>
            <a:ext cx="4319587" cy="2716212"/>
            <a:chOff x="0" y="0"/>
            <a:chExt cx="2585" cy="1613"/>
          </a:xfrm>
        </p:grpSpPr>
        <p:pic>
          <p:nvPicPr>
            <p:cNvPr id="5146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5147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5148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5149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5150" name="未知"/>
            <p:cNvSpPr/>
            <p:nvPr/>
          </p:nvSpPr>
          <p:spPr bwMode="auto">
            <a:xfrm>
              <a:off x="2253" y="341"/>
              <a:ext cx="332" cy="774"/>
            </a:xfrm>
            <a:custGeom>
              <a:avLst/>
              <a:gdLst>
                <a:gd name="T0" fmla="*/ 20 w 374"/>
                <a:gd name="T1" fmla="*/ 0 h 862"/>
                <a:gd name="T2" fmla="*/ 110 w 374"/>
                <a:gd name="T3" fmla="*/ 109 h 862"/>
                <a:gd name="T4" fmla="*/ 0 w 374"/>
                <a:gd name="T5" fmla="*/ 295 h 862"/>
                <a:gd name="T6" fmla="*/ 0 60000 65536"/>
                <a:gd name="T7" fmla="*/ 0 60000 65536"/>
                <a:gd name="T8" fmla="*/ 0 60000 65536"/>
                <a:gd name="T9" fmla="*/ 0 w 374"/>
                <a:gd name="T10" fmla="*/ 0 h 862"/>
                <a:gd name="T11" fmla="*/ 374 w 374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51" name="未知"/>
            <p:cNvSpPr/>
            <p:nvPr/>
          </p:nvSpPr>
          <p:spPr bwMode="auto">
            <a:xfrm>
              <a:off x="13" y="422"/>
              <a:ext cx="349" cy="917"/>
            </a:xfrm>
            <a:custGeom>
              <a:avLst/>
              <a:gdLst>
                <a:gd name="T0" fmla="*/ 120 w 393"/>
                <a:gd name="T1" fmla="*/ 348 h 1021"/>
                <a:gd name="T2" fmla="*/ 10 w 393"/>
                <a:gd name="T3" fmla="*/ 186 h 1021"/>
                <a:gd name="T4" fmla="*/ 64 w 393"/>
                <a:gd name="T5" fmla="*/ 0 h 1021"/>
                <a:gd name="T6" fmla="*/ 0 60000 65536"/>
                <a:gd name="T7" fmla="*/ 0 60000 65536"/>
                <a:gd name="T8" fmla="*/ 0 60000 65536"/>
                <a:gd name="T9" fmla="*/ 0 w 393"/>
                <a:gd name="T10" fmla="*/ 0 h 1021"/>
                <a:gd name="T11" fmla="*/ 393 w 393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52" name="未知"/>
            <p:cNvSpPr/>
            <p:nvPr/>
          </p:nvSpPr>
          <p:spPr bwMode="auto">
            <a:xfrm>
              <a:off x="318" y="733"/>
              <a:ext cx="1292" cy="571"/>
            </a:xfrm>
            <a:custGeom>
              <a:avLst/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  <a:gd name="T6" fmla="*/ 0 60000 65536"/>
                <a:gd name="T7" fmla="*/ 0 60000 65536"/>
                <a:gd name="T8" fmla="*/ 0 60000 65536"/>
                <a:gd name="T9" fmla="*/ 0 w 1292"/>
                <a:gd name="T10" fmla="*/ 0 h 571"/>
                <a:gd name="T11" fmla="*/ 1292 w 1292"/>
                <a:gd name="T12" fmla="*/ 571 h 5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53" name="未知"/>
            <p:cNvSpPr/>
            <p:nvPr/>
          </p:nvSpPr>
          <p:spPr bwMode="auto">
            <a:xfrm>
              <a:off x="930" y="1122"/>
              <a:ext cx="1501" cy="491"/>
            </a:xfrm>
            <a:custGeom>
              <a:avLst/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1"/>
                <a:gd name="T13" fmla="*/ 0 h 491"/>
                <a:gd name="T14" fmla="*/ 1501 w 1501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>
              <a:solidFill>
                <a:srgbClr val="003399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54" name="未知"/>
            <p:cNvSpPr/>
            <p:nvPr/>
          </p:nvSpPr>
          <p:spPr bwMode="auto">
            <a:xfrm>
              <a:off x="658" y="215"/>
              <a:ext cx="590" cy="188"/>
            </a:xfrm>
            <a:custGeom>
              <a:avLst/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  <a:gd name="T6" fmla="*/ 0 60000 65536"/>
                <a:gd name="T7" fmla="*/ 0 60000 65536"/>
                <a:gd name="T8" fmla="*/ 0 60000 65536"/>
                <a:gd name="T9" fmla="*/ 0 w 590"/>
                <a:gd name="T10" fmla="*/ 0 h 188"/>
                <a:gd name="T11" fmla="*/ 590 w 590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55" name="Text Box 14"/>
            <p:cNvSpPr txBox="1">
              <a:spLocks noChangeArrowheads="1"/>
            </p:cNvSpPr>
            <p:nvPr/>
          </p:nvSpPr>
          <p:spPr bwMode="auto">
            <a:xfrm>
              <a:off x="1986" y="568"/>
              <a:ext cx="295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156" name="Text Box 15"/>
            <p:cNvSpPr txBox="1">
              <a:spLocks noChangeArrowheads="1"/>
            </p:cNvSpPr>
            <p:nvPr/>
          </p:nvSpPr>
          <p:spPr bwMode="auto">
            <a:xfrm>
              <a:off x="725" y="817"/>
              <a:ext cx="295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157" name="Text Box 16"/>
            <p:cNvSpPr txBox="1">
              <a:spLocks noChangeArrowheads="1"/>
            </p:cNvSpPr>
            <p:nvPr/>
          </p:nvSpPr>
          <p:spPr bwMode="auto">
            <a:xfrm>
              <a:off x="385" y="0"/>
              <a:ext cx="213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688013" y="3205163"/>
            <a:ext cx="2654300" cy="2625725"/>
            <a:chOff x="0" y="0"/>
            <a:chExt cx="1672" cy="1654"/>
          </a:xfrm>
        </p:grpSpPr>
        <p:cxnSp>
          <p:nvCxnSpPr>
            <p:cNvPr id="5126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1336" y="1204"/>
              <a:ext cx="635" cy="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</a:ln>
          </p:spPr>
        </p:cxnSp>
        <p:cxnSp>
          <p:nvCxnSpPr>
            <p:cNvPr id="5127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292" y="1178"/>
              <a:ext cx="635" cy="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</p:cxnSp>
        <p:sp>
          <p:nvSpPr>
            <p:cNvPr id="5128" name="Line 41"/>
            <p:cNvSpPr>
              <a:spLocks noChangeShapeType="1"/>
            </p:cNvSpPr>
            <p:nvPr/>
          </p:nvSpPr>
          <p:spPr bwMode="auto">
            <a:xfrm>
              <a:off x="32" y="209"/>
              <a:ext cx="220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29" name="Line 44"/>
            <p:cNvSpPr>
              <a:spLocks noChangeShapeType="1"/>
            </p:cNvSpPr>
            <p:nvPr/>
          </p:nvSpPr>
          <p:spPr bwMode="auto">
            <a:xfrm flipV="1">
              <a:off x="295" y="100"/>
              <a:ext cx="233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5130" name="直接连接符 20"/>
            <p:cNvCxnSpPr>
              <a:cxnSpLocks noChangeShapeType="1"/>
            </p:cNvCxnSpPr>
            <p:nvPr/>
          </p:nvCxnSpPr>
          <p:spPr bwMode="auto">
            <a:xfrm flipV="1">
              <a:off x="23" y="905"/>
              <a:ext cx="1633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</p:spPr>
        </p:cxnSp>
        <p:sp>
          <p:nvSpPr>
            <p:cNvPr id="5131" name="AutoShape 21"/>
            <p:cNvSpPr>
              <a:spLocks noChangeArrowheads="1"/>
            </p:cNvSpPr>
            <p:nvPr/>
          </p:nvSpPr>
          <p:spPr bwMode="auto">
            <a:xfrm>
              <a:off x="681" y="75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32" name="Line 32"/>
            <p:cNvSpPr>
              <a:spLocks noChangeShapeType="1"/>
            </p:cNvSpPr>
            <p:nvPr/>
          </p:nvSpPr>
          <p:spPr bwMode="auto">
            <a:xfrm flipH="1">
              <a:off x="961" y="0"/>
              <a:ext cx="0" cy="4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33" name="Line 33"/>
            <p:cNvSpPr>
              <a:spLocks noChangeShapeType="1"/>
            </p:cNvSpPr>
            <p:nvPr/>
          </p:nvSpPr>
          <p:spPr bwMode="auto">
            <a:xfrm flipH="1">
              <a:off x="1043" y="91"/>
              <a:ext cx="0" cy="2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34" name="Line 34"/>
            <p:cNvSpPr>
              <a:spLocks noChangeShapeType="1"/>
            </p:cNvSpPr>
            <p:nvPr/>
          </p:nvSpPr>
          <p:spPr bwMode="auto">
            <a:xfrm flipV="1">
              <a:off x="1043" y="204"/>
              <a:ext cx="61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5135" name="直接连接符 23"/>
            <p:cNvCxnSpPr>
              <a:cxnSpLocks noChangeShapeType="1"/>
            </p:cNvCxnSpPr>
            <p:nvPr/>
          </p:nvCxnSpPr>
          <p:spPr bwMode="auto">
            <a:xfrm rot="5400000" flipH="1" flipV="1">
              <a:off x="1302" y="538"/>
              <a:ext cx="695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</p:cxnSp>
        <p:cxnSp>
          <p:nvCxnSpPr>
            <p:cNvPr id="5136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324" y="538"/>
              <a:ext cx="695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</p:cxnSp>
        <p:sp>
          <p:nvSpPr>
            <p:cNvPr id="5137" name="Line 41"/>
            <p:cNvSpPr>
              <a:spLocks noChangeShapeType="1"/>
            </p:cNvSpPr>
            <p:nvPr/>
          </p:nvSpPr>
          <p:spPr bwMode="auto">
            <a:xfrm>
              <a:off x="476" y="204"/>
              <a:ext cx="477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38" name="Text Box 36"/>
            <p:cNvSpPr txBox="1">
              <a:spLocks noChangeArrowheads="1"/>
            </p:cNvSpPr>
            <p:nvPr/>
          </p:nvSpPr>
          <p:spPr bwMode="auto">
            <a:xfrm>
              <a:off x="873" y="1139"/>
              <a:ext cx="310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139" name="Text Box 37"/>
            <p:cNvSpPr txBox="1">
              <a:spLocks noChangeArrowheads="1"/>
            </p:cNvSpPr>
            <p:nvPr/>
          </p:nvSpPr>
          <p:spPr bwMode="auto">
            <a:xfrm>
              <a:off x="318" y="191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40" name="Text Box 38"/>
            <p:cNvSpPr txBox="1">
              <a:spLocks noChangeArrowheads="1"/>
            </p:cNvSpPr>
            <p:nvPr/>
          </p:nvSpPr>
          <p:spPr bwMode="auto">
            <a:xfrm>
              <a:off x="881" y="528"/>
              <a:ext cx="310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5141" name="直接连接符 20"/>
            <p:cNvCxnSpPr>
              <a:cxnSpLocks noChangeShapeType="1"/>
            </p:cNvCxnSpPr>
            <p:nvPr/>
          </p:nvCxnSpPr>
          <p:spPr bwMode="auto">
            <a:xfrm flipV="1">
              <a:off x="13" y="1511"/>
              <a:ext cx="1633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</a:ln>
          </p:spPr>
        </p:cxnSp>
        <p:sp>
          <p:nvSpPr>
            <p:cNvPr id="5142" name="AutoShape 21"/>
            <p:cNvSpPr>
              <a:spLocks noChangeArrowheads="1"/>
            </p:cNvSpPr>
            <p:nvPr/>
          </p:nvSpPr>
          <p:spPr bwMode="auto">
            <a:xfrm>
              <a:off x="681" y="134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rgbClr val="000099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43" name="Oval 41"/>
            <p:cNvSpPr>
              <a:spLocks noChangeArrowheads="1"/>
            </p:cNvSpPr>
            <p:nvPr/>
          </p:nvSpPr>
          <p:spPr bwMode="auto">
            <a:xfrm>
              <a:off x="0" y="872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44" name="Oval 42"/>
            <p:cNvSpPr>
              <a:spLocks noChangeArrowheads="1"/>
            </p:cNvSpPr>
            <p:nvPr/>
          </p:nvSpPr>
          <p:spPr bwMode="auto">
            <a:xfrm>
              <a:off x="1624" y="881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45" name="Oval 42"/>
            <p:cNvSpPr>
              <a:spLocks noChangeArrowheads="1"/>
            </p:cNvSpPr>
            <p:nvPr/>
          </p:nvSpPr>
          <p:spPr bwMode="auto">
            <a:xfrm>
              <a:off x="250" y="191"/>
              <a:ext cx="65" cy="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二、连接串联电路和并联电路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3962400" cy="3276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．通路的条数：</a:t>
            </a:r>
          </a:p>
          <a:p>
            <a:pPr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）串联电路只有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一条通路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 </a:t>
            </a:r>
          </a:p>
          <a:p>
            <a:pPr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）并联电路有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多条通路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6148" name="Group 4"/>
          <p:cNvGrpSpPr/>
          <p:nvPr/>
        </p:nvGrpSpPr>
        <p:grpSpPr>
          <a:xfrm>
            <a:off x="4419600" y="1143000"/>
            <a:ext cx="3505200" cy="2171700"/>
            <a:chOff x="0" y="0"/>
            <a:chExt cx="2585" cy="1532"/>
          </a:xfrm>
        </p:grpSpPr>
        <p:grpSp>
          <p:nvGrpSpPr>
            <p:cNvPr id="6192" name="Group 5"/>
            <p:cNvGrpSpPr/>
            <p:nvPr/>
          </p:nvGrpSpPr>
          <p:grpSpPr>
            <a:xfrm>
              <a:off x="0" y="35"/>
              <a:ext cx="2585" cy="1497"/>
              <a:chOff x="0" y="0"/>
              <a:chExt cx="2585" cy="1497"/>
            </a:xfrm>
          </p:grpSpPr>
          <p:pic>
            <p:nvPicPr>
              <p:cNvPr id="6196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6197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6198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6199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6200" name="未知"/>
              <p:cNvSpPr/>
              <p:nvPr/>
            </p:nvSpPr>
            <p:spPr bwMode="auto">
              <a:xfrm>
                <a:off x="2253" y="285"/>
                <a:ext cx="332" cy="774"/>
              </a:xfrm>
              <a:custGeom>
                <a:avLst/>
                <a:gdLst>
                  <a:gd name="T0" fmla="*/ 20 w 374"/>
                  <a:gd name="T1" fmla="*/ 0 h 862"/>
                  <a:gd name="T2" fmla="*/ 110 w 374"/>
                  <a:gd name="T3" fmla="*/ 109 h 862"/>
                  <a:gd name="T4" fmla="*/ 0 w 374"/>
                  <a:gd name="T5" fmla="*/ 295 h 862"/>
                  <a:gd name="T6" fmla="*/ 0 60000 65536"/>
                  <a:gd name="T7" fmla="*/ 0 60000 65536"/>
                  <a:gd name="T8" fmla="*/ 0 60000 65536"/>
                  <a:gd name="T9" fmla="*/ 0 w 374"/>
                  <a:gd name="T10" fmla="*/ 0 h 862"/>
                  <a:gd name="T11" fmla="*/ 374 w 374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01" name="未知"/>
              <p:cNvSpPr/>
              <p:nvPr/>
            </p:nvSpPr>
            <p:spPr bwMode="auto">
              <a:xfrm>
                <a:off x="965" y="1059"/>
                <a:ext cx="665" cy="224"/>
              </a:xfrm>
              <a:custGeom>
                <a:avLst/>
                <a:gdLst>
                  <a:gd name="T0" fmla="*/ 228 w 749"/>
                  <a:gd name="T1" fmla="*/ 0 h 250"/>
                  <a:gd name="T2" fmla="*/ 76 w 749"/>
                  <a:gd name="T3" fmla="*/ 22 h 250"/>
                  <a:gd name="T4" fmla="*/ 0 w 749"/>
                  <a:gd name="T5" fmla="*/ 83 h 250"/>
                  <a:gd name="T6" fmla="*/ 0 60000 65536"/>
                  <a:gd name="T7" fmla="*/ 0 60000 65536"/>
                  <a:gd name="T8" fmla="*/ 0 60000 65536"/>
                  <a:gd name="T9" fmla="*/ 0 w 749"/>
                  <a:gd name="T10" fmla="*/ 0 h 250"/>
                  <a:gd name="T11" fmla="*/ 749 w 749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02" name="未知"/>
              <p:cNvSpPr/>
              <p:nvPr/>
            </p:nvSpPr>
            <p:spPr bwMode="auto">
              <a:xfrm>
                <a:off x="13" y="366"/>
                <a:ext cx="349" cy="917"/>
              </a:xfrm>
              <a:custGeom>
                <a:avLst/>
                <a:gdLst>
                  <a:gd name="T0" fmla="*/ 120 w 393"/>
                  <a:gd name="T1" fmla="*/ 348 h 1021"/>
                  <a:gd name="T2" fmla="*/ 10 w 393"/>
                  <a:gd name="T3" fmla="*/ 186 h 1021"/>
                  <a:gd name="T4" fmla="*/ 64 w 393"/>
                  <a:gd name="T5" fmla="*/ 0 h 1021"/>
                  <a:gd name="T6" fmla="*/ 0 60000 65536"/>
                  <a:gd name="T7" fmla="*/ 0 60000 65536"/>
                  <a:gd name="T8" fmla="*/ 0 60000 65536"/>
                  <a:gd name="T9" fmla="*/ 0 w 393"/>
                  <a:gd name="T10" fmla="*/ 0 h 1021"/>
                  <a:gd name="T11" fmla="*/ 393 w 393"/>
                  <a:gd name="T12" fmla="*/ 1021 h 1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03" name="未知"/>
              <p:cNvSpPr/>
              <p:nvPr/>
            </p:nvSpPr>
            <p:spPr bwMode="auto">
              <a:xfrm>
                <a:off x="680" y="152"/>
                <a:ext cx="590" cy="188"/>
              </a:xfrm>
              <a:custGeom>
                <a:avLst/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88"/>
                  <a:gd name="T11" fmla="*/ 590 w 590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6193" name="Text Box 14"/>
            <p:cNvSpPr txBox="1">
              <a:spLocks noChangeArrowheads="1"/>
            </p:cNvSpPr>
            <p:nvPr/>
          </p:nvSpPr>
          <p:spPr bwMode="auto">
            <a:xfrm>
              <a:off x="698" y="714"/>
              <a:ext cx="363" cy="3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194" name="Text Box 15"/>
            <p:cNvSpPr txBox="1">
              <a:spLocks noChangeArrowheads="1"/>
            </p:cNvSpPr>
            <p:nvPr/>
          </p:nvSpPr>
          <p:spPr bwMode="auto">
            <a:xfrm>
              <a:off x="340" y="0"/>
              <a:ext cx="263" cy="3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95" name="Text Box 16"/>
            <p:cNvSpPr txBox="1">
              <a:spLocks noChangeArrowheads="1"/>
            </p:cNvSpPr>
            <p:nvPr/>
          </p:nvSpPr>
          <p:spPr bwMode="auto">
            <a:xfrm>
              <a:off x="1965" y="536"/>
              <a:ext cx="363" cy="3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149" name="Group 66"/>
          <p:cNvGrpSpPr/>
          <p:nvPr/>
        </p:nvGrpSpPr>
        <p:grpSpPr>
          <a:xfrm>
            <a:off x="7315200" y="4876800"/>
            <a:ext cx="1512888" cy="1511300"/>
            <a:chOff x="0" y="0"/>
            <a:chExt cx="896" cy="901"/>
          </a:xfrm>
        </p:grpSpPr>
        <p:sp>
          <p:nvSpPr>
            <p:cNvPr id="6177" name="Rectangle 67"/>
            <p:cNvSpPr>
              <a:spLocks noChangeArrowheads="1"/>
            </p:cNvSpPr>
            <p:nvPr/>
          </p:nvSpPr>
          <p:spPr bwMode="auto">
            <a:xfrm>
              <a:off x="0" y="249"/>
              <a:ext cx="896" cy="5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6178" name="Group 68"/>
            <p:cNvGrpSpPr/>
            <p:nvPr/>
          </p:nvGrpSpPr>
          <p:grpSpPr>
            <a:xfrm>
              <a:off x="567" y="703"/>
              <a:ext cx="44" cy="198"/>
              <a:chOff x="0" y="0"/>
              <a:chExt cx="91" cy="476"/>
            </a:xfrm>
          </p:grpSpPr>
          <p:sp>
            <p:nvSpPr>
              <p:cNvPr id="6189" name="Rectangle 69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90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91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6179" name="Group 72"/>
            <p:cNvGrpSpPr/>
            <p:nvPr/>
          </p:nvGrpSpPr>
          <p:grpSpPr>
            <a:xfrm>
              <a:off x="113" y="733"/>
              <a:ext cx="151" cy="83"/>
              <a:chOff x="0" y="0"/>
              <a:chExt cx="317" cy="182"/>
            </a:xfrm>
          </p:grpSpPr>
          <p:sp>
            <p:nvSpPr>
              <p:cNvPr id="6186" name="Rectangle 73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87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88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6180" name="AutoShape 21"/>
            <p:cNvSpPr>
              <a:spLocks noChangeArrowheads="1"/>
            </p:cNvSpPr>
            <p:nvPr/>
          </p:nvSpPr>
          <p:spPr bwMode="auto">
            <a:xfrm>
              <a:off x="385" y="159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81" name="Rectangle 77"/>
            <p:cNvSpPr>
              <a:spLocks noChangeArrowheads="1"/>
            </p:cNvSpPr>
            <p:nvPr/>
          </p:nvSpPr>
          <p:spPr bwMode="auto">
            <a:xfrm>
              <a:off x="499" y="476"/>
              <a:ext cx="261" cy="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82" name="Rectangle 78"/>
            <p:cNvSpPr>
              <a:spLocks noChangeArrowheads="1"/>
            </p:cNvSpPr>
            <p:nvPr/>
          </p:nvSpPr>
          <p:spPr bwMode="auto">
            <a:xfrm>
              <a:off x="476" y="0"/>
              <a:ext cx="261" cy="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83" name="Line 79"/>
            <p:cNvSpPr>
              <a:spLocks noChangeShapeType="1"/>
            </p:cNvSpPr>
            <p:nvPr/>
          </p:nvSpPr>
          <p:spPr bwMode="auto">
            <a:xfrm>
              <a:off x="0" y="521"/>
              <a:ext cx="8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84" name="AutoShape 21"/>
            <p:cNvSpPr>
              <a:spLocks noChangeArrowheads="1"/>
            </p:cNvSpPr>
            <p:nvPr/>
          </p:nvSpPr>
          <p:spPr bwMode="auto">
            <a:xfrm>
              <a:off x="385" y="417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85" name="Rectangle 81"/>
            <p:cNvSpPr>
              <a:spLocks noChangeArrowheads="1"/>
            </p:cNvSpPr>
            <p:nvPr/>
          </p:nvSpPr>
          <p:spPr bwMode="auto">
            <a:xfrm>
              <a:off x="113" y="521"/>
              <a:ext cx="250" cy="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6150" name="组合 59"/>
          <p:cNvGrpSpPr/>
          <p:nvPr/>
        </p:nvGrpSpPr>
        <p:grpSpPr>
          <a:xfrm>
            <a:off x="7162800" y="3276600"/>
            <a:ext cx="1559404" cy="1307041"/>
            <a:chOff x="990600" y="5181600"/>
            <a:chExt cx="1559404" cy="1307041"/>
          </a:xfrm>
        </p:grpSpPr>
        <p:sp>
          <p:nvSpPr>
            <p:cNvPr id="6164" name="Rectangle 83"/>
            <p:cNvSpPr>
              <a:spLocks noChangeArrowheads="1"/>
            </p:cNvSpPr>
            <p:nvPr/>
          </p:nvSpPr>
          <p:spPr bwMode="auto">
            <a:xfrm>
              <a:off x="990600" y="5355779"/>
              <a:ext cx="1518736" cy="68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6165" name="Group 84"/>
            <p:cNvGrpSpPr/>
            <p:nvPr/>
          </p:nvGrpSpPr>
          <p:grpSpPr>
            <a:xfrm>
              <a:off x="2033383" y="5181600"/>
              <a:ext cx="73934" cy="331841"/>
              <a:chOff x="0" y="0"/>
              <a:chExt cx="91" cy="476"/>
            </a:xfrm>
          </p:grpSpPr>
          <p:sp>
            <p:nvSpPr>
              <p:cNvPr id="6174" name="Rectangle 85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75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76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6166" name="Group 88"/>
            <p:cNvGrpSpPr/>
            <p:nvPr/>
          </p:nvGrpSpPr>
          <p:grpSpPr>
            <a:xfrm>
              <a:off x="1247830" y="5268689"/>
              <a:ext cx="255690" cy="139643"/>
              <a:chOff x="0" y="0"/>
              <a:chExt cx="317" cy="182"/>
            </a:xfrm>
          </p:grpSpPr>
          <p:sp>
            <p:nvSpPr>
              <p:cNvPr id="6171" name="Rectangle 89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72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73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6167" name="AutoShape 21"/>
            <p:cNvSpPr>
              <a:spLocks noChangeArrowheads="1"/>
            </p:cNvSpPr>
            <p:nvPr/>
          </p:nvSpPr>
          <p:spPr bwMode="auto">
            <a:xfrm>
              <a:off x="1283257" y="5887324"/>
              <a:ext cx="294197" cy="2912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8" name="AutoShape 21"/>
            <p:cNvSpPr>
              <a:spLocks noChangeArrowheads="1"/>
            </p:cNvSpPr>
            <p:nvPr/>
          </p:nvSpPr>
          <p:spPr bwMode="auto">
            <a:xfrm>
              <a:off x="1940965" y="5887324"/>
              <a:ext cx="294197" cy="2912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9" name="Rectangle 94"/>
            <p:cNvSpPr>
              <a:spLocks noChangeArrowheads="1"/>
            </p:cNvSpPr>
            <p:nvPr/>
          </p:nvSpPr>
          <p:spPr bwMode="auto">
            <a:xfrm>
              <a:off x="2108858" y="6067509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70" name="Rectangle 95"/>
            <p:cNvSpPr>
              <a:spLocks noChangeArrowheads="1"/>
            </p:cNvSpPr>
            <p:nvPr/>
          </p:nvSpPr>
          <p:spPr bwMode="auto">
            <a:xfrm>
              <a:off x="1406481" y="6088531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151" name="Group 96"/>
          <p:cNvGrpSpPr/>
          <p:nvPr/>
        </p:nvGrpSpPr>
        <p:grpSpPr>
          <a:xfrm>
            <a:off x="3429000" y="4191000"/>
            <a:ext cx="3405188" cy="2209800"/>
            <a:chOff x="0" y="0"/>
            <a:chExt cx="2585" cy="1613"/>
          </a:xfrm>
        </p:grpSpPr>
        <p:pic>
          <p:nvPicPr>
            <p:cNvPr id="615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6153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6154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6155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6156" name="未知"/>
            <p:cNvSpPr/>
            <p:nvPr/>
          </p:nvSpPr>
          <p:spPr bwMode="auto">
            <a:xfrm>
              <a:off x="2253" y="341"/>
              <a:ext cx="332" cy="774"/>
            </a:xfrm>
            <a:custGeom>
              <a:avLst/>
              <a:gdLst>
                <a:gd name="T0" fmla="*/ 20 w 374"/>
                <a:gd name="T1" fmla="*/ 0 h 862"/>
                <a:gd name="T2" fmla="*/ 110 w 374"/>
                <a:gd name="T3" fmla="*/ 109 h 862"/>
                <a:gd name="T4" fmla="*/ 0 w 374"/>
                <a:gd name="T5" fmla="*/ 295 h 862"/>
                <a:gd name="T6" fmla="*/ 0 60000 65536"/>
                <a:gd name="T7" fmla="*/ 0 60000 65536"/>
                <a:gd name="T8" fmla="*/ 0 60000 65536"/>
                <a:gd name="T9" fmla="*/ 0 w 374"/>
                <a:gd name="T10" fmla="*/ 0 h 862"/>
                <a:gd name="T11" fmla="*/ 374 w 374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57" name="未知"/>
            <p:cNvSpPr/>
            <p:nvPr/>
          </p:nvSpPr>
          <p:spPr bwMode="auto">
            <a:xfrm>
              <a:off x="13" y="422"/>
              <a:ext cx="349" cy="917"/>
            </a:xfrm>
            <a:custGeom>
              <a:avLst/>
              <a:gdLst>
                <a:gd name="T0" fmla="*/ 120 w 393"/>
                <a:gd name="T1" fmla="*/ 348 h 1021"/>
                <a:gd name="T2" fmla="*/ 10 w 393"/>
                <a:gd name="T3" fmla="*/ 186 h 1021"/>
                <a:gd name="T4" fmla="*/ 64 w 393"/>
                <a:gd name="T5" fmla="*/ 0 h 1021"/>
                <a:gd name="T6" fmla="*/ 0 60000 65536"/>
                <a:gd name="T7" fmla="*/ 0 60000 65536"/>
                <a:gd name="T8" fmla="*/ 0 60000 65536"/>
                <a:gd name="T9" fmla="*/ 0 w 393"/>
                <a:gd name="T10" fmla="*/ 0 h 1021"/>
                <a:gd name="T11" fmla="*/ 393 w 393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58" name="未知"/>
            <p:cNvSpPr/>
            <p:nvPr/>
          </p:nvSpPr>
          <p:spPr bwMode="auto">
            <a:xfrm>
              <a:off x="318" y="733"/>
              <a:ext cx="1292" cy="571"/>
            </a:xfrm>
            <a:custGeom>
              <a:avLst/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  <a:gd name="T6" fmla="*/ 0 60000 65536"/>
                <a:gd name="T7" fmla="*/ 0 60000 65536"/>
                <a:gd name="T8" fmla="*/ 0 60000 65536"/>
                <a:gd name="T9" fmla="*/ 0 w 1292"/>
                <a:gd name="T10" fmla="*/ 0 h 571"/>
                <a:gd name="T11" fmla="*/ 1292 w 1292"/>
                <a:gd name="T12" fmla="*/ 571 h 5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59" name="未知"/>
            <p:cNvSpPr/>
            <p:nvPr/>
          </p:nvSpPr>
          <p:spPr bwMode="auto">
            <a:xfrm>
              <a:off x="930" y="1122"/>
              <a:ext cx="1501" cy="491"/>
            </a:xfrm>
            <a:custGeom>
              <a:avLst/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1"/>
                <a:gd name="T13" fmla="*/ 0 h 491"/>
                <a:gd name="T14" fmla="*/ 1501 w 1501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>
              <a:solidFill>
                <a:srgbClr val="003399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0" name="未知"/>
            <p:cNvSpPr/>
            <p:nvPr/>
          </p:nvSpPr>
          <p:spPr bwMode="auto">
            <a:xfrm>
              <a:off x="658" y="215"/>
              <a:ext cx="590" cy="188"/>
            </a:xfrm>
            <a:custGeom>
              <a:avLst/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  <a:gd name="T6" fmla="*/ 0 60000 65536"/>
                <a:gd name="T7" fmla="*/ 0 60000 65536"/>
                <a:gd name="T8" fmla="*/ 0 60000 65536"/>
                <a:gd name="T9" fmla="*/ 0 w 590"/>
                <a:gd name="T10" fmla="*/ 0 h 188"/>
                <a:gd name="T11" fmla="*/ 590 w 590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1" name="Text Box 106"/>
            <p:cNvSpPr txBox="1">
              <a:spLocks noChangeArrowheads="1"/>
            </p:cNvSpPr>
            <p:nvPr/>
          </p:nvSpPr>
          <p:spPr bwMode="auto">
            <a:xfrm>
              <a:off x="1986" y="568"/>
              <a:ext cx="374" cy="3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162" name="Text Box 107"/>
            <p:cNvSpPr txBox="1">
              <a:spLocks noChangeArrowheads="1"/>
            </p:cNvSpPr>
            <p:nvPr/>
          </p:nvSpPr>
          <p:spPr bwMode="auto">
            <a:xfrm>
              <a:off x="725" y="817"/>
              <a:ext cx="374" cy="3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163" name="Text Box 108"/>
            <p:cNvSpPr txBox="1">
              <a:spLocks noChangeArrowheads="1"/>
            </p:cNvSpPr>
            <p:nvPr/>
          </p:nvSpPr>
          <p:spPr bwMode="auto">
            <a:xfrm>
              <a:off x="386" y="0"/>
              <a:ext cx="268" cy="3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．用电器是否相互影响：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）串联电路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用电器互相影响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）并联电路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各支路用电器不互相影响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172" name="Group 4"/>
          <p:cNvGrpSpPr/>
          <p:nvPr/>
        </p:nvGrpSpPr>
        <p:grpSpPr>
          <a:xfrm>
            <a:off x="609600" y="3124200"/>
            <a:ext cx="2895600" cy="1752600"/>
            <a:chOff x="0" y="0"/>
            <a:chExt cx="2585" cy="1532"/>
          </a:xfrm>
        </p:grpSpPr>
        <p:grpSp>
          <p:nvGrpSpPr>
            <p:cNvPr id="7216" name="Group 5"/>
            <p:cNvGrpSpPr/>
            <p:nvPr/>
          </p:nvGrpSpPr>
          <p:grpSpPr>
            <a:xfrm>
              <a:off x="0" y="35"/>
              <a:ext cx="2585" cy="1497"/>
              <a:chOff x="0" y="0"/>
              <a:chExt cx="2585" cy="1497"/>
            </a:xfrm>
          </p:grpSpPr>
          <p:pic>
            <p:nvPicPr>
              <p:cNvPr id="7220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7221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7222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7223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7224" name="未知"/>
              <p:cNvSpPr/>
              <p:nvPr/>
            </p:nvSpPr>
            <p:spPr bwMode="auto">
              <a:xfrm>
                <a:off x="2253" y="285"/>
                <a:ext cx="332" cy="774"/>
              </a:xfrm>
              <a:custGeom>
                <a:avLst/>
                <a:gdLst>
                  <a:gd name="T0" fmla="*/ 20 w 374"/>
                  <a:gd name="T1" fmla="*/ 0 h 862"/>
                  <a:gd name="T2" fmla="*/ 110 w 374"/>
                  <a:gd name="T3" fmla="*/ 109 h 862"/>
                  <a:gd name="T4" fmla="*/ 0 w 374"/>
                  <a:gd name="T5" fmla="*/ 295 h 862"/>
                  <a:gd name="T6" fmla="*/ 0 60000 65536"/>
                  <a:gd name="T7" fmla="*/ 0 60000 65536"/>
                  <a:gd name="T8" fmla="*/ 0 60000 65536"/>
                  <a:gd name="T9" fmla="*/ 0 w 374"/>
                  <a:gd name="T10" fmla="*/ 0 h 862"/>
                  <a:gd name="T11" fmla="*/ 374 w 374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225" name="未知"/>
              <p:cNvSpPr/>
              <p:nvPr/>
            </p:nvSpPr>
            <p:spPr bwMode="auto">
              <a:xfrm>
                <a:off x="965" y="1059"/>
                <a:ext cx="665" cy="224"/>
              </a:xfrm>
              <a:custGeom>
                <a:avLst/>
                <a:gdLst>
                  <a:gd name="T0" fmla="*/ 228 w 749"/>
                  <a:gd name="T1" fmla="*/ 0 h 250"/>
                  <a:gd name="T2" fmla="*/ 76 w 749"/>
                  <a:gd name="T3" fmla="*/ 22 h 250"/>
                  <a:gd name="T4" fmla="*/ 0 w 749"/>
                  <a:gd name="T5" fmla="*/ 83 h 250"/>
                  <a:gd name="T6" fmla="*/ 0 60000 65536"/>
                  <a:gd name="T7" fmla="*/ 0 60000 65536"/>
                  <a:gd name="T8" fmla="*/ 0 60000 65536"/>
                  <a:gd name="T9" fmla="*/ 0 w 749"/>
                  <a:gd name="T10" fmla="*/ 0 h 250"/>
                  <a:gd name="T11" fmla="*/ 749 w 749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226" name="未知"/>
              <p:cNvSpPr/>
              <p:nvPr/>
            </p:nvSpPr>
            <p:spPr bwMode="auto">
              <a:xfrm>
                <a:off x="13" y="366"/>
                <a:ext cx="349" cy="917"/>
              </a:xfrm>
              <a:custGeom>
                <a:avLst/>
                <a:gdLst>
                  <a:gd name="T0" fmla="*/ 120 w 393"/>
                  <a:gd name="T1" fmla="*/ 348 h 1021"/>
                  <a:gd name="T2" fmla="*/ 10 w 393"/>
                  <a:gd name="T3" fmla="*/ 186 h 1021"/>
                  <a:gd name="T4" fmla="*/ 64 w 393"/>
                  <a:gd name="T5" fmla="*/ 0 h 1021"/>
                  <a:gd name="T6" fmla="*/ 0 60000 65536"/>
                  <a:gd name="T7" fmla="*/ 0 60000 65536"/>
                  <a:gd name="T8" fmla="*/ 0 60000 65536"/>
                  <a:gd name="T9" fmla="*/ 0 w 393"/>
                  <a:gd name="T10" fmla="*/ 0 h 1021"/>
                  <a:gd name="T11" fmla="*/ 393 w 393"/>
                  <a:gd name="T12" fmla="*/ 1021 h 1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227" name="未知"/>
              <p:cNvSpPr/>
              <p:nvPr/>
            </p:nvSpPr>
            <p:spPr bwMode="auto">
              <a:xfrm>
                <a:off x="680" y="152"/>
                <a:ext cx="590" cy="188"/>
              </a:xfrm>
              <a:custGeom>
                <a:avLst/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88"/>
                  <a:gd name="T11" fmla="*/ 590 w 590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7217" name="Text Box 14"/>
            <p:cNvSpPr txBox="1">
              <a:spLocks noChangeArrowheads="1"/>
            </p:cNvSpPr>
            <p:nvPr/>
          </p:nvSpPr>
          <p:spPr bwMode="auto">
            <a:xfrm>
              <a:off x="698" y="714"/>
              <a:ext cx="440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218" name="Text Box 15"/>
            <p:cNvSpPr txBox="1">
              <a:spLocks noChangeArrowheads="1"/>
            </p:cNvSpPr>
            <p:nvPr/>
          </p:nvSpPr>
          <p:spPr bwMode="auto">
            <a:xfrm>
              <a:off x="340" y="0"/>
              <a:ext cx="318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19" name="Text Box 16"/>
            <p:cNvSpPr txBox="1">
              <a:spLocks noChangeArrowheads="1"/>
            </p:cNvSpPr>
            <p:nvPr/>
          </p:nvSpPr>
          <p:spPr bwMode="auto">
            <a:xfrm>
              <a:off x="1965" y="536"/>
              <a:ext cx="440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173" name="Group 66"/>
          <p:cNvGrpSpPr/>
          <p:nvPr/>
        </p:nvGrpSpPr>
        <p:grpSpPr>
          <a:xfrm>
            <a:off x="5486400" y="5029200"/>
            <a:ext cx="1512888" cy="1511300"/>
            <a:chOff x="0" y="0"/>
            <a:chExt cx="896" cy="901"/>
          </a:xfrm>
        </p:grpSpPr>
        <p:sp>
          <p:nvSpPr>
            <p:cNvPr id="7201" name="Rectangle 67"/>
            <p:cNvSpPr>
              <a:spLocks noChangeArrowheads="1"/>
            </p:cNvSpPr>
            <p:nvPr/>
          </p:nvSpPr>
          <p:spPr bwMode="auto">
            <a:xfrm>
              <a:off x="0" y="249"/>
              <a:ext cx="896" cy="5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7202" name="Group 68"/>
            <p:cNvGrpSpPr/>
            <p:nvPr/>
          </p:nvGrpSpPr>
          <p:grpSpPr>
            <a:xfrm>
              <a:off x="567" y="703"/>
              <a:ext cx="44" cy="198"/>
              <a:chOff x="0" y="0"/>
              <a:chExt cx="91" cy="476"/>
            </a:xfrm>
          </p:grpSpPr>
          <p:sp>
            <p:nvSpPr>
              <p:cNvPr id="7213" name="Rectangle 69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214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215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7203" name="Group 72"/>
            <p:cNvGrpSpPr/>
            <p:nvPr/>
          </p:nvGrpSpPr>
          <p:grpSpPr>
            <a:xfrm>
              <a:off x="113" y="733"/>
              <a:ext cx="151" cy="83"/>
              <a:chOff x="0" y="0"/>
              <a:chExt cx="317" cy="182"/>
            </a:xfrm>
          </p:grpSpPr>
          <p:sp>
            <p:nvSpPr>
              <p:cNvPr id="7210" name="Rectangle 73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211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212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7204" name="AutoShape 21"/>
            <p:cNvSpPr>
              <a:spLocks noChangeArrowheads="1"/>
            </p:cNvSpPr>
            <p:nvPr/>
          </p:nvSpPr>
          <p:spPr bwMode="auto">
            <a:xfrm>
              <a:off x="385" y="159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05" name="Rectangle 77"/>
            <p:cNvSpPr>
              <a:spLocks noChangeArrowheads="1"/>
            </p:cNvSpPr>
            <p:nvPr/>
          </p:nvSpPr>
          <p:spPr bwMode="auto">
            <a:xfrm>
              <a:off x="499" y="476"/>
              <a:ext cx="261" cy="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06" name="Rectangle 78"/>
            <p:cNvSpPr>
              <a:spLocks noChangeArrowheads="1"/>
            </p:cNvSpPr>
            <p:nvPr/>
          </p:nvSpPr>
          <p:spPr bwMode="auto">
            <a:xfrm>
              <a:off x="476" y="0"/>
              <a:ext cx="261" cy="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07" name="Line 79"/>
            <p:cNvSpPr>
              <a:spLocks noChangeShapeType="1"/>
            </p:cNvSpPr>
            <p:nvPr/>
          </p:nvSpPr>
          <p:spPr bwMode="auto">
            <a:xfrm>
              <a:off x="0" y="521"/>
              <a:ext cx="8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08" name="AutoShape 21"/>
            <p:cNvSpPr>
              <a:spLocks noChangeArrowheads="1"/>
            </p:cNvSpPr>
            <p:nvPr/>
          </p:nvSpPr>
          <p:spPr bwMode="auto">
            <a:xfrm>
              <a:off x="385" y="417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09" name="Rectangle 81"/>
            <p:cNvSpPr>
              <a:spLocks noChangeArrowheads="1"/>
            </p:cNvSpPr>
            <p:nvPr/>
          </p:nvSpPr>
          <p:spPr bwMode="auto">
            <a:xfrm>
              <a:off x="113" y="521"/>
              <a:ext cx="250" cy="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7174" name="组合 32"/>
          <p:cNvGrpSpPr/>
          <p:nvPr/>
        </p:nvGrpSpPr>
        <p:grpSpPr>
          <a:xfrm>
            <a:off x="1143000" y="5181600"/>
            <a:ext cx="1559404" cy="1307041"/>
            <a:chOff x="990600" y="5181600"/>
            <a:chExt cx="1559404" cy="1307041"/>
          </a:xfrm>
        </p:grpSpPr>
        <p:sp>
          <p:nvSpPr>
            <p:cNvPr id="7188" name="Rectangle 83"/>
            <p:cNvSpPr>
              <a:spLocks noChangeArrowheads="1"/>
            </p:cNvSpPr>
            <p:nvPr/>
          </p:nvSpPr>
          <p:spPr bwMode="auto">
            <a:xfrm>
              <a:off x="990600" y="5355779"/>
              <a:ext cx="1518736" cy="68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7189" name="Group 84"/>
            <p:cNvGrpSpPr/>
            <p:nvPr/>
          </p:nvGrpSpPr>
          <p:grpSpPr>
            <a:xfrm>
              <a:off x="2033383" y="5181600"/>
              <a:ext cx="73934" cy="331841"/>
              <a:chOff x="0" y="0"/>
              <a:chExt cx="91" cy="476"/>
            </a:xfrm>
          </p:grpSpPr>
          <p:sp>
            <p:nvSpPr>
              <p:cNvPr id="7198" name="Rectangle 85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199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200" name="Line 33"/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7190" name="Group 88"/>
            <p:cNvGrpSpPr/>
            <p:nvPr/>
          </p:nvGrpSpPr>
          <p:grpSpPr>
            <a:xfrm>
              <a:off x="1247830" y="5268689"/>
              <a:ext cx="255690" cy="139643"/>
              <a:chOff x="0" y="0"/>
              <a:chExt cx="317" cy="182"/>
            </a:xfrm>
          </p:grpSpPr>
          <p:sp>
            <p:nvSpPr>
              <p:cNvPr id="7195" name="Rectangle 89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196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197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7191" name="AutoShape 21"/>
            <p:cNvSpPr>
              <a:spLocks noChangeArrowheads="1"/>
            </p:cNvSpPr>
            <p:nvPr/>
          </p:nvSpPr>
          <p:spPr bwMode="auto">
            <a:xfrm>
              <a:off x="1283257" y="5887324"/>
              <a:ext cx="294197" cy="2912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92" name="AutoShape 21"/>
            <p:cNvSpPr>
              <a:spLocks noChangeArrowheads="1"/>
            </p:cNvSpPr>
            <p:nvPr/>
          </p:nvSpPr>
          <p:spPr bwMode="auto">
            <a:xfrm>
              <a:off x="1940965" y="5887324"/>
              <a:ext cx="294197" cy="2912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93" name="Rectangle 94"/>
            <p:cNvSpPr>
              <a:spLocks noChangeArrowheads="1"/>
            </p:cNvSpPr>
            <p:nvPr/>
          </p:nvSpPr>
          <p:spPr bwMode="auto">
            <a:xfrm>
              <a:off x="2108858" y="6067509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94" name="Rectangle 95"/>
            <p:cNvSpPr>
              <a:spLocks noChangeArrowheads="1"/>
            </p:cNvSpPr>
            <p:nvPr/>
          </p:nvSpPr>
          <p:spPr bwMode="auto">
            <a:xfrm>
              <a:off x="1406481" y="6088531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20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7175" name="Group 96"/>
          <p:cNvGrpSpPr/>
          <p:nvPr/>
        </p:nvGrpSpPr>
        <p:grpSpPr>
          <a:xfrm>
            <a:off x="4572000" y="3048000"/>
            <a:ext cx="2971800" cy="1981200"/>
            <a:chOff x="0" y="0"/>
            <a:chExt cx="2585" cy="1613"/>
          </a:xfrm>
        </p:grpSpPr>
        <p:pic>
          <p:nvPicPr>
            <p:cNvPr id="7176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7177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7178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7179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7180" name="未知"/>
            <p:cNvSpPr/>
            <p:nvPr/>
          </p:nvSpPr>
          <p:spPr bwMode="auto">
            <a:xfrm>
              <a:off x="2253" y="341"/>
              <a:ext cx="332" cy="774"/>
            </a:xfrm>
            <a:custGeom>
              <a:avLst/>
              <a:gdLst>
                <a:gd name="T0" fmla="*/ 20 w 374"/>
                <a:gd name="T1" fmla="*/ 0 h 862"/>
                <a:gd name="T2" fmla="*/ 110 w 374"/>
                <a:gd name="T3" fmla="*/ 109 h 862"/>
                <a:gd name="T4" fmla="*/ 0 w 374"/>
                <a:gd name="T5" fmla="*/ 295 h 862"/>
                <a:gd name="T6" fmla="*/ 0 60000 65536"/>
                <a:gd name="T7" fmla="*/ 0 60000 65536"/>
                <a:gd name="T8" fmla="*/ 0 60000 65536"/>
                <a:gd name="T9" fmla="*/ 0 w 374"/>
                <a:gd name="T10" fmla="*/ 0 h 862"/>
                <a:gd name="T11" fmla="*/ 374 w 374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81" name="未知"/>
            <p:cNvSpPr/>
            <p:nvPr/>
          </p:nvSpPr>
          <p:spPr bwMode="auto">
            <a:xfrm>
              <a:off x="13" y="422"/>
              <a:ext cx="349" cy="917"/>
            </a:xfrm>
            <a:custGeom>
              <a:avLst/>
              <a:gdLst>
                <a:gd name="T0" fmla="*/ 120 w 393"/>
                <a:gd name="T1" fmla="*/ 348 h 1021"/>
                <a:gd name="T2" fmla="*/ 10 w 393"/>
                <a:gd name="T3" fmla="*/ 186 h 1021"/>
                <a:gd name="T4" fmla="*/ 64 w 393"/>
                <a:gd name="T5" fmla="*/ 0 h 1021"/>
                <a:gd name="T6" fmla="*/ 0 60000 65536"/>
                <a:gd name="T7" fmla="*/ 0 60000 65536"/>
                <a:gd name="T8" fmla="*/ 0 60000 65536"/>
                <a:gd name="T9" fmla="*/ 0 w 393"/>
                <a:gd name="T10" fmla="*/ 0 h 1021"/>
                <a:gd name="T11" fmla="*/ 393 w 393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82" name="未知"/>
            <p:cNvSpPr/>
            <p:nvPr/>
          </p:nvSpPr>
          <p:spPr bwMode="auto">
            <a:xfrm>
              <a:off x="318" y="733"/>
              <a:ext cx="1292" cy="571"/>
            </a:xfrm>
            <a:custGeom>
              <a:avLst/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  <a:gd name="T6" fmla="*/ 0 60000 65536"/>
                <a:gd name="T7" fmla="*/ 0 60000 65536"/>
                <a:gd name="T8" fmla="*/ 0 60000 65536"/>
                <a:gd name="T9" fmla="*/ 0 w 1292"/>
                <a:gd name="T10" fmla="*/ 0 h 571"/>
                <a:gd name="T11" fmla="*/ 1292 w 1292"/>
                <a:gd name="T12" fmla="*/ 571 h 5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83" name="未知"/>
            <p:cNvSpPr/>
            <p:nvPr/>
          </p:nvSpPr>
          <p:spPr bwMode="auto">
            <a:xfrm>
              <a:off x="930" y="1122"/>
              <a:ext cx="1501" cy="491"/>
            </a:xfrm>
            <a:custGeom>
              <a:avLst/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1"/>
                <a:gd name="T13" fmla="*/ 0 h 491"/>
                <a:gd name="T14" fmla="*/ 1501 w 1501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>
              <a:solidFill>
                <a:srgbClr val="003399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84" name="未知"/>
            <p:cNvSpPr/>
            <p:nvPr/>
          </p:nvSpPr>
          <p:spPr bwMode="auto">
            <a:xfrm>
              <a:off x="658" y="215"/>
              <a:ext cx="590" cy="188"/>
            </a:xfrm>
            <a:custGeom>
              <a:avLst/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  <a:gd name="T6" fmla="*/ 0 60000 65536"/>
                <a:gd name="T7" fmla="*/ 0 60000 65536"/>
                <a:gd name="T8" fmla="*/ 0 60000 65536"/>
                <a:gd name="T9" fmla="*/ 0 w 590"/>
                <a:gd name="T10" fmla="*/ 0 h 188"/>
                <a:gd name="T11" fmla="*/ 590 w 590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85" name="Text Box 106"/>
            <p:cNvSpPr txBox="1">
              <a:spLocks noChangeArrowheads="1"/>
            </p:cNvSpPr>
            <p:nvPr/>
          </p:nvSpPr>
          <p:spPr bwMode="auto">
            <a:xfrm>
              <a:off x="1986" y="568"/>
              <a:ext cx="428" cy="3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186" name="Text Box 107"/>
            <p:cNvSpPr txBox="1">
              <a:spLocks noChangeArrowheads="1"/>
            </p:cNvSpPr>
            <p:nvPr/>
          </p:nvSpPr>
          <p:spPr bwMode="auto">
            <a:xfrm>
              <a:off x="725" y="817"/>
              <a:ext cx="428" cy="3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187" name="Text Box 108"/>
            <p:cNvSpPr txBox="1">
              <a:spLocks noChangeArrowheads="1"/>
            </p:cNvSpPr>
            <p:nvPr/>
          </p:nvSpPr>
          <p:spPr bwMode="auto">
            <a:xfrm>
              <a:off x="386" y="0"/>
              <a:ext cx="310" cy="3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．开关的作用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41838"/>
            <a:ext cx="8229600" cy="170656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串联电路中，开关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控制所有用电器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p"/>
            </a:pP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开关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位置的改变不影响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它对用电器的控制作用。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8196" name="Group 17"/>
          <p:cNvGrpSpPr/>
          <p:nvPr/>
        </p:nvGrpSpPr>
        <p:grpSpPr>
          <a:xfrm>
            <a:off x="668338" y="1660525"/>
            <a:ext cx="3721100" cy="2581275"/>
            <a:chOff x="0" y="0"/>
            <a:chExt cx="2254" cy="1523"/>
          </a:xfrm>
        </p:grpSpPr>
        <p:pic>
          <p:nvPicPr>
            <p:cNvPr id="8210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025" y="0"/>
              <a:ext cx="1024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8211" name="Group 19"/>
            <p:cNvGrpSpPr/>
            <p:nvPr/>
          </p:nvGrpSpPr>
          <p:grpSpPr>
            <a:xfrm>
              <a:off x="0" y="199"/>
              <a:ext cx="790" cy="751"/>
              <a:chOff x="0" y="0"/>
              <a:chExt cx="790" cy="751"/>
            </a:xfrm>
          </p:grpSpPr>
          <p:pic>
            <p:nvPicPr>
              <p:cNvPr id="8222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0" y="147"/>
                <a:ext cx="790" cy="6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8223" name="Text Box 21"/>
              <p:cNvSpPr txBox="1">
                <a:spLocks noChangeArrowheads="1"/>
              </p:cNvSpPr>
              <p:nvPr/>
            </p:nvSpPr>
            <p:spPr bwMode="auto">
              <a:xfrm>
                <a:off x="454" y="0"/>
                <a:ext cx="298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/>
                  <a:buNone/>
                </a:pPr>
                <a:r>
                  <a:rPr lang="en-US" altLang="zh-CN" sz="2400" b="1">
                    <a:ea typeface="楷体" pitchFamily="49" charset="-122"/>
                    <a:cs typeface="Times New Roman" pitchFamily="18" charset="0"/>
                  </a:rPr>
                  <a:t>L</a:t>
                </a:r>
                <a:r>
                  <a:rPr lang="en-US" altLang="zh-CN" sz="2400" b="1" baseline="-25000">
                    <a:ea typeface="楷体" pitchFamily="49" charset="-122"/>
                    <a:cs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8212" name="Group 22"/>
            <p:cNvGrpSpPr/>
            <p:nvPr/>
          </p:nvGrpSpPr>
          <p:grpSpPr>
            <a:xfrm>
              <a:off x="477" y="948"/>
              <a:ext cx="741" cy="575"/>
              <a:chOff x="0" y="0"/>
              <a:chExt cx="741" cy="575"/>
            </a:xfrm>
          </p:grpSpPr>
          <p:pic>
            <p:nvPicPr>
              <p:cNvPr id="8220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0" y="56"/>
                <a:ext cx="741" cy="5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8221" name="Text Box 24"/>
              <p:cNvSpPr txBox="1">
                <a:spLocks noChangeArrowheads="1"/>
              </p:cNvSpPr>
              <p:nvPr/>
            </p:nvSpPr>
            <p:spPr bwMode="auto">
              <a:xfrm>
                <a:off x="409" y="0"/>
                <a:ext cx="216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/>
                  <a:buNone/>
                </a:pPr>
                <a:r>
                  <a:rPr lang="en-US" altLang="zh-CN" sz="2400" b="1">
                    <a:ea typeface="楷体" pitchFamily="49" charset="-122"/>
                    <a:cs typeface="Times New Roman" pitchFamily="18" charset="0"/>
                  </a:rPr>
                  <a:t>S</a:t>
                </a:r>
                <a:endParaRPr lang="en-US" altLang="zh-CN" sz="2400" b="1" baseline="-250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8213" name="Group 25"/>
            <p:cNvGrpSpPr/>
            <p:nvPr/>
          </p:nvGrpSpPr>
          <p:grpSpPr>
            <a:xfrm>
              <a:off x="1384" y="630"/>
              <a:ext cx="789" cy="744"/>
              <a:chOff x="0" y="0"/>
              <a:chExt cx="789" cy="744"/>
            </a:xfrm>
          </p:grpSpPr>
          <p:pic>
            <p:nvPicPr>
              <p:cNvPr id="8218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0" y="140"/>
                <a:ext cx="789" cy="6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8219" name="Text Box 27"/>
              <p:cNvSpPr txBox="1">
                <a:spLocks noChangeArrowheads="1"/>
              </p:cNvSpPr>
              <p:nvPr/>
            </p:nvSpPr>
            <p:spPr bwMode="auto">
              <a:xfrm>
                <a:off x="431" y="0"/>
                <a:ext cx="298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/>
                  <a:buNone/>
                </a:pPr>
                <a:r>
                  <a:rPr lang="en-US" altLang="zh-CN" sz="2400" b="1">
                    <a:ea typeface="楷体" pitchFamily="49" charset="-122"/>
                    <a:cs typeface="Times New Roman" pitchFamily="18" charset="0"/>
                  </a:rPr>
                  <a:t>L</a:t>
                </a:r>
                <a:r>
                  <a:rPr lang="en-US" altLang="zh-CN" sz="2400" b="1" baseline="-25000">
                    <a:ea typeface="楷体" pitchFamily="49" charset="-122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8214" name="未知"/>
            <p:cNvSpPr/>
            <p:nvPr/>
          </p:nvSpPr>
          <p:spPr bwMode="auto">
            <a:xfrm>
              <a:off x="1996" y="256"/>
              <a:ext cx="258" cy="907"/>
            </a:xfrm>
            <a:custGeom>
              <a:avLst/>
              <a:gdLst>
                <a:gd name="T0" fmla="*/ 0 w 258"/>
                <a:gd name="T1" fmla="*/ 0 h 907"/>
                <a:gd name="T2" fmla="*/ 250 w 258"/>
                <a:gd name="T3" fmla="*/ 567 h 907"/>
                <a:gd name="T4" fmla="*/ 46 w 258"/>
                <a:gd name="T5" fmla="*/ 907 h 907"/>
                <a:gd name="T6" fmla="*/ 0 60000 65536"/>
                <a:gd name="T7" fmla="*/ 0 60000 65536"/>
                <a:gd name="T8" fmla="*/ 0 60000 65536"/>
                <a:gd name="T9" fmla="*/ 0 w 258"/>
                <a:gd name="T10" fmla="*/ 0 h 907"/>
                <a:gd name="T11" fmla="*/ 258 w 258"/>
                <a:gd name="T12" fmla="*/ 907 h 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" h="906">
                  <a:moveTo>
                    <a:pt x="0" y="0"/>
                  </a:moveTo>
                  <a:cubicBezTo>
                    <a:pt x="121" y="208"/>
                    <a:pt x="242" y="416"/>
                    <a:pt x="250" y="567"/>
                  </a:cubicBezTo>
                  <a:cubicBezTo>
                    <a:pt x="258" y="718"/>
                    <a:pt x="80" y="847"/>
                    <a:pt x="46" y="90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5" name="未知"/>
            <p:cNvSpPr/>
            <p:nvPr/>
          </p:nvSpPr>
          <p:spPr bwMode="auto">
            <a:xfrm>
              <a:off x="1089" y="1163"/>
              <a:ext cx="431" cy="283"/>
            </a:xfrm>
            <a:custGeom>
              <a:avLst/>
              <a:gdLst>
                <a:gd name="T0" fmla="*/ 431 w 431"/>
                <a:gd name="T1" fmla="*/ 0 h 283"/>
                <a:gd name="T2" fmla="*/ 249 w 431"/>
                <a:gd name="T3" fmla="*/ 249 h 283"/>
                <a:gd name="T4" fmla="*/ 0 w 431"/>
                <a:gd name="T5" fmla="*/ 204 h 283"/>
                <a:gd name="T6" fmla="*/ 0 60000 65536"/>
                <a:gd name="T7" fmla="*/ 0 60000 65536"/>
                <a:gd name="T8" fmla="*/ 0 60000 65536"/>
                <a:gd name="T9" fmla="*/ 0 w 431"/>
                <a:gd name="T10" fmla="*/ 0 h 283"/>
                <a:gd name="T11" fmla="*/ 431 w 43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283">
                  <a:moveTo>
                    <a:pt x="431" y="0"/>
                  </a:moveTo>
                  <a:cubicBezTo>
                    <a:pt x="376" y="107"/>
                    <a:pt x="321" y="215"/>
                    <a:pt x="249" y="249"/>
                  </a:cubicBezTo>
                  <a:cubicBezTo>
                    <a:pt x="177" y="283"/>
                    <a:pt x="88" y="243"/>
                    <a:pt x="0" y="20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6" name="未知"/>
            <p:cNvSpPr/>
            <p:nvPr/>
          </p:nvSpPr>
          <p:spPr bwMode="auto">
            <a:xfrm>
              <a:off x="95" y="754"/>
              <a:ext cx="563" cy="613"/>
            </a:xfrm>
            <a:custGeom>
              <a:avLst/>
              <a:gdLst>
                <a:gd name="T0" fmla="*/ 563 w 563"/>
                <a:gd name="T1" fmla="*/ 613 h 613"/>
                <a:gd name="T2" fmla="*/ 87 w 563"/>
                <a:gd name="T3" fmla="*/ 409 h 613"/>
                <a:gd name="T4" fmla="*/ 41 w 563"/>
                <a:gd name="T5" fmla="*/ 0 h 613"/>
                <a:gd name="T6" fmla="*/ 0 60000 65536"/>
                <a:gd name="T7" fmla="*/ 0 60000 65536"/>
                <a:gd name="T8" fmla="*/ 0 60000 65536"/>
                <a:gd name="T9" fmla="*/ 0 w 563"/>
                <a:gd name="T10" fmla="*/ 0 h 613"/>
                <a:gd name="T11" fmla="*/ 563 w 563"/>
                <a:gd name="T12" fmla="*/ 613 h 6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3" h="613">
                  <a:moveTo>
                    <a:pt x="563" y="613"/>
                  </a:moveTo>
                  <a:cubicBezTo>
                    <a:pt x="368" y="562"/>
                    <a:pt x="174" y="511"/>
                    <a:pt x="87" y="409"/>
                  </a:cubicBezTo>
                  <a:cubicBezTo>
                    <a:pt x="0" y="307"/>
                    <a:pt x="20" y="153"/>
                    <a:pt x="4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7" name="未知"/>
            <p:cNvSpPr/>
            <p:nvPr/>
          </p:nvSpPr>
          <p:spPr bwMode="auto">
            <a:xfrm>
              <a:off x="658" y="256"/>
              <a:ext cx="408" cy="476"/>
            </a:xfrm>
            <a:custGeom>
              <a:avLst/>
              <a:gdLst>
                <a:gd name="T0" fmla="*/ 0 w 408"/>
                <a:gd name="T1" fmla="*/ 476 h 476"/>
                <a:gd name="T2" fmla="*/ 250 w 408"/>
                <a:gd name="T3" fmla="*/ 340 h 476"/>
                <a:gd name="T4" fmla="*/ 408 w 408"/>
                <a:gd name="T5" fmla="*/ 0 h 476"/>
                <a:gd name="T6" fmla="*/ 0 60000 65536"/>
                <a:gd name="T7" fmla="*/ 0 60000 65536"/>
                <a:gd name="T8" fmla="*/ 0 60000 65536"/>
                <a:gd name="T9" fmla="*/ 0 w 408"/>
                <a:gd name="T10" fmla="*/ 0 h 476"/>
                <a:gd name="T11" fmla="*/ 408 w 408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476">
                  <a:moveTo>
                    <a:pt x="0" y="476"/>
                  </a:moveTo>
                  <a:cubicBezTo>
                    <a:pt x="91" y="447"/>
                    <a:pt x="182" y="419"/>
                    <a:pt x="250" y="340"/>
                  </a:cubicBezTo>
                  <a:cubicBezTo>
                    <a:pt x="318" y="261"/>
                    <a:pt x="363" y="130"/>
                    <a:pt x="40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8197" name="Group 32"/>
          <p:cNvGrpSpPr/>
          <p:nvPr/>
        </p:nvGrpSpPr>
        <p:grpSpPr>
          <a:xfrm>
            <a:off x="4932363" y="1731963"/>
            <a:ext cx="3690937" cy="2535237"/>
            <a:chOff x="0" y="0"/>
            <a:chExt cx="2234" cy="1503"/>
          </a:xfrm>
        </p:grpSpPr>
        <p:pic>
          <p:nvPicPr>
            <p:cNvPr id="8199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63" y="899"/>
              <a:ext cx="790" cy="6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8200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26" y="165"/>
              <a:ext cx="1024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8201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" y="49"/>
              <a:ext cx="741" cy="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820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264" y="707"/>
              <a:ext cx="789" cy="6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8203" name="未知"/>
            <p:cNvSpPr/>
            <p:nvPr/>
          </p:nvSpPr>
          <p:spPr bwMode="auto">
            <a:xfrm>
              <a:off x="1946" y="362"/>
              <a:ext cx="288" cy="729"/>
            </a:xfrm>
            <a:custGeom>
              <a:avLst/>
              <a:gdLst>
                <a:gd name="T0" fmla="*/ 5 w 374"/>
                <a:gd name="T1" fmla="*/ 0 h 862"/>
                <a:gd name="T2" fmla="*/ 27 w 374"/>
                <a:gd name="T3" fmla="*/ 59 h 862"/>
                <a:gd name="T4" fmla="*/ 0 w 374"/>
                <a:gd name="T5" fmla="*/ 161 h 862"/>
                <a:gd name="T6" fmla="*/ 0 60000 65536"/>
                <a:gd name="T7" fmla="*/ 0 60000 65536"/>
                <a:gd name="T8" fmla="*/ 0 60000 65536"/>
                <a:gd name="T9" fmla="*/ 0 w 374"/>
                <a:gd name="T10" fmla="*/ 0 h 862"/>
                <a:gd name="T11" fmla="*/ 374 w 374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04" name="未知"/>
            <p:cNvSpPr/>
            <p:nvPr/>
          </p:nvSpPr>
          <p:spPr bwMode="auto">
            <a:xfrm>
              <a:off x="827" y="1091"/>
              <a:ext cx="578" cy="211"/>
            </a:xfrm>
            <a:custGeom>
              <a:avLst/>
              <a:gdLst>
                <a:gd name="T0" fmla="*/ 56 w 749"/>
                <a:gd name="T1" fmla="*/ 0 h 250"/>
                <a:gd name="T2" fmla="*/ 19 w 749"/>
                <a:gd name="T3" fmla="*/ 13 h 250"/>
                <a:gd name="T4" fmla="*/ 0 w 749"/>
                <a:gd name="T5" fmla="*/ 46 h 250"/>
                <a:gd name="T6" fmla="*/ 0 60000 65536"/>
                <a:gd name="T7" fmla="*/ 0 60000 65536"/>
                <a:gd name="T8" fmla="*/ 0 60000 65536"/>
                <a:gd name="T9" fmla="*/ 0 w 749"/>
                <a:gd name="T10" fmla="*/ 0 h 250"/>
                <a:gd name="T11" fmla="*/ 749 w 749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9" h="250">
                  <a:moveTo>
                    <a:pt x="749" y="0"/>
                  </a:moveTo>
                  <a:cubicBezTo>
                    <a:pt x="562" y="13"/>
                    <a:pt x="375" y="26"/>
                    <a:pt x="250" y="68"/>
                  </a:cubicBezTo>
                  <a:cubicBezTo>
                    <a:pt x="125" y="110"/>
                    <a:pt x="62" y="180"/>
                    <a:pt x="0" y="25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05" name="未知"/>
            <p:cNvSpPr/>
            <p:nvPr/>
          </p:nvSpPr>
          <p:spPr bwMode="auto">
            <a:xfrm>
              <a:off x="0" y="438"/>
              <a:ext cx="303" cy="864"/>
            </a:xfrm>
            <a:custGeom>
              <a:avLst/>
              <a:gdLst>
                <a:gd name="T0" fmla="*/ 29 w 393"/>
                <a:gd name="T1" fmla="*/ 192 h 1021"/>
                <a:gd name="T2" fmla="*/ 2 w 393"/>
                <a:gd name="T3" fmla="*/ 102 h 1021"/>
                <a:gd name="T4" fmla="*/ 16 w 393"/>
                <a:gd name="T5" fmla="*/ 0 h 1021"/>
                <a:gd name="T6" fmla="*/ 0 60000 65536"/>
                <a:gd name="T7" fmla="*/ 0 60000 65536"/>
                <a:gd name="T8" fmla="*/ 0 60000 65536"/>
                <a:gd name="T9" fmla="*/ 0 w 393"/>
                <a:gd name="T10" fmla="*/ 0 h 1021"/>
                <a:gd name="T11" fmla="*/ 393 w 393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06" name="Text Box 40"/>
            <p:cNvSpPr txBox="1">
              <a:spLocks noChangeArrowheads="1"/>
            </p:cNvSpPr>
            <p:nvPr/>
          </p:nvSpPr>
          <p:spPr bwMode="auto">
            <a:xfrm>
              <a:off x="595" y="735"/>
              <a:ext cx="298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207" name="Text Box 41"/>
            <p:cNvSpPr txBox="1">
              <a:spLocks noChangeArrowheads="1"/>
            </p:cNvSpPr>
            <p:nvPr/>
          </p:nvSpPr>
          <p:spPr bwMode="auto">
            <a:xfrm>
              <a:off x="1779" y="0"/>
              <a:ext cx="216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08" name="Text Box 42"/>
            <p:cNvSpPr txBox="1">
              <a:spLocks noChangeArrowheads="1"/>
            </p:cNvSpPr>
            <p:nvPr/>
          </p:nvSpPr>
          <p:spPr bwMode="auto">
            <a:xfrm>
              <a:off x="1695" y="568"/>
              <a:ext cx="298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209" name="未知"/>
            <p:cNvSpPr/>
            <p:nvPr/>
          </p:nvSpPr>
          <p:spPr bwMode="auto">
            <a:xfrm>
              <a:off x="1078" y="244"/>
              <a:ext cx="499" cy="216"/>
            </a:xfrm>
            <a:custGeom>
              <a:avLst/>
              <a:gdLst>
                <a:gd name="T0" fmla="*/ 499 w 499"/>
                <a:gd name="T1" fmla="*/ 148 h 216"/>
                <a:gd name="T2" fmla="*/ 182 w 499"/>
                <a:gd name="T3" fmla="*/ 11 h 216"/>
                <a:gd name="T4" fmla="*/ 0 w 499"/>
                <a:gd name="T5" fmla="*/ 216 h 216"/>
                <a:gd name="T6" fmla="*/ 0 60000 65536"/>
                <a:gd name="T7" fmla="*/ 0 60000 65536"/>
                <a:gd name="T8" fmla="*/ 0 60000 65536"/>
                <a:gd name="T9" fmla="*/ 0 w 499"/>
                <a:gd name="T10" fmla="*/ 0 h 216"/>
                <a:gd name="T11" fmla="*/ 499 w 499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216">
                  <a:moveTo>
                    <a:pt x="499" y="148"/>
                  </a:moveTo>
                  <a:cubicBezTo>
                    <a:pt x="382" y="74"/>
                    <a:pt x="265" y="0"/>
                    <a:pt x="182" y="11"/>
                  </a:cubicBezTo>
                  <a:cubicBezTo>
                    <a:pt x="99" y="22"/>
                    <a:pt x="49" y="119"/>
                    <a:pt x="0" y="21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8198" name="Text Box 44"/>
          <p:cNvSpPr txBox="1">
            <a:spLocks noChangeArrowheads="1"/>
          </p:cNvSpPr>
          <p:nvPr/>
        </p:nvSpPr>
        <p:spPr bwMode="auto">
          <a:xfrm>
            <a:off x="1219200" y="1111250"/>
            <a:ext cx="6629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探究开关在串并联电路中的作用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648200"/>
            <a:ext cx="8229600" cy="1477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并联电路中，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干路开关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控制所有用电器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zh-CN" altLang="en-US" b="1" smtClean="0">
              <a:solidFill>
                <a:srgbClr val="CC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支路开关只能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控制所在支路的用电器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9219" name="Group 53"/>
          <p:cNvGrpSpPr/>
          <p:nvPr/>
        </p:nvGrpSpPr>
        <p:grpSpPr>
          <a:xfrm>
            <a:off x="685800" y="533400"/>
            <a:ext cx="4800600" cy="3962400"/>
            <a:chOff x="2256" y="240"/>
            <a:chExt cx="2582" cy="2189"/>
          </a:xfrm>
        </p:grpSpPr>
        <p:grpSp>
          <p:nvGrpSpPr>
            <p:cNvPr id="9220" name="Group 4"/>
            <p:cNvGrpSpPr/>
            <p:nvPr/>
          </p:nvGrpSpPr>
          <p:grpSpPr>
            <a:xfrm>
              <a:off x="2256" y="240"/>
              <a:ext cx="2582" cy="2189"/>
              <a:chOff x="0" y="0"/>
              <a:chExt cx="2582" cy="2189"/>
            </a:xfrm>
          </p:grpSpPr>
          <p:pic>
            <p:nvPicPr>
              <p:cNvPr id="9226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68" y="91"/>
                <a:ext cx="962" cy="61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9227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429" y="726"/>
                <a:ext cx="1025" cy="7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9228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1134" y="0"/>
                <a:ext cx="1329" cy="5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9229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429" y="1474"/>
                <a:ext cx="1025" cy="7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9230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182" y="816"/>
                <a:ext cx="962" cy="61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9231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182" y="1497"/>
                <a:ext cx="962" cy="61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9232" name="未知"/>
              <p:cNvSpPr/>
              <p:nvPr/>
            </p:nvSpPr>
            <p:spPr bwMode="auto">
              <a:xfrm>
                <a:off x="839" y="245"/>
                <a:ext cx="363" cy="231"/>
              </a:xfrm>
              <a:custGeom>
                <a:avLst/>
                <a:gdLst>
                  <a:gd name="T0" fmla="*/ 363 w 363"/>
                  <a:gd name="T1" fmla="*/ 72 h 231"/>
                  <a:gd name="T2" fmla="*/ 137 w 363"/>
                  <a:gd name="T3" fmla="*/ 27 h 231"/>
                  <a:gd name="T4" fmla="*/ 0 w 363"/>
                  <a:gd name="T5" fmla="*/ 231 h 231"/>
                  <a:gd name="T6" fmla="*/ 0 60000 65536"/>
                  <a:gd name="T7" fmla="*/ 0 60000 65536"/>
                  <a:gd name="T8" fmla="*/ 0 60000 65536"/>
                  <a:gd name="T9" fmla="*/ 0 w 363"/>
                  <a:gd name="T10" fmla="*/ 0 h 231"/>
                  <a:gd name="T11" fmla="*/ 363 w 363"/>
                  <a:gd name="T12" fmla="*/ 231 h 2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3" h="231">
                    <a:moveTo>
                      <a:pt x="363" y="72"/>
                    </a:moveTo>
                    <a:cubicBezTo>
                      <a:pt x="280" y="36"/>
                      <a:pt x="198" y="0"/>
                      <a:pt x="137" y="27"/>
                    </a:cubicBezTo>
                    <a:cubicBezTo>
                      <a:pt x="76" y="54"/>
                      <a:pt x="38" y="142"/>
                      <a:pt x="0" y="231"/>
                    </a:cubicBez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233" name="未知"/>
              <p:cNvSpPr/>
              <p:nvPr/>
            </p:nvSpPr>
            <p:spPr bwMode="auto">
              <a:xfrm>
                <a:off x="0" y="476"/>
                <a:ext cx="409" cy="790"/>
              </a:xfrm>
              <a:custGeom>
                <a:avLst/>
                <a:gdLst>
                  <a:gd name="T0" fmla="*/ 295 w 409"/>
                  <a:gd name="T1" fmla="*/ 0 h 790"/>
                  <a:gd name="T2" fmla="*/ 23 w 409"/>
                  <a:gd name="T3" fmla="*/ 227 h 790"/>
                  <a:gd name="T4" fmla="*/ 159 w 409"/>
                  <a:gd name="T5" fmla="*/ 703 h 790"/>
                  <a:gd name="T6" fmla="*/ 409 w 409"/>
                  <a:gd name="T7" fmla="*/ 749 h 7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790"/>
                  <a:gd name="T14" fmla="*/ 409 w 409"/>
                  <a:gd name="T15" fmla="*/ 790 h 7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790">
                    <a:moveTo>
                      <a:pt x="295" y="0"/>
                    </a:moveTo>
                    <a:cubicBezTo>
                      <a:pt x="170" y="55"/>
                      <a:pt x="46" y="110"/>
                      <a:pt x="23" y="227"/>
                    </a:cubicBezTo>
                    <a:cubicBezTo>
                      <a:pt x="0" y="344"/>
                      <a:pt x="95" y="616"/>
                      <a:pt x="159" y="703"/>
                    </a:cubicBezTo>
                    <a:cubicBezTo>
                      <a:pt x="223" y="790"/>
                      <a:pt x="367" y="741"/>
                      <a:pt x="409" y="749"/>
                    </a:cubicBez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234" name="未知"/>
              <p:cNvSpPr/>
              <p:nvPr/>
            </p:nvSpPr>
            <p:spPr bwMode="auto">
              <a:xfrm>
                <a:off x="953" y="1202"/>
                <a:ext cx="658" cy="72"/>
              </a:xfrm>
              <a:custGeom>
                <a:avLst/>
                <a:gdLst>
                  <a:gd name="T0" fmla="*/ 0 w 658"/>
                  <a:gd name="T1" fmla="*/ 23 h 72"/>
                  <a:gd name="T2" fmla="*/ 317 w 658"/>
                  <a:gd name="T3" fmla="*/ 68 h 72"/>
                  <a:gd name="T4" fmla="*/ 658 w 65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658"/>
                  <a:gd name="T10" fmla="*/ 0 h 72"/>
                  <a:gd name="T11" fmla="*/ 658 w 65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8" h="72">
                    <a:moveTo>
                      <a:pt x="0" y="23"/>
                    </a:moveTo>
                    <a:cubicBezTo>
                      <a:pt x="103" y="47"/>
                      <a:pt x="207" y="72"/>
                      <a:pt x="317" y="68"/>
                    </a:cubicBezTo>
                    <a:cubicBezTo>
                      <a:pt x="427" y="64"/>
                      <a:pt x="542" y="32"/>
                      <a:pt x="658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235" name="未知"/>
              <p:cNvSpPr/>
              <p:nvPr/>
            </p:nvSpPr>
            <p:spPr bwMode="auto">
              <a:xfrm>
                <a:off x="2268" y="317"/>
                <a:ext cx="314" cy="885"/>
              </a:xfrm>
              <a:custGeom>
                <a:avLst/>
                <a:gdLst>
                  <a:gd name="T0" fmla="*/ 0 w 314"/>
                  <a:gd name="T1" fmla="*/ 885 h 885"/>
                  <a:gd name="T2" fmla="*/ 272 w 314"/>
                  <a:gd name="T3" fmla="*/ 703 h 885"/>
                  <a:gd name="T4" fmla="*/ 250 w 314"/>
                  <a:gd name="T5" fmla="*/ 159 h 885"/>
                  <a:gd name="T6" fmla="*/ 91 w 314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4"/>
                  <a:gd name="T13" fmla="*/ 0 h 885"/>
                  <a:gd name="T14" fmla="*/ 314 w 314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4" h="885">
                    <a:moveTo>
                      <a:pt x="0" y="885"/>
                    </a:moveTo>
                    <a:cubicBezTo>
                      <a:pt x="115" y="854"/>
                      <a:pt x="230" y="824"/>
                      <a:pt x="272" y="703"/>
                    </a:cubicBezTo>
                    <a:cubicBezTo>
                      <a:pt x="314" y="582"/>
                      <a:pt x="280" y="276"/>
                      <a:pt x="250" y="159"/>
                    </a:cubicBezTo>
                    <a:cubicBezTo>
                      <a:pt x="220" y="42"/>
                      <a:pt x="155" y="21"/>
                      <a:pt x="91" y="0"/>
                    </a:cubicBez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236" name="未知"/>
              <p:cNvSpPr/>
              <p:nvPr/>
            </p:nvSpPr>
            <p:spPr bwMode="auto">
              <a:xfrm>
                <a:off x="114" y="1225"/>
                <a:ext cx="272" cy="680"/>
              </a:xfrm>
              <a:custGeom>
                <a:avLst/>
                <a:gdLst>
                  <a:gd name="T0" fmla="*/ 272 w 272"/>
                  <a:gd name="T1" fmla="*/ 0 h 680"/>
                  <a:gd name="T2" fmla="*/ 0 w 272"/>
                  <a:gd name="T3" fmla="*/ 362 h 680"/>
                  <a:gd name="T4" fmla="*/ 272 w 272"/>
                  <a:gd name="T5" fmla="*/ 680 h 680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680"/>
                  <a:gd name="T11" fmla="*/ 272 w 272"/>
                  <a:gd name="T12" fmla="*/ 680 h 6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680">
                    <a:moveTo>
                      <a:pt x="272" y="0"/>
                    </a:moveTo>
                    <a:cubicBezTo>
                      <a:pt x="136" y="124"/>
                      <a:pt x="0" y="249"/>
                      <a:pt x="0" y="362"/>
                    </a:cubicBezTo>
                    <a:cubicBezTo>
                      <a:pt x="0" y="475"/>
                      <a:pt x="136" y="577"/>
                      <a:pt x="272" y="680"/>
                    </a:cubicBezTo>
                  </a:path>
                </a:pathLst>
              </a:custGeom>
              <a:noFill/>
              <a:ln w="38100">
                <a:solidFill>
                  <a:srgbClr val="339966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237" name="未知"/>
              <p:cNvSpPr/>
              <p:nvPr/>
            </p:nvSpPr>
            <p:spPr bwMode="auto">
              <a:xfrm>
                <a:off x="953" y="1905"/>
                <a:ext cx="658" cy="166"/>
              </a:xfrm>
              <a:custGeom>
                <a:avLst/>
                <a:gdLst>
                  <a:gd name="T0" fmla="*/ 0 w 658"/>
                  <a:gd name="T1" fmla="*/ 0 h 166"/>
                  <a:gd name="T2" fmla="*/ 340 w 658"/>
                  <a:gd name="T3" fmla="*/ 159 h 166"/>
                  <a:gd name="T4" fmla="*/ 658 w 658"/>
                  <a:gd name="T5" fmla="*/ 45 h 166"/>
                  <a:gd name="T6" fmla="*/ 0 60000 65536"/>
                  <a:gd name="T7" fmla="*/ 0 60000 65536"/>
                  <a:gd name="T8" fmla="*/ 0 60000 65536"/>
                  <a:gd name="T9" fmla="*/ 0 w 658"/>
                  <a:gd name="T10" fmla="*/ 0 h 166"/>
                  <a:gd name="T11" fmla="*/ 658 w 658"/>
                  <a:gd name="T12" fmla="*/ 166 h 1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8" h="166">
                    <a:moveTo>
                      <a:pt x="0" y="0"/>
                    </a:moveTo>
                    <a:cubicBezTo>
                      <a:pt x="115" y="76"/>
                      <a:pt x="230" y="152"/>
                      <a:pt x="340" y="159"/>
                    </a:cubicBezTo>
                    <a:cubicBezTo>
                      <a:pt x="450" y="166"/>
                      <a:pt x="554" y="105"/>
                      <a:pt x="658" y="45"/>
                    </a:cubicBezTo>
                  </a:path>
                </a:pathLst>
              </a:custGeom>
              <a:noFill/>
              <a:ln w="38100">
                <a:solidFill>
                  <a:srgbClr val="339966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238" name="未知"/>
              <p:cNvSpPr/>
              <p:nvPr/>
            </p:nvSpPr>
            <p:spPr bwMode="auto">
              <a:xfrm>
                <a:off x="2268" y="1179"/>
                <a:ext cx="280" cy="794"/>
              </a:xfrm>
              <a:custGeom>
                <a:avLst/>
                <a:gdLst>
                  <a:gd name="T0" fmla="*/ 0 w 280"/>
                  <a:gd name="T1" fmla="*/ 794 h 794"/>
                  <a:gd name="T2" fmla="*/ 250 w 280"/>
                  <a:gd name="T3" fmla="*/ 613 h 794"/>
                  <a:gd name="T4" fmla="*/ 182 w 280"/>
                  <a:gd name="T5" fmla="*/ 136 h 794"/>
                  <a:gd name="T6" fmla="*/ 0 w 280"/>
                  <a:gd name="T7" fmla="*/ 0 h 7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794"/>
                  <a:gd name="T14" fmla="*/ 280 w 280"/>
                  <a:gd name="T15" fmla="*/ 794 h 7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794">
                    <a:moveTo>
                      <a:pt x="0" y="794"/>
                    </a:moveTo>
                    <a:cubicBezTo>
                      <a:pt x="110" y="758"/>
                      <a:pt x="220" y="723"/>
                      <a:pt x="250" y="613"/>
                    </a:cubicBezTo>
                    <a:cubicBezTo>
                      <a:pt x="280" y="503"/>
                      <a:pt x="224" y="238"/>
                      <a:pt x="182" y="136"/>
                    </a:cubicBezTo>
                    <a:cubicBezTo>
                      <a:pt x="140" y="34"/>
                      <a:pt x="70" y="17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339966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9221" name="Text Box 18"/>
            <p:cNvSpPr txBox="1">
              <a:spLocks noChangeArrowheads="1"/>
            </p:cNvSpPr>
            <p:nvPr/>
          </p:nvSpPr>
          <p:spPr bwMode="auto">
            <a:xfrm>
              <a:off x="3844" y="1578"/>
              <a:ext cx="437" cy="2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222" name="Text Box 19"/>
            <p:cNvSpPr txBox="1">
              <a:spLocks noChangeArrowheads="1"/>
            </p:cNvSpPr>
            <p:nvPr/>
          </p:nvSpPr>
          <p:spPr bwMode="auto">
            <a:xfrm>
              <a:off x="3850" y="840"/>
              <a:ext cx="437" cy="2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223" name="Text Box 20"/>
            <p:cNvSpPr txBox="1">
              <a:spLocks noChangeArrowheads="1"/>
            </p:cNvSpPr>
            <p:nvPr/>
          </p:nvSpPr>
          <p:spPr bwMode="auto">
            <a:xfrm>
              <a:off x="2835" y="998"/>
              <a:ext cx="495" cy="2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224" name="Text Box 21"/>
            <p:cNvSpPr txBox="1">
              <a:spLocks noChangeArrowheads="1"/>
            </p:cNvSpPr>
            <p:nvPr/>
          </p:nvSpPr>
          <p:spPr bwMode="auto">
            <a:xfrm>
              <a:off x="2801" y="1669"/>
              <a:ext cx="450" cy="2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225" name="Text Box 22"/>
            <p:cNvSpPr txBox="1">
              <a:spLocks noChangeArrowheads="1"/>
            </p:cNvSpPr>
            <p:nvPr/>
          </p:nvSpPr>
          <p:spPr bwMode="auto">
            <a:xfrm>
              <a:off x="2846" y="331"/>
              <a:ext cx="476" cy="2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400" b="1" baseline="-25000"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三、生活中的电路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．大多数是并联。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）教室的日光灯连接，家庭电器都是并联的。</a:t>
            </a:r>
          </a:p>
        </p:txBody>
      </p:sp>
      <p:pic>
        <p:nvPicPr>
          <p:cNvPr id="10244" name="Picture 4" descr="2-14 家庭电路都是并联电路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2967038"/>
            <a:ext cx="8153400" cy="358298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1516</Words>
  <Application>Microsoft Office PowerPoint</Application>
  <PresentationFormat>全屏显示(4:3)</PresentationFormat>
  <Paragraphs>194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默认设计模板</vt:lpstr>
      <vt:lpstr>第十五章  电流和电路 第3节 串联和并联</vt:lpstr>
      <vt:lpstr>想让两个小灯泡都发光，有几种接法？</vt:lpstr>
      <vt:lpstr>一、串联和并联</vt:lpstr>
      <vt:lpstr>2．并联：</vt:lpstr>
      <vt:lpstr>二、连接串联电路和并联电路</vt:lpstr>
      <vt:lpstr>2．用电器是否相互影响：</vt:lpstr>
      <vt:lpstr>3．开关的作用</vt:lpstr>
      <vt:lpstr>PowerPoint 演示文稿</vt:lpstr>
      <vt:lpstr>三、生活中的电路</vt:lpstr>
      <vt:lpstr>（2）马路两侧的路灯是并联的。</vt:lpstr>
      <vt:lpstr>2．节日成串小彩灯、灯带既有串联也有并联。</vt:lpstr>
      <vt:lpstr>四、识别电路的典型方法</vt:lpstr>
      <vt:lpstr>PowerPoint 演示文稿</vt:lpstr>
      <vt:lpstr>PowerPoint 演示文稿</vt:lpstr>
      <vt:lpstr>五、电路图和实物图互换</vt:lpstr>
      <vt:lpstr>课堂练习</vt:lpstr>
      <vt:lpstr>课堂练习</vt:lpstr>
      <vt:lpstr>本课小结</vt:lpstr>
      <vt:lpstr>课堂练习</vt:lpstr>
      <vt:lpstr>课堂练习</vt:lpstr>
      <vt:lpstr>课堂练习</vt:lpstr>
      <vt:lpstr>课堂练习</vt:lpstr>
      <vt:lpstr>课堂练习</vt:lpstr>
      <vt:lpstr>课堂练习</vt:lpstr>
      <vt:lpstr>课堂练习</vt:lpstr>
      <vt:lpstr>[拓展]单刀双掷开关 </vt:lpstr>
      <vt:lpstr>PowerPoint 演示文稿</vt:lpstr>
      <vt:lpstr>PowerPoint 演示文稿</vt:lpstr>
      <vt:lpstr>PowerPoint 演示文稿</vt:lpstr>
      <vt:lpstr>串联电路和并联电路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第十五章  电流和电路 第3节 串联和并联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