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1" r:id="rId3"/>
    <p:sldId id="256" r:id="rId4"/>
    <p:sldId id="261" r:id="rId5"/>
    <p:sldId id="260" r:id="rId6"/>
    <p:sldId id="257" r:id="rId7"/>
    <p:sldId id="262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59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8" r:id="rId29"/>
    <p:sldId id="289" r:id="rId30"/>
    <p:sldId id="290" r:id="rId31"/>
    <p:sldId id="292" r:id="rId32"/>
    <p:sldId id="283" r:id="rId33"/>
    <p:sldId id="284" r:id="rId34"/>
    <p:sldId id="285" r:id="rId35"/>
    <p:sldId id="287" r:id="rId36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F82E-9DE4-47B0-9207-B779F2CB56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60F-0C44-4383-9D70-D9A61FBCB8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27D4-1692-4627-94B8-43642E2BD3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1A06-3385-4BDA-8803-82F6EAFD42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2A9B-93C4-4A35-9CC7-DC49DA176C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E536-64A8-46AE-BDAF-1CAB7E646D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17A-048E-4EFC-99F1-2620CC1427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156C-D3A8-46D3-B8DE-D2A7D1B0E8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D552-4750-48F9-9564-00621B04AB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974A-0298-4282-97F4-B8A5086F94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9D35-9457-45AD-ADA1-290DF2A356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E179-1BFB-4A48-BE27-5D85CC70B1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26E8C47-FEFD-4731-AFF2-C9724911E6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6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我的文档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5046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．电路有电流的条件：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）电路中必须有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）电路必须是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的。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3175000"/>
            <a:ext cx="5257800" cy="32305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．电路元件的作用：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）电源：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提供电能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将其它形式的能转化为电能。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常见电源：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电池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：将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化学能转化为电能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形成直流电；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发电机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：将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机械能转化为电能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主要形成交流电。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8" descr="干电池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1800" y="1143000"/>
            <a:ext cx="1944688" cy="17827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5" name="图片 20" descr="氧化银电池.jpg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00338" y="1244600"/>
            <a:ext cx="1776412" cy="16811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6" name="图片 19" descr="蓄电池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51388" y="1379538"/>
            <a:ext cx="1604962" cy="15462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7" name="图片 22" descr="硅光电池.jpg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59563" y="1338263"/>
            <a:ext cx="1906587" cy="1587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8" name="图片 21" descr="锂电池.jpg"/>
          <p:cNvPicPr preferRelativeResize="0"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6263" y="3825875"/>
            <a:ext cx="1441450" cy="18002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9" name="图片 24" descr="学生电源.jpg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339975" y="4154488"/>
            <a:ext cx="2089150" cy="14716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20" name="图片 26" descr="柴油发电机.jpg"/>
          <p:cNvPicPr preferRelativeResize="0"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08738" y="3989388"/>
            <a:ext cx="2374900" cy="16367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21" name="图片 23" descr="燃料电池.jpg"/>
          <p:cNvPicPr preferRelativeResize="0"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787900" y="3717925"/>
            <a:ext cx="1400175" cy="19081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322" name="TextBox 15"/>
          <p:cNvSpPr>
            <a:spLocks noChangeArrowheads="1"/>
          </p:cNvSpPr>
          <p:nvPr/>
        </p:nvSpPr>
        <p:spPr bwMode="auto">
          <a:xfrm>
            <a:off x="647700" y="2925763"/>
            <a:ext cx="1333500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干电池</a:t>
            </a:r>
          </a:p>
        </p:txBody>
      </p:sp>
      <p:sp>
        <p:nvSpPr>
          <p:cNvPr id="13323" name="TextBox 15"/>
          <p:cNvSpPr>
            <a:spLocks noChangeArrowheads="1"/>
          </p:cNvSpPr>
          <p:nvPr/>
        </p:nvSpPr>
        <p:spPr bwMode="auto">
          <a:xfrm>
            <a:off x="2700338" y="2925763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氧化银电池</a:t>
            </a:r>
          </a:p>
        </p:txBody>
      </p:sp>
      <p:sp>
        <p:nvSpPr>
          <p:cNvPr id="13324" name="TextBox 15"/>
          <p:cNvSpPr>
            <a:spLocks noChangeArrowheads="1"/>
          </p:cNvSpPr>
          <p:nvPr/>
        </p:nvSpPr>
        <p:spPr bwMode="auto">
          <a:xfrm>
            <a:off x="4608513" y="2925763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蓄电池</a:t>
            </a:r>
          </a:p>
        </p:txBody>
      </p:sp>
      <p:sp>
        <p:nvSpPr>
          <p:cNvPr id="13325" name="TextBox 15"/>
          <p:cNvSpPr>
            <a:spLocks noChangeArrowheads="1"/>
          </p:cNvSpPr>
          <p:nvPr/>
        </p:nvSpPr>
        <p:spPr bwMode="auto">
          <a:xfrm>
            <a:off x="6696075" y="2925763"/>
            <a:ext cx="1871663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硅光电池</a:t>
            </a:r>
          </a:p>
        </p:txBody>
      </p:sp>
      <p:sp>
        <p:nvSpPr>
          <p:cNvPr id="13326" name="TextBox 15"/>
          <p:cNvSpPr>
            <a:spLocks noChangeArrowheads="1"/>
          </p:cNvSpPr>
          <p:nvPr/>
        </p:nvSpPr>
        <p:spPr bwMode="auto">
          <a:xfrm>
            <a:off x="431800" y="5626100"/>
            <a:ext cx="1692275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锂电池</a:t>
            </a:r>
          </a:p>
        </p:txBody>
      </p:sp>
      <p:sp>
        <p:nvSpPr>
          <p:cNvPr id="13327" name="TextBox 15"/>
          <p:cNvSpPr>
            <a:spLocks noChangeArrowheads="1"/>
          </p:cNvSpPr>
          <p:nvPr/>
        </p:nvSpPr>
        <p:spPr bwMode="auto">
          <a:xfrm>
            <a:off x="2447925" y="5626100"/>
            <a:ext cx="1871663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学生电源</a:t>
            </a:r>
          </a:p>
        </p:txBody>
      </p:sp>
      <p:sp>
        <p:nvSpPr>
          <p:cNvPr id="13328" name="TextBox 15"/>
          <p:cNvSpPr>
            <a:spLocks noChangeArrowheads="1"/>
          </p:cNvSpPr>
          <p:nvPr/>
        </p:nvSpPr>
        <p:spPr bwMode="auto">
          <a:xfrm>
            <a:off x="4500563" y="5626100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燃料电池</a:t>
            </a:r>
          </a:p>
        </p:txBody>
      </p:sp>
      <p:sp>
        <p:nvSpPr>
          <p:cNvPr id="13329" name="TextBox 15"/>
          <p:cNvSpPr>
            <a:spLocks noChangeArrowheads="1"/>
          </p:cNvSpPr>
          <p:nvPr/>
        </p:nvSpPr>
        <p:spPr bwMode="auto">
          <a:xfrm>
            <a:off x="6624638" y="5626100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发电机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）用电器：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消耗电能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4339" name="TextBox 15"/>
          <p:cNvSpPr>
            <a:spLocks noChangeArrowheads="1"/>
          </p:cNvSpPr>
          <p:nvPr/>
        </p:nvSpPr>
        <p:spPr bwMode="auto">
          <a:xfrm>
            <a:off x="668338" y="3013075"/>
            <a:ext cx="1728787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电视机</a:t>
            </a:r>
          </a:p>
        </p:txBody>
      </p:sp>
      <p:sp>
        <p:nvSpPr>
          <p:cNvPr id="14340" name="TextBox 15"/>
          <p:cNvSpPr>
            <a:spLocks noChangeArrowheads="1"/>
          </p:cNvSpPr>
          <p:nvPr/>
        </p:nvSpPr>
        <p:spPr bwMode="auto">
          <a:xfrm>
            <a:off x="2792413" y="3013075"/>
            <a:ext cx="1871662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电冰箱</a:t>
            </a:r>
          </a:p>
        </p:txBody>
      </p:sp>
      <p:sp>
        <p:nvSpPr>
          <p:cNvPr id="14341" name="TextBox 15"/>
          <p:cNvSpPr>
            <a:spLocks noChangeArrowheads="1"/>
          </p:cNvSpPr>
          <p:nvPr/>
        </p:nvSpPr>
        <p:spPr bwMode="auto">
          <a:xfrm>
            <a:off x="4916488" y="3013075"/>
            <a:ext cx="1871662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洗衣机</a:t>
            </a:r>
          </a:p>
        </p:txBody>
      </p:sp>
      <p:sp>
        <p:nvSpPr>
          <p:cNvPr id="14342" name="TextBox 15"/>
          <p:cNvSpPr>
            <a:spLocks noChangeArrowheads="1"/>
          </p:cNvSpPr>
          <p:nvPr/>
        </p:nvSpPr>
        <p:spPr bwMode="auto">
          <a:xfrm>
            <a:off x="6861175" y="3013075"/>
            <a:ext cx="1871663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电风扇</a:t>
            </a:r>
          </a:p>
        </p:txBody>
      </p:sp>
      <p:sp>
        <p:nvSpPr>
          <p:cNvPr id="14343" name="TextBox 15"/>
          <p:cNvSpPr>
            <a:spLocks noChangeArrowheads="1"/>
          </p:cNvSpPr>
          <p:nvPr/>
        </p:nvSpPr>
        <p:spPr bwMode="auto">
          <a:xfrm>
            <a:off x="741363" y="5749925"/>
            <a:ext cx="1476375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台灯</a:t>
            </a:r>
          </a:p>
        </p:txBody>
      </p:sp>
      <p:sp>
        <p:nvSpPr>
          <p:cNvPr id="14344" name="TextBox 15"/>
          <p:cNvSpPr>
            <a:spLocks noChangeArrowheads="1"/>
          </p:cNvSpPr>
          <p:nvPr/>
        </p:nvSpPr>
        <p:spPr bwMode="auto">
          <a:xfrm>
            <a:off x="2613025" y="5749925"/>
            <a:ext cx="1871663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微波炉</a:t>
            </a:r>
          </a:p>
        </p:txBody>
      </p:sp>
      <p:sp>
        <p:nvSpPr>
          <p:cNvPr id="14345" name="TextBox 15"/>
          <p:cNvSpPr>
            <a:spLocks noChangeArrowheads="1"/>
          </p:cNvSpPr>
          <p:nvPr/>
        </p:nvSpPr>
        <p:spPr bwMode="auto">
          <a:xfrm>
            <a:off x="4845050" y="5749925"/>
            <a:ext cx="1871663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电脑</a:t>
            </a:r>
          </a:p>
        </p:txBody>
      </p:sp>
      <p:sp>
        <p:nvSpPr>
          <p:cNvPr id="14346" name="TextBox 15"/>
          <p:cNvSpPr>
            <a:spLocks noChangeArrowheads="1"/>
          </p:cNvSpPr>
          <p:nvPr/>
        </p:nvSpPr>
        <p:spPr bwMode="auto">
          <a:xfrm>
            <a:off x="7221538" y="5749925"/>
            <a:ext cx="1547812" cy="457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电烤箱</a:t>
            </a:r>
          </a:p>
        </p:txBody>
      </p:sp>
      <p:pic>
        <p:nvPicPr>
          <p:cNvPr id="14347" name="Picture 6" descr="电视2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182688"/>
            <a:ext cx="2387600" cy="18303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48" name="图片 16" descr="wx3.jpg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3388" y="1185863"/>
            <a:ext cx="1930400" cy="18272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49" name="图片 12" descr="洗衣机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97463" y="1143000"/>
            <a:ext cx="1765300" cy="1870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50" name="图片 14" descr="ibfymz1tdq1t.jpg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77075" y="1143000"/>
            <a:ext cx="1709738" cy="1870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51" name="Picture 8"/>
          <p:cNvPicPr preferRelativeResize="0"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76513" y="4019550"/>
            <a:ext cx="2286000" cy="1730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52" name="图片 15" descr="1211882946709_000.jpg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41363" y="3914775"/>
            <a:ext cx="1387475" cy="1835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53" name="Picture 5" descr="电烤箱1"/>
          <p:cNvPicPr preferRelativeResize="0"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185025" y="4011613"/>
            <a:ext cx="1604963" cy="1738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54" name="Picture 7" descr="电脑4"/>
          <p:cNvPicPr preferRelativeResize="0"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916488" y="4011613"/>
            <a:ext cx="2049462" cy="17383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）开关：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控制电路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71684" name="TextBox 15"/>
          <p:cNvSpPr>
            <a:spLocks noChangeArrowheads="1"/>
          </p:cNvSpPr>
          <p:nvPr/>
        </p:nvSpPr>
        <p:spPr bwMode="auto">
          <a:xfrm>
            <a:off x="719138" y="3284538"/>
            <a:ext cx="1728787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按钮开关</a:t>
            </a:r>
          </a:p>
        </p:txBody>
      </p:sp>
      <p:sp>
        <p:nvSpPr>
          <p:cNvPr id="71685" name="TextBox 15"/>
          <p:cNvSpPr>
            <a:spLocks noChangeArrowheads="1"/>
          </p:cNvSpPr>
          <p:nvPr/>
        </p:nvSpPr>
        <p:spPr bwMode="auto">
          <a:xfrm>
            <a:off x="2771775" y="3284538"/>
            <a:ext cx="1871663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接线开关</a:t>
            </a:r>
          </a:p>
        </p:txBody>
      </p:sp>
      <p:sp>
        <p:nvSpPr>
          <p:cNvPr id="71686" name="TextBox 15"/>
          <p:cNvSpPr>
            <a:spLocks noChangeArrowheads="1"/>
          </p:cNvSpPr>
          <p:nvPr/>
        </p:nvSpPr>
        <p:spPr bwMode="auto">
          <a:xfrm>
            <a:off x="4859338" y="3284538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单刀开关</a:t>
            </a:r>
          </a:p>
        </p:txBody>
      </p:sp>
      <p:sp>
        <p:nvSpPr>
          <p:cNvPr id="71687" name="TextBox 15"/>
          <p:cNvSpPr>
            <a:spLocks noChangeArrowheads="1"/>
          </p:cNvSpPr>
          <p:nvPr/>
        </p:nvSpPr>
        <p:spPr bwMode="auto">
          <a:xfrm>
            <a:off x="6840538" y="3284538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空气开关</a:t>
            </a:r>
          </a:p>
        </p:txBody>
      </p:sp>
      <p:sp>
        <p:nvSpPr>
          <p:cNvPr id="71688" name="TextBox 15"/>
          <p:cNvSpPr>
            <a:spLocks noChangeArrowheads="1"/>
          </p:cNvSpPr>
          <p:nvPr/>
        </p:nvSpPr>
        <p:spPr bwMode="auto">
          <a:xfrm>
            <a:off x="431800" y="6021388"/>
            <a:ext cx="1871663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声控开关</a:t>
            </a:r>
          </a:p>
        </p:txBody>
      </p:sp>
      <p:sp>
        <p:nvSpPr>
          <p:cNvPr id="71689" name="TextBox 15"/>
          <p:cNvSpPr>
            <a:spLocks noChangeArrowheads="1"/>
          </p:cNvSpPr>
          <p:nvPr/>
        </p:nvSpPr>
        <p:spPr bwMode="auto">
          <a:xfrm>
            <a:off x="2700338" y="6021388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光控开关</a:t>
            </a:r>
          </a:p>
        </p:txBody>
      </p:sp>
      <p:sp>
        <p:nvSpPr>
          <p:cNvPr id="71690" name="TextBox 15"/>
          <p:cNvSpPr>
            <a:spLocks noChangeArrowheads="1"/>
          </p:cNvSpPr>
          <p:nvPr/>
        </p:nvSpPr>
        <p:spPr bwMode="auto">
          <a:xfrm>
            <a:off x="4535488" y="6021388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感应开关</a:t>
            </a:r>
          </a:p>
        </p:txBody>
      </p:sp>
      <p:sp>
        <p:nvSpPr>
          <p:cNvPr id="71691" name="TextBox 15"/>
          <p:cNvSpPr>
            <a:spLocks noChangeArrowheads="1"/>
          </p:cNvSpPr>
          <p:nvPr/>
        </p:nvSpPr>
        <p:spPr bwMode="auto">
          <a:xfrm>
            <a:off x="6767513" y="6021388"/>
            <a:ext cx="1871662" cy="42633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r>
              <a:rPr lang="zh-CN" altLang="en-US" sz="20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温控开关</a:t>
            </a:r>
          </a:p>
        </p:txBody>
      </p:sp>
      <p:pic>
        <p:nvPicPr>
          <p:cNvPr id="15371" name="图片 19" descr="按钮开关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1800" y="1419225"/>
            <a:ext cx="2116138" cy="1865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2" name="Picture 14" descr="拉线开关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92388" y="1414463"/>
            <a:ext cx="2052637" cy="1870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3" name="图片 21" descr="单刀单掷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6463" y="1316038"/>
            <a:ext cx="2136775" cy="1968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4" name="图片 22" descr="空气开关.jpg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77050" y="1319213"/>
            <a:ext cx="1968500" cy="1965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5" name="图片 23" descr="声控开关.jpg"/>
          <p:cNvPicPr preferRelativeResize="0"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1800" y="4235450"/>
            <a:ext cx="1908175" cy="17859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6" name="图片 11" descr="光控开关2.jpg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735263" y="4149725"/>
            <a:ext cx="1552575" cy="18716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7" name="图片 25" descr="温控开关.jpg"/>
          <p:cNvPicPr preferRelativeResize="0"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624638" y="4205288"/>
            <a:ext cx="2030412" cy="18161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78" name="图片 12" descr="红外线感应开关.jpg"/>
          <p:cNvPicPr preferRelativeResize="0"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500563" y="4197350"/>
            <a:ext cx="1893887" cy="18240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71686" grpId="0"/>
      <p:bldP spid="71687" grpId="0"/>
      <p:bldP spid="71688" grpId="0"/>
      <p:bldP spid="71689" grpId="0"/>
      <p:bldP spid="71690" grpId="0"/>
      <p:bldP spid="716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）导线：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输送电能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将电源、用电器、开关连接起来构成电路。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通常由金属线芯和绝缘皮组成。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88" name="Picture 7" descr="导线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2272792"/>
            <a:ext cx="6172200" cy="42931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3" descr="65_G_1288027558462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1447800" cy="1416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762000" y="1905000"/>
            <a:ext cx="7264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图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1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914400" y="4114800"/>
            <a:ext cx="7264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图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2800" b="1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733800" y="457200"/>
            <a:ext cx="4865555" cy="3982843"/>
            <a:chOff x="0" y="0"/>
            <a:chExt cx="2111" cy="1668"/>
          </a:xfrm>
        </p:grpSpPr>
        <p:grpSp>
          <p:nvGrpSpPr>
            <p:cNvPr id="17416" name="Group 10"/>
            <p:cNvGrpSpPr/>
            <p:nvPr/>
          </p:nvGrpSpPr>
          <p:grpSpPr>
            <a:xfrm>
              <a:off x="0" y="0"/>
              <a:ext cx="2111" cy="1507"/>
              <a:chOff x="0" y="0"/>
              <a:chExt cx="3563223" cy="2500330"/>
            </a:xfrm>
          </p:grpSpPr>
          <p:grpSp>
            <p:nvGrpSpPr>
              <p:cNvPr id="17418" name="Group 11"/>
              <p:cNvGrpSpPr/>
              <p:nvPr/>
            </p:nvGrpSpPr>
            <p:grpSpPr>
              <a:xfrm>
                <a:off x="0" y="0"/>
                <a:ext cx="3563223" cy="2500330"/>
                <a:chOff x="0" y="0"/>
                <a:chExt cx="3563223" cy="2500330"/>
              </a:xfrm>
            </p:grpSpPr>
            <p:pic>
              <p:nvPicPr>
                <p:cNvPr id="17424" name="Picture 2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0" y="0"/>
                  <a:ext cx="3563223" cy="2500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sp>
              <p:nvSpPr>
                <p:cNvPr id="1742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762821" y="275418"/>
                  <a:ext cx="473255" cy="1924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/>
                    <a:buNone/>
                  </a:pPr>
                  <a:r>
                    <a:rPr lang="zh-CN" altLang="en-US" sz="1200">
                      <a:ea typeface="楷体" pitchFamily="49" charset="-122"/>
                      <a:cs typeface="Times New Roman" pitchFamily="18" charset="0"/>
                    </a:rPr>
                    <a:t>熔断器</a:t>
                  </a:r>
                </a:p>
              </p:txBody>
            </p:sp>
            <p:sp>
              <p:nvSpPr>
                <p:cNvPr id="1742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3000655" y="356716"/>
                  <a:ext cx="473255" cy="1924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/>
                    <a:buNone/>
                  </a:pPr>
                  <a:r>
                    <a:rPr lang="zh-CN" altLang="en-US" sz="1200">
                      <a:ea typeface="楷体" pitchFamily="49" charset="-122"/>
                      <a:cs typeface="Times New Roman" pitchFamily="18" charset="0"/>
                    </a:rPr>
                    <a:t>发热器</a:t>
                  </a:r>
                </a:p>
              </p:txBody>
            </p:sp>
            <p:sp>
              <p:nvSpPr>
                <p:cNvPr id="1742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276076" y="1876492"/>
                  <a:ext cx="698727" cy="1924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/>
                    <a:buNone/>
                  </a:pPr>
                  <a:r>
                    <a:rPr lang="zh-CN" altLang="en-US" sz="1200">
                      <a:ea typeface="楷体" pitchFamily="49" charset="-122"/>
                      <a:cs typeface="Times New Roman" pitchFamily="18" charset="0"/>
                    </a:rPr>
                    <a:t>保温指示灯</a:t>
                  </a:r>
                </a:p>
              </p:txBody>
            </p:sp>
            <p:sp>
              <p:nvSpPr>
                <p:cNvPr id="17428" name="TextBox 38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990267" y="1298884"/>
                  <a:ext cx="662955" cy="202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/>
                    <a:buNone/>
                  </a:pPr>
                  <a:r>
                    <a:rPr lang="zh-CN" altLang="en-US" sz="1200">
                      <a:ea typeface="楷体" pitchFamily="49" charset="-122"/>
                      <a:cs typeface="Times New Roman" pitchFamily="18" charset="0"/>
                    </a:rPr>
                    <a:t>加热指示灯</a:t>
                  </a:r>
                </a:p>
              </p:txBody>
            </p:sp>
          </p:grpSp>
          <p:sp>
            <p:nvSpPr>
              <p:cNvPr id="17419" name="椭圆 40"/>
              <p:cNvSpPr>
                <a:spLocks noChangeArrowheads="1"/>
              </p:cNvSpPr>
              <p:nvPr/>
            </p:nvSpPr>
            <p:spPr bwMode="auto">
              <a:xfrm>
                <a:off x="739824" y="1400185"/>
                <a:ext cx="36515" cy="3651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algn="ctr">
                  <a:buFont typeface="Arial"/>
                  <a:buNone/>
                </a:pPr>
                <a:endParaRPr lang="zh-CN" altLang="en-US" sz="1800">
                  <a:solidFill>
                    <a:srgbClr val="FFFFFF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0" name="椭圆 42"/>
              <p:cNvSpPr>
                <a:spLocks noChangeArrowheads="1"/>
              </p:cNvSpPr>
              <p:nvPr/>
            </p:nvSpPr>
            <p:spPr bwMode="auto">
              <a:xfrm>
                <a:off x="2011495" y="1382722"/>
                <a:ext cx="36514" cy="3651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algn="ctr">
                  <a:buFont typeface="Arial"/>
                  <a:buNone/>
                </a:pPr>
                <a:endParaRPr lang="zh-CN" altLang="en-US" sz="1800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1" name="椭圆 43"/>
              <p:cNvSpPr>
                <a:spLocks noChangeArrowheads="1"/>
              </p:cNvSpPr>
              <p:nvPr/>
            </p:nvSpPr>
            <p:spPr bwMode="auto">
              <a:xfrm>
                <a:off x="2019433" y="1792300"/>
                <a:ext cx="36515" cy="3651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algn="ctr">
                  <a:buFont typeface="Arial"/>
                  <a:buNone/>
                </a:pPr>
                <a:endParaRPr lang="zh-CN" altLang="en-US" sz="1800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2" name="椭圆 44"/>
              <p:cNvSpPr>
                <a:spLocks noChangeArrowheads="1"/>
              </p:cNvSpPr>
              <p:nvPr/>
            </p:nvSpPr>
            <p:spPr bwMode="auto">
              <a:xfrm>
                <a:off x="2492539" y="1787538"/>
                <a:ext cx="36515" cy="3651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algn="ctr">
                  <a:buFont typeface="Arial"/>
                  <a:buNone/>
                </a:pPr>
                <a:endParaRPr lang="zh-CN" altLang="en-US" sz="1800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3" name="椭圆 45"/>
              <p:cNvSpPr>
                <a:spLocks noChangeArrowheads="1"/>
              </p:cNvSpPr>
              <p:nvPr/>
            </p:nvSpPr>
            <p:spPr bwMode="auto">
              <a:xfrm>
                <a:off x="2481426" y="200026"/>
                <a:ext cx="36514" cy="3651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algn="ctr">
                  <a:buFont typeface="Arial"/>
                  <a:buNone/>
                </a:pPr>
                <a:endParaRPr lang="zh-CN" altLang="en-US" sz="1800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7417" name="Rectangle 22"/>
            <p:cNvSpPr>
              <a:spLocks noChangeArrowheads="1"/>
            </p:cNvSpPr>
            <p:nvPr/>
          </p:nvSpPr>
          <p:spPr bwMode="auto">
            <a:xfrm>
              <a:off x="975" y="1361"/>
              <a:ext cx="315" cy="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ts val="5000"/>
                </a:lnSpc>
                <a:spcBef>
                  <a:spcPct val="20000"/>
                </a:spcBef>
                <a:buFont typeface="Calibri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rPr>
                <a:t>图</a:t>
              </a:r>
              <a:r>
                <a:rPr lang="en-US" altLang="zh-CN" sz="2800" b="1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7414" name="Rectangle 23"/>
          <p:cNvSpPr>
            <a:spLocks noChangeArrowheads="1"/>
          </p:cNvSpPr>
          <p:nvPr/>
        </p:nvSpPr>
        <p:spPr bwMode="auto">
          <a:xfrm>
            <a:off x="431800" y="4868863"/>
            <a:ext cx="831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chemeClr val="accent2"/>
                </a:solidFill>
                <a:ea typeface="楷体" pitchFamily="49" charset="-122"/>
                <a:cs typeface="Times New Roman" pitchFamily="18" charset="0"/>
              </a:rPr>
              <a:t>　　图</a:t>
            </a:r>
            <a:r>
              <a:rPr lang="en-US" altLang="zh-CN" sz="2800" b="1">
                <a:solidFill>
                  <a:schemeClr val="accent2"/>
                </a:solidFill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ea typeface="楷体" pitchFamily="49" charset="-122"/>
                <a:cs typeface="Times New Roman" pitchFamily="18" charset="0"/>
              </a:rPr>
              <a:t>是电饭锅下面的电路。是不是眼花缭乱？</a:t>
            </a:r>
          </a:p>
        </p:txBody>
      </p:sp>
      <p:pic>
        <p:nvPicPr>
          <p:cNvPr id="17415" name="图片 26" descr="226878t324643159_c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1752600"/>
            <a:ext cx="2771775" cy="27003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三、电路图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．电路元件符号：</a:t>
            </a:r>
          </a:p>
        </p:txBody>
      </p:sp>
      <p:pic>
        <p:nvPicPr>
          <p:cNvPr id="18436" name="Picture 24" descr="九年物理笔记 15-02电流和电路 灯泡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2089150"/>
            <a:ext cx="466725" cy="466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7" name="Picture 25" descr="九年物理笔记 15-02电流和电路 电池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3063" y="2016125"/>
            <a:ext cx="879475" cy="612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8" name="Picture 26" descr="九年物理笔记 15-02电流和电路 电动机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71813" y="2089150"/>
            <a:ext cx="466725" cy="466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9" name="Picture 27" descr="九年物理笔记 15-02电流和电路 电铃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11638" y="2120900"/>
            <a:ext cx="800100" cy="4032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0" name="Picture 28" descr="九年物理笔记 15-02电流和电路 电流表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54688" y="2089150"/>
            <a:ext cx="466725" cy="466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1" name="Picture 29" descr="九年物理笔记 15-02电流和电路 电压表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26288" y="2089150"/>
            <a:ext cx="466725" cy="466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2" name="Picture 30" descr="九年物理笔记 15-02电流和电路 电阻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413" y="3598863"/>
            <a:ext cx="1476375" cy="2603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3" name="Picture 31" descr="九年物理笔记 15-02电流和电路 电阻箱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036888" y="3429000"/>
            <a:ext cx="1168400" cy="600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4" name="Picture 32" descr="九年物理笔记 15-02电流和电路 二极管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55638" y="5119688"/>
            <a:ext cx="898525" cy="4984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5" name="Picture 33" descr="九年物理笔记 15-02电流和电路 滑动变阻器1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002213" y="3449638"/>
            <a:ext cx="1108075" cy="558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6" name="Picture 34" descr="九年物理笔记 15-02电流和电路 滑动变阻器2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477000" y="3455988"/>
            <a:ext cx="1085850" cy="5461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7" name="Picture 35" descr="九年物理笔记 15-02电流和电路 开关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057400" y="5105400"/>
            <a:ext cx="1260475" cy="485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8" name="Picture 36" descr="九年物理笔记 15-02电流和电路 相连的导线1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3810000" y="5029200"/>
            <a:ext cx="825500" cy="825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49" name="Picture 37" descr="九年物理笔记 15-02电流和电路 相连的导线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4953000" y="5105400"/>
            <a:ext cx="981075" cy="581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50" name="Picture 38" descr="九年物理笔记 15-02电流和电路 未知符号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477000" y="5334000"/>
            <a:ext cx="2057400" cy="381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381000" y="26289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灯泡</a:t>
            </a:r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1524000" y="26289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电池</a:t>
            </a:r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2819400" y="26289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电动机</a:t>
            </a:r>
          </a:p>
        </p:txBody>
      </p:sp>
      <p:sp>
        <p:nvSpPr>
          <p:cNvPr id="74794" name="Text Box 42"/>
          <p:cNvSpPr txBox="1">
            <a:spLocks noChangeArrowheads="1"/>
          </p:cNvSpPr>
          <p:nvPr/>
        </p:nvSpPr>
        <p:spPr bwMode="auto">
          <a:xfrm>
            <a:off x="4267200" y="26289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电铃</a:t>
            </a:r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5486400" y="26289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电流表</a:t>
            </a:r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6858000" y="26289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电压表</a:t>
            </a:r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685800" y="4124325"/>
            <a:ext cx="1676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定值电阻</a:t>
            </a:r>
          </a:p>
        </p:txBody>
      </p:sp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2667000" y="4124325"/>
            <a:ext cx="1676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可变电阻</a:t>
            </a:r>
          </a:p>
        </p:txBody>
      </p:sp>
      <p:sp>
        <p:nvSpPr>
          <p:cNvPr id="74799" name="Text Box 47"/>
          <p:cNvSpPr txBox="1">
            <a:spLocks noChangeArrowheads="1"/>
          </p:cNvSpPr>
          <p:nvPr/>
        </p:nvSpPr>
        <p:spPr bwMode="auto">
          <a:xfrm>
            <a:off x="5486400" y="4114800"/>
            <a:ext cx="2438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滑动变阻器</a:t>
            </a:r>
          </a:p>
        </p:txBody>
      </p:sp>
      <p:sp>
        <p:nvSpPr>
          <p:cNvPr id="74800" name="Text Box 48"/>
          <p:cNvSpPr txBox="1">
            <a:spLocks noChangeArrowheads="1"/>
          </p:cNvSpPr>
          <p:nvPr/>
        </p:nvSpPr>
        <p:spPr bwMode="auto">
          <a:xfrm>
            <a:off x="53340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二极管</a:t>
            </a:r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228600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开关</a:t>
            </a:r>
          </a:p>
        </p:txBody>
      </p:sp>
      <p:sp>
        <p:nvSpPr>
          <p:cNvPr id="74802" name="Text Box 50"/>
          <p:cNvSpPr txBox="1">
            <a:spLocks noChangeArrowheads="1"/>
          </p:cNvSpPr>
          <p:nvPr/>
        </p:nvSpPr>
        <p:spPr bwMode="auto">
          <a:xfrm>
            <a:off x="4038600" y="5867400"/>
            <a:ext cx="2362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导线的连接</a:t>
            </a:r>
          </a:p>
        </p:txBody>
      </p:sp>
      <p:sp>
        <p:nvSpPr>
          <p:cNvPr id="74803" name="Text Box 51"/>
          <p:cNvSpPr txBox="1">
            <a:spLocks noChangeArrowheads="1"/>
          </p:cNvSpPr>
          <p:nvPr/>
        </p:nvSpPr>
        <p:spPr bwMode="auto">
          <a:xfrm>
            <a:off x="6629400" y="5867400"/>
            <a:ext cx="1676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光控开关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91" grpId="0"/>
      <p:bldP spid="74792" grpId="0"/>
      <p:bldP spid="74793" grpId="0"/>
      <p:bldP spid="74794" grpId="0"/>
      <p:bldP spid="74795" grpId="0"/>
      <p:bldP spid="74796" grpId="0"/>
      <p:bldP spid="74797" grpId="0"/>
      <p:bldP spid="74798" grpId="0"/>
      <p:bldP spid="74799" grpId="0"/>
      <p:bldP spid="74800" grpId="0"/>
      <p:bldP spid="74801" grpId="0"/>
      <p:bldP spid="74802" grpId="0"/>
      <p:bldP spid="748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38040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8163" y="469900"/>
            <a:ext cx="7850187" cy="6127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．电路图：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用符号表示电路连接的图。</a:t>
            </a:r>
          </a:p>
        </p:txBody>
      </p:sp>
      <p:grpSp>
        <p:nvGrpSpPr>
          <p:cNvPr id="20484" name="Group 4"/>
          <p:cNvGrpSpPr/>
          <p:nvPr/>
        </p:nvGrpSpPr>
        <p:grpSpPr>
          <a:xfrm>
            <a:off x="533400" y="1752600"/>
            <a:ext cx="3429000" cy="2286000"/>
            <a:chOff x="0" y="0"/>
            <a:chExt cx="2654" cy="1647"/>
          </a:xfrm>
        </p:grpSpPr>
        <p:pic>
          <p:nvPicPr>
            <p:cNvPr id="2051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561" y="0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0516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043" y="1123"/>
              <a:ext cx="1329" cy="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0517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284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0518" name="任意多边形 10"/>
            <p:cNvSpPr>
              <a:spLocks noChangeArrowheads="1"/>
            </p:cNvSpPr>
            <p:nvPr/>
          </p:nvSpPr>
          <p:spPr bwMode="auto">
            <a:xfrm>
              <a:off x="23" y="692"/>
              <a:ext cx="1083" cy="726"/>
            </a:xfrm>
            <a:custGeom>
              <a:avLst/>
              <a:gdLst>
                <a:gd name="T0" fmla="*/ 0 w 1179285"/>
                <a:gd name="T1" fmla="*/ 0 h 1709057"/>
                <a:gd name="T2" fmla="*/ 0 w 1179285"/>
                <a:gd name="T3" fmla="*/ 0 h 1709057"/>
                <a:gd name="T4" fmla="*/ 0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6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9" name="任意多边形 11"/>
            <p:cNvSpPr>
              <a:spLocks noChangeArrowheads="1"/>
            </p:cNvSpPr>
            <p:nvPr/>
          </p:nvSpPr>
          <p:spPr bwMode="auto">
            <a:xfrm rot="-1339167">
              <a:off x="751" y="387"/>
              <a:ext cx="960" cy="204"/>
            </a:xfrm>
            <a:custGeom>
              <a:avLst/>
              <a:gdLst>
                <a:gd name="T0" fmla="*/ 0 w 1415143"/>
                <a:gd name="T1" fmla="*/ 0 h 317500"/>
                <a:gd name="T2" fmla="*/ 0 w 1415143"/>
                <a:gd name="T3" fmla="*/ 0 h 317500"/>
                <a:gd name="T4" fmla="*/ 0 w 1415143"/>
                <a:gd name="T5" fmla="*/ 0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20" name="任意多边形 12"/>
            <p:cNvSpPr>
              <a:spLocks noChangeArrowheads="1"/>
            </p:cNvSpPr>
            <p:nvPr/>
          </p:nvSpPr>
          <p:spPr bwMode="auto">
            <a:xfrm rot="-709446">
              <a:off x="2223" y="465"/>
              <a:ext cx="431" cy="908"/>
            </a:xfrm>
            <a:custGeom>
              <a:avLst/>
              <a:gdLst>
                <a:gd name="T0" fmla="*/ 0 w 945243"/>
                <a:gd name="T1" fmla="*/ 0 h 1774372"/>
                <a:gd name="T2" fmla="*/ 0 w 945243"/>
                <a:gd name="T3" fmla="*/ 0 h 1774372"/>
                <a:gd name="T4" fmla="*/ 0 w 945243"/>
                <a:gd name="T5" fmla="*/ 0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1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029200" y="2057400"/>
            <a:ext cx="2819400" cy="1905000"/>
            <a:chOff x="0" y="0"/>
            <a:chExt cx="1769" cy="1247"/>
          </a:xfrm>
        </p:grpSpPr>
        <p:sp>
          <p:nvSpPr>
            <p:cNvPr id="20505" name="Rectangle 12"/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0506" name="Group 13"/>
            <p:cNvGrpSpPr/>
            <p:nvPr/>
          </p:nvGrpSpPr>
          <p:grpSpPr>
            <a:xfrm>
              <a:off x="930" y="879"/>
              <a:ext cx="98" cy="368"/>
              <a:chOff x="0" y="0"/>
              <a:chExt cx="98" cy="368"/>
            </a:xfrm>
          </p:grpSpPr>
          <p:sp>
            <p:nvSpPr>
              <p:cNvPr id="20512" name="Rectangle 14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513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514" name="Line 33"/>
              <p:cNvSpPr>
                <a:spLocks noChangeShapeType="1"/>
              </p:cNvSpPr>
              <p:nvPr/>
            </p:nvSpPr>
            <p:spPr bwMode="auto">
              <a:xfrm flipH="1">
                <a:off x="98" y="74"/>
                <a:ext cx="0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0507" name="Group 17"/>
            <p:cNvGrpSpPr/>
            <p:nvPr/>
          </p:nvGrpSpPr>
          <p:grpSpPr>
            <a:xfrm>
              <a:off x="317" y="91"/>
              <a:ext cx="318" cy="159"/>
              <a:chOff x="0" y="0"/>
              <a:chExt cx="318" cy="159"/>
            </a:xfrm>
          </p:grpSpPr>
          <p:sp>
            <p:nvSpPr>
              <p:cNvPr id="20509" name="Rectangle 18"/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510" name="Line 44"/>
              <p:cNvSpPr>
                <a:spLocks noChangeShapeType="1"/>
              </p:cNvSpPr>
              <p:nvPr/>
            </p:nvSpPr>
            <p:spPr bwMode="auto">
              <a:xfrm flipV="1">
                <a:off x="46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511" name="Oval 42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508" name="AutoShape 21"/>
            <p:cNvSpPr>
              <a:spLocks noChangeArrowheads="1"/>
            </p:cNvSpPr>
            <p:nvPr/>
          </p:nvSpPr>
          <p:spPr bwMode="auto">
            <a:xfrm>
              <a:off x="1020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0486" name="Group 22"/>
          <p:cNvGrpSpPr/>
          <p:nvPr/>
        </p:nvGrpSpPr>
        <p:grpSpPr>
          <a:xfrm>
            <a:off x="457200" y="4419600"/>
            <a:ext cx="3392488" cy="1828800"/>
            <a:chOff x="0" y="0"/>
            <a:chExt cx="2970" cy="1512"/>
          </a:xfrm>
        </p:grpSpPr>
        <p:pic>
          <p:nvPicPr>
            <p:cNvPr id="20499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14" y="172"/>
              <a:ext cx="1329" cy="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0500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61" y="898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0501" name="Picture 16" descr="H:\2\人教教参资源\九\图\电动机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2010" y="0"/>
              <a:ext cx="927" cy="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0502" name="任意多边形 10"/>
            <p:cNvSpPr>
              <a:spLocks noChangeArrowheads="1"/>
            </p:cNvSpPr>
            <p:nvPr/>
          </p:nvSpPr>
          <p:spPr bwMode="auto">
            <a:xfrm>
              <a:off x="0" y="490"/>
              <a:ext cx="1588" cy="839"/>
            </a:xfrm>
            <a:custGeom>
              <a:avLst/>
              <a:gdLst>
                <a:gd name="T0" fmla="*/ 0 w 1179285"/>
                <a:gd name="T1" fmla="*/ 0 h 1709057"/>
                <a:gd name="T2" fmla="*/ 0 w 1179285"/>
                <a:gd name="T3" fmla="*/ 0 h 1709057"/>
                <a:gd name="T4" fmla="*/ 0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6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03" name="任意多边形 12"/>
            <p:cNvSpPr>
              <a:spLocks noChangeArrowheads="1"/>
            </p:cNvSpPr>
            <p:nvPr/>
          </p:nvSpPr>
          <p:spPr bwMode="auto">
            <a:xfrm rot="502281">
              <a:off x="2197" y="535"/>
              <a:ext cx="773" cy="841"/>
            </a:xfrm>
            <a:custGeom>
              <a:avLst/>
              <a:gdLst>
                <a:gd name="T0" fmla="*/ 0 w 945243"/>
                <a:gd name="T1" fmla="*/ 0 h 1774372"/>
                <a:gd name="T2" fmla="*/ 0 w 945243"/>
                <a:gd name="T3" fmla="*/ 0 h 1774372"/>
                <a:gd name="T4" fmla="*/ 0 w 945243"/>
                <a:gd name="T5" fmla="*/ 0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1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04" name="任意多边形 11"/>
            <p:cNvSpPr>
              <a:spLocks noChangeArrowheads="1"/>
            </p:cNvSpPr>
            <p:nvPr/>
          </p:nvSpPr>
          <p:spPr bwMode="auto">
            <a:xfrm rot="-137307">
              <a:off x="1329" y="363"/>
              <a:ext cx="803" cy="204"/>
            </a:xfrm>
            <a:custGeom>
              <a:avLst/>
              <a:gdLst>
                <a:gd name="T0" fmla="*/ 0 w 1415143"/>
                <a:gd name="T1" fmla="*/ 0 h 317500"/>
                <a:gd name="T2" fmla="*/ 0 w 1415143"/>
                <a:gd name="T3" fmla="*/ 0 h 317500"/>
                <a:gd name="T4" fmla="*/ 0 w 1415143"/>
                <a:gd name="T5" fmla="*/ 0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5105400" y="4191000"/>
            <a:ext cx="2808288" cy="1952625"/>
            <a:chOff x="0" y="0"/>
            <a:chExt cx="1769" cy="1230"/>
          </a:xfrm>
        </p:grpSpPr>
        <p:sp>
          <p:nvSpPr>
            <p:cNvPr id="20488" name="Rectangle 30"/>
            <p:cNvSpPr>
              <a:spLocks noChangeArrowheads="1"/>
            </p:cNvSpPr>
            <p:nvPr/>
          </p:nvSpPr>
          <p:spPr bwMode="auto">
            <a:xfrm>
              <a:off x="0" y="187"/>
              <a:ext cx="1769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0489" name="Group 31"/>
            <p:cNvGrpSpPr/>
            <p:nvPr/>
          </p:nvGrpSpPr>
          <p:grpSpPr>
            <a:xfrm>
              <a:off x="771" y="0"/>
              <a:ext cx="98" cy="368"/>
              <a:chOff x="0" y="0"/>
              <a:chExt cx="98" cy="368"/>
            </a:xfrm>
          </p:grpSpPr>
          <p:sp>
            <p:nvSpPr>
              <p:cNvPr id="20496" name="Rectangle 32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497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498" name="Line 33"/>
              <p:cNvSpPr>
                <a:spLocks noChangeShapeType="1"/>
              </p:cNvSpPr>
              <p:nvPr/>
            </p:nvSpPr>
            <p:spPr bwMode="auto">
              <a:xfrm flipH="1">
                <a:off x="98" y="74"/>
                <a:ext cx="0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0490" name="Group 35"/>
            <p:cNvGrpSpPr/>
            <p:nvPr/>
          </p:nvGrpSpPr>
          <p:grpSpPr>
            <a:xfrm>
              <a:off x="249" y="980"/>
              <a:ext cx="318" cy="159"/>
              <a:chOff x="0" y="0"/>
              <a:chExt cx="318" cy="159"/>
            </a:xfrm>
          </p:grpSpPr>
          <p:sp>
            <p:nvSpPr>
              <p:cNvPr id="20493" name="Rectangle 36"/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/>
            </p:nvSpPr>
            <p:spPr bwMode="auto">
              <a:xfrm flipV="1">
                <a:off x="46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495" name="Oval 42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0491" name="Oval 39"/>
            <p:cNvSpPr>
              <a:spLocks noChangeArrowheads="1"/>
            </p:cNvSpPr>
            <p:nvPr/>
          </p:nvSpPr>
          <p:spPr bwMode="auto">
            <a:xfrm>
              <a:off x="1043" y="844"/>
              <a:ext cx="386" cy="3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492" name="Text Box 40"/>
            <p:cNvSpPr txBox="1">
              <a:spLocks noChangeArrowheads="1"/>
            </p:cNvSpPr>
            <p:nvPr/>
          </p:nvSpPr>
          <p:spPr bwMode="auto">
            <a:xfrm>
              <a:off x="1066" y="890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342900" indent="-342900">
                <a:buFont typeface="Calibri" pitchFamily="34" charset="0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timgsa.baidu.com/timg?image&amp;quality=80&amp;size=b9999_10000&amp;sec=1597827424395&amp;di=19172dba6ace3a47905c1b6ccf9ac1c4&amp;imgtype=0&amp;src=http%3A%2F%2Ffile2.dzsc.com%2Fnews%2F18%2F05%2F23%2F9207_15385028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作图要求：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铅笔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作图，易修改。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②导线要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横平竖直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，尽量方正简洁。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③元件要均匀分布，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不要画在拐角处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，符号与实物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对应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④导线尽量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不交叉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。若一定要交叉，要画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实心点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四、电路状态（故障分析）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（也叫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闭合回路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）定义：处处连通，用电器能工作的电路。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）特点：电路中有电流，用电器工作。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3505200"/>
            <a:ext cx="3589338" cy="2408238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3557" name="Group 5"/>
          <p:cNvGrpSpPr/>
          <p:nvPr/>
        </p:nvGrpSpPr>
        <p:grpSpPr>
          <a:xfrm>
            <a:off x="4935538" y="3863975"/>
            <a:ext cx="2808287" cy="1981200"/>
            <a:chOff x="0" y="0"/>
            <a:chExt cx="1769" cy="1248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3559" name="Group 7"/>
            <p:cNvGrpSpPr/>
            <p:nvPr/>
          </p:nvGrpSpPr>
          <p:grpSpPr>
            <a:xfrm flipH="1">
              <a:off x="929" y="880"/>
              <a:ext cx="98" cy="368"/>
              <a:chOff x="0" y="0"/>
              <a:chExt cx="98" cy="368"/>
            </a:xfrm>
          </p:grpSpPr>
          <p:sp>
            <p:nvSpPr>
              <p:cNvPr id="23565" name="Rectangle 8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66" name="Line 3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67" name="Line 33"/>
              <p:cNvSpPr>
                <a:spLocks noChangeShapeType="1"/>
              </p:cNvSpPr>
              <p:nvPr/>
            </p:nvSpPr>
            <p:spPr bwMode="auto">
              <a:xfrm flipH="1">
                <a:off x="98" y="74"/>
                <a:ext cx="0" cy="2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3560" name="Group 11"/>
            <p:cNvGrpSpPr/>
            <p:nvPr/>
          </p:nvGrpSpPr>
          <p:grpSpPr>
            <a:xfrm flipH="1">
              <a:off x="1043" y="91"/>
              <a:ext cx="322" cy="159"/>
              <a:chOff x="0" y="0"/>
              <a:chExt cx="322" cy="159"/>
            </a:xfrm>
          </p:grpSpPr>
          <p:sp>
            <p:nvSpPr>
              <p:cNvPr id="23562" name="Rectangle 12"/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63" name="Line 44"/>
              <p:cNvSpPr>
                <a:spLocks noChangeShapeType="1"/>
              </p:cNvSpPr>
              <p:nvPr/>
            </p:nvSpPr>
            <p:spPr bwMode="auto">
              <a:xfrm flipV="1">
                <a:off x="45" y="68"/>
                <a:ext cx="277" cy="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564" name="Oval 42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3561" name="AutoShape 21"/>
            <p:cNvSpPr>
              <a:spLocks noChangeArrowheads="1"/>
            </p:cNvSpPr>
            <p:nvPr/>
          </p:nvSpPr>
          <p:spPr bwMode="auto">
            <a:xfrm>
              <a:off x="317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（也叫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）定义：在某处断开的电路。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）特点：电路中无电流，用电器不工作。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3200400"/>
            <a:ext cx="4206875" cy="27019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4581" name="Line 40"/>
          <p:cNvSpPr>
            <a:spLocks noChangeShapeType="1"/>
          </p:cNvSpPr>
          <p:nvPr/>
        </p:nvSpPr>
        <p:spPr bwMode="auto">
          <a:xfrm flipV="1">
            <a:off x="6872288" y="3968750"/>
            <a:ext cx="1119187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82" name="Line 41"/>
          <p:cNvSpPr>
            <a:spLocks noChangeShapeType="1"/>
          </p:cNvSpPr>
          <p:nvPr/>
        </p:nvSpPr>
        <p:spPr bwMode="auto">
          <a:xfrm>
            <a:off x="5124450" y="3968750"/>
            <a:ext cx="3873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83" name="Oval 42"/>
          <p:cNvSpPr>
            <a:spLocks noChangeArrowheads="1"/>
          </p:cNvSpPr>
          <p:nvPr/>
        </p:nvSpPr>
        <p:spPr bwMode="auto">
          <a:xfrm>
            <a:off x="5511800" y="3917950"/>
            <a:ext cx="114300" cy="1158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solidFill>
                <a:srgbClr val="00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84" name="Line 44"/>
          <p:cNvSpPr>
            <a:spLocks noChangeShapeType="1"/>
          </p:cNvSpPr>
          <p:nvPr/>
        </p:nvSpPr>
        <p:spPr bwMode="auto">
          <a:xfrm flipV="1">
            <a:off x="5578475" y="3917950"/>
            <a:ext cx="433388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24585" name="直接连接符 20"/>
          <p:cNvCxnSpPr>
            <a:cxnSpLocks noChangeShapeType="1"/>
          </p:cNvCxnSpPr>
          <p:nvPr/>
        </p:nvCxnSpPr>
        <p:spPr bwMode="auto">
          <a:xfrm flipV="1">
            <a:off x="5111750" y="5235575"/>
            <a:ext cx="14462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sp>
        <p:nvSpPr>
          <p:cNvPr id="24586" name="AutoShape 21"/>
          <p:cNvSpPr>
            <a:spLocks noChangeArrowheads="1"/>
          </p:cNvSpPr>
          <p:nvPr/>
        </p:nvSpPr>
        <p:spPr bwMode="auto">
          <a:xfrm>
            <a:off x="6570663" y="3681413"/>
            <a:ext cx="544512" cy="560387"/>
          </a:xfrm>
          <a:prstGeom prst="flowChartSummingJunction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solidFill>
                <a:srgbClr val="000000"/>
              </a:solidFill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4587" name="Group 11"/>
          <p:cNvGrpSpPr/>
          <p:nvPr/>
        </p:nvGrpSpPr>
        <p:grpSpPr>
          <a:xfrm>
            <a:off x="6562725" y="4865688"/>
            <a:ext cx="1428750" cy="744537"/>
            <a:chOff x="0" y="0"/>
            <a:chExt cx="1138244" cy="576262"/>
          </a:xfrm>
        </p:grpSpPr>
        <p:sp>
          <p:nvSpPr>
            <p:cNvPr id="24591" name="Line 32"/>
            <p:cNvSpPr>
              <a:spLocks noChangeShapeType="1"/>
            </p:cNvSpPr>
            <p:nvPr/>
          </p:nvSpPr>
          <p:spPr bwMode="auto">
            <a:xfrm flipH="1">
              <a:off x="-2" y="-2"/>
              <a:ext cx="0" cy="5762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92" name="Line 33"/>
            <p:cNvSpPr>
              <a:spLocks noChangeShapeType="1"/>
            </p:cNvSpPr>
            <p:nvPr/>
          </p:nvSpPr>
          <p:spPr bwMode="auto">
            <a:xfrm flipH="1">
              <a:off x="115887" y="115885"/>
              <a:ext cx="0" cy="360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593" name="Line 34"/>
            <p:cNvSpPr>
              <a:spLocks noChangeShapeType="1"/>
            </p:cNvSpPr>
            <p:nvPr/>
          </p:nvSpPr>
          <p:spPr bwMode="auto">
            <a:xfrm flipV="1">
              <a:off x="122237" y="285749"/>
              <a:ext cx="101600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cxnSp>
        <p:nvCxnSpPr>
          <p:cNvPr id="24588" name="直接连接符 23"/>
          <p:cNvCxnSpPr>
            <a:cxnSpLocks noChangeShapeType="1"/>
          </p:cNvCxnSpPr>
          <p:nvPr/>
        </p:nvCxnSpPr>
        <p:spPr bwMode="auto">
          <a:xfrm rot="5400000" flipH="1" flipV="1">
            <a:off x="7340600" y="4589463"/>
            <a:ext cx="128905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24589" name="直接连接符 24"/>
          <p:cNvCxnSpPr>
            <a:cxnSpLocks noChangeShapeType="1"/>
          </p:cNvCxnSpPr>
          <p:nvPr/>
        </p:nvCxnSpPr>
        <p:spPr bwMode="auto">
          <a:xfrm rot="5400000" flipH="1" flipV="1">
            <a:off x="4473575" y="4589463"/>
            <a:ext cx="128905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sp>
        <p:nvSpPr>
          <p:cNvPr id="24590" name="Line 41"/>
          <p:cNvSpPr>
            <a:spLocks noChangeShapeType="1"/>
          </p:cNvSpPr>
          <p:nvPr/>
        </p:nvSpPr>
        <p:spPr bwMode="auto">
          <a:xfrm>
            <a:off x="5872163" y="3976688"/>
            <a:ext cx="7207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）断路的原因：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①开关没闭合；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②接线柱处接触不良；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③导线断了；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④用电器坏了，如灯泡里灯丝断了；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⑤电池没电。</a:t>
            </a: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注意：连接电路时，开关必须断开，此时电路处于断路状态。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短路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（也叫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短接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5626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）定义：将用电器两端或者电源正负极用导线直接相连。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）分类：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①电源短路：用导线直接把电源正负极连接起来。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后果：开关闭合后可能烧坏电源。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04800" y="3581400"/>
            <a:ext cx="2971800" cy="1219200"/>
            <a:chOff x="0" y="0"/>
            <a:chExt cx="2041" cy="910"/>
          </a:xfrm>
        </p:grpSpPr>
        <p:pic>
          <p:nvPicPr>
            <p:cNvPr id="26639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58" y="320"/>
              <a:ext cx="1497" cy="5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640" name="Freeform 18"/>
            <p:cNvSpPr/>
            <p:nvPr/>
          </p:nvSpPr>
          <p:spPr bwMode="auto">
            <a:xfrm rot="-430574">
              <a:off x="0" y="0"/>
              <a:ext cx="2041" cy="771"/>
            </a:xfrm>
            <a:custGeom>
              <a:avLst/>
              <a:gdLst>
                <a:gd name="T0" fmla="*/ 238 w 2086"/>
                <a:gd name="T1" fmla="*/ 285 h 831"/>
                <a:gd name="T2" fmla="*/ 93 w 2086"/>
                <a:gd name="T3" fmla="*/ 136 h 831"/>
                <a:gd name="T4" fmla="*/ 784 w 2086"/>
                <a:gd name="T5" fmla="*/ 6 h 831"/>
                <a:gd name="T6" fmla="*/ 1585 w 2086"/>
                <a:gd name="T7" fmla="*/ 179 h 831"/>
                <a:gd name="T8" fmla="*/ 1331 w 2086"/>
                <a:gd name="T9" fmla="*/ 392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6"/>
                <a:gd name="T16" fmla="*/ 0 h 831"/>
                <a:gd name="T17" fmla="*/ 2086 w 2086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990600" y="5257800"/>
            <a:ext cx="1814513" cy="1104900"/>
            <a:chOff x="0" y="0"/>
            <a:chExt cx="1936" cy="1126"/>
          </a:xfrm>
        </p:grpSpPr>
        <p:sp>
          <p:nvSpPr>
            <p:cNvPr id="26631" name="Line 41"/>
            <p:cNvSpPr>
              <a:spLocks noChangeShapeType="1"/>
            </p:cNvSpPr>
            <p:nvPr/>
          </p:nvSpPr>
          <p:spPr bwMode="auto">
            <a:xfrm>
              <a:off x="8" y="13"/>
              <a:ext cx="1905" cy="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26632" name="直接连接符 14"/>
            <p:cNvCxnSpPr>
              <a:cxnSpLocks noChangeShapeType="1"/>
            </p:cNvCxnSpPr>
            <p:nvPr/>
          </p:nvCxnSpPr>
          <p:spPr bwMode="auto">
            <a:xfrm flipV="1">
              <a:off x="0" y="872"/>
              <a:ext cx="9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grpSp>
          <p:nvGrpSpPr>
            <p:cNvPr id="26633" name="Group 10"/>
            <p:cNvGrpSpPr/>
            <p:nvPr/>
          </p:nvGrpSpPr>
          <p:grpSpPr>
            <a:xfrm>
              <a:off x="976" y="622"/>
              <a:ext cx="960" cy="504"/>
              <a:chOff x="0" y="0"/>
              <a:chExt cx="1138244" cy="576262"/>
            </a:xfrm>
          </p:grpSpPr>
          <p:sp>
            <p:nvSpPr>
              <p:cNvPr id="26636" name="Line 32"/>
              <p:cNvSpPr>
                <a:spLocks noChangeShapeType="1"/>
              </p:cNvSpPr>
              <p:nvPr/>
            </p:nvSpPr>
            <p:spPr bwMode="auto">
              <a:xfrm flipH="1">
                <a:off x="-2" y="-2"/>
                <a:ext cx="0" cy="5762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6637" name="Line 33"/>
              <p:cNvSpPr>
                <a:spLocks noChangeShapeType="1"/>
              </p:cNvSpPr>
              <p:nvPr/>
            </p:nvSpPr>
            <p:spPr bwMode="auto">
              <a:xfrm flipH="1">
                <a:off x="115887" y="115885"/>
                <a:ext cx="0" cy="3603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6638" name="Line 34"/>
              <p:cNvSpPr>
                <a:spLocks noChangeShapeType="1"/>
              </p:cNvSpPr>
              <p:nvPr/>
            </p:nvSpPr>
            <p:spPr bwMode="auto">
              <a:xfrm flipV="1">
                <a:off x="122237" y="285749"/>
                <a:ext cx="1016007" cy="31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cxnSp>
          <p:nvCxnSpPr>
            <p:cNvPr id="26634" name="直接连接符 18"/>
            <p:cNvCxnSpPr>
              <a:cxnSpLocks noChangeShapeType="1"/>
            </p:cNvCxnSpPr>
            <p:nvPr/>
          </p:nvCxnSpPr>
          <p:spPr bwMode="auto">
            <a:xfrm rot="5400000" flipH="1" flipV="1">
              <a:off x="1476" y="443"/>
              <a:ext cx="876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cxnSp>
          <p:nvCxnSpPr>
            <p:cNvPr id="26635" name="直接连接符 19"/>
            <p:cNvCxnSpPr>
              <a:cxnSpLocks noChangeShapeType="1"/>
            </p:cNvCxnSpPr>
            <p:nvPr/>
          </p:nvCxnSpPr>
          <p:spPr bwMode="auto">
            <a:xfrm rot="5400000" flipH="1" flipV="1">
              <a:off x="-434" y="434"/>
              <a:ext cx="876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</p:grpSp>
      <p:pic>
        <p:nvPicPr>
          <p:cNvPr id="29697" name="Picture 1" descr="D:\我的文档\Pictures\11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3429000"/>
            <a:ext cx="3429000" cy="28820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 descr="火灾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" y="152400"/>
            <a:ext cx="8991600" cy="6400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②用电器短路：用导线把用电器两端直接连接起来。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800600" cy="5105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后果：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、若电路上有多个用电器，只有一个被短接，则这个用电器不工作，其它正常工作。此时这根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导线相当于一个开关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、若电路上只有一个用电器，且它被短接，则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这个用电器不工作，且电源也被短路，可能烧坏电源。</a:t>
            </a:r>
            <a:endParaRPr lang="zh-CN" altLang="en-US" sz="2400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649" name="Picture 1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1200" y="1524000"/>
            <a:ext cx="2710036" cy="1981200"/>
          </a:xfrm>
          <a:prstGeom prst="rect">
            <a:avLst/>
          </a:prstGeom>
          <a:noFill/>
        </p:spPr>
      </p:pic>
      <p:pic>
        <p:nvPicPr>
          <p:cNvPr id="27650" name="Picture 2" descr="D:\我的文档\Pictures\113 - 副本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7400" y="4038600"/>
            <a:ext cx="2362200" cy="21622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>
          <a:xfrm>
            <a:off x="609600" y="685800"/>
            <a:ext cx="1485900" cy="1189038"/>
            <a:chOff x="2880" y="4248"/>
            <a:chExt cx="2340" cy="1872"/>
          </a:xfrm>
        </p:grpSpPr>
        <p:sp>
          <p:nvSpPr>
            <p:cNvPr id="29826" name="Rectangle 3"/>
            <p:cNvSpPr>
              <a:spLocks noChangeArrowheads="1"/>
            </p:cNvSpPr>
            <p:nvPr/>
          </p:nvSpPr>
          <p:spPr bwMode="auto">
            <a:xfrm>
              <a:off x="2880" y="4248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827" name="Group 4"/>
            <p:cNvGrpSpPr/>
            <p:nvPr/>
          </p:nvGrpSpPr>
          <p:grpSpPr>
            <a:xfrm>
              <a:off x="3780" y="5496"/>
              <a:ext cx="210" cy="624"/>
              <a:chOff x="5760" y="2688"/>
              <a:chExt cx="210" cy="624"/>
            </a:xfrm>
          </p:grpSpPr>
          <p:sp>
            <p:nvSpPr>
              <p:cNvPr id="29828" name="Line 5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9" name="Line 6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30" name="Rectangle 7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9699" name="Group 8"/>
          <p:cNvGrpSpPr/>
          <p:nvPr/>
        </p:nvGrpSpPr>
        <p:grpSpPr>
          <a:xfrm>
            <a:off x="2590800" y="457200"/>
            <a:ext cx="1485900" cy="1387475"/>
            <a:chOff x="5040" y="1752"/>
            <a:chExt cx="2340" cy="2184"/>
          </a:xfrm>
        </p:grpSpPr>
        <p:sp>
          <p:nvSpPr>
            <p:cNvPr id="29812" name="Rectangle 9"/>
            <p:cNvSpPr>
              <a:spLocks noChangeArrowheads="1"/>
            </p:cNvSpPr>
            <p:nvPr/>
          </p:nvSpPr>
          <p:spPr bwMode="auto">
            <a:xfrm>
              <a:off x="5040" y="2064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813" name="Group 10"/>
            <p:cNvGrpSpPr/>
            <p:nvPr/>
          </p:nvGrpSpPr>
          <p:grpSpPr>
            <a:xfrm>
              <a:off x="6120" y="3312"/>
              <a:ext cx="210" cy="624"/>
              <a:chOff x="5760" y="2688"/>
              <a:chExt cx="210" cy="624"/>
            </a:xfrm>
          </p:grpSpPr>
          <p:sp>
            <p:nvSpPr>
              <p:cNvPr id="29823" name="Line 11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4" name="Line 12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5" name="Rectangle 13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814" name="Group 14"/>
            <p:cNvGrpSpPr/>
            <p:nvPr/>
          </p:nvGrpSpPr>
          <p:grpSpPr>
            <a:xfrm>
              <a:off x="5760" y="1752"/>
              <a:ext cx="720" cy="720"/>
              <a:chOff x="5040" y="4248"/>
              <a:chExt cx="720" cy="720"/>
            </a:xfrm>
          </p:grpSpPr>
          <p:sp>
            <p:nvSpPr>
              <p:cNvPr id="29820" name="Oval 15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1" name="Line 16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2" name="Line 17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815" name="Line 18"/>
            <p:cNvSpPr>
              <a:spLocks noChangeShapeType="1"/>
            </p:cNvSpPr>
            <p:nvPr/>
          </p:nvSpPr>
          <p:spPr bwMode="auto">
            <a:xfrm>
              <a:off x="5040" y="2844"/>
              <a:ext cx="23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816" name="Group 19"/>
            <p:cNvGrpSpPr/>
            <p:nvPr/>
          </p:nvGrpSpPr>
          <p:grpSpPr>
            <a:xfrm>
              <a:off x="5760" y="2577"/>
              <a:ext cx="570" cy="345"/>
              <a:chOff x="6660" y="2064"/>
              <a:chExt cx="570" cy="345"/>
            </a:xfrm>
          </p:grpSpPr>
          <p:sp>
            <p:nvSpPr>
              <p:cNvPr id="29817" name="Oval 20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8" name="Line 21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9" name="Rectangle 22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9700" name="Group 23"/>
          <p:cNvGrpSpPr/>
          <p:nvPr/>
        </p:nvGrpSpPr>
        <p:grpSpPr>
          <a:xfrm>
            <a:off x="838200" y="2743200"/>
            <a:ext cx="1487488" cy="1387475"/>
            <a:chOff x="4317" y="4716"/>
            <a:chExt cx="2343" cy="2184"/>
          </a:xfrm>
        </p:grpSpPr>
        <p:sp>
          <p:nvSpPr>
            <p:cNvPr id="29792" name="Rectangle 24"/>
            <p:cNvSpPr>
              <a:spLocks noChangeArrowheads="1"/>
            </p:cNvSpPr>
            <p:nvPr/>
          </p:nvSpPr>
          <p:spPr bwMode="auto">
            <a:xfrm>
              <a:off x="4320" y="5028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93" name="Group 25"/>
            <p:cNvGrpSpPr/>
            <p:nvPr/>
          </p:nvGrpSpPr>
          <p:grpSpPr>
            <a:xfrm>
              <a:off x="4860" y="5556"/>
              <a:ext cx="570" cy="345"/>
              <a:chOff x="6660" y="2064"/>
              <a:chExt cx="570" cy="345"/>
            </a:xfrm>
          </p:grpSpPr>
          <p:sp>
            <p:nvSpPr>
              <p:cNvPr id="29809" name="Oval 26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0" name="Line 27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1" name="Rectangle 28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94" name="Group 29"/>
            <p:cNvGrpSpPr/>
            <p:nvPr/>
          </p:nvGrpSpPr>
          <p:grpSpPr>
            <a:xfrm>
              <a:off x="5400" y="6276"/>
              <a:ext cx="210" cy="624"/>
              <a:chOff x="5760" y="2688"/>
              <a:chExt cx="210" cy="624"/>
            </a:xfrm>
          </p:grpSpPr>
          <p:sp>
            <p:nvSpPr>
              <p:cNvPr id="29806" name="Line 30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7" name="Line 31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8" name="Rectangle 32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95" name="Group 33"/>
            <p:cNvGrpSpPr/>
            <p:nvPr/>
          </p:nvGrpSpPr>
          <p:grpSpPr>
            <a:xfrm>
              <a:off x="4500" y="4716"/>
              <a:ext cx="720" cy="720"/>
              <a:chOff x="5040" y="4248"/>
              <a:chExt cx="720" cy="720"/>
            </a:xfrm>
          </p:grpSpPr>
          <p:sp>
            <p:nvSpPr>
              <p:cNvPr id="29803" name="Oval 34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4" name="Line 35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5" name="Line 36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96" name="Group 37"/>
            <p:cNvGrpSpPr/>
            <p:nvPr/>
          </p:nvGrpSpPr>
          <p:grpSpPr>
            <a:xfrm>
              <a:off x="5760" y="4716"/>
              <a:ext cx="720" cy="720"/>
              <a:chOff x="5040" y="4248"/>
              <a:chExt cx="720" cy="720"/>
            </a:xfrm>
          </p:grpSpPr>
          <p:sp>
            <p:nvSpPr>
              <p:cNvPr id="29800" name="Oval 38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1" name="Line 39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2" name="Line 40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97" name="Line 41"/>
            <p:cNvSpPr>
              <a:spLocks noChangeShapeType="1"/>
            </p:cNvSpPr>
            <p:nvPr/>
          </p:nvSpPr>
          <p:spPr bwMode="auto">
            <a:xfrm>
              <a:off x="4317" y="5808"/>
              <a:ext cx="5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8" name="Line 42"/>
            <p:cNvSpPr>
              <a:spLocks noChangeShapeType="1"/>
            </p:cNvSpPr>
            <p:nvPr/>
          </p:nvSpPr>
          <p:spPr bwMode="auto">
            <a:xfrm flipH="1">
              <a:off x="5580" y="5028"/>
              <a:ext cx="0" cy="7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9" name="Line 43"/>
            <p:cNvSpPr>
              <a:spLocks noChangeShapeType="1"/>
            </p:cNvSpPr>
            <p:nvPr/>
          </p:nvSpPr>
          <p:spPr bwMode="auto">
            <a:xfrm>
              <a:off x="5220" y="5808"/>
              <a:ext cx="3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1" name="Group 44"/>
          <p:cNvGrpSpPr/>
          <p:nvPr/>
        </p:nvGrpSpPr>
        <p:grpSpPr>
          <a:xfrm>
            <a:off x="838200" y="4648200"/>
            <a:ext cx="1485900" cy="1387475"/>
            <a:chOff x="2340" y="3936"/>
            <a:chExt cx="2340" cy="2184"/>
          </a:xfrm>
        </p:grpSpPr>
        <p:sp>
          <p:nvSpPr>
            <p:cNvPr id="29774" name="Rectangle 45"/>
            <p:cNvSpPr>
              <a:spLocks noChangeArrowheads="1"/>
            </p:cNvSpPr>
            <p:nvPr/>
          </p:nvSpPr>
          <p:spPr bwMode="auto">
            <a:xfrm>
              <a:off x="2340" y="4248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75" name="Group 46"/>
            <p:cNvGrpSpPr/>
            <p:nvPr/>
          </p:nvGrpSpPr>
          <p:grpSpPr>
            <a:xfrm>
              <a:off x="3240" y="5496"/>
              <a:ext cx="210" cy="624"/>
              <a:chOff x="5760" y="2688"/>
              <a:chExt cx="210" cy="624"/>
            </a:xfrm>
          </p:grpSpPr>
          <p:sp>
            <p:nvSpPr>
              <p:cNvPr id="29789" name="Line 47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0" name="Line 48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1" name="Rectangle 49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76" name="Rectangle 50"/>
            <p:cNvSpPr>
              <a:spLocks noChangeArrowheads="1"/>
            </p:cNvSpPr>
            <p:nvPr/>
          </p:nvSpPr>
          <p:spPr bwMode="auto">
            <a:xfrm>
              <a:off x="2340" y="4248"/>
              <a:ext cx="2340" cy="85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77" name="Group 51"/>
            <p:cNvGrpSpPr/>
            <p:nvPr/>
          </p:nvGrpSpPr>
          <p:grpSpPr>
            <a:xfrm>
              <a:off x="2520" y="3936"/>
              <a:ext cx="720" cy="720"/>
              <a:chOff x="5040" y="4248"/>
              <a:chExt cx="720" cy="720"/>
            </a:xfrm>
          </p:grpSpPr>
          <p:sp>
            <p:nvSpPr>
              <p:cNvPr id="29786" name="Oval 52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7" name="Line 53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8" name="Line 54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78" name="Group 55"/>
            <p:cNvGrpSpPr/>
            <p:nvPr/>
          </p:nvGrpSpPr>
          <p:grpSpPr>
            <a:xfrm>
              <a:off x="3780" y="3936"/>
              <a:ext cx="720" cy="720"/>
              <a:chOff x="5040" y="4248"/>
              <a:chExt cx="720" cy="720"/>
            </a:xfrm>
          </p:grpSpPr>
          <p:sp>
            <p:nvSpPr>
              <p:cNvPr id="29783" name="Oval 56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4" name="Line 57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5" name="Line 58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79" name="Group 59"/>
            <p:cNvGrpSpPr/>
            <p:nvPr/>
          </p:nvGrpSpPr>
          <p:grpSpPr>
            <a:xfrm>
              <a:off x="3240" y="4872"/>
              <a:ext cx="570" cy="345"/>
              <a:chOff x="6660" y="2064"/>
              <a:chExt cx="570" cy="345"/>
            </a:xfrm>
          </p:grpSpPr>
          <p:sp>
            <p:nvSpPr>
              <p:cNvPr id="29780" name="Oval 60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1" name="Line 61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2" name="Rectangle 62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9702" name="Group 63"/>
          <p:cNvGrpSpPr/>
          <p:nvPr/>
        </p:nvGrpSpPr>
        <p:grpSpPr>
          <a:xfrm>
            <a:off x="5105400" y="2514600"/>
            <a:ext cx="1485900" cy="1882775"/>
            <a:chOff x="4860" y="3780"/>
            <a:chExt cx="2340" cy="2964"/>
          </a:xfrm>
        </p:grpSpPr>
        <p:sp>
          <p:nvSpPr>
            <p:cNvPr id="29755" name="Rectangle 64"/>
            <p:cNvSpPr>
              <a:spLocks noChangeArrowheads="1"/>
            </p:cNvSpPr>
            <p:nvPr/>
          </p:nvSpPr>
          <p:spPr bwMode="auto">
            <a:xfrm>
              <a:off x="4860" y="4092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56" name="Group 65"/>
            <p:cNvGrpSpPr/>
            <p:nvPr/>
          </p:nvGrpSpPr>
          <p:grpSpPr>
            <a:xfrm>
              <a:off x="5580" y="3780"/>
              <a:ext cx="720" cy="720"/>
              <a:chOff x="5040" y="4248"/>
              <a:chExt cx="720" cy="720"/>
            </a:xfrm>
          </p:grpSpPr>
          <p:sp>
            <p:nvSpPr>
              <p:cNvPr id="29771" name="Oval 66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2" name="Line 67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3" name="Line 68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57" name="Rectangle 69"/>
            <p:cNvSpPr>
              <a:spLocks noChangeArrowheads="1"/>
            </p:cNvSpPr>
            <p:nvPr/>
          </p:nvSpPr>
          <p:spPr bwMode="auto">
            <a:xfrm>
              <a:off x="4860" y="4872"/>
              <a:ext cx="2340" cy="7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8" name="Rectangle 70"/>
            <p:cNvSpPr>
              <a:spLocks noChangeArrowheads="1"/>
            </p:cNvSpPr>
            <p:nvPr/>
          </p:nvSpPr>
          <p:spPr bwMode="auto">
            <a:xfrm>
              <a:off x="4860" y="5652"/>
              <a:ext cx="2340" cy="7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59" name="Group 71"/>
            <p:cNvGrpSpPr/>
            <p:nvPr/>
          </p:nvGrpSpPr>
          <p:grpSpPr>
            <a:xfrm>
              <a:off x="5760" y="5385"/>
              <a:ext cx="570" cy="345"/>
              <a:chOff x="6660" y="2064"/>
              <a:chExt cx="570" cy="345"/>
            </a:xfrm>
          </p:grpSpPr>
          <p:sp>
            <p:nvSpPr>
              <p:cNvPr id="29768" name="Oval 72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9" name="Line 73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0" name="Rectangle 74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60" name="Group 75"/>
            <p:cNvGrpSpPr/>
            <p:nvPr/>
          </p:nvGrpSpPr>
          <p:grpSpPr>
            <a:xfrm>
              <a:off x="5580" y="4560"/>
              <a:ext cx="720" cy="720"/>
              <a:chOff x="5040" y="4248"/>
              <a:chExt cx="720" cy="720"/>
            </a:xfrm>
          </p:grpSpPr>
          <p:sp>
            <p:nvSpPr>
              <p:cNvPr id="29765" name="Oval 76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6" name="Line 77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7" name="Line 78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61" name="Group 79"/>
            <p:cNvGrpSpPr/>
            <p:nvPr/>
          </p:nvGrpSpPr>
          <p:grpSpPr>
            <a:xfrm>
              <a:off x="5940" y="6120"/>
              <a:ext cx="210" cy="624"/>
              <a:chOff x="5760" y="2688"/>
              <a:chExt cx="210" cy="624"/>
            </a:xfrm>
          </p:grpSpPr>
          <p:sp>
            <p:nvSpPr>
              <p:cNvPr id="29762" name="Line 80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3" name="Line 81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4" name="Rectangle 82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9703" name="Group 83"/>
          <p:cNvGrpSpPr/>
          <p:nvPr/>
        </p:nvGrpSpPr>
        <p:grpSpPr>
          <a:xfrm>
            <a:off x="4953000" y="533400"/>
            <a:ext cx="1485900" cy="1387475"/>
            <a:chOff x="4680" y="7368"/>
            <a:chExt cx="2340" cy="2184"/>
          </a:xfrm>
        </p:grpSpPr>
        <p:sp>
          <p:nvSpPr>
            <p:cNvPr id="29741" name="Rectangle 84"/>
            <p:cNvSpPr>
              <a:spLocks noChangeArrowheads="1"/>
            </p:cNvSpPr>
            <p:nvPr/>
          </p:nvSpPr>
          <p:spPr bwMode="auto">
            <a:xfrm>
              <a:off x="4680" y="7680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42" name="Group 85"/>
            <p:cNvGrpSpPr/>
            <p:nvPr/>
          </p:nvGrpSpPr>
          <p:grpSpPr>
            <a:xfrm>
              <a:off x="5220" y="8928"/>
              <a:ext cx="210" cy="624"/>
              <a:chOff x="5760" y="2688"/>
              <a:chExt cx="210" cy="624"/>
            </a:xfrm>
          </p:grpSpPr>
          <p:sp>
            <p:nvSpPr>
              <p:cNvPr id="29752" name="Line 86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3" name="Line 87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4" name="Rectangle 88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43" name="Group 89"/>
            <p:cNvGrpSpPr/>
            <p:nvPr/>
          </p:nvGrpSpPr>
          <p:grpSpPr>
            <a:xfrm>
              <a:off x="6120" y="7368"/>
              <a:ext cx="720" cy="720"/>
              <a:chOff x="5040" y="4248"/>
              <a:chExt cx="720" cy="720"/>
            </a:xfrm>
          </p:grpSpPr>
          <p:sp>
            <p:nvSpPr>
              <p:cNvPr id="29749" name="Oval 90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0" name="Line 91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1" name="Line 92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44" name="Line 93"/>
            <p:cNvSpPr>
              <a:spLocks noChangeShapeType="1"/>
            </p:cNvSpPr>
            <p:nvPr/>
          </p:nvSpPr>
          <p:spPr bwMode="auto">
            <a:xfrm flipH="1">
              <a:off x="5940" y="7677"/>
              <a:ext cx="0" cy="15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45" name="Group 94"/>
            <p:cNvGrpSpPr/>
            <p:nvPr/>
          </p:nvGrpSpPr>
          <p:grpSpPr>
            <a:xfrm rot="5400000">
              <a:off x="5738" y="8260"/>
              <a:ext cx="570" cy="345"/>
              <a:chOff x="6660" y="2064"/>
              <a:chExt cx="570" cy="345"/>
            </a:xfrm>
          </p:grpSpPr>
          <p:sp>
            <p:nvSpPr>
              <p:cNvPr id="29746" name="Oval 95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7" name="Line 96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8" name="Rectangle 97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9704" name="Group 98"/>
          <p:cNvGrpSpPr/>
          <p:nvPr/>
        </p:nvGrpSpPr>
        <p:grpSpPr>
          <a:xfrm>
            <a:off x="7162800" y="304800"/>
            <a:ext cx="1695450" cy="1914525"/>
            <a:chOff x="3150" y="7680"/>
            <a:chExt cx="2670" cy="3015"/>
          </a:xfrm>
        </p:grpSpPr>
        <p:sp>
          <p:nvSpPr>
            <p:cNvPr id="29724" name="Rectangle 99"/>
            <p:cNvSpPr>
              <a:spLocks noChangeArrowheads="1"/>
            </p:cNvSpPr>
            <p:nvPr/>
          </p:nvSpPr>
          <p:spPr bwMode="auto">
            <a:xfrm rot="5400000">
              <a:off x="2850" y="8382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Rectangle 100"/>
            <p:cNvSpPr>
              <a:spLocks noChangeArrowheads="1"/>
            </p:cNvSpPr>
            <p:nvPr/>
          </p:nvSpPr>
          <p:spPr bwMode="auto">
            <a:xfrm>
              <a:off x="3240" y="7992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26" name="Group 101"/>
            <p:cNvGrpSpPr/>
            <p:nvPr/>
          </p:nvGrpSpPr>
          <p:grpSpPr>
            <a:xfrm rot="5400000">
              <a:off x="5363" y="8572"/>
              <a:ext cx="570" cy="345"/>
              <a:chOff x="6660" y="2064"/>
              <a:chExt cx="570" cy="345"/>
            </a:xfrm>
          </p:grpSpPr>
          <p:sp>
            <p:nvSpPr>
              <p:cNvPr id="29738" name="Oval 102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9" name="Line 103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0" name="Rectangle 104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27" name="Group 105"/>
            <p:cNvGrpSpPr/>
            <p:nvPr/>
          </p:nvGrpSpPr>
          <p:grpSpPr>
            <a:xfrm>
              <a:off x="4140" y="7680"/>
              <a:ext cx="210" cy="624"/>
              <a:chOff x="5760" y="2688"/>
              <a:chExt cx="210" cy="624"/>
            </a:xfrm>
          </p:grpSpPr>
          <p:sp>
            <p:nvSpPr>
              <p:cNvPr id="29735" name="Line 106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6" name="Line 107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7" name="Rectangle 108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28" name="Group 109"/>
            <p:cNvGrpSpPr/>
            <p:nvPr/>
          </p:nvGrpSpPr>
          <p:grpSpPr>
            <a:xfrm>
              <a:off x="3600" y="9975"/>
              <a:ext cx="720" cy="720"/>
              <a:chOff x="5040" y="4248"/>
              <a:chExt cx="720" cy="720"/>
            </a:xfrm>
          </p:grpSpPr>
          <p:sp>
            <p:nvSpPr>
              <p:cNvPr id="29732" name="Oval 110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3" name="Line 111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4" name="Line 112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29" name="Line 113"/>
            <p:cNvSpPr>
              <a:spLocks noChangeShapeType="1"/>
            </p:cNvSpPr>
            <p:nvPr/>
          </p:nvSpPr>
          <p:spPr bwMode="auto">
            <a:xfrm flipH="1">
              <a:off x="4800" y="7992"/>
              <a:ext cx="0" cy="15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Oval 114"/>
            <p:cNvSpPr>
              <a:spLocks noChangeArrowheads="1"/>
            </p:cNvSpPr>
            <p:nvPr/>
          </p:nvSpPr>
          <p:spPr bwMode="auto">
            <a:xfrm>
              <a:off x="3150" y="9462"/>
              <a:ext cx="179" cy="1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1" name="Oval 115"/>
            <p:cNvSpPr>
              <a:spLocks noChangeArrowheads="1"/>
            </p:cNvSpPr>
            <p:nvPr/>
          </p:nvSpPr>
          <p:spPr bwMode="auto">
            <a:xfrm>
              <a:off x="4710" y="7917"/>
              <a:ext cx="179" cy="1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5" name="Group 116"/>
          <p:cNvGrpSpPr/>
          <p:nvPr/>
        </p:nvGrpSpPr>
        <p:grpSpPr>
          <a:xfrm>
            <a:off x="3200400" y="4572000"/>
            <a:ext cx="1485900" cy="1262063"/>
            <a:chOff x="3960" y="7368"/>
            <a:chExt cx="2340" cy="1986"/>
          </a:xfrm>
        </p:grpSpPr>
        <p:sp>
          <p:nvSpPr>
            <p:cNvPr id="29706" name="Rectangle 117"/>
            <p:cNvSpPr>
              <a:spLocks noChangeArrowheads="1"/>
            </p:cNvSpPr>
            <p:nvPr/>
          </p:nvSpPr>
          <p:spPr bwMode="auto">
            <a:xfrm>
              <a:off x="3960" y="7680"/>
              <a:ext cx="2340" cy="15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Rectangle 118"/>
            <p:cNvSpPr>
              <a:spLocks noChangeArrowheads="1"/>
            </p:cNvSpPr>
            <p:nvPr/>
          </p:nvSpPr>
          <p:spPr bwMode="auto">
            <a:xfrm>
              <a:off x="3960" y="7680"/>
              <a:ext cx="2340" cy="85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08" name="Group 119"/>
            <p:cNvGrpSpPr/>
            <p:nvPr/>
          </p:nvGrpSpPr>
          <p:grpSpPr>
            <a:xfrm>
              <a:off x="4140" y="7368"/>
              <a:ext cx="720" cy="720"/>
              <a:chOff x="5040" y="4248"/>
              <a:chExt cx="720" cy="720"/>
            </a:xfrm>
          </p:grpSpPr>
          <p:sp>
            <p:nvSpPr>
              <p:cNvPr id="29721" name="Oval 120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22" name="Line 121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23" name="Line 122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09" name="Group 123"/>
            <p:cNvGrpSpPr/>
            <p:nvPr/>
          </p:nvGrpSpPr>
          <p:grpSpPr>
            <a:xfrm>
              <a:off x="5400" y="7368"/>
              <a:ext cx="720" cy="720"/>
              <a:chOff x="5040" y="4248"/>
              <a:chExt cx="720" cy="720"/>
            </a:xfrm>
          </p:grpSpPr>
          <p:sp>
            <p:nvSpPr>
              <p:cNvPr id="29718" name="Oval 124"/>
              <p:cNvSpPr>
                <a:spLocks noChangeArrowheads="1"/>
              </p:cNvSpPr>
              <p:nvPr/>
            </p:nvSpPr>
            <p:spPr bwMode="auto">
              <a:xfrm>
                <a:off x="5040" y="424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9" name="Line 125"/>
              <p:cNvSpPr>
                <a:spLocks noChangeShapeType="1"/>
              </p:cNvSpPr>
              <p:nvPr/>
            </p:nvSpPr>
            <p:spPr bwMode="auto">
              <a:xfrm>
                <a:off x="5115" y="4374"/>
                <a:ext cx="540" cy="4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20" name="Line 126"/>
              <p:cNvSpPr>
                <a:spLocks noChangeShapeType="1"/>
              </p:cNvSpPr>
              <p:nvPr/>
            </p:nvSpPr>
            <p:spPr bwMode="auto">
              <a:xfrm flipH="1">
                <a:off x="5208" y="4356"/>
                <a:ext cx="420" cy="5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10" name="Group 127"/>
            <p:cNvGrpSpPr/>
            <p:nvPr/>
          </p:nvGrpSpPr>
          <p:grpSpPr>
            <a:xfrm>
              <a:off x="4710" y="9009"/>
              <a:ext cx="570" cy="345"/>
              <a:chOff x="6660" y="2064"/>
              <a:chExt cx="570" cy="345"/>
            </a:xfrm>
          </p:grpSpPr>
          <p:sp>
            <p:nvSpPr>
              <p:cNvPr id="29715" name="Oval 128"/>
              <p:cNvSpPr>
                <a:spLocks noChangeArrowheads="1"/>
              </p:cNvSpPr>
              <p:nvPr/>
            </p:nvSpPr>
            <p:spPr bwMode="auto">
              <a:xfrm>
                <a:off x="6660" y="222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6" name="Line 129"/>
              <p:cNvSpPr>
                <a:spLocks noChangeShapeType="1"/>
              </p:cNvSpPr>
              <p:nvPr/>
            </p:nvSpPr>
            <p:spPr bwMode="auto">
              <a:xfrm flipV="1">
                <a:off x="6795" y="2064"/>
                <a:ext cx="36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7" name="Rectangle 130"/>
              <p:cNvSpPr>
                <a:spLocks noChangeArrowheads="1"/>
              </p:cNvSpPr>
              <p:nvPr/>
            </p:nvSpPr>
            <p:spPr bwMode="auto">
              <a:xfrm>
                <a:off x="6870" y="2226"/>
                <a:ext cx="360" cy="15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11" name="Group 131"/>
            <p:cNvGrpSpPr/>
            <p:nvPr/>
          </p:nvGrpSpPr>
          <p:grpSpPr>
            <a:xfrm>
              <a:off x="4965" y="8229"/>
              <a:ext cx="210" cy="624"/>
              <a:chOff x="5760" y="2688"/>
              <a:chExt cx="210" cy="624"/>
            </a:xfrm>
          </p:grpSpPr>
          <p:sp>
            <p:nvSpPr>
              <p:cNvPr id="29712" name="Line 132"/>
              <p:cNvSpPr>
                <a:spLocks noChangeShapeType="1"/>
              </p:cNvSpPr>
              <p:nvPr/>
            </p:nvSpPr>
            <p:spPr bwMode="auto">
              <a:xfrm flipH="1">
                <a:off x="5760" y="2844"/>
                <a:ext cx="0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3" name="Line 133"/>
              <p:cNvSpPr>
                <a:spLocks noChangeShapeType="1"/>
              </p:cNvSpPr>
              <p:nvPr/>
            </p:nvSpPr>
            <p:spPr bwMode="auto">
              <a:xfrm flipH="1">
                <a:off x="5970" y="268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4" name="Rectangle 134"/>
              <p:cNvSpPr>
                <a:spLocks noChangeArrowheads="1"/>
              </p:cNvSpPr>
              <p:nvPr/>
            </p:nvSpPr>
            <p:spPr bwMode="auto">
              <a:xfrm>
                <a:off x="5775" y="2844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一种声光报警器的电路图如图所示，各元件均能正常工作，对可能出现的现象描述正确的是（　　）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．灯亮，铃一定响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．铃响，灯一定亮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．灯亮，铃不一定响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．铃响，灯一定不亮</a:t>
            </a:r>
          </a:p>
          <a:p>
            <a:pPr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BC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24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2667000"/>
            <a:ext cx="3206750" cy="2133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第十五章  电流和电路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电流和电路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假期里，小明参观养羊场，他为羊场设计了一个羊跑出羊圈提醒电路。用一根导线围绕羊圈，夜晚闭合电路，灯亮铃不响。当羊跑出羊圈时撞断导线，灯亮铃响，从而提醒养羊人。请在虚线框里画出小明设计的电路图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zh-CN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1748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3352800"/>
            <a:ext cx="2819400" cy="20843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821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3733800"/>
            <a:ext cx="3500438" cy="2209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本课小结</a:t>
            </a:r>
            <a:endParaRPr lang="zh-CN" altLang="en-US" sz="40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9155" name="Picture 3" descr="G:\我的物理\2020秋物理九上课件\2020秋物理九上课件15-02电流和电路\思维导图15-02电流和电路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43000"/>
            <a:ext cx="907209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>
          <a:xfrm>
            <a:off x="2376488" y="2781300"/>
            <a:ext cx="4321175" cy="2498725"/>
            <a:chOff x="0" y="0"/>
            <a:chExt cx="2722" cy="1574"/>
          </a:xfrm>
        </p:grpSpPr>
        <p:pic>
          <p:nvPicPr>
            <p:cNvPr id="32776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2777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443" y="18"/>
              <a:ext cx="1279" cy="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2778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94" y="993"/>
              <a:ext cx="1474" cy="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2779" name="任意多边形 14"/>
            <p:cNvSpPr>
              <a:spLocks noChangeArrowheads="1"/>
            </p:cNvSpPr>
            <p:nvPr/>
          </p:nvSpPr>
          <p:spPr bwMode="auto">
            <a:xfrm>
              <a:off x="118" y="401"/>
              <a:ext cx="736" cy="940"/>
            </a:xfrm>
            <a:custGeom>
              <a:avLst/>
              <a:gdLst>
                <a:gd name="T0" fmla="*/ 0 w 1179285"/>
                <a:gd name="T1" fmla="*/ 0 h 1709057"/>
                <a:gd name="T2" fmla="*/ 0 w 1179285"/>
                <a:gd name="T3" fmla="*/ 0 h 1709057"/>
                <a:gd name="T4" fmla="*/ 0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6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780" name="任意多边形 15"/>
            <p:cNvSpPr>
              <a:spLocks noChangeArrowheads="1"/>
            </p:cNvSpPr>
            <p:nvPr/>
          </p:nvSpPr>
          <p:spPr bwMode="auto">
            <a:xfrm>
              <a:off x="834" y="370"/>
              <a:ext cx="884" cy="174"/>
            </a:xfrm>
            <a:custGeom>
              <a:avLst/>
              <a:gdLst>
                <a:gd name="T0" fmla="*/ 0 w 1415143"/>
                <a:gd name="T1" fmla="*/ 0 h 317500"/>
                <a:gd name="T2" fmla="*/ 0 w 1415143"/>
                <a:gd name="T3" fmla="*/ 0 h 317500"/>
                <a:gd name="T4" fmla="*/ 0 w 1415143"/>
                <a:gd name="T5" fmla="*/ 0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781" name="任意多边形 16"/>
            <p:cNvSpPr>
              <a:spLocks noChangeArrowheads="1"/>
            </p:cNvSpPr>
            <p:nvPr/>
          </p:nvSpPr>
          <p:spPr bwMode="auto">
            <a:xfrm>
              <a:off x="2173" y="544"/>
              <a:ext cx="476" cy="826"/>
            </a:xfrm>
            <a:custGeom>
              <a:avLst/>
              <a:gdLst>
                <a:gd name="T0" fmla="*/ 0 w 945243"/>
                <a:gd name="T1" fmla="*/ 0 h 1774372"/>
                <a:gd name="T2" fmla="*/ 0 w 945243"/>
                <a:gd name="T3" fmla="*/ 0 h 1774372"/>
                <a:gd name="T4" fmla="*/ 0 w 945243"/>
                <a:gd name="T5" fmla="*/ 0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1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782" name="Freeform 52"/>
            <p:cNvSpPr/>
            <p:nvPr/>
          </p:nvSpPr>
          <p:spPr bwMode="auto">
            <a:xfrm>
              <a:off x="861" y="544"/>
              <a:ext cx="862" cy="771"/>
            </a:xfrm>
            <a:custGeom>
              <a:avLst/>
              <a:gdLst>
                <a:gd name="T0" fmla="*/ 0 w 862"/>
                <a:gd name="T1" fmla="*/ 2147473240 h 771"/>
                <a:gd name="T2" fmla="*/ 2147473312 w 862"/>
                <a:gd name="T3" fmla="*/ 2147473240 h 771"/>
                <a:gd name="T4" fmla="*/ 2147473312 w 862"/>
                <a:gd name="T5" fmla="*/ 0 h 771"/>
                <a:gd name="T6" fmla="*/ 0 60000 65536"/>
                <a:gd name="T7" fmla="*/ 0 60000 65536"/>
                <a:gd name="T8" fmla="*/ 0 60000 65536"/>
                <a:gd name="T9" fmla="*/ 0 w 862"/>
                <a:gd name="T10" fmla="*/ 0 h 771"/>
                <a:gd name="T11" fmla="*/ 862 w 862"/>
                <a:gd name="T12" fmla="*/ 771 h 7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771">
                  <a:moveTo>
                    <a:pt x="0" y="771"/>
                  </a:moveTo>
                  <a:cubicBezTo>
                    <a:pt x="41" y="563"/>
                    <a:pt x="83" y="355"/>
                    <a:pt x="227" y="227"/>
                  </a:cubicBezTo>
                  <a:cubicBezTo>
                    <a:pt x="371" y="99"/>
                    <a:pt x="616" y="49"/>
                    <a:pt x="862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8064500" cy="10769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．请分析如下电路图，指出连错的导线，并改正。</a:t>
            </a:r>
          </a:p>
        </p:txBody>
      </p:sp>
      <p:grpSp>
        <p:nvGrpSpPr>
          <p:cNvPr id="32772" name="Group 11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32774" name="圆角矩形 1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2775" name="Text Box 13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/>
          <p:nvPr/>
        </p:nvGrpSpPr>
        <p:grpSpPr>
          <a:xfrm>
            <a:off x="2232025" y="2565400"/>
            <a:ext cx="4354513" cy="2789238"/>
            <a:chOff x="0" y="0"/>
            <a:chExt cx="2743" cy="1757"/>
          </a:xfrm>
        </p:grpSpPr>
        <p:pic>
          <p:nvPicPr>
            <p:cNvPr id="33800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8" y="159"/>
              <a:ext cx="1089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3801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39" y="1203"/>
              <a:ext cx="1406" cy="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3802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flipH="1">
              <a:off x="1519" y="245"/>
              <a:ext cx="1224" cy="7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3803" name="任意多边形 14"/>
            <p:cNvSpPr>
              <a:spLocks noChangeArrowheads="1"/>
            </p:cNvSpPr>
            <p:nvPr/>
          </p:nvSpPr>
          <p:spPr bwMode="auto">
            <a:xfrm>
              <a:off x="171" y="590"/>
              <a:ext cx="736" cy="940"/>
            </a:xfrm>
            <a:custGeom>
              <a:avLst/>
              <a:gdLst>
                <a:gd name="T0" fmla="*/ 0 w 1179285"/>
                <a:gd name="T1" fmla="*/ 0 h 1709057"/>
                <a:gd name="T2" fmla="*/ 0 w 1179285"/>
                <a:gd name="T3" fmla="*/ 0 h 1709057"/>
                <a:gd name="T4" fmla="*/ 0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6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3804" name="任意多边形 16"/>
            <p:cNvSpPr>
              <a:spLocks noChangeArrowheads="1"/>
            </p:cNvSpPr>
            <p:nvPr/>
          </p:nvSpPr>
          <p:spPr bwMode="auto">
            <a:xfrm>
              <a:off x="2147" y="760"/>
              <a:ext cx="470" cy="796"/>
            </a:xfrm>
            <a:custGeom>
              <a:avLst/>
              <a:gdLst>
                <a:gd name="T0" fmla="*/ 0 w 945243"/>
                <a:gd name="T1" fmla="*/ 0 h 1774372"/>
                <a:gd name="T2" fmla="*/ 0 w 945243"/>
                <a:gd name="T3" fmla="*/ 0 h 1774372"/>
                <a:gd name="T4" fmla="*/ 0 w 945243"/>
                <a:gd name="T5" fmla="*/ 0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1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3805" name="Freeform 12"/>
            <p:cNvSpPr/>
            <p:nvPr/>
          </p:nvSpPr>
          <p:spPr bwMode="auto">
            <a:xfrm>
              <a:off x="0" y="0"/>
              <a:ext cx="1776" cy="733"/>
            </a:xfrm>
            <a:custGeom>
              <a:avLst/>
              <a:gdLst>
                <a:gd name="T0" fmla="*/ 2147473330 w 1776"/>
                <a:gd name="T1" fmla="*/ 2147483647 h 688"/>
                <a:gd name="T2" fmla="*/ 2147473330 w 1776"/>
                <a:gd name="T3" fmla="*/ 2147483647 h 688"/>
                <a:gd name="T4" fmla="*/ 2147473330 w 1776"/>
                <a:gd name="T5" fmla="*/ 2147483647 h 688"/>
                <a:gd name="T6" fmla="*/ 2147473330 w 1776"/>
                <a:gd name="T7" fmla="*/ 2147483647 h 688"/>
                <a:gd name="T8" fmla="*/ 2147473330 w 1776"/>
                <a:gd name="T9" fmla="*/ 2147483647 h 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688"/>
                <a:gd name="T17" fmla="*/ 1776 w 1776"/>
                <a:gd name="T18" fmla="*/ 688 h 6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5" h="688">
                  <a:moveTo>
                    <a:pt x="279" y="552"/>
                  </a:moveTo>
                  <a:cubicBezTo>
                    <a:pt x="139" y="461"/>
                    <a:pt x="0" y="371"/>
                    <a:pt x="53" y="280"/>
                  </a:cubicBezTo>
                  <a:cubicBezTo>
                    <a:pt x="106" y="189"/>
                    <a:pt x="348" y="0"/>
                    <a:pt x="597" y="7"/>
                  </a:cubicBezTo>
                  <a:cubicBezTo>
                    <a:pt x="846" y="14"/>
                    <a:pt x="1352" y="211"/>
                    <a:pt x="1549" y="325"/>
                  </a:cubicBezTo>
                  <a:cubicBezTo>
                    <a:pt x="1746" y="439"/>
                    <a:pt x="1761" y="563"/>
                    <a:pt x="1776" y="68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8208963" cy="10769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．请分析如下电路图，指出连错的导线，并改正。</a:t>
            </a:r>
          </a:p>
        </p:txBody>
      </p:sp>
      <p:grpSp>
        <p:nvGrpSpPr>
          <p:cNvPr id="33796" name="Group 10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33798" name="圆角矩形 1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3799" name="Text Box 12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8"/>
          <p:cNvSpPr txBox="1">
            <a:spLocks noChangeArrowheads="1"/>
          </p:cNvSpPr>
          <p:nvPr/>
        </p:nvSpPr>
        <p:spPr bwMode="auto">
          <a:xfrm>
            <a:off x="431800" y="1268413"/>
            <a:ext cx="8027988" cy="111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rPr>
              <a:t>．请根据电铃的电路图，用画笔代替导线，连接相应的电路。</a:t>
            </a:r>
          </a:p>
        </p:txBody>
      </p:sp>
      <p:grpSp>
        <p:nvGrpSpPr>
          <p:cNvPr id="34819" name="Group 3"/>
          <p:cNvGrpSpPr>
            <a:grpSpLocks noChangeAspect="1"/>
          </p:cNvGrpSpPr>
          <p:nvPr/>
        </p:nvGrpSpPr>
        <p:grpSpPr>
          <a:xfrm>
            <a:off x="4824413" y="2781300"/>
            <a:ext cx="3614737" cy="2740025"/>
            <a:chOff x="0" y="0"/>
            <a:chExt cx="2277" cy="1726"/>
          </a:xfrm>
        </p:grpSpPr>
        <p:pic>
          <p:nvPicPr>
            <p:cNvPr id="34842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315" y="250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4843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40" y="1202"/>
              <a:ext cx="1329" cy="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4844" name="Picture 15" descr="H:\2\人教教参资源\九\图\电子门铃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860" cy="7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34820" name="Group 7"/>
          <p:cNvGrpSpPr/>
          <p:nvPr/>
        </p:nvGrpSpPr>
        <p:grpSpPr>
          <a:xfrm>
            <a:off x="1042988" y="3213100"/>
            <a:ext cx="2808287" cy="2052638"/>
            <a:chOff x="0" y="0"/>
            <a:chExt cx="1769" cy="1293"/>
          </a:xfrm>
        </p:grpSpPr>
        <p:sp>
          <p:nvSpPr>
            <p:cNvPr id="34825" name="Line 40"/>
            <p:cNvSpPr>
              <a:spLocks noChangeShapeType="1"/>
            </p:cNvSpPr>
            <p:nvPr/>
          </p:nvSpPr>
          <p:spPr bwMode="auto">
            <a:xfrm flipV="1">
              <a:off x="1215" y="255"/>
              <a:ext cx="554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4826" name="Line 44"/>
            <p:cNvSpPr>
              <a:spLocks noChangeShapeType="1"/>
            </p:cNvSpPr>
            <p:nvPr/>
          </p:nvSpPr>
          <p:spPr bwMode="auto">
            <a:xfrm flipV="1">
              <a:off x="1021" y="159"/>
              <a:ext cx="227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34827" name="直接连接符 14"/>
            <p:cNvCxnSpPr>
              <a:cxnSpLocks noChangeShapeType="1"/>
            </p:cNvCxnSpPr>
            <p:nvPr/>
          </p:nvCxnSpPr>
          <p:spPr bwMode="auto">
            <a:xfrm flipV="1">
              <a:off x="0" y="1057"/>
              <a:ext cx="8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grpSp>
          <p:nvGrpSpPr>
            <p:cNvPr id="34828" name="Group 11"/>
            <p:cNvGrpSpPr/>
            <p:nvPr/>
          </p:nvGrpSpPr>
          <p:grpSpPr>
            <a:xfrm>
              <a:off x="892" y="823"/>
              <a:ext cx="877" cy="470"/>
              <a:chOff x="0" y="0"/>
              <a:chExt cx="1138244" cy="576262"/>
            </a:xfrm>
          </p:grpSpPr>
          <p:sp>
            <p:nvSpPr>
              <p:cNvPr id="34839" name="Line 32"/>
              <p:cNvSpPr>
                <a:spLocks noChangeShapeType="1"/>
              </p:cNvSpPr>
              <p:nvPr/>
            </p:nvSpPr>
            <p:spPr bwMode="auto">
              <a:xfrm flipH="1">
                <a:off x="138" y="-173"/>
                <a:ext cx="0" cy="5764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40" name="Line 33"/>
              <p:cNvSpPr>
                <a:spLocks noChangeShapeType="1"/>
              </p:cNvSpPr>
              <p:nvPr/>
            </p:nvSpPr>
            <p:spPr bwMode="auto">
              <a:xfrm flipH="1">
                <a:off x="115331" y="115114"/>
                <a:ext cx="0" cy="3610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41" name="Line 34"/>
              <p:cNvSpPr>
                <a:spLocks noChangeShapeType="1"/>
              </p:cNvSpPr>
              <p:nvPr/>
            </p:nvSpPr>
            <p:spPr bwMode="auto">
              <a:xfrm flipV="1">
                <a:off x="123011" y="285011"/>
                <a:ext cx="1015233" cy="455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cxnSp>
          <p:nvCxnSpPr>
            <p:cNvPr id="34829" name="直接连接符 18"/>
            <p:cNvCxnSpPr>
              <a:cxnSpLocks noChangeShapeType="1"/>
            </p:cNvCxnSpPr>
            <p:nvPr/>
          </p:nvCxnSpPr>
          <p:spPr bwMode="auto">
            <a:xfrm rot="5400000" flipH="1" flipV="1">
              <a:off x="1352" y="643"/>
              <a:ext cx="818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cxnSp>
          <p:nvCxnSpPr>
            <p:cNvPr id="34830" name="直接连接符 19"/>
            <p:cNvCxnSpPr>
              <a:cxnSpLocks noChangeShapeType="1"/>
            </p:cNvCxnSpPr>
            <p:nvPr/>
          </p:nvCxnSpPr>
          <p:spPr bwMode="auto">
            <a:xfrm rot="5400000" flipH="1" flipV="1">
              <a:off x="-401" y="657"/>
              <a:ext cx="813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grpSp>
          <p:nvGrpSpPr>
            <p:cNvPr id="34831" name="Group 17"/>
            <p:cNvGrpSpPr/>
            <p:nvPr/>
          </p:nvGrpSpPr>
          <p:grpSpPr>
            <a:xfrm>
              <a:off x="8" y="0"/>
              <a:ext cx="979" cy="275"/>
              <a:chOff x="0" y="0"/>
              <a:chExt cx="1031" cy="272"/>
            </a:xfrm>
          </p:grpSpPr>
          <p:sp>
            <p:nvSpPr>
              <p:cNvPr id="34833" name="Arc 46"/>
              <p:cNvSpPr/>
              <p:nvPr/>
            </p:nvSpPr>
            <p:spPr bwMode="auto">
              <a:xfrm rot="16200000" flipV="1">
                <a:off x="417" y="-68"/>
                <a:ext cx="160" cy="296"/>
              </a:xfrm>
              <a:custGeom>
                <a:avLst/>
                <a:gdLst>
                  <a:gd name="T0" fmla="*/ 0 w 21907"/>
                  <a:gd name="T1" fmla="*/ 0 h 43200"/>
                  <a:gd name="T2" fmla="*/ 0 w 21907"/>
                  <a:gd name="T3" fmla="*/ 0 h 43200"/>
                  <a:gd name="T4" fmla="*/ 0 w 21907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907"/>
                  <a:gd name="T10" fmla="*/ 0 h 43200"/>
                  <a:gd name="T11" fmla="*/ 21907 w 2190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07" h="43200" fill="none" extrusionOk="0">
                    <a:moveTo>
                      <a:pt x="306" y="0"/>
                    </a:moveTo>
                    <a:cubicBezTo>
                      <a:pt x="12236" y="0"/>
                      <a:pt x="21907" y="9670"/>
                      <a:pt x="21907" y="21600"/>
                    </a:cubicBezTo>
                    <a:cubicBezTo>
                      <a:pt x="21907" y="33529"/>
                      <a:pt x="12236" y="43200"/>
                      <a:pt x="307" y="43200"/>
                    </a:cubicBezTo>
                    <a:cubicBezTo>
                      <a:pt x="204" y="43200"/>
                      <a:pt x="102" y="43199"/>
                      <a:pt x="0" y="43197"/>
                    </a:cubicBezTo>
                  </a:path>
                  <a:path w="21907" h="43200" stroke="0" extrusionOk="0">
                    <a:moveTo>
                      <a:pt x="306" y="0"/>
                    </a:moveTo>
                    <a:cubicBezTo>
                      <a:pt x="12236" y="0"/>
                      <a:pt x="21907" y="9670"/>
                      <a:pt x="21907" y="21600"/>
                    </a:cubicBezTo>
                    <a:cubicBezTo>
                      <a:pt x="21907" y="33529"/>
                      <a:pt x="12236" y="43200"/>
                      <a:pt x="307" y="43200"/>
                    </a:cubicBezTo>
                    <a:cubicBezTo>
                      <a:pt x="204" y="43200"/>
                      <a:pt x="102" y="43199"/>
                      <a:pt x="0" y="43197"/>
                    </a:cubicBezTo>
                    <a:lnTo>
                      <a:pt x="307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34" name="Line 47"/>
              <p:cNvSpPr>
                <a:spLocks noChangeShapeType="1"/>
              </p:cNvSpPr>
              <p:nvPr/>
            </p:nvSpPr>
            <p:spPr bwMode="auto">
              <a:xfrm>
                <a:off x="337" y="145"/>
                <a:ext cx="31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35" name="Line 48"/>
              <p:cNvSpPr>
                <a:spLocks noChangeShapeType="1"/>
              </p:cNvSpPr>
              <p:nvPr/>
            </p:nvSpPr>
            <p:spPr bwMode="auto">
              <a:xfrm flipH="1">
                <a:off x="446" y="136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36" name="Line 49"/>
              <p:cNvSpPr>
                <a:spLocks noChangeShapeType="1"/>
              </p:cNvSpPr>
              <p:nvPr/>
            </p:nvSpPr>
            <p:spPr bwMode="auto">
              <a:xfrm flipH="1">
                <a:off x="546" y="136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37" name="Line 50"/>
              <p:cNvSpPr>
                <a:spLocks noChangeShapeType="1"/>
              </p:cNvSpPr>
              <p:nvPr/>
            </p:nvSpPr>
            <p:spPr bwMode="auto">
              <a:xfrm>
                <a:off x="551" y="263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4838" name="Line 51"/>
              <p:cNvSpPr>
                <a:spLocks noChangeShapeType="1"/>
              </p:cNvSpPr>
              <p:nvPr/>
            </p:nvSpPr>
            <p:spPr bwMode="auto">
              <a:xfrm>
                <a:off x="0" y="263"/>
                <a:ext cx="45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4832" name="Oval 42"/>
            <p:cNvSpPr>
              <a:spLocks noChangeArrowheads="1"/>
            </p:cNvSpPr>
            <p:nvPr/>
          </p:nvSpPr>
          <p:spPr bwMode="auto">
            <a:xfrm>
              <a:off x="998" y="227"/>
              <a:ext cx="70" cy="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821" name="Group 25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34823" name="圆角矩形 1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4824" name="Text Box 27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ea typeface="楷体" pitchFamily="49" charset="-122"/>
                  <a:cs typeface="Times New Roman" pitchFamily="18" charset="0"/>
                </a:rPr>
                <a:t>练一练</a:t>
              </a: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0883900" y="11722100"/>
            <a:ext cx="469900" cy="355600"/>
          </a:xfrm>
          <a:prstGeom prst="cube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763760" imgH="6248942"/>
        </mc:Choice>
        <mc:Fallback>
          <p:control name="ShockwaveFlash1" r:id="rId2" imgW="8763760" imgH="624894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52400"/>
                  <a:ext cx="8763000" cy="624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1143000"/>
          </a:xfrm>
        </p:spPr>
        <p:txBody>
          <a:bodyPr/>
          <a:lstStyle/>
          <a:p>
            <a:pPr algn="l"/>
            <a:r>
              <a:rPr lang="zh-CN" altLang="en-US" sz="36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怎样使小灯泡持续发光？</a:t>
            </a:r>
          </a:p>
        </p:txBody>
      </p:sp>
      <p:pic>
        <p:nvPicPr>
          <p:cNvPr id="7172" name="Picture 5" descr="H:\2\人教教参资源\九\图\小灯泡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6138" y="1179767"/>
            <a:ext cx="3151062" cy="23845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3" name="Picture 10" descr="H:\2\人教教参资源\九\图\电池组.JPG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9600" y="4343400"/>
            <a:ext cx="4257265" cy="182094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5" name="图片 7" descr="导线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 t="15977" b="12196"/>
          <a:stretch>
            <a:fillRect/>
          </a:stretch>
        </p:blipFill>
        <p:spPr bwMode="auto">
          <a:xfrm>
            <a:off x="838200" y="2765557"/>
            <a:ext cx="3657600" cy="383209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6" name="Picture 3" descr="H:\2\人教教参资源\九\图\铡刀开关.JPG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66800" y="1366541"/>
            <a:ext cx="3072136" cy="212713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687553" imgH="6248942"/>
        </mc:Choice>
        <mc:Fallback>
          <p:control name="ShockwaveFlash1" r:id="rId2" imgW="8687553" imgH="624894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8915400" cy="64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．电流的形成：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电荷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定向移动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形成电流。</a:t>
            </a: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2286000"/>
            <a:ext cx="6705600" cy="41195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．电流的方向：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3048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把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正电荷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定向移动方向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规定为电流方向。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）自由电子的定向移动与电流方向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相反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）电路中电流方向：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在电源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外部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，电流方向是从电源正极流向负极。</a:t>
            </a:r>
          </a:p>
        </p:txBody>
      </p:sp>
      <p:pic>
        <p:nvPicPr>
          <p:cNvPr id="2053" name="Picture 11" descr="15-2-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2000" y="3962400"/>
            <a:ext cx="3733800" cy="2452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3810000" y="6172200"/>
            <a:ext cx="473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i="1">
                <a:ea typeface="楷体" pitchFamily="49" charset="-122"/>
                <a:cs typeface="Times New Roman" pitchFamily="18" charset="0"/>
              </a:rPr>
              <a:t>I</a:t>
            </a: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4419600" y="4800600"/>
            <a:ext cx="473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i="1">
                <a:ea typeface="楷体" pitchFamily="49" charset="-122"/>
                <a:cs typeface="Times New Roman" pitchFamily="18" charset="0"/>
              </a:rPr>
              <a:t>I</a:t>
            </a: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2362200" y="4191000"/>
            <a:ext cx="473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i="1">
                <a:ea typeface="楷体" pitchFamily="49" charset="-122"/>
                <a:cs typeface="Times New Roman" pitchFamily="18" charset="0"/>
              </a:rPr>
              <a:t>I</a:t>
            </a: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1219200" y="3810000"/>
            <a:ext cx="473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i="1">
                <a:ea typeface="楷体" pitchFamily="49" charset="-122"/>
                <a:cs typeface="Times New Roman" pitchFamily="18" charset="0"/>
              </a:rPr>
              <a:t>I</a:t>
            </a: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304800" y="5029200"/>
            <a:ext cx="473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i="1">
                <a:ea typeface="楷体" pitchFamily="49" charset="-122"/>
                <a:cs typeface="Times New Roman" pitchFamily="18" charset="0"/>
              </a:rPr>
              <a:t>I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1066800" y="4572000"/>
            <a:ext cx="3368675" cy="1295400"/>
            <a:chOff x="672" y="2784"/>
            <a:chExt cx="2122" cy="816"/>
          </a:xfrm>
        </p:grpSpPr>
        <p:sp>
          <p:nvSpPr>
            <p:cNvPr id="2061" name="Line 17"/>
            <p:cNvSpPr>
              <a:spLocks noChangeShapeType="1"/>
            </p:cNvSpPr>
            <p:nvPr/>
          </p:nvSpPr>
          <p:spPr bwMode="auto">
            <a:xfrm flipH="1">
              <a:off x="672" y="355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62" name="Line 18"/>
            <p:cNvSpPr>
              <a:spLocks noChangeShapeType="1"/>
            </p:cNvSpPr>
            <p:nvPr/>
          </p:nvSpPr>
          <p:spPr bwMode="auto">
            <a:xfrm flipH="1">
              <a:off x="2256" y="3552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3" name="Line 19"/>
            <p:cNvSpPr>
              <a:spLocks noChangeShapeType="1"/>
            </p:cNvSpPr>
            <p:nvPr/>
          </p:nvSpPr>
          <p:spPr bwMode="auto">
            <a:xfrm flipH="1" flipV="1">
              <a:off x="720" y="312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4" name="Line 20"/>
            <p:cNvSpPr>
              <a:spLocks noChangeShapeType="1"/>
            </p:cNvSpPr>
            <p:nvPr/>
          </p:nvSpPr>
          <p:spPr bwMode="auto">
            <a:xfrm flipV="1">
              <a:off x="768" y="2832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5" name="Line 21"/>
            <p:cNvSpPr>
              <a:spLocks noChangeShapeType="1"/>
            </p:cNvSpPr>
            <p:nvPr/>
          </p:nvSpPr>
          <p:spPr bwMode="auto">
            <a:xfrm flipV="1">
              <a:off x="1584" y="316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6" name="Line 22"/>
            <p:cNvSpPr>
              <a:spLocks noChangeShapeType="1"/>
            </p:cNvSpPr>
            <p:nvPr/>
          </p:nvSpPr>
          <p:spPr bwMode="auto">
            <a:xfrm flipH="1">
              <a:off x="2784" y="312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7" name="Text Box 23"/>
            <p:cNvSpPr txBox="1">
              <a:spLocks noChangeArrowheads="1"/>
            </p:cNvSpPr>
            <p:nvPr/>
          </p:nvSpPr>
          <p:spPr bwMode="auto">
            <a:xfrm>
              <a:off x="2496" y="2976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68" name="Text Box 24"/>
            <p:cNvSpPr txBox="1">
              <a:spLocks noChangeArrowheads="1"/>
            </p:cNvSpPr>
            <p:nvPr/>
          </p:nvSpPr>
          <p:spPr bwMode="auto">
            <a:xfrm>
              <a:off x="2160" y="3264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69" name="Text Box 25"/>
            <p:cNvSpPr txBox="1">
              <a:spLocks noChangeArrowheads="1"/>
            </p:cNvSpPr>
            <p:nvPr/>
          </p:nvSpPr>
          <p:spPr bwMode="auto">
            <a:xfrm>
              <a:off x="1392" y="3072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70" name="Text Box 26"/>
            <p:cNvSpPr txBox="1">
              <a:spLocks noChangeArrowheads="1"/>
            </p:cNvSpPr>
            <p:nvPr/>
          </p:nvSpPr>
          <p:spPr bwMode="auto">
            <a:xfrm>
              <a:off x="960" y="2784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71" name="Text Box 27"/>
            <p:cNvSpPr txBox="1">
              <a:spLocks noChangeArrowheads="1"/>
            </p:cNvSpPr>
            <p:nvPr/>
          </p:nvSpPr>
          <p:spPr bwMode="auto">
            <a:xfrm>
              <a:off x="768" y="3072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72" name="Text Box 28"/>
            <p:cNvSpPr txBox="1">
              <a:spLocks noChangeArrowheads="1"/>
            </p:cNvSpPr>
            <p:nvPr/>
          </p:nvSpPr>
          <p:spPr bwMode="auto">
            <a:xfrm>
              <a:off x="816" y="3312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e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8200" y="3505200"/>
            <a:ext cx="396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（电源内部相反）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839966" imgH="5563082"/>
        </mc:Choice>
        <mc:Fallback>
          <p:control name="ShockwaveFlash1" r:id="rId2" imgW="8839966" imgH="556308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5400" y="4267200"/>
                  <a:ext cx="3048000" cy="191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715963"/>
          </a:xfrm>
        </p:spPr>
        <p:txBody>
          <a:bodyPr/>
          <a:lstStyle/>
          <a:p>
            <a:pPr algn="l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．二极管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：（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LED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、发光二极管）</a:t>
            </a:r>
            <a:endParaRPr lang="zh-CN" altLang="en-US" sz="36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77200" cy="26670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）结构：正长负短。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单向导电性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电流从正极流入，经过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LED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，从负极流出，则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LED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发光，表明二极管导通状态；反之不发光。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）用途：判断电路中是否有电流及电流方向。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388" y="3752850"/>
            <a:ext cx="4284662" cy="24288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3962400"/>
            <a:ext cx="3733800" cy="2336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二、电路的组成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．电路：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电源、用电器、开关、导线组成电路。 </a:t>
            </a:r>
          </a:p>
        </p:txBody>
      </p:sp>
      <p:grpSp>
        <p:nvGrpSpPr>
          <p:cNvPr id="10244" name="Group 4"/>
          <p:cNvGrpSpPr/>
          <p:nvPr/>
        </p:nvGrpSpPr>
        <p:grpSpPr>
          <a:xfrm>
            <a:off x="1892300" y="3355975"/>
            <a:ext cx="4714875" cy="2416175"/>
            <a:chOff x="0" y="0"/>
            <a:chExt cx="2970" cy="1522"/>
          </a:xfrm>
        </p:grpSpPr>
        <p:pic>
          <p:nvPicPr>
            <p:cNvPr id="10249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4" y="182"/>
              <a:ext cx="1329" cy="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250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361" y="908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251" name="Picture 16" descr="H:\2\人教教参资源\九\图\电动机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019" y="0"/>
              <a:ext cx="927" cy="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252" name="任意多边形 10"/>
            <p:cNvSpPr>
              <a:spLocks noChangeArrowheads="1"/>
            </p:cNvSpPr>
            <p:nvPr/>
          </p:nvSpPr>
          <p:spPr bwMode="auto">
            <a:xfrm>
              <a:off x="0" y="500"/>
              <a:ext cx="1588" cy="839"/>
            </a:xfrm>
            <a:custGeom>
              <a:avLst/>
              <a:gdLst>
                <a:gd name="T0" fmla="*/ 0 w 1179285"/>
                <a:gd name="T1" fmla="*/ 0 h 1709057"/>
                <a:gd name="T2" fmla="*/ 0 w 1179285"/>
                <a:gd name="T3" fmla="*/ 0 h 1709057"/>
                <a:gd name="T4" fmla="*/ 0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6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53" name="任意多边形 12"/>
            <p:cNvSpPr>
              <a:spLocks noChangeArrowheads="1"/>
            </p:cNvSpPr>
            <p:nvPr/>
          </p:nvSpPr>
          <p:spPr bwMode="auto">
            <a:xfrm rot="502281">
              <a:off x="2197" y="545"/>
              <a:ext cx="773" cy="841"/>
            </a:xfrm>
            <a:custGeom>
              <a:avLst/>
              <a:gdLst>
                <a:gd name="T0" fmla="*/ 0 w 945243"/>
                <a:gd name="T1" fmla="*/ 0 h 1774372"/>
                <a:gd name="T2" fmla="*/ 0 w 945243"/>
                <a:gd name="T3" fmla="*/ 0 h 1774372"/>
                <a:gd name="T4" fmla="*/ 0 w 945243"/>
                <a:gd name="T5" fmla="*/ 0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1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54" name="任意多边形 11"/>
            <p:cNvSpPr>
              <a:spLocks noChangeArrowheads="1"/>
            </p:cNvSpPr>
            <p:nvPr/>
          </p:nvSpPr>
          <p:spPr bwMode="auto">
            <a:xfrm rot="-137307">
              <a:off x="1329" y="373"/>
              <a:ext cx="803" cy="204"/>
            </a:xfrm>
            <a:custGeom>
              <a:avLst/>
              <a:gdLst>
                <a:gd name="T0" fmla="*/ 0 w 1415143"/>
                <a:gd name="T1" fmla="*/ 0 h 317500"/>
                <a:gd name="T2" fmla="*/ 0 w 1415143"/>
                <a:gd name="T3" fmla="*/ 0 h 317500"/>
                <a:gd name="T4" fmla="*/ 0 w 1415143"/>
                <a:gd name="T5" fmla="*/ 0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7595" name="AutoShape 22"/>
          <p:cNvSpPr>
            <a:spLocks noChangeArrowheads="1"/>
          </p:cNvSpPr>
          <p:nvPr/>
        </p:nvSpPr>
        <p:spPr bwMode="auto">
          <a:xfrm>
            <a:off x="3548063" y="2779713"/>
            <a:ext cx="1044575" cy="576262"/>
          </a:xfrm>
          <a:prstGeom prst="wedgeRoundRectCallout">
            <a:avLst>
              <a:gd name="adj1" fmla="val -105319"/>
              <a:gd name="adj2" fmla="val 136500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pPr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电源</a:t>
            </a:r>
          </a:p>
        </p:txBody>
      </p:sp>
      <p:sp>
        <p:nvSpPr>
          <p:cNvPr id="67596" name="AutoShape 24"/>
          <p:cNvSpPr>
            <a:spLocks noChangeArrowheads="1"/>
          </p:cNvSpPr>
          <p:nvPr/>
        </p:nvSpPr>
        <p:spPr bwMode="auto">
          <a:xfrm>
            <a:off x="1524000" y="5181600"/>
            <a:ext cx="1004888" cy="576262"/>
          </a:xfrm>
          <a:prstGeom prst="wedgeRoundRectCallout">
            <a:avLst>
              <a:gd name="adj1" fmla="val 66273"/>
              <a:gd name="adj2" fmla="val -8361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pPr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导线</a:t>
            </a:r>
          </a:p>
        </p:txBody>
      </p:sp>
      <p:sp>
        <p:nvSpPr>
          <p:cNvPr id="67597" name="AutoShape 25"/>
          <p:cNvSpPr>
            <a:spLocks noChangeArrowheads="1"/>
          </p:cNvSpPr>
          <p:nvPr/>
        </p:nvSpPr>
        <p:spPr bwMode="auto">
          <a:xfrm>
            <a:off x="6105525" y="2743200"/>
            <a:ext cx="1441450" cy="576263"/>
          </a:xfrm>
          <a:prstGeom prst="wedgeRoundRectCallout">
            <a:avLst>
              <a:gd name="adj1" fmla="val -56056"/>
              <a:gd name="adj2" fmla="val 118046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pPr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用电器</a:t>
            </a:r>
          </a:p>
        </p:txBody>
      </p:sp>
      <p:sp>
        <p:nvSpPr>
          <p:cNvPr id="67598" name="AutoShape 26"/>
          <p:cNvSpPr>
            <a:spLocks noChangeArrowheads="1"/>
          </p:cNvSpPr>
          <p:nvPr/>
        </p:nvSpPr>
        <p:spPr bwMode="auto">
          <a:xfrm>
            <a:off x="6477000" y="5562600"/>
            <a:ext cx="1152525" cy="576262"/>
          </a:xfrm>
          <a:prstGeom prst="wedgeRoundRectCallout">
            <a:avLst>
              <a:gd name="adj1" fmla="val -157607"/>
              <a:gd name="adj2" fmla="val -4358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pPr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开关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6" grpId="0" animBg="1"/>
      <p:bldP spid="67597" grpId="0" animBg="1"/>
      <p:bldP spid="675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1277</Words>
  <Application>Microsoft Office PowerPoint</Application>
  <PresentationFormat>全屏显示(4:3)</PresentationFormat>
  <Paragraphs>149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默认设计模板</vt:lpstr>
      <vt:lpstr>PowerPoint 演示文稿</vt:lpstr>
      <vt:lpstr>PowerPoint 演示文稿</vt:lpstr>
      <vt:lpstr>第十五章  电流和电路 第2节 电流和电路</vt:lpstr>
      <vt:lpstr>怎样使小灯泡持续发光？</vt:lpstr>
      <vt:lpstr>PowerPoint 演示文稿</vt:lpstr>
      <vt:lpstr>一、电流</vt:lpstr>
      <vt:lpstr>2．电流的方向：</vt:lpstr>
      <vt:lpstr>3．二极管：（LED、发光二极管）</vt:lpstr>
      <vt:lpstr>二、电路的组成</vt:lpstr>
      <vt:lpstr>2．电路有电流的条件：</vt:lpstr>
      <vt:lpstr>3．电路元件的作用：</vt:lpstr>
      <vt:lpstr>PowerPoint 演示文稿</vt:lpstr>
      <vt:lpstr>（2）用电器：消耗电能。</vt:lpstr>
      <vt:lpstr>（3）开关：控制电路。</vt:lpstr>
      <vt:lpstr>（4）导线：输送电能。</vt:lpstr>
      <vt:lpstr>PowerPoint 演示文稿</vt:lpstr>
      <vt:lpstr>三、电路图</vt:lpstr>
      <vt:lpstr>PowerPoint 演示文稿</vt:lpstr>
      <vt:lpstr>2．电路图：</vt:lpstr>
      <vt:lpstr>PowerPoint 演示文稿</vt:lpstr>
      <vt:lpstr>作图要求：</vt:lpstr>
      <vt:lpstr>四、电路状态（故障分析）</vt:lpstr>
      <vt:lpstr>2．断路（也叫开路）：</vt:lpstr>
      <vt:lpstr>（3）断路的原因：</vt:lpstr>
      <vt:lpstr>3．短路（也叫短接）</vt:lpstr>
      <vt:lpstr>PowerPoint 演示文稿</vt:lpstr>
      <vt:lpstr>②用电器短路：用导线把用电器两端直接连接起来。</vt:lpstr>
      <vt:lpstr>PowerPoint 演示文稿</vt:lpstr>
      <vt:lpstr>课堂练习</vt:lpstr>
      <vt:lpstr>课堂练习</vt:lpstr>
      <vt:lpstr>本课小结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