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7" r:id="rId4"/>
    <p:sldId id="318" r:id="rId5"/>
    <p:sldId id="295" r:id="rId6"/>
    <p:sldId id="309" r:id="rId7"/>
    <p:sldId id="324" r:id="rId8"/>
    <p:sldId id="274" r:id="rId9"/>
    <p:sldId id="290" r:id="rId10"/>
    <p:sldId id="291" r:id="rId11"/>
    <p:sldId id="298" r:id="rId12"/>
    <p:sldId id="299" r:id="rId13"/>
    <p:sldId id="325" r:id="rId14"/>
    <p:sldId id="320" r:id="rId15"/>
    <p:sldId id="321" r:id="rId16"/>
    <p:sldId id="322" r:id="rId17"/>
    <p:sldId id="326" r:id="rId18"/>
    <p:sldId id="323" r:id="rId19"/>
    <p:sldId id="329" r:id="rId20"/>
    <p:sldId id="330" r:id="rId21"/>
    <p:sldId id="331" r:id="rId22"/>
    <p:sldId id="328" r:id="rId23"/>
    <p:sldId id="327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E069-CF8F-4D53-8CDA-643E2FF50A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C73A-422D-48B4-A15D-394853EF48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B7521-2F03-4E11-A051-61FAF9177F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95DD-BE6A-404C-B7F8-F60459F01D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2479-DBFB-498B-8019-806CCA671A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3C43-37AB-4BED-8B51-888C241DBB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FD7B-2699-4E5B-9E88-9C5652F5FC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92B2-9FC3-44B6-8830-0093355562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C05E-7B73-4CB9-A9C7-2105CC7AA9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F433-6BF5-4A66-87A6-7BA59B291E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B304-81D7-41FA-88F3-A66E8DDAD5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55E9BBA8-CFD2-466A-A99E-3041665E5B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第十三章 内能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比热容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（第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课时）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比热容计算典型题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、温度为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1℃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质量为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2kg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的水在太阳的照射下，温度升高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5℃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，水吸收的热量为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______J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，若使相同质量的煤油和水升高相同的温度，则煤油吸收的热量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水吸收的热量（选填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大于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等于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小于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）。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煤油的比热容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2.1×10</a:t>
            </a:r>
            <a:r>
              <a:rPr lang="en-US" altLang="zh-CN" b="1" baseline="30000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J/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kg•℃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]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4.2×10</a:t>
            </a:r>
            <a:r>
              <a:rPr lang="en-US" altLang="zh-CN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；小于</a:t>
            </a:r>
          </a:p>
          <a:p>
            <a:endParaRPr lang="zh-CN" altLang="en-US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比较不同物质吸热能力的实验典型题</a:t>
            </a:r>
            <a:r>
              <a:rPr lang="en-US" altLang="zh-CN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zh-CN" altLang="en-US" sz="32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5410200" cy="5715000"/>
          </a:xfrm>
        </p:spPr>
        <p:txBody>
          <a:bodyPr/>
          <a:lstStyle/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小明用相同的酒精灯分别给水和煤油加热（如图甲），以探究水和煤油的吸热能力。</a:t>
            </a:r>
          </a:p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）本实验需要用到天平这一测量工具，目的是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）加热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10min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，水吸收的热量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（填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大于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小于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等于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）煤油吸收的热量；</a:t>
            </a:r>
          </a:p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）根据实验数据，小明作出了水和煤油的温度随加热时间变化的图象（如图乙），由图象可知，水的沸点是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______℃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，煤油的比热容是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_________J/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kg•℃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）若本实验共消耗酒精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20g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，则这些酒精完全燃烧放出的热量是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______J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酒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＝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3.0×10</a:t>
            </a:r>
            <a:r>
              <a:rPr lang="en-US" altLang="zh-CN" sz="18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J/kg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）选用两套完全相同的装置分别给水和煤油加热，这样做的目的是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）由图乙可知，如果要使水和煤油的最后温度相同，就要给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加热更长的时间，此时水吸收的热量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煤油吸收的热量。</a:t>
            </a:r>
          </a:p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）如果升高相同的温度但要减少加热的时间，可采取的做法是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endParaRPr lang="zh-CN" altLang="en-US" sz="1800" b="1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5715000" y="2667000"/>
            <a:ext cx="3124200" cy="3581400"/>
          </a:xfrm>
        </p:spPr>
        <p:txBody>
          <a:bodyPr/>
          <a:lstStyle/>
          <a:p>
            <a:pPr>
              <a:buNone/>
            </a:pP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endParaRPr lang="en-US" altLang="zh-CN" sz="1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）取相同质量的水和煤油（或控制不同物质的质量相同）；</a:t>
            </a:r>
            <a:endParaRPr lang="en-US" altLang="zh-CN" sz="1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）等于；</a:t>
            </a:r>
            <a:endParaRPr lang="en-US" altLang="zh-CN" sz="1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98</a:t>
            </a: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2.1×10</a:t>
            </a:r>
            <a:r>
              <a:rPr lang="en-US" altLang="zh-CN" sz="1800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sz="1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6.0×10</a:t>
            </a:r>
            <a:r>
              <a:rPr lang="en-US" altLang="zh-CN" sz="1800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sz="1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）保证相同时间内水和煤油吸收的热量相同；</a:t>
            </a:r>
            <a:endParaRPr lang="en-US" altLang="zh-CN" sz="1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）水；大于；</a:t>
            </a:r>
            <a:endParaRPr lang="en-US" altLang="zh-CN" sz="1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）减少水和煤油的质量</a:t>
            </a:r>
            <a:endParaRPr lang="zh-CN" altLang="en-US" sz="1800"/>
          </a:p>
        </p:txBody>
      </p:sp>
      <p:pic>
        <p:nvPicPr>
          <p:cNvPr id="30724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38800" y="1143000"/>
            <a:ext cx="3222928" cy="1447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比较不同物质吸热能力的实验典型题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36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800600" cy="5059363"/>
          </a:xfrm>
        </p:spPr>
        <p:txBody>
          <a:bodyPr/>
          <a:lstStyle/>
          <a:p>
            <a:pPr>
              <a:buFontTx/>
              <a:buNone/>
            </a:pP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在探究</a:t>
            </a:r>
            <a:r>
              <a:rPr 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冰熔化时温度的变化规律</a:t>
            </a:r>
            <a:r>
              <a:rPr 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的实验中。</a:t>
            </a:r>
          </a:p>
          <a:p>
            <a:pPr>
              <a:buFontTx/>
              <a:buNone/>
            </a:pP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）将适量碎冰放入试管中，利用水给冰加热，目的是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）某时刻观察到温度计的示数如图甲所示，为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______℃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）图乙是根据所测数据绘制成的图象。由图象可知，冰的熔化特点是：持续吸热、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AB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CD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两段图象的倾斜程度不同，原因是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_______________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）若不计热量损失，物质在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AB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BC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两段吸收的热量分别为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en-US" altLang="zh-CN" sz="22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en-US" altLang="zh-CN" sz="22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en-US" altLang="zh-CN" sz="22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en-US" altLang="zh-CN" sz="22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＝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</a:t>
            </a:r>
            <a:r>
              <a:rPr 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2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zh-CN" sz="22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endParaRPr lang="zh-CN" altLang="en-US" sz="2200" b="1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5410200" y="3276600"/>
            <a:ext cx="3352800" cy="3048000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）使冰受热均匀；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﹣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）温度不变；该物质状态不同时比热容不同；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2400"/>
          </a:p>
        </p:txBody>
      </p:sp>
      <p:pic>
        <p:nvPicPr>
          <p:cNvPr id="31748" name="Picture 2" descr="333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54820" y="1143000"/>
            <a:ext cx="3608180" cy="198901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比较不同物质吸热能力的实验典型题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90600"/>
            <a:ext cx="5334000" cy="5334000"/>
          </a:xfrm>
        </p:spPr>
        <p:txBody>
          <a:bodyPr/>
          <a:lstStyle/>
          <a:p>
            <a:pPr latinLnBrk="1">
              <a:buNone/>
            </a:pP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2016•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长春模拟）小明家的老式电暖气坏了，他上网查到了这种型号电暖气的工作原理是：通过电加热管（发热管）对导热油进行加热而放出热量，只能直立使用。</a:t>
            </a:r>
            <a:endParaRPr lang="en-US" altLang="zh-CN" sz="20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 latinLnBrk="1">
              <a:buNone/>
            </a:pP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）他想，导热油的热容比水的大还是小呢？用两个完全相同的酒精灯，分别给质量和初温都相同的导热油和水同时加热，分别记录加热时间和温度，根据记录的数据作出了两种液体的温度随时间变化的像，如图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所示。</a:t>
            </a:r>
            <a:b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．根据图象，从开始加热到第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4min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时，导热油吸收的热量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水吸收的热量。</a:t>
            </a:r>
            <a:b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．要使导热油、水升高相同的温度，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____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加热的时间更长。</a:t>
            </a:r>
            <a:endParaRPr lang="en-US" altLang="zh-CN" sz="20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atinLnBrk="1">
              <a:buNone/>
            </a:pP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）电加热管应安装在电暖器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 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（选填“上”或“下”）部，所以只能直立使用。</a:t>
            </a:r>
            <a:endParaRPr lang="zh-CN" altLang="en-US" sz="2000" b="1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4514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86400" y="1143000"/>
            <a:ext cx="3366429" cy="198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1200" y="4724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</a:rPr>
              <a:t>答案：</a:t>
            </a:r>
            <a:endParaRPr lang="en-US" altLang="zh-CN" sz="2400" b="1" smtClean="0">
              <a:solidFill>
                <a:srgbClr val="FF0000"/>
              </a:solidFill>
            </a:endParaRPr>
          </a:p>
          <a:p>
            <a:r>
              <a:rPr lang="zh-CN" altLang="en-US" sz="2400" b="1" smtClean="0">
                <a:solidFill>
                  <a:srgbClr val="FF0000"/>
                </a:solidFill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</a:rPr>
              <a:t>1</a:t>
            </a:r>
            <a:r>
              <a:rPr lang="zh-CN" altLang="en-US" sz="2400" b="1" smtClean="0">
                <a:solidFill>
                  <a:srgbClr val="FF0000"/>
                </a:solidFill>
              </a:rPr>
              <a:t>）等于；水；</a:t>
            </a:r>
            <a:endParaRPr lang="en-US" altLang="zh-CN" sz="2400" b="1" smtClean="0">
              <a:solidFill>
                <a:srgbClr val="FF0000"/>
              </a:solidFill>
            </a:endParaRPr>
          </a:p>
          <a:p>
            <a:r>
              <a:rPr lang="zh-CN" altLang="en-US" sz="2400" b="1" smtClean="0">
                <a:solidFill>
                  <a:srgbClr val="FF0000"/>
                </a:solidFill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</a:rPr>
              <a:t>2</a:t>
            </a:r>
            <a:r>
              <a:rPr lang="zh-CN" altLang="en-US" sz="2400" b="1" smtClean="0">
                <a:solidFill>
                  <a:srgbClr val="FF0000"/>
                </a:solidFill>
              </a:rPr>
              <a:t>）下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timg?image&amp;quality=80&amp;size=b9999_10000&amp;sec=1504972406314&amp;di=c825c1e2b058e6dfd758836808a832d2&amp;imgtype=0&amp;src=http%3A%2F%2Fwww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914400"/>
            <a:ext cx="9144000" cy="5715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简答题典型题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zh-CN" altLang="en-US" sz="3600" b="1" smtClean="0">
              <a:solidFill>
                <a:srgbClr val="002060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52400" y="5029200"/>
            <a:ext cx="8229600" cy="1600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zh-CN" alt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早穿皮袄午穿纱，</a:t>
            </a:r>
            <a:endParaRPr lang="en-US" altLang="zh-CN" sz="36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围着火炉吃西瓜</a:t>
            </a:r>
            <a:endParaRPr lang="zh-CN" altLang="en-US" sz="3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简答题典型题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36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1524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为什么夏季城市气温比郊区要高很多，形成热岛效应？应该如何应对呢？ </a:t>
            </a:r>
          </a:p>
          <a:p>
            <a:pPr eaLnBrk="1" hangingPunct="1"/>
            <a:endParaRPr lang="en-US" altLang="zh-CN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31800" y="3176588"/>
            <a:ext cx="3816350" cy="3205162"/>
            <a:chOff x="272" y="2137"/>
            <a:chExt cx="2404" cy="2019"/>
          </a:xfrm>
        </p:grpSpPr>
        <p:pic>
          <p:nvPicPr>
            <p:cNvPr id="66564" name="Picture 4" descr="热7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72" y="2137"/>
              <a:ext cx="2404" cy="1689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7416" name="Rectangle 5"/>
            <p:cNvSpPr>
              <a:spLocks noChangeArrowheads="1"/>
            </p:cNvSpPr>
            <p:nvPr/>
          </p:nvSpPr>
          <p:spPr bwMode="auto">
            <a:xfrm>
              <a:off x="272" y="3906"/>
              <a:ext cx="2308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种草种树，增加水蒸气蒸腾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4895850" y="3176588"/>
            <a:ext cx="3851275" cy="3367087"/>
            <a:chOff x="3074" y="2137"/>
            <a:chExt cx="2426" cy="2121"/>
          </a:xfrm>
        </p:grpSpPr>
        <p:pic>
          <p:nvPicPr>
            <p:cNvPr id="66567" name="Picture 7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084" y="2137"/>
              <a:ext cx="2404" cy="1690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7414" name="Rectangle 8"/>
            <p:cNvSpPr>
              <a:spLocks noChangeArrowheads="1"/>
            </p:cNvSpPr>
            <p:nvPr/>
          </p:nvSpPr>
          <p:spPr bwMode="auto">
            <a:xfrm>
              <a:off x="3074" y="3816"/>
              <a:ext cx="2426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修建人工湖，利用水的吸热本领强，来调节气温。</a:t>
              </a:r>
              <a:endParaRPr lang="en-US" sz="2000" b="1">
                <a:solidFill>
                  <a:schemeClr val="tx2"/>
                </a:solidFill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96200" cy="7620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简答题典型题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endParaRPr lang="zh-CN" altLang="en-US" sz="36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5181600" cy="2514599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什么叫海陆风？</a:t>
            </a:r>
          </a:p>
          <a:p>
            <a:pPr eaLnBrk="1" hangingPunct="1"/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为什么白天海吹陆，晚间陆吹海？</a:t>
            </a:r>
          </a:p>
          <a:p>
            <a:pPr eaLnBrk="1" hangingPunct="1"/>
            <a:endParaRPr lang="en-US" altLang="zh-CN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67587" name="Picture 3" descr="吹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43600" y="1219200"/>
            <a:ext cx="2731077" cy="28956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436" name="Picture 4" descr="九年物理笔记 13-03比热容0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4572000"/>
            <a:ext cx="7924800" cy="1651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简答题典型题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5791200" cy="4114800"/>
          </a:xfrm>
        </p:spPr>
        <p:txBody>
          <a:bodyPr/>
          <a:lstStyle/>
          <a:p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2014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铁东区校级期末节选）小明家新买了一台电热油汀取暖器，如图所示。为什么用油做导热物质而不用水？</a:t>
            </a:r>
            <a:endParaRPr lang="en-US" altLang="zh-CN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答案：相同质量的油和水在加热时间相同的情况下，吸收相同热量时，比热容较小的油温度升高的更快。</a:t>
            </a:r>
            <a:endParaRPr lang="zh-CN" altLang="en-US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8850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24599" y="1524000"/>
            <a:ext cx="2144333" cy="4114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简答题典型题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endParaRPr lang="zh-CN" altLang="en-US" sz="3600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371600"/>
          </a:xfrm>
        </p:spPr>
        <p:txBody>
          <a:bodyPr/>
          <a:lstStyle/>
          <a:p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为什么体温计里的液体是水银，而不是水呢？</a:t>
            </a:r>
          </a:p>
          <a:p>
            <a:endParaRPr lang="zh-CN" altLang="en-US"/>
          </a:p>
        </p:txBody>
      </p:sp>
      <p:pic>
        <p:nvPicPr>
          <p:cNvPr id="21507" name="Picture 3" descr="timg?image&amp;quality=80&amp;size=b9999_10000&amp;sec=1504972943042&amp;di=54235699e8f4de60c4ff3af36ceffb80&amp;imgtype=0&amp;src=http%3A%2F%2Feasyrea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2438400"/>
            <a:ext cx="7848600" cy="41687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比热容比值典型题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2018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常熟市期中）已知甲、乙两个物体的比热容之比为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，质量之比为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．若两个物体放出相同的热量，则它们降低的温度之比是（　）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</a:p>
          <a:p>
            <a:pPr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</a:p>
          <a:p>
            <a:endParaRPr lang="zh-CN" altLang="en-US" sz="2800" b="1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三、热量计算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．吸放热公式：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）吸热公式：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）放热公式：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）吸放热公式：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4114800" y="2209800"/>
          <a:ext cx="25606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2560638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4343400" y="2971800"/>
          <a:ext cx="25606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5" imgW="914400" imgH="241300" progId="Equation.DSMT4">
                  <p:embed/>
                </p:oleObj>
              </mc:Choice>
              <mc:Fallback>
                <p:oleObj name="Equation" r:id="rId5" imgW="914400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3400" y="2971800"/>
                        <a:ext cx="2560638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4648200" y="3810000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7" imgW="571252" imgH="203112" progId="Equation.DSMT4">
                  <p:embed/>
                </p:oleObj>
              </mc:Choice>
              <mc:Fallback>
                <p:oleObj name="Equation" r:id="rId7" imgW="571252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200" y="3810000"/>
                        <a:ext cx="1600200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比热容比值典型题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新罗区月考）甲、乙两个物体的比热容之比为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，质量之比为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，它们吸收了相同的热量，升高温度之比为（　　）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</a:p>
          <a:p>
            <a:pPr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</a:p>
          <a:p>
            <a:endParaRPr lang="zh-CN" altLang="en-US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比热容比值典型题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2015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东城区校级期中）铅块的质量是铜块质量的六倍，它们的比热容之比是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，如果它们吸收相同的热量，则它们升高温度之比是（　　）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</a:p>
          <a:p>
            <a:pPr>
              <a:buNone/>
            </a:pP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  <a:p>
            <a:endParaRPr lang="zh-CN" altLang="en-US" b="1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比热容比值典型题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青羊区校级月考）质量相同的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两金属块，把它们都加热到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100℃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，然后分别投入装有质量相同、初温都为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两杯水中，测量的结果：金属块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使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杯的水温升高了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10℃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，金属块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使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杯的水温升高了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20℃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．设两金属块比热容为</a:t>
            </a:r>
            <a:r>
              <a:rPr lang="en-US" altLang="zh-CN" sz="2800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en-US" altLang="zh-CN" sz="2800" b="1" baseline="-25000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800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en-US" altLang="zh-CN" sz="2800" b="1" baseline="-25000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</a:t>
            </a:r>
            <a:r>
              <a:rPr lang="en-US" altLang="zh-CN" sz="2800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en-US" altLang="zh-CN" sz="2800" b="1" baseline="-25000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</a:t>
            </a:r>
            <a:r>
              <a:rPr lang="en-US" altLang="zh-CN" sz="2800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en-US" altLang="zh-CN" sz="2800" b="1" baseline="-25000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的比值为（　　）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   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19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19</a:t>
            </a:r>
          </a:p>
          <a:p>
            <a:pPr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比热容比值典型题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简阳市校级月考）甲乙两物质的比热容分别为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en-US" altLang="zh-CN" sz="2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en-US" altLang="zh-CN" sz="2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，各取其一部分，并使所取部分质量之比为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sz="2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sz="2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若使所取部分各自吸收的热量之比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en-US" altLang="zh-CN" sz="2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en-US" altLang="zh-CN" sz="2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，则各自升高的温度为△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、△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，△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与△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之比以及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en-US" altLang="zh-CN" sz="2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en-US" altLang="zh-CN" sz="2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之比的比值可能分别是（　　）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</a:p>
          <a:p>
            <a:pPr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388600" y="10287000"/>
            <a:ext cx="431800" cy="3429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229600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．导出公式：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）求比热容：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）求质量：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）求温度差：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求末温或初温：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ea typeface="楷体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657600" y="838200"/>
          <a:ext cx="25908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774364" imgH="444307" progId="Equation.DSMT4">
                  <p:embed/>
                </p:oleObj>
              </mc:Choice>
              <mc:Fallback>
                <p:oleObj name="Equation" r:id="rId3" imgW="774364" imgH="44430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838200"/>
                        <a:ext cx="2590800" cy="111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3733800" y="2286000"/>
          <a:ext cx="25908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774364" imgH="444307" progId="Equation.DSMT4">
                  <p:embed/>
                </p:oleObj>
              </mc:Choice>
              <mc:Fallback>
                <p:oleObj name="Equation" r:id="rId5" imgW="774364" imgH="44430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2286000"/>
                        <a:ext cx="2590800" cy="111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3810000" y="3657600"/>
          <a:ext cx="22685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7" imgW="672808" imgH="406224" progId="Equation.DSMT4">
                  <p:embed/>
                </p:oleObj>
              </mc:Choice>
              <mc:Fallback>
                <p:oleObj name="Equation" r:id="rId7" imgW="672808" imgH="40622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3657600"/>
                        <a:ext cx="2268538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4495800" y="5029200"/>
          <a:ext cx="1905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9" imgW="622030" imgH="406224" progId="Equation.DSMT4">
                  <p:embed/>
                </p:oleObj>
              </mc:Choice>
              <mc:Fallback>
                <p:oleObj name="Equation" r:id="rId9" imgW="622030" imgH="40622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5800" y="5029200"/>
                        <a:ext cx="190500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6705600" y="5070475"/>
          <a:ext cx="18288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1" imgW="647419" imgH="406224" progId="Equation.DSMT4">
                  <p:embed/>
                </p:oleObj>
              </mc:Choice>
              <mc:Fallback>
                <p:oleObj name="Equation" r:id="rId11" imgW="647419" imgH="40622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05600" y="5070475"/>
                        <a:ext cx="1828800" cy="949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．热平衡：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当发生热传递时两个物体达到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热平衡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，高温物体放出热量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等于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低温物体吸收热量。热传递后两个物体的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末温相同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热平衡方程： 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209800" y="4800600"/>
          <a:ext cx="32004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533169" imgH="241195" progId="Equation.DSMT4">
                  <p:embed/>
                </p:oleObj>
              </mc:Choice>
              <mc:Fallback>
                <p:oleObj name="Equation" r:id="rId3" imgW="533169" imgH="24119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4800600"/>
                        <a:ext cx="3200400" cy="102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刚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88125" y="2600325"/>
            <a:ext cx="2124075" cy="183673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57238" y="4329113"/>
            <a:ext cx="8459787" cy="1594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en-US" altLang="zh-CN" sz="2800" b="1" i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800" b="1" baseline="-2500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放 </a:t>
            </a: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800" b="1" i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cm</a:t>
            </a: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800" b="1" i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800" b="1" baseline="-2500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0</a:t>
            </a: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-</a:t>
            </a:r>
            <a:r>
              <a:rPr lang="en-US" altLang="zh-CN" sz="2800" b="1" i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800" b="1" baseline="-2500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　  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=0.46×10</a:t>
            </a:r>
            <a:r>
              <a:rPr lang="en-US" altLang="zh-CN" sz="2800" b="1" baseline="30000">
                <a:ea typeface="楷体" pitchFamily="49" charset="-122"/>
                <a:cs typeface="Times New Roman" pitchFamily="18" charset="0"/>
              </a:rPr>
              <a:t>3 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J/(kg·℃)×0.25 kg×(560 ℃-20 ℃)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      =6.21×10</a:t>
            </a:r>
            <a:r>
              <a:rPr lang="en-US" altLang="zh-CN" sz="2800" b="1" baseline="30000">
                <a:ea typeface="楷体" pitchFamily="49" charset="-122"/>
                <a:cs typeface="Times New Roman" pitchFamily="18" charset="0"/>
              </a:rPr>
              <a:t>4 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J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755650" y="3752850"/>
            <a:ext cx="5543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钢的比热容为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0.46</a:t>
            </a:r>
            <a:r>
              <a:rPr lang="en-US" altLang="zh-CN" sz="2000" b="1"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2800" b="1" baseline="30000">
                <a:ea typeface="楷体" pitchFamily="49" charset="-122"/>
                <a:cs typeface="Times New Roman" pitchFamily="18" charset="0"/>
              </a:rPr>
              <a:t>3 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J/(kg·℃)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31800" y="3105150"/>
            <a:ext cx="1079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解：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．一个质量为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250 g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的钢件，加热到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560 ℃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，然后在空气中自然冷却，室温为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 ℃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，这个钢件在冷却过程中放出多少热量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? </a:t>
            </a:r>
          </a:p>
          <a:p>
            <a:endParaRPr lang="zh-CN" altLang="en-US"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将质量、初温分别相等的铁块和铝块（</a:t>
            </a:r>
            <a:r>
              <a:rPr lang="en-US" altLang="zh-CN" b="1" i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 </a:t>
            </a:r>
            <a:r>
              <a:rPr lang="zh-CN" altLang="en-US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铁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&lt;</a:t>
            </a:r>
            <a:r>
              <a:rPr lang="en-US" altLang="zh-CN" b="1" i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 </a:t>
            </a:r>
            <a:r>
              <a:rPr lang="zh-CN" altLang="en-US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铝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）放在沸水中煮一段较长的时间，则它们吸收的热量（　 </a:t>
            </a:r>
            <a:r>
              <a:rPr 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铁块和铝块吸收的热量一样多</a:t>
            </a:r>
            <a:endParaRPr lang="en-US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铝块比铁块吸收的热量多</a:t>
            </a:r>
            <a:endParaRPr lang="en-US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铁块比铝块吸收的热量多</a:t>
            </a:r>
            <a:endParaRPr lang="en-US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条件不足，无法确定</a:t>
            </a:r>
            <a:endParaRPr lang="en-US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G:\我的物理\2020秋物理九上课件\2020秋物理九上课件13-03比热容（第2课时）\九上课件13-03比热容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914400"/>
            <a:ext cx="9144000" cy="56388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本课小结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比热容计算典型题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zh-CN" altLang="zh-CN" sz="36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、质量为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100kg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的热水，温度从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70℃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降低到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20℃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，放出的热量是多少？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[c</a:t>
            </a:r>
            <a:r>
              <a:rPr lang="zh-CN" altLang="en-US" b="1" baseline="-25000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=4.2×10</a:t>
            </a:r>
            <a:r>
              <a:rPr lang="en-US" altLang="zh-CN" b="1" baseline="30000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J/(kg·℃)]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2.1×10</a:t>
            </a:r>
            <a:r>
              <a:rPr lang="en-US" altLang="zh-CN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J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变式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质量为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100kg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的热水，温度从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70℃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降低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20℃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，放出的热量是多少？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[c</a:t>
            </a:r>
            <a:r>
              <a:rPr lang="zh-CN" altLang="en-US" b="1" baseline="-25000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=4.2×10</a:t>
            </a:r>
            <a:r>
              <a:rPr lang="en-US" altLang="zh-CN" b="1" baseline="30000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J/(kg·℃)]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8.4×10</a:t>
            </a:r>
            <a:r>
              <a:rPr lang="en-US" altLang="zh-CN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J</a:t>
            </a:r>
          </a:p>
          <a:p>
            <a:pPr eaLnBrk="1" hangingPunct="1">
              <a:buFontTx/>
              <a:buNone/>
            </a:pPr>
            <a:endParaRPr lang="en-US" altLang="zh-CN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zh-CN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比热容计算典型题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36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、在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标准大气压下，把一质量为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500g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的高温物体投入质量为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8kg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、温度为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20℃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的水中，如果物体放出的热量是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2.73×10</a:t>
            </a:r>
            <a:r>
              <a:rPr lang="en-US" altLang="zh-CN" b="1" baseline="30000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J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，不计热量损失，则水的温度会升高多少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℃</a:t>
            </a:r>
            <a:r>
              <a:rPr lang="zh-CN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？</a:t>
            </a:r>
          </a:p>
          <a:p>
            <a:pPr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 ℃</a:t>
            </a:r>
            <a:endParaRPr lang="zh-CN" altLang="zh-CN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endParaRPr lang="zh-CN" altLang="en-US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2153</Words>
  <Application>Microsoft Office PowerPoint</Application>
  <PresentationFormat>全屏显示(4:3)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默认设计模板</vt:lpstr>
      <vt:lpstr>Equation</vt:lpstr>
      <vt:lpstr>第十三章 内能 第3节 比热容 （第2课时）</vt:lpstr>
      <vt:lpstr>三、热量计算</vt:lpstr>
      <vt:lpstr>PowerPoint 演示文稿</vt:lpstr>
      <vt:lpstr>PowerPoint 演示文稿</vt:lpstr>
      <vt:lpstr>课堂练习</vt:lpstr>
      <vt:lpstr>课堂练习</vt:lpstr>
      <vt:lpstr>本课小结</vt:lpstr>
      <vt:lpstr>比热容计算典型题1</vt:lpstr>
      <vt:lpstr>比热容计算典型题2</vt:lpstr>
      <vt:lpstr>比热容计算典型题3</vt:lpstr>
      <vt:lpstr>比较不同物质吸热能力的实验典型题1</vt:lpstr>
      <vt:lpstr>比较不同物质吸热能力的实验典型题2</vt:lpstr>
      <vt:lpstr>比较不同物质吸热能力的实验典型题3</vt:lpstr>
      <vt:lpstr>简答题典型题1</vt:lpstr>
      <vt:lpstr>简答题典型题2</vt:lpstr>
      <vt:lpstr>简答题典型题3</vt:lpstr>
      <vt:lpstr>简答题典型题4</vt:lpstr>
      <vt:lpstr>简答题典型题5</vt:lpstr>
      <vt:lpstr>比热容比值典型题1</vt:lpstr>
      <vt:lpstr>比热容比值典型题2</vt:lpstr>
      <vt:lpstr>比热容比值典型题3</vt:lpstr>
      <vt:lpstr>比热容比值典型题4</vt:lpstr>
      <vt:lpstr>比热容比值典型题5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第十三章 内能 第3节 比热容 （第2课时）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办公室">
    <vt:lpwstr>徐成宇</vt:lpwstr>
  </property>
</Properties>
</file>