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heme/theme2.xml" ContentType="application/vnd.openxmlformats-officedocument.them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activeX/activeX1.xml" ContentType="application/vnd.ms-office.activeX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activeX/activeX2.xml" ContentType="application/vnd.ms-office.activeX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348" r:id="rId2"/>
    <p:sldId id="705" r:id="rId3"/>
    <p:sldId id="610" r:id="rId4"/>
    <p:sldId id="405" r:id="rId5"/>
    <p:sldId id="653" r:id="rId6"/>
    <p:sldId id="613" r:id="rId7"/>
    <p:sldId id="442" r:id="rId8"/>
    <p:sldId id="646" r:id="rId9"/>
    <p:sldId id="440" r:id="rId10"/>
    <p:sldId id="614" r:id="rId11"/>
    <p:sldId id="647" r:id="rId12"/>
    <p:sldId id="648" r:id="rId13"/>
    <p:sldId id="649" r:id="rId14"/>
    <p:sldId id="558" r:id="rId15"/>
    <p:sldId id="650" r:id="rId16"/>
    <p:sldId id="652" r:id="rId17"/>
    <p:sldId id="445" r:id="rId18"/>
    <p:sldId id="560" r:id="rId19"/>
    <p:sldId id="615" r:id="rId20"/>
    <p:sldId id="619" r:id="rId21"/>
    <p:sldId id="616" r:id="rId22"/>
    <p:sldId id="620" r:id="rId23"/>
    <p:sldId id="623" r:id="rId24"/>
    <p:sldId id="622" r:id="rId25"/>
    <p:sldId id="467" r:id="rId26"/>
    <p:sldId id="469" r:id="rId27"/>
    <p:sldId id="512" r:id="rId28"/>
    <p:sldId id="691" r:id="rId29"/>
    <p:sldId id="513" r:id="rId30"/>
    <p:sldId id="470" r:id="rId31"/>
    <p:sldId id="414" r:id="rId32"/>
    <p:sldId id="625" r:id="rId33"/>
    <p:sldId id="626" r:id="rId34"/>
    <p:sldId id="627" r:id="rId35"/>
    <p:sldId id="628" r:id="rId36"/>
    <p:sldId id="629" r:id="rId37"/>
    <p:sldId id="630" r:id="rId38"/>
    <p:sldId id="600" r:id="rId39"/>
    <p:sldId id="601" r:id="rId40"/>
    <p:sldId id="604" r:id="rId41"/>
    <p:sldId id="631" r:id="rId42"/>
  </p:sldIdLst>
  <p:sldSz cx="9144000" cy="5143500" type="screen16x9"/>
  <p:notesSz cx="6797675" cy="9928225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414" y="-84"/>
      </p:cViewPr>
      <p:guideLst>
        <p:guide orient="horz" pos="1536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theme" Target="../theme/theme2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528" cy="498120"/>
          </a:xfrm>
          <a:prstGeom prst="rect">
            <a:avLst/>
          </a:prstGeom>
        </p:spPr>
        <p:txBody>
          <a:bodyPr vert="horz" lIns="88203" tIns="44102" rIns="88203" bIns="4410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50271" y="0"/>
            <a:ext cx="2945528" cy="498120"/>
          </a:xfrm>
          <a:prstGeom prst="rect">
            <a:avLst/>
          </a:prstGeom>
        </p:spPr>
        <p:txBody>
          <a:bodyPr vert="horz" lIns="88203" tIns="44102" rIns="88203" bIns="44102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20688" y="1241425"/>
            <a:ext cx="5954712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79737" y="4777810"/>
            <a:ext cx="5437897" cy="3909117"/>
          </a:xfrm>
          <a:prstGeom prst="rect">
            <a:avLst/>
          </a:prstGeom>
        </p:spPr>
        <p:txBody>
          <a:bodyPr vert="horz" lIns="88203" tIns="44102" rIns="88203" bIns="44102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29798"/>
            <a:ext cx="2945528" cy="498119"/>
          </a:xfrm>
          <a:prstGeom prst="rect">
            <a:avLst/>
          </a:prstGeom>
        </p:spPr>
        <p:txBody>
          <a:bodyPr vert="horz" lIns="88203" tIns="44102" rIns="88203" bIns="4410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50271" y="9429798"/>
            <a:ext cx="2945528" cy="498119"/>
          </a:xfrm>
          <a:prstGeom prst="rect">
            <a:avLst/>
          </a:prstGeom>
        </p:spPr>
        <p:txBody>
          <a:bodyPr vert="horz" lIns="88203" tIns="44102" rIns="88203" bIns="44102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37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tags" Target="../tags/tag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-12700" y="-12700"/>
            <a:ext cx="9169400" cy="2159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8"/>
            </p:custDataLst>
          </p:nvPr>
        </p:nvSpPr>
        <p:spPr>
          <a:xfrm>
            <a:off x="-635" y="4927600"/>
            <a:ext cx="9144635" cy="2159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image" Target="../media/image12.jpeg"/><Relationship Id="rId3" Type="http://schemas.openxmlformats.org/officeDocument/2006/relationships/tags" Target="../tags/tag114.xml"/><Relationship Id="rId7" Type="http://schemas.openxmlformats.org/officeDocument/2006/relationships/tags" Target="../tags/tag116.xml"/><Relationship Id="rId12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media" Target="../media/media2.mp3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15.xml"/><Relationship Id="rId10" Type="http://schemas.openxmlformats.org/officeDocument/2006/relationships/tags" Target="../tags/tag119.xml"/><Relationship Id="rId4" Type="http://schemas.openxmlformats.org/officeDocument/2006/relationships/audio" Target="NULL" TargetMode="External"/><Relationship Id="rId9" Type="http://schemas.openxmlformats.org/officeDocument/2006/relationships/tags" Target="../tags/tag118.xml"/><Relationship Id="rId1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16.jpeg"/><Relationship Id="rId4" Type="http://schemas.openxmlformats.org/officeDocument/2006/relationships/hyperlink" Target="http://www.hudong.com/wiki/%E6%9B%BE%E4%BE%AF%E7%BC%96%E9%92%9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12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10" Type="http://schemas.openxmlformats.org/officeDocument/2006/relationships/image" Target="../media/image22.png"/><Relationship Id="rId4" Type="http://schemas.openxmlformats.org/officeDocument/2006/relationships/tags" Target="../tags/tag131.xml"/><Relationship Id="rId9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38.xml"/><Relationship Id="rId7" Type="http://schemas.openxmlformats.org/officeDocument/2006/relationships/image" Target="../media/image23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tags" Target="../tags/tag152.xml"/><Relationship Id="rId18" Type="http://schemas.openxmlformats.org/officeDocument/2006/relationships/image" Target="../media/image26.wmf"/><Relationship Id="rId26" Type="http://schemas.openxmlformats.org/officeDocument/2006/relationships/image" Target="../media/image30.wmf"/><Relationship Id="rId3" Type="http://schemas.openxmlformats.org/officeDocument/2006/relationships/tags" Target="../tags/tag142.xml"/><Relationship Id="rId21" Type="http://schemas.openxmlformats.org/officeDocument/2006/relationships/oleObject" Target="../embeddings/oleObject3.bin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17" Type="http://schemas.openxmlformats.org/officeDocument/2006/relationships/oleObject" Target="../embeddings/oleObject1.bin"/><Relationship Id="rId25" Type="http://schemas.openxmlformats.org/officeDocument/2006/relationships/oleObject" Target="../embeddings/oleObject5.bin"/><Relationship Id="rId2" Type="http://schemas.openxmlformats.org/officeDocument/2006/relationships/tags" Target="../tags/tag141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24" Type="http://schemas.openxmlformats.org/officeDocument/2006/relationships/image" Target="../media/image29.wmf"/><Relationship Id="rId5" Type="http://schemas.openxmlformats.org/officeDocument/2006/relationships/tags" Target="../tags/tag144.xml"/><Relationship Id="rId15" Type="http://schemas.openxmlformats.org/officeDocument/2006/relationships/tags" Target="../tags/tag154.xml"/><Relationship Id="rId23" Type="http://schemas.openxmlformats.org/officeDocument/2006/relationships/oleObject" Target="../embeddings/oleObject4.bin"/><Relationship Id="rId10" Type="http://schemas.openxmlformats.org/officeDocument/2006/relationships/tags" Target="../tags/tag149.xml"/><Relationship Id="rId19" Type="http://schemas.openxmlformats.org/officeDocument/2006/relationships/oleObject" Target="../embeddings/oleObject2.bin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tags" Target="../tags/tag153.xml"/><Relationship Id="rId22" Type="http://schemas.openxmlformats.org/officeDocument/2006/relationships/image" Target="../media/image2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7" Type="http://schemas.openxmlformats.org/officeDocument/2006/relationships/image" Target="../media/image31.jpeg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image" Target="../media/image34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image" Target="../media/image33.png"/><Relationship Id="rId5" Type="http://schemas.openxmlformats.org/officeDocument/2006/relationships/tags" Target="../tags/tag164.xml"/><Relationship Id="rId10" Type="http://schemas.openxmlformats.org/officeDocument/2006/relationships/image" Target="../media/image32.png"/><Relationship Id="rId4" Type="http://schemas.openxmlformats.org/officeDocument/2006/relationships/tags" Target="../tags/tag163.xml"/><Relationship Id="rId9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4" Type="http://schemas.openxmlformats.org/officeDocument/2006/relationships/image" Target="../media/image36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9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hyperlink" Target="https://www.iqiyi.com/w_19rr9ps111.html?fromvsogou=1" TargetMode="External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tags" Target="../tags/tag20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9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4.xml"/><Relationship Id="rId18" Type="http://schemas.openxmlformats.org/officeDocument/2006/relationships/image" Target="../media/image3.png"/><Relationship Id="rId3" Type="http://schemas.openxmlformats.org/officeDocument/2006/relationships/tags" Target="../tags/tag78.xml"/><Relationship Id="rId7" Type="http://schemas.openxmlformats.org/officeDocument/2006/relationships/audio" Target="../media/media1.mp3"/><Relationship Id="rId12" Type="http://schemas.openxmlformats.org/officeDocument/2006/relationships/tags" Target="../tags/tag83.xml"/><Relationship Id="rId17" Type="http://schemas.openxmlformats.org/officeDocument/2006/relationships/image" Target="../media/image2.png"/><Relationship Id="rId2" Type="http://schemas.openxmlformats.org/officeDocument/2006/relationships/tags" Target="../tags/tag77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76.xml"/><Relationship Id="rId6" Type="http://schemas.microsoft.com/office/2007/relationships/media" Target="../media/media1.mp3"/><Relationship Id="rId11" Type="http://schemas.microsoft.com/office/2007/relationships/media" Target="../media/media2.mp3"/><Relationship Id="rId5" Type="http://schemas.openxmlformats.org/officeDocument/2006/relationships/tags" Target="../tags/tag80.xml"/><Relationship Id="rId15" Type="http://schemas.openxmlformats.org/officeDocument/2006/relationships/tags" Target="../tags/tag86.xml"/><Relationship Id="rId10" Type="http://schemas.openxmlformats.org/officeDocument/2006/relationships/tags" Target="../tags/tag82.xml"/><Relationship Id="rId4" Type="http://schemas.openxmlformats.org/officeDocument/2006/relationships/tags" Target="../tags/tag79.xml"/><Relationship Id="rId9" Type="http://schemas.openxmlformats.org/officeDocument/2006/relationships/audio" Target="NULL" TargetMode="External"/><Relationship Id="rId14" Type="http://schemas.openxmlformats.org/officeDocument/2006/relationships/tags" Target="../tags/tag8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4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tags" Target="../tags/tag227.xml"/><Relationship Id="rId18" Type="http://schemas.openxmlformats.org/officeDocument/2006/relationships/tags" Target="../tags/tag232.xml"/><Relationship Id="rId3" Type="http://schemas.openxmlformats.org/officeDocument/2006/relationships/tags" Target="../tags/tag223.xml"/><Relationship Id="rId21" Type="http://schemas.openxmlformats.org/officeDocument/2006/relationships/slideLayout" Target="../slideLayouts/slideLayout7.xml"/><Relationship Id="rId7" Type="http://schemas.microsoft.com/office/2007/relationships/media" Target="../media/media6.mp3"/><Relationship Id="rId12" Type="http://schemas.microsoft.com/office/2007/relationships/media" Target="../media/media7.mp3"/><Relationship Id="rId17" Type="http://schemas.openxmlformats.org/officeDocument/2006/relationships/tags" Target="../tags/tag231.xml"/><Relationship Id="rId25" Type="http://schemas.openxmlformats.org/officeDocument/2006/relationships/image" Target="../media/image45.png"/><Relationship Id="rId2" Type="http://schemas.openxmlformats.org/officeDocument/2006/relationships/tags" Target="../tags/tag222.xml"/><Relationship Id="rId16" Type="http://schemas.openxmlformats.org/officeDocument/2006/relationships/tags" Target="../tags/tag230.xml"/><Relationship Id="rId20" Type="http://schemas.openxmlformats.org/officeDocument/2006/relationships/tags" Target="../tags/tag234.xml"/><Relationship Id="rId1" Type="http://schemas.openxmlformats.org/officeDocument/2006/relationships/tags" Target="../tags/tag221.xml"/><Relationship Id="rId6" Type="http://schemas.openxmlformats.org/officeDocument/2006/relationships/tags" Target="../tags/tag224.xml"/><Relationship Id="rId11" Type="http://schemas.openxmlformats.org/officeDocument/2006/relationships/tags" Target="../tags/tag226.xml"/><Relationship Id="rId24" Type="http://schemas.openxmlformats.org/officeDocument/2006/relationships/image" Target="../media/image44.png"/><Relationship Id="rId5" Type="http://schemas.openxmlformats.org/officeDocument/2006/relationships/audio" Target="../media/media5.mp3"/><Relationship Id="rId15" Type="http://schemas.openxmlformats.org/officeDocument/2006/relationships/tags" Target="../tags/tag229.xml"/><Relationship Id="rId23" Type="http://schemas.openxmlformats.org/officeDocument/2006/relationships/image" Target="../media/image43.png"/><Relationship Id="rId10" Type="http://schemas.openxmlformats.org/officeDocument/2006/relationships/audio" Target="NULL" TargetMode="External"/><Relationship Id="rId19" Type="http://schemas.openxmlformats.org/officeDocument/2006/relationships/tags" Target="../tags/tag233.xml"/><Relationship Id="rId4" Type="http://schemas.microsoft.com/office/2007/relationships/media" Target="../media/media5.mp3"/><Relationship Id="rId9" Type="http://schemas.openxmlformats.org/officeDocument/2006/relationships/tags" Target="../tags/tag225.xml"/><Relationship Id="rId14" Type="http://schemas.openxmlformats.org/officeDocument/2006/relationships/tags" Target="../tags/tag228.xml"/><Relationship Id="rId22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image" Target="../media/image46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5" Type="http://schemas.openxmlformats.org/officeDocument/2006/relationships/tags" Target="../tags/tag92.xml"/><Relationship Id="rId10" Type="http://schemas.openxmlformats.org/officeDocument/2006/relationships/tags" Target="../tags/tag97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image" Target="../media/image8.png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image" Target="../media/image7.wmf"/><Relationship Id="rId2" Type="http://schemas.openxmlformats.org/officeDocument/2006/relationships/tags" Target="../tags/tag104.xml"/><Relationship Id="rId16" Type="http://schemas.openxmlformats.org/officeDocument/2006/relationships/image" Target="../media/image11.png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15" Type="http://schemas.openxmlformats.org/officeDocument/2006/relationships/image" Target="../media/image10.png"/><Relationship Id="rId10" Type="http://schemas.openxmlformats.org/officeDocument/2006/relationships/tags" Target="../tags/tag11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灯片编号占位符 1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2.2  </a:t>
            </a:r>
            <a:r>
              <a:rPr lang="zh-CN" altLang="en-US" sz="3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声音的特性</a:t>
            </a:r>
            <a:endParaRPr kumimoji="0" lang="zh-CN" altLang="en-US" sz="3800" b="0" i="0" u="none" strike="noStrike" cap="none" normalizeH="0" baseline="0" noProof="1" smtClean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3"/>
          <p:cNvSpPr txBox="1"/>
          <p:nvPr>
            <p:custDataLst>
              <p:tags r:id="rId4"/>
            </p:custDataLst>
          </p:nvPr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腾格尔">
            <a:hlinkClick r:id="" action="ppaction://media"/>
          </p:cNvPr>
          <p:cNvPicPr>
            <a:picLocks noRot="1"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507615" y="3856990"/>
            <a:ext cx="619125" cy="619125"/>
          </a:xfrm>
          <a:prstGeom prst="rect">
            <a:avLst/>
          </a:prstGeom>
        </p:spPr>
      </p:pic>
      <p:pic>
        <p:nvPicPr>
          <p:cNvPr id="3" name="宋祖英 - 大地飞歌">
            <a:hlinkClick r:id="" action="ppaction://media"/>
          </p:cNvPr>
          <p:cNvPicPr>
            <a:picLocks noRot="1" noChangeAspect="1"/>
          </p:cNvPicPr>
          <p:nvPr>
            <a:audi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6">
                  <p14:trim st="41597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682615" y="3856990"/>
            <a:ext cx="619125" cy="619125"/>
          </a:xfrm>
          <a:prstGeom prst="rect">
            <a:avLst/>
          </a:prstGeom>
        </p:spPr>
      </p:pic>
      <p:pic>
        <p:nvPicPr>
          <p:cNvPr id="4" name="图片 3" descr="0130000075905412790193901440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218055" y="1126490"/>
            <a:ext cx="1837690" cy="2632075"/>
          </a:xfrm>
          <a:prstGeom prst="rect">
            <a:avLst/>
          </a:prstGeom>
        </p:spPr>
      </p:pic>
      <p:pic>
        <p:nvPicPr>
          <p:cNvPr id="6" name="图片 5" descr="C:\Users\Administrator\Desktop\F201111171345101329323637.jpgF20111117134510132932363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780915" y="1126490"/>
            <a:ext cx="2632075" cy="26320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9090" y="4321810"/>
            <a:ext cx="7692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1.男低音、女高音，男生音调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低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，女生音调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87960" y="290195"/>
            <a:ext cx="434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有关音调高低的辨析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81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818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91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36830" y="4321810"/>
            <a:ext cx="8405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/>
              <a:t>敲击瓶子时，质量越大，振动越慢，频率低，音调低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1" name="ShockwaveFlash1" r:id="rId3" imgW="7587615" imgH="3963035"/>
        </mc:Choice>
        <mc:Fallback>
          <p:control name="ShockwaveFlash1" r:id="rId3" imgW="7587615" imgH="396303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4575" y="358775"/>
                  <a:ext cx="7588250" cy="3962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64770" y="4321810"/>
            <a:ext cx="8405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/>
              <a:t>敲击编钟时，质量越大，振动越慢，频率低，音调低</a:t>
            </a:r>
          </a:p>
        </p:txBody>
      </p:sp>
      <p:pic>
        <p:nvPicPr>
          <p:cNvPr id="2" name="内容占位符 18435" descr="曾侯编钟(图)">
            <a:hlinkClick r:id="rId4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2594" t="9335"/>
          <a:stretch>
            <a:fillRect/>
          </a:stretch>
        </p:blipFill>
        <p:spPr>
          <a:xfrm>
            <a:off x="85725" y="285750"/>
            <a:ext cx="8972550" cy="4036060"/>
          </a:xfrm>
          <a:prstGeom prst="rect">
            <a:avLst/>
          </a:prstGeom>
          <a:noFill/>
          <a:ln w="57150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06680" y="4321810"/>
            <a:ext cx="8405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/>
              <a:t>敲击瓶子时，质量越大，振动越慢，频率低，音调低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3" imgW="8509635" imgH="4071620"/>
        </mc:Choice>
        <mc:Fallback>
          <p:control name="ShockwaveFlash1" r:id="rId3" imgW="8509635" imgH="407162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6238" y="250825"/>
                  <a:ext cx="8509000" cy="4071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r="16654"/>
          <a:stretch>
            <a:fillRect/>
          </a:stretch>
        </p:blipFill>
        <p:spPr>
          <a:xfrm>
            <a:off x="1324610" y="454025"/>
            <a:ext cx="6195060" cy="4094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0685" y="519430"/>
            <a:ext cx="46482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12485" y="313055"/>
            <a:ext cx="1858010" cy="4424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7145" y="191770"/>
            <a:ext cx="9110345" cy="440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chemeClr val="tx1"/>
                </a:solidFill>
              </a:rPr>
              <a:t>1.</a:t>
            </a:r>
            <a:r>
              <a:rPr lang="zh-CN" altLang="en-US" sz="2400" b="1" smtClean="0">
                <a:sym typeface="+mn-ea"/>
              </a:rPr>
              <a:t>男低音、女高音，指男生音调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低</a:t>
            </a:r>
            <a:r>
              <a:rPr lang="zh-CN" altLang="en-US" sz="2400" b="1" smtClean="0">
                <a:sym typeface="+mn-ea"/>
              </a:rPr>
              <a:t>，女生音调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高</a:t>
            </a:r>
            <a:r>
              <a:rPr lang="zh-CN" altLang="en-US" sz="2400" b="1" smtClean="0">
                <a:sym typeface="+mn-ea"/>
              </a:rPr>
              <a:t>；</a:t>
            </a:r>
            <a:endParaRPr lang="zh-CN" altLang="en-US" sz="2400" b="1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2.向温水瓶中加水时，空气柱越来越短，音调越来越</a:t>
            </a:r>
            <a:r>
              <a:rPr lang="zh-CN" altLang="en-US" sz="2400" b="1" smtClean="0">
                <a:solidFill>
                  <a:srgbClr val="FF0000"/>
                </a:solidFill>
              </a:rPr>
              <a:t>高</a:t>
            </a:r>
            <a:r>
              <a:rPr lang="zh-CN" altLang="en-US" sz="2400" b="1" smtClean="0">
                <a:solidFill>
                  <a:schemeClr val="tx1"/>
                </a:solidFill>
              </a:rPr>
              <a:t>；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3.在音符中，从1、2、3音调逐渐</a:t>
            </a:r>
            <a:r>
              <a:rPr lang="zh-CN" altLang="en-US" sz="2400" b="1" smtClean="0">
                <a:solidFill>
                  <a:srgbClr val="FF0000"/>
                </a:solidFill>
              </a:rPr>
              <a:t>升高</a:t>
            </a:r>
            <a:r>
              <a:rPr lang="zh-CN" altLang="en-US" sz="2400" b="1" smtClean="0">
                <a:solidFill>
                  <a:schemeClr val="tx1"/>
                </a:solidFill>
              </a:rPr>
              <a:t>；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4.相同力气吹笛子时，按住不同的孔，改变了</a:t>
            </a:r>
            <a:r>
              <a:rPr lang="zh-CN" altLang="en-US" sz="2400" b="1" smtClean="0">
                <a:solidFill>
                  <a:srgbClr val="FF0000"/>
                </a:solidFill>
              </a:rPr>
              <a:t>空气柱长度</a:t>
            </a:r>
            <a:r>
              <a:rPr lang="zh-CN" altLang="en-US" sz="2400" b="1" smtClean="0">
                <a:solidFill>
                  <a:schemeClr val="tx1"/>
                </a:solidFill>
              </a:rPr>
              <a:t>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   音调发生了改变，孔越</a:t>
            </a:r>
            <a:r>
              <a:rPr lang="zh-CN" altLang="en-US" sz="2400" b="1" smtClean="0">
                <a:solidFill>
                  <a:srgbClr val="FF0000"/>
                </a:solidFill>
              </a:rPr>
              <a:t>短</a:t>
            </a:r>
            <a:r>
              <a:rPr lang="zh-CN" altLang="en-US" sz="2400" b="1" smtClean="0">
                <a:solidFill>
                  <a:schemeClr val="tx1"/>
                </a:solidFill>
              </a:rPr>
              <a:t>，振动得</a:t>
            </a:r>
            <a:r>
              <a:rPr lang="zh-CN" altLang="en-US" sz="2400" b="1" smtClean="0">
                <a:solidFill>
                  <a:srgbClr val="FF0000"/>
                </a:solidFill>
              </a:rPr>
              <a:t>越快</a:t>
            </a:r>
            <a:r>
              <a:rPr lang="zh-CN" altLang="en-US" sz="2400" b="1" smtClean="0">
                <a:solidFill>
                  <a:schemeClr val="tx1"/>
                </a:solidFill>
              </a:rPr>
              <a:t>，音调</a:t>
            </a:r>
            <a:r>
              <a:rPr lang="zh-CN" altLang="en-US" sz="2400" b="1" smtClean="0">
                <a:solidFill>
                  <a:srgbClr val="FF0000"/>
                </a:solidFill>
              </a:rPr>
              <a:t>越高</a:t>
            </a:r>
            <a:r>
              <a:rPr lang="zh-CN" altLang="en-US" sz="2400" b="1" smtClean="0">
                <a:solidFill>
                  <a:schemeClr val="tx1"/>
                </a:solidFill>
              </a:rPr>
              <a:t>；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5.在装有不同高度水量的瓶口上方吹气，可发出音调不同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    的声音，水面</a:t>
            </a:r>
            <a:r>
              <a:rPr lang="zh-CN" altLang="en-US" sz="2400" b="1" smtClean="0">
                <a:solidFill>
                  <a:srgbClr val="FF0000"/>
                </a:solidFill>
              </a:rPr>
              <a:t>越高</a:t>
            </a:r>
            <a:r>
              <a:rPr lang="zh-CN" altLang="en-US" sz="2400" b="1" smtClean="0">
                <a:solidFill>
                  <a:schemeClr val="tx1"/>
                </a:solidFill>
              </a:rPr>
              <a:t>，空气柱越短，振动</a:t>
            </a:r>
            <a:r>
              <a:rPr lang="zh-CN" altLang="en-US" sz="2400" b="1" smtClean="0">
                <a:solidFill>
                  <a:srgbClr val="FF0000"/>
                </a:solidFill>
              </a:rPr>
              <a:t>越快</a:t>
            </a:r>
            <a:r>
              <a:rPr lang="zh-CN" altLang="en-US" sz="2400" b="1" smtClean="0">
                <a:solidFill>
                  <a:schemeClr val="tx1"/>
                </a:solidFill>
              </a:rPr>
              <a:t>，音调</a:t>
            </a:r>
            <a:r>
              <a:rPr lang="zh-CN" altLang="en-US" sz="2400" b="1" smtClean="0">
                <a:solidFill>
                  <a:srgbClr val="FF0000"/>
                </a:solidFill>
              </a:rPr>
              <a:t>越高</a:t>
            </a:r>
            <a:r>
              <a:rPr lang="zh-CN" altLang="en-US" sz="2400" b="1" smtClean="0">
                <a:solidFill>
                  <a:schemeClr val="tx1"/>
                </a:solidFill>
              </a:rPr>
              <a:t>；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6.编钟质量不同，在敲击时发出的音调也不同，质量</a:t>
            </a:r>
            <a:r>
              <a:rPr lang="zh-CN" altLang="en-US" sz="2400" b="1" smtClean="0">
                <a:solidFill>
                  <a:srgbClr val="FF0000"/>
                </a:solidFill>
              </a:rPr>
              <a:t>越大</a:t>
            </a:r>
            <a:r>
              <a:rPr lang="zh-CN" altLang="en-US" sz="2400" b="1" smtClean="0">
                <a:solidFill>
                  <a:schemeClr val="tx1"/>
                </a:solidFill>
              </a:rPr>
              <a:t>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tx1"/>
                </a:solidFill>
              </a:rPr>
              <a:t>   相同力度敲击编钟，编钟振动</a:t>
            </a:r>
            <a:r>
              <a:rPr lang="zh-CN" altLang="en-US" sz="2400" b="1" smtClean="0">
                <a:solidFill>
                  <a:srgbClr val="FF0000"/>
                </a:solidFill>
              </a:rPr>
              <a:t>越慢</a:t>
            </a:r>
            <a:r>
              <a:rPr lang="zh-CN" altLang="en-US" sz="2400" b="1" smtClean="0">
                <a:solidFill>
                  <a:schemeClr val="tx1"/>
                </a:solidFill>
              </a:rPr>
              <a:t>，音调</a:t>
            </a:r>
            <a:r>
              <a:rPr lang="zh-CN" altLang="en-US" sz="2400" b="1" smtClean="0">
                <a:solidFill>
                  <a:srgbClr val="FF0000"/>
                </a:solidFill>
              </a:rPr>
              <a:t>越低</a:t>
            </a:r>
            <a:r>
              <a:rPr lang="zh-CN" altLang="en-US" sz="2400" b="1" smtClean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58" name="文本框 1120257"/>
          <p:cNvSpPr txBox="1"/>
          <p:nvPr>
            <p:custDataLst>
              <p:tags r:id="rId1"/>
            </p:custDataLst>
          </p:nvPr>
        </p:nvSpPr>
        <p:spPr>
          <a:xfrm>
            <a:off x="-7620" y="758825"/>
            <a:ext cx="9159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如图是“探究影响音调高低因素”的实验装置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下列说法不正确的是（　　）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通过改变钢尺伸出桌面的长度来改变钢尺振动的频率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多次实验中，保持钢尺振动的幅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相同，运用了控制变量法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钢尺伸出桌面越长，振动越快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物体振动的快、频率高，发出声音音调高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127750" y="2961005"/>
            <a:ext cx="2962910" cy="190436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376680" y="1377950"/>
            <a:ext cx="1133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26627" name="组合 21"/>
          <p:cNvGrpSpPr/>
          <p:nvPr>
            <p:custDataLst>
              <p:tags r:id="rId4"/>
            </p:custDataLst>
          </p:nvPr>
        </p:nvGrpSpPr>
        <p:grpSpPr>
          <a:xfrm>
            <a:off x="157163" y="26003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5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7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6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r="48002"/>
          <a:stretch>
            <a:fillRect/>
          </a:stretch>
        </p:blipFill>
        <p:spPr>
          <a:xfrm>
            <a:off x="1074420" y="622935"/>
            <a:ext cx="3305175" cy="210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b="65458"/>
          <a:stretch>
            <a:fillRect/>
          </a:stretch>
        </p:blipFill>
        <p:spPr>
          <a:xfrm>
            <a:off x="1074420" y="2724785"/>
            <a:ext cx="3708400" cy="2124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94275" y="788035"/>
            <a:ext cx="3587750" cy="395478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90500" y="-12065"/>
            <a:ext cx="89369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你认为不能够探究影响音调高低的实验是（　　）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972425" y="140970"/>
            <a:ext cx="762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112645" y="2197100"/>
            <a:ext cx="4330700" cy="4953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93700" y="2197100"/>
            <a:ext cx="1706245" cy="4953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6443345" y="2197100"/>
            <a:ext cx="2120265" cy="4953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454150" y="2692400"/>
          <a:ext cx="1379855" cy="58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r:id="rId17" imgW="419100" imgH="177165" progId="Equation.KSEE3">
                  <p:embed/>
                </p:oleObj>
              </mc:Choice>
              <mc:Fallback>
                <p:oleObj r:id="rId17" imgW="4191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54150" y="2692400"/>
                        <a:ext cx="1379855" cy="58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5420995" y="2692400"/>
          <a:ext cx="2132965" cy="58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19" imgW="647700" imgH="177165" progId="Equation.KSEE3">
                  <p:embed/>
                </p:oleObj>
              </mc:Choice>
              <mc:Fallback>
                <p:oleObj r:id="rId19" imgW="647700" imgH="17716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20995" y="2692400"/>
                        <a:ext cx="2132965" cy="58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直接箭头连接符 10"/>
          <p:cNvCxnSpPr/>
          <p:nvPr>
            <p:custDataLst>
              <p:tags r:id="rId7"/>
            </p:custDataLst>
          </p:nvPr>
        </p:nvCxnSpPr>
        <p:spPr>
          <a:xfrm>
            <a:off x="5986145" y="3556000"/>
            <a:ext cx="21082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8"/>
            </p:custDataLst>
          </p:nvPr>
        </p:nvCxnSpPr>
        <p:spPr>
          <a:xfrm flipH="1">
            <a:off x="1089660" y="3556000"/>
            <a:ext cx="21082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6807200" y="1668780"/>
          <a:ext cx="1192530" cy="47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21" imgW="508000" imgH="203200" progId="Equation.KSEE3">
                  <p:embed/>
                </p:oleObj>
              </mc:Choice>
              <mc:Fallback>
                <p:oleObj r:id="rId21" imgW="5080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07200" y="1668780"/>
                        <a:ext cx="1192530" cy="477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664845" y="1681480"/>
          <a:ext cx="1163320" cy="47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23" imgW="495300" imgH="203200" progId="Equation.KSEE3">
                  <p:embed/>
                </p:oleObj>
              </mc:Choice>
              <mc:Fallback>
                <p:oleObj r:id="rId23" imgW="4953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4845" y="1681480"/>
                        <a:ext cx="1163320" cy="477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169093" y="1668780"/>
          <a:ext cx="805815" cy="47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25" imgW="342900" imgH="203200" progId="Equation.KSEE3">
                  <p:embed/>
                </p:oleObj>
              </mc:Choice>
              <mc:Fallback>
                <p:oleObj r:id="rId25" imgW="342900" imgH="2032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169093" y="1668780"/>
                        <a:ext cx="805815" cy="477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>
            <p:custDataLst>
              <p:tags r:id="rId12"/>
            </p:custDataLst>
          </p:nvPr>
        </p:nvGrpSpPr>
        <p:grpSpPr>
          <a:xfrm>
            <a:off x="74930" y="282575"/>
            <a:ext cx="5560695" cy="509905"/>
            <a:chOff x="118" y="335"/>
            <a:chExt cx="8757" cy="803"/>
          </a:xfrm>
        </p:grpSpPr>
        <p:sp>
          <p:nvSpPr>
            <p:cNvPr id="17" name="矩形 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</a:p>
          </p:txBody>
        </p:sp>
        <p:cxnSp>
          <p:nvCxnSpPr>
            <p:cNvPr id="18" name="直接连接符 17"/>
            <p:cNvCxnSpPr/>
            <p:nvPr>
              <p:custDataLst>
                <p:tags r:id="rId14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>
              <p:custDataLst>
                <p:tags r:id="rId15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超声波和次声波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组合 21"/>
          <p:cNvGrpSpPr/>
          <p:nvPr>
            <p:custDataLst>
              <p:tags r:id="rId1"/>
            </p:custDataLst>
          </p:nvPr>
        </p:nvGrpSpPr>
        <p:grpSpPr>
          <a:xfrm>
            <a:off x="157163" y="385763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3" name="圆角矩形 2"/>
              <p:cNvSpPr/>
              <p:nvPr>
                <p:custDataLst>
                  <p:tags r:id="rId5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教学目标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4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>
            <p:custDataLst>
              <p:tags r:id="rId2"/>
            </p:custDataLst>
          </p:nvPr>
        </p:nvSpPr>
        <p:spPr>
          <a:xfrm>
            <a:off x="457200" y="1043305"/>
            <a:ext cx="807021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400" b="1" noProof="0">
                <a:latin typeface="+mj-lt"/>
                <a:ea typeface="黑体" panose="02010609060101010101" pitchFamily="49" charset="-122"/>
                <a:sym typeface="+mn-ea"/>
              </a:rPr>
              <a:t>知道声音的音调跟发声体的振动频率有关</a:t>
            </a: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.</a:t>
            </a:r>
            <a:endParaRPr kumimoji="0" lang="en-US" altLang="zh-CN" sz="2400" b="1" kern="1200" cap="none" spc="0" normalizeH="0" baseline="0" noProof="0">
              <a:latin typeface="+mj-lt"/>
              <a:ea typeface="黑体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400" b="1" noProof="0">
                <a:latin typeface="+mj-lt"/>
                <a:ea typeface="黑体" panose="02010609060101010101" pitchFamily="49" charset="-122"/>
                <a:sym typeface="+mn-ea"/>
              </a:rPr>
              <a:t>了解超声波和次声波</a:t>
            </a: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.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400" b="1" noProof="0">
                <a:latin typeface="+mj-lt"/>
                <a:ea typeface="黑体" panose="02010609060101010101" pitchFamily="49" charset="-122"/>
                <a:sym typeface="+mn-ea"/>
              </a:rPr>
              <a:t>知道声音的响度跟发声体的振幅有关</a:t>
            </a: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.</a:t>
            </a:r>
            <a:endParaRPr kumimoji="0" lang="en-US" altLang="zh-CN" sz="2400" b="1" kern="1200" cap="none" spc="0" normalizeH="0" baseline="0" noProof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2400" b="1" noProof="0">
                <a:latin typeface="+mj-lt"/>
                <a:ea typeface="黑体" panose="02010609060101010101" pitchFamily="49" charset="-122"/>
                <a:sym typeface="+mn-ea"/>
              </a:rPr>
              <a:t>知道不同发声体发出声音的音色不同</a:t>
            </a:r>
            <a:r>
              <a:rPr lang="en-US" altLang="zh-CN" sz="2400" b="1" noProof="0">
                <a:latin typeface="+mj-lt"/>
                <a:ea typeface="黑体" panose="02010609060101010101" pitchFamily="49" charset="-122"/>
                <a:sym typeface="+mn-ea"/>
              </a:rPr>
              <a:t>.</a:t>
            </a:r>
            <a:endParaRPr kumimoji="0" lang="zh-CN" altLang="en-US" sz="2400" b="1" kern="1200" cap="none" spc="0" normalizeH="0" baseline="0" noProof="0">
              <a:latin typeface="+mj-lt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课件\人教版初中物理8年级上册全套教学资料\新建文件夹\resource\8s22\jpg\03404003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8935" y="736600"/>
            <a:ext cx="5664835" cy="366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-1" y="213337"/>
            <a:ext cx="4521667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一些动物的发声和听觉频率</a:t>
            </a:r>
            <a:endParaRPr lang="zh-CN" altLang="en-US" sz="2800" b="1"/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H="1">
            <a:off x="2199232" y="924403"/>
            <a:ext cx="0" cy="35730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5960727" y="924403"/>
            <a:ext cx="0" cy="35730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29590" y="4448175"/>
            <a:ext cx="7867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从图中能获得哪些信息呢？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6"/>
          <p:cNvSpPr txBox="1"/>
          <p:nvPr>
            <p:custDataLst>
              <p:tags r:id="rId1"/>
            </p:custDataLst>
          </p:nvPr>
        </p:nvSpPr>
        <p:spPr>
          <a:xfrm>
            <a:off x="0" y="247015"/>
            <a:ext cx="9143365" cy="13836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人耳听觉频率范围大约：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20Hz—20000Hz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。人们把高于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20000Hz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的声叫做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超声波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，把低于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20Hz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的声叫做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次声波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0" y="1767840"/>
            <a:ext cx="3122930" cy="52197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超声波与次声波：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94005" y="2611755"/>
            <a:ext cx="2352675" cy="17881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919730" y="2613025"/>
            <a:ext cx="2666365" cy="178689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88290" y="4403090"/>
            <a:ext cx="2360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海豚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072765" y="4399915"/>
            <a:ext cx="2360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蝙蝠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864860" y="2611755"/>
            <a:ext cx="2888615" cy="178816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988050" y="4399915"/>
            <a:ext cx="2303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大象交流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76250" y="115570"/>
            <a:ext cx="78384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超声波、次声波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可闻声波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三者有什么异同点？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852805"/>
            <a:ext cx="91243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相同点：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超声波、次声波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可闻声波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统称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。那么都是由物体的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振动产生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，传播仍然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需要介质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，都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在真空中传播，影响其传播速度的都是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介质的种类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介质的温度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0" y="3499485"/>
            <a:ext cx="457263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不同点：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三者频率不同。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8415" y="767715"/>
            <a:ext cx="92468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1.合唱队的“高声部、低声部”中的“高、低”是指声音（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A.响度    B.音调     C.音色     D.音量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2.如图所示是世界上现存最大的编钟。这套编钟共65件，制作这么多钟是为了产生更丰富的（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A.音调     B.响度     C.音色     D.振幅</a:t>
            </a:r>
          </a:p>
        </p:txBody>
      </p:sp>
      <p:pic>
        <p:nvPicPr>
          <p:cNvPr id="12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58790" y="3479165"/>
            <a:ext cx="3585210" cy="14243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627" name="组合 21"/>
          <p:cNvGrpSpPr/>
          <p:nvPr>
            <p:custDataLst>
              <p:tags r:id="rId3"/>
            </p:custDataLst>
          </p:nvPr>
        </p:nvGrpSpPr>
        <p:grpSpPr>
          <a:xfrm>
            <a:off x="157163" y="26003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6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259715" y="177800"/>
            <a:ext cx="881380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3.女同学说话的声音“尖细”，是指女同学声音的</a:t>
            </a:r>
            <a:r>
              <a:rPr lang="zh-CN" altLang="en-US" sz="2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高，这是因为女同学说话时声带振动比较</a:t>
            </a:r>
            <a:r>
              <a:rPr lang="zh-CN" altLang="en-US" sz="2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的缘故。</a:t>
            </a:r>
          </a:p>
          <a:p>
            <a:pPr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4.如上图所示，说明鱼能够听到火山爆发而产的</a:t>
            </a:r>
            <a:r>
              <a:rPr lang="zh-CN" altLang="en-US" sz="2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，而人不能听到。</a:t>
            </a:r>
          </a:p>
        </p:txBody>
      </p:sp>
      <p:pic>
        <p:nvPicPr>
          <p:cNvPr id="2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29810" y="2068830"/>
            <a:ext cx="4090670" cy="2706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81013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用不同大小的力弹击钢尺，我们听到的声音大小不一样。在物理学中，我们把声音的大小（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强弱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）叫做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响度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 descr="G:\课件\人教版初中物理8年级上册全套教学资料\新建文件夹\resource\8s22\jpg\03204001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5344" y="2207831"/>
            <a:ext cx="3970219" cy="185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201336" y="4202884"/>
            <a:ext cx="721453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思考：什么因素来决定响度的大小呢？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74930" y="282575"/>
            <a:ext cx="5560695" cy="509905"/>
            <a:chOff x="118" y="335"/>
            <a:chExt cx="8757" cy="803"/>
          </a:xfrm>
        </p:grpSpPr>
        <p:sp>
          <p:nvSpPr>
            <p:cNvPr id="17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</a:p>
          </p:txBody>
        </p:sp>
        <p:cxnSp>
          <p:nvCxnSpPr>
            <p:cNvPr id="18" name="直接连接符 17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>
              <p:custDataLst>
                <p:tags r:id="rId7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响  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8" name="文本框 1110017"/>
          <p:cNvSpPr txBox="1"/>
          <p:nvPr>
            <p:custDataLst>
              <p:tags r:id="rId1"/>
            </p:custDataLst>
          </p:nvPr>
        </p:nvSpPr>
        <p:spPr>
          <a:xfrm>
            <a:off x="181610" y="123825"/>
            <a:ext cx="862012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实验探究：影响响度大小的因素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【做一做】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用不同的力敲击音叉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观察乒乓球被弹开的幅度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听响度的大小。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Times New Roman" pitchFamily="18" charset="0"/>
            </a:endParaRPr>
          </a:p>
        </p:txBody>
      </p:sp>
      <p:pic>
        <p:nvPicPr>
          <p:cNvPr id="1110019" name="Image0097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33340" y="1689100"/>
            <a:ext cx="3157220" cy="2861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1119" name="表格 111111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9583" y="235268"/>
          <a:ext cx="8204200" cy="2306955"/>
        </p:xfrm>
        <a:graphic>
          <a:graphicData uri="http://schemas.openxmlformats.org/drawingml/2006/table">
            <a:tbl>
              <a:tblPr/>
              <a:tblGrid>
                <a:gridCol w="1236663"/>
                <a:gridCol w="1236662"/>
                <a:gridCol w="3271838"/>
                <a:gridCol w="2459037"/>
              </a:tblGrid>
              <a:tr h="525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力度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乒乓球弹开幅度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响度的大小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5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5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6402" name="文本框 1126401"/>
          <p:cNvSpPr txBox="1"/>
          <p:nvPr>
            <p:custDataLst>
              <p:tags r:id="rId2"/>
            </p:custDataLst>
          </p:nvPr>
        </p:nvSpPr>
        <p:spPr>
          <a:xfrm>
            <a:off x="261620" y="2453640"/>
            <a:ext cx="862012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分析得出结论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响度的大小取决于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物体的振幅越大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响度越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物理学中用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 振 幅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来描述物体振动的幅度。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366260" y="93980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小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379335" y="93980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小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302760" y="17202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大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315835" y="17202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大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760085" y="2593340"/>
            <a:ext cx="10775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振 幅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124835" y="323977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1403"/>
          <a:stretch>
            <a:fillRect/>
          </a:stretch>
        </p:blipFill>
        <p:spPr>
          <a:xfrm>
            <a:off x="633095" y="2491740"/>
            <a:ext cx="8282940" cy="240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27330" y="190817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振幅波形图</a:t>
            </a:r>
            <a:endParaRPr lang="zh-CN" altLang="en-US" sz="3200"/>
          </a:p>
        </p:txBody>
      </p:sp>
      <p:sp>
        <p:nvSpPr>
          <p:cNvPr id="1128450" name="文本框 1128449"/>
          <p:cNvSpPr txBox="1"/>
          <p:nvPr>
            <p:custDataLst>
              <p:tags r:id="rId3"/>
            </p:custDataLst>
          </p:nvPr>
        </p:nvSpPr>
        <p:spPr>
          <a:xfrm>
            <a:off x="261620" y="-44450"/>
            <a:ext cx="862012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【微思考】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hlinkClick r:id="rId6" action="ppaction://hlinkfile"/>
              </a:rPr>
              <a:t>乒乓球在实验中的作用是什么？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利用了什么实验方法？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参考答案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将微小的振动放大　转换法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50">
                                            <p:txEl>
                                              <p:charRg st="4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8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26" name="文本框 1127425"/>
          <p:cNvSpPr txBox="1"/>
          <p:nvPr>
            <p:custDataLst>
              <p:tags r:id="rId1"/>
            </p:custDataLst>
          </p:nvPr>
        </p:nvSpPr>
        <p:spPr>
          <a:xfrm>
            <a:off x="261620" y="217170"/>
            <a:ext cx="86201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人距离敲击的音叉越远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听到的声音越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  _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这说明听到声音大小还与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327140" y="171450"/>
            <a:ext cx="161480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弱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或小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069080" y="831850"/>
            <a:ext cx="304292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距离发声体的远近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2"/>
          <a:stretch>
            <a:fillRect/>
          </a:stretch>
        </p:blipFill>
        <p:spPr>
          <a:xfrm>
            <a:off x="5822950" y="3045460"/>
            <a:ext cx="2953385" cy="1818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4" t="8114" r="19266" b="16453"/>
          <a:stretch>
            <a:fillRect/>
          </a:stretch>
        </p:blipFill>
        <p:spPr>
          <a:xfrm>
            <a:off x="2531745" y="3045460"/>
            <a:ext cx="1994535" cy="1818005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6"/>
            </p:custDataLst>
          </p:nvPr>
        </p:nvSpPr>
        <p:spPr>
          <a:xfrm>
            <a:off x="-100965" y="1477010"/>
            <a:ext cx="5594350" cy="156845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）增大振幅；</a:t>
            </a:r>
            <a:endParaRPr lang="en-US" altLang="zh-CN" sz="3200"/>
          </a:p>
          <a:p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）缩短听者与声源的距离；</a:t>
            </a:r>
            <a:endParaRPr lang="en-US" altLang="zh-CN" sz="3200"/>
          </a:p>
          <a:p>
            <a:r>
              <a:rPr lang="zh-CN" altLang="en-US" sz="3200"/>
              <a:t>（</a:t>
            </a:r>
            <a:r>
              <a:rPr lang="en-US" altLang="zh-CN" sz="3200"/>
              <a:t>3</a:t>
            </a:r>
            <a:r>
              <a:rPr lang="zh-CN" altLang="en-US" sz="3200"/>
              <a:t>）减少声音的发散。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26">
                                            <p:txEl>
                                              <p:charRg st="6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2910249" y="2512309"/>
            <a:ext cx="101861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音乐一</a:t>
            </a: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087837" y="2512309"/>
            <a:ext cx="101861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音乐二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rcRect l="60905" t="56675" r="31979" b="29301"/>
          <a:stretch>
            <a:fillRect/>
          </a:stretch>
        </p:blipFill>
        <p:spPr>
          <a:xfrm>
            <a:off x="5863797" y="1690863"/>
            <a:ext cx="791817" cy="877420"/>
          </a:xfrm>
          <a:prstGeom prst="round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1931" y="999649"/>
            <a:ext cx="760285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对比两段音乐，说说音乐一有何特点？</a:t>
            </a:r>
          </a:p>
        </p:txBody>
      </p:sp>
      <p:sp>
        <p:nvSpPr>
          <p:cNvPr id="2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0529" y="4374171"/>
            <a:ext cx="5392968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声音的高低叫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音调。</a:t>
            </a:r>
          </a:p>
        </p:txBody>
      </p:sp>
      <p:pic>
        <p:nvPicPr>
          <p:cNvPr id="5" name="腾格尔">
            <a:hlinkClick r:id="" action="ppaction://media"/>
          </p:cNvPr>
          <p:cNvPicPr>
            <a:picLocks noRot="1"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110230" y="1892935"/>
            <a:ext cx="619125" cy="619125"/>
          </a:xfrm>
          <a:prstGeom prst="rect">
            <a:avLst/>
          </a:prstGeom>
        </p:spPr>
      </p:pic>
      <p:pic>
        <p:nvPicPr>
          <p:cNvPr id="11" name="宋祖英 - 大地飞歌">
            <a:hlinkClick r:id="" action="ppaction://media"/>
          </p:cNvPr>
          <p:cNvPicPr>
            <a:picLocks noRot="1"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11">
                  <p14:trim st="38130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179695" y="1892935"/>
            <a:ext cx="619125" cy="619125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12"/>
            </p:custDataLst>
          </p:nvPr>
        </p:nvGrpSpPr>
        <p:grpSpPr>
          <a:xfrm>
            <a:off x="74930" y="212725"/>
            <a:ext cx="5560695" cy="509905"/>
            <a:chOff x="118" y="335"/>
            <a:chExt cx="8757" cy="803"/>
          </a:xfrm>
        </p:grpSpPr>
        <p:sp>
          <p:nvSpPr>
            <p:cNvPr id="7" name="矩形 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</a:p>
          </p:txBody>
        </p:sp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15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音  调</a:t>
              </a: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1946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0" dur="28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6" name="Text Box 10"/>
          <p:cNvSpPr txBox="1"/>
          <p:nvPr>
            <p:custDataLst>
              <p:tags r:id="rId1"/>
            </p:custDataLst>
          </p:nvPr>
        </p:nvSpPr>
        <p:spPr>
          <a:xfrm>
            <a:off x="233045" y="332740"/>
            <a:ext cx="8678545" cy="378460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生活中“高”“低”对响度的描述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如：声如洪钟、响鼓还需重锤敲、震耳欲聋、音量的大小、轻声慢步、窃窃私语、低声细语、引吭高歌、高声喧哗、“不敢高声语，恐惊天上人”。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897923"/>
            <a:ext cx="9085277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+mj-ea"/>
                <a:ea typeface="+mj-ea"/>
              </a:rPr>
              <a:t>（1）男低音、女高音：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+mj-ea"/>
                <a:ea typeface="+mj-ea"/>
              </a:rPr>
              <a:t>（2）“高音我唱不上去”、“低音我唱不下来”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+mj-ea"/>
                <a:ea typeface="+mj-ea"/>
              </a:rPr>
              <a:t>（3）放声高歌、引吭高歌、高声谈笑</a:t>
            </a:r>
          </a:p>
        </p:txBody>
      </p:sp>
      <p:sp>
        <p:nvSpPr>
          <p:cNvPr id="6" name="TextBox 1"/>
          <p:cNvSpPr txBox="1"/>
          <p:nvPr>
            <p:custDataLst>
              <p:tags r:id="rId2"/>
            </p:custDataLst>
          </p:nvPr>
        </p:nvSpPr>
        <p:spPr>
          <a:xfrm>
            <a:off x="0" y="213360"/>
            <a:ext cx="3581400" cy="583565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音调与响度的区别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226728"/>
            <a:ext cx="9085277" cy="456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+mj-ea"/>
                <a:ea typeface="+mj-ea"/>
              </a:rPr>
              <a:t>1.</a:t>
            </a:r>
            <a:r>
              <a:rPr lang="zh-CN" altLang="en-US" sz="2800" b="1">
                <a:latin typeface="+mj-ea"/>
                <a:ea typeface="+mj-ea"/>
              </a:rPr>
              <a:t>在探究影响响度大小的因素实验中，应用了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转换法</a:t>
            </a:r>
            <a:r>
              <a:rPr lang="zh-CN" altLang="en-US" sz="2800" b="1">
                <a:latin typeface="+mj-ea"/>
                <a:ea typeface="+mj-ea"/>
              </a:rPr>
              <a:t>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+mj-ea"/>
                <a:ea typeface="+mj-ea"/>
              </a:rPr>
              <a:t>  即通过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乒乓球被弹开的距离远近来反映音叉振动幅度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  的大小</a:t>
            </a:r>
            <a:r>
              <a:rPr lang="en-US" altLang="zh-CN" sz="2800" b="1">
                <a:latin typeface="+mj-ea"/>
                <a:ea typeface="+mj-ea"/>
              </a:rPr>
              <a:t>.</a:t>
            </a:r>
            <a:endParaRPr lang="zh-CN" altLang="en-US" sz="2800" b="1"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+mj-ea"/>
                <a:ea typeface="+mj-ea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增强人听到声音响度的方法</a:t>
            </a:r>
            <a:r>
              <a:rPr lang="zh-CN" altLang="en-US" sz="2800" b="1">
                <a:latin typeface="+mj-ea"/>
                <a:ea typeface="+mj-ea"/>
              </a:rPr>
              <a:t>：①增大振幅；②缩短听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+mj-ea"/>
                <a:ea typeface="+mj-ea"/>
              </a:rPr>
              <a:t>  者与声源的距离；③减少声音的发散</a:t>
            </a:r>
            <a:r>
              <a:rPr lang="en-US" altLang="zh-CN" sz="2800" b="1">
                <a:latin typeface="+mj-ea"/>
                <a:ea typeface="+mj-ea"/>
              </a:rPr>
              <a:t>.</a:t>
            </a:r>
            <a:endParaRPr lang="zh-CN" altLang="en-US" sz="2800" b="1"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+mj-ea"/>
                <a:ea typeface="+mj-ea"/>
              </a:rPr>
              <a:t>3</a:t>
            </a:r>
            <a:r>
              <a:rPr lang="zh-CN" altLang="en-US" sz="2800" b="1">
                <a:latin typeface="+mj-ea"/>
                <a:ea typeface="+mj-ea"/>
              </a:rPr>
              <a:t>.区分响度大小与音调高低的方法：音调由频率决定，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+mj-ea"/>
                <a:ea typeface="+mj-ea"/>
              </a:rPr>
              <a:t>  响度由振幅决定，同时听到声音的强度还和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 力量 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、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en-US" sz="2800" b="1" u="sng">
                <a:solidFill>
                  <a:srgbClr val="FF0000"/>
                </a:solidFill>
                <a:latin typeface="+mj-ea"/>
                <a:ea typeface="+mj-ea"/>
              </a:rPr>
              <a:t>距离 </a:t>
            </a:r>
            <a:r>
              <a:rPr lang="zh-CN" altLang="en-US" sz="2800" b="1">
                <a:latin typeface="+mj-ea"/>
                <a:ea typeface="+mj-ea"/>
              </a:rPr>
              <a:t>相有关</a:t>
            </a:r>
            <a:r>
              <a:rPr lang="en-US" altLang="zh-CN" sz="2800" b="1">
                <a:latin typeface="+mj-ea"/>
                <a:ea typeface="+mj-ea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842043"/>
            <a:ext cx="908527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1.如图为我国民族吹管乐器--唢呐，用它吹奏名曲《百鸟朝凤》时，模仿的多种鸟儿叫声悦耳动听，让人仿佛置身于百鸟争鸣的森林之中。用不同力度吹奏，主要改变声音的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，吹奏时按压不同位置的气孔，主要改变声音的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（“音调”、“响度”、“音色”）。 </a:t>
            </a:r>
          </a:p>
        </p:txBody>
      </p:sp>
      <p:grpSp>
        <p:nvGrpSpPr>
          <p:cNvPr id="26627" name="组合 21"/>
          <p:cNvGrpSpPr/>
          <p:nvPr>
            <p:custDataLst>
              <p:tags r:id="rId2"/>
            </p:custDataLst>
          </p:nvPr>
        </p:nvGrpSpPr>
        <p:grpSpPr>
          <a:xfrm>
            <a:off x="157163" y="287973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5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4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205138"/>
            <a:ext cx="908527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2.如图，是一款电子噪声监测器，此时噪声分贝数为114.0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dB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，这个数字表示的是当时环境声音的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（选填“音调”“响度”或“音色”）。运用声呐系统可以探测海洋深度，却不能用于太空测距（比如地球与月球的距离），这是因为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233078"/>
            <a:ext cx="9085277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3.下列四种表达方式中：①这首歌调太高，我唱不上去；②引吭高歌；③她是唱高音的；④请勿高声喧哗。其中“高”指音调的是（   ）  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  B.②④  C.①③  D.③④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233078"/>
            <a:ext cx="9085277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4.物理老师上课声音洪亮，大家听得很清楚，这里的“洪亮”是指声音的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；小华在唱《青藏高原》的“--------青藏高”时唱不上去，是因为此处要求声音的</a:t>
            </a:r>
            <a:r>
              <a:rPr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210" y="233078"/>
            <a:ext cx="908527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5.人们在田野里，为了让较远的人听清说话声音，往往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将手罩在嘴边成喇叭状，并且用力喊话（如图所示），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这是为什么？</a:t>
            </a:r>
          </a:p>
        </p:txBody>
      </p:sp>
      <p:pic>
        <p:nvPicPr>
          <p:cNvPr id="8" name="图片 8" descr="微信图片_201908280708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69990" y="1967865"/>
            <a:ext cx="2718435" cy="299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动作按钮: 自定义 4">
            <a:hlinkClick r:id="" action="ppaction://noaction" highlightClick="1"/>
          </p:cNvPr>
          <p:cNvSpPr/>
          <p:nvPr>
            <p:custDataLst>
              <p:tags r:id="rId1"/>
            </p:custDataLst>
          </p:nvPr>
        </p:nvSpPr>
        <p:spPr>
          <a:xfrm>
            <a:off x="619213" y="3298179"/>
            <a:ext cx="1442906" cy="453005"/>
          </a:xfrm>
          <a:prstGeom prst="actionButtonBlank">
            <a:avLst/>
          </a:prstGeom>
          <a:solidFill>
            <a:srgbClr val="00B0F0"/>
          </a:solidFill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点击播放</a:t>
            </a:r>
          </a:p>
        </p:txBody>
      </p:sp>
      <p:sp>
        <p:nvSpPr>
          <p:cNvPr id="6" name="动作按钮: 自定义 5">
            <a:hlinkClick r:id="" action="ppaction://noaction" highlightClick="1"/>
          </p:cNvPr>
          <p:cNvSpPr/>
          <p:nvPr>
            <p:custDataLst>
              <p:tags r:id="rId2"/>
            </p:custDataLst>
          </p:nvPr>
        </p:nvSpPr>
        <p:spPr>
          <a:xfrm>
            <a:off x="3169466" y="3298179"/>
            <a:ext cx="1442906" cy="453005"/>
          </a:xfrm>
          <a:prstGeom prst="actionButtonBlank">
            <a:avLst/>
          </a:prstGeom>
          <a:solidFill>
            <a:srgbClr val="00B0F0"/>
          </a:solidFill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点击播放</a:t>
            </a:r>
          </a:p>
        </p:txBody>
      </p:sp>
      <p:sp>
        <p:nvSpPr>
          <p:cNvPr id="7" name="动作按钮: 自定义 6">
            <a:hlinkClick r:id="" action="ppaction://noaction" highlightClick="1"/>
          </p:cNvPr>
          <p:cNvSpPr/>
          <p:nvPr>
            <p:custDataLst>
              <p:tags r:id="rId3"/>
            </p:custDataLst>
          </p:nvPr>
        </p:nvSpPr>
        <p:spPr>
          <a:xfrm>
            <a:off x="5662451" y="3298178"/>
            <a:ext cx="1442906" cy="453005"/>
          </a:xfrm>
          <a:prstGeom prst="actionButtonBlank">
            <a:avLst/>
          </a:prstGeom>
          <a:solidFill>
            <a:srgbClr val="00B0F0"/>
          </a:solidFill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点击播放</a:t>
            </a:r>
          </a:p>
        </p:txBody>
      </p:sp>
      <p:pic>
        <p:nvPicPr>
          <p:cNvPr id="3" name="赵本山、范伟、高秀敏 - 有钱了 (小品)">
            <a:hlinkClick r:id="" action="ppaction://media"/>
          </p:cNvPr>
          <p:cNvPicPr>
            <a:picLocks noRot="1"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02970" y="2547620"/>
            <a:ext cx="619125" cy="619125"/>
          </a:xfrm>
          <a:prstGeom prst="rect">
            <a:avLst/>
          </a:prstGeom>
        </p:spPr>
      </p:pic>
      <p:pic>
        <p:nvPicPr>
          <p:cNvPr id="11" name="付娜 - 渔舟唱晚">
            <a:hlinkClick r:id="" action="ppaction://media"/>
          </p:cNvPr>
          <p:cNvPicPr>
            <a:picLocks noRot="1"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642995" y="2461895"/>
            <a:ext cx="619125" cy="619125"/>
          </a:xfrm>
          <a:prstGeom prst="rect">
            <a:avLst/>
          </a:prstGeom>
        </p:spPr>
      </p:pic>
      <p:pic>
        <p:nvPicPr>
          <p:cNvPr id="12" name="梁白君 - 丁香花">
            <a:hlinkClick r:id="" action="ppaction://media"/>
          </p:cNvPr>
          <p:cNvPicPr>
            <a:picLocks noRot="1" noChangeAspect="1"/>
          </p:cNvPicPr>
          <p:nvPr>
            <a:audi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2">
                  <p14:trim st="15981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016625" y="2614295"/>
            <a:ext cx="619125" cy="6191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464820" y="790575"/>
            <a:ext cx="1680845" cy="17570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2604770" y="1080770"/>
            <a:ext cx="2457450" cy="13811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5452745" y="1040130"/>
            <a:ext cx="2200275" cy="1257300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16"/>
            </p:custDataLst>
          </p:nvPr>
        </p:nvSpPr>
        <p:spPr>
          <a:xfrm>
            <a:off x="372745" y="4018280"/>
            <a:ext cx="8442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不同发声体的材料、结构不同发出声音的音色也就不同。音色是辨别不同发声体的唯一特性。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17"/>
            </p:custDataLst>
          </p:nvPr>
        </p:nvGrpSpPr>
        <p:grpSpPr>
          <a:xfrm>
            <a:off x="74930" y="282575"/>
            <a:ext cx="5560695" cy="509905"/>
            <a:chOff x="118" y="335"/>
            <a:chExt cx="8757" cy="803"/>
          </a:xfrm>
        </p:grpSpPr>
        <p:sp>
          <p:nvSpPr>
            <p:cNvPr id="17" name="矩形 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知识点四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8" name="直接连接符 17"/>
            <p:cNvCxnSpPr/>
            <p:nvPr>
              <p:custDataLst>
                <p:tags r:id="rId19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>
              <p:custDataLst>
                <p:tags r:id="rId20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音   色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7" dur="980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3244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9" dur="2683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0" y="204470"/>
            <a:ext cx="3729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j-ea"/>
                <a:ea typeface="+mj-ea"/>
              </a:rPr>
              <a:t>不同音色的波形：</a:t>
            </a:r>
          </a:p>
        </p:txBody>
      </p:sp>
      <p:pic>
        <p:nvPicPr>
          <p:cNvPr id="5" name="图片 4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170" y="788035"/>
            <a:ext cx="8957310" cy="22872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225" y="2999740"/>
            <a:ext cx="91249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800" b="1"/>
              <a:t>   </a:t>
            </a:r>
            <a:r>
              <a:rPr lang="zh-CN" altLang="en-US" sz="2800" b="1"/>
              <a:t>观察声音的波形图，从波形的</a:t>
            </a:r>
            <a:r>
              <a:rPr lang="zh-CN" altLang="en-US" sz="2800" b="1">
                <a:solidFill>
                  <a:srgbClr val="FF0000"/>
                </a:solidFill>
              </a:rPr>
              <a:t>疏密程度</a:t>
            </a:r>
            <a:r>
              <a:rPr lang="zh-CN" altLang="en-US" sz="2800" b="1"/>
              <a:t>来认识</a:t>
            </a:r>
            <a:r>
              <a:rPr lang="zh-CN" altLang="en-US" sz="2800" b="1">
                <a:solidFill>
                  <a:srgbClr val="FF0000"/>
                </a:solidFill>
              </a:rPr>
              <a:t>音调的高低</a:t>
            </a:r>
            <a:r>
              <a:rPr lang="zh-CN" altLang="en-US" sz="2800" b="1"/>
              <a:t>，从波形的</a:t>
            </a:r>
            <a:r>
              <a:rPr lang="zh-CN" altLang="en-US" sz="2800" b="1">
                <a:solidFill>
                  <a:srgbClr val="FF0000"/>
                </a:solidFill>
              </a:rPr>
              <a:t>高低</a:t>
            </a:r>
            <a:r>
              <a:rPr lang="zh-CN" altLang="en-US" sz="2800" b="1"/>
              <a:t>来判断</a:t>
            </a:r>
            <a:r>
              <a:rPr lang="zh-CN" altLang="en-US" sz="2800" b="1">
                <a:solidFill>
                  <a:srgbClr val="FF0000"/>
                </a:solidFill>
              </a:rPr>
              <a:t>响度的大小</a:t>
            </a:r>
            <a:r>
              <a:rPr lang="zh-CN" altLang="en-US" sz="2800" b="1"/>
              <a:t>，从波形的</a:t>
            </a:r>
            <a:r>
              <a:rPr lang="zh-CN" altLang="en-US" sz="2800" b="1">
                <a:solidFill>
                  <a:srgbClr val="FF0000"/>
                </a:solidFill>
              </a:rPr>
              <a:t>形状</a:t>
            </a:r>
            <a:r>
              <a:rPr lang="zh-CN" altLang="en-US" sz="2800" b="1"/>
              <a:t>来判断</a:t>
            </a:r>
            <a:r>
              <a:rPr lang="zh-CN" altLang="en-US" sz="2800" b="1">
                <a:solidFill>
                  <a:srgbClr val="FF0000"/>
                </a:solidFill>
              </a:rPr>
              <a:t>音色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音调的高低_钢尺实验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500" y="427355"/>
            <a:ext cx="8982075" cy="447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6" name="文本框 1137665"/>
          <p:cNvSpPr txBox="1"/>
          <p:nvPr>
            <p:custDataLst>
              <p:tags r:id="rId1"/>
            </p:custDataLst>
          </p:nvPr>
        </p:nvSpPr>
        <p:spPr>
          <a:xfrm>
            <a:off x="35560" y="772160"/>
            <a:ext cx="9073515" cy="3928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>
                <a:latin typeface="宋体" panose="02010600030101010101" pitchFamily="2" charset="-122"/>
              </a:rPr>
              <a:t>1.</a:t>
            </a:r>
            <a:r>
              <a:rPr sz="2400" b="1">
                <a:latin typeface="宋体" panose="02010600030101010101" pitchFamily="2" charset="-122"/>
              </a:rPr>
              <a:t>“稻花香里说丰年，听取蛙声一片”，我们能区分蛙声是根据声音的（　　）</a:t>
            </a:r>
          </a:p>
          <a:p>
            <a:pPr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</a:rPr>
              <a:t>A</a:t>
            </a:r>
            <a:r>
              <a:rPr lang="en-US" sz="2400" b="1">
                <a:latin typeface="宋体" panose="02010600030101010101" pitchFamily="2" charset="-122"/>
              </a:rPr>
              <a:t>.</a:t>
            </a:r>
            <a:r>
              <a:rPr sz="2400" b="1">
                <a:latin typeface="宋体" panose="02010600030101010101" pitchFamily="2" charset="-122"/>
              </a:rPr>
              <a:t>音调不同   B</a:t>
            </a:r>
            <a:r>
              <a:rPr lang="en-US" altLang="zh-CN" sz="2400" b="1">
                <a:latin typeface="宋体" panose="02010600030101010101" pitchFamily="2" charset="-122"/>
              </a:rPr>
              <a:t>.</a:t>
            </a:r>
            <a:r>
              <a:rPr sz="2400" b="1">
                <a:latin typeface="宋体" panose="02010600030101010101" pitchFamily="2" charset="-122"/>
              </a:rPr>
              <a:t>响度不同   C</a:t>
            </a:r>
            <a:r>
              <a:rPr lang="en-US" sz="2400" b="1">
                <a:latin typeface="宋体" panose="02010600030101010101" pitchFamily="2" charset="-122"/>
              </a:rPr>
              <a:t>.</a:t>
            </a:r>
            <a:r>
              <a:rPr sz="2400" b="1">
                <a:latin typeface="宋体" panose="02010600030101010101" pitchFamily="2" charset="-122"/>
              </a:rPr>
              <a:t>音色不同   D</a:t>
            </a:r>
            <a:r>
              <a:rPr lang="en-US" sz="2400" b="1">
                <a:latin typeface="宋体" panose="02010600030101010101" pitchFamily="2" charset="-122"/>
              </a:rPr>
              <a:t>.</a:t>
            </a:r>
            <a:r>
              <a:rPr sz="2400" b="1">
                <a:latin typeface="宋体" panose="02010600030101010101" pitchFamily="2" charset="-122"/>
              </a:rPr>
              <a:t>频率不同</a:t>
            </a:r>
          </a:p>
          <a:p>
            <a:pPr>
              <a:lnSpc>
                <a:spcPct val="130000"/>
              </a:lnSpc>
            </a:pPr>
            <a:r>
              <a:rPr lang="en-US" sz="2400" b="1">
                <a:latin typeface="宋体" panose="02010600030101010101" pitchFamily="2" charset="-122"/>
              </a:rPr>
              <a:t>2</a:t>
            </a:r>
            <a:r>
              <a:rPr sz="2400" b="1">
                <a:latin typeface="宋体" panose="02010600030101010101" pitchFamily="2" charset="-122"/>
              </a:rPr>
              <a:t>.关于声音的描述，下列说法正确的是（　　）</a:t>
            </a:r>
          </a:p>
          <a:p>
            <a:pPr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</a:rPr>
              <a:t>A.“声纹门锁”是依据声音的响度来识别的</a:t>
            </a:r>
          </a:p>
          <a:p>
            <a:pPr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</a:rPr>
              <a:t>B.鼓手打鼓用的力越大，鼓声的音调就越高</a:t>
            </a:r>
          </a:p>
          <a:p>
            <a:pPr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</a:rPr>
              <a:t>C.航天员在太空与地面交流时的声音是通过声波传回地球的</a:t>
            </a:r>
          </a:p>
          <a:p>
            <a:pPr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</a:rPr>
              <a:t>D.二胡演奏的优美旋律，是由弦的振动产生的</a:t>
            </a:r>
          </a:p>
        </p:txBody>
      </p:sp>
      <p:grpSp>
        <p:nvGrpSpPr>
          <p:cNvPr id="26627" name="组合 21"/>
          <p:cNvGrpSpPr/>
          <p:nvPr>
            <p:custDataLst>
              <p:tags r:id="rId2"/>
            </p:custDataLst>
          </p:nvPr>
        </p:nvGrpSpPr>
        <p:grpSpPr>
          <a:xfrm>
            <a:off x="157163" y="287973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5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4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6" name="文本框 1137665"/>
          <p:cNvSpPr txBox="1"/>
          <p:nvPr>
            <p:custDataLst>
              <p:tags r:id="rId1"/>
            </p:custDataLst>
          </p:nvPr>
        </p:nvSpPr>
        <p:spPr>
          <a:xfrm>
            <a:off x="35560" y="196215"/>
            <a:ext cx="9073515" cy="3449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>
                <a:latin typeface="宋体" panose="02010600030101010101" pitchFamily="2" charset="-122"/>
              </a:rPr>
              <a:t>3</a:t>
            </a:r>
            <a:r>
              <a:rPr sz="2800" b="1">
                <a:latin typeface="宋体" panose="02010600030101010101" pitchFamily="2" charset="-122"/>
              </a:rPr>
              <a:t>.下列有关声现象的说法正确的是（　　）</a:t>
            </a:r>
          </a:p>
          <a:p>
            <a:pPr>
              <a:lnSpc>
                <a:spcPct val="130000"/>
              </a:lnSpc>
            </a:pPr>
            <a:r>
              <a:rPr sz="2800" b="1">
                <a:latin typeface="宋体" panose="02010600030101010101" pitchFamily="2" charset="-122"/>
              </a:rPr>
              <a:t>A.通过响度分辨不同乐器演奏的声音</a:t>
            </a:r>
          </a:p>
          <a:p>
            <a:pPr>
              <a:lnSpc>
                <a:spcPct val="130000"/>
              </a:lnSpc>
            </a:pPr>
            <a:r>
              <a:rPr sz="2800" b="1">
                <a:latin typeface="宋体" panose="02010600030101010101" pitchFamily="2" charset="-122"/>
              </a:rPr>
              <a:t>B.笛子发出的声音是由笛子振动产生的</a:t>
            </a:r>
          </a:p>
          <a:p>
            <a:pPr>
              <a:lnSpc>
                <a:spcPct val="130000"/>
              </a:lnSpc>
            </a:pPr>
            <a:r>
              <a:rPr sz="2800" b="1">
                <a:latin typeface="宋体" panose="02010600030101010101" pitchFamily="2" charset="-122"/>
              </a:rPr>
              <a:t>C.教室内安装噪声检测装置，学生可以免受噪声干扰</a:t>
            </a:r>
          </a:p>
          <a:p>
            <a:pPr>
              <a:lnSpc>
                <a:spcPct val="130000"/>
              </a:lnSpc>
            </a:pPr>
            <a:r>
              <a:rPr sz="2800" b="1">
                <a:latin typeface="宋体" panose="02010600030101010101" pitchFamily="2" charset="-122"/>
              </a:rPr>
              <a:t>D.通过声学仪器接收到的次声波等信息判断地震的方位</a:t>
            </a:r>
          </a:p>
          <a:p>
            <a:pPr>
              <a:lnSpc>
                <a:spcPct val="130000"/>
              </a:lnSpc>
            </a:pPr>
            <a:r>
              <a:rPr sz="2800" b="1">
                <a:latin typeface="宋体" panose="02010600030101010101" pitchFamily="2" charset="-122"/>
              </a:rPr>
              <a:t>  和强度</a:t>
            </a:r>
          </a:p>
        </p:txBody>
      </p:sp>
      <p:pic>
        <p:nvPicPr>
          <p:cNvPr id="1137668" name="New picture" hidden="1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074400" y="12661900"/>
            <a:ext cx="431800" cy="4191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276837"/>
            <a:ext cx="2424418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实验探究</a:t>
            </a:r>
            <a:endParaRPr lang="en-US" altLang="zh-CN" sz="2800" b="1" smtClean="0"/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474752" y="276837"/>
            <a:ext cx="6635692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决定音调高低的因素</a:t>
            </a:r>
          </a:p>
        </p:txBody>
      </p:sp>
      <p:pic>
        <p:nvPicPr>
          <p:cNvPr id="1026" name="Picture 2" descr="G:\课件\人教版初中物理8年级上册全套教学资料\新建文件夹\resource\8s22\jpg\0320400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3728" y="2875791"/>
            <a:ext cx="4026716" cy="1878800"/>
          </a:xfrm>
          <a:prstGeom prst="rect">
            <a:avLst/>
          </a:prstGeom>
          <a:noFill/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3365" y="865085"/>
          <a:ext cx="7423150" cy="1866900"/>
        </p:xfrm>
        <a:graphic>
          <a:graphicData uri="http://schemas.openxmlformats.org/drawingml/2006/table">
            <a:tbl>
              <a:tblPr/>
              <a:tblGrid>
                <a:gridCol w="3052763"/>
                <a:gridCol w="2274887"/>
                <a:gridCol w="2095500"/>
              </a:tblGrid>
              <a:tr h="455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振动部分长度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振动快慢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音调高低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smtClean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3/4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锯条长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smtClean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1/4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锯条长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1" u="none" kern="1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1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结论：</a:t>
                      </a: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674110" y="1329690"/>
            <a:ext cx="127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慢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712460" y="1329690"/>
            <a:ext cx="127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低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674110" y="1784350"/>
            <a:ext cx="127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快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712460" y="1784350"/>
            <a:ext cx="127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高</a:t>
            </a:r>
          </a:p>
        </p:txBody>
      </p:sp>
      <p:sp>
        <p:nvSpPr>
          <p:cNvPr id="10" name="TextBox 5"/>
          <p:cNvSpPr txBox="1"/>
          <p:nvPr>
            <p:custDataLst>
              <p:tags r:id="rId9"/>
            </p:custDataLst>
          </p:nvPr>
        </p:nvSpPr>
        <p:spPr>
          <a:xfrm>
            <a:off x="0" y="2776756"/>
            <a:ext cx="9144000" cy="1383665"/>
          </a:xfrm>
          <a:prstGeom prst="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/>
              <a:t>音调</a:t>
            </a:r>
            <a:r>
              <a:rPr lang="zh-CN" altLang="en-US" sz="2800" b="1"/>
              <a:t>的高低与发声物体的</a:t>
            </a:r>
            <a:r>
              <a:rPr lang="zh-CN" altLang="en-US" sz="2800" b="1" u="sng"/>
              <a:t>                   </a:t>
            </a:r>
            <a:r>
              <a:rPr lang="zh-CN" altLang="en-US" sz="2800" b="1" smtClean="0"/>
              <a:t>有关</a:t>
            </a:r>
            <a:r>
              <a:rPr lang="zh-CN" altLang="en-US" sz="2800" b="1"/>
              <a:t>。</a:t>
            </a:r>
            <a:r>
              <a:rPr lang="zh-CN" altLang="en-US" sz="2800" b="1" smtClean="0"/>
              <a:t>振动得</a:t>
            </a:r>
            <a:r>
              <a:rPr lang="zh-CN" altLang="en-US" sz="2800" b="1" smtClean="0">
                <a:solidFill>
                  <a:srgbClr val="FF0000"/>
                </a:solidFill>
              </a:rPr>
              <a:t>越快</a:t>
            </a:r>
            <a:r>
              <a:rPr lang="zh-CN" altLang="en-US" sz="2800" b="1" smtClean="0"/>
              <a:t>，</a:t>
            </a:r>
            <a:r>
              <a:rPr lang="zh-CN" altLang="en-US" sz="2800" b="1"/>
              <a:t>发出的声音音调</a:t>
            </a:r>
            <a:r>
              <a:rPr lang="zh-CN" altLang="en-US" sz="2800" b="1" u="sng"/>
              <a:t>            </a:t>
            </a:r>
            <a:r>
              <a:rPr lang="zh-CN" altLang="en-US" sz="2800" b="1"/>
              <a:t>；</a:t>
            </a:r>
            <a:r>
              <a:rPr lang="zh-CN" altLang="en-US" sz="2800" b="1" smtClean="0"/>
              <a:t>振动得</a:t>
            </a:r>
            <a:r>
              <a:rPr lang="zh-CN" altLang="en-US" sz="2800" b="1" smtClean="0">
                <a:solidFill>
                  <a:srgbClr val="FF0000"/>
                </a:solidFill>
              </a:rPr>
              <a:t>越慢</a:t>
            </a:r>
            <a:r>
              <a:rPr lang="zh-CN" altLang="en-US" sz="2800" b="1" smtClean="0"/>
              <a:t>，声音音调</a:t>
            </a:r>
            <a:r>
              <a:rPr lang="zh-CN" altLang="en-US" sz="2800" b="1" u="sng" smtClean="0"/>
              <a:t>            </a:t>
            </a:r>
            <a:r>
              <a:rPr lang="zh-CN" altLang="en-US" sz="2800" b="1"/>
              <a:t>。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994150" y="28759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振动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快慢</a:t>
            </a:r>
            <a:endParaRPr lang="zh-CN" altLang="en-US" sz="2800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2701925" y="358013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越高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584440" y="35540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越低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25400" y="227965"/>
            <a:ext cx="9181465" cy="4675505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0" y="454819"/>
            <a:ext cx="91186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(1)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定义：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物理学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上将发声体每秒振动的次数叫频率；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(2)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物理意义：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频率是描述发声体振动快慢的物理量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。</a:t>
            </a:r>
            <a:endParaRPr lang="en-US" altLang="zh-CN" sz="28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(3)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单位：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频率的国际单位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是赫兹，简称赫，符号为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Hz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。物体在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秒种内若振动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100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次，频率为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100Hz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。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(4)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音调与频率的关系：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频率决定音调的高低。频率越高，则音调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越高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；频率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越低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，则音调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越低</a:t>
            </a:r>
            <a:r>
              <a:rPr lang="zh-CN" altLang="en-US" sz="2800" b="1" smtClean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不同频率声音的波形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" y="286385"/>
            <a:ext cx="8056245" cy="45707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70" y="975995"/>
            <a:ext cx="4561205" cy="36931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453390" y="252095"/>
            <a:ext cx="36563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(5)</a:t>
            </a:r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频率的波形图：</a:t>
            </a:r>
            <a:endParaRPr lang="zh-CN" altLang="en-US" sz="3200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970020" y="1880235"/>
            <a:ext cx="51415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频率</a:t>
            </a:r>
            <a:r>
              <a:rPr lang="zh-CN" altLang="en-US" sz="2800" b="1">
                <a:solidFill>
                  <a:srgbClr val="FF0000"/>
                </a:solidFill>
              </a:rPr>
              <a:t>越高</a:t>
            </a:r>
            <a:r>
              <a:rPr lang="zh-CN" altLang="en-US" sz="2800" b="1"/>
              <a:t>，对应的波形越</a:t>
            </a:r>
            <a:r>
              <a:rPr lang="zh-CN" altLang="en-US" sz="2800" b="1">
                <a:solidFill>
                  <a:srgbClr val="FF0000"/>
                </a:solidFill>
              </a:rPr>
              <a:t>密集</a:t>
            </a:r>
            <a:r>
              <a:rPr lang="zh-CN" altLang="en-US" sz="2800" b="1"/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频率</a:t>
            </a:r>
            <a:r>
              <a:rPr lang="zh-CN" altLang="en-US" sz="2800" b="1">
                <a:solidFill>
                  <a:srgbClr val="FF0000"/>
                </a:solidFill>
              </a:rPr>
              <a:t>越低</a:t>
            </a:r>
            <a:r>
              <a:rPr lang="zh-CN" altLang="en-US" sz="2800" b="1"/>
              <a:t>，对应的波形越</a:t>
            </a:r>
            <a:r>
              <a:rPr lang="zh-CN" altLang="en-US" sz="2800" b="1">
                <a:solidFill>
                  <a:srgbClr val="FF0000"/>
                </a:solidFill>
              </a:rPr>
              <a:t>稀疏</a:t>
            </a:r>
            <a:r>
              <a:rPr lang="zh-CN" altLang="en-US" sz="2800" b="1"/>
              <a:t>。</a:t>
            </a: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 flipH="1">
            <a:off x="3761740" y="1193800"/>
            <a:ext cx="0" cy="2603500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1290955" y="445135"/>
            <a:ext cx="6666865" cy="3947160"/>
            <a:chOff x="466" y="397"/>
            <a:chExt cx="10978" cy="6796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66" y="397"/>
              <a:ext cx="10979" cy="32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66" y="3917"/>
              <a:ext cx="10962" cy="327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739900" y="685800"/>
            <a:ext cx="5655310" cy="4098925"/>
            <a:chOff x="466" y="397"/>
            <a:chExt cx="9566" cy="7414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66" y="397"/>
              <a:ext cx="9566" cy="3294"/>
            </a:xfrm>
            <a:prstGeom prst="rect">
              <a:avLst/>
            </a:prstGeom>
          </p:spPr>
        </p:pic>
        <p:pic>
          <p:nvPicPr>
            <p:cNvPr id="5" name="图片 4" descr="UC截图2019091714024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714" y="3917"/>
              <a:ext cx="9124" cy="389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6510" y="38100"/>
            <a:ext cx="9110345" cy="396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注意事项：</a:t>
            </a:r>
            <a:endParaRPr lang="zh-CN" altLang="en-US" sz="2800" b="1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</a:rPr>
              <a:t>1.</a:t>
            </a:r>
            <a:r>
              <a:rPr lang="zh-CN" altLang="en-US" sz="2800" b="1" smtClean="0">
                <a:solidFill>
                  <a:schemeClr val="tx1"/>
                </a:solidFill>
              </a:rPr>
              <a:t>在</a:t>
            </a:r>
            <a:r>
              <a:rPr lang="zh-CN" altLang="en-US" sz="2800" b="1">
                <a:solidFill>
                  <a:schemeClr val="tx1"/>
                </a:solidFill>
              </a:rPr>
              <a:t>实验时要注意使钢尺两次的振动幅度大致相同（用力大小相同），注意观察钢尺振动的快慢与音调的高低。运用了控制变量法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2.</a:t>
            </a:r>
            <a:r>
              <a:rPr lang="zh-CN" altLang="en-US" sz="2800" b="1">
                <a:solidFill>
                  <a:schemeClr val="tx1"/>
                </a:solidFill>
              </a:rPr>
              <a:t>实验时要</a:t>
            </a:r>
            <a:r>
              <a:rPr lang="en-US" altLang="zh-CN" sz="2800" b="1">
                <a:solidFill>
                  <a:schemeClr val="tx1"/>
                </a:solidFill>
              </a:rPr>
              <a:t>紧压钢尺，和桌面接触部分不能发出声音，避免产生干扰。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  <p:tag name="KSO_WM_MEDIACOVER_FLAG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  <p:tag name="KSO_WM_UNIT_TABLE_BEAUTIFY" val="{47e51bdd-1350-48b3-85cb-897dca5a34e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MEDIACOVER_FLAG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  <p:tag name="KSO_WM_UNIT_TABLE_BEAUTIFY" val="{f7c609bb-15a0-4b90-a370-90e20fa4b1cc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2014</Words>
  <Application>Microsoft Office PowerPoint</Application>
  <PresentationFormat>全屏显示(16:9)</PresentationFormat>
  <Paragraphs>160</Paragraphs>
  <Slides>41</Slides>
  <Notes>0</Notes>
  <HiddenSlides>0</HiddenSlides>
  <MMClips>9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2017-07-24T04:25:00Z</cp:lastPrinted>
  <dcterms:created xsi:type="dcterms:W3CDTF">2017-03-24T01:03:00Z</dcterms:created>
  <dcterms:modified xsi:type="dcterms:W3CDTF">2020-11-26T12:00:10Z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