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344" r:id="rId2"/>
    <p:sldId id="256" r:id="rId3"/>
    <p:sldId id="303" r:id="rId4"/>
    <p:sldId id="282" r:id="rId5"/>
    <p:sldId id="334" r:id="rId6"/>
    <p:sldId id="281" r:id="rId7"/>
    <p:sldId id="306" r:id="rId8"/>
    <p:sldId id="288" r:id="rId9"/>
    <p:sldId id="350" r:id="rId10"/>
    <p:sldId id="353" r:id="rId11"/>
    <p:sldId id="308" r:id="rId12"/>
    <p:sldId id="289" r:id="rId13"/>
    <p:sldId id="292" r:id="rId14"/>
    <p:sldId id="293" r:id="rId15"/>
    <p:sldId id="302" r:id="rId16"/>
    <p:sldId id="316" r:id="rId17"/>
    <p:sldId id="348" r:id="rId18"/>
    <p:sldId id="355" r:id="rId19"/>
    <p:sldId id="309" r:id="rId20"/>
    <p:sldId id="290" r:id="rId21"/>
    <p:sldId id="322" r:id="rId22"/>
    <p:sldId id="323" r:id="rId23"/>
    <p:sldId id="324" r:id="rId24"/>
    <p:sldId id="325" r:id="rId25"/>
    <p:sldId id="354" r:id="rId26"/>
    <p:sldId id="349" r:id="rId27"/>
    <p:sldId id="327" r:id="rId28"/>
    <p:sldId id="328" r:id="rId29"/>
    <p:sldId id="329" r:id="rId30"/>
    <p:sldId id="330" r:id="rId31"/>
    <p:sldId id="357" r:id="rId32"/>
    <p:sldId id="358" r:id="rId33"/>
    <p:sldId id="359" r:id="rId34"/>
    <p:sldId id="360" r:id="rId35"/>
    <p:sldId id="310" r:id="rId36"/>
    <p:sldId id="311" r:id="rId37"/>
    <p:sldId id="312" r:id="rId38"/>
    <p:sldId id="313" r:id="rId39"/>
    <p:sldId id="314" r:id="rId40"/>
    <p:sldId id="315" r:id="rId41"/>
    <p:sldId id="351" r:id="rId42"/>
    <p:sldId id="342" r:id="rId43"/>
    <p:sldId id="356" r:id="rId44"/>
  </p:sldIdLst>
  <p:sldSz cx="9144000" cy="6858000" type="screen4x3"/>
  <p:notesSz cx="6858000" cy="9144000"/>
  <p:custDataLst>
    <p:tags r:id="rId4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711" autoAdjust="0"/>
  </p:normalViewPr>
  <p:slideViewPr>
    <p:cSldViewPr>
      <p:cViewPr varScale="1">
        <p:scale>
          <a:sx n="84" d="100"/>
          <a:sy n="84" d="100"/>
        </p:scale>
        <p:origin x="-1578" y="-90"/>
      </p:cViewPr>
      <p:guideLst>
        <p:guide orient="horz" pos="657"/>
        <p:guide pos="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F9FCD30-256D-4BC8-B73C-0202F06F5E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61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8376F-3558-4DD6-8C60-BD1E74687F77}" type="slidenum">
              <a:rPr lang="en-US" altLang="zh-CN" smtClean="0"/>
              <a:t>4</a:t>
            </a:fld>
            <a:endParaRPr lang="en-US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solidFill>
                  <a:schemeClr val="tx2"/>
                </a:solidFill>
              </a:rPr>
              <a:t>此为实验版教材的配图，如能换成正式版教材第</a:t>
            </a:r>
            <a:r>
              <a:rPr lang="en-US" altLang="zh-CN" smtClean="0">
                <a:solidFill>
                  <a:schemeClr val="tx2"/>
                </a:solidFill>
              </a:rPr>
              <a:t>100</a:t>
            </a:r>
            <a:r>
              <a:rPr lang="zh-CN" altLang="en-US" smtClean="0">
                <a:solidFill>
                  <a:schemeClr val="tx2"/>
                </a:solidFill>
              </a:rPr>
              <a:t>页图</a:t>
            </a:r>
            <a:r>
              <a:rPr lang="en-US" altLang="zh-CN" smtClean="0">
                <a:solidFill>
                  <a:schemeClr val="tx2"/>
                </a:solidFill>
              </a:rPr>
              <a:t>5.4-1</a:t>
            </a:r>
            <a:r>
              <a:rPr lang="zh-CN" altLang="en-US" smtClean="0">
                <a:solidFill>
                  <a:schemeClr val="tx2"/>
                </a:solidFill>
              </a:rPr>
              <a:t>最好</a:t>
            </a:r>
            <a:endParaRPr lang="zh-CN" altLang="zh-CN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此处图片可用教材</a:t>
            </a:r>
            <a:r>
              <a:rPr lang="en-US" altLang="zh-CN" smtClean="0"/>
              <a:t>100</a:t>
            </a:r>
            <a:r>
              <a:rPr lang="zh-CN" altLang="en-US" smtClean="0"/>
              <a:t>页图</a:t>
            </a:r>
            <a:r>
              <a:rPr lang="en-US" altLang="zh-CN" smtClean="0"/>
              <a:t>5.4-2</a:t>
            </a: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BD0F6-27A8-4015-BD95-2E27F1646DAF}" type="slidenum">
              <a:rPr lang="en-US" altLang="zh-CN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此处的两幅图可以分别用教材</a:t>
            </a:r>
            <a:r>
              <a:rPr lang="en-US" altLang="zh-CN" smtClean="0"/>
              <a:t>101</a:t>
            </a:r>
            <a:r>
              <a:rPr lang="zh-CN" altLang="en-US" smtClean="0"/>
              <a:t>页图</a:t>
            </a:r>
            <a:r>
              <a:rPr lang="en-US" altLang="zh-CN" smtClean="0"/>
              <a:t>5.4-3</a:t>
            </a:r>
            <a:r>
              <a:rPr lang="zh-CN" altLang="en-US" smtClean="0"/>
              <a:t>甲、乙两图代替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26CA1-3E53-471F-AB2F-734F7BA5D4CB}" type="slidenum">
              <a:rPr lang="en-US" altLang="zh-CN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此处的两幅图可以分别用教材</a:t>
            </a:r>
            <a:r>
              <a:rPr lang="en-US" altLang="zh-CN" smtClean="0"/>
              <a:t>101</a:t>
            </a:r>
            <a:r>
              <a:rPr lang="zh-CN" altLang="en-US" smtClean="0"/>
              <a:t>页图</a:t>
            </a:r>
            <a:r>
              <a:rPr lang="en-US" altLang="zh-CN" smtClean="0"/>
              <a:t>5.4-4</a:t>
            </a:r>
            <a:r>
              <a:rPr lang="zh-CN" altLang="en-US" smtClean="0"/>
              <a:t>甲、乙两图代替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BC21A-F3CF-4A06-813E-870AEB6CC060}" type="slidenum">
              <a:rPr lang="en-US" altLang="zh-CN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此处的两幅图可以分别用教材</a:t>
            </a:r>
            <a:r>
              <a:rPr lang="en-US" altLang="zh-CN" smtClean="0"/>
              <a:t>101</a:t>
            </a:r>
            <a:r>
              <a:rPr lang="zh-CN" altLang="en-US" smtClean="0"/>
              <a:t>页图</a:t>
            </a:r>
            <a:r>
              <a:rPr lang="en-US" altLang="zh-CN" smtClean="0"/>
              <a:t>5.4-4</a:t>
            </a:r>
            <a:r>
              <a:rPr lang="zh-CN" altLang="en-US" smtClean="0"/>
              <a:t>甲、乙两图代替</a:t>
            </a: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9D1786A-E53C-4881-90A2-9717ECCBD1F2}" type="slidenum">
              <a:rPr kumimoji="1" lang="en-US" altLang="zh-CN" sz="1200">
                <a:latin typeface="Times New Roman" pitchFamily="18" charset="0"/>
              </a:rPr>
              <a:pPr algn="r"/>
              <a:t>15</a:t>
            </a:fld>
            <a:endParaRPr kumimoji="1"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4E21-6DCA-4A57-B98C-BBE280039F95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CDEA-AAD9-4B14-86AF-C08175DC73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8D21-D66E-41A8-87B4-64CD1FB768A7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5E43-96F2-49D4-AB1B-F43D659F0D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3409-8345-4D29-A87A-4C0A35C99F24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150F-BFB6-42D8-BB94-0153E600A4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3D61-C675-489F-AF93-4FB6F8DE5464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C675-34F3-4D91-A961-441B3487DF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DEFA-D6FA-410B-83E2-0F0FB9BCAFA7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7D6E-B84F-4BE3-B121-C8139ACA37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E6D1-D8AF-4E70-9EDA-C1DA451F0A84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CE3C-CC93-48CB-9B61-450A13EEA2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9D48-4A0D-4BE3-AED7-907C2C29AEB8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DA12-0B3C-418A-B7FE-040C86E993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85D9-158A-4467-9D91-947E656F49E8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4B37-BA56-42D4-8974-00802ACEE2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5A0-DB48-443C-95F3-440062570918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0B93-2C95-47C0-B472-8B010D14BE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54E8-A543-4AE7-AFF0-4E215D91A56C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E795-8ECD-46FC-A80D-B1744ED2BE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BAB1-4C08-4ABA-B253-C12B2A770403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C33F-9FCC-48C6-911A-062B3967F7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A57ECDA-A556-4DD5-BF22-CDB3E0A25FE1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2705C7-D1EB-4DB4-BC1F-EBDB17BD2E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lionre001/album/item/33646f678a17c23eab184cd2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5" y="131763"/>
            <a:ext cx="9001125" cy="6540500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8913"/>
            <a:ext cx="4410075" cy="854075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．远点和近点</a:t>
            </a:r>
            <a:endParaRPr lang="en-US" altLang="zh-CN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908050"/>
            <a:ext cx="8621713" cy="27908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远点和近点：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依靠眼睛调节所能看清的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的两个极限点。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）正常眼睛的远点在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，近点在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：正常眼睛观察近处物体最清晰又不疲劳的距离是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4340" name="Picture 4" descr="20051114183337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6613" y="3698875"/>
            <a:ext cx="2389187" cy="29257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7227888" y="884238"/>
            <a:ext cx="1530350" cy="519112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最远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01675" y="1314450"/>
            <a:ext cx="1482725" cy="5191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最近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986213" y="1874838"/>
            <a:ext cx="1576387" cy="519112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无限远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597650" y="1927225"/>
            <a:ext cx="2065338" cy="5191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大约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10cm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150938" y="2438400"/>
            <a:ext cx="2249487" cy="5191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明视距离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041650" y="2933700"/>
            <a:ext cx="1304925" cy="5191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25cm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1557338" y="5003800"/>
            <a:ext cx="584200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7188" y="3294063"/>
            <a:ext cx="4230687" cy="3019425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 rot="-3581605">
            <a:off x="1034256" y="4869657"/>
            <a:ext cx="1304925" cy="519112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25cm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5" grpId="0"/>
      <p:bldP spid="52236" grpId="0"/>
      <p:bldP spid="52237" grpId="0"/>
      <p:bldP spid="52238" grpId="0"/>
      <p:bldP spid="52239" grpId="0" animBg="1"/>
      <p:bldP spid="52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85988" y="1268413"/>
            <a:ext cx="4456112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看清物体的范围减小了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992438" y="1911350"/>
            <a:ext cx="500062" cy="527050"/>
          </a:xfrm>
          <a:prstGeom prst="downArrow">
            <a:avLst>
              <a:gd name="adj1" fmla="val 50000"/>
              <a:gd name="adj2" fmla="val 19142"/>
            </a:avLst>
          </a:prstGeom>
          <a:solidFill>
            <a:srgbClr val="BBE0E3"/>
          </a:solidFill>
          <a:ln w="38100">
            <a:solidFill>
              <a:srgbClr val="000000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kumimoji="1"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8063" y="2528888"/>
            <a:ext cx="3422650" cy="984250"/>
          </a:xfrm>
          <a:prstGeom prst="rect">
            <a:avLst/>
          </a:prstGeom>
          <a:solidFill>
            <a:srgbClr val="BBE0E3"/>
          </a:solidFill>
          <a:ln w="38100">
            <a:solidFill>
              <a:srgbClr val="000000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只能看清近处的物体</a:t>
            </a:r>
            <a:endParaRPr kumimoji="1" lang="en-US" altLang="zh-CN" sz="28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看不清远处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的物体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467350" y="1911350"/>
            <a:ext cx="500063" cy="527050"/>
          </a:xfrm>
          <a:prstGeom prst="downArrow">
            <a:avLst>
              <a:gd name="adj1" fmla="val 50000"/>
              <a:gd name="adj2" fmla="val 19142"/>
            </a:avLst>
          </a:prstGeom>
          <a:solidFill>
            <a:srgbClr val="BBE0E3"/>
          </a:solidFill>
          <a:ln w="38100">
            <a:solidFill>
              <a:srgbClr val="000000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kumimoji="1"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99000" y="2528888"/>
            <a:ext cx="3422650" cy="984250"/>
          </a:xfrm>
          <a:prstGeom prst="rect">
            <a:avLst/>
          </a:prstGeom>
          <a:solidFill>
            <a:srgbClr val="BBE0E3"/>
          </a:solidFill>
          <a:ln w="38100">
            <a:solidFill>
              <a:srgbClr val="000000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只能看清远处的物体</a:t>
            </a:r>
            <a:endParaRPr kumimoji="1" lang="en-US" altLang="zh-CN" sz="28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看不清近处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的物体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355975" y="3529013"/>
            <a:ext cx="500063" cy="485775"/>
          </a:xfrm>
          <a:prstGeom prst="downArrow">
            <a:avLst>
              <a:gd name="adj1" fmla="val 50000"/>
              <a:gd name="adj2" fmla="val 18162"/>
            </a:avLst>
          </a:prstGeom>
          <a:solidFill>
            <a:srgbClr val="BBE0E3"/>
          </a:solidFill>
          <a:ln w="38100">
            <a:solidFill>
              <a:srgbClr val="000000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kumimoji="1"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246688" y="3519488"/>
            <a:ext cx="500062" cy="485775"/>
          </a:xfrm>
          <a:prstGeom prst="downArrow">
            <a:avLst>
              <a:gd name="adj1" fmla="val 50000"/>
              <a:gd name="adj2" fmla="val 18162"/>
            </a:avLst>
          </a:prstGeom>
          <a:solidFill>
            <a:srgbClr val="BBE0E3"/>
          </a:solidFill>
          <a:ln w="38100">
            <a:solidFill>
              <a:srgbClr val="000000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kumimoji="1"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36838" y="4103688"/>
            <a:ext cx="1574800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近视眼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06938" y="4103688"/>
            <a:ext cx="1636712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远视眼</a:t>
            </a:r>
          </a:p>
        </p:txBody>
      </p:sp>
      <p:sp>
        <p:nvSpPr>
          <p:cNvPr id="15371" name="Rectangle 16"/>
          <p:cNvSpPr>
            <a:spLocks noGrp="1" noChangeArrowheads="1"/>
          </p:cNvSpPr>
          <p:nvPr>
            <p:ph type="title"/>
          </p:nvPr>
        </p:nvSpPr>
        <p:spPr>
          <a:xfrm>
            <a:off x="250825" y="98425"/>
            <a:ext cx="8596313" cy="1143000"/>
          </a:xfrm>
        </p:spPr>
        <p:txBody>
          <a:bodyPr/>
          <a:lstStyle/>
          <a:p>
            <a:pPr algn="l" eaLnBrk="1" hangingPunct="1"/>
            <a:r>
              <a:rPr kumimoji="1" lang="zh-CN" altLang="en-US" sz="32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晶状体不能调节或调节能力减弱时，会出现什么情况呢？</a:t>
            </a:r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65900" y="3549650"/>
            <a:ext cx="2338388" cy="3119438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3688" y="3594100"/>
            <a:ext cx="2260600" cy="302736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81288" y="1404938"/>
            <a:ext cx="5761037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晶状体太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厚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或眼球前后方向上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太长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681288" y="2827338"/>
            <a:ext cx="1890712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视网膜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71775" y="4778375"/>
            <a:ext cx="1709738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</a:t>
            </a:r>
            <a:r>
              <a:rPr kumimoji="1" lang="zh-CN" altLang="en-US" sz="2800" b="1">
                <a:solidFill>
                  <a:srgbClr val="0D0D0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</a:t>
            </a:r>
          </a:p>
        </p:txBody>
      </p:sp>
      <p:pic>
        <p:nvPicPr>
          <p:cNvPr id="9238" name="Picture 22" descr="10101"/>
          <p:cNvPicPr>
            <a:picLocks noChangeAspect="1" noChangeArrowheads="1"/>
          </p:cNvPicPr>
          <p:nvPr/>
        </p:nvPicPr>
        <p:blipFill>
          <a:blip r:embed="rId3"/>
          <a:srcRect l="2600" r="67061" b="26549"/>
          <a:stretch>
            <a:fillRect/>
          </a:stretch>
        </p:blipFill>
        <p:spPr bwMode="auto">
          <a:xfrm>
            <a:off x="4706938" y="2055813"/>
            <a:ext cx="4005262" cy="2138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39" name="Picture 23" descr="10101"/>
          <p:cNvPicPr>
            <a:picLocks noChangeAspect="1" noChangeArrowheads="1"/>
          </p:cNvPicPr>
          <p:nvPr/>
        </p:nvPicPr>
        <p:blipFill>
          <a:blip r:embed="rId4"/>
          <a:srcRect l="67632" t="2637" b="26549"/>
          <a:stretch>
            <a:fillRect/>
          </a:stretch>
        </p:blipFill>
        <p:spPr bwMode="auto">
          <a:xfrm>
            <a:off x="4797425" y="4268788"/>
            <a:ext cx="4140200" cy="19954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1" name="Rectangle 25"/>
          <p:cNvSpPr>
            <a:spLocks noGrp="1" noChangeArrowheads="1"/>
          </p:cNvSpPr>
          <p:nvPr>
            <p:ph type="title"/>
          </p:nvPr>
        </p:nvSpPr>
        <p:spPr>
          <a:xfrm>
            <a:off x="206375" y="188913"/>
            <a:ext cx="8229600" cy="809625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二、近视眼及其矫正</a:t>
            </a:r>
          </a:p>
        </p:txBody>
      </p:sp>
      <p:sp>
        <p:nvSpPr>
          <p:cNvPr id="1639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5763" y="1403350"/>
            <a:ext cx="23145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成因</a:t>
            </a:r>
          </a:p>
          <a:p>
            <a:pPr eaLnBrk="1" hangingPunct="1">
              <a:buFontTx/>
              <a:buNone/>
            </a:pPr>
            <a:endParaRPr kumimoji="1" lang="zh-CN" altLang="en-US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远处物体的成像位置</a:t>
            </a:r>
          </a:p>
          <a:p>
            <a:pPr eaLnBrk="1" hangingPunct="1">
              <a:buFontTx/>
              <a:buNone/>
            </a:pPr>
            <a:endParaRPr kumimoji="1" lang="zh-CN" altLang="en-US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矫正</a:t>
            </a:r>
            <a:endParaRPr kumimoji="1" lang="en-US" altLang="zh-CN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86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24050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成因</a:t>
            </a:r>
          </a:p>
          <a:p>
            <a:pPr eaLnBrk="1" hangingPunct="1">
              <a:buFontTx/>
              <a:buNone/>
            </a:pPr>
            <a:endParaRPr kumimoji="1" lang="zh-CN" altLang="en-US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远处物体的成像位置</a:t>
            </a:r>
          </a:p>
          <a:p>
            <a:pPr eaLnBrk="1" hangingPunct="1">
              <a:buFontTx/>
              <a:buNone/>
            </a:pPr>
            <a:endParaRPr kumimoji="1" lang="zh-CN" altLang="en-US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kumimoji="1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矫正</a:t>
            </a:r>
          </a:p>
          <a:p>
            <a:pPr eaLnBrk="1" hangingPunct="1">
              <a:buFontTx/>
              <a:buNone/>
            </a:pPr>
            <a:endParaRPr kumimoji="1" lang="zh-CN" altLang="en-US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27325" y="1501775"/>
            <a:ext cx="5940425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晶状体太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薄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眼球前后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方向上太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73363" y="3030538"/>
            <a:ext cx="2112962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视网膜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71775" y="4868863"/>
            <a:ext cx="2070100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</a:t>
            </a:r>
          </a:p>
        </p:txBody>
      </p:sp>
      <p:pic>
        <p:nvPicPr>
          <p:cNvPr id="10262" name="Picture 22" descr="10102"/>
          <p:cNvPicPr>
            <a:picLocks noChangeAspect="1" noChangeArrowheads="1"/>
          </p:cNvPicPr>
          <p:nvPr/>
        </p:nvPicPr>
        <p:blipFill>
          <a:blip r:embed="rId3"/>
          <a:srcRect l="1530" r="59702" b="25359"/>
          <a:stretch>
            <a:fillRect/>
          </a:stretch>
        </p:blipFill>
        <p:spPr bwMode="auto">
          <a:xfrm>
            <a:off x="4930775" y="2393950"/>
            <a:ext cx="4051300" cy="1760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63" name="Picture 23" descr="10102"/>
          <p:cNvPicPr>
            <a:picLocks noChangeAspect="1" noChangeArrowheads="1"/>
          </p:cNvPicPr>
          <p:nvPr/>
        </p:nvPicPr>
        <p:blipFill>
          <a:blip r:embed="rId4"/>
          <a:srcRect l="65820" r="2034" b="23047"/>
          <a:stretch>
            <a:fillRect/>
          </a:stretch>
        </p:blipFill>
        <p:spPr bwMode="auto">
          <a:xfrm>
            <a:off x="4886325" y="4284663"/>
            <a:ext cx="3735388" cy="20177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三、远视眼及其矫正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86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>
          <a:xfrm>
            <a:off x="1331913" y="233363"/>
            <a:ext cx="5346700" cy="75406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四、眼镜的度数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61925" y="1042988"/>
            <a:ext cx="8847138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．焦距：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透镜焦距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的长短标志着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折光本领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的大小。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焦距越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，折光本领越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．焦度：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把透镜焦距的倒数叫做透镜焦度（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Φ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．度数：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眼镜片的度数（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）就是镜片的焦度乘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的值。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．三者关系：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焦距越短，焦度越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，度数越大，镜片弯曲程度越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．度数分正负：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凹透镜（近视镜片）的度数是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负数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，凸透镜（远视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镜片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）的度数是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正数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6759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92388" y="2393950"/>
          <a:ext cx="13509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公式" r:id="rId3" imgW="457200" imgH="419040" progId="Equation.3">
                  <p:embed/>
                </p:oleObj>
              </mc:Choice>
              <mc:Fallback>
                <p:oleObj name="公式" r:id="rId3" imgW="457200" imgH="4190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388" y="2393950"/>
                        <a:ext cx="1350962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9" descr="2012版人教版标准图标 科学世界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6375" y="188913"/>
            <a:ext cx="900113" cy="900112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67598" name="Object 14"/>
          <p:cNvGraphicFramePr>
            <a:graphicFrameLocks noChangeAspect="1"/>
          </p:cNvGraphicFramePr>
          <p:nvPr/>
        </p:nvGraphicFramePr>
        <p:xfrm>
          <a:off x="5202238" y="2619375"/>
          <a:ext cx="191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647640" imgH="177480" progId="Equation.DSMT4">
                  <p:embed/>
                </p:oleObj>
              </mc:Choice>
              <mc:Fallback>
                <p:oleObj name="Equation" r:id="rId6" imgW="6476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2238" y="2619375"/>
                        <a:ext cx="191452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0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40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眼睛和眼镜 小结</a:t>
            </a:r>
            <a:endParaRPr lang="en-US" altLang="zh-CN" sz="40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08050"/>
            <a:ext cx="8326438" cy="5716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一、眼睛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．眼球的结构：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．人眼视物原理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．人眼如何调节，看远近不同的物体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．远点和近点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二、近视眼及其矫正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．成因：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．远处物体的成像位置：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．矫正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三、远视眼及其矫正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．成因：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．远处物体的成像位置：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．矫正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四、眼镜的度数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焦度（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Φ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）度数（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20051114183443454"/>
          <p:cNvPicPr>
            <a:picLocks noChangeAspect="1" noChangeArrowheads="1"/>
          </p:cNvPicPr>
          <p:nvPr/>
        </p:nvPicPr>
        <p:blipFill>
          <a:blip r:embed="rId2"/>
          <a:srcRect l="5986" t="3192" r="4216" b="5820"/>
          <a:stretch>
            <a:fillRect/>
          </a:stretch>
        </p:blipFill>
        <p:spPr bwMode="auto">
          <a:xfrm>
            <a:off x="2457450" y="368300"/>
            <a:ext cx="3151188" cy="2754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6195" name="Picture 3" descr="2005111418353044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01900" y="3429000"/>
            <a:ext cx="3195638" cy="29956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6863" y="188913"/>
            <a:ext cx="2024062" cy="6389687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41988" y="188913"/>
            <a:ext cx="3311525" cy="3298825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6438" y="3519488"/>
            <a:ext cx="3151187" cy="3151187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1865313"/>
            <a:ext cx="8686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55352" name="Group 56"/>
          <p:cNvGraphicFramePr>
            <a:graphicFrameLocks noGrp="1"/>
          </p:cNvGraphicFramePr>
          <p:nvPr/>
        </p:nvGraphicFramePr>
        <p:xfrm>
          <a:off x="341313" y="1146175"/>
          <a:ext cx="8507412" cy="5298759"/>
        </p:xfrm>
        <a:graphic>
          <a:graphicData uri="http://schemas.openxmlformats.org/drawingml/2006/table">
            <a:tbl>
              <a:tblPr/>
              <a:tblGrid>
                <a:gridCol w="946150"/>
                <a:gridCol w="3692525"/>
                <a:gridCol w="386873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楷体_GB2312" pitchFamily="49" charset="-122"/>
                        </a:rPr>
                        <a:t>眼睛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楷体_GB2312" pitchFamily="49" charset="-122"/>
                        </a:rPr>
                        <a:t>　照相机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683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楷体_GB2312" pitchFamily="49" charset="-122"/>
                        </a:rPr>
                        <a:t>结构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81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楷体_GB2312" pitchFamily="49" charset="-122"/>
                        </a:rPr>
                        <a:t>成像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楷体_GB2312" pitchFamily="49" charset="-122"/>
                        </a:rPr>
                        <a:t>　　　　　　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3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楷体_GB2312" pitchFamily="49" charset="-122"/>
                        </a:rPr>
                        <a:t>调节作用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1241425" y="1789113"/>
            <a:ext cx="3733800" cy="1031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角膜、晶状体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（相当于凸透镜）</a:t>
            </a:r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2749550" y="2855913"/>
            <a:ext cx="1219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瞳孔</a:t>
            </a: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1377950" y="3397250"/>
            <a:ext cx="4419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视网膜（有感光细胞）</a:t>
            </a: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3282950" y="3932238"/>
            <a:ext cx="3629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倒立、缩小、实像</a:t>
            </a: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4937125" y="1774825"/>
            <a:ext cx="3756025" cy="1031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00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镜头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00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（相当于凸透镜）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6407150" y="2855913"/>
            <a:ext cx="898525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光圈</a:t>
            </a: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5287963" y="3409950"/>
            <a:ext cx="3398837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底片（有感光材料）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1377950" y="4521200"/>
            <a:ext cx="368935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像距不变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，当物距改变时，通过改变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晶状体的弯曲程度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，来</a:t>
            </a:r>
            <a:r>
              <a:rPr lang="zh-CN" altLang="en-US" sz="2400" b="1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改变焦距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，使视网膜上成的像清晰。</a:t>
            </a: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5159375" y="4521200"/>
            <a:ext cx="37338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焦距不变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，当物距改变时，通过改变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镜头与底片间的距离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，来</a:t>
            </a:r>
            <a:r>
              <a:rPr lang="zh-CN" altLang="en-US" sz="2400" b="1">
                <a:solidFill>
                  <a:srgbClr val="FF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改变像距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，使底片上成的像清晰。</a:t>
            </a:r>
          </a:p>
        </p:txBody>
      </p:sp>
      <p:sp>
        <p:nvSpPr>
          <p:cNvPr id="21544" name="Rectangle 47"/>
          <p:cNvSpPr>
            <a:spLocks noGrp="1" noChangeArrowheads="1"/>
          </p:cNvSpPr>
          <p:nvPr>
            <p:ph type="title"/>
          </p:nvPr>
        </p:nvSpPr>
        <p:spPr>
          <a:xfrm>
            <a:off x="1285875" y="279400"/>
            <a:ext cx="6075363" cy="728663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眼睛与照相机的比较</a:t>
            </a:r>
          </a:p>
        </p:txBody>
      </p:sp>
      <p:pic>
        <p:nvPicPr>
          <p:cNvPr id="21545" name="Picture 57" descr="2012版人教版标准图标 学到了什么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375" y="100013"/>
            <a:ext cx="990600" cy="990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28" grpId="0"/>
      <p:bldP spid="55329" grpId="0"/>
      <p:bldP spid="55330" grpId="0"/>
      <p:bldP spid="55332" grpId="0"/>
      <p:bldP spid="55334" grpId="0"/>
      <p:bldP spid="55335" grpId="0"/>
      <p:bldP spid="553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图片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368300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66738" y="90805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第五章 透镜及其应用</a:t>
            </a:r>
            <a:b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眼睛和眼镜</a:t>
            </a:r>
          </a:p>
        </p:txBody>
      </p:sp>
    </p:spTree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22" name="Group 134"/>
          <p:cNvGraphicFramePr>
            <a:graphicFrameLocks noGrp="1"/>
          </p:cNvGraphicFramePr>
          <p:nvPr/>
        </p:nvGraphicFramePr>
        <p:xfrm>
          <a:off x="500063" y="1268413"/>
          <a:ext cx="8286750" cy="4000818"/>
        </p:xfrm>
        <a:graphic>
          <a:graphicData uri="http://schemas.openxmlformats.org/drawingml/2006/table">
            <a:tbl>
              <a:tblPr/>
              <a:tblGrid>
                <a:gridCol w="571500"/>
                <a:gridCol w="2452687"/>
                <a:gridCol w="2136775"/>
                <a:gridCol w="1697038"/>
                <a:gridCol w="142875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症状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成因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成像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位置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矫正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方法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近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视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远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视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71563" y="2228850"/>
            <a:ext cx="242887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只能看清近处物体，看不清远处物体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71563" y="3729038"/>
            <a:ext cx="2500312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只能看清远处物体，看不清近处物体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00438" y="2300288"/>
            <a:ext cx="2071687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晶状体太厚或眼球前后方向上太长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500438" y="3800475"/>
            <a:ext cx="2214562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晶状体太薄或眼球前后方向上太短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15000" y="2657475"/>
            <a:ext cx="1612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视网膜前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15000" y="4229100"/>
            <a:ext cx="1612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视网膜后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429500" y="2728913"/>
            <a:ext cx="15081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凹透镜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429500" y="4229100"/>
            <a:ext cx="14636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</a:p>
        </p:txBody>
      </p:sp>
      <p:sp>
        <p:nvSpPr>
          <p:cNvPr id="22564" name="Rectangle 135"/>
          <p:cNvSpPr>
            <a:spLocks noGrp="1" noChangeArrowheads="1"/>
          </p:cNvSpPr>
          <p:nvPr>
            <p:ph type="title"/>
          </p:nvPr>
        </p:nvSpPr>
        <p:spPr>
          <a:xfrm>
            <a:off x="1150938" y="368300"/>
            <a:ext cx="5670550" cy="70485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．近视眼和远视眼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3376613"/>
            <a:ext cx="3505200" cy="31130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85800" y="1143000"/>
            <a:ext cx="8305800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在眼球结构图中，①是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，②是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，它们的共同作用相当于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透镜；③是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；④是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，在它上面所成的是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像（ “正立”、“倒立”、“放大”、“缩小”、 “实”或“虚”）。</a:t>
            </a:r>
          </a:p>
        </p:txBody>
      </p:sp>
      <p:pic>
        <p:nvPicPr>
          <p:cNvPr id="23556" name="Picture 5" descr="png-078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250" y="414338"/>
            <a:ext cx="990600" cy="11255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916113" y="3429000"/>
            <a:ext cx="911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601788" y="4665663"/>
            <a:ext cx="9826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651500" y="3505200"/>
            <a:ext cx="850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6011863" y="4733925"/>
            <a:ext cx="9239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5410200" y="1066800"/>
            <a:ext cx="2057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066800" y="1524000"/>
            <a:ext cx="9969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角膜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6400800" y="1524000"/>
            <a:ext cx="5905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371600" y="1905000"/>
            <a:ext cx="14033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玻璃体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10000" y="1905000"/>
            <a:ext cx="14033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视网膜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838200" y="2362200"/>
            <a:ext cx="9969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倒立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2286000" y="2362200"/>
            <a:ext cx="9969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缩小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3886200" y="2362200"/>
            <a:ext cx="59055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</a:p>
        </p:txBody>
      </p:sp>
      <p:sp>
        <p:nvSpPr>
          <p:cNvPr id="2356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巩固练习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6" grpId="0"/>
      <p:bldP spid="75787" grpId="0"/>
      <p:bldP spid="75788" grpId="0"/>
      <p:bldP spid="75789" grpId="0"/>
      <p:bldP spid="75790" grpId="0"/>
      <p:bldP spid="75791" grpId="0"/>
      <p:bldP spid="75792" grpId="0"/>
      <p:bldP spid="757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57200" y="914400"/>
            <a:ext cx="83820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下面四幅图中，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是正常人眼的示意图，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是远视眼的示意图，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是近视眼的示意图。远视眼要戴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镜，它是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透镜；近视眼要戴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镜，它是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透镜。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038600" y="838200"/>
            <a:ext cx="18288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914400" y="1295400"/>
            <a:ext cx="6858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105400" y="1295400"/>
            <a:ext cx="6858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862263" y="16764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老花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5381625" y="1719263"/>
            <a:ext cx="1219200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043238" y="2124075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57225" y="2168525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近视</a:t>
            </a:r>
          </a:p>
        </p:txBody>
      </p:sp>
      <p:grpSp>
        <p:nvGrpSpPr>
          <p:cNvPr id="24586" name="Group 10"/>
          <p:cNvGrpSpPr/>
          <p:nvPr/>
        </p:nvGrpSpPr>
        <p:grpSpPr>
          <a:xfrm>
            <a:off x="762000" y="2895600"/>
            <a:ext cx="7467600" cy="3760788"/>
            <a:chOff x="480" y="1824"/>
            <a:chExt cx="4704" cy="2369"/>
          </a:xfrm>
        </p:grpSpPr>
        <p:pic>
          <p:nvPicPr>
            <p:cNvPr id="24587" name="Picture 11" descr="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80" y="1824"/>
              <a:ext cx="4704" cy="2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1440" y="2784"/>
              <a:ext cx="48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888" y="2688"/>
              <a:ext cx="48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1344" y="3840"/>
              <a:ext cx="816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032" y="3840"/>
              <a:ext cx="48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  <p:bldP spid="76805" grpId="0"/>
      <p:bldP spid="76806" grpId="0"/>
      <p:bldP spid="76807" grpId="0"/>
      <p:bldP spid="76808" grpId="0"/>
      <p:bldP spid="768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0825" y="581025"/>
            <a:ext cx="8382000" cy="4789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196850"/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小明进行 “视力的矫正”探究活动，他将自己戴的近视眼镜放在蜡烛与凸透镜之间，如图甲在光屏上得到了一个倒立缩小清晰的实像，拿开眼镜后，光屏上的像变模糊了。</a:t>
            </a:r>
          </a:p>
          <a:p>
            <a:pPr indent="19685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（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）小明为了使光屏上的</a:t>
            </a:r>
          </a:p>
          <a:p>
            <a:pPr indent="196850"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像重新变得清晰，在不移动</a:t>
            </a:r>
          </a:p>
          <a:p>
            <a:pPr indent="196850"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光屏和凸透镜位置的前提下，</a:t>
            </a:r>
          </a:p>
          <a:p>
            <a:pPr indent="196850"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他该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_______________________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indent="196850"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如果他不戴眼镜看书，</a:t>
            </a:r>
          </a:p>
          <a:p>
            <a:pPr indent="196850"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应该将书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</a:p>
          <a:p>
            <a:pPr indent="196850" eaLnBrk="0" hangingPunct="0"/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（“靠近”或“远离”）眼睛。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466850" y="3473450"/>
            <a:ext cx="41910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将蜡烛向凸透镜靠近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133600" y="4284663"/>
            <a:ext cx="1371600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靠近</a:t>
            </a:r>
          </a:p>
        </p:txBody>
      </p:sp>
      <p:pic>
        <p:nvPicPr>
          <p:cNvPr id="25605" name="Picture 6" descr="模拟眼睛矫正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51500" y="2393950"/>
            <a:ext cx="3241675" cy="31210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31800" y="1371600"/>
            <a:ext cx="87122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（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）如图乙所示的四幅小图中，正确表示近视眼成像情况的是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图，其矫正做法是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图；远视眼成像情况的是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图，其矫正做法是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图。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447800" y="5410200"/>
            <a:ext cx="731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r>
              <a:rPr lang="en-US" altLang="zh-CN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               B                     C                   D               </a:t>
            </a:r>
          </a:p>
        </p:txBody>
      </p:sp>
      <p:pic>
        <p:nvPicPr>
          <p:cNvPr id="78852" name="Picture 4" descr="HWOCRTEMP_ROC40"/>
          <p:cNvPicPr preferRelativeResize="0">
            <a:picLocks noChangeAspect="1" noChangeArrowheads="1"/>
          </p:cNvPicPr>
          <p:nvPr/>
        </p:nvPicPr>
        <p:blipFill>
          <a:blip r:embed="rId2">
            <a:lum bright="-18000" contrast="30000"/>
          </a:blip>
          <a:stretch>
            <a:fillRect/>
          </a:stretch>
        </p:blipFill>
        <p:spPr bwMode="auto">
          <a:xfrm>
            <a:off x="385763" y="3473450"/>
            <a:ext cx="1711325" cy="11842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8853" name="Picture 5" descr="HWOCRTEMP_ROC50"/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</a:blip>
          <a:stretch>
            <a:fillRect/>
          </a:stretch>
        </p:blipFill>
        <p:spPr bwMode="auto">
          <a:xfrm>
            <a:off x="4527550" y="3608388"/>
            <a:ext cx="1928813" cy="1127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8854" name="Picture 6" descr="HWOCRTEMP_ROC60"/>
          <p:cNvPicPr preferRelativeResize="0">
            <a:picLocks noChangeAspect="1" noChangeArrowheads="1"/>
          </p:cNvPicPr>
          <p:nvPr/>
        </p:nvPicPr>
        <p:blipFill>
          <a:blip r:embed="rId4">
            <a:lum bright="-18000" contrast="30000"/>
          </a:blip>
          <a:stretch>
            <a:fillRect/>
          </a:stretch>
        </p:blipFill>
        <p:spPr bwMode="auto">
          <a:xfrm>
            <a:off x="2366963" y="3519488"/>
            <a:ext cx="1979612" cy="11414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8855" name="Picture 7" descr="HWOCRTEMP_ROC70"/>
          <p:cNvPicPr preferRelativeResize="0">
            <a:picLocks noChangeAspect="1" noChangeArrowheads="1"/>
          </p:cNvPicPr>
          <p:nvPr/>
        </p:nvPicPr>
        <p:blipFill>
          <a:blip r:embed="rId5">
            <a:lum bright="-18000" contrast="30000"/>
          </a:blip>
          <a:stretch>
            <a:fillRect/>
          </a:stretch>
        </p:blipFill>
        <p:spPr bwMode="auto">
          <a:xfrm>
            <a:off x="6777038" y="3519488"/>
            <a:ext cx="2025650" cy="1168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667000" y="1752600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6477000" y="1752600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3048000" y="2209800"/>
            <a:ext cx="7985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6858000" y="2209800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6" grpId="0"/>
      <p:bldP spid="78857" grpId="0"/>
      <p:bldP spid="78858" grpId="0"/>
      <p:bldP spid="788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33363"/>
            <a:ext cx="5041900" cy="63007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【2012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山东烟台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善于观察的小明发现，张老师上课时，观察远处的同学时要摘下眼镜，而看近处的课本时，又要戴上眼镜．这样频繁地戴上摘下眼镜非常不方便。张老师的眼睛属于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（选填“近视眼”或“远视眼”）。如图所示的是一种新型眼镜，这种眼镜的镜片分上下两个区，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区厚薄均匀，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区可以矫正视力。张老师戴上这种眼镜就可以通过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看远处同学（填“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区”或“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区”），再不需要频繁地戴上摘下眼镜了。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762375" y="2438400"/>
            <a:ext cx="1255713" cy="5191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远视眼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727200" y="4984750"/>
            <a:ext cx="1304925" cy="51911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区</a:t>
            </a:r>
          </a:p>
        </p:txBody>
      </p:sp>
      <p:pic>
        <p:nvPicPr>
          <p:cNvPr id="27653" name="Picture 5" descr="ed59f9f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6688" y="773113"/>
            <a:ext cx="3465512" cy="18478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188913"/>
            <a:ext cx="5445125" cy="6300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【2012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山东济宁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明做“研究远视眼的矫正”实验时，他把凸透镜看作是眼睛的晶状体，光屏看作是眼睛的视网膜，烛焰看作是眼睛观察的物体。小明拿一个远视眼镜放在凸透镜前，光屏上出现烛焰清晰的像，如图所示。而拿走远视眼镜则烛焰的像变得模糊，下列操作能使光屏上重新得到清晰像的是（　　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．将光屏适当靠近凸透镜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．将蜡烛适当靠近凸透镜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．同时将光屏和蜡烛适当靠近凸透镜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．将光屏适当远离凸透镜或将蜡烛适当远离凸透镜</a:t>
            </a:r>
          </a:p>
        </p:txBody>
      </p:sp>
      <p:pic>
        <p:nvPicPr>
          <p:cNvPr id="28675" name="Picture 6" descr="模拟眼睛矫正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2600" y="549275"/>
            <a:ext cx="3357563" cy="32337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6146800" y="5100638"/>
            <a:ext cx="2827338" cy="579437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96863" y="447675"/>
            <a:ext cx="28575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0066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反馈练习：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5763" y="1455738"/>
            <a:ext cx="8370887" cy="435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．关于近视眼及其矫正,下列说法正确的是（         ）      </a:t>
            </a:r>
          </a:p>
          <a:p>
            <a:pPr algn="just">
              <a:lnSpc>
                <a:spcPct val="125000"/>
              </a:lnSpc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．近视眼只能看清近处物体,看不清远处物体</a:t>
            </a:r>
          </a:p>
          <a:p>
            <a:pPr algn="just">
              <a:lnSpc>
                <a:spcPct val="125000"/>
              </a:lnSpc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．近视眼成因是晶状体太厚,或眼球前后方向上太长</a:t>
            </a:r>
          </a:p>
          <a:p>
            <a:pPr algn="just">
              <a:lnSpc>
                <a:spcPct val="125000"/>
              </a:lnSpc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．来自远处物体某点的光还未会聚已到达近视 眼的视网膜.</a:t>
            </a:r>
          </a:p>
          <a:p>
            <a:pPr algn="just">
              <a:lnSpc>
                <a:spcPct val="125000"/>
              </a:lnSpc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．近视眼的矫正方法是在眼睛前面放一个凸透镜</a:t>
            </a:r>
            <a:endParaRPr kumimoji="1" lang="en-US" altLang="zh-CN" sz="28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1063" y="2047875"/>
            <a:ext cx="7524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 B</a:t>
            </a:r>
            <a:endParaRPr kumimoji="1"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22288" y="1403350"/>
            <a:ext cx="8280400" cy="4365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．关于远视眼及其矫正，下列说法正确的是（            ）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．远视眼只能看清近处物体，看不清远处物体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．远视眼成因是晶状体太薄，或眼球前后方向上太短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．来自近处物体某点的光还未会聚已到达远视眼的视网膜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．远视眼的矫正方法是在眼睛前面放一个凸透镜</a:t>
            </a:r>
            <a:endParaRPr kumimoji="1" lang="en-US" altLang="zh-CN" sz="2800" b="1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8213" y="1830388"/>
            <a:ext cx="1112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 C D</a:t>
            </a:r>
            <a:endParaRPr kumimoji="1"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385763" y="960438"/>
            <a:ext cx="8462962" cy="2225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．龙龙爷爷的眼睛是老花眼，爸爸是近视眼。两人的眼镜都放在书桌的报纸上，如图所示。现在爷爷要看一份说明书，龙龙应该把报纸上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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侧的眼镜拿给爷爷。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（填：“左”或“右”）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 b="19737"/>
          <a:stretch>
            <a:fillRect/>
          </a:stretch>
        </p:blipFill>
        <p:spPr bwMode="auto">
          <a:xfrm>
            <a:off x="1357313" y="3571875"/>
            <a:ext cx="5784850" cy="22145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67525" y="2124075"/>
            <a:ext cx="546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左</a:t>
            </a:r>
            <a:endParaRPr kumimoji="1"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4"/>
          <p:cNvSpPr>
            <a:spLocks noChangeArrowheads="1"/>
          </p:cNvSpPr>
          <p:nvPr/>
        </p:nvSpPr>
        <p:spPr bwMode="auto">
          <a:xfrm>
            <a:off x="790575" y="684213"/>
            <a:ext cx="8012113" cy="3825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5000"/>
              </a:lnSpc>
              <a:tabLst>
                <a:tab pos="2636838" algn="ctr"/>
              </a:tabLs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在探究近视眼视力矫正问题时</a:t>
            </a:r>
          </a:p>
          <a:p>
            <a:pPr eaLnBrk="0" hangingPunct="0">
              <a:lnSpc>
                <a:spcPct val="125000"/>
              </a:lnSpc>
              <a:tabLst>
                <a:tab pos="2636838" algn="ctr"/>
              </a:tabLs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用如图所示的装置模拟眼睛，烧瓶中</a:t>
            </a:r>
          </a:p>
          <a:p>
            <a:pPr eaLnBrk="0" hangingPunct="0">
              <a:lnSpc>
                <a:spcPct val="125000"/>
              </a:lnSpc>
              <a:tabLst>
                <a:tab pos="2636838" algn="ctr"/>
              </a:tabLs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的着色液体相于玻璃体，烧瓶左侧紧</a:t>
            </a:r>
          </a:p>
          <a:p>
            <a:pPr eaLnBrk="0" hangingPunct="0">
              <a:lnSpc>
                <a:spcPct val="125000"/>
              </a:lnSpc>
              <a:tabLst>
                <a:tab pos="2636838" algn="ctr"/>
              </a:tabLs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靠瓶壁的凸透镜相当于眼球的晶状体，</a:t>
            </a:r>
          </a:p>
          <a:p>
            <a:pPr eaLnBrk="0" hangingPunct="0">
              <a:lnSpc>
                <a:spcPct val="125000"/>
              </a:lnSpc>
              <a:tabLst>
                <a:tab pos="2636838" algn="ctr"/>
              </a:tabLs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右侧内壁相当于视网膜。下面的四幅图是一些同学描绘近视眼矫正的方法和光路，其中能达到近视眼矫正目的的是 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         )</a:t>
            </a:r>
            <a:endParaRPr kumimoji="1" lang="zh-CN" altLang="en-US" sz="2800" b="1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2771" name="Group 6"/>
          <p:cNvGrpSpPr/>
          <p:nvPr/>
        </p:nvGrpSpPr>
        <p:grpSpPr>
          <a:xfrm>
            <a:off x="7092950" y="1027113"/>
            <a:ext cx="1060450" cy="1501775"/>
            <a:chOff x="2432" y="10548"/>
            <a:chExt cx="764" cy="1107"/>
          </a:xfrm>
        </p:grpSpPr>
        <p:sp>
          <p:nvSpPr>
            <p:cNvPr id="32970" name="Oval 43"/>
            <p:cNvSpPr>
              <a:spLocks noChangeArrowheads="1"/>
            </p:cNvSpPr>
            <p:nvPr/>
          </p:nvSpPr>
          <p:spPr bwMode="auto">
            <a:xfrm>
              <a:off x="2513" y="11009"/>
              <a:ext cx="683" cy="6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971" name="Freeform 42"/>
            <p:cNvSpPr/>
            <p:nvPr/>
          </p:nvSpPr>
          <p:spPr bwMode="auto">
            <a:xfrm>
              <a:off x="2775" y="10548"/>
              <a:ext cx="156" cy="469"/>
            </a:xfrm>
            <a:custGeom>
              <a:avLst/>
              <a:gdLst>
                <a:gd name="T0" fmla="*/ 0 w 540"/>
                <a:gd name="T1" fmla="*/ 4 h 1560"/>
                <a:gd name="T2" fmla="*/ 0 w 540"/>
                <a:gd name="T3" fmla="*/ 0 h 1560"/>
                <a:gd name="T4" fmla="*/ 1 w 540"/>
                <a:gd name="T5" fmla="*/ 0 h 1560"/>
                <a:gd name="T6" fmla="*/ 1 w 540"/>
                <a:gd name="T7" fmla="*/ 4 h 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560"/>
                <a:gd name="T14" fmla="*/ 540 w 540"/>
                <a:gd name="T15" fmla="*/ 1560 h 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560">
                  <a:moveTo>
                    <a:pt x="0" y="1560"/>
                  </a:moveTo>
                  <a:lnTo>
                    <a:pt x="0" y="0"/>
                  </a:lnTo>
                  <a:lnTo>
                    <a:pt x="540" y="0"/>
                  </a:lnTo>
                  <a:lnTo>
                    <a:pt x="540" y="15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972" name="xjhgx2"/>
            <p:cNvSpPr/>
            <p:nvPr/>
          </p:nvSpPr>
          <p:spPr bwMode="auto">
            <a:xfrm>
              <a:off x="2432" y="11094"/>
              <a:ext cx="64" cy="480"/>
            </a:xfrm>
            <a:custGeom>
              <a:avLst/>
              <a:gdLst>
                <a:gd name="T0" fmla="*/ 0 w 620"/>
                <a:gd name="T1" fmla="*/ 0 h 4408"/>
                <a:gd name="T2" fmla="*/ 0 w 620"/>
                <a:gd name="T3" fmla="*/ 0 h 4408"/>
                <a:gd name="T4" fmla="*/ 0 w 620"/>
                <a:gd name="T5" fmla="*/ 0 h 4408"/>
                <a:gd name="T6" fmla="*/ 0 w 620"/>
                <a:gd name="T7" fmla="*/ 0 h 4408"/>
                <a:gd name="T8" fmla="*/ 0 w 620"/>
                <a:gd name="T9" fmla="*/ 0 h 4408"/>
                <a:gd name="T10" fmla="*/ 0 w 620"/>
                <a:gd name="T11" fmla="*/ 0 h 4408"/>
                <a:gd name="T12" fmla="*/ 0 w 620"/>
                <a:gd name="T13" fmla="*/ 0 h 4408"/>
                <a:gd name="T14" fmla="*/ 0 w 620"/>
                <a:gd name="T15" fmla="*/ 0 h 4408"/>
                <a:gd name="T16" fmla="*/ 0 w 620"/>
                <a:gd name="T17" fmla="*/ 0 h 4408"/>
                <a:gd name="T18" fmla="*/ 0 w 620"/>
                <a:gd name="T19" fmla="*/ 0 h 4408"/>
                <a:gd name="T20" fmla="*/ 0 w 620"/>
                <a:gd name="T21" fmla="*/ 0 h 4408"/>
                <a:gd name="T22" fmla="*/ 0 w 620"/>
                <a:gd name="T23" fmla="*/ 0 h 4408"/>
                <a:gd name="T24" fmla="*/ 0 w 620"/>
                <a:gd name="T25" fmla="*/ 0 h 4408"/>
                <a:gd name="T26" fmla="*/ 0 w 620"/>
                <a:gd name="T27" fmla="*/ 0 h 4408"/>
                <a:gd name="T28" fmla="*/ 0 w 620"/>
                <a:gd name="T29" fmla="*/ 0 h 4408"/>
                <a:gd name="T30" fmla="*/ 0 w 620"/>
                <a:gd name="T31" fmla="*/ 0 h 4408"/>
                <a:gd name="T32" fmla="*/ 0 w 620"/>
                <a:gd name="T33" fmla="*/ 0 h 4408"/>
                <a:gd name="T34" fmla="*/ 0 w 620"/>
                <a:gd name="T35" fmla="*/ 0 h 4408"/>
                <a:gd name="T36" fmla="*/ 0 w 620"/>
                <a:gd name="T37" fmla="*/ 0 h 4408"/>
                <a:gd name="T38" fmla="*/ 0 w 620"/>
                <a:gd name="T39" fmla="*/ 0 h 4408"/>
                <a:gd name="T40" fmla="*/ 0 w 620"/>
                <a:gd name="T41" fmla="*/ 0 h 4408"/>
                <a:gd name="T42" fmla="*/ 0 w 620"/>
                <a:gd name="T43" fmla="*/ 0 h 4408"/>
                <a:gd name="T44" fmla="*/ 0 w 620"/>
                <a:gd name="T45" fmla="*/ 0 h 4408"/>
                <a:gd name="T46" fmla="*/ 0 w 620"/>
                <a:gd name="T47" fmla="*/ 0 h 4408"/>
                <a:gd name="T48" fmla="*/ 0 w 620"/>
                <a:gd name="T49" fmla="*/ 0 h 4408"/>
                <a:gd name="T50" fmla="*/ 0 w 620"/>
                <a:gd name="T51" fmla="*/ 0 h 4408"/>
                <a:gd name="T52" fmla="*/ 0 w 620"/>
                <a:gd name="T53" fmla="*/ 0 h 4408"/>
                <a:gd name="T54" fmla="*/ 0 w 620"/>
                <a:gd name="T55" fmla="*/ 0 h 4408"/>
                <a:gd name="T56" fmla="*/ 0 w 620"/>
                <a:gd name="T57" fmla="*/ 0 h 4408"/>
                <a:gd name="T58" fmla="*/ 0 w 620"/>
                <a:gd name="T59" fmla="*/ 0 h 4408"/>
                <a:gd name="T60" fmla="*/ 0 w 620"/>
                <a:gd name="T61" fmla="*/ 0 h 4408"/>
                <a:gd name="T62" fmla="*/ 0 w 620"/>
                <a:gd name="T63" fmla="*/ 0 h 4408"/>
                <a:gd name="T64" fmla="*/ 0 w 620"/>
                <a:gd name="T65" fmla="*/ 0 h 4408"/>
                <a:gd name="T66" fmla="*/ 0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973" name="Rectangle 40"/>
            <p:cNvSpPr>
              <a:spLocks noChangeArrowheads="1"/>
            </p:cNvSpPr>
            <p:nvPr/>
          </p:nvSpPr>
          <p:spPr bwMode="auto">
            <a:xfrm>
              <a:off x="2790" y="10962"/>
              <a:ext cx="138" cy="8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974" name="Line 39"/>
            <p:cNvSpPr>
              <a:spLocks noChangeShapeType="1"/>
            </p:cNvSpPr>
            <p:nvPr/>
          </p:nvSpPr>
          <p:spPr bwMode="auto">
            <a:xfrm>
              <a:off x="2784" y="10956"/>
              <a:ext cx="14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" name="Line 38"/>
            <p:cNvSpPr>
              <a:spLocks noChangeShapeType="1"/>
            </p:cNvSpPr>
            <p:nvPr/>
          </p:nvSpPr>
          <p:spPr bwMode="auto">
            <a:xfrm>
              <a:off x="2791" y="11006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6" name="Line 37"/>
            <p:cNvSpPr>
              <a:spLocks noChangeShapeType="1"/>
            </p:cNvSpPr>
            <p:nvPr/>
          </p:nvSpPr>
          <p:spPr bwMode="auto">
            <a:xfrm>
              <a:off x="2867" y="11006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7" name="Line 36"/>
            <p:cNvSpPr>
              <a:spLocks noChangeShapeType="1"/>
            </p:cNvSpPr>
            <p:nvPr/>
          </p:nvSpPr>
          <p:spPr bwMode="auto">
            <a:xfrm>
              <a:off x="2663" y="11088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8" name="Line 35"/>
            <p:cNvSpPr>
              <a:spLocks noChangeShapeType="1"/>
            </p:cNvSpPr>
            <p:nvPr/>
          </p:nvSpPr>
          <p:spPr bwMode="auto">
            <a:xfrm>
              <a:off x="2770" y="11088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9" name="Line 34"/>
            <p:cNvSpPr>
              <a:spLocks noChangeShapeType="1"/>
            </p:cNvSpPr>
            <p:nvPr/>
          </p:nvSpPr>
          <p:spPr bwMode="auto">
            <a:xfrm>
              <a:off x="2891" y="11084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0" name="Line 33"/>
            <p:cNvSpPr>
              <a:spLocks noChangeShapeType="1"/>
            </p:cNvSpPr>
            <p:nvPr/>
          </p:nvSpPr>
          <p:spPr bwMode="auto">
            <a:xfrm>
              <a:off x="3009" y="11084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1" name="Line 32"/>
            <p:cNvSpPr>
              <a:spLocks noChangeShapeType="1"/>
            </p:cNvSpPr>
            <p:nvPr/>
          </p:nvSpPr>
          <p:spPr bwMode="auto">
            <a:xfrm>
              <a:off x="3142" y="11283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2" name="Line 31"/>
            <p:cNvSpPr>
              <a:spLocks noChangeShapeType="1"/>
            </p:cNvSpPr>
            <p:nvPr/>
          </p:nvSpPr>
          <p:spPr bwMode="auto">
            <a:xfrm>
              <a:off x="2571" y="11187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3" name="Line 30"/>
            <p:cNvSpPr>
              <a:spLocks noChangeShapeType="1"/>
            </p:cNvSpPr>
            <p:nvPr/>
          </p:nvSpPr>
          <p:spPr bwMode="auto">
            <a:xfrm>
              <a:off x="2670" y="11184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4" name="Line 29"/>
            <p:cNvSpPr>
              <a:spLocks noChangeShapeType="1"/>
            </p:cNvSpPr>
            <p:nvPr/>
          </p:nvSpPr>
          <p:spPr bwMode="auto">
            <a:xfrm>
              <a:off x="2779" y="11184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5" name="Line 28"/>
            <p:cNvSpPr>
              <a:spLocks noChangeShapeType="1"/>
            </p:cNvSpPr>
            <p:nvPr/>
          </p:nvSpPr>
          <p:spPr bwMode="auto">
            <a:xfrm>
              <a:off x="2888" y="11184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6" name="Line 27"/>
            <p:cNvSpPr>
              <a:spLocks noChangeShapeType="1"/>
            </p:cNvSpPr>
            <p:nvPr/>
          </p:nvSpPr>
          <p:spPr bwMode="auto">
            <a:xfrm>
              <a:off x="2988" y="1118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7" name="Line 26"/>
            <p:cNvSpPr>
              <a:spLocks noChangeShapeType="1"/>
            </p:cNvSpPr>
            <p:nvPr/>
          </p:nvSpPr>
          <p:spPr bwMode="auto">
            <a:xfrm>
              <a:off x="3097" y="1118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8" name="Line 25"/>
            <p:cNvSpPr>
              <a:spLocks noChangeShapeType="1"/>
            </p:cNvSpPr>
            <p:nvPr/>
          </p:nvSpPr>
          <p:spPr bwMode="auto">
            <a:xfrm>
              <a:off x="2531" y="1129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9" name="Line 24"/>
            <p:cNvSpPr>
              <a:spLocks noChangeShapeType="1"/>
            </p:cNvSpPr>
            <p:nvPr/>
          </p:nvSpPr>
          <p:spPr bwMode="auto">
            <a:xfrm>
              <a:off x="2630" y="11287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0" name="Line 23"/>
            <p:cNvSpPr>
              <a:spLocks noChangeShapeType="1"/>
            </p:cNvSpPr>
            <p:nvPr/>
          </p:nvSpPr>
          <p:spPr bwMode="auto">
            <a:xfrm>
              <a:off x="2739" y="11287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1" name="Line 22"/>
            <p:cNvSpPr>
              <a:spLocks noChangeShapeType="1"/>
            </p:cNvSpPr>
            <p:nvPr/>
          </p:nvSpPr>
          <p:spPr bwMode="auto">
            <a:xfrm>
              <a:off x="2855" y="1129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2" name="Line 21"/>
            <p:cNvSpPr>
              <a:spLocks noChangeShapeType="1"/>
            </p:cNvSpPr>
            <p:nvPr/>
          </p:nvSpPr>
          <p:spPr bwMode="auto">
            <a:xfrm>
              <a:off x="2955" y="11287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3" name="Line 20"/>
            <p:cNvSpPr>
              <a:spLocks noChangeShapeType="1"/>
            </p:cNvSpPr>
            <p:nvPr/>
          </p:nvSpPr>
          <p:spPr bwMode="auto">
            <a:xfrm>
              <a:off x="3063" y="11287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4" name="Line 19"/>
            <p:cNvSpPr>
              <a:spLocks noChangeShapeType="1"/>
            </p:cNvSpPr>
            <p:nvPr/>
          </p:nvSpPr>
          <p:spPr bwMode="auto">
            <a:xfrm>
              <a:off x="2581" y="11425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5" name="Line 18"/>
            <p:cNvSpPr>
              <a:spLocks noChangeShapeType="1"/>
            </p:cNvSpPr>
            <p:nvPr/>
          </p:nvSpPr>
          <p:spPr bwMode="auto">
            <a:xfrm>
              <a:off x="2680" y="11422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6" name="Line 17"/>
            <p:cNvSpPr>
              <a:spLocks noChangeShapeType="1"/>
            </p:cNvSpPr>
            <p:nvPr/>
          </p:nvSpPr>
          <p:spPr bwMode="auto">
            <a:xfrm>
              <a:off x="2789" y="11422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7" name="Line 16"/>
            <p:cNvSpPr>
              <a:spLocks noChangeShapeType="1"/>
            </p:cNvSpPr>
            <p:nvPr/>
          </p:nvSpPr>
          <p:spPr bwMode="auto">
            <a:xfrm>
              <a:off x="2895" y="11422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8" name="Line 15"/>
            <p:cNvSpPr>
              <a:spLocks noChangeShapeType="1"/>
            </p:cNvSpPr>
            <p:nvPr/>
          </p:nvSpPr>
          <p:spPr bwMode="auto">
            <a:xfrm>
              <a:off x="2995" y="11418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9" name="Line 14"/>
            <p:cNvSpPr>
              <a:spLocks noChangeShapeType="1"/>
            </p:cNvSpPr>
            <p:nvPr/>
          </p:nvSpPr>
          <p:spPr bwMode="auto">
            <a:xfrm>
              <a:off x="3104" y="11418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0" name="Line 13"/>
            <p:cNvSpPr>
              <a:spLocks noChangeShapeType="1"/>
            </p:cNvSpPr>
            <p:nvPr/>
          </p:nvSpPr>
          <p:spPr bwMode="auto">
            <a:xfrm>
              <a:off x="2628" y="11539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1" name="Line 12"/>
            <p:cNvSpPr>
              <a:spLocks noChangeShapeType="1"/>
            </p:cNvSpPr>
            <p:nvPr/>
          </p:nvSpPr>
          <p:spPr bwMode="auto">
            <a:xfrm>
              <a:off x="2727" y="11535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2" name="Line 11"/>
            <p:cNvSpPr>
              <a:spLocks noChangeShapeType="1"/>
            </p:cNvSpPr>
            <p:nvPr/>
          </p:nvSpPr>
          <p:spPr bwMode="auto">
            <a:xfrm>
              <a:off x="2836" y="11535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3" name="Line 10"/>
            <p:cNvSpPr>
              <a:spLocks noChangeShapeType="1"/>
            </p:cNvSpPr>
            <p:nvPr/>
          </p:nvSpPr>
          <p:spPr bwMode="auto">
            <a:xfrm>
              <a:off x="2943" y="11535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4" name="Line 9"/>
            <p:cNvSpPr>
              <a:spLocks noChangeShapeType="1"/>
            </p:cNvSpPr>
            <p:nvPr/>
          </p:nvSpPr>
          <p:spPr bwMode="auto">
            <a:xfrm>
              <a:off x="3042" y="11532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5" name="Line 8"/>
            <p:cNvSpPr>
              <a:spLocks noChangeShapeType="1"/>
            </p:cNvSpPr>
            <p:nvPr/>
          </p:nvSpPr>
          <p:spPr bwMode="auto">
            <a:xfrm>
              <a:off x="2751" y="11631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6" name="Line 7"/>
            <p:cNvSpPr>
              <a:spLocks noChangeShapeType="1"/>
            </p:cNvSpPr>
            <p:nvPr/>
          </p:nvSpPr>
          <p:spPr bwMode="auto">
            <a:xfrm>
              <a:off x="2850" y="11628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2" name="Group 41"/>
          <p:cNvGrpSpPr/>
          <p:nvPr/>
        </p:nvGrpSpPr>
        <p:grpSpPr>
          <a:xfrm>
            <a:off x="881063" y="4868863"/>
            <a:ext cx="1504950" cy="1765300"/>
            <a:chOff x="296" y="3039"/>
            <a:chExt cx="948" cy="1112"/>
          </a:xfrm>
        </p:grpSpPr>
        <p:grpSp>
          <p:nvGrpSpPr>
            <p:cNvPr id="32921" name="Group 186"/>
            <p:cNvGrpSpPr/>
            <p:nvPr/>
          </p:nvGrpSpPr>
          <p:grpSpPr>
            <a:xfrm>
              <a:off x="296" y="3039"/>
              <a:ext cx="948" cy="823"/>
              <a:chOff x="3632" y="10512"/>
              <a:chExt cx="1462" cy="1107"/>
            </a:xfrm>
          </p:grpSpPr>
          <p:grpSp>
            <p:nvGrpSpPr>
              <p:cNvPr id="32923" name="Group 191"/>
              <p:cNvGrpSpPr/>
              <p:nvPr/>
            </p:nvGrpSpPr>
            <p:grpSpPr>
              <a:xfrm>
                <a:off x="3632" y="10512"/>
                <a:ext cx="1250" cy="1107"/>
                <a:chOff x="3627" y="7627"/>
                <a:chExt cx="1250" cy="1107"/>
              </a:xfrm>
            </p:grpSpPr>
            <p:sp>
              <p:nvSpPr>
                <p:cNvPr id="32928" name="Oval 233"/>
                <p:cNvSpPr>
                  <a:spLocks noChangeArrowheads="1"/>
                </p:cNvSpPr>
                <p:nvPr/>
              </p:nvSpPr>
              <p:spPr bwMode="auto">
                <a:xfrm>
                  <a:off x="4194" y="8088"/>
                  <a:ext cx="683" cy="64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kumimoji="1"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929" name="Freeform 232"/>
                <p:cNvSpPr/>
                <p:nvPr/>
              </p:nvSpPr>
              <p:spPr bwMode="auto">
                <a:xfrm>
                  <a:off x="4456" y="7627"/>
                  <a:ext cx="156" cy="469"/>
                </a:xfrm>
                <a:custGeom>
                  <a:avLst/>
                  <a:gdLst>
                    <a:gd name="T0" fmla="*/ 0 w 540"/>
                    <a:gd name="T1" fmla="*/ 4 h 1560"/>
                    <a:gd name="T2" fmla="*/ 0 w 540"/>
                    <a:gd name="T3" fmla="*/ 0 h 1560"/>
                    <a:gd name="T4" fmla="*/ 1 w 540"/>
                    <a:gd name="T5" fmla="*/ 0 h 1560"/>
                    <a:gd name="T6" fmla="*/ 1 w 540"/>
                    <a:gd name="T7" fmla="*/ 4 h 15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0"/>
                    <a:gd name="T13" fmla="*/ 0 h 1560"/>
                    <a:gd name="T14" fmla="*/ 540 w 540"/>
                    <a:gd name="T15" fmla="*/ 1560 h 15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0" h="1560">
                      <a:moveTo>
                        <a:pt x="0" y="1560"/>
                      </a:moveTo>
                      <a:lnTo>
                        <a:pt x="0" y="0"/>
                      </a:lnTo>
                      <a:lnTo>
                        <a:pt x="540" y="0"/>
                      </a:lnTo>
                      <a:lnTo>
                        <a:pt x="540" y="15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930" name="xjhgx2"/>
                <p:cNvSpPr/>
                <p:nvPr/>
              </p:nvSpPr>
              <p:spPr bwMode="auto">
                <a:xfrm>
                  <a:off x="4113" y="8173"/>
                  <a:ext cx="64" cy="480"/>
                </a:xfrm>
                <a:custGeom>
                  <a:avLst/>
                  <a:gdLst>
                    <a:gd name="T0" fmla="*/ 0 w 620"/>
                    <a:gd name="T1" fmla="*/ 0 h 4408"/>
                    <a:gd name="T2" fmla="*/ 0 w 620"/>
                    <a:gd name="T3" fmla="*/ 0 h 4408"/>
                    <a:gd name="T4" fmla="*/ 0 w 620"/>
                    <a:gd name="T5" fmla="*/ 0 h 4408"/>
                    <a:gd name="T6" fmla="*/ 0 w 620"/>
                    <a:gd name="T7" fmla="*/ 0 h 4408"/>
                    <a:gd name="T8" fmla="*/ 0 w 620"/>
                    <a:gd name="T9" fmla="*/ 0 h 4408"/>
                    <a:gd name="T10" fmla="*/ 0 w 620"/>
                    <a:gd name="T11" fmla="*/ 0 h 4408"/>
                    <a:gd name="T12" fmla="*/ 0 w 620"/>
                    <a:gd name="T13" fmla="*/ 0 h 4408"/>
                    <a:gd name="T14" fmla="*/ 0 w 620"/>
                    <a:gd name="T15" fmla="*/ 0 h 4408"/>
                    <a:gd name="T16" fmla="*/ 0 w 620"/>
                    <a:gd name="T17" fmla="*/ 0 h 4408"/>
                    <a:gd name="T18" fmla="*/ 0 w 620"/>
                    <a:gd name="T19" fmla="*/ 0 h 4408"/>
                    <a:gd name="T20" fmla="*/ 0 w 620"/>
                    <a:gd name="T21" fmla="*/ 0 h 4408"/>
                    <a:gd name="T22" fmla="*/ 0 w 620"/>
                    <a:gd name="T23" fmla="*/ 0 h 4408"/>
                    <a:gd name="T24" fmla="*/ 0 w 620"/>
                    <a:gd name="T25" fmla="*/ 0 h 4408"/>
                    <a:gd name="T26" fmla="*/ 0 w 620"/>
                    <a:gd name="T27" fmla="*/ 0 h 4408"/>
                    <a:gd name="T28" fmla="*/ 0 w 620"/>
                    <a:gd name="T29" fmla="*/ 0 h 4408"/>
                    <a:gd name="T30" fmla="*/ 0 w 620"/>
                    <a:gd name="T31" fmla="*/ 0 h 4408"/>
                    <a:gd name="T32" fmla="*/ 0 w 620"/>
                    <a:gd name="T33" fmla="*/ 0 h 4408"/>
                    <a:gd name="T34" fmla="*/ 0 w 620"/>
                    <a:gd name="T35" fmla="*/ 0 h 4408"/>
                    <a:gd name="T36" fmla="*/ 0 w 620"/>
                    <a:gd name="T37" fmla="*/ 0 h 4408"/>
                    <a:gd name="T38" fmla="*/ 0 w 620"/>
                    <a:gd name="T39" fmla="*/ 0 h 4408"/>
                    <a:gd name="T40" fmla="*/ 0 w 620"/>
                    <a:gd name="T41" fmla="*/ 0 h 4408"/>
                    <a:gd name="T42" fmla="*/ 0 w 620"/>
                    <a:gd name="T43" fmla="*/ 0 h 4408"/>
                    <a:gd name="T44" fmla="*/ 0 w 620"/>
                    <a:gd name="T45" fmla="*/ 0 h 4408"/>
                    <a:gd name="T46" fmla="*/ 0 w 620"/>
                    <a:gd name="T47" fmla="*/ 0 h 4408"/>
                    <a:gd name="T48" fmla="*/ 0 w 620"/>
                    <a:gd name="T49" fmla="*/ 0 h 4408"/>
                    <a:gd name="T50" fmla="*/ 0 w 620"/>
                    <a:gd name="T51" fmla="*/ 0 h 4408"/>
                    <a:gd name="T52" fmla="*/ 0 w 620"/>
                    <a:gd name="T53" fmla="*/ 0 h 4408"/>
                    <a:gd name="T54" fmla="*/ 0 w 620"/>
                    <a:gd name="T55" fmla="*/ 0 h 4408"/>
                    <a:gd name="T56" fmla="*/ 0 w 620"/>
                    <a:gd name="T57" fmla="*/ 0 h 4408"/>
                    <a:gd name="T58" fmla="*/ 0 w 620"/>
                    <a:gd name="T59" fmla="*/ 0 h 4408"/>
                    <a:gd name="T60" fmla="*/ 0 w 620"/>
                    <a:gd name="T61" fmla="*/ 0 h 4408"/>
                    <a:gd name="T62" fmla="*/ 0 w 620"/>
                    <a:gd name="T63" fmla="*/ 0 h 4408"/>
                    <a:gd name="T64" fmla="*/ 0 w 620"/>
                    <a:gd name="T65" fmla="*/ 0 h 4408"/>
                    <a:gd name="T66" fmla="*/ 0 w 620"/>
                    <a:gd name="T67" fmla="*/ 0 h 44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0"/>
                    <a:gd name="T103" fmla="*/ 0 h 4408"/>
                    <a:gd name="T104" fmla="*/ 620 w 620"/>
                    <a:gd name="T105" fmla="*/ 4408 h 440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931" name="Rectangle 230"/>
                <p:cNvSpPr>
                  <a:spLocks noChangeArrowheads="1"/>
                </p:cNvSpPr>
                <p:nvPr/>
              </p:nvSpPr>
              <p:spPr bwMode="auto">
                <a:xfrm>
                  <a:off x="4465" y="8041"/>
                  <a:ext cx="138" cy="8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kumimoji="1"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932" name="Line 229"/>
                <p:cNvSpPr>
                  <a:spLocks noChangeShapeType="1"/>
                </p:cNvSpPr>
                <p:nvPr/>
              </p:nvSpPr>
              <p:spPr bwMode="auto">
                <a:xfrm>
                  <a:off x="4465" y="8035"/>
                  <a:ext cx="14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3" name="Line 228"/>
                <p:cNvSpPr>
                  <a:spLocks noChangeShapeType="1"/>
                </p:cNvSpPr>
                <p:nvPr/>
              </p:nvSpPr>
              <p:spPr bwMode="auto">
                <a:xfrm>
                  <a:off x="4470" y="8085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4" name="Line 227"/>
                <p:cNvSpPr>
                  <a:spLocks noChangeShapeType="1"/>
                </p:cNvSpPr>
                <p:nvPr/>
              </p:nvSpPr>
              <p:spPr bwMode="auto">
                <a:xfrm>
                  <a:off x="4548" y="8085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5" name="Line 226"/>
                <p:cNvSpPr>
                  <a:spLocks noChangeShapeType="1"/>
                </p:cNvSpPr>
                <p:nvPr/>
              </p:nvSpPr>
              <p:spPr bwMode="auto">
                <a:xfrm>
                  <a:off x="4344" y="8167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6" name="Line 225"/>
                <p:cNvSpPr>
                  <a:spLocks noChangeShapeType="1"/>
                </p:cNvSpPr>
                <p:nvPr/>
              </p:nvSpPr>
              <p:spPr bwMode="auto">
                <a:xfrm>
                  <a:off x="4451" y="8167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7" name="Line 224"/>
                <p:cNvSpPr>
                  <a:spLocks noChangeShapeType="1"/>
                </p:cNvSpPr>
                <p:nvPr/>
              </p:nvSpPr>
              <p:spPr bwMode="auto">
                <a:xfrm>
                  <a:off x="4572" y="8163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8" name="Line 223"/>
                <p:cNvSpPr>
                  <a:spLocks noChangeShapeType="1"/>
                </p:cNvSpPr>
                <p:nvPr/>
              </p:nvSpPr>
              <p:spPr bwMode="auto">
                <a:xfrm>
                  <a:off x="4690" y="8163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39" name="Line 222"/>
                <p:cNvSpPr>
                  <a:spLocks noChangeShapeType="1"/>
                </p:cNvSpPr>
                <p:nvPr/>
              </p:nvSpPr>
              <p:spPr bwMode="auto">
                <a:xfrm>
                  <a:off x="4823" y="8362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0" name="Line 221"/>
                <p:cNvSpPr>
                  <a:spLocks noChangeShapeType="1"/>
                </p:cNvSpPr>
                <p:nvPr/>
              </p:nvSpPr>
              <p:spPr bwMode="auto">
                <a:xfrm>
                  <a:off x="4252" y="8266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1" name="Line 220"/>
                <p:cNvSpPr>
                  <a:spLocks noChangeShapeType="1"/>
                </p:cNvSpPr>
                <p:nvPr/>
              </p:nvSpPr>
              <p:spPr bwMode="auto">
                <a:xfrm>
                  <a:off x="4351" y="8263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2" name="Line 219"/>
                <p:cNvSpPr>
                  <a:spLocks noChangeShapeType="1"/>
                </p:cNvSpPr>
                <p:nvPr/>
              </p:nvSpPr>
              <p:spPr bwMode="auto">
                <a:xfrm>
                  <a:off x="4460" y="8263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3" name="Line 218"/>
                <p:cNvSpPr>
                  <a:spLocks noChangeShapeType="1"/>
                </p:cNvSpPr>
                <p:nvPr/>
              </p:nvSpPr>
              <p:spPr bwMode="auto">
                <a:xfrm>
                  <a:off x="4569" y="8263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4" name="Line 217"/>
                <p:cNvSpPr>
                  <a:spLocks noChangeShapeType="1"/>
                </p:cNvSpPr>
                <p:nvPr/>
              </p:nvSpPr>
              <p:spPr bwMode="auto">
                <a:xfrm>
                  <a:off x="4669" y="8259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5" name="Line 216"/>
                <p:cNvSpPr>
                  <a:spLocks noChangeShapeType="1"/>
                </p:cNvSpPr>
                <p:nvPr/>
              </p:nvSpPr>
              <p:spPr bwMode="auto">
                <a:xfrm>
                  <a:off x="4778" y="8259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6" name="Line 215"/>
                <p:cNvSpPr>
                  <a:spLocks noChangeShapeType="1"/>
                </p:cNvSpPr>
                <p:nvPr/>
              </p:nvSpPr>
              <p:spPr bwMode="auto">
                <a:xfrm>
                  <a:off x="4212" y="8369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7" name="Line 214"/>
                <p:cNvSpPr>
                  <a:spLocks noChangeShapeType="1"/>
                </p:cNvSpPr>
                <p:nvPr/>
              </p:nvSpPr>
              <p:spPr bwMode="auto">
                <a:xfrm>
                  <a:off x="4311" y="8366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8" name="Line 213"/>
                <p:cNvSpPr>
                  <a:spLocks noChangeShapeType="1"/>
                </p:cNvSpPr>
                <p:nvPr/>
              </p:nvSpPr>
              <p:spPr bwMode="auto">
                <a:xfrm>
                  <a:off x="4420" y="8366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49" name="Line 212"/>
                <p:cNvSpPr>
                  <a:spLocks noChangeShapeType="1"/>
                </p:cNvSpPr>
                <p:nvPr/>
              </p:nvSpPr>
              <p:spPr bwMode="auto">
                <a:xfrm>
                  <a:off x="4536" y="8369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0" name="Line 211"/>
                <p:cNvSpPr>
                  <a:spLocks noChangeShapeType="1"/>
                </p:cNvSpPr>
                <p:nvPr/>
              </p:nvSpPr>
              <p:spPr bwMode="auto">
                <a:xfrm>
                  <a:off x="4636" y="8366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1" name="Line 210"/>
                <p:cNvSpPr>
                  <a:spLocks noChangeShapeType="1"/>
                </p:cNvSpPr>
                <p:nvPr/>
              </p:nvSpPr>
              <p:spPr bwMode="auto">
                <a:xfrm>
                  <a:off x="4744" y="8366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2" name="Line 209"/>
                <p:cNvSpPr>
                  <a:spLocks noChangeShapeType="1"/>
                </p:cNvSpPr>
                <p:nvPr/>
              </p:nvSpPr>
              <p:spPr bwMode="auto">
                <a:xfrm>
                  <a:off x="4262" y="8504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3" name="Line 208"/>
                <p:cNvSpPr>
                  <a:spLocks noChangeShapeType="1"/>
                </p:cNvSpPr>
                <p:nvPr/>
              </p:nvSpPr>
              <p:spPr bwMode="auto">
                <a:xfrm>
                  <a:off x="4361" y="8501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4" name="Line 207"/>
                <p:cNvSpPr>
                  <a:spLocks noChangeShapeType="1"/>
                </p:cNvSpPr>
                <p:nvPr/>
              </p:nvSpPr>
              <p:spPr bwMode="auto">
                <a:xfrm>
                  <a:off x="4470" y="8501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5" name="Line 206"/>
                <p:cNvSpPr>
                  <a:spLocks noChangeShapeType="1"/>
                </p:cNvSpPr>
                <p:nvPr/>
              </p:nvSpPr>
              <p:spPr bwMode="auto">
                <a:xfrm>
                  <a:off x="4576" y="8501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6" name="Line 205"/>
                <p:cNvSpPr>
                  <a:spLocks noChangeShapeType="1"/>
                </p:cNvSpPr>
                <p:nvPr/>
              </p:nvSpPr>
              <p:spPr bwMode="auto">
                <a:xfrm>
                  <a:off x="4676" y="8497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7" name="Line 204"/>
                <p:cNvSpPr>
                  <a:spLocks noChangeShapeType="1"/>
                </p:cNvSpPr>
                <p:nvPr/>
              </p:nvSpPr>
              <p:spPr bwMode="auto">
                <a:xfrm>
                  <a:off x="4785" y="8497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8" name="Line 203"/>
                <p:cNvSpPr>
                  <a:spLocks noChangeShapeType="1"/>
                </p:cNvSpPr>
                <p:nvPr/>
              </p:nvSpPr>
              <p:spPr bwMode="auto">
                <a:xfrm>
                  <a:off x="4309" y="8618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59" name="Line 202"/>
                <p:cNvSpPr>
                  <a:spLocks noChangeShapeType="1"/>
                </p:cNvSpPr>
                <p:nvPr/>
              </p:nvSpPr>
              <p:spPr bwMode="auto">
                <a:xfrm>
                  <a:off x="4408" y="861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0" name="Line 201"/>
                <p:cNvSpPr>
                  <a:spLocks noChangeShapeType="1"/>
                </p:cNvSpPr>
                <p:nvPr/>
              </p:nvSpPr>
              <p:spPr bwMode="auto">
                <a:xfrm>
                  <a:off x="4517" y="861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1" name="Line 200"/>
                <p:cNvSpPr>
                  <a:spLocks noChangeShapeType="1"/>
                </p:cNvSpPr>
                <p:nvPr/>
              </p:nvSpPr>
              <p:spPr bwMode="auto">
                <a:xfrm>
                  <a:off x="4624" y="8614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2" name="Line 199"/>
                <p:cNvSpPr>
                  <a:spLocks noChangeShapeType="1"/>
                </p:cNvSpPr>
                <p:nvPr/>
              </p:nvSpPr>
              <p:spPr bwMode="auto">
                <a:xfrm>
                  <a:off x="4723" y="8611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3" name="Line 198"/>
                <p:cNvSpPr>
                  <a:spLocks noChangeShapeType="1"/>
                </p:cNvSpPr>
                <p:nvPr/>
              </p:nvSpPr>
              <p:spPr bwMode="auto">
                <a:xfrm>
                  <a:off x="4432" y="8710"/>
                  <a:ext cx="47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4" name="Line 197"/>
                <p:cNvSpPr>
                  <a:spLocks noChangeShapeType="1"/>
                </p:cNvSpPr>
                <p:nvPr/>
              </p:nvSpPr>
              <p:spPr bwMode="auto">
                <a:xfrm>
                  <a:off x="4531" y="8707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5" name="xjhgx2"/>
                <p:cNvSpPr/>
                <p:nvPr/>
              </p:nvSpPr>
              <p:spPr bwMode="auto">
                <a:xfrm>
                  <a:off x="4009" y="8173"/>
                  <a:ext cx="64" cy="480"/>
                </a:xfrm>
                <a:custGeom>
                  <a:avLst/>
                  <a:gdLst>
                    <a:gd name="T0" fmla="*/ 0 w 620"/>
                    <a:gd name="T1" fmla="*/ 0 h 4408"/>
                    <a:gd name="T2" fmla="*/ 0 w 620"/>
                    <a:gd name="T3" fmla="*/ 0 h 4408"/>
                    <a:gd name="T4" fmla="*/ 0 w 620"/>
                    <a:gd name="T5" fmla="*/ 0 h 4408"/>
                    <a:gd name="T6" fmla="*/ 0 w 620"/>
                    <a:gd name="T7" fmla="*/ 0 h 4408"/>
                    <a:gd name="T8" fmla="*/ 0 w 620"/>
                    <a:gd name="T9" fmla="*/ 0 h 4408"/>
                    <a:gd name="T10" fmla="*/ 0 w 620"/>
                    <a:gd name="T11" fmla="*/ 0 h 4408"/>
                    <a:gd name="T12" fmla="*/ 0 w 620"/>
                    <a:gd name="T13" fmla="*/ 0 h 4408"/>
                    <a:gd name="T14" fmla="*/ 0 w 620"/>
                    <a:gd name="T15" fmla="*/ 0 h 4408"/>
                    <a:gd name="T16" fmla="*/ 0 w 620"/>
                    <a:gd name="T17" fmla="*/ 0 h 4408"/>
                    <a:gd name="T18" fmla="*/ 0 w 620"/>
                    <a:gd name="T19" fmla="*/ 0 h 4408"/>
                    <a:gd name="T20" fmla="*/ 0 w 620"/>
                    <a:gd name="T21" fmla="*/ 0 h 4408"/>
                    <a:gd name="T22" fmla="*/ 0 w 620"/>
                    <a:gd name="T23" fmla="*/ 0 h 4408"/>
                    <a:gd name="T24" fmla="*/ 0 w 620"/>
                    <a:gd name="T25" fmla="*/ 0 h 4408"/>
                    <a:gd name="T26" fmla="*/ 0 w 620"/>
                    <a:gd name="T27" fmla="*/ 0 h 4408"/>
                    <a:gd name="T28" fmla="*/ 0 w 620"/>
                    <a:gd name="T29" fmla="*/ 0 h 4408"/>
                    <a:gd name="T30" fmla="*/ 0 w 620"/>
                    <a:gd name="T31" fmla="*/ 0 h 4408"/>
                    <a:gd name="T32" fmla="*/ 0 w 620"/>
                    <a:gd name="T33" fmla="*/ 0 h 4408"/>
                    <a:gd name="T34" fmla="*/ 0 w 620"/>
                    <a:gd name="T35" fmla="*/ 0 h 4408"/>
                    <a:gd name="T36" fmla="*/ 0 w 620"/>
                    <a:gd name="T37" fmla="*/ 0 h 4408"/>
                    <a:gd name="T38" fmla="*/ 0 w 620"/>
                    <a:gd name="T39" fmla="*/ 0 h 4408"/>
                    <a:gd name="T40" fmla="*/ 0 w 620"/>
                    <a:gd name="T41" fmla="*/ 0 h 4408"/>
                    <a:gd name="T42" fmla="*/ 0 w 620"/>
                    <a:gd name="T43" fmla="*/ 0 h 4408"/>
                    <a:gd name="T44" fmla="*/ 0 w 620"/>
                    <a:gd name="T45" fmla="*/ 0 h 4408"/>
                    <a:gd name="T46" fmla="*/ 0 w 620"/>
                    <a:gd name="T47" fmla="*/ 0 h 4408"/>
                    <a:gd name="T48" fmla="*/ 0 w 620"/>
                    <a:gd name="T49" fmla="*/ 0 h 4408"/>
                    <a:gd name="T50" fmla="*/ 0 w 620"/>
                    <a:gd name="T51" fmla="*/ 0 h 4408"/>
                    <a:gd name="T52" fmla="*/ 0 w 620"/>
                    <a:gd name="T53" fmla="*/ 0 h 4408"/>
                    <a:gd name="T54" fmla="*/ 0 w 620"/>
                    <a:gd name="T55" fmla="*/ 0 h 4408"/>
                    <a:gd name="T56" fmla="*/ 0 w 620"/>
                    <a:gd name="T57" fmla="*/ 0 h 4408"/>
                    <a:gd name="T58" fmla="*/ 0 w 620"/>
                    <a:gd name="T59" fmla="*/ 0 h 4408"/>
                    <a:gd name="T60" fmla="*/ 0 w 620"/>
                    <a:gd name="T61" fmla="*/ 0 h 4408"/>
                    <a:gd name="T62" fmla="*/ 0 w 620"/>
                    <a:gd name="T63" fmla="*/ 0 h 4408"/>
                    <a:gd name="T64" fmla="*/ 0 w 620"/>
                    <a:gd name="T65" fmla="*/ 0 h 4408"/>
                    <a:gd name="T66" fmla="*/ 0 w 620"/>
                    <a:gd name="T67" fmla="*/ 0 h 44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0"/>
                    <a:gd name="T103" fmla="*/ 0 h 4408"/>
                    <a:gd name="T104" fmla="*/ 620 w 620"/>
                    <a:gd name="T105" fmla="*/ 4408 h 440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966" name="Line 195"/>
                <p:cNvSpPr>
                  <a:spLocks noChangeShapeType="1"/>
                </p:cNvSpPr>
                <p:nvPr/>
              </p:nvSpPr>
              <p:spPr bwMode="auto">
                <a:xfrm>
                  <a:off x="3635" y="8266"/>
                  <a:ext cx="5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7" name="Line 194"/>
                <p:cNvSpPr>
                  <a:spLocks noChangeShapeType="1"/>
                </p:cNvSpPr>
                <p:nvPr/>
              </p:nvSpPr>
              <p:spPr bwMode="auto">
                <a:xfrm>
                  <a:off x="3627" y="8548"/>
                  <a:ext cx="52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68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3843" y="8509"/>
                  <a:ext cx="23" cy="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rot="10800000" vert="eaVert"/>
                <a:lstStyle/>
                <a:p>
                  <a:endParaRPr kumimoji="1"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969" name="AutoShape 192"/>
                <p:cNvSpPr>
                  <a:spLocks noChangeArrowheads="1"/>
                </p:cNvSpPr>
                <p:nvPr/>
              </p:nvSpPr>
              <p:spPr bwMode="auto">
                <a:xfrm rot="5400000">
                  <a:off x="3843" y="8223"/>
                  <a:ext cx="23" cy="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rot="10800000" vert="eaVert"/>
                <a:lstStyle/>
                <a:p>
                  <a:endParaRPr kumimoji="1"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2924" name="Line 190"/>
              <p:cNvSpPr>
                <a:spLocks noChangeShapeType="1"/>
              </p:cNvSpPr>
              <p:nvPr/>
            </p:nvSpPr>
            <p:spPr bwMode="auto">
              <a:xfrm>
                <a:off x="4140" y="11145"/>
                <a:ext cx="942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5" name="Line 189"/>
              <p:cNvSpPr>
                <a:spLocks noChangeShapeType="1"/>
              </p:cNvSpPr>
              <p:nvPr/>
            </p:nvSpPr>
            <p:spPr bwMode="auto">
              <a:xfrm flipV="1">
                <a:off x="4146" y="11289"/>
                <a:ext cx="948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6" name="AutoShape 188"/>
              <p:cNvSpPr>
                <a:spLocks noChangeArrowheads="1"/>
              </p:cNvSpPr>
              <p:nvPr/>
            </p:nvSpPr>
            <p:spPr bwMode="auto">
              <a:xfrm rot="5878997">
                <a:off x="4525" y="11159"/>
                <a:ext cx="26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927" name="AutoShape 187"/>
              <p:cNvSpPr>
                <a:spLocks noChangeArrowheads="1"/>
              </p:cNvSpPr>
              <p:nvPr/>
            </p:nvSpPr>
            <p:spPr bwMode="auto">
              <a:xfrm rot="4877542">
                <a:off x="4535" y="11324"/>
                <a:ext cx="26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2922" name="TextBox 231"/>
            <p:cNvSpPr txBox="1">
              <a:spLocks noChangeArrowheads="1"/>
            </p:cNvSpPr>
            <p:nvPr/>
          </p:nvSpPr>
          <p:spPr bwMode="auto">
            <a:xfrm>
              <a:off x="727" y="3821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endPara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2773" name="Group 91"/>
          <p:cNvGrpSpPr/>
          <p:nvPr/>
        </p:nvGrpSpPr>
        <p:grpSpPr>
          <a:xfrm>
            <a:off x="5157788" y="5003800"/>
            <a:ext cx="1181100" cy="1635125"/>
            <a:chOff x="2767" y="3039"/>
            <a:chExt cx="744" cy="1030"/>
          </a:xfrm>
        </p:grpSpPr>
        <p:grpSp>
          <p:nvGrpSpPr>
            <p:cNvPr id="32873" name="Group 92"/>
            <p:cNvGrpSpPr/>
            <p:nvPr/>
          </p:nvGrpSpPr>
          <p:grpSpPr>
            <a:xfrm>
              <a:off x="2767" y="3039"/>
              <a:ext cx="744" cy="700"/>
              <a:chOff x="2767" y="3039"/>
              <a:chExt cx="744" cy="700"/>
            </a:xfrm>
          </p:grpSpPr>
          <p:sp>
            <p:nvSpPr>
              <p:cNvPr id="32875" name="xjhgx3"/>
              <p:cNvSpPr/>
              <p:nvPr/>
            </p:nvSpPr>
            <p:spPr bwMode="auto">
              <a:xfrm>
                <a:off x="2991" y="3394"/>
                <a:ext cx="45" cy="273"/>
              </a:xfrm>
              <a:custGeom>
                <a:avLst/>
                <a:gdLst>
                  <a:gd name="T0" fmla="*/ 0 w 980"/>
                  <a:gd name="T1" fmla="*/ 0 h 4408"/>
                  <a:gd name="T2" fmla="*/ 0 w 980"/>
                  <a:gd name="T3" fmla="*/ 0 h 4408"/>
                  <a:gd name="T4" fmla="*/ 0 w 980"/>
                  <a:gd name="T5" fmla="*/ 0 h 4408"/>
                  <a:gd name="T6" fmla="*/ 0 w 980"/>
                  <a:gd name="T7" fmla="*/ 0 h 4408"/>
                  <a:gd name="T8" fmla="*/ 0 w 980"/>
                  <a:gd name="T9" fmla="*/ 0 h 4408"/>
                  <a:gd name="T10" fmla="*/ 0 w 980"/>
                  <a:gd name="T11" fmla="*/ 0 h 4408"/>
                  <a:gd name="T12" fmla="*/ 0 w 980"/>
                  <a:gd name="T13" fmla="*/ 0 h 4408"/>
                  <a:gd name="T14" fmla="*/ 0 w 980"/>
                  <a:gd name="T15" fmla="*/ 0 h 4408"/>
                  <a:gd name="T16" fmla="*/ 0 w 980"/>
                  <a:gd name="T17" fmla="*/ 0 h 4408"/>
                  <a:gd name="T18" fmla="*/ 0 w 980"/>
                  <a:gd name="T19" fmla="*/ 0 h 4408"/>
                  <a:gd name="T20" fmla="*/ 0 w 980"/>
                  <a:gd name="T21" fmla="*/ 0 h 4408"/>
                  <a:gd name="T22" fmla="*/ 0 w 980"/>
                  <a:gd name="T23" fmla="*/ 0 h 4408"/>
                  <a:gd name="T24" fmla="*/ 0 w 980"/>
                  <a:gd name="T25" fmla="*/ 0 h 4408"/>
                  <a:gd name="T26" fmla="*/ 0 w 980"/>
                  <a:gd name="T27" fmla="*/ 0 h 4408"/>
                  <a:gd name="T28" fmla="*/ 0 w 980"/>
                  <a:gd name="T29" fmla="*/ 0 h 4408"/>
                  <a:gd name="T30" fmla="*/ 0 w 980"/>
                  <a:gd name="T31" fmla="*/ 0 h 4408"/>
                  <a:gd name="T32" fmla="*/ 0 w 980"/>
                  <a:gd name="T33" fmla="*/ 0 h 4408"/>
                  <a:gd name="T34" fmla="*/ 0 w 980"/>
                  <a:gd name="T35" fmla="*/ 0 h 4408"/>
                  <a:gd name="T36" fmla="*/ 0 w 980"/>
                  <a:gd name="T37" fmla="*/ 0 h 4408"/>
                  <a:gd name="T38" fmla="*/ 0 w 980"/>
                  <a:gd name="T39" fmla="*/ 0 h 4408"/>
                  <a:gd name="T40" fmla="*/ 0 w 980"/>
                  <a:gd name="T41" fmla="*/ 0 h 4408"/>
                  <a:gd name="T42" fmla="*/ 0 w 980"/>
                  <a:gd name="T43" fmla="*/ 0 h 4408"/>
                  <a:gd name="T44" fmla="*/ 0 w 980"/>
                  <a:gd name="T45" fmla="*/ 0 h 4408"/>
                  <a:gd name="T46" fmla="*/ 0 w 980"/>
                  <a:gd name="T47" fmla="*/ 0 h 4408"/>
                  <a:gd name="T48" fmla="*/ 0 w 980"/>
                  <a:gd name="T49" fmla="*/ 0 h 4408"/>
                  <a:gd name="T50" fmla="*/ 0 w 980"/>
                  <a:gd name="T51" fmla="*/ 0 h 4408"/>
                  <a:gd name="T52" fmla="*/ 0 w 980"/>
                  <a:gd name="T53" fmla="*/ 0 h 4408"/>
                  <a:gd name="T54" fmla="*/ 0 w 980"/>
                  <a:gd name="T55" fmla="*/ 0 h 4408"/>
                  <a:gd name="T56" fmla="*/ 0 w 980"/>
                  <a:gd name="T57" fmla="*/ 0 h 4408"/>
                  <a:gd name="T58" fmla="*/ 0 w 980"/>
                  <a:gd name="T59" fmla="*/ 0 h 4408"/>
                  <a:gd name="T60" fmla="*/ 0 w 980"/>
                  <a:gd name="T61" fmla="*/ 0 h 4408"/>
                  <a:gd name="T62" fmla="*/ 0 w 980"/>
                  <a:gd name="T63" fmla="*/ 0 h 4408"/>
                  <a:gd name="T64" fmla="*/ 0 w 980"/>
                  <a:gd name="T65" fmla="*/ 0 h 4408"/>
                  <a:gd name="T66" fmla="*/ 0 w 980"/>
                  <a:gd name="T67" fmla="*/ 0 h 4408"/>
                  <a:gd name="T68" fmla="*/ 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76" name="Oval 184"/>
              <p:cNvSpPr>
                <a:spLocks noChangeArrowheads="1"/>
              </p:cNvSpPr>
              <p:nvPr/>
            </p:nvSpPr>
            <p:spPr bwMode="auto">
              <a:xfrm>
                <a:off x="3104" y="3331"/>
                <a:ext cx="407" cy="40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77" name="Freeform 183"/>
              <p:cNvSpPr/>
              <p:nvPr/>
            </p:nvSpPr>
            <p:spPr bwMode="auto">
              <a:xfrm>
                <a:off x="3260" y="3039"/>
                <a:ext cx="93" cy="297"/>
              </a:xfrm>
              <a:custGeom>
                <a:avLst/>
                <a:gdLst>
                  <a:gd name="T0" fmla="*/ 0 w 540"/>
                  <a:gd name="T1" fmla="*/ 2 h 1560"/>
                  <a:gd name="T2" fmla="*/ 0 w 540"/>
                  <a:gd name="T3" fmla="*/ 0 h 1560"/>
                  <a:gd name="T4" fmla="*/ 0 w 540"/>
                  <a:gd name="T5" fmla="*/ 0 h 1560"/>
                  <a:gd name="T6" fmla="*/ 0 w 540"/>
                  <a:gd name="T7" fmla="*/ 2 h 1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0"/>
                  <a:gd name="T13" fmla="*/ 0 h 1560"/>
                  <a:gd name="T14" fmla="*/ 540 w 540"/>
                  <a:gd name="T15" fmla="*/ 1560 h 1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0" h="1560">
                    <a:moveTo>
                      <a:pt x="0" y="1560"/>
                    </a:moveTo>
                    <a:lnTo>
                      <a:pt x="0" y="0"/>
                    </a:lnTo>
                    <a:lnTo>
                      <a:pt x="540" y="0"/>
                    </a:lnTo>
                    <a:lnTo>
                      <a:pt x="540" y="15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78" name="xjhgx2"/>
              <p:cNvSpPr/>
              <p:nvPr/>
            </p:nvSpPr>
            <p:spPr bwMode="auto">
              <a:xfrm>
                <a:off x="3056" y="3384"/>
                <a:ext cx="38" cy="304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0 h 4408"/>
                  <a:gd name="T6" fmla="*/ 0 w 620"/>
                  <a:gd name="T7" fmla="*/ 0 h 4408"/>
                  <a:gd name="T8" fmla="*/ 0 w 620"/>
                  <a:gd name="T9" fmla="*/ 0 h 4408"/>
                  <a:gd name="T10" fmla="*/ 0 w 620"/>
                  <a:gd name="T11" fmla="*/ 0 h 4408"/>
                  <a:gd name="T12" fmla="*/ 0 w 620"/>
                  <a:gd name="T13" fmla="*/ 0 h 4408"/>
                  <a:gd name="T14" fmla="*/ 0 w 620"/>
                  <a:gd name="T15" fmla="*/ 0 h 4408"/>
                  <a:gd name="T16" fmla="*/ 0 w 620"/>
                  <a:gd name="T17" fmla="*/ 0 h 4408"/>
                  <a:gd name="T18" fmla="*/ 0 w 620"/>
                  <a:gd name="T19" fmla="*/ 0 h 4408"/>
                  <a:gd name="T20" fmla="*/ 0 w 620"/>
                  <a:gd name="T21" fmla="*/ 0 h 4408"/>
                  <a:gd name="T22" fmla="*/ 0 w 620"/>
                  <a:gd name="T23" fmla="*/ 0 h 4408"/>
                  <a:gd name="T24" fmla="*/ 0 w 620"/>
                  <a:gd name="T25" fmla="*/ 0 h 4408"/>
                  <a:gd name="T26" fmla="*/ 0 w 620"/>
                  <a:gd name="T27" fmla="*/ 0 h 4408"/>
                  <a:gd name="T28" fmla="*/ 0 w 620"/>
                  <a:gd name="T29" fmla="*/ 0 h 4408"/>
                  <a:gd name="T30" fmla="*/ 0 w 620"/>
                  <a:gd name="T31" fmla="*/ 0 h 4408"/>
                  <a:gd name="T32" fmla="*/ 0 w 620"/>
                  <a:gd name="T33" fmla="*/ 0 h 4408"/>
                  <a:gd name="T34" fmla="*/ 0 w 620"/>
                  <a:gd name="T35" fmla="*/ 0 h 4408"/>
                  <a:gd name="T36" fmla="*/ 0 w 620"/>
                  <a:gd name="T37" fmla="*/ 0 h 4408"/>
                  <a:gd name="T38" fmla="*/ 0 w 620"/>
                  <a:gd name="T39" fmla="*/ 0 h 4408"/>
                  <a:gd name="T40" fmla="*/ 0 w 620"/>
                  <a:gd name="T41" fmla="*/ 0 h 4408"/>
                  <a:gd name="T42" fmla="*/ 0 w 620"/>
                  <a:gd name="T43" fmla="*/ 0 h 4408"/>
                  <a:gd name="T44" fmla="*/ 0 w 620"/>
                  <a:gd name="T45" fmla="*/ 0 h 4408"/>
                  <a:gd name="T46" fmla="*/ 0 w 620"/>
                  <a:gd name="T47" fmla="*/ 0 h 4408"/>
                  <a:gd name="T48" fmla="*/ 0 w 620"/>
                  <a:gd name="T49" fmla="*/ 0 h 4408"/>
                  <a:gd name="T50" fmla="*/ 0 w 620"/>
                  <a:gd name="T51" fmla="*/ 0 h 4408"/>
                  <a:gd name="T52" fmla="*/ 0 w 620"/>
                  <a:gd name="T53" fmla="*/ 0 h 4408"/>
                  <a:gd name="T54" fmla="*/ 0 w 620"/>
                  <a:gd name="T55" fmla="*/ 0 h 4408"/>
                  <a:gd name="T56" fmla="*/ 0 w 620"/>
                  <a:gd name="T57" fmla="*/ 0 h 4408"/>
                  <a:gd name="T58" fmla="*/ 0 w 620"/>
                  <a:gd name="T59" fmla="*/ 0 h 4408"/>
                  <a:gd name="T60" fmla="*/ 0 w 620"/>
                  <a:gd name="T61" fmla="*/ 0 h 4408"/>
                  <a:gd name="T62" fmla="*/ 0 w 620"/>
                  <a:gd name="T63" fmla="*/ 0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79" name="Rectangle 181"/>
              <p:cNvSpPr>
                <a:spLocks noChangeArrowheads="1"/>
              </p:cNvSpPr>
              <p:nvPr/>
            </p:nvSpPr>
            <p:spPr bwMode="auto">
              <a:xfrm>
                <a:off x="3265" y="3301"/>
                <a:ext cx="84" cy="5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80" name="Line 180"/>
              <p:cNvSpPr>
                <a:spLocks noChangeShapeType="1"/>
              </p:cNvSpPr>
              <p:nvPr/>
            </p:nvSpPr>
            <p:spPr bwMode="auto">
              <a:xfrm>
                <a:off x="3266" y="3297"/>
                <a:ext cx="8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1" name="Line 179"/>
              <p:cNvSpPr>
                <a:spLocks noChangeShapeType="1"/>
              </p:cNvSpPr>
              <p:nvPr/>
            </p:nvSpPr>
            <p:spPr bwMode="auto">
              <a:xfrm>
                <a:off x="3269" y="332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2" name="Line 178"/>
              <p:cNvSpPr>
                <a:spLocks noChangeShapeType="1"/>
              </p:cNvSpPr>
              <p:nvPr/>
            </p:nvSpPr>
            <p:spPr bwMode="auto">
              <a:xfrm>
                <a:off x="3315" y="332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3" name="Line 177"/>
              <p:cNvSpPr>
                <a:spLocks noChangeShapeType="1"/>
              </p:cNvSpPr>
              <p:nvPr/>
            </p:nvSpPr>
            <p:spPr bwMode="auto">
              <a:xfrm>
                <a:off x="3194" y="3380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4" name="Line 176"/>
              <p:cNvSpPr>
                <a:spLocks noChangeShapeType="1"/>
              </p:cNvSpPr>
              <p:nvPr/>
            </p:nvSpPr>
            <p:spPr bwMode="auto">
              <a:xfrm>
                <a:off x="3257" y="3380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5" name="Line 175"/>
              <p:cNvSpPr>
                <a:spLocks noChangeShapeType="1"/>
              </p:cNvSpPr>
              <p:nvPr/>
            </p:nvSpPr>
            <p:spPr bwMode="auto">
              <a:xfrm>
                <a:off x="3329" y="337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6" name="Line 174"/>
              <p:cNvSpPr>
                <a:spLocks noChangeShapeType="1"/>
              </p:cNvSpPr>
              <p:nvPr/>
            </p:nvSpPr>
            <p:spPr bwMode="auto">
              <a:xfrm>
                <a:off x="3400" y="337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7" name="Line 173"/>
              <p:cNvSpPr>
                <a:spLocks noChangeShapeType="1"/>
              </p:cNvSpPr>
              <p:nvPr/>
            </p:nvSpPr>
            <p:spPr bwMode="auto">
              <a:xfrm>
                <a:off x="3479" y="3504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8" name="Line 172"/>
              <p:cNvSpPr>
                <a:spLocks noChangeShapeType="1"/>
              </p:cNvSpPr>
              <p:nvPr/>
            </p:nvSpPr>
            <p:spPr bwMode="auto">
              <a:xfrm>
                <a:off x="3139" y="3443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9" name="Line 171"/>
              <p:cNvSpPr>
                <a:spLocks noChangeShapeType="1"/>
              </p:cNvSpPr>
              <p:nvPr/>
            </p:nvSpPr>
            <p:spPr bwMode="auto">
              <a:xfrm>
                <a:off x="3198" y="344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0" name="Line 170"/>
              <p:cNvSpPr>
                <a:spLocks noChangeShapeType="1"/>
              </p:cNvSpPr>
              <p:nvPr/>
            </p:nvSpPr>
            <p:spPr bwMode="auto">
              <a:xfrm>
                <a:off x="3263" y="344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1" name="Line 169"/>
              <p:cNvSpPr>
                <a:spLocks noChangeShapeType="1"/>
              </p:cNvSpPr>
              <p:nvPr/>
            </p:nvSpPr>
            <p:spPr bwMode="auto">
              <a:xfrm>
                <a:off x="3328" y="344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2" name="Line 168"/>
              <p:cNvSpPr>
                <a:spLocks noChangeShapeType="1"/>
              </p:cNvSpPr>
              <p:nvPr/>
            </p:nvSpPr>
            <p:spPr bwMode="auto">
              <a:xfrm>
                <a:off x="3387" y="343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3" name="Line 167"/>
              <p:cNvSpPr>
                <a:spLocks noChangeShapeType="1"/>
              </p:cNvSpPr>
              <p:nvPr/>
            </p:nvSpPr>
            <p:spPr bwMode="auto">
              <a:xfrm>
                <a:off x="3452" y="343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4" name="Line 166"/>
              <p:cNvSpPr>
                <a:spLocks noChangeShapeType="1"/>
              </p:cNvSpPr>
              <p:nvPr/>
            </p:nvSpPr>
            <p:spPr bwMode="auto">
              <a:xfrm>
                <a:off x="3115" y="350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5" name="Line 165"/>
              <p:cNvSpPr>
                <a:spLocks noChangeShapeType="1"/>
              </p:cNvSpPr>
              <p:nvPr/>
            </p:nvSpPr>
            <p:spPr bwMode="auto">
              <a:xfrm>
                <a:off x="3174" y="3506"/>
                <a:ext cx="2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6" name="Line 164"/>
              <p:cNvSpPr>
                <a:spLocks noChangeShapeType="1"/>
              </p:cNvSpPr>
              <p:nvPr/>
            </p:nvSpPr>
            <p:spPr bwMode="auto">
              <a:xfrm>
                <a:off x="3239" y="3506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7" name="Line 163"/>
              <p:cNvSpPr>
                <a:spLocks noChangeShapeType="1"/>
              </p:cNvSpPr>
              <p:nvPr/>
            </p:nvSpPr>
            <p:spPr bwMode="auto">
              <a:xfrm>
                <a:off x="3308" y="350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8" name="Line 162"/>
              <p:cNvSpPr>
                <a:spLocks noChangeShapeType="1"/>
              </p:cNvSpPr>
              <p:nvPr/>
            </p:nvSpPr>
            <p:spPr bwMode="auto">
              <a:xfrm>
                <a:off x="3368" y="3506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9" name="Line 161"/>
              <p:cNvSpPr>
                <a:spLocks noChangeShapeType="1"/>
              </p:cNvSpPr>
              <p:nvPr/>
            </p:nvSpPr>
            <p:spPr bwMode="auto">
              <a:xfrm>
                <a:off x="3432" y="3506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0" name="Line 160"/>
              <p:cNvSpPr>
                <a:spLocks noChangeShapeType="1"/>
              </p:cNvSpPr>
              <p:nvPr/>
            </p:nvSpPr>
            <p:spPr bwMode="auto">
              <a:xfrm>
                <a:off x="3145" y="360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1" name="Line 159"/>
              <p:cNvSpPr>
                <a:spLocks noChangeShapeType="1"/>
              </p:cNvSpPr>
              <p:nvPr/>
            </p:nvSpPr>
            <p:spPr bwMode="auto">
              <a:xfrm>
                <a:off x="3204" y="359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2" name="Line 158"/>
              <p:cNvSpPr>
                <a:spLocks noChangeShapeType="1"/>
              </p:cNvSpPr>
              <p:nvPr/>
            </p:nvSpPr>
            <p:spPr bwMode="auto">
              <a:xfrm>
                <a:off x="3269" y="359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3" name="Line 157"/>
              <p:cNvSpPr>
                <a:spLocks noChangeShapeType="1"/>
              </p:cNvSpPr>
              <p:nvPr/>
            </p:nvSpPr>
            <p:spPr bwMode="auto">
              <a:xfrm>
                <a:off x="3332" y="359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4" name="Line 156"/>
              <p:cNvSpPr>
                <a:spLocks noChangeShapeType="1"/>
              </p:cNvSpPr>
              <p:nvPr/>
            </p:nvSpPr>
            <p:spPr bwMode="auto">
              <a:xfrm>
                <a:off x="3391" y="3597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5" name="Line 155"/>
              <p:cNvSpPr>
                <a:spLocks noChangeShapeType="1"/>
              </p:cNvSpPr>
              <p:nvPr/>
            </p:nvSpPr>
            <p:spPr bwMode="auto">
              <a:xfrm>
                <a:off x="3456" y="3597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6" name="Line 154"/>
              <p:cNvSpPr>
                <a:spLocks noChangeShapeType="1"/>
              </p:cNvSpPr>
              <p:nvPr/>
            </p:nvSpPr>
            <p:spPr bwMode="auto">
              <a:xfrm>
                <a:off x="3173" y="3673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7" name="Line 153"/>
              <p:cNvSpPr>
                <a:spLocks noChangeShapeType="1"/>
              </p:cNvSpPr>
              <p:nvPr/>
            </p:nvSpPr>
            <p:spPr bwMode="auto">
              <a:xfrm>
                <a:off x="3232" y="367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8" name="Line 152"/>
              <p:cNvSpPr>
                <a:spLocks noChangeShapeType="1"/>
              </p:cNvSpPr>
              <p:nvPr/>
            </p:nvSpPr>
            <p:spPr bwMode="auto">
              <a:xfrm>
                <a:off x="3297" y="367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9" name="Line 151"/>
              <p:cNvSpPr>
                <a:spLocks noChangeShapeType="1"/>
              </p:cNvSpPr>
              <p:nvPr/>
            </p:nvSpPr>
            <p:spPr bwMode="auto">
              <a:xfrm>
                <a:off x="3360" y="367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0" name="Line 150"/>
              <p:cNvSpPr>
                <a:spLocks noChangeShapeType="1"/>
              </p:cNvSpPr>
              <p:nvPr/>
            </p:nvSpPr>
            <p:spPr bwMode="auto">
              <a:xfrm>
                <a:off x="3419" y="366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1" name="Line 149"/>
              <p:cNvSpPr>
                <a:spLocks noChangeShapeType="1"/>
              </p:cNvSpPr>
              <p:nvPr/>
            </p:nvSpPr>
            <p:spPr bwMode="auto">
              <a:xfrm>
                <a:off x="3246" y="373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2" name="Line 148"/>
              <p:cNvSpPr>
                <a:spLocks noChangeShapeType="1"/>
              </p:cNvSpPr>
              <p:nvPr/>
            </p:nvSpPr>
            <p:spPr bwMode="auto">
              <a:xfrm>
                <a:off x="3305" y="3730"/>
                <a:ext cx="2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3" name="Line 147"/>
              <p:cNvSpPr>
                <a:spLocks noChangeShapeType="1"/>
              </p:cNvSpPr>
              <p:nvPr/>
            </p:nvSpPr>
            <p:spPr bwMode="auto">
              <a:xfrm>
                <a:off x="2772" y="3443"/>
                <a:ext cx="3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4" name="Line 146"/>
              <p:cNvSpPr>
                <a:spLocks noChangeShapeType="1"/>
              </p:cNvSpPr>
              <p:nvPr/>
            </p:nvSpPr>
            <p:spPr bwMode="auto">
              <a:xfrm>
                <a:off x="2767" y="3618"/>
                <a:ext cx="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5" name="AutoShape 145"/>
              <p:cNvSpPr>
                <a:spLocks noChangeArrowheads="1"/>
              </p:cNvSpPr>
              <p:nvPr/>
            </p:nvSpPr>
            <p:spPr bwMode="auto">
              <a:xfrm rot="5400000">
                <a:off x="2895" y="3594"/>
                <a:ext cx="15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916" name="AutoShape 144"/>
              <p:cNvSpPr>
                <a:spLocks noChangeArrowheads="1"/>
              </p:cNvSpPr>
              <p:nvPr/>
            </p:nvSpPr>
            <p:spPr bwMode="auto">
              <a:xfrm rot="5400000">
                <a:off x="2896" y="3417"/>
                <a:ext cx="14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917" name="Line 143"/>
              <p:cNvSpPr>
                <a:spLocks noChangeShapeType="1"/>
              </p:cNvSpPr>
              <p:nvPr/>
            </p:nvSpPr>
            <p:spPr bwMode="auto">
              <a:xfrm>
                <a:off x="3077" y="3439"/>
                <a:ext cx="428" cy="1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8" name="Line 142"/>
              <p:cNvSpPr>
                <a:spLocks noChangeShapeType="1"/>
              </p:cNvSpPr>
              <p:nvPr/>
            </p:nvSpPr>
            <p:spPr bwMode="auto">
              <a:xfrm flipV="1">
                <a:off x="3080" y="3504"/>
                <a:ext cx="429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9" name="AutoShape 141"/>
              <p:cNvSpPr>
                <a:spLocks noChangeArrowheads="1"/>
              </p:cNvSpPr>
              <p:nvPr/>
            </p:nvSpPr>
            <p:spPr bwMode="auto">
              <a:xfrm rot="4577547">
                <a:off x="3259" y="3541"/>
                <a:ext cx="16" cy="5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920" name="AutoShape 140"/>
              <p:cNvSpPr>
                <a:spLocks noChangeArrowheads="1"/>
              </p:cNvSpPr>
              <p:nvPr/>
            </p:nvSpPr>
            <p:spPr bwMode="auto">
              <a:xfrm rot="6298545">
                <a:off x="3264" y="3465"/>
                <a:ext cx="16" cy="5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2874" name="TextBox 232"/>
            <p:cNvSpPr txBox="1">
              <a:spLocks noChangeArrowheads="1"/>
            </p:cNvSpPr>
            <p:nvPr/>
          </p:nvSpPr>
          <p:spPr bwMode="auto">
            <a:xfrm>
              <a:off x="3198" y="3739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  <a:endPara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2774" name="Group 140"/>
          <p:cNvGrpSpPr/>
          <p:nvPr/>
        </p:nvGrpSpPr>
        <p:grpSpPr>
          <a:xfrm>
            <a:off x="2951163" y="4914900"/>
            <a:ext cx="1300162" cy="1698625"/>
            <a:chOff x="1718" y="3039"/>
            <a:chExt cx="819" cy="1070"/>
          </a:xfrm>
        </p:grpSpPr>
        <p:grpSp>
          <p:nvGrpSpPr>
            <p:cNvPr id="32825" name="Group 45"/>
            <p:cNvGrpSpPr/>
            <p:nvPr/>
          </p:nvGrpSpPr>
          <p:grpSpPr>
            <a:xfrm>
              <a:off x="1718" y="3039"/>
              <a:ext cx="819" cy="782"/>
              <a:chOff x="8288" y="10524"/>
              <a:chExt cx="1250" cy="1107"/>
            </a:xfrm>
          </p:grpSpPr>
          <p:sp>
            <p:nvSpPr>
              <p:cNvPr id="32827" name="Oval 91"/>
              <p:cNvSpPr>
                <a:spLocks noChangeArrowheads="1"/>
              </p:cNvSpPr>
              <p:nvPr/>
            </p:nvSpPr>
            <p:spPr bwMode="auto">
              <a:xfrm>
                <a:off x="8855" y="10985"/>
                <a:ext cx="683" cy="64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28" name="Freeform 90"/>
              <p:cNvSpPr/>
              <p:nvPr/>
            </p:nvSpPr>
            <p:spPr bwMode="auto">
              <a:xfrm>
                <a:off x="9117" y="10524"/>
                <a:ext cx="156" cy="469"/>
              </a:xfrm>
              <a:custGeom>
                <a:avLst/>
                <a:gdLst>
                  <a:gd name="T0" fmla="*/ 0 w 540"/>
                  <a:gd name="T1" fmla="*/ 4 h 1560"/>
                  <a:gd name="T2" fmla="*/ 0 w 540"/>
                  <a:gd name="T3" fmla="*/ 0 h 1560"/>
                  <a:gd name="T4" fmla="*/ 1 w 540"/>
                  <a:gd name="T5" fmla="*/ 0 h 1560"/>
                  <a:gd name="T6" fmla="*/ 1 w 540"/>
                  <a:gd name="T7" fmla="*/ 4 h 1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0"/>
                  <a:gd name="T13" fmla="*/ 0 h 1560"/>
                  <a:gd name="T14" fmla="*/ 540 w 540"/>
                  <a:gd name="T15" fmla="*/ 1560 h 1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0" h="1560">
                    <a:moveTo>
                      <a:pt x="0" y="1560"/>
                    </a:moveTo>
                    <a:lnTo>
                      <a:pt x="0" y="0"/>
                    </a:lnTo>
                    <a:lnTo>
                      <a:pt x="540" y="0"/>
                    </a:lnTo>
                    <a:lnTo>
                      <a:pt x="540" y="15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29" name="xjhgx2"/>
              <p:cNvSpPr/>
              <p:nvPr/>
            </p:nvSpPr>
            <p:spPr bwMode="auto">
              <a:xfrm>
                <a:off x="8774" y="11070"/>
                <a:ext cx="64" cy="480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0 h 4408"/>
                  <a:gd name="T6" fmla="*/ 0 w 620"/>
                  <a:gd name="T7" fmla="*/ 0 h 4408"/>
                  <a:gd name="T8" fmla="*/ 0 w 620"/>
                  <a:gd name="T9" fmla="*/ 0 h 4408"/>
                  <a:gd name="T10" fmla="*/ 0 w 620"/>
                  <a:gd name="T11" fmla="*/ 0 h 4408"/>
                  <a:gd name="T12" fmla="*/ 0 w 620"/>
                  <a:gd name="T13" fmla="*/ 0 h 4408"/>
                  <a:gd name="T14" fmla="*/ 0 w 620"/>
                  <a:gd name="T15" fmla="*/ 0 h 4408"/>
                  <a:gd name="T16" fmla="*/ 0 w 620"/>
                  <a:gd name="T17" fmla="*/ 0 h 4408"/>
                  <a:gd name="T18" fmla="*/ 0 w 620"/>
                  <a:gd name="T19" fmla="*/ 0 h 4408"/>
                  <a:gd name="T20" fmla="*/ 0 w 620"/>
                  <a:gd name="T21" fmla="*/ 0 h 4408"/>
                  <a:gd name="T22" fmla="*/ 0 w 620"/>
                  <a:gd name="T23" fmla="*/ 0 h 4408"/>
                  <a:gd name="T24" fmla="*/ 0 w 620"/>
                  <a:gd name="T25" fmla="*/ 0 h 4408"/>
                  <a:gd name="T26" fmla="*/ 0 w 620"/>
                  <a:gd name="T27" fmla="*/ 0 h 4408"/>
                  <a:gd name="T28" fmla="*/ 0 w 620"/>
                  <a:gd name="T29" fmla="*/ 0 h 4408"/>
                  <a:gd name="T30" fmla="*/ 0 w 620"/>
                  <a:gd name="T31" fmla="*/ 0 h 4408"/>
                  <a:gd name="T32" fmla="*/ 0 w 620"/>
                  <a:gd name="T33" fmla="*/ 0 h 4408"/>
                  <a:gd name="T34" fmla="*/ 0 w 620"/>
                  <a:gd name="T35" fmla="*/ 0 h 4408"/>
                  <a:gd name="T36" fmla="*/ 0 w 620"/>
                  <a:gd name="T37" fmla="*/ 0 h 4408"/>
                  <a:gd name="T38" fmla="*/ 0 w 620"/>
                  <a:gd name="T39" fmla="*/ 0 h 4408"/>
                  <a:gd name="T40" fmla="*/ 0 w 620"/>
                  <a:gd name="T41" fmla="*/ 0 h 4408"/>
                  <a:gd name="T42" fmla="*/ 0 w 620"/>
                  <a:gd name="T43" fmla="*/ 0 h 4408"/>
                  <a:gd name="T44" fmla="*/ 0 w 620"/>
                  <a:gd name="T45" fmla="*/ 0 h 4408"/>
                  <a:gd name="T46" fmla="*/ 0 w 620"/>
                  <a:gd name="T47" fmla="*/ 0 h 4408"/>
                  <a:gd name="T48" fmla="*/ 0 w 620"/>
                  <a:gd name="T49" fmla="*/ 0 h 4408"/>
                  <a:gd name="T50" fmla="*/ 0 w 620"/>
                  <a:gd name="T51" fmla="*/ 0 h 4408"/>
                  <a:gd name="T52" fmla="*/ 0 w 620"/>
                  <a:gd name="T53" fmla="*/ 0 h 4408"/>
                  <a:gd name="T54" fmla="*/ 0 w 620"/>
                  <a:gd name="T55" fmla="*/ 0 h 4408"/>
                  <a:gd name="T56" fmla="*/ 0 w 620"/>
                  <a:gd name="T57" fmla="*/ 0 h 4408"/>
                  <a:gd name="T58" fmla="*/ 0 w 620"/>
                  <a:gd name="T59" fmla="*/ 0 h 4408"/>
                  <a:gd name="T60" fmla="*/ 0 w 620"/>
                  <a:gd name="T61" fmla="*/ 0 h 4408"/>
                  <a:gd name="T62" fmla="*/ 0 w 620"/>
                  <a:gd name="T63" fmla="*/ 0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30" name="Rectangle 88"/>
              <p:cNvSpPr>
                <a:spLocks noChangeArrowheads="1"/>
              </p:cNvSpPr>
              <p:nvPr/>
            </p:nvSpPr>
            <p:spPr bwMode="auto">
              <a:xfrm>
                <a:off x="9124" y="10938"/>
                <a:ext cx="144" cy="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31" name="Line 87"/>
              <p:cNvSpPr>
                <a:spLocks noChangeShapeType="1"/>
              </p:cNvSpPr>
              <p:nvPr/>
            </p:nvSpPr>
            <p:spPr bwMode="auto">
              <a:xfrm>
                <a:off x="9126" y="10932"/>
                <a:ext cx="14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2" name="Line 86"/>
              <p:cNvSpPr>
                <a:spLocks noChangeShapeType="1"/>
              </p:cNvSpPr>
              <p:nvPr/>
            </p:nvSpPr>
            <p:spPr bwMode="auto">
              <a:xfrm>
                <a:off x="9131" y="1098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3" name="Line 85"/>
              <p:cNvSpPr>
                <a:spLocks noChangeShapeType="1"/>
              </p:cNvSpPr>
              <p:nvPr/>
            </p:nvSpPr>
            <p:spPr bwMode="auto">
              <a:xfrm>
                <a:off x="9209" y="1098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4" name="Line 84"/>
              <p:cNvSpPr>
                <a:spLocks noChangeShapeType="1"/>
              </p:cNvSpPr>
              <p:nvPr/>
            </p:nvSpPr>
            <p:spPr bwMode="auto">
              <a:xfrm>
                <a:off x="9005" y="11064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5" name="Line 83"/>
              <p:cNvSpPr>
                <a:spLocks noChangeShapeType="1"/>
              </p:cNvSpPr>
              <p:nvPr/>
            </p:nvSpPr>
            <p:spPr bwMode="auto">
              <a:xfrm>
                <a:off x="9112" y="1106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6" name="Line 82"/>
              <p:cNvSpPr>
                <a:spLocks noChangeShapeType="1"/>
              </p:cNvSpPr>
              <p:nvPr/>
            </p:nvSpPr>
            <p:spPr bwMode="auto">
              <a:xfrm>
                <a:off x="9233" y="1106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7" name="Line 81"/>
              <p:cNvSpPr>
                <a:spLocks noChangeShapeType="1"/>
              </p:cNvSpPr>
              <p:nvPr/>
            </p:nvSpPr>
            <p:spPr bwMode="auto">
              <a:xfrm>
                <a:off x="9351" y="1106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8" name="Line 80"/>
              <p:cNvSpPr>
                <a:spLocks noChangeShapeType="1"/>
              </p:cNvSpPr>
              <p:nvPr/>
            </p:nvSpPr>
            <p:spPr bwMode="auto">
              <a:xfrm>
                <a:off x="9484" y="1125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9" name="Line 79"/>
              <p:cNvSpPr>
                <a:spLocks noChangeShapeType="1"/>
              </p:cNvSpPr>
              <p:nvPr/>
            </p:nvSpPr>
            <p:spPr bwMode="auto">
              <a:xfrm>
                <a:off x="8913" y="111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0" name="Line 78"/>
              <p:cNvSpPr>
                <a:spLocks noChangeShapeType="1"/>
              </p:cNvSpPr>
              <p:nvPr/>
            </p:nvSpPr>
            <p:spPr bwMode="auto">
              <a:xfrm>
                <a:off x="9012" y="11160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1" name="Line 77"/>
              <p:cNvSpPr>
                <a:spLocks noChangeShapeType="1"/>
              </p:cNvSpPr>
              <p:nvPr/>
            </p:nvSpPr>
            <p:spPr bwMode="auto">
              <a:xfrm>
                <a:off x="9121" y="11160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2" name="Line 76"/>
              <p:cNvSpPr>
                <a:spLocks noChangeShapeType="1"/>
              </p:cNvSpPr>
              <p:nvPr/>
            </p:nvSpPr>
            <p:spPr bwMode="auto">
              <a:xfrm>
                <a:off x="9230" y="11160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3" name="Line 75"/>
              <p:cNvSpPr>
                <a:spLocks noChangeShapeType="1"/>
              </p:cNvSpPr>
              <p:nvPr/>
            </p:nvSpPr>
            <p:spPr bwMode="auto">
              <a:xfrm>
                <a:off x="9330" y="1115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4" name="Line 74"/>
              <p:cNvSpPr>
                <a:spLocks noChangeShapeType="1"/>
              </p:cNvSpPr>
              <p:nvPr/>
            </p:nvSpPr>
            <p:spPr bwMode="auto">
              <a:xfrm>
                <a:off x="9439" y="1115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5" name="Line 73"/>
              <p:cNvSpPr>
                <a:spLocks noChangeShapeType="1"/>
              </p:cNvSpPr>
              <p:nvPr/>
            </p:nvSpPr>
            <p:spPr bwMode="auto">
              <a:xfrm>
                <a:off x="8873" y="1126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6" name="Line 72"/>
              <p:cNvSpPr>
                <a:spLocks noChangeShapeType="1"/>
              </p:cNvSpPr>
              <p:nvPr/>
            </p:nvSpPr>
            <p:spPr bwMode="auto">
              <a:xfrm>
                <a:off x="8972" y="11263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7" name="Line 71"/>
              <p:cNvSpPr>
                <a:spLocks noChangeShapeType="1"/>
              </p:cNvSpPr>
              <p:nvPr/>
            </p:nvSpPr>
            <p:spPr bwMode="auto">
              <a:xfrm>
                <a:off x="9081" y="112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8" name="Line 70"/>
              <p:cNvSpPr>
                <a:spLocks noChangeShapeType="1"/>
              </p:cNvSpPr>
              <p:nvPr/>
            </p:nvSpPr>
            <p:spPr bwMode="auto">
              <a:xfrm>
                <a:off x="9197" y="1126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9" name="Line 69"/>
              <p:cNvSpPr>
                <a:spLocks noChangeShapeType="1"/>
              </p:cNvSpPr>
              <p:nvPr/>
            </p:nvSpPr>
            <p:spPr bwMode="auto">
              <a:xfrm>
                <a:off x="9297" y="112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0" name="Line 68"/>
              <p:cNvSpPr>
                <a:spLocks noChangeShapeType="1"/>
              </p:cNvSpPr>
              <p:nvPr/>
            </p:nvSpPr>
            <p:spPr bwMode="auto">
              <a:xfrm>
                <a:off x="9405" y="11263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1" name="Line 67"/>
              <p:cNvSpPr>
                <a:spLocks noChangeShapeType="1"/>
              </p:cNvSpPr>
              <p:nvPr/>
            </p:nvSpPr>
            <p:spPr bwMode="auto">
              <a:xfrm>
                <a:off x="8923" y="1140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2" name="Line 66"/>
              <p:cNvSpPr>
                <a:spLocks noChangeShapeType="1"/>
              </p:cNvSpPr>
              <p:nvPr/>
            </p:nvSpPr>
            <p:spPr bwMode="auto">
              <a:xfrm>
                <a:off x="9022" y="1139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3" name="Line 65"/>
              <p:cNvSpPr>
                <a:spLocks noChangeShapeType="1"/>
              </p:cNvSpPr>
              <p:nvPr/>
            </p:nvSpPr>
            <p:spPr bwMode="auto">
              <a:xfrm>
                <a:off x="9131" y="1139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4" name="Line 64"/>
              <p:cNvSpPr>
                <a:spLocks noChangeShapeType="1"/>
              </p:cNvSpPr>
              <p:nvPr/>
            </p:nvSpPr>
            <p:spPr bwMode="auto">
              <a:xfrm>
                <a:off x="9237" y="1139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5" name="Line 63"/>
              <p:cNvSpPr>
                <a:spLocks noChangeShapeType="1"/>
              </p:cNvSpPr>
              <p:nvPr/>
            </p:nvSpPr>
            <p:spPr bwMode="auto">
              <a:xfrm>
                <a:off x="9337" y="1139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6" name="Line 62"/>
              <p:cNvSpPr>
                <a:spLocks noChangeShapeType="1"/>
              </p:cNvSpPr>
              <p:nvPr/>
            </p:nvSpPr>
            <p:spPr bwMode="auto">
              <a:xfrm>
                <a:off x="9446" y="1139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7" name="Line 61"/>
              <p:cNvSpPr>
                <a:spLocks noChangeShapeType="1"/>
              </p:cNvSpPr>
              <p:nvPr/>
            </p:nvSpPr>
            <p:spPr bwMode="auto">
              <a:xfrm>
                <a:off x="8970" y="1151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8" name="Line 60"/>
              <p:cNvSpPr>
                <a:spLocks noChangeShapeType="1"/>
              </p:cNvSpPr>
              <p:nvPr/>
            </p:nvSpPr>
            <p:spPr bwMode="auto">
              <a:xfrm>
                <a:off x="9069" y="11511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9" name="Line 59"/>
              <p:cNvSpPr>
                <a:spLocks noChangeShapeType="1"/>
              </p:cNvSpPr>
              <p:nvPr/>
            </p:nvSpPr>
            <p:spPr bwMode="auto">
              <a:xfrm>
                <a:off x="9178" y="11511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0" name="Line 58"/>
              <p:cNvSpPr>
                <a:spLocks noChangeShapeType="1"/>
              </p:cNvSpPr>
              <p:nvPr/>
            </p:nvSpPr>
            <p:spPr bwMode="auto">
              <a:xfrm>
                <a:off x="9285" y="1151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1" name="Line 57"/>
              <p:cNvSpPr>
                <a:spLocks noChangeShapeType="1"/>
              </p:cNvSpPr>
              <p:nvPr/>
            </p:nvSpPr>
            <p:spPr bwMode="auto">
              <a:xfrm>
                <a:off x="9384" y="1150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2" name="Line 56"/>
              <p:cNvSpPr>
                <a:spLocks noChangeShapeType="1"/>
              </p:cNvSpPr>
              <p:nvPr/>
            </p:nvSpPr>
            <p:spPr bwMode="auto">
              <a:xfrm>
                <a:off x="9093" y="1160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3" name="Line 55"/>
              <p:cNvSpPr>
                <a:spLocks noChangeShapeType="1"/>
              </p:cNvSpPr>
              <p:nvPr/>
            </p:nvSpPr>
            <p:spPr bwMode="auto">
              <a:xfrm>
                <a:off x="9192" y="11604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4" name="xjhgx2"/>
              <p:cNvSpPr/>
              <p:nvPr/>
            </p:nvSpPr>
            <p:spPr bwMode="auto">
              <a:xfrm>
                <a:off x="8670" y="11070"/>
                <a:ext cx="64" cy="480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0 h 4408"/>
                  <a:gd name="T6" fmla="*/ 0 w 620"/>
                  <a:gd name="T7" fmla="*/ 0 h 4408"/>
                  <a:gd name="T8" fmla="*/ 0 w 620"/>
                  <a:gd name="T9" fmla="*/ 0 h 4408"/>
                  <a:gd name="T10" fmla="*/ 0 w 620"/>
                  <a:gd name="T11" fmla="*/ 0 h 4408"/>
                  <a:gd name="T12" fmla="*/ 0 w 620"/>
                  <a:gd name="T13" fmla="*/ 0 h 4408"/>
                  <a:gd name="T14" fmla="*/ 0 w 620"/>
                  <a:gd name="T15" fmla="*/ 0 h 4408"/>
                  <a:gd name="T16" fmla="*/ 0 w 620"/>
                  <a:gd name="T17" fmla="*/ 0 h 4408"/>
                  <a:gd name="T18" fmla="*/ 0 w 620"/>
                  <a:gd name="T19" fmla="*/ 0 h 4408"/>
                  <a:gd name="T20" fmla="*/ 0 w 620"/>
                  <a:gd name="T21" fmla="*/ 0 h 4408"/>
                  <a:gd name="T22" fmla="*/ 0 w 620"/>
                  <a:gd name="T23" fmla="*/ 0 h 4408"/>
                  <a:gd name="T24" fmla="*/ 0 w 620"/>
                  <a:gd name="T25" fmla="*/ 0 h 4408"/>
                  <a:gd name="T26" fmla="*/ 0 w 620"/>
                  <a:gd name="T27" fmla="*/ 0 h 4408"/>
                  <a:gd name="T28" fmla="*/ 0 w 620"/>
                  <a:gd name="T29" fmla="*/ 0 h 4408"/>
                  <a:gd name="T30" fmla="*/ 0 w 620"/>
                  <a:gd name="T31" fmla="*/ 0 h 4408"/>
                  <a:gd name="T32" fmla="*/ 0 w 620"/>
                  <a:gd name="T33" fmla="*/ 0 h 4408"/>
                  <a:gd name="T34" fmla="*/ 0 w 620"/>
                  <a:gd name="T35" fmla="*/ 0 h 4408"/>
                  <a:gd name="T36" fmla="*/ 0 w 620"/>
                  <a:gd name="T37" fmla="*/ 0 h 4408"/>
                  <a:gd name="T38" fmla="*/ 0 w 620"/>
                  <a:gd name="T39" fmla="*/ 0 h 4408"/>
                  <a:gd name="T40" fmla="*/ 0 w 620"/>
                  <a:gd name="T41" fmla="*/ 0 h 4408"/>
                  <a:gd name="T42" fmla="*/ 0 w 620"/>
                  <a:gd name="T43" fmla="*/ 0 h 4408"/>
                  <a:gd name="T44" fmla="*/ 0 w 620"/>
                  <a:gd name="T45" fmla="*/ 0 h 4408"/>
                  <a:gd name="T46" fmla="*/ 0 w 620"/>
                  <a:gd name="T47" fmla="*/ 0 h 4408"/>
                  <a:gd name="T48" fmla="*/ 0 w 620"/>
                  <a:gd name="T49" fmla="*/ 0 h 4408"/>
                  <a:gd name="T50" fmla="*/ 0 w 620"/>
                  <a:gd name="T51" fmla="*/ 0 h 4408"/>
                  <a:gd name="T52" fmla="*/ 0 w 620"/>
                  <a:gd name="T53" fmla="*/ 0 h 4408"/>
                  <a:gd name="T54" fmla="*/ 0 w 620"/>
                  <a:gd name="T55" fmla="*/ 0 h 4408"/>
                  <a:gd name="T56" fmla="*/ 0 w 620"/>
                  <a:gd name="T57" fmla="*/ 0 h 4408"/>
                  <a:gd name="T58" fmla="*/ 0 w 620"/>
                  <a:gd name="T59" fmla="*/ 0 h 4408"/>
                  <a:gd name="T60" fmla="*/ 0 w 620"/>
                  <a:gd name="T61" fmla="*/ 0 h 4408"/>
                  <a:gd name="T62" fmla="*/ 0 w 620"/>
                  <a:gd name="T63" fmla="*/ 0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65" name="Line 53"/>
              <p:cNvSpPr>
                <a:spLocks noChangeShapeType="1"/>
              </p:cNvSpPr>
              <p:nvPr/>
            </p:nvSpPr>
            <p:spPr bwMode="auto">
              <a:xfrm>
                <a:off x="8296" y="11163"/>
                <a:ext cx="5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6" name="Line 52"/>
              <p:cNvSpPr>
                <a:spLocks noChangeShapeType="1"/>
              </p:cNvSpPr>
              <p:nvPr/>
            </p:nvSpPr>
            <p:spPr bwMode="auto">
              <a:xfrm>
                <a:off x="8288" y="11445"/>
                <a:ext cx="5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7" name="AutoShape 51"/>
              <p:cNvSpPr>
                <a:spLocks noChangeArrowheads="1"/>
              </p:cNvSpPr>
              <p:nvPr/>
            </p:nvSpPr>
            <p:spPr bwMode="auto">
              <a:xfrm rot="5400000">
                <a:off x="8504" y="11406"/>
                <a:ext cx="23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68" name="AutoShape 50"/>
              <p:cNvSpPr>
                <a:spLocks noChangeArrowheads="1"/>
              </p:cNvSpPr>
              <p:nvPr/>
            </p:nvSpPr>
            <p:spPr bwMode="auto">
              <a:xfrm rot="5400000">
                <a:off x="8504" y="11120"/>
                <a:ext cx="23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69" name="Line 49"/>
              <p:cNvSpPr>
                <a:spLocks noChangeShapeType="1"/>
              </p:cNvSpPr>
              <p:nvPr/>
            </p:nvSpPr>
            <p:spPr bwMode="auto">
              <a:xfrm>
                <a:off x="8814" y="11157"/>
                <a:ext cx="72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0" name="Line 48"/>
              <p:cNvSpPr>
                <a:spLocks noChangeShapeType="1"/>
              </p:cNvSpPr>
              <p:nvPr/>
            </p:nvSpPr>
            <p:spPr bwMode="auto">
              <a:xfrm flipV="1">
                <a:off x="8814" y="11301"/>
                <a:ext cx="72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1" name="AutoShape 47"/>
              <p:cNvSpPr>
                <a:spLocks noChangeArrowheads="1"/>
              </p:cNvSpPr>
              <p:nvPr/>
            </p:nvSpPr>
            <p:spPr bwMode="auto">
              <a:xfrm rot="6027265">
                <a:off x="9165" y="11181"/>
                <a:ext cx="26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72" name="AutoShape 46"/>
              <p:cNvSpPr>
                <a:spLocks noChangeArrowheads="1"/>
              </p:cNvSpPr>
              <p:nvPr/>
            </p:nvSpPr>
            <p:spPr bwMode="auto">
              <a:xfrm rot="4706315">
                <a:off x="9181" y="11321"/>
                <a:ext cx="26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2826" name="TextBox 233"/>
            <p:cNvSpPr txBox="1">
              <a:spLocks noChangeArrowheads="1"/>
            </p:cNvSpPr>
            <p:nvPr/>
          </p:nvSpPr>
          <p:spPr bwMode="auto">
            <a:xfrm>
              <a:off x="2193" y="3779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endPara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2775" name="Group 189"/>
          <p:cNvGrpSpPr/>
          <p:nvPr/>
        </p:nvGrpSpPr>
        <p:grpSpPr>
          <a:xfrm>
            <a:off x="7046913" y="4914900"/>
            <a:ext cx="1244600" cy="1700213"/>
            <a:chOff x="4190" y="2998"/>
            <a:chExt cx="784" cy="1071"/>
          </a:xfrm>
        </p:grpSpPr>
        <p:grpSp>
          <p:nvGrpSpPr>
            <p:cNvPr id="32777" name="Group 92"/>
            <p:cNvGrpSpPr/>
            <p:nvPr/>
          </p:nvGrpSpPr>
          <p:grpSpPr>
            <a:xfrm>
              <a:off x="4190" y="2998"/>
              <a:ext cx="784" cy="782"/>
              <a:chOff x="6744" y="10539"/>
              <a:chExt cx="1252" cy="1107"/>
            </a:xfrm>
          </p:grpSpPr>
          <p:sp>
            <p:nvSpPr>
              <p:cNvPr id="32779" name="Oval 138"/>
              <p:cNvSpPr>
                <a:spLocks noChangeArrowheads="1"/>
              </p:cNvSpPr>
              <p:nvPr/>
            </p:nvSpPr>
            <p:spPr bwMode="auto">
              <a:xfrm>
                <a:off x="7299" y="11000"/>
                <a:ext cx="683" cy="64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780" name="Freeform 137"/>
              <p:cNvSpPr/>
              <p:nvPr/>
            </p:nvSpPr>
            <p:spPr bwMode="auto">
              <a:xfrm>
                <a:off x="7561" y="10539"/>
                <a:ext cx="156" cy="469"/>
              </a:xfrm>
              <a:custGeom>
                <a:avLst/>
                <a:gdLst>
                  <a:gd name="T0" fmla="*/ 0 w 540"/>
                  <a:gd name="T1" fmla="*/ 4 h 1560"/>
                  <a:gd name="T2" fmla="*/ 0 w 540"/>
                  <a:gd name="T3" fmla="*/ 0 h 1560"/>
                  <a:gd name="T4" fmla="*/ 1 w 540"/>
                  <a:gd name="T5" fmla="*/ 0 h 1560"/>
                  <a:gd name="T6" fmla="*/ 1 w 540"/>
                  <a:gd name="T7" fmla="*/ 4 h 1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0"/>
                  <a:gd name="T13" fmla="*/ 0 h 1560"/>
                  <a:gd name="T14" fmla="*/ 540 w 540"/>
                  <a:gd name="T15" fmla="*/ 1560 h 1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0" h="1560">
                    <a:moveTo>
                      <a:pt x="0" y="1560"/>
                    </a:moveTo>
                    <a:lnTo>
                      <a:pt x="0" y="0"/>
                    </a:lnTo>
                    <a:lnTo>
                      <a:pt x="540" y="0"/>
                    </a:lnTo>
                    <a:lnTo>
                      <a:pt x="540" y="15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781" name="xjhgx2"/>
              <p:cNvSpPr/>
              <p:nvPr/>
            </p:nvSpPr>
            <p:spPr bwMode="auto">
              <a:xfrm>
                <a:off x="7220" y="11073"/>
                <a:ext cx="64" cy="480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0 h 4408"/>
                  <a:gd name="T6" fmla="*/ 0 w 620"/>
                  <a:gd name="T7" fmla="*/ 0 h 4408"/>
                  <a:gd name="T8" fmla="*/ 0 w 620"/>
                  <a:gd name="T9" fmla="*/ 0 h 4408"/>
                  <a:gd name="T10" fmla="*/ 0 w 620"/>
                  <a:gd name="T11" fmla="*/ 0 h 4408"/>
                  <a:gd name="T12" fmla="*/ 0 w 620"/>
                  <a:gd name="T13" fmla="*/ 0 h 4408"/>
                  <a:gd name="T14" fmla="*/ 0 w 620"/>
                  <a:gd name="T15" fmla="*/ 0 h 4408"/>
                  <a:gd name="T16" fmla="*/ 0 w 620"/>
                  <a:gd name="T17" fmla="*/ 0 h 4408"/>
                  <a:gd name="T18" fmla="*/ 0 w 620"/>
                  <a:gd name="T19" fmla="*/ 0 h 4408"/>
                  <a:gd name="T20" fmla="*/ 0 w 620"/>
                  <a:gd name="T21" fmla="*/ 0 h 4408"/>
                  <a:gd name="T22" fmla="*/ 0 w 620"/>
                  <a:gd name="T23" fmla="*/ 0 h 4408"/>
                  <a:gd name="T24" fmla="*/ 0 w 620"/>
                  <a:gd name="T25" fmla="*/ 0 h 4408"/>
                  <a:gd name="T26" fmla="*/ 0 w 620"/>
                  <a:gd name="T27" fmla="*/ 0 h 4408"/>
                  <a:gd name="T28" fmla="*/ 0 w 620"/>
                  <a:gd name="T29" fmla="*/ 0 h 4408"/>
                  <a:gd name="T30" fmla="*/ 0 w 620"/>
                  <a:gd name="T31" fmla="*/ 0 h 4408"/>
                  <a:gd name="T32" fmla="*/ 0 w 620"/>
                  <a:gd name="T33" fmla="*/ 0 h 4408"/>
                  <a:gd name="T34" fmla="*/ 0 w 620"/>
                  <a:gd name="T35" fmla="*/ 0 h 4408"/>
                  <a:gd name="T36" fmla="*/ 0 w 620"/>
                  <a:gd name="T37" fmla="*/ 0 h 4408"/>
                  <a:gd name="T38" fmla="*/ 0 w 620"/>
                  <a:gd name="T39" fmla="*/ 0 h 4408"/>
                  <a:gd name="T40" fmla="*/ 0 w 620"/>
                  <a:gd name="T41" fmla="*/ 0 h 4408"/>
                  <a:gd name="T42" fmla="*/ 0 w 620"/>
                  <a:gd name="T43" fmla="*/ 0 h 4408"/>
                  <a:gd name="T44" fmla="*/ 0 w 620"/>
                  <a:gd name="T45" fmla="*/ 0 h 4408"/>
                  <a:gd name="T46" fmla="*/ 0 w 620"/>
                  <a:gd name="T47" fmla="*/ 0 h 4408"/>
                  <a:gd name="T48" fmla="*/ 0 w 620"/>
                  <a:gd name="T49" fmla="*/ 0 h 4408"/>
                  <a:gd name="T50" fmla="*/ 0 w 620"/>
                  <a:gd name="T51" fmla="*/ 0 h 4408"/>
                  <a:gd name="T52" fmla="*/ 0 w 620"/>
                  <a:gd name="T53" fmla="*/ 0 h 4408"/>
                  <a:gd name="T54" fmla="*/ 0 w 620"/>
                  <a:gd name="T55" fmla="*/ 0 h 4408"/>
                  <a:gd name="T56" fmla="*/ 0 w 620"/>
                  <a:gd name="T57" fmla="*/ 0 h 4408"/>
                  <a:gd name="T58" fmla="*/ 0 w 620"/>
                  <a:gd name="T59" fmla="*/ 0 h 4408"/>
                  <a:gd name="T60" fmla="*/ 0 w 620"/>
                  <a:gd name="T61" fmla="*/ 0 h 4408"/>
                  <a:gd name="T62" fmla="*/ 0 w 620"/>
                  <a:gd name="T63" fmla="*/ 0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782" name="Rectangle 135"/>
              <p:cNvSpPr>
                <a:spLocks noChangeArrowheads="1"/>
              </p:cNvSpPr>
              <p:nvPr/>
            </p:nvSpPr>
            <p:spPr bwMode="auto">
              <a:xfrm>
                <a:off x="7574" y="10953"/>
                <a:ext cx="142" cy="8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783" name="Line 134"/>
              <p:cNvSpPr>
                <a:spLocks noChangeShapeType="1"/>
              </p:cNvSpPr>
              <p:nvPr/>
            </p:nvSpPr>
            <p:spPr bwMode="auto">
              <a:xfrm>
                <a:off x="7570" y="10947"/>
                <a:ext cx="14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4" name="Line 133"/>
              <p:cNvSpPr>
                <a:spLocks noChangeShapeType="1"/>
              </p:cNvSpPr>
              <p:nvPr/>
            </p:nvSpPr>
            <p:spPr bwMode="auto">
              <a:xfrm>
                <a:off x="7575" y="1099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5" name="Line 132"/>
              <p:cNvSpPr>
                <a:spLocks noChangeShapeType="1"/>
              </p:cNvSpPr>
              <p:nvPr/>
            </p:nvSpPr>
            <p:spPr bwMode="auto">
              <a:xfrm>
                <a:off x="7653" y="1099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6" name="Line 131"/>
              <p:cNvSpPr>
                <a:spLocks noChangeShapeType="1"/>
              </p:cNvSpPr>
              <p:nvPr/>
            </p:nvSpPr>
            <p:spPr bwMode="auto">
              <a:xfrm>
                <a:off x="7449" y="1107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7" name="Line 130"/>
              <p:cNvSpPr>
                <a:spLocks noChangeShapeType="1"/>
              </p:cNvSpPr>
              <p:nvPr/>
            </p:nvSpPr>
            <p:spPr bwMode="auto">
              <a:xfrm>
                <a:off x="7556" y="1107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8" name="Line 129"/>
              <p:cNvSpPr>
                <a:spLocks noChangeShapeType="1"/>
              </p:cNvSpPr>
              <p:nvPr/>
            </p:nvSpPr>
            <p:spPr bwMode="auto">
              <a:xfrm>
                <a:off x="7677" y="1107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9" name="Line 128"/>
              <p:cNvSpPr>
                <a:spLocks noChangeShapeType="1"/>
              </p:cNvSpPr>
              <p:nvPr/>
            </p:nvSpPr>
            <p:spPr bwMode="auto">
              <a:xfrm>
                <a:off x="7795" y="1107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0" name="Line 127"/>
              <p:cNvSpPr>
                <a:spLocks noChangeShapeType="1"/>
              </p:cNvSpPr>
              <p:nvPr/>
            </p:nvSpPr>
            <p:spPr bwMode="auto">
              <a:xfrm>
                <a:off x="7928" y="1127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1" name="Line 126"/>
              <p:cNvSpPr>
                <a:spLocks noChangeShapeType="1"/>
              </p:cNvSpPr>
              <p:nvPr/>
            </p:nvSpPr>
            <p:spPr bwMode="auto">
              <a:xfrm>
                <a:off x="7357" y="1117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Line 125"/>
              <p:cNvSpPr>
                <a:spLocks noChangeShapeType="1"/>
              </p:cNvSpPr>
              <p:nvPr/>
            </p:nvSpPr>
            <p:spPr bwMode="auto">
              <a:xfrm>
                <a:off x="7456" y="11175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3" name="Line 124"/>
              <p:cNvSpPr>
                <a:spLocks noChangeShapeType="1"/>
              </p:cNvSpPr>
              <p:nvPr/>
            </p:nvSpPr>
            <p:spPr bwMode="auto">
              <a:xfrm>
                <a:off x="7565" y="11175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4" name="Line 123"/>
              <p:cNvSpPr>
                <a:spLocks noChangeShapeType="1"/>
              </p:cNvSpPr>
              <p:nvPr/>
            </p:nvSpPr>
            <p:spPr bwMode="auto">
              <a:xfrm>
                <a:off x="7674" y="11175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5" name="Line 122"/>
              <p:cNvSpPr>
                <a:spLocks noChangeShapeType="1"/>
              </p:cNvSpPr>
              <p:nvPr/>
            </p:nvSpPr>
            <p:spPr bwMode="auto">
              <a:xfrm>
                <a:off x="7774" y="1117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6" name="Line 121"/>
              <p:cNvSpPr>
                <a:spLocks noChangeShapeType="1"/>
              </p:cNvSpPr>
              <p:nvPr/>
            </p:nvSpPr>
            <p:spPr bwMode="auto">
              <a:xfrm>
                <a:off x="7883" y="1117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7" name="Line 120"/>
              <p:cNvSpPr>
                <a:spLocks noChangeShapeType="1"/>
              </p:cNvSpPr>
              <p:nvPr/>
            </p:nvSpPr>
            <p:spPr bwMode="auto">
              <a:xfrm>
                <a:off x="7317" y="1128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8" name="Line 119"/>
              <p:cNvSpPr>
                <a:spLocks noChangeShapeType="1"/>
              </p:cNvSpPr>
              <p:nvPr/>
            </p:nvSpPr>
            <p:spPr bwMode="auto">
              <a:xfrm>
                <a:off x="7416" y="1127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9" name="Line 118"/>
              <p:cNvSpPr>
                <a:spLocks noChangeShapeType="1"/>
              </p:cNvSpPr>
              <p:nvPr/>
            </p:nvSpPr>
            <p:spPr bwMode="auto">
              <a:xfrm>
                <a:off x="7525" y="1127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0" name="Line 117"/>
              <p:cNvSpPr>
                <a:spLocks noChangeShapeType="1"/>
              </p:cNvSpPr>
              <p:nvPr/>
            </p:nvSpPr>
            <p:spPr bwMode="auto">
              <a:xfrm>
                <a:off x="7641" y="1128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1" name="Line 116"/>
              <p:cNvSpPr>
                <a:spLocks noChangeShapeType="1"/>
              </p:cNvSpPr>
              <p:nvPr/>
            </p:nvSpPr>
            <p:spPr bwMode="auto">
              <a:xfrm>
                <a:off x="7741" y="1127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2" name="Line 115"/>
              <p:cNvSpPr>
                <a:spLocks noChangeShapeType="1"/>
              </p:cNvSpPr>
              <p:nvPr/>
            </p:nvSpPr>
            <p:spPr bwMode="auto">
              <a:xfrm>
                <a:off x="7849" y="1127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3" name="Line 114"/>
              <p:cNvSpPr>
                <a:spLocks noChangeShapeType="1"/>
              </p:cNvSpPr>
              <p:nvPr/>
            </p:nvSpPr>
            <p:spPr bwMode="auto">
              <a:xfrm>
                <a:off x="7367" y="1141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4" name="Line 113"/>
              <p:cNvSpPr>
                <a:spLocks noChangeShapeType="1"/>
              </p:cNvSpPr>
              <p:nvPr/>
            </p:nvSpPr>
            <p:spPr bwMode="auto">
              <a:xfrm>
                <a:off x="7466" y="1141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5" name="Line 112"/>
              <p:cNvSpPr>
                <a:spLocks noChangeShapeType="1"/>
              </p:cNvSpPr>
              <p:nvPr/>
            </p:nvSpPr>
            <p:spPr bwMode="auto">
              <a:xfrm>
                <a:off x="7575" y="1141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6" name="Line 111"/>
              <p:cNvSpPr>
                <a:spLocks noChangeShapeType="1"/>
              </p:cNvSpPr>
              <p:nvPr/>
            </p:nvSpPr>
            <p:spPr bwMode="auto">
              <a:xfrm>
                <a:off x="7681" y="11413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7" name="Line 110"/>
              <p:cNvSpPr>
                <a:spLocks noChangeShapeType="1"/>
              </p:cNvSpPr>
              <p:nvPr/>
            </p:nvSpPr>
            <p:spPr bwMode="auto">
              <a:xfrm>
                <a:off x="7781" y="1140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8" name="Line 109"/>
              <p:cNvSpPr>
                <a:spLocks noChangeShapeType="1"/>
              </p:cNvSpPr>
              <p:nvPr/>
            </p:nvSpPr>
            <p:spPr bwMode="auto">
              <a:xfrm>
                <a:off x="7890" y="1140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9" name="Line 108"/>
              <p:cNvSpPr>
                <a:spLocks noChangeShapeType="1"/>
              </p:cNvSpPr>
              <p:nvPr/>
            </p:nvSpPr>
            <p:spPr bwMode="auto">
              <a:xfrm>
                <a:off x="7414" y="1153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0" name="Line 107"/>
              <p:cNvSpPr>
                <a:spLocks noChangeShapeType="1"/>
              </p:cNvSpPr>
              <p:nvPr/>
            </p:nvSpPr>
            <p:spPr bwMode="auto">
              <a:xfrm>
                <a:off x="7513" y="11526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1" name="Line 106"/>
              <p:cNvSpPr>
                <a:spLocks noChangeShapeType="1"/>
              </p:cNvSpPr>
              <p:nvPr/>
            </p:nvSpPr>
            <p:spPr bwMode="auto">
              <a:xfrm>
                <a:off x="7622" y="11526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2" name="Line 105"/>
              <p:cNvSpPr>
                <a:spLocks noChangeShapeType="1"/>
              </p:cNvSpPr>
              <p:nvPr/>
            </p:nvSpPr>
            <p:spPr bwMode="auto">
              <a:xfrm>
                <a:off x="7729" y="1152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3" name="Line 104"/>
              <p:cNvSpPr>
                <a:spLocks noChangeShapeType="1"/>
              </p:cNvSpPr>
              <p:nvPr/>
            </p:nvSpPr>
            <p:spPr bwMode="auto">
              <a:xfrm>
                <a:off x="7828" y="1152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4" name="Line 103"/>
              <p:cNvSpPr>
                <a:spLocks noChangeShapeType="1"/>
              </p:cNvSpPr>
              <p:nvPr/>
            </p:nvSpPr>
            <p:spPr bwMode="auto">
              <a:xfrm>
                <a:off x="7537" y="1162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5" name="Line 102"/>
              <p:cNvSpPr>
                <a:spLocks noChangeShapeType="1"/>
              </p:cNvSpPr>
              <p:nvPr/>
            </p:nvSpPr>
            <p:spPr bwMode="auto">
              <a:xfrm>
                <a:off x="7636" y="1161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6" name="Line 101"/>
              <p:cNvSpPr>
                <a:spLocks noChangeShapeType="1"/>
              </p:cNvSpPr>
              <p:nvPr/>
            </p:nvSpPr>
            <p:spPr bwMode="auto">
              <a:xfrm>
                <a:off x="6744" y="11163"/>
                <a:ext cx="5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7" name="Line 100"/>
              <p:cNvSpPr>
                <a:spLocks noChangeShapeType="1"/>
              </p:cNvSpPr>
              <p:nvPr/>
            </p:nvSpPr>
            <p:spPr bwMode="auto">
              <a:xfrm flipV="1">
                <a:off x="6744" y="11445"/>
                <a:ext cx="504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8" name="AutoShape 99"/>
              <p:cNvSpPr>
                <a:spLocks noChangeArrowheads="1"/>
              </p:cNvSpPr>
              <p:nvPr/>
            </p:nvSpPr>
            <p:spPr bwMode="auto">
              <a:xfrm rot="5400000">
                <a:off x="6960" y="11409"/>
                <a:ext cx="23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19" name="AutoShape 98"/>
              <p:cNvSpPr>
                <a:spLocks noChangeArrowheads="1"/>
              </p:cNvSpPr>
              <p:nvPr/>
            </p:nvSpPr>
            <p:spPr bwMode="auto">
              <a:xfrm rot="5400000">
                <a:off x="6952" y="11120"/>
                <a:ext cx="23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20" name="Line 97"/>
              <p:cNvSpPr>
                <a:spLocks noChangeShapeType="1"/>
              </p:cNvSpPr>
              <p:nvPr/>
            </p:nvSpPr>
            <p:spPr bwMode="auto">
              <a:xfrm>
                <a:off x="7246" y="11160"/>
                <a:ext cx="744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1" name="Line 96"/>
              <p:cNvSpPr>
                <a:spLocks noChangeShapeType="1"/>
              </p:cNvSpPr>
              <p:nvPr/>
            </p:nvSpPr>
            <p:spPr bwMode="auto">
              <a:xfrm flipV="1">
                <a:off x="7246" y="11292"/>
                <a:ext cx="750" cy="1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2" name="xjhgx3"/>
              <p:cNvSpPr/>
              <p:nvPr/>
            </p:nvSpPr>
            <p:spPr bwMode="auto">
              <a:xfrm>
                <a:off x="7102" y="11088"/>
                <a:ext cx="76" cy="432"/>
              </a:xfrm>
              <a:custGeom>
                <a:avLst/>
                <a:gdLst>
                  <a:gd name="T0" fmla="*/ 0 w 980"/>
                  <a:gd name="T1" fmla="*/ 0 h 4408"/>
                  <a:gd name="T2" fmla="*/ 0 w 980"/>
                  <a:gd name="T3" fmla="*/ 0 h 4408"/>
                  <a:gd name="T4" fmla="*/ 0 w 980"/>
                  <a:gd name="T5" fmla="*/ 0 h 4408"/>
                  <a:gd name="T6" fmla="*/ 0 w 980"/>
                  <a:gd name="T7" fmla="*/ 0 h 4408"/>
                  <a:gd name="T8" fmla="*/ 0 w 980"/>
                  <a:gd name="T9" fmla="*/ 0 h 4408"/>
                  <a:gd name="T10" fmla="*/ 0 w 980"/>
                  <a:gd name="T11" fmla="*/ 0 h 4408"/>
                  <a:gd name="T12" fmla="*/ 0 w 980"/>
                  <a:gd name="T13" fmla="*/ 0 h 4408"/>
                  <a:gd name="T14" fmla="*/ 0 w 980"/>
                  <a:gd name="T15" fmla="*/ 0 h 4408"/>
                  <a:gd name="T16" fmla="*/ 0 w 980"/>
                  <a:gd name="T17" fmla="*/ 0 h 4408"/>
                  <a:gd name="T18" fmla="*/ 0 w 980"/>
                  <a:gd name="T19" fmla="*/ 0 h 4408"/>
                  <a:gd name="T20" fmla="*/ 0 w 980"/>
                  <a:gd name="T21" fmla="*/ 0 h 4408"/>
                  <a:gd name="T22" fmla="*/ 0 w 980"/>
                  <a:gd name="T23" fmla="*/ 0 h 4408"/>
                  <a:gd name="T24" fmla="*/ 0 w 980"/>
                  <a:gd name="T25" fmla="*/ 0 h 4408"/>
                  <a:gd name="T26" fmla="*/ 0 w 980"/>
                  <a:gd name="T27" fmla="*/ 0 h 4408"/>
                  <a:gd name="T28" fmla="*/ 0 w 980"/>
                  <a:gd name="T29" fmla="*/ 0 h 4408"/>
                  <a:gd name="T30" fmla="*/ 0 w 980"/>
                  <a:gd name="T31" fmla="*/ 0 h 4408"/>
                  <a:gd name="T32" fmla="*/ 0 w 980"/>
                  <a:gd name="T33" fmla="*/ 0 h 4408"/>
                  <a:gd name="T34" fmla="*/ 0 w 980"/>
                  <a:gd name="T35" fmla="*/ 0 h 4408"/>
                  <a:gd name="T36" fmla="*/ 0 w 980"/>
                  <a:gd name="T37" fmla="*/ 0 h 4408"/>
                  <a:gd name="T38" fmla="*/ 0 w 980"/>
                  <a:gd name="T39" fmla="*/ 0 h 4408"/>
                  <a:gd name="T40" fmla="*/ 0 w 980"/>
                  <a:gd name="T41" fmla="*/ 0 h 4408"/>
                  <a:gd name="T42" fmla="*/ 0 w 980"/>
                  <a:gd name="T43" fmla="*/ 0 h 4408"/>
                  <a:gd name="T44" fmla="*/ 0 w 980"/>
                  <a:gd name="T45" fmla="*/ 0 h 4408"/>
                  <a:gd name="T46" fmla="*/ 0 w 980"/>
                  <a:gd name="T47" fmla="*/ 0 h 4408"/>
                  <a:gd name="T48" fmla="*/ 0 w 980"/>
                  <a:gd name="T49" fmla="*/ 0 h 4408"/>
                  <a:gd name="T50" fmla="*/ 0 w 980"/>
                  <a:gd name="T51" fmla="*/ 0 h 4408"/>
                  <a:gd name="T52" fmla="*/ 0 w 980"/>
                  <a:gd name="T53" fmla="*/ 0 h 4408"/>
                  <a:gd name="T54" fmla="*/ 0 w 980"/>
                  <a:gd name="T55" fmla="*/ 0 h 4408"/>
                  <a:gd name="T56" fmla="*/ 0 w 980"/>
                  <a:gd name="T57" fmla="*/ 0 h 4408"/>
                  <a:gd name="T58" fmla="*/ 0 w 980"/>
                  <a:gd name="T59" fmla="*/ 0 h 4408"/>
                  <a:gd name="T60" fmla="*/ 0 w 980"/>
                  <a:gd name="T61" fmla="*/ 0 h 4408"/>
                  <a:gd name="T62" fmla="*/ 0 w 980"/>
                  <a:gd name="T63" fmla="*/ 0 h 4408"/>
                  <a:gd name="T64" fmla="*/ 0 w 980"/>
                  <a:gd name="T65" fmla="*/ 0 h 4408"/>
                  <a:gd name="T66" fmla="*/ 0 w 980"/>
                  <a:gd name="T67" fmla="*/ 0 h 4408"/>
                  <a:gd name="T68" fmla="*/ 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23" name="AutoShape 94"/>
              <p:cNvSpPr>
                <a:spLocks noChangeArrowheads="1"/>
              </p:cNvSpPr>
              <p:nvPr/>
            </p:nvSpPr>
            <p:spPr bwMode="auto">
              <a:xfrm rot="5907551">
                <a:off x="7561" y="11177"/>
                <a:ext cx="26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2824" name="AutoShape 93"/>
              <p:cNvSpPr>
                <a:spLocks noChangeArrowheads="1"/>
              </p:cNvSpPr>
              <p:nvPr/>
            </p:nvSpPr>
            <p:spPr bwMode="auto">
              <a:xfrm rot="4742112">
                <a:off x="7587" y="11330"/>
                <a:ext cx="26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endParaRPr kumimoji="1"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2778" name="TextBox 234"/>
            <p:cNvSpPr txBox="1">
              <a:spLocks noChangeArrowheads="1"/>
            </p:cNvSpPr>
            <p:nvPr/>
          </p:nvSpPr>
          <p:spPr bwMode="auto">
            <a:xfrm>
              <a:off x="4664" y="3739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</a:t>
              </a:r>
              <a:endPara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37" name="TextBox 236"/>
          <p:cNvSpPr txBox="1">
            <a:spLocks noChangeArrowheads="1"/>
          </p:cNvSpPr>
          <p:nvPr/>
        </p:nvSpPr>
        <p:spPr bwMode="auto">
          <a:xfrm>
            <a:off x="3716338" y="4014788"/>
            <a:ext cx="444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kumimoji="1"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322513" y="1854200"/>
          <a:ext cx="30162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公式" r:id="rId3" imgW="1079280" imgH="393480" progId="Equation.3">
                  <p:embed/>
                </p:oleObj>
              </mc:Choice>
              <mc:Fallback>
                <p:oleObj name="公式" r:id="rId3" imgW="1079280" imgH="39348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2513" y="1854200"/>
                        <a:ext cx="3016250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9400"/>
            <a:ext cx="4159250" cy="814388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练习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089025"/>
            <a:ext cx="8280400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某透镜的焦距是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0.5m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，它的焦度就是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2288" y="3743325"/>
            <a:ext cx="7894637" cy="233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度远视镜片的透镜焦度是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</a:t>
            </a:r>
            <a:r>
              <a:rPr lang="en-US" altLang="zh-CN" sz="32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，它的焦距是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906713" y="4379913"/>
            <a:ext cx="944562" cy="579437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</a:t>
            </a:r>
            <a:endParaRPr lang="zh-CN" altLang="en-US" sz="32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667000" y="1673225"/>
            <a:ext cx="342900" cy="27432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257800" y="1673225"/>
            <a:ext cx="876300" cy="27432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279400"/>
            <a:ext cx="8189913" cy="12588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．如果</a:t>
            </a:r>
            <a:r>
              <a:rPr lang="zh-CN" altLang="en-US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远视很严重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，眼镜上的凸透镜应该选择下面哪一个？</a:t>
            </a:r>
            <a:endParaRPr lang="zh-CN" altLang="en-US" sz="32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836613" y="5138738"/>
            <a:ext cx="7875587" cy="13954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答：应该选择折光本领大一些的，则透镜的焦距短（表面越凸的）。</a:t>
            </a:r>
          </a:p>
          <a:p>
            <a:pPr eaLnBrk="1" hangingPunct="1"/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AutoShape 4"/>
          <p:cNvSpPr/>
          <p:nvPr/>
        </p:nvSpPr>
        <p:spPr bwMode="auto">
          <a:xfrm>
            <a:off x="2322513" y="1538288"/>
            <a:ext cx="5791200" cy="523875"/>
          </a:xfrm>
          <a:prstGeom prst="borderCallout2">
            <a:avLst>
              <a:gd name="adj1" fmla="val 20514"/>
              <a:gd name="adj2" fmla="val -1315"/>
              <a:gd name="adj3" fmla="val 20514"/>
              <a:gd name="adj4" fmla="val -6662"/>
              <a:gd name="adj5" fmla="val 177491"/>
              <a:gd name="adj6" fmla="val -12144"/>
            </a:avLst>
          </a:prstGeom>
          <a:solidFill>
            <a:srgbClr val="CCFFCC"/>
          </a:solidFill>
          <a:ln w="38100" algn="ctr">
            <a:solidFill>
              <a:srgbClr val="FF99CC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凸透镜（远视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</a:rPr>
              <a:t>镜片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）的度数是正数</a:t>
            </a:r>
          </a:p>
        </p:txBody>
      </p:sp>
      <p:sp>
        <p:nvSpPr>
          <p:cNvPr id="71685" name="AutoShape 5"/>
          <p:cNvSpPr/>
          <p:nvPr/>
        </p:nvSpPr>
        <p:spPr bwMode="auto">
          <a:xfrm>
            <a:off x="3446463" y="279400"/>
            <a:ext cx="4905375" cy="984250"/>
          </a:xfrm>
          <a:prstGeom prst="borderCallout2">
            <a:avLst>
              <a:gd name="adj1" fmla="val 11611"/>
              <a:gd name="adj2" fmla="val -1556"/>
              <a:gd name="adj3" fmla="val 11611"/>
              <a:gd name="adj4" fmla="val -8639"/>
              <a:gd name="adj5" fmla="val 216130"/>
              <a:gd name="adj6" fmla="val -9546"/>
            </a:avLst>
          </a:prstGeom>
          <a:solidFill>
            <a:srgbClr val="CCFFCC"/>
          </a:solidFill>
          <a:ln w="38100" algn="ctr">
            <a:solidFill>
              <a:srgbClr val="FF99CC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凹透镜（近视镜片）的度数是负数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b="1" u="sng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+300</a:t>
            </a:r>
            <a:r>
              <a:rPr lang="zh-CN" altLang="en-US" b="1" u="sng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度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b="1" u="sng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－</a:t>
            </a:r>
            <a:r>
              <a:rPr lang="en-US" altLang="zh-CN" b="1" u="sng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200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度的眼镜片，哪个是远视镜片？它的焦度是多少，焦距是多少？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答：</a:t>
            </a:r>
            <a:r>
              <a:rPr lang="en-US" altLang="zh-CN" b="1" u="sng" smtClean="0">
                <a:latin typeface="楷体" pitchFamily="49" charset="-122"/>
                <a:ea typeface="楷体" pitchFamily="49" charset="-122"/>
              </a:rPr>
              <a:t>+300</a:t>
            </a:r>
            <a:r>
              <a:rPr lang="zh-CN" altLang="en-US" b="1" u="sng" smtClean="0">
                <a:latin typeface="楷体" pitchFamily="49" charset="-122"/>
                <a:ea typeface="楷体" pitchFamily="49" charset="-122"/>
              </a:rPr>
              <a:t>度 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的眼镜片是远视镜片。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sng" smtClean="0">
                <a:latin typeface="楷体" pitchFamily="49" charset="-122"/>
                <a:ea typeface="楷体" pitchFamily="49" charset="-122"/>
              </a:rPr>
              <a:t>+300</a:t>
            </a:r>
            <a:r>
              <a:rPr lang="zh-CN" altLang="en-US" b="1" u="sng" smtClean="0">
                <a:latin typeface="楷体" pitchFamily="49" charset="-122"/>
                <a:ea typeface="楷体" pitchFamily="49" charset="-122"/>
              </a:rPr>
              <a:t>度 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的眼镜片的焦度是</a:t>
            </a: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3m</a:t>
            </a:r>
            <a:r>
              <a:rPr lang="en-US" altLang="zh-CN" b="1" baseline="30000" smtClean="0">
                <a:latin typeface="楷体" pitchFamily="49" charset="-122"/>
                <a:ea typeface="楷体" pitchFamily="49" charset="-122"/>
              </a:rPr>
              <a:t>-1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u="sng" smtClean="0">
                <a:latin typeface="楷体" pitchFamily="49" charset="-122"/>
                <a:ea typeface="楷体" pitchFamily="49" charset="-122"/>
              </a:rPr>
              <a:t>+300</a:t>
            </a:r>
            <a:r>
              <a:rPr lang="zh-CN" altLang="en-US" b="1" u="sng" smtClean="0">
                <a:latin typeface="楷体" pitchFamily="49" charset="-122"/>
                <a:ea typeface="楷体" pitchFamily="49" charset="-122"/>
              </a:rPr>
              <a:t>度 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的眼镜片的焦距是</a:t>
            </a: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1/3m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296863" y="274638"/>
            <a:ext cx="8640762" cy="1128712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．取一副老花眼镜，测定它的两个镜片的度数。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57225" y="1314450"/>
            <a:ext cx="7650163" cy="32845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答：老花镜是凸透镜，需测出镜片的焦距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，再求焦距的倒数焦度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Φ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，再将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Φ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乘以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就是镜片的度数。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792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中宋"/>
                <a:ea typeface="华文中宋"/>
              </a:rPr>
              <a:t>简单的眼保健操</a:t>
            </a: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00511209383128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2819400"/>
            <a:ext cx="8305800" cy="3733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685088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第一步  眼珠运动法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头向上下左右旋转时，眼珠也跟着一起移动。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96188" y="3644900"/>
            <a:ext cx="10795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735888" y="3357563"/>
            <a:ext cx="615950" cy="2160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眼珠运动法</a:t>
            </a: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00511209393940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2286000"/>
            <a:ext cx="8305800" cy="426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7924800" cy="15700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第二步  眨眼法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头向后仰并不停地眨眼，使血液畅通。眼睛轻微疲劳时，只要做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2-3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次眨眼运动即可。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880350" y="3500438"/>
            <a:ext cx="615950" cy="1584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眨眼法 </a:t>
            </a: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05112094018981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590800"/>
            <a:ext cx="8305800" cy="403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305800" cy="20621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第三步  热冷敷交替法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一条毛巾浸比洗澡水还要热一点的热水，另一条毛巾浸加了冰块的冷水，先把热毛巾放在眼睛上约五分钟，然后再放冷毛巾五分钟。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951788" y="3068638"/>
            <a:ext cx="615950" cy="25209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热冷敷交替法 </a:t>
            </a: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00511209435262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2667000"/>
            <a:ext cx="8305800" cy="3886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7543800" cy="20621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第四步  眼睛体操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中指指向眼窝和鼻梁间，手掌盖脸来回摩擦五分钟。然后脖子各向左右慢慢移动，接着闭上双眼，握拳轻敲后颈部十下。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916863" y="4005263"/>
            <a:ext cx="615950" cy="17287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眼睛体操</a:t>
            </a: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 descr="1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791" t="7285" r="14732" b="6412"/>
          <a:stretch>
            <a:fillRect/>
          </a:stretch>
        </p:blipFill>
        <p:spPr bwMode="auto">
          <a:xfrm>
            <a:off x="2546350" y="1582738"/>
            <a:ext cx="5535613" cy="42449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7800" y="5524500"/>
            <a:ext cx="1601788" cy="860425"/>
          </a:xfrm>
          <a:prstGeom prst="rect">
            <a:avLst/>
          </a:prstGeom>
          <a:solidFill>
            <a:srgbClr val="FF0000">
              <a:alpha val="47842"/>
            </a:srgbClr>
          </a:solidFill>
          <a:ln w="38100">
            <a:solidFill>
              <a:srgbClr val="3D8F95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</a:t>
            </a:r>
          </a:p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6181725" y="4103688"/>
            <a:ext cx="1692275" cy="1357312"/>
            <a:chOff x="3809" y="2699"/>
            <a:chExt cx="1066" cy="855"/>
          </a:xfrm>
        </p:grpSpPr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 flipH="1">
              <a:off x="4212" y="2699"/>
              <a:ext cx="256" cy="6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Text Box 25"/>
            <p:cNvSpPr txBox="1">
              <a:spLocks noChangeArrowheads="1"/>
            </p:cNvSpPr>
            <p:nvPr/>
          </p:nvSpPr>
          <p:spPr bwMode="auto">
            <a:xfrm>
              <a:off x="3809" y="3266"/>
              <a:ext cx="106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400" b="1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视神经</a:t>
              </a: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4932363" y="1673225"/>
            <a:ext cx="3727450" cy="1665288"/>
            <a:chOff x="3022" y="1168"/>
            <a:chExt cx="2348" cy="1049"/>
          </a:xfrm>
        </p:grpSpPr>
        <p:sp>
          <p:nvSpPr>
            <p:cNvPr id="7199" name="Text Box 23"/>
            <p:cNvSpPr txBox="1">
              <a:spLocks noChangeArrowheads="1"/>
            </p:cNvSpPr>
            <p:nvPr/>
          </p:nvSpPr>
          <p:spPr bwMode="auto">
            <a:xfrm>
              <a:off x="4241" y="1168"/>
              <a:ext cx="1129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玻璃体</a:t>
              </a:r>
            </a:p>
          </p:txBody>
        </p:sp>
        <p:sp>
          <p:nvSpPr>
            <p:cNvPr id="7200" name="Line 30"/>
            <p:cNvSpPr>
              <a:spLocks noChangeShapeType="1"/>
            </p:cNvSpPr>
            <p:nvPr/>
          </p:nvSpPr>
          <p:spPr bwMode="auto">
            <a:xfrm flipV="1">
              <a:off x="3022" y="1395"/>
              <a:ext cx="1202" cy="8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6643688" y="2887663"/>
            <a:ext cx="2654300" cy="519112"/>
            <a:chOff x="4100" y="1933"/>
            <a:chExt cx="1672" cy="327"/>
          </a:xfrm>
        </p:grpSpPr>
        <p:sp>
          <p:nvSpPr>
            <p:cNvPr id="7197" name="Text Box 14"/>
            <p:cNvSpPr txBox="1">
              <a:spLocks noChangeArrowheads="1"/>
            </p:cNvSpPr>
            <p:nvPr/>
          </p:nvSpPr>
          <p:spPr bwMode="auto">
            <a:xfrm>
              <a:off x="4620" y="1933"/>
              <a:ext cx="115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视网膜</a:t>
              </a:r>
            </a:p>
          </p:txBody>
        </p:sp>
        <p:sp>
          <p:nvSpPr>
            <p:cNvPr id="7198" name="Line 31"/>
            <p:cNvSpPr>
              <a:spLocks noChangeShapeType="1"/>
            </p:cNvSpPr>
            <p:nvPr/>
          </p:nvSpPr>
          <p:spPr bwMode="auto">
            <a:xfrm flipV="1">
              <a:off x="4100" y="2103"/>
              <a:ext cx="5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1903413" y="1357313"/>
            <a:ext cx="1768475" cy="1485900"/>
            <a:chOff x="1114" y="969"/>
            <a:chExt cx="1114" cy="936"/>
          </a:xfrm>
        </p:grpSpPr>
        <p:sp>
          <p:nvSpPr>
            <p:cNvPr id="7195" name="Text Box 22"/>
            <p:cNvSpPr txBox="1">
              <a:spLocks noChangeArrowheads="1"/>
            </p:cNvSpPr>
            <p:nvPr/>
          </p:nvSpPr>
          <p:spPr bwMode="auto">
            <a:xfrm>
              <a:off x="1114" y="969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睫状体</a:t>
              </a:r>
            </a:p>
          </p:txBody>
        </p:sp>
        <p:sp>
          <p:nvSpPr>
            <p:cNvPr id="7196" name="Line 32"/>
            <p:cNvSpPr>
              <a:spLocks noChangeShapeType="1"/>
            </p:cNvSpPr>
            <p:nvPr/>
          </p:nvSpPr>
          <p:spPr bwMode="auto">
            <a:xfrm flipH="1" flipV="1">
              <a:off x="1746" y="1267"/>
              <a:ext cx="482" cy="6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609600" y="2122488"/>
            <a:ext cx="2341563" cy="1081087"/>
            <a:chOff x="299" y="1451"/>
            <a:chExt cx="1475" cy="681"/>
          </a:xfrm>
        </p:grpSpPr>
        <p:sp>
          <p:nvSpPr>
            <p:cNvPr id="7193" name="Text Box 12"/>
            <p:cNvSpPr txBox="1">
              <a:spLocks noChangeArrowheads="1"/>
            </p:cNvSpPr>
            <p:nvPr/>
          </p:nvSpPr>
          <p:spPr bwMode="auto">
            <a:xfrm>
              <a:off x="299" y="1451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角膜</a:t>
              </a:r>
            </a:p>
          </p:txBody>
        </p:sp>
        <p:sp>
          <p:nvSpPr>
            <p:cNvPr id="7194" name="Line 33"/>
            <p:cNvSpPr>
              <a:spLocks noChangeShapeType="1"/>
            </p:cNvSpPr>
            <p:nvPr/>
          </p:nvSpPr>
          <p:spPr bwMode="auto">
            <a:xfrm flipH="1" flipV="1">
              <a:off x="839" y="1621"/>
              <a:ext cx="935" cy="5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574675" y="2803525"/>
            <a:ext cx="3052763" cy="849313"/>
            <a:chOff x="277" y="1880"/>
            <a:chExt cx="1923" cy="535"/>
          </a:xfrm>
        </p:grpSpPr>
        <p:sp>
          <p:nvSpPr>
            <p:cNvPr id="7191" name="Text Box 13"/>
            <p:cNvSpPr txBox="1">
              <a:spLocks noChangeArrowheads="1"/>
            </p:cNvSpPr>
            <p:nvPr/>
          </p:nvSpPr>
          <p:spPr bwMode="auto">
            <a:xfrm>
              <a:off x="277" y="1880"/>
              <a:ext cx="110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晶状体</a:t>
              </a:r>
            </a:p>
          </p:txBody>
        </p:sp>
        <p:sp>
          <p:nvSpPr>
            <p:cNvPr id="7192" name="Line 34"/>
            <p:cNvSpPr>
              <a:spLocks noChangeShapeType="1"/>
            </p:cNvSpPr>
            <p:nvPr/>
          </p:nvSpPr>
          <p:spPr bwMode="auto">
            <a:xfrm flipH="1" flipV="1">
              <a:off x="1037" y="2103"/>
              <a:ext cx="1163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507288" y="5543550"/>
            <a:ext cx="1452562" cy="860425"/>
          </a:xfrm>
          <a:prstGeom prst="rect">
            <a:avLst/>
          </a:prstGeom>
          <a:solidFill>
            <a:srgbClr val="0000FF">
              <a:alpha val="41176"/>
            </a:srgbClr>
          </a:solidFill>
          <a:ln w="38100">
            <a:solidFill>
              <a:srgbClr val="3D8F95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</a:t>
            </a:r>
          </a:p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光屏</a:t>
            </a:r>
          </a:p>
        </p:txBody>
      </p:sp>
      <p:sp>
        <p:nvSpPr>
          <p:cNvPr id="7179" name="Rectangle 28"/>
          <p:cNvSpPr>
            <a:spLocks noGrp="1" noChangeArrowheads="1"/>
          </p:cNvSpPr>
          <p:nvPr>
            <p:ph type="title"/>
          </p:nvPr>
        </p:nvSpPr>
        <p:spPr>
          <a:xfrm>
            <a:off x="161925" y="188913"/>
            <a:ext cx="3779838" cy="658812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一、眼睛</a:t>
            </a:r>
          </a:p>
        </p:txBody>
      </p:sp>
      <p:sp>
        <p:nvSpPr>
          <p:cNvPr id="7180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296863" y="908050"/>
            <a:ext cx="4051300" cy="630238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．眼球的结构：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1781175" y="3743325"/>
            <a:ext cx="1576388" cy="523875"/>
            <a:chOff x="1037" y="2472"/>
            <a:chExt cx="993" cy="330"/>
          </a:xfrm>
        </p:grpSpPr>
        <p:sp>
          <p:nvSpPr>
            <p:cNvPr id="7189" name="Line 35"/>
            <p:cNvSpPr>
              <a:spLocks noChangeShapeType="1"/>
            </p:cNvSpPr>
            <p:nvPr/>
          </p:nvSpPr>
          <p:spPr bwMode="auto">
            <a:xfrm flipH="1">
              <a:off x="1519" y="2472"/>
              <a:ext cx="511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Text Box 20"/>
            <p:cNvSpPr txBox="1">
              <a:spLocks noChangeArrowheads="1"/>
            </p:cNvSpPr>
            <p:nvPr/>
          </p:nvSpPr>
          <p:spPr bwMode="auto">
            <a:xfrm>
              <a:off x="1037" y="2475"/>
              <a:ext cx="79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瞳孔</a:t>
              </a:r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871663" y="5526088"/>
            <a:ext cx="1530350" cy="860425"/>
          </a:xfrm>
          <a:prstGeom prst="rect">
            <a:avLst/>
          </a:prstGeom>
          <a:solidFill>
            <a:srgbClr val="00FF00">
              <a:alpha val="47058"/>
            </a:srgbClr>
          </a:solidFill>
          <a:ln w="38100">
            <a:solidFill>
              <a:srgbClr val="3D8F95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</a:t>
            </a:r>
          </a:p>
          <a:p>
            <a:pPr algn="ctr"/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光圈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20700" y="1898650"/>
            <a:ext cx="1350963" cy="170973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tailEnd type="none" w="lg" len="lg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1781175" y="3700463"/>
            <a:ext cx="990600" cy="71913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tailEnd type="none" w="lg" len="lg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7362825" y="2830513"/>
            <a:ext cx="1530350" cy="72072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tailEnd type="none" w="lg" len="lg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1062038" y="3608388"/>
            <a:ext cx="0" cy="19351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>
            <a:off x="2463800" y="4418013"/>
            <a:ext cx="0" cy="11255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>
            <a:off x="8307388" y="3608388"/>
            <a:ext cx="0" cy="19351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25" grpId="0" animBg="1"/>
      <p:bldP spid="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05112094322123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438400"/>
            <a:ext cx="8305800" cy="4191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543800" cy="20621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第五步  看远看近法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看远方三分钟，再看手掌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1-2</a:t>
            </a:r>
            <a:r>
              <a:rPr lang="zh-CN" altLang="en-US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分钟，然后再看远方。这样远近交换几次，可以有效消除眼睛疲劳。试试吧</a:t>
            </a:r>
            <a:r>
              <a:rPr lang="en-US" altLang="zh-CN" sz="3200" b="1">
                <a:solidFill>
                  <a:srgbClr val="FF33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!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880350" y="3357563"/>
            <a:ext cx="615950" cy="20875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看远看近法</a:t>
            </a: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" y="133350"/>
            <a:ext cx="8775700" cy="3509963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7350" y="3654425"/>
            <a:ext cx="8145463" cy="3041650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台高一学生发明“水眼镜” 可随意调整倍率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657600"/>
            <a:ext cx="4038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中国台湾网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21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日消息 据台湾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TVBS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视台报道，台湾建中高一学生萧季威，初中三年级的时候，因为看到水滴会让字体变大，灵机一动，联想到镜片原理，发明了“水眼镜”，不仅镜片是水做的，还可以随着老花、近视各种度数需求，调整倍率。萧同学靠着它得到科展冠军，目前正在申请专利，一旦通过，可望又替台湾挣得一项新发明。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水滴让字体变大，当时才初三的萧季威脑筋动得实在很快，靠着水可调整镜片倍率，发明了“水眼镜”。萧季威：“经过改善后，我们把它设计减少它的像差。”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水眼镜的雏型，镜片采用工业用包膜，当中介质是水也可以是甘油，就能轻易改变倍率，假设老花度数加深，水量增多，镜面变凸字体就变大；相对的近视，水量减少，镜面凹字体更清晰。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20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4037" name="Picture 5" descr="126408~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219200"/>
            <a:ext cx="3859213" cy="2286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"/>
          <p:cNvGrpSpPr/>
          <p:nvPr/>
        </p:nvGrpSpPr>
        <p:grpSpPr>
          <a:xfrm>
            <a:off x="3987800" y="414338"/>
            <a:ext cx="3465513" cy="1754187"/>
            <a:chOff x="2937" y="799"/>
            <a:chExt cx="2665" cy="1349"/>
          </a:xfrm>
        </p:grpSpPr>
        <p:pic>
          <p:nvPicPr>
            <p:cNvPr id="45066" name="Picture 5" descr="10002"/>
            <p:cNvPicPr>
              <a:picLocks noChangeAspect="1" noChangeArrowheads="1"/>
            </p:cNvPicPr>
            <p:nvPr/>
          </p:nvPicPr>
          <p:blipFill>
            <a:blip r:embed="rId2"/>
            <a:srcRect l="58553" r="523" b="23051"/>
            <a:stretch>
              <a:fillRect/>
            </a:stretch>
          </p:blipFill>
          <p:spPr bwMode="auto">
            <a:xfrm>
              <a:off x="2937" y="799"/>
              <a:ext cx="2665" cy="1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5067" name="Oval 6"/>
            <p:cNvSpPr>
              <a:spLocks noChangeArrowheads="1"/>
            </p:cNvSpPr>
            <p:nvPr/>
          </p:nvSpPr>
          <p:spPr bwMode="auto">
            <a:xfrm>
              <a:off x="4261" y="1263"/>
              <a:ext cx="256" cy="42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5059" name="Group 7"/>
          <p:cNvGrpSpPr/>
          <p:nvPr/>
        </p:nvGrpSpPr>
        <p:grpSpPr>
          <a:xfrm>
            <a:off x="431800" y="323850"/>
            <a:ext cx="3562350" cy="1866900"/>
            <a:chOff x="301" y="777"/>
            <a:chExt cx="2637" cy="1382"/>
          </a:xfrm>
        </p:grpSpPr>
        <p:pic>
          <p:nvPicPr>
            <p:cNvPr id="45064" name="Picture 8" descr="10002"/>
            <p:cNvPicPr>
              <a:picLocks noChangeAspect="1" noChangeArrowheads="1"/>
            </p:cNvPicPr>
            <p:nvPr/>
          </p:nvPicPr>
          <p:blipFill>
            <a:blip r:embed="rId3"/>
            <a:srcRect l="2597" r="55408" b="18304"/>
            <a:stretch>
              <a:fillRect/>
            </a:stretch>
          </p:blipFill>
          <p:spPr bwMode="auto">
            <a:xfrm>
              <a:off x="301" y="777"/>
              <a:ext cx="2637" cy="1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1764" y="1301"/>
              <a:ext cx="86" cy="42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7226" name="Picture 10" descr="10101"/>
          <p:cNvPicPr>
            <a:picLocks noChangeAspect="1" noChangeArrowheads="1"/>
          </p:cNvPicPr>
          <p:nvPr/>
        </p:nvPicPr>
        <p:blipFill>
          <a:blip r:embed="rId4"/>
          <a:srcRect l="2600" r="67061" b="26549"/>
          <a:stretch>
            <a:fillRect/>
          </a:stretch>
        </p:blipFill>
        <p:spPr bwMode="auto">
          <a:xfrm>
            <a:off x="566738" y="2393950"/>
            <a:ext cx="3306762" cy="1765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7227" name="Picture 11" descr="10101"/>
          <p:cNvPicPr>
            <a:picLocks noChangeAspect="1" noChangeArrowheads="1"/>
          </p:cNvPicPr>
          <p:nvPr/>
        </p:nvPicPr>
        <p:blipFill>
          <a:blip r:embed="rId5"/>
          <a:srcRect l="67632" t="2637" b="26549"/>
          <a:stretch>
            <a:fillRect/>
          </a:stretch>
        </p:blipFill>
        <p:spPr bwMode="auto">
          <a:xfrm>
            <a:off x="4122738" y="2484438"/>
            <a:ext cx="3419475" cy="164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7228" name="Picture 12" descr="10102"/>
          <p:cNvPicPr>
            <a:picLocks noChangeAspect="1" noChangeArrowheads="1"/>
          </p:cNvPicPr>
          <p:nvPr/>
        </p:nvPicPr>
        <p:blipFill>
          <a:blip r:embed="rId6"/>
          <a:srcRect l="1530" r="59702" b="25359"/>
          <a:stretch>
            <a:fillRect/>
          </a:stretch>
        </p:blipFill>
        <p:spPr bwMode="auto">
          <a:xfrm>
            <a:off x="836613" y="4373563"/>
            <a:ext cx="3644900" cy="1584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7229" name="Picture 13" descr="10102"/>
          <p:cNvPicPr>
            <a:picLocks noChangeAspect="1" noChangeArrowheads="1"/>
          </p:cNvPicPr>
          <p:nvPr/>
        </p:nvPicPr>
        <p:blipFill>
          <a:blip r:embed="rId7"/>
          <a:srcRect l="65820" r="2034" b="23047"/>
          <a:stretch>
            <a:fillRect/>
          </a:stretch>
        </p:blipFill>
        <p:spPr bwMode="auto">
          <a:xfrm>
            <a:off x="4481513" y="4329113"/>
            <a:ext cx="3105150" cy="16779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7230" name="New picture" hidden="1"/>
          <p:cNvPicPr/>
          <p:nvPr/>
        </p:nvPicPr>
        <p:blipFill>
          <a:blip r:embed="rId8"/>
          <a:stretch>
            <a:fillRect/>
          </a:stretch>
        </p:blipFill>
        <p:spPr>
          <a:xfrm>
            <a:off x="10820400" y="10820400"/>
            <a:ext cx="266700" cy="2921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9-06-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188" y="549275"/>
            <a:ext cx="7921625" cy="565626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8195" name="Group 12"/>
          <p:cNvGrpSpPr/>
          <p:nvPr/>
        </p:nvGrpSpPr>
        <p:grpSpPr>
          <a:xfrm>
            <a:off x="6057900" y="414338"/>
            <a:ext cx="2430463" cy="2654300"/>
            <a:chOff x="3816" y="261"/>
            <a:chExt cx="1531" cy="1672"/>
          </a:xfrm>
        </p:grpSpPr>
        <p:sp>
          <p:nvSpPr>
            <p:cNvPr id="8202" name="Line 5"/>
            <p:cNvSpPr>
              <a:spLocks noChangeShapeType="1"/>
            </p:cNvSpPr>
            <p:nvPr/>
          </p:nvSpPr>
          <p:spPr bwMode="auto">
            <a:xfrm flipV="1">
              <a:off x="3816" y="714"/>
              <a:ext cx="708" cy="1219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Text Box 6"/>
            <p:cNvSpPr txBox="1">
              <a:spLocks noChangeArrowheads="1"/>
            </p:cNvSpPr>
            <p:nvPr/>
          </p:nvSpPr>
          <p:spPr bwMode="auto">
            <a:xfrm>
              <a:off x="4524" y="261"/>
              <a:ext cx="823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99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相当于瞳孔</a:t>
              </a:r>
            </a:p>
          </p:txBody>
        </p:sp>
      </p:grpSp>
      <p:grpSp>
        <p:nvGrpSpPr>
          <p:cNvPr id="8196" name="Group 11"/>
          <p:cNvGrpSpPr/>
          <p:nvPr/>
        </p:nvGrpSpPr>
        <p:grpSpPr>
          <a:xfrm>
            <a:off x="341313" y="503238"/>
            <a:ext cx="3778250" cy="2835275"/>
            <a:chOff x="215" y="317"/>
            <a:chExt cx="2380" cy="1786"/>
          </a:xfrm>
        </p:grpSpPr>
        <p:sp>
          <p:nvSpPr>
            <p:cNvPr id="8200" name="Line 7"/>
            <p:cNvSpPr>
              <a:spLocks noChangeShapeType="1"/>
            </p:cNvSpPr>
            <p:nvPr/>
          </p:nvSpPr>
          <p:spPr bwMode="auto">
            <a:xfrm flipH="1" flipV="1">
              <a:off x="782" y="799"/>
              <a:ext cx="1813" cy="130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215" y="317"/>
              <a:ext cx="1106" cy="596"/>
            </a:xfrm>
            <a:prstGeom prst="rect">
              <a:avLst/>
            </a:prstGeom>
            <a:noFill/>
            <a:ln w="38100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相当于视网膜</a:t>
              </a:r>
            </a:p>
          </p:txBody>
        </p:sp>
      </p:grpSp>
      <p:grpSp>
        <p:nvGrpSpPr>
          <p:cNvPr id="8197" name="Group 13"/>
          <p:cNvGrpSpPr/>
          <p:nvPr/>
        </p:nvGrpSpPr>
        <p:grpSpPr>
          <a:xfrm>
            <a:off x="6011863" y="4554538"/>
            <a:ext cx="2565400" cy="1935162"/>
            <a:chOff x="3787" y="2869"/>
            <a:chExt cx="1616" cy="1219"/>
          </a:xfrm>
        </p:grpSpPr>
        <p:sp>
          <p:nvSpPr>
            <p:cNvPr id="8198" name="Line 9"/>
            <p:cNvSpPr>
              <a:spLocks noChangeShapeType="1"/>
            </p:cNvSpPr>
            <p:nvPr/>
          </p:nvSpPr>
          <p:spPr bwMode="auto">
            <a:xfrm>
              <a:off x="3787" y="2869"/>
              <a:ext cx="794" cy="6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Text Box 10"/>
            <p:cNvSpPr txBox="1">
              <a:spLocks noChangeArrowheads="1"/>
            </p:cNvSpPr>
            <p:nvPr/>
          </p:nvSpPr>
          <p:spPr bwMode="auto">
            <a:xfrm>
              <a:off x="3986" y="3492"/>
              <a:ext cx="1417" cy="596"/>
            </a:xfrm>
            <a:prstGeom prst="rect">
              <a:avLst/>
            </a:prstGeom>
            <a:noFill/>
            <a:ln w="38100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相当于角膜和晶状体</a:t>
              </a:r>
            </a:p>
          </p:txBody>
        </p:sp>
      </p:grp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684213" y="3403600"/>
            <a:ext cx="7056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</a:p>
        </p:txBody>
      </p:sp>
      <p:sp>
        <p:nvSpPr>
          <p:cNvPr id="14" name="左大括号 13"/>
          <p:cNvSpPr/>
          <p:nvPr/>
        </p:nvSpPr>
        <p:spPr bwMode="auto">
          <a:xfrm flipH="1">
            <a:off x="6357938" y="1465263"/>
            <a:ext cx="357187" cy="5000625"/>
          </a:xfrm>
          <a:prstGeom prst="leftBrace">
            <a:avLst>
              <a:gd name="adj1" fmla="val 89315"/>
              <a:gd name="adj2" fmla="val 50000"/>
            </a:avLst>
          </a:prstGeom>
          <a:solidFill>
            <a:schemeClr val="bg1"/>
          </a:solidFill>
          <a:ln w="28575" algn="ctr">
            <a:solidFill>
              <a:schemeClr val="tx2"/>
            </a:solidFill>
            <a:round/>
          </a:ln>
        </p:spPr>
        <p:txBody>
          <a:bodyPr/>
          <a:lstStyle/>
          <a:p>
            <a:endParaRPr kumimoji="1" lang="zh-CN" altLang="en-US" sz="2800" b="1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8" y="3894138"/>
            <a:ext cx="50085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照相机成像的过程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8" y="1322388"/>
            <a:ext cx="44688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人眼视物的过程</a:t>
            </a:r>
          </a:p>
        </p:txBody>
      </p:sp>
      <p:pic>
        <p:nvPicPr>
          <p:cNvPr id="19" name="Picture 3" descr="E:\W020100824555489474043.jpg"/>
          <p:cNvPicPr>
            <a:picLocks noChangeAspect="1" noChangeArrowheads="1"/>
          </p:cNvPicPr>
          <p:nvPr/>
        </p:nvPicPr>
        <p:blipFill>
          <a:blip r:embed="rId2"/>
          <a:srcRect l="18291" t="18719" r="50220" b="71298"/>
          <a:stretch>
            <a:fillRect/>
          </a:stretch>
        </p:blipFill>
        <p:spPr bwMode="auto">
          <a:xfrm>
            <a:off x="746125" y="4552950"/>
            <a:ext cx="5162550" cy="20335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22738" y="2095500"/>
            <a:ext cx="1709737" cy="1485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31" name="Picture 7" descr="E:\040407582722.jpg"/>
          <p:cNvPicPr>
            <a:picLocks noChangeAspect="1" noChangeArrowheads="1"/>
          </p:cNvPicPr>
          <p:nvPr/>
        </p:nvPicPr>
        <p:blipFill>
          <a:blip r:embed="rId4"/>
          <a:srcRect l="88086" b="77972"/>
          <a:stretch>
            <a:fillRect/>
          </a:stretch>
        </p:blipFill>
        <p:spPr bwMode="auto">
          <a:xfrm>
            <a:off x="785813" y="2322513"/>
            <a:ext cx="1071562" cy="135731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组合 44"/>
          <p:cNvGrpSpPr/>
          <p:nvPr/>
        </p:nvGrpSpPr>
        <p:grpSpPr>
          <a:xfrm rot="540968">
            <a:off x="1377950" y="2520950"/>
            <a:ext cx="4275138" cy="358775"/>
            <a:chOff x="2157858" y="6116404"/>
            <a:chExt cx="4128654" cy="357190"/>
          </a:xfrm>
        </p:grpSpPr>
        <p:cxnSp>
          <p:nvCxnSpPr>
            <p:cNvPr id="9232" name="直接箭头连接符 41"/>
            <p:cNvCxnSpPr>
              <a:cxnSpLocks noChangeShapeType="1"/>
            </p:cNvCxnSpPr>
            <p:nvPr/>
          </p:nvCxnSpPr>
          <p:spPr bwMode="auto">
            <a:xfrm rot="-540968">
              <a:off x="2157858" y="6116404"/>
              <a:ext cx="2142891" cy="35719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tailEnd type="arrow" w="med" len="med"/>
            </a:ln>
          </p:spPr>
        </p:cxnSp>
        <p:cxnSp>
          <p:nvCxnSpPr>
            <p:cNvPr id="9233" name="直接连接符 43"/>
            <p:cNvCxnSpPr>
              <a:cxnSpLocks noChangeShapeType="1"/>
            </p:cNvCxnSpPr>
            <p:nvPr/>
          </p:nvCxnSpPr>
          <p:spPr bwMode="auto">
            <a:xfrm>
              <a:off x="4214810" y="6286520"/>
              <a:ext cx="2071702" cy="1588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</a:ln>
          </p:spPr>
        </p:cxnSp>
      </p:grpSp>
      <p:grpSp>
        <p:nvGrpSpPr>
          <p:cNvPr id="3" name="组合 45"/>
          <p:cNvGrpSpPr/>
          <p:nvPr/>
        </p:nvGrpSpPr>
        <p:grpSpPr>
          <a:xfrm rot="-780533">
            <a:off x="1360488" y="2851150"/>
            <a:ext cx="4295775" cy="481013"/>
            <a:chOff x="2172339" y="6030140"/>
            <a:chExt cx="4114173" cy="504061"/>
          </a:xfrm>
        </p:grpSpPr>
        <p:cxnSp>
          <p:nvCxnSpPr>
            <p:cNvPr id="9230" name="直接箭头连接符 46"/>
            <p:cNvCxnSpPr>
              <a:cxnSpLocks noChangeShapeType="1"/>
            </p:cNvCxnSpPr>
            <p:nvPr/>
          </p:nvCxnSpPr>
          <p:spPr bwMode="auto">
            <a:xfrm rot="780533" flipV="1">
              <a:off x="2172339" y="6030140"/>
              <a:ext cx="2143139" cy="504061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tailEnd type="arrow" w="med" len="med"/>
            </a:ln>
          </p:spPr>
        </p:cxnSp>
        <p:cxnSp>
          <p:nvCxnSpPr>
            <p:cNvPr id="9231" name="直接连接符 47"/>
            <p:cNvCxnSpPr>
              <a:cxnSpLocks noChangeShapeType="1"/>
            </p:cNvCxnSpPr>
            <p:nvPr/>
          </p:nvCxnSpPr>
          <p:spPr bwMode="auto">
            <a:xfrm>
              <a:off x="4214810" y="6286520"/>
              <a:ext cx="2071702" cy="1588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</a:ln>
          </p:spPr>
        </p:cxnSp>
      </p:grpSp>
      <p:sp>
        <p:nvSpPr>
          <p:cNvPr id="52" name="矩形 51"/>
          <p:cNvSpPr/>
          <p:nvPr/>
        </p:nvSpPr>
        <p:spPr bwMode="auto">
          <a:xfrm>
            <a:off x="5605463" y="2609850"/>
            <a:ext cx="46037" cy="428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zh-CN" altLang="en-US" sz="2800" b="1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27825" y="2484438"/>
            <a:ext cx="738188" cy="3644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kumimoji="1" lang="zh-CN" altLang="en-US" sz="3600" b="1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成像原理相同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你发现了什么？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5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2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/>
          <a:stretch>
            <a:fillRect/>
          </a:stretch>
        </p:blipFill>
        <p:spPr bwMode="auto">
          <a:xfrm>
            <a:off x="3048000" y="1135063"/>
            <a:ext cx="2971800" cy="261461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5"/>
          <p:cNvGrpSpPr/>
          <p:nvPr/>
        </p:nvGrpSpPr>
        <p:grpSpPr>
          <a:xfrm rot="181407">
            <a:off x="1524000" y="2049463"/>
            <a:ext cx="2133600" cy="304800"/>
            <a:chOff x="1584" y="2784"/>
            <a:chExt cx="960" cy="144"/>
          </a:xfrm>
        </p:grpSpPr>
        <p:sp>
          <p:nvSpPr>
            <p:cNvPr id="10261" name="Line 6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62" name="Line 7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/>
          <p:nvPr/>
        </p:nvGrpSpPr>
        <p:grpSpPr>
          <a:xfrm rot="939904">
            <a:off x="1501775" y="2560638"/>
            <a:ext cx="2228850" cy="322262"/>
            <a:chOff x="1584" y="2784"/>
            <a:chExt cx="960" cy="144"/>
          </a:xfrm>
        </p:grpSpPr>
        <p:sp>
          <p:nvSpPr>
            <p:cNvPr id="10259" name="Line 9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60" name="Line 10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1"/>
          <p:cNvGrpSpPr/>
          <p:nvPr/>
        </p:nvGrpSpPr>
        <p:grpSpPr>
          <a:xfrm rot="944066">
            <a:off x="3622675" y="2206625"/>
            <a:ext cx="2217738" cy="193675"/>
            <a:chOff x="1584" y="2784"/>
            <a:chExt cx="960" cy="144"/>
          </a:xfrm>
        </p:grpSpPr>
        <p:sp>
          <p:nvSpPr>
            <p:cNvPr id="10257" name="Line 12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8" name="Line 13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4"/>
          <p:cNvGrpSpPr/>
          <p:nvPr/>
        </p:nvGrpSpPr>
        <p:grpSpPr>
          <a:xfrm rot="-285818">
            <a:off x="3668713" y="2617788"/>
            <a:ext cx="2159000" cy="139700"/>
            <a:chOff x="1584" y="2784"/>
            <a:chExt cx="960" cy="144"/>
          </a:xfrm>
        </p:grpSpPr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28600" y="1973263"/>
            <a:ext cx="16002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来自物体的光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867400" y="2354263"/>
            <a:ext cx="2684463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会聚在视网膜上</a:t>
            </a:r>
          </a:p>
        </p:txBody>
      </p:sp>
      <p:pic>
        <p:nvPicPr>
          <p:cNvPr id="47124" name="Picture 20" descr="33646f678a17c23eab184cd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23000" t="2028" r="24001" b="13316"/>
          <a:stretch>
            <a:fillRect/>
          </a:stretch>
        </p:blipFill>
        <p:spPr bwMode="auto">
          <a:xfrm>
            <a:off x="7010400" y="2887663"/>
            <a:ext cx="2068513" cy="23415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5715000" y="2887663"/>
            <a:ext cx="838200" cy="228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6551613" y="3116263"/>
            <a:ext cx="838200" cy="228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 flipH="1">
            <a:off x="5741988" y="2351088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53" name="Rectangle 24"/>
          <p:cNvSpPr>
            <a:spLocks noGrp="1" noChangeArrowheads="1"/>
          </p:cNvSpPr>
          <p:nvPr>
            <p:ph type="title"/>
          </p:nvPr>
        </p:nvSpPr>
        <p:spPr>
          <a:xfrm>
            <a:off x="296863" y="188913"/>
            <a:ext cx="6046787" cy="103505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．人眼视物原理</a:t>
            </a:r>
            <a:endParaRPr lang="en-US" altLang="zh-CN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50825" y="3654425"/>
            <a:ext cx="6616700" cy="28352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晶状体和角膜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来自物体的光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会聚在视网膜上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形成物体的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倒立缩小的实像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）视网膜上感光细胞受光刺激，通过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视神经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把信号传给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lvl="1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大脑将倒立图像处理后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翻转过来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2" grpId="0"/>
      <p:bldP spid="47125" grpId="0" animBg="1"/>
      <p:bldP spid="47126" grpId="0" animBg="1"/>
      <p:bldP spid="47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8636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．人眼调节看远近不同的物体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841875" y="954088"/>
            <a:ext cx="4005263" cy="56245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）照相机“调焦”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伸缩镜头和暗箱，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改变物距和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像距。</a:t>
            </a:r>
            <a:endParaRPr lang="zh-CN" altLang="en-US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）人眼 “晶状体自动调节”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睫状体自动改变晶状体的形状，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改变焦距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68" name="Picture 3" descr="E:\W020100824555489474043.jpg"/>
          <p:cNvPicPr>
            <a:picLocks noChangeAspect="1" noChangeArrowheads="1"/>
          </p:cNvPicPr>
          <p:nvPr/>
        </p:nvPicPr>
        <p:blipFill>
          <a:blip r:embed="rId3"/>
          <a:srcRect l="18291" t="18719" r="50220" b="71298"/>
          <a:stretch>
            <a:fillRect/>
          </a:stretch>
        </p:blipFill>
        <p:spPr bwMode="auto">
          <a:xfrm>
            <a:off x="341313" y="684213"/>
            <a:ext cx="4521200" cy="23352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9" name="Picture 3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1313" y="3713163"/>
            <a:ext cx="4456112" cy="1589087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998538"/>
            <a:ext cx="5516563" cy="5535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①看远处时，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睫状体放松，晶状体变薄，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会聚能力弱（偏折能力小），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焦距变长。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endParaRPr lang="zh-CN" altLang="en-US" sz="2800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②看近处时，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睫状体收缩，晶状体变厚，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会聚能力强（偏折能力大），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焦距变短。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2291" name="Group 4"/>
          <p:cNvGrpSpPr/>
          <p:nvPr/>
        </p:nvGrpSpPr>
        <p:grpSpPr>
          <a:xfrm>
            <a:off x="71438" y="3833813"/>
            <a:ext cx="3600450" cy="1822450"/>
            <a:chOff x="2937" y="799"/>
            <a:chExt cx="2665" cy="1349"/>
          </a:xfrm>
        </p:grpSpPr>
        <p:pic>
          <p:nvPicPr>
            <p:cNvPr id="12295" name="Picture 5" descr="10002"/>
            <p:cNvPicPr>
              <a:picLocks noChangeAspect="1" noChangeArrowheads="1"/>
            </p:cNvPicPr>
            <p:nvPr/>
          </p:nvPicPr>
          <p:blipFill>
            <a:blip r:embed="rId2"/>
            <a:srcRect l="58553" r="523" b="23051"/>
            <a:stretch>
              <a:fillRect/>
            </a:stretch>
          </p:blipFill>
          <p:spPr bwMode="auto">
            <a:xfrm>
              <a:off x="2937" y="799"/>
              <a:ext cx="2665" cy="1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296" name="Oval 6"/>
            <p:cNvSpPr>
              <a:spLocks noChangeArrowheads="1"/>
            </p:cNvSpPr>
            <p:nvPr/>
          </p:nvSpPr>
          <p:spPr bwMode="auto">
            <a:xfrm>
              <a:off x="4261" y="1263"/>
              <a:ext cx="256" cy="42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292" name="Group 7"/>
          <p:cNvGrpSpPr/>
          <p:nvPr/>
        </p:nvGrpSpPr>
        <p:grpSpPr>
          <a:xfrm>
            <a:off x="71438" y="896938"/>
            <a:ext cx="3562350" cy="1866900"/>
            <a:chOff x="301" y="777"/>
            <a:chExt cx="2637" cy="1382"/>
          </a:xfrm>
        </p:grpSpPr>
        <p:pic>
          <p:nvPicPr>
            <p:cNvPr id="12293" name="Picture 8" descr="10002"/>
            <p:cNvPicPr>
              <a:picLocks noChangeAspect="1" noChangeArrowheads="1"/>
            </p:cNvPicPr>
            <p:nvPr/>
          </p:nvPicPr>
          <p:blipFill>
            <a:blip r:embed="rId3"/>
            <a:srcRect l="2597" r="55408" b="18304"/>
            <a:stretch>
              <a:fillRect/>
            </a:stretch>
          </p:blipFill>
          <p:spPr bwMode="auto">
            <a:xfrm>
              <a:off x="301" y="777"/>
              <a:ext cx="2637" cy="1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294" name="Oval 9"/>
            <p:cNvSpPr>
              <a:spLocks noChangeArrowheads="1"/>
            </p:cNvSpPr>
            <p:nvPr/>
          </p:nvSpPr>
          <p:spPr bwMode="auto">
            <a:xfrm>
              <a:off x="1764" y="1301"/>
              <a:ext cx="86" cy="42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1999</Words>
  <Application>Microsoft Office PowerPoint</Application>
  <PresentationFormat>全屏显示(4:3)</PresentationFormat>
  <Paragraphs>267</Paragraphs>
  <Slides>43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46" baseType="lpstr">
      <vt:lpstr>1_默认设计模板</vt:lpstr>
      <vt:lpstr>公式</vt:lpstr>
      <vt:lpstr>Equation</vt:lpstr>
      <vt:lpstr>PowerPoint 演示文稿</vt:lpstr>
      <vt:lpstr>第五章 透镜及其应用 第4节 眼睛和眼镜</vt:lpstr>
      <vt:lpstr>PowerPoint 演示文稿</vt:lpstr>
      <vt:lpstr>一、眼睛</vt:lpstr>
      <vt:lpstr>PowerPoint 演示文稿</vt:lpstr>
      <vt:lpstr>你发现了什么？</vt:lpstr>
      <vt:lpstr>2．人眼视物原理</vt:lpstr>
      <vt:lpstr>3．人眼调节看远近不同的物体</vt:lpstr>
      <vt:lpstr>PowerPoint 演示文稿</vt:lpstr>
      <vt:lpstr>PowerPoint 演示文稿</vt:lpstr>
      <vt:lpstr>4．远点和近点</vt:lpstr>
      <vt:lpstr>晶状体不能调节或调节能力减弱时，会出现什么情况呢？</vt:lpstr>
      <vt:lpstr>二、近视眼及其矫正</vt:lpstr>
      <vt:lpstr>三、远视眼及其矫正</vt:lpstr>
      <vt:lpstr>PowerPoint 演示文稿</vt:lpstr>
      <vt:lpstr>四、眼镜的度数</vt:lpstr>
      <vt:lpstr>第4节 眼睛和眼镜 小结</vt:lpstr>
      <vt:lpstr>PowerPoint 演示文稿</vt:lpstr>
      <vt:lpstr>1．眼睛与照相机的比较</vt:lpstr>
      <vt:lpstr>2．近视眼和远视眼</vt:lpstr>
      <vt:lpstr>巩固练习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PowerPoint 演示文稿</vt:lpstr>
      <vt:lpstr>PowerPoint 演示文稿</vt:lpstr>
      <vt:lpstr>5．取一副老花眼镜，测定它的两个镜片的度数。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台高一学生发明“水眼镜” 可随意调整倍率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dcterms:created xsi:type="dcterms:W3CDTF">2004-12-04T02:49:41Z</dcterms:created>
  <dcterms:modified xsi:type="dcterms:W3CDTF">2020-11-11T02:45:29Z</dcterms:modified>
</cp:coreProperties>
</file>