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32" r:id="rId2"/>
    <p:sldId id="473" r:id="rId3"/>
    <p:sldId id="453" r:id="rId4"/>
    <p:sldId id="477" r:id="rId5"/>
    <p:sldId id="509" r:id="rId6"/>
    <p:sldId id="445" r:id="rId7"/>
    <p:sldId id="446" r:id="rId8"/>
    <p:sldId id="533" r:id="rId9"/>
    <p:sldId id="505" r:id="rId10"/>
    <p:sldId id="517" r:id="rId11"/>
    <p:sldId id="513" r:id="rId12"/>
    <p:sldId id="514" r:id="rId13"/>
    <p:sldId id="515" r:id="rId14"/>
    <p:sldId id="520" r:id="rId15"/>
    <p:sldId id="547" r:id="rId16"/>
    <p:sldId id="518" r:id="rId17"/>
    <p:sldId id="546" r:id="rId18"/>
    <p:sldId id="519" r:id="rId19"/>
    <p:sldId id="510" r:id="rId20"/>
    <p:sldId id="530" r:id="rId21"/>
    <p:sldId id="527" r:id="rId22"/>
    <p:sldId id="549" r:id="rId23"/>
    <p:sldId id="521" r:id="rId24"/>
    <p:sldId id="522" r:id="rId25"/>
    <p:sldId id="523" r:id="rId26"/>
    <p:sldId id="524" r:id="rId27"/>
    <p:sldId id="525" r:id="rId28"/>
    <p:sldId id="526" r:id="rId29"/>
    <p:sldId id="534" r:id="rId30"/>
    <p:sldId id="535" r:id="rId31"/>
    <p:sldId id="536" r:id="rId32"/>
    <p:sldId id="545" r:id="rId33"/>
    <p:sldId id="538" r:id="rId34"/>
    <p:sldId id="537" r:id="rId35"/>
    <p:sldId id="550" r:id="rId36"/>
    <p:sldId id="539" r:id="rId37"/>
    <p:sldId id="541" r:id="rId38"/>
    <p:sldId id="542" r:id="rId39"/>
    <p:sldId id="543" r:id="rId40"/>
    <p:sldId id="544" r:id="rId41"/>
  </p:sldIdLst>
  <p:sldSz cx="9144000" cy="6858000" type="screen4x3"/>
  <p:notesSz cx="6858000" cy="9144000"/>
  <p:custDataLst>
    <p:tags r:id="rId43"/>
  </p:custDataLst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4" d="100"/>
          <a:sy n="84" d="100"/>
        </p:scale>
        <p:origin x="-1572" y="-90"/>
      </p:cViewPr>
      <p:guideLst>
        <p:guide orient="horz" pos="2112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B10020-F725-409B-8596-226D66A961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2226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95B6-139C-4408-AD74-788725A88F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45667-444B-403D-BB48-082712A23F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664D-36D9-4237-ACC9-07C92954EC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BDCC-D80B-444B-BA1B-5A5FD6940F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CD81-4C7A-49F5-B487-CFD8E809A6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9518-E34C-4062-ACE0-3D06F50CB3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F0AD-0BD7-4474-A64B-80EBAF598C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0C18-77FF-4049-AEF2-7A1B08E086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45B8-2B97-4C18-81B9-21BD64AE4C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D0F4-A104-41B5-9163-FB50281436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EE09-A09D-4316-8FCB-B8111E6E47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C5F0B3-78F2-4562-92D9-957D6041FF6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imgsa.baidu.com/timg?image&amp;quality=80&amp;size=b9999_10000&amp;sec=1541350623560&amp;di=ef45e48dc7e53433eee642a4d059ebc4&amp;imgtype=0&amp;src=http%3A%2F%2Fdocs.ebdoor.com%2FImage%2FInfoContentImage%2FProductDesc%2F2015%2F08%2F18%2Fde%2Fdee45fad-ad00-47a5-be62-2974860296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533400"/>
            <a:ext cx="8458200" cy="5638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868363"/>
          </a:xfrm>
        </p:spPr>
        <p:txBody>
          <a:bodyPr/>
          <a:lstStyle/>
          <a:p>
            <a:pPr algn="l" eaLnBrk="1" hangingPunct="1"/>
            <a:r>
              <a:rPr lang="en-US" altLang="zh-CN" sz="4800" b="1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4800" b="1" smtClean="0">
                <a:latin typeface="楷体" pitchFamily="49" charset="-122"/>
                <a:ea typeface="楷体" pitchFamily="49" charset="-122"/>
              </a:rPr>
              <a:t>．分析讨论</a:t>
            </a:r>
            <a:endParaRPr lang="en-US" altLang="zh-CN" sz="4800" b="1" smtClean="0">
              <a:latin typeface="楷体" pitchFamily="49" charset="-122"/>
              <a:ea typeface="楷体" panose="02010609060101010101" pitchFamily="49" charset="-122"/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000" b="1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）选择较暗还是较亮的环境？为什么？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答：</a:t>
            </a:r>
            <a:r>
              <a:rPr lang="zh-CN" altLang="en-US" sz="30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较暗</a:t>
            </a: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环境，便于观察到像。</a:t>
            </a:r>
            <a:endParaRPr lang="en-US" altLang="zh-CN" sz="3000" b="1" smtClean="0">
              <a:latin typeface="楷体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000" b="1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）为什么要用玻璃板代替平面镜？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答：玻璃板既反光又透光，便于</a:t>
            </a:r>
            <a:r>
              <a:rPr lang="zh-CN" altLang="en-US" sz="30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确定像的位置。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000" b="1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）物到镜的距离远了，像的大小怎么变化？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答：像的大小</a:t>
            </a:r>
            <a:r>
              <a:rPr lang="zh-CN" altLang="en-US" sz="30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不变</a:t>
            </a: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000" b="1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）用两个完全相同的蜡烛的目的是什么？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答：为了</a:t>
            </a:r>
            <a:r>
              <a:rPr lang="zh-CN" altLang="en-US" sz="30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比较像与物的大小</a:t>
            </a:r>
            <a:r>
              <a:rPr lang="zh-CN" altLang="en-US" sz="3000" b="1" smtClean="0">
                <a:latin typeface="楷体" pitchFamily="49" charset="-122"/>
                <a:ea typeface="楷体" pitchFamily="49" charset="-122"/>
              </a:rPr>
              <a:t>关系。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5638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）使用刻度尺（或方格纸）的目的是什么？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答：为了比较</a:t>
            </a:r>
            <a:r>
              <a:rPr lang="zh-CN" altLang="en-US" sz="3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像与物的位置关系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（或比较像与物到镜面距离关系）。</a:t>
            </a:r>
            <a:r>
              <a:rPr lang="zh-CN" altLang="en-US" sz="3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30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0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）将光屏放在镜后像的位置能否承接到像？说明什么？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  <a:r>
              <a:rPr lang="zh-CN" altLang="en-US" sz="3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不能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，说明平面镜成的是虚像。</a:t>
            </a: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3581400"/>
            <a:ext cx="2819400" cy="2771775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sp>
        <p:nvSpPr>
          <p:cNvPr id="247812" name="AutoShape 4"/>
          <p:cNvSpPr>
            <a:spLocks noChangeArrowheads="1"/>
          </p:cNvSpPr>
          <p:nvPr/>
        </p:nvSpPr>
        <p:spPr bwMode="auto">
          <a:xfrm rot="5400000">
            <a:off x="7622382" y="5484018"/>
            <a:ext cx="1460500" cy="8556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13 w 21600"/>
              <a:gd name="T13" fmla="*/ 3313 h 21600"/>
              <a:gd name="T14" fmla="*/ 18287 w 21600"/>
              <a:gd name="T15" fmla="*/ 18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25" y="21600"/>
                </a:lnTo>
                <a:lnTo>
                  <a:pt x="18575" y="21600"/>
                </a:lnTo>
                <a:lnTo>
                  <a:pt x="21600" y="0"/>
                </a:lnTo>
                <a:close/>
              </a:path>
            </a:pathLst>
          </a:custGeom>
          <a:noFill/>
          <a:ln w="38100" cap="rnd" algn="ctr">
            <a:solidFill>
              <a:schemeClr val="tx1"/>
            </a:solidFill>
            <a:prstDash val="sysDot"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486400" y="5562600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0" y="5562600"/>
                        <a:ext cx="361950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8382000" y="5638800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0" y="5638800"/>
                        <a:ext cx="361950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）手拿未点燃蜡烛在桌面上怎么移动也不能跟像重合，原因是什么？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答：玻璃板没有与桌面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垂直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48400" y="4648200"/>
            <a:ext cx="2738438" cy="1138238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2895600"/>
            <a:ext cx="5105400" cy="2914650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）为什么玻璃板用薄的而不用厚的？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厚玻璃板能明显成两个像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不能确定像的位置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r>
              <a:rPr lang="zh-CN" altLang="en-US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）不断改变物到镜面的距离，多次测量的目的是什么？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避免偶然性，得到普遍适用规律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）能否用跳棋等不发光物体代替蜡烛进行实验？怎么进行实验？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答：可以，用手电筒照射玻璃板前的蜡烛。</a:t>
            </a:r>
            <a:endParaRPr lang="zh-CN" altLang="en-US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" name="Picture 4" descr="D:\我的文档\Pictures\11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35990" y="2514600"/>
            <a:ext cx="4293610" cy="3825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715962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二、平面镜的应用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304800"/>
            <a:ext cx="4343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．成像（照镜子）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143000"/>
            <a:ext cx="4191000" cy="2500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1509" name="Picture 5" descr="u=2019496404,1047607947&amp;fm=52&amp;gp=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1143000"/>
            <a:ext cx="3962400" cy="2563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14600" y="3810000"/>
            <a:ext cx="3962400" cy="28368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895600"/>
            <a:ext cx="5416550" cy="3733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52800" y="0"/>
            <a:ext cx="5649913" cy="3886200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30480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．改变光路</a:t>
            </a:r>
          </a:p>
        </p:txBody>
      </p:sp>
      <p:pic>
        <p:nvPicPr>
          <p:cNvPr id="23555" name="Picture 3" descr="潜望镜美图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43400" y="3657600"/>
            <a:ext cx="4124325" cy="3200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43400" y="228600"/>
            <a:ext cx="4514850" cy="3276600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" y="1600200"/>
            <a:ext cx="2733675" cy="4257675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grpSp>
        <p:nvGrpSpPr>
          <p:cNvPr id="23558" name="Group 6"/>
          <p:cNvGrpSpPr/>
          <p:nvPr/>
        </p:nvGrpSpPr>
        <p:grpSpPr>
          <a:xfrm>
            <a:off x="2209800" y="1219200"/>
            <a:ext cx="1752600" cy="3105150"/>
            <a:chOff x="1488" y="1011"/>
            <a:chExt cx="1104" cy="1956"/>
          </a:xfrm>
        </p:grpSpPr>
        <p:grpSp>
          <p:nvGrpSpPr>
            <p:cNvPr id="23571" name="Group 7"/>
            <p:cNvGrpSpPr/>
            <p:nvPr/>
          </p:nvGrpSpPr>
          <p:grpSpPr>
            <a:xfrm>
              <a:off x="1488" y="1104"/>
              <a:ext cx="1104" cy="1776"/>
              <a:chOff x="1488" y="1104"/>
              <a:chExt cx="1104" cy="1776"/>
            </a:xfrm>
          </p:grpSpPr>
          <p:sp>
            <p:nvSpPr>
              <p:cNvPr id="23597" name="Line 8"/>
              <p:cNvSpPr>
                <a:spLocks noChangeShapeType="1"/>
              </p:cNvSpPr>
              <p:nvPr/>
            </p:nvSpPr>
            <p:spPr bwMode="auto">
              <a:xfrm>
                <a:off x="1488" y="1104"/>
                <a:ext cx="76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8" name="Line 9"/>
              <p:cNvSpPr>
                <a:spLocks noChangeShapeType="1"/>
              </p:cNvSpPr>
              <p:nvPr/>
            </p:nvSpPr>
            <p:spPr bwMode="auto">
              <a:xfrm flipH="1">
                <a:off x="1500" y="1104"/>
                <a:ext cx="0" cy="4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9" name="Line 10"/>
              <p:cNvSpPr>
                <a:spLocks noChangeShapeType="1"/>
              </p:cNvSpPr>
              <p:nvPr/>
            </p:nvSpPr>
            <p:spPr bwMode="auto">
              <a:xfrm>
                <a:off x="1488" y="1542"/>
                <a:ext cx="3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600" name="Line 11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0" cy="13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601" name="Line 12"/>
              <p:cNvSpPr>
                <a:spLocks noChangeShapeType="1"/>
              </p:cNvSpPr>
              <p:nvPr/>
            </p:nvSpPr>
            <p:spPr bwMode="auto">
              <a:xfrm>
                <a:off x="1824" y="2880"/>
                <a:ext cx="76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602" name="Line 13"/>
              <p:cNvSpPr>
                <a:spLocks noChangeShapeType="1"/>
              </p:cNvSpPr>
              <p:nvPr/>
            </p:nvSpPr>
            <p:spPr bwMode="auto">
              <a:xfrm flipH="1">
                <a:off x="2256" y="1104"/>
                <a:ext cx="0" cy="13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603" name="Line 14"/>
              <p:cNvSpPr>
                <a:spLocks noChangeShapeType="1"/>
              </p:cNvSpPr>
              <p:nvPr/>
            </p:nvSpPr>
            <p:spPr bwMode="auto">
              <a:xfrm>
                <a:off x="2256" y="2448"/>
                <a:ext cx="3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604" name="Line 15"/>
              <p:cNvSpPr>
                <a:spLocks noChangeShapeType="1"/>
              </p:cNvSpPr>
              <p:nvPr/>
            </p:nvSpPr>
            <p:spPr bwMode="auto">
              <a:xfrm flipH="1">
                <a:off x="2586" y="2448"/>
                <a:ext cx="0" cy="43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3572" name="Group 16"/>
            <p:cNvGrpSpPr/>
            <p:nvPr/>
          </p:nvGrpSpPr>
          <p:grpSpPr>
            <a:xfrm>
              <a:off x="1877" y="1011"/>
              <a:ext cx="388" cy="591"/>
              <a:chOff x="1877" y="1011"/>
              <a:chExt cx="388" cy="591"/>
            </a:xfrm>
          </p:grpSpPr>
          <p:sp>
            <p:nvSpPr>
              <p:cNvPr id="23585" name="Line 17"/>
              <p:cNvSpPr>
                <a:spLocks noChangeShapeType="1"/>
              </p:cNvSpPr>
              <p:nvPr/>
            </p:nvSpPr>
            <p:spPr bwMode="auto">
              <a:xfrm rot="-8100000">
                <a:off x="1736" y="1307"/>
                <a:ext cx="59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6" name="Line 18"/>
              <p:cNvSpPr>
                <a:spLocks noChangeShapeType="1"/>
              </p:cNvSpPr>
              <p:nvPr/>
            </p:nvSpPr>
            <p:spPr bwMode="auto">
              <a:xfrm rot="13500000" flipH="1">
                <a:off x="2217" y="1447"/>
                <a:ext cx="48" cy="4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7" name="Line 19"/>
              <p:cNvSpPr>
                <a:spLocks noChangeShapeType="1"/>
              </p:cNvSpPr>
              <p:nvPr/>
            </p:nvSpPr>
            <p:spPr bwMode="auto">
              <a:xfrm rot="13500000" flipH="1">
                <a:off x="2177" y="1401"/>
                <a:ext cx="74" cy="7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8" name="Line 20"/>
              <p:cNvSpPr>
                <a:spLocks noChangeShapeType="1"/>
              </p:cNvSpPr>
              <p:nvPr/>
            </p:nvSpPr>
            <p:spPr bwMode="auto">
              <a:xfrm rot="13500000" flipH="1">
                <a:off x="2148" y="1356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9" name="Line 21"/>
              <p:cNvSpPr>
                <a:spLocks noChangeShapeType="1"/>
              </p:cNvSpPr>
              <p:nvPr/>
            </p:nvSpPr>
            <p:spPr bwMode="auto">
              <a:xfrm rot="13500000" flipH="1">
                <a:off x="2114" y="1322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0" name="Line 22"/>
              <p:cNvSpPr>
                <a:spLocks noChangeShapeType="1"/>
              </p:cNvSpPr>
              <p:nvPr/>
            </p:nvSpPr>
            <p:spPr bwMode="auto">
              <a:xfrm rot="13500000" flipH="1">
                <a:off x="2080" y="1288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1" name="Line 23"/>
              <p:cNvSpPr>
                <a:spLocks noChangeShapeType="1"/>
              </p:cNvSpPr>
              <p:nvPr/>
            </p:nvSpPr>
            <p:spPr bwMode="auto">
              <a:xfrm rot="13500000" flipH="1">
                <a:off x="2047" y="1255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2" name="Line 24"/>
              <p:cNvSpPr>
                <a:spLocks noChangeShapeType="1"/>
              </p:cNvSpPr>
              <p:nvPr/>
            </p:nvSpPr>
            <p:spPr bwMode="auto">
              <a:xfrm rot="13500000" flipH="1">
                <a:off x="2013" y="1221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3" name="Line 25"/>
              <p:cNvSpPr>
                <a:spLocks noChangeShapeType="1"/>
              </p:cNvSpPr>
              <p:nvPr/>
            </p:nvSpPr>
            <p:spPr bwMode="auto">
              <a:xfrm rot="13500000" flipH="1">
                <a:off x="1979" y="1187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4" name="Line 26"/>
              <p:cNvSpPr>
                <a:spLocks noChangeShapeType="1"/>
              </p:cNvSpPr>
              <p:nvPr/>
            </p:nvSpPr>
            <p:spPr bwMode="auto">
              <a:xfrm rot="13500000" flipH="1">
                <a:off x="1945" y="1153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5" name="Line 27"/>
              <p:cNvSpPr>
                <a:spLocks noChangeShapeType="1"/>
              </p:cNvSpPr>
              <p:nvPr/>
            </p:nvSpPr>
            <p:spPr bwMode="auto">
              <a:xfrm rot="13500000" flipH="1">
                <a:off x="1911" y="1119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96" name="Line 28"/>
              <p:cNvSpPr>
                <a:spLocks noChangeShapeType="1"/>
              </p:cNvSpPr>
              <p:nvPr/>
            </p:nvSpPr>
            <p:spPr bwMode="auto">
              <a:xfrm rot="13500000" flipH="1">
                <a:off x="1877" y="1085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3573" name="Group 29"/>
            <p:cNvGrpSpPr/>
            <p:nvPr/>
          </p:nvGrpSpPr>
          <p:grpSpPr>
            <a:xfrm>
              <a:off x="1828" y="2390"/>
              <a:ext cx="374" cy="577"/>
              <a:chOff x="1828" y="2390"/>
              <a:chExt cx="374" cy="577"/>
            </a:xfrm>
          </p:grpSpPr>
          <p:sp>
            <p:nvSpPr>
              <p:cNvPr id="23574" name="Line 30"/>
              <p:cNvSpPr>
                <a:spLocks noChangeShapeType="1"/>
              </p:cNvSpPr>
              <p:nvPr/>
            </p:nvSpPr>
            <p:spPr bwMode="auto">
              <a:xfrm rot="2700000">
                <a:off x="1761" y="2679"/>
                <a:ext cx="577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75" name="Line 31"/>
              <p:cNvSpPr>
                <a:spLocks noChangeShapeType="1"/>
              </p:cNvSpPr>
              <p:nvPr/>
            </p:nvSpPr>
            <p:spPr bwMode="auto">
              <a:xfrm rot="2700000" flipH="1">
                <a:off x="1828" y="2508"/>
                <a:ext cx="73" cy="7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76" name="Line 32"/>
              <p:cNvSpPr>
                <a:spLocks noChangeShapeType="1"/>
              </p:cNvSpPr>
              <p:nvPr/>
            </p:nvSpPr>
            <p:spPr bwMode="auto">
              <a:xfrm rot="2700000" flipH="1">
                <a:off x="1835" y="2531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77" name="Line 33"/>
              <p:cNvSpPr>
                <a:spLocks noChangeShapeType="1"/>
              </p:cNvSpPr>
              <p:nvPr/>
            </p:nvSpPr>
            <p:spPr bwMode="auto">
              <a:xfrm rot="2700000" flipH="1">
                <a:off x="1869" y="2565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78" name="Line 34"/>
              <p:cNvSpPr>
                <a:spLocks noChangeShapeType="1"/>
              </p:cNvSpPr>
              <p:nvPr/>
            </p:nvSpPr>
            <p:spPr bwMode="auto">
              <a:xfrm rot="2700000" flipH="1">
                <a:off x="1903" y="2599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79" name="Line 35"/>
              <p:cNvSpPr>
                <a:spLocks noChangeShapeType="1"/>
              </p:cNvSpPr>
              <p:nvPr/>
            </p:nvSpPr>
            <p:spPr bwMode="auto">
              <a:xfrm rot="2700000" flipH="1">
                <a:off x="1936" y="2632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0" name="Line 36"/>
              <p:cNvSpPr>
                <a:spLocks noChangeShapeType="1"/>
              </p:cNvSpPr>
              <p:nvPr/>
            </p:nvSpPr>
            <p:spPr bwMode="auto">
              <a:xfrm rot="2700000" flipH="1">
                <a:off x="1970" y="2666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1" name="Line 37"/>
              <p:cNvSpPr>
                <a:spLocks noChangeShapeType="1"/>
              </p:cNvSpPr>
              <p:nvPr/>
            </p:nvSpPr>
            <p:spPr bwMode="auto">
              <a:xfrm rot="2700000" flipH="1">
                <a:off x="2004" y="2700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2" name="Line 38"/>
              <p:cNvSpPr>
                <a:spLocks noChangeShapeType="1"/>
              </p:cNvSpPr>
              <p:nvPr/>
            </p:nvSpPr>
            <p:spPr bwMode="auto">
              <a:xfrm rot="2700000" flipH="1">
                <a:off x="2038" y="2734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3" name="Line 39"/>
              <p:cNvSpPr>
                <a:spLocks noChangeShapeType="1"/>
              </p:cNvSpPr>
              <p:nvPr/>
            </p:nvSpPr>
            <p:spPr bwMode="auto">
              <a:xfrm rot="2700000" flipH="1">
                <a:off x="2072" y="2768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84" name="Line 40"/>
              <p:cNvSpPr>
                <a:spLocks noChangeShapeType="1"/>
              </p:cNvSpPr>
              <p:nvPr/>
            </p:nvSpPr>
            <p:spPr bwMode="auto">
              <a:xfrm rot="2700000" flipH="1">
                <a:off x="2106" y="2802"/>
                <a:ext cx="96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41"/>
          <p:cNvGrpSpPr/>
          <p:nvPr/>
        </p:nvGrpSpPr>
        <p:grpSpPr>
          <a:xfrm>
            <a:off x="1828800" y="1671638"/>
            <a:ext cx="1219200" cy="0"/>
            <a:chOff x="1440" y="1053"/>
            <a:chExt cx="768" cy="0"/>
          </a:xfrm>
        </p:grpSpPr>
        <p:sp>
          <p:nvSpPr>
            <p:cNvPr id="23569" name="Line 42"/>
            <p:cNvSpPr>
              <a:spLocks noChangeShapeType="1"/>
            </p:cNvSpPr>
            <p:nvPr/>
          </p:nvSpPr>
          <p:spPr bwMode="auto">
            <a:xfrm>
              <a:off x="1440" y="1053"/>
              <a:ext cx="76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70" name="Line 43"/>
            <p:cNvSpPr>
              <a:spLocks noChangeShapeType="1"/>
            </p:cNvSpPr>
            <p:nvPr/>
          </p:nvSpPr>
          <p:spPr bwMode="auto">
            <a:xfrm>
              <a:off x="1824" y="1053"/>
              <a:ext cx="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55020" name="Line 44"/>
          <p:cNvSpPr>
            <a:spLocks noChangeShapeType="1"/>
          </p:cNvSpPr>
          <p:nvPr/>
        </p:nvSpPr>
        <p:spPr bwMode="auto">
          <a:xfrm flipH="1">
            <a:off x="2514600" y="1676400"/>
            <a:ext cx="533400" cy="3810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7" name="Group 45"/>
          <p:cNvGrpSpPr/>
          <p:nvPr/>
        </p:nvGrpSpPr>
        <p:grpSpPr>
          <a:xfrm>
            <a:off x="3048000" y="1676400"/>
            <a:ext cx="0" cy="2133600"/>
            <a:chOff x="2208" y="1056"/>
            <a:chExt cx="0" cy="1344"/>
          </a:xfrm>
        </p:grpSpPr>
        <p:sp>
          <p:nvSpPr>
            <p:cNvPr id="23567" name="Line 46"/>
            <p:cNvSpPr>
              <a:spLocks noChangeShapeType="1"/>
            </p:cNvSpPr>
            <p:nvPr/>
          </p:nvSpPr>
          <p:spPr bwMode="auto">
            <a:xfrm flipH="1">
              <a:off x="2208" y="1056"/>
              <a:ext cx="0" cy="13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68" name="Line 47"/>
            <p:cNvSpPr>
              <a:spLocks noChangeShapeType="1"/>
            </p:cNvSpPr>
            <p:nvPr/>
          </p:nvSpPr>
          <p:spPr bwMode="auto">
            <a:xfrm flipH="1">
              <a:off x="2208" y="1584"/>
              <a:ext cx="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55024" name="Line 48"/>
          <p:cNvSpPr>
            <a:spLocks noChangeShapeType="1"/>
          </p:cNvSpPr>
          <p:nvPr/>
        </p:nvSpPr>
        <p:spPr bwMode="auto">
          <a:xfrm flipV="1">
            <a:off x="3048000" y="3276600"/>
            <a:ext cx="533400" cy="5334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8" name="Group 49"/>
          <p:cNvGrpSpPr/>
          <p:nvPr/>
        </p:nvGrpSpPr>
        <p:grpSpPr>
          <a:xfrm>
            <a:off x="3048000" y="3810000"/>
            <a:ext cx="1219200" cy="0"/>
            <a:chOff x="2208" y="2400"/>
            <a:chExt cx="768" cy="0"/>
          </a:xfrm>
        </p:grpSpPr>
        <p:sp>
          <p:nvSpPr>
            <p:cNvPr id="23565" name="Line 50"/>
            <p:cNvSpPr>
              <a:spLocks noChangeShapeType="1"/>
            </p:cNvSpPr>
            <p:nvPr/>
          </p:nvSpPr>
          <p:spPr bwMode="auto">
            <a:xfrm>
              <a:off x="2592" y="2400"/>
              <a:ext cx="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66" name="Line 51"/>
            <p:cNvSpPr>
              <a:spLocks noChangeShapeType="1"/>
            </p:cNvSpPr>
            <p:nvPr/>
          </p:nvSpPr>
          <p:spPr bwMode="auto">
            <a:xfrm>
              <a:off x="2208" y="2400"/>
              <a:ext cx="76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3564" name="Rectangle 52"/>
          <p:cNvSpPr>
            <a:spLocks noChangeArrowheads="1"/>
          </p:cNvSpPr>
          <p:nvPr/>
        </p:nvSpPr>
        <p:spPr bwMode="auto">
          <a:xfrm>
            <a:off x="533400" y="5867400"/>
            <a:ext cx="2516188" cy="641350"/>
          </a:xfrm>
          <a:prstGeom prst="rect">
            <a:avLst/>
          </a:prstGeom>
          <a:noFill/>
          <a:ln w="31750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潜望镜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  <p:bldP spid="255020" grpId="0" animBg="1"/>
      <p:bldP spid="2550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三、平面镜成像作图</a:t>
            </a:r>
          </a:p>
        </p:txBody>
      </p:sp>
      <p:sp>
        <p:nvSpPr>
          <p:cNvPr id="24579" name="Rectangle 6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．画点光源</a:t>
            </a:r>
            <a:endParaRPr lang="en-US" altLang="zh-CN" sz="32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580" name="Rectangle 6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．画平面镜</a:t>
            </a:r>
          </a:p>
        </p:txBody>
      </p:sp>
      <p:pic>
        <p:nvPicPr>
          <p:cNvPr id="24581" name="Picture 4" descr="八年物理上册笔记 04-03平面镜成像2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3073400"/>
            <a:ext cx="2921000" cy="2413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41669" name="Line 5"/>
          <p:cNvSpPr>
            <a:spLocks noChangeShapeType="1"/>
          </p:cNvSpPr>
          <p:nvPr/>
        </p:nvSpPr>
        <p:spPr bwMode="auto">
          <a:xfrm flipH="1" flipV="1">
            <a:off x="1447800" y="3302000"/>
            <a:ext cx="0" cy="198120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1670" name="AutoShape 6"/>
          <p:cNvSpPr>
            <a:spLocks noChangeArrowheads="1"/>
          </p:cNvSpPr>
          <p:nvPr/>
        </p:nvSpPr>
        <p:spPr bwMode="auto">
          <a:xfrm>
            <a:off x="1409700" y="3289300"/>
            <a:ext cx="76200" cy="76200"/>
          </a:xfrm>
          <a:prstGeom prst="flowChartConnector">
            <a:avLst/>
          </a:prstGeom>
          <a:solidFill>
            <a:schemeClr val="tx1"/>
          </a:solidFill>
          <a:ln w="31750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1600200" y="3073400"/>
            <a:ext cx="533400" cy="457200"/>
          </a:xfrm>
          <a:prstGeom prst="rect">
            <a:avLst/>
          </a:prstGeom>
          <a:noFill/>
          <a:ln w="31750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5486400" y="3124200"/>
            <a:ext cx="990600" cy="2540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4419600" y="4902200"/>
            <a:ext cx="3276600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587" name="Line 19"/>
          <p:cNvSpPr>
            <a:spLocks noChangeShapeType="1"/>
          </p:cNvSpPr>
          <p:nvPr/>
        </p:nvSpPr>
        <p:spPr bwMode="auto">
          <a:xfrm flipV="1">
            <a:off x="4419600" y="3149600"/>
            <a:ext cx="1066800" cy="175260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tailEnd type="arrow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6019800" y="2971800"/>
            <a:ext cx="152400" cy="152400"/>
            <a:chOff x="2112" y="3456"/>
            <a:chExt cx="240" cy="192"/>
          </a:xfrm>
        </p:grpSpPr>
        <p:sp>
          <p:nvSpPr>
            <p:cNvPr id="24611" name="Line 21"/>
            <p:cNvSpPr>
              <a:spLocks noChangeShapeType="1"/>
            </p:cNvSpPr>
            <p:nvPr/>
          </p:nvSpPr>
          <p:spPr bwMode="auto">
            <a:xfrm>
              <a:off x="2112" y="3456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12" name="Line 22"/>
            <p:cNvSpPr>
              <a:spLocks noChangeShapeType="1"/>
            </p:cNvSpPr>
            <p:nvPr/>
          </p:nvSpPr>
          <p:spPr bwMode="auto">
            <a:xfrm flipH="1">
              <a:off x="2352" y="3456"/>
              <a:ext cx="0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6019800" y="4724400"/>
            <a:ext cx="152400" cy="152400"/>
            <a:chOff x="2112" y="3456"/>
            <a:chExt cx="240" cy="192"/>
          </a:xfrm>
        </p:grpSpPr>
        <p:sp>
          <p:nvSpPr>
            <p:cNvPr id="24609" name="Line 24"/>
            <p:cNvSpPr>
              <a:spLocks noChangeShapeType="1"/>
            </p:cNvSpPr>
            <p:nvPr/>
          </p:nvSpPr>
          <p:spPr bwMode="auto">
            <a:xfrm>
              <a:off x="2112" y="3456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10" name="Line 25"/>
            <p:cNvSpPr>
              <a:spLocks noChangeShapeType="1"/>
            </p:cNvSpPr>
            <p:nvPr/>
          </p:nvSpPr>
          <p:spPr bwMode="auto">
            <a:xfrm flipH="1">
              <a:off x="2352" y="3456"/>
              <a:ext cx="0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1447800" y="4216400"/>
            <a:ext cx="152400" cy="152400"/>
            <a:chOff x="2112" y="3456"/>
            <a:chExt cx="240" cy="192"/>
          </a:xfrm>
        </p:grpSpPr>
        <p:sp>
          <p:nvSpPr>
            <p:cNvPr id="24607" name="Line 27"/>
            <p:cNvSpPr>
              <a:spLocks noChangeShapeType="1"/>
            </p:cNvSpPr>
            <p:nvPr/>
          </p:nvSpPr>
          <p:spPr bwMode="auto">
            <a:xfrm>
              <a:off x="2112" y="3456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8" name="Line 28"/>
            <p:cNvSpPr>
              <a:spLocks noChangeShapeType="1"/>
            </p:cNvSpPr>
            <p:nvPr/>
          </p:nvSpPr>
          <p:spPr bwMode="auto">
            <a:xfrm flipH="1">
              <a:off x="2352" y="3456"/>
              <a:ext cx="0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Group 65"/>
          <p:cNvGrpSpPr/>
          <p:nvPr/>
        </p:nvGrpSpPr>
        <p:grpSpPr>
          <a:xfrm>
            <a:off x="5867400" y="2819400"/>
            <a:ext cx="165100" cy="2438400"/>
            <a:chOff x="3672" y="1798"/>
            <a:chExt cx="104" cy="1536"/>
          </a:xfrm>
        </p:grpSpPr>
        <p:sp>
          <p:nvSpPr>
            <p:cNvPr id="24598" name="Line 8"/>
            <p:cNvSpPr>
              <a:spLocks noChangeShapeType="1"/>
            </p:cNvSpPr>
            <p:nvPr/>
          </p:nvSpPr>
          <p:spPr bwMode="auto">
            <a:xfrm flipH="1">
              <a:off x="3680" y="1798"/>
              <a:ext cx="96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599" name="Line 9"/>
            <p:cNvSpPr>
              <a:spLocks noChangeShapeType="1"/>
            </p:cNvSpPr>
            <p:nvPr/>
          </p:nvSpPr>
          <p:spPr bwMode="auto">
            <a:xfrm flipH="1">
              <a:off x="3680" y="1990"/>
              <a:ext cx="96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0" name="Line 10"/>
            <p:cNvSpPr>
              <a:spLocks noChangeShapeType="1"/>
            </p:cNvSpPr>
            <p:nvPr/>
          </p:nvSpPr>
          <p:spPr bwMode="auto">
            <a:xfrm flipH="1">
              <a:off x="3672" y="2182"/>
              <a:ext cx="96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1" name="Line 11"/>
            <p:cNvSpPr>
              <a:spLocks noChangeShapeType="1"/>
            </p:cNvSpPr>
            <p:nvPr/>
          </p:nvSpPr>
          <p:spPr bwMode="auto">
            <a:xfrm flipH="1">
              <a:off x="3672" y="2350"/>
              <a:ext cx="96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2" name="Line 12"/>
            <p:cNvSpPr>
              <a:spLocks noChangeShapeType="1"/>
            </p:cNvSpPr>
            <p:nvPr/>
          </p:nvSpPr>
          <p:spPr bwMode="auto">
            <a:xfrm flipH="1">
              <a:off x="3672" y="2518"/>
              <a:ext cx="96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3" name="Line 13"/>
            <p:cNvSpPr>
              <a:spLocks noChangeShapeType="1"/>
            </p:cNvSpPr>
            <p:nvPr/>
          </p:nvSpPr>
          <p:spPr bwMode="auto">
            <a:xfrm flipH="1">
              <a:off x="3680" y="2678"/>
              <a:ext cx="96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4" name="Line 14"/>
            <p:cNvSpPr>
              <a:spLocks noChangeShapeType="1"/>
            </p:cNvSpPr>
            <p:nvPr/>
          </p:nvSpPr>
          <p:spPr bwMode="auto">
            <a:xfrm flipH="1">
              <a:off x="3680" y="2854"/>
              <a:ext cx="96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5" name="Line 15"/>
            <p:cNvSpPr>
              <a:spLocks noChangeShapeType="1"/>
            </p:cNvSpPr>
            <p:nvPr/>
          </p:nvSpPr>
          <p:spPr bwMode="auto">
            <a:xfrm flipH="1">
              <a:off x="3672" y="3046"/>
              <a:ext cx="96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6" name="Line 16"/>
            <p:cNvSpPr>
              <a:spLocks noChangeShapeType="1"/>
            </p:cNvSpPr>
            <p:nvPr/>
          </p:nvSpPr>
          <p:spPr bwMode="auto">
            <a:xfrm flipH="1">
              <a:off x="3672" y="3238"/>
              <a:ext cx="96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41694" name="Line 30"/>
          <p:cNvSpPr>
            <a:spLocks noChangeShapeType="1"/>
          </p:cNvSpPr>
          <p:nvPr/>
        </p:nvSpPr>
        <p:spPr bwMode="auto">
          <a:xfrm flipH="1">
            <a:off x="6019800" y="2743200"/>
            <a:ext cx="0" cy="2590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593" name="Line 31"/>
          <p:cNvSpPr>
            <a:spLocks noChangeShapeType="1"/>
          </p:cNvSpPr>
          <p:nvPr/>
        </p:nvSpPr>
        <p:spPr bwMode="auto">
          <a:xfrm flipH="1" flipV="1">
            <a:off x="6502400" y="3098800"/>
            <a:ext cx="1219200" cy="1778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tailEnd type="arrow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594" name="Text Box 32"/>
          <p:cNvSpPr txBox="1">
            <a:spLocks noChangeArrowheads="1"/>
          </p:cNvSpPr>
          <p:nvPr/>
        </p:nvSpPr>
        <p:spPr bwMode="auto">
          <a:xfrm>
            <a:off x="6502400" y="2667000"/>
            <a:ext cx="609600" cy="641350"/>
          </a:xfrm>
          <a:prstGeom prst="rect">
            <a:avLst/>
          </a:prstGeom>
          <a:noFill/>
          <a:ln w="31750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</a:p>
        </p:txBody>
      </p:sp>
      <p:sp>
        <p:nvSpPr>
          <p:cNvPr id="24595" name="Text Box 33"/>
          <p:cNvSpPr txBox="1">
            <a:spLocks noChangeArrowheads="1"/>
          </p:cNvSpPr>
          <p:nvPr/>
        </p:nvSpPr>
        <p:spPr bwMode="auto">
          <a:xfrm>
            <a:off x="7645400" y="4387850"/>
            <a:ext cx="609600" cy="641350"/>
          </a:xfrm>
          <a:prstGeom prst="rect">
            <a:avLst/>
          </a:prstGeom>
          <a:noFill/>
          <a:ln w="31750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</a:p>
        </p:txBody>
      </p:sp>
      <p:sp>
        <p:nvSpPr>
          <p:cNvPr id="24596" name="Text Box 34"/>
          <p:cNvSpPr txBox="1">
            <a:spLocks noChangeArrowheads="1"/>
          </p:cNvSpPr>
          <p:nvPr/>
        </p:nvSpPr>
        <p:spPr bwMode="auto">
          <a:xfrm>
            <a:off x="4648200" y="2616200"/>
            <a:ext cx="609600" cy="646331"/>
          </a:xfrm>
          <a:prstGeom prst="rect">
            <a:avLst/>
          </a:prstGeom>
          <a:noFill/>
          <a:ln w="31750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A'</a:t>
            </a:r>
          </a:p>
        </p:txBody>
      </p:sp>
      <p:sp>
        <p:nvSpPr>
          <p:cNvPr id="24597" name="Text Box 35"/>
          <p:cNvSpPr txBox="1">
            <a:spLocks noChangeArrowheads="1"/>
          </p:cNvSpPr>
          <p:nvPr/>
        </p:nvSpPr>
        <p:spPr bwMode="auto">
          <a:xfrm>
            <a:off x="3886200" y="4445000"/>
            <a:ext cx="609600" cy="646331"/>
          </a:xfrm>
          <a:prstGeom prst="rect">
            <a:avLst/>
          </a:prstGeom>
          <a:noFill/>
          <a:ln w="31750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B'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animBg="1"/>
      <p:bldP spid="241670" grpId="0" animBg="1"/>
      <p:bldP spid="241671" grpId="0"/>
      <p:bldP spid="241681" grpId="0" animBg="1"/>
      <p:bldP spid="241682" grpId="0" animBg="1"/>
      <p:bldP spid="2416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2"/>
          <p:cNvGrpSpPr/>
          <p:nvPr/>
        </p:nvGrpSpPr>
        <p:grpSpPr>
          <a:xfrm>
            <a:off x="1219200" y="2362200"/>
            <a:ext cx="3124200" cy="1579563"/>
            <a:chOff x="1776" y="1920"/>
            <a:chExt cx="1968" cy="995"/>
          </a:xfrm>
        </p:grpSpPr>
        <p:grpSp>
          <p:nvGrpSpPr>
            <p:cNvPr id="4113" name="Group 3"/>
            <p:cNvGrpSpPr/>
            <p:nvPr/>
          </p:nvGrpSpPr>
          <p:grpSpPr>
            <a:xfrm>
              <a:off x="1776" y="1920"/>
              <a:ext cx="1968" cy="912"/>
              <a:chOff x="7070" y="9721"/>
              <a:chExt cx="1980" cy="850"/>
            </a:xfrm>
          </p:grpSpPr>
          <p:sp>
            <p:nvSpPr>
              <p:cNvPr id="4124" name="Line 4"/>
              <p:cNvSpPr>
                <a:spLocks noChangeShapeType="1"/>
              </p:cNvSpPr>
              <p:nvPr/>
            </p:nvSpPr>
            <p:spPr bwMode="auto">
              <a:xfrm>
                <a:off x="7070" y="10571"/>
                <a:ext cx="19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25" name="Line 5"/>
              <p:cNvSpPr>
                <a:spLocks noChangeShapeType="1"/>
              </p:cNvSpPr>
              <p:nvPr/>
            </p:nvSpPr>
            <p:spPr bwMode="auto">
              <a:xfrm flipV="1">
                <a:off x="8240" y="9947"/>
                <a:ext cx="720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arrow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26" name="Line 6"/>
              <p:cNvSpPr>
                <a:spLocks noChangeShapeType="1"/>
              </p:cNvSpPr>
              <p:nvPr/>
            </p:nvSpPr>
            <p:spPr bwMode="auto">
              <a:xfrm flipV="1">
                <a:off x="7790" y="9721"/>
                <a:ext cx="540" cy="8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arrow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4114" name="Group 7"/>
            <p:cNvGrpSpPr/>
            <p:nvPr/>
          </p:nvGrpSpPr>
          <p:grpSpPr>
            <a:xfrm>
              <a:off x="1776" y="2832"/>
              <a:ext cx="1920" cy="83"/>
              <a:chOff x="1776" y="2832"/>
              <a:chExt cx="1920" cy="83"/>
            </a:xfrm>
          </p:grpSpPr>
          <p:sp>
            <p:nvSpPr>
              <p:cNvPr id="4115" name="Line 8"/>
              <p:cNvSpPr>
                <a:spLocks noChangeShapeType="1"/>
              </p:cNvSpPr>
              <p:nvPr/>
            </p:nvSpPr>
            <p:spPr bwMode="auto">
              <a:xfrm flipH="1">
                <a:off x="3360" y="2832"/>
                <a:ext cx="144" cy="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16" name="Line 9"/>
              <p:cNvSpPr>
                <a:spLocks noChangeShapeType="1"/>
              </p:cNvSpPr>
              <p:nvPr/>
            </p:nvSpPr>
            <p:spPr bwMode="auto">
              <a:xfrm flipH="1">
                <a:off x="3168" y="2832"/>
                <a:ext cx="144" cy="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17" name="Line 10"/>
              <p:cNvSpPr>
                <a:spLocks noChangeShapeType="1"/>
              </p:cNvSpPr>
              <p:nvPr/>
            </p:nvSpPr>
            <p:spPr bwMode="auto">
              <a:xfrm flipH="1">
                <a:off x="2928" y="2832"/>
                <a:ext cx="144" cy="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18" name="Line 11"/>
              <p:cNvSpPr>
                <a:spLocks noChangeShapeType="1"/>
              </p:cNvSpPr>
              <p:nvPr/>
            </p:nvSpPr>
            <p:spPr bwMode="auto">
              <a:xfrm flipH="1">
                <a:off x="2688" y="2832"/>
                <a:ext cx="144" cy="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19" name="Line 12"/>
              <p:cNvSpPr>
                <a:spLocks noChangeShapeType="1"/>
              </p:cNvSpPr>
              <p:nvPr/>
            </p:nvSpPr>
            <p:spPr bwMode="auto">
              <a:xfrm flipH="1">
                <a:off x="3552" y="2832"/>
                <a:ext cx="144" cy="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20" name="Line 13"/>
              <p:cNvSpPr>
                <a:spLocks noChangeShapeType="1"/>
              </p:cNvSpPr>
              <p:nvPr/>
            </p:nvSpPr>
            <p:spPr bwMode="auto">
              <a:xfrm flipH="1">
                <a:off x="2496" y="2832"/>
                <a:ext cx="144" cy="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21" name="Line 14"/>
              <p:cNvSpPr>
                <a:spLocks noChangeShapeType="1"/>
              </p:cNvSpPr>
              <p:nvPr/>
            </p:nvSpPr>
            <p:spPr bwMode="auto">
              <a:xfrm flipH="1">
                <a:off x="2256" y="2832"/>
                <a:ext cx="144" cy="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22" name="Line 15"/>
              <p:cNvSpPr>
                <a:spLocks noChangeShapeType="1"/>
              </p:cNvSpPr>
              <p:nvPr/>
            </p:nvSpPr>
            <p:spPr bwMode="auto">
              <a:xfrm flipH="1">
                <a:off x="2016" y="2832"/>
                <a:ext cx="144" cy="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123" name="Line 16"/>
              <p:cNvSpPr>
                <a:spLocks noChangeShapeType="1"/>
              </p:cNvSpPr>
              <p:nvPr/>
            </p:nvSpPr>
            <p:spPr bwMode="auto">
              <a:xfrm flipH="1">
                <a:off x="1776" y="2832"/>
                <a:ext cx="144" cy="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266257" name="Line 17"/>
          <p:cNvSpPr>
            <a:spLocks noChangeShapeType="1"/>
          </p:cNvSpPr>
          <p:nvPr/>
        </p:nvSpPr>
        <p:spPr bwMode="auto">
          <a:xfrm flipH="1">
            <a:off x="990600" y="3810000"/>
            <a:ext cx="1358900" cy="220980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6258" name="Line 18"/>
          <p:cNvSpPr>
            <a:spLocks noChangeShapeType="1"/>
          </p:cNvSpPr>
          <p:nvPr/>
        </p:nvSpPr>
        <p:spPr bwMode="auto">
          <a:xfrm flipH="1">
            <a:off x="927100" y="3810000"/>
            <a:ext cx="2133600" cy="205740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6259" name="Oval 19"/>
          <p:cNvSpPr>
            <a:spLocks noChangeArrowheads="1"/>
          </p:cNvSpPr>
          <p:nvPr/>
        </p:nvSpPr>
        <p:spPr bwMode="auto">
          <a:xfrm>
            <a:off x="1244600" y="5486400"/>
            <a:ext cx="76200" cy="76200"/>
          </a:xfrm>
          <a:prstGeom prst="ellipse">
            <a:avLst/>
          </a:prstGeom>
          <a:solidFill>
            <a:schemeClr val="accent1"/>
          </a:solidFill>
          <a:ln w="31750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6260" name="Line 20"/>
          <p:cNvSpPr>
            <a:spLocks noChangeShapeType="1"/>
          </p:cNvSpPr>
          <p:nvPr/>
        </p:nvSpPr>
        <p:spPr bwMode="auto">
          <a:xfrm flipV="1">
            <a:off x="1295400" y="2133600"/>
            <a:ext cx="1588" cy="342900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6261" name="Oval 21"/>
          <p:cNvSpPr>
            <a:spLocks noChangeArrowheads="1"/>
          </p:cNvSpPr>
          <p:nvPr/>
        </p:nvSpPr>
        <p:spPr bwMode="auto">
          <a:xfrm>
            <a:off x="1257300" y="2133600"/>
            <a:ext cx="76200" cy="76200"/>
          </a:xfrm>
          <a:prstGeom prst="ellipse">
            <a:avLst/>
          </a:prstGeom>
          <a:solidFill>
            <a:schemeClr val="accent1"/>
          </a:solidFill>
          <a:ln w="31750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1295400" y="3657600"/>
            <a:ext cx="152400" cy="152400"/>
            <a:chOff x="384" y="2448"/>
            <a:chExt cx="336" cy="336"/>
          </a:xfrm>
        </p:grpSpPr>
        <p:sp>
          <p:nvSpPr>
            <p:cNvPr id="4111" name="Line 23"/>
            <p:cNvSpPr>
              <a:spLocks noChangeShapeType="1"/>
            </p:cNvSpPr>
            <p:nvPr/>
          </p:nvSpPr>
          <p:spPr bwMode="auto">
            <a:xfrm>
              <a:off x="384" y="2448"/>
              <a:ext cx="33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112" name="Line 24"/>
            <p:cNvSpPr>
              <a:spLocks noChangeShapeType="1"/>
            </p:cNvSpPr>
            <p:nvPr/>
          </p:nvSpPr>
          <p:spPr bwMode="auto">
            <a:xfrm flipH="1">
              <a:off x="712" y="2448"/>
              <a:ext cx="0" cy="3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66265" name="Line 25"/>
          <p:cNvSpPr>
            <a:spLocks noChangeShapeType="1"/>
          </p:cNvSpPr>
          <p:nvPr/>
        </p:nvSpPr>
        <p:spPr bwMode="auto">
          <a:xfrm>
            <a:off x="1295400" y="2133600"/>
            <a:ext cx="1066800" cy="1676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tailEnd type="arrow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6266" name="Line 26"/>
          <p:cNvSpPr>
            <a:spLocks noChangeShapeType="1"/>
          </p:cNvSpPr>
          <p:nvPr/>
        </p:nvSpPr>
        <p:spPr bwMode="auto">
          <a:xfrm>
            <a:off x="1295400" y="2133600"/>
            <a:ext cx="1752600" cy="1676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tailEnd type="arrow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10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．画点光源： 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110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343400" y="533400"/>
            <a:ext cx="4495800" cy="25146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利用平面成像原理画出入射光线、点光源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和点光源的像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’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graphicFrame>
        <p:nvGraphicFramePr>
          <p:cNvPr id="266269" name="Object 29"/>
          <p:cNvGraphicFramePr>
            <a:graphicFrameLocks noChangeAspect="1"/>
          </p:cNvGraphicFramePr>
          <p:nvPr/>
        </p:nvGraphicFramePr>
        <p:xfrm>
          <a:off x="533400" y="1752600"/>
          <a:ext cx="4714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39680" imgH="177480" progId="Equation.DSMT4">
                  <p:embed/>
                </p:oleObj>
              </mc:Choice>
              <mc:Fallback>
                <p:oleObj name="Equation" r:id="rId3" imgW="13968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752600"/>
                        <a:ext cx="471488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0" name="Object 30"/>
          <p:cNvGraphicFramePr>
            <a:graphicFrameLocks noChangeAspect="1"/>
          </p:cNvGraphicFramePr>
          <p:nvPr/>
        </p:nvGraphicFramePr>
        <p:xfrm>
          <a:off x="533400" y="5181600"/>
          <a:ext cx="6000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177480" imgH="177480" progId="Equation.DSMT4">
                  <p:embed/>
                </p:oleObj>
              </mc:Choice>
              <mc:Fallback>
                <p:oleObj name="Equation" r:id="rId5" imgW="17748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5181600"/>
                        <a:ext cx="600075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7" grpId="0" animBg="1"/>
      <p:bldP spid="266258" grpId="0" animBg="1"/>
      <p:bldP spid="266259" grpId="0" animBg="1"/>
      <p:bldP spid="266260" grpId="0" animBg="1"/>
      <p:bldP spid="266261" grpId="0" animBg="1"/>
      <p:bldP spid="266265" grpId="0" animBg="1"/>
      <p:bldP spid="2662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拓展提高</a:t>
            </a:r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endParaRPr lang="zh-CN" altLang="en-US" sz="40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）实验中如何确定像的位置？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答：移动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未点燃蜡烛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，直到与点燃蜡烛的像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完全重合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为止。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）在方格纸上进行实验的好处是什么？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答：在纸上可以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直接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判断像与物之间的位置关系。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）实验时为什么必须和桌面垂直？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答：为了使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点燃蜡烛的像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未点燃蜡烛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能完全重合。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）将硬纸板放在镜子和未点燃蜡烛之间，能遮挡住像吗？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答：不能。所成的像为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虚像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，镜子后没有光路。</a:t>
            </a: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05000" y="2667000"/>
            <a:ext cx="3799201" cy="3733800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676400" y="5638800"/>
          <a:ext cx="488526" cy="529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5638800"/>
                        <a:ext cx="488526" cy="529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486400" y="5638800"/>
          <a:ext cx="488526" cy="529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6400" y="5638800"/>
                        <a:ext cx="488526" cy="529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191000" y="3276600"/>
            <a:ext cx="815531" cy="2814223"/>
          </a:xfrm>
          <a:prstGeom prst="cube">
            <a:avLst>
              <a:gd name="adj" fmla="val 88889"/>
            </a:avLst>
          </a:prstGeom>
          <a:solidFill>
            <a:srgbClr val="C0C0C0"/>
          </a:solidFill>
          <a:ln w="31750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o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67400" y="228600"/>
            <a:ext cx="3048000" cy="27892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627" name="Picture 3" descr="2012版人教版标准图标 科学世界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381000"/>
            <a:ext cx="685800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4572000" cy="792163"/>
          </a:xfrm>
        </p:spPr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四、凹面镜和凸面镜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5791200" cy="18288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．凹面镜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）作用特点：会聚光线。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）应用：聚光灯、太阳灶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91000" y="3124200"/>
            <a:ext cx="4800600" cy="3181350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5800" y="3276600"/>
            <a:ext cx="3200400" cy="3062288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</p:spTree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6146" name="ShockwaveFlash1" r:id="rId2" imgW="7925487" imgH="4168501"/>
        </mc:Choice>
        <mc:Fallback>
          <p:control name="ShockwaveFlash1" r:id="rId2" imgW="7925487" imgH="4168501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304800"/>
                  <a:ext cx="7924800" cy="5943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）光路：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229600" cy="14478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itchFamily="2" charset="2"/>
              <a:buChar char="p"/>
            </a:pPr>
            <a:r>
              <a:rPr kumimoji="1"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凹面镜能把射向它的平行光线会聚在焦点。</a:t>
            </a:r>
            <a:endParaRPr kumimoji="1" lang="en-US" altLang="zh-CN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p"/>
            </a:pP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凹面镜能成倒立、缩小的实像。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7653" name="Picture 5" descr="D:\我的文档\Pictures\113 - 副本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371600"/>
            <a:ext cx="4267200" cy="34736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19600" cy="715962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凸面镜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）作用特点：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发散光线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kumimoji="1"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kumimoji="1"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扩大视野。</a:t>
            </a:r>
            <a:endParaRPr kumimoji="1"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）应用：汽车观后镜、马路拐弯处的大凸面镜。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95950" y="2819400"/>
            <a:ext cx="3267075" cy="3733800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2895600"/>
            <a:ext cx="5181600" cy="3489325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</p:spTree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7170" name="ShockwaveFlash1" r:id="rId2" imgW="8306520" imgH="4877223"/>
        </mc:Choice>
        <mc:Fallback>
          <p:control name="ShockwaveFlash1" r:id="rId2" imgW="8306520" imgH="4877223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990600"/>
                  <a:ext cx="8305800" cy="548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）光路：</a:t>
            </a:r>
          </a:p>
        </p:txBody>
      </p:sp>
      <p:sp>
        <p:nvSpPr>
          <p:cNvPr id="29699" name="内容占位符 3"/>
          <p:cNvSpPr>
            <a:spLocks noGrp="1"/>
          </p:cNvSpPr>
          <p:nvPr>
            <p:ph idx="1"/>
          </p:nvPr>
        </p:nvSpPr>
        <p:spPr>
          <a:xfrm>
            <a:off x="5486400" y="1600200"/>
            <a:ext cx="3200400" cy="4525963"/>
          </a:xfrm>
        </p:spPr>
        <p:txBody>
          <a:bodyPr/>
          <a:lstStyle/>
          <a:p>
            <a:r>
              <a:rPr kumimoji="1"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凸面镜能成正立、缩小的虚像。</a:t>
            </a:r>
            <a:endParaRPr lang="zh-CN" altLang="en-US" sz="4000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9701" name="Picture 5" descr="D:\我的文档\Pictures\11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1371600"/>
            <a:ext cx="3886200" cy="50751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altLang="zh-CN" sz="32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．夜间</a:t>
            </a:r>
            <a:r>
              <a:rPr lang="zh-CN" altLang="zh-CN" sz="32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汽车行驶时司机为什么不开车内灯？</a:t>
            </a:r>
            <a:endParaRPr lang="zh-CN" altLang="en-US" sz="3200" b="1" smtClean="0">
              <a:solidFill>
                <a:srgbClr val="0000FF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答案：根据平面镜成像特点，晚上车外光线较暗，车内开灯时，车内物体的像在司机的前方，干扰视线。</a:t>
            </a: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课件封皮素材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kumimoji="1"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第四章 光现象</a:t>
            </a:r>
            <a:r>
              <a:rPr kumimoji="1" lang="zh-CN" altLang="en-US" sz="54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kumimoji="1" lang="zh-CN" altLang="en-US" sz="54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kumimoji="1" lang="zh-CN" altLang="en-US" sz="6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kumimoji="1" lang="en-US" altLang="zh-CN" sz="6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6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平面镜成像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kumimoji="1" lang="zh-CN" altLang="en-US" sz="2000" b="1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义务教育教科书  物理  八年级  上册</a:t>
            </a:r>
          </a:p>
        </p:txBody>
      </p:sp>
    </p:spTree>
  </p:cSld>
  <p:clrMapOvr>
    <a:masterClrMapping/>
  </p:clrMapOvr>
  <p:transition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4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．为什么小型汽车的前窗玻璃大多是倾斜的？</a:t>
            </a:r>
            <a:endParaRPr lang="en-US" altLang="zh-CN" sz="4000" b="1" smtClean="0">
              <a:solidFill>
                <a:srgbClr val="0000FF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答：这是因为前窗玻璃倾斜时，根据平面镜成像特点，夜间车内物体所成的像在玻璃的前上方，避免干扰司机视觉。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19600" y="4419600"/>
            <a:ext cx="4343400" cy="1806575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4114800"/>
            <a:ext cx="3790950" cy="2163763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image01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4343400"/>
            <a:ext cx="3581400" cy="21288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2771" name="Picture 3" descr="28cac68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1524000"/>
            <a:ext cx="3733800" cy="2362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800" y="1981200"/>
            <a:ext cx="3617913" cy="2743200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sp>
        <p:nvSpPr>
          <p:cNvPr id="32773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．人站镜子前，镜长与身高有什么关系？</a:t>
            </a:r>
            <a:endParaRPr lang="zh-CN" altLang="en-US" sz="3200" smtClean="0">
              <a:solidFill>
                <a:srgbClr val="0000FF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774" name="内容占位符 5"/>
          <p:cNvSpPr>
            <a:spLocks noGrp="1"/>
          </p:cNvSpPr>
          <p:nvPr>
            <p:ph idx="1"/>
          </p:nvPr>
        </p:nvSpPr>
        <p:spPr>
          <a:xfrm>
            <a:off x="4114800" y="5105400"/>
            <a:ext cx="4572000" cy="13716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镜长至少为身高一半。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algn="l"/>
            <a:r>
              <a:rPr lang="en-US" altLang="zh-CN" sz="36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zh-CN" sz="36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．牙医小镜有什么光学原理？使用前为什么要用火烤一下？</a:t>
            </a:r>
            <a:endParaRPr lang="zh-CN" altLang="en-US" sz="3600" b="1" smtClean="0">
              <a:solidFill>
                <a:srgbClr val="0000FF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4191000"/>
            <a:ext cx="8229600" cy="2316163"/>
          </a:xfrm>
        </p:spPr>
        <p:txBody>
          <a:bodyPr/>
          <a:lstStyle/>
          <a:p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答：牙医小镜可以改变光路，便于医生观察到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口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腔内部。火烤的目的是使小镜升温，防止空腔里空气中水蒸气在小镜表面遇冷液化成水滴，干扰视线。</a:t>
            </a: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5800" y="1143000"/>
            <a:ext cx="4191000" cy="2889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5400" y="1058863"/>
            <a:ext cx="2667000" cy="2667000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pic>
        <p:nvPicPr>
          <p:cNvPr id="34819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0600" y="4716463"/>
            <a:ext cx="3200400" cy="1684337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86400" y="1058863"/>
            <a:ext cx="2667000" cy="2667000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334000" y="4787900"/>
            <a:ext cx="3048000" cy="1604963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sp>
        <p:nvSpPr>
          <p:cNvPr id="34822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32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．此时钟表在平面镜中的像为几点？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3078163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altLang="zh-CN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．王芳同学站在平面镜前</a:t>
            </a:r>
            <a:r>
              <a:rPr lang="en-US" altLang="zh-CN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3m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处，她的像到镜面的距离为</a:t>
            </a:r>
            <a:r>
              <a:rPr lang="en-US" altLang="zh-CN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________m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，现将一块和镜面一样大的木板放在镜子的后面</a:t>
            </a:r>
            <a:r>
              <a:rPr lang="en-US" altLang="zh-CN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1m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处，如图</a:t>
            </a:r>
            <a:r>
              <a:rPr lang="en-US" altLang="zh-CN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所示，这时她</a:t>
            </a:r>
            <a:r>
              <a:rPr lang="en-US" altLang="zh-CN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（选填“仍能”或“不能”）在镜中看到自己的像。</a:t>
            </a:r>
          </a:p>
        </p:txBody>
      </p:sp>
      <p:pic>
        <p:nvPicPr>
          <p:cNvPr id="35843" name="Picture 3" descr="36ac4c6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4076700"/>
            <a:ext cx="3657600" cy="22828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685800" y="5410200"/>
            <a:ext cx="2962671" cy="646331"/>
          </a:xfrm>
          <a:prstGeom prst="rect">
            <a:avLst/>
          </a:prstGeom>
          <a:noFill/>
          <a:ln w="31750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  </a:t>
            </a: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仍能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5334000" cy="5668963"/>
          </a:xfrm>
        </p:spPr>
        <p:txBody>
          <a:bodyPr/>
          <a:lstStyle/>
          <a:p>
            <a:pPr>
              <a:buNone/>
            </a:pP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．在“探究平面镜成像的特点”实验中，小明用玻璃板、相同的两个跳棋子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及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、刻度尺、橡皮泥、白纸等器材进行实验，如图所示。</a:t>
            </a:r>
          </a:p>
          <a:p>
            <a:pPr>
              <a:buNone/>
            </a:pP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）实验时玻璃板应该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放置在水平桌面上。</a:t>
            </a:r>
          </a:p>
          <a:p>
            <a:pPr>
              <a:buNone/>
            </a:pP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）实验器材选择相同的两个棋子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，其目的是为了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。</a:t>
            </a:r>
          </a:p>
          <a:p>
            <a:pPr>
              <a:buNone/>
            </a:pP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）为了说明平面镜中所成的像是实像还是虚像，应采取的具体操作步骤是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；若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，则平面镜所成的像为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像。</a:t>
            </a:r>
          </a:p>
          <a:p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）小明在实验过程中，让玻璃板沿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OO'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轴（玻璃板与桌面的接触部分）方向水平向右移动，结果他发现镜中的像相对于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A______ 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移动（选填“向右”、“向左”或“不”）。</a:t>
            </a:r>
            <a:endParaRPr lang="zh-CN" altLang="en-US" sz="2000" b="1">
              <a:solidFill>
                <a:srgbClr val="0000FF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5715000" y="3200400"/>
            <a:ext cx="3200400" cy="2925763"/>
          </a:xfrm>
        </p:spPr>
        <p:txBody>
          <a:bodyPr/>
          <a:lstStyle/>
          <a:p>
            <a:pPr>
              <a:buNone/>
            </a:pP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）竖直；（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）便于比较像和物体的大小；（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）在像所在位置放置白纸（光屏），像能否成在白纸（光屏）上；像不能成在白纸上（或白纸上没有像），虚；（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）不</a:t>
            </a:r>
            <a:endParaRPr lang="zh-CN" altLang="en-US" sz="2000" b="1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3250" name="Picture 2" descr="D:\我的文档\Pictures\11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91200" y="685800"/>
            <a:ext cx="2743200" cy="24440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8194" name="ShockwaveFlash1" r:id="rId2" imgW="8992379" imgH="6553768"/>
        </mc:Choice>
        <mc:Fallback>
          <p:control name="ShockwaveFlash1" r:id="rId2" imgW="8992379" imgH="6553768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600" y="63500"/>
                  <a:ext cx="8991600" cy="655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200511~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46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岸边的树木和房屋在水中的像看上去都是倒立的，你能说出其中的道理吗？</a:t>
            </a:r>
          </a:p>
        </p:txBody>
      </p:sp>
    </p:spTree>
  </p:cSld>
  <p:clrMapOvr>
    <a:masterClrMapping/>
  </p:clrMapOvr>
  <p:transition>
    <p:cover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未标题-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990600"/>
            <a:ext cx="8534400" cy="5638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3581400" y="6019800"/>
            <a:ext cx="2133600" cy="641350"/>
          </a:xfrm>
          <a:prstGeom prst="rect">
            <a:avLst/>
          </a:prstGeom>
          <a:solidFill>
            <a:srgbClr val="FFFF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</a:rPr>
              <a:t>个像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zh-CN" altLang="en-US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两面互成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直角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的平面镜可以成几个像？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2版人教版标准图标 演示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77000" y="609600"/>
            <a:ext cx="990600" cy="990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一、平面镜成像特点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105400"/>
          </a:xfrm>
        </p:spPr>
        <p:txBody>
          <a:bodyPr/>
          <a:lstStyle/>
          <a:p>
            <a:pPr eaLnBrk="1" hangingPunct="1">
              <a:lnSpc>
                <a:spcPct val="135000"/>
              </a:lnSpc>
              <a:buFontTx/>
              <a:buNone/>
              <a:defRPr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探究平面镜成像的特点</a:t>
            </a:r>
          </a:p>
          <a:p>
            <a:pPr eaLnBrk="1" hangingPunct="1">
              <a:lnSpc>
                <a:spcPct val="135000"/>
              </a:lnSpc>
              <a:buFontTx/>
              <a:buNone/>
              <a:defRPr/>
            </a:pP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提出问题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lnSpc>
                <a:spcPct val="135000"/>
              </a:lnSpc>
              <a:buClr>
                <a:schemeClr val="bg1"/>
              </a:buClr>
              <a:buFontTx/>
              <a:buNone/>
              <a:defRPr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）像与物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大小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关系？</a:t>
            </a:r>
          </a:p>
          <a:p>
            <a:pPr eaLnBrk="1" hangingPunct="1">
              <a:lnSpc>
                <a:spcPct val="135000"/>
              </a:lnSpc>
              <a:buFontTx/>
              <a:buNone/>
              <a:defRPr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）像与物到平面镜的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距离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关系？</a:t>
            </a:r>
          </a:p>
          <a:p>
            <a:pPr eaLnBrk="1" hangingPunct="1">
              <a:lnSpc>
                <a:spcPct val="135000"/>
              </a:lnSpc>
              <a:buFontTx/>
              <a:buNone/>
              <a:defRPr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）像与物对应点连线与平面镜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是否垂直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？</a:t>
            </a:r>
            <a:endParaRPr lang="en-US" altLang="zh-CN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304800"/>
            <a:ext cx="8763000" cy="6248400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pic>
        <p:nvPicPr>
          <p:cNvPr id="39939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201400" y="10464800"/>
            <a:ext cx="419100" cy="4318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47800" y="685800"/>
            <a:ext cx="6705600" cy="4689475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715000" cy="639762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en-US" altLang="en-US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设计实验</a:t>
            </a:r>
            <a:r>
              <a:rPr lang="en-US" alt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endParaRPr lang="zh-CN" altLang="en-US" sz="3600" b="1" smtClean="0">
              <a:solidFill>
                <a:schemeClr val="tx1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2057400" cy="685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器材：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352800" y="4191000"/>
          <a:ext cx="5476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4191000"/>
                        <a:ext cx="547688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4572000" y="2590800"/>
          <a:ext cx="5476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2590800"/>
                        <a:ext cx="547688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457200" y="5486400"/>
            <a:ext cx="39624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实验方法：</a:t>
            </a:r>
          </a:p>
        </p:txBody>
      </p:sp>
      <p:sp>
        <p:nvSpPr>
          <p:cNvPr id="239632" name="Rectangle 16"/>
          <p:cNvSpPr>
            <a:spLocks noChangeArrowheads="1"/>
          </p:cNvSpPr>
          <p:nvPr/>
        </p:nvSpPr>
        <p:spPr bwMode="auto">
          <a:xfrm>
            <a:off x="2514600" y="5715000"/>
            <a:ext cx="39624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等效替代法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Group 2"/>
          <p:cNvGraphicFramePr>
            <a:graphicFrameLocks noGrp="1"/>
          </p:cNvGraphicFramePr>
          <p:nvPr/>
        </p:nvGraphicFramePr>
        <p:xfrm>
          <a:off x="228600" y="1600200"/>
          <a:ext cx="8610600" cy="3582607"/>
        </p:xfrm>
        <a:graphic>
          <a:graphicData uri="http://schemas.openxmlformats.org/drawingml/2006/table">
            <a:tbl>
              <a:tblPr/>
              <a:tblGrid>
                <a:gridCol w="1295400"/>
                <a:gridCol w="2057400"/>
                <a:gridCol w="2514600"/>
                <a:gridCol w="27432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物到镜面距离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/cm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（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物距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像到镜面距离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/cm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（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像距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像与物大小比较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（放大、缩小或相等）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第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第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第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3429000" y="533400"/>
            <a:ext cx="33528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anchor="ctr"/>
          <a:lstStyle/>
          <a:p>
            <a:pPr algn="l"/>
            <a:endParaRPr lang="zh-CN" altLang="en-US" b="1">
              <a:solidFill>
                <a:srgbClr val="CC00FF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66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表格与数据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620000" cy="762000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lang="en-US" altLang="en-US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结论</a:t>
            </a:r>
            <a:r>
              <a:rPr lang="en-US" altLang="zh-CN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平面镜成像的特点</a:t>
            </a:r>
            <a:endParaRPr lang="en-US" altLang="zh-CN" sz="40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32004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Tx/>
              <a:buNone/>
              <a:defRPr/>
            </a:pPr>
            <a:r>
              <a:rPr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）像与物的大小相等。</a:t>
            </a:r>
          </a:p>
          <a:p>
            <a:pPr eaLnBrk="1" hangingPunct="1">
              <a:lnSpc>
                <a:spcPct val="105000"/>
              </a:lnSpc>
              <a:buFontTx/>
              <a:buNone/>
              <a:defRPr/>
            </a:pPr>
            <a:r>
              <a:rPr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）像和物到平面镜的距离相等。</a:t>
            </a:r>
          </a:p>
          <a:p>
            <a:pPr eaLnBrk="1" hangingPunct="1">
              <a:lnSpc>
                <a:spcPct val="105000"/>
              </a:lnSpc>
              <a:buFontTx/>
              <a:buNone/>
              <a:defRPr/>
            </a:pPr>
            <a:r>
              <a:rPr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）像与物对应点的连线与镜面垂直。</a:t>
            </a:r>
          </a:p>
          <a:p>
            <a:pPr eaLnBrk="1" hangingPunct="1">
              <a:lnSpc>
                <a:spcPct val="105000"/>
              </a:lnSpc>
              <a:buFontTx/>
              <a:buNone/>
              <a:defRPr/>
            </a:pPr>
            <a:r>
              <a:rPr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即像与物关于镜面对称（轴对称）。</a:t>
            </a:r>
          </a:p>
        </p:txBody>
      </p:sp>
      <p:grpSp>
        <p:nvGrpSpPr>
          <p:cNvPr id="2" name="Group 52"/>
          <p:cNvGrpSpPr/>
          <p:nvPr/>
        </p:nvGrpSpPr>
        <p:grpSpPr>
          <a:xfrm>
            <a:off x="1165225" y="4114800"/>
            <a:ext cx="6462713" cy="2667000"/>
            <a:chOff x="734" y="2592"/>
            <a:chExt cx="4071" cy="1680"/>
          </a:xfrm>
        </p:grpSpPr>
        <p:grpSp>
          <p:nvGrpSpPr>
            <p:cNvPr id="15365" name="Group 21"/>
            <p:cNvGrpSpPr/>
            <p:nvPr/>
          </p:nvGrpSpPr>
          <p:grpSpPr>
            <a:xfrm>
              <a:off x="734" y="3048"/>
              <a:ext cx="477" cy="927"/>
              <a:chOff x="904" y="2880"/>
              <a:chExt cx="650" cy="1263"/>
            </a:xfrm>
          </p:grpSpPr>
          <p:grpSp>
            <p:nvGrpSpPr>
              <p:cNvPr id="15390" name="Group 22"/>
              <p:cNvGrpSpPr/>
              <p:nvPr/>
            </p:nvGrpSpPr>
            <p:grpSpPr>
              <a:xfrm>
                <a:off x="1168" y="2880"/>
                <a:ext cx="386" cy="1263"/>
                <a:chOff x="1168" y="2880"/>
                <a:chExt cx="386" cy="1263"/>
              </a:xfrm>
            </p:grpSpPr>
            <p:grpSp>
              <p:nvGrpSpPr>
                <p:cNvPr id="15392" name="Group 23"/>
                <p:cNvGrpSpPr/>
                <p:nvPr/>
              </p:nvGrpSpPr>
              <p:grpSpPr>
                <a:xfrm>
                  <a:off x="1200" y="2880"/>
                  <a:ext cx="354" cy="611"/>
                  <a:chOff x="0" y="0"/>
                  <a:chExt cx="134" cy="339"/>
                </a:xfrm>
              </p:grpSpPr>
              <p:sp>
                <p:nvSpPr>
                  <p:cNvPr id="15394" name="未知"/>
                  <p:cNvSpPr/>
                  <p:nvPr/>
                </p:nvSpPr>
                <p:spPr bwMode="auto">
                  <a:xfrm>
                    <a:off x="0" y="10"/>
                    <a:ext cx="94" cy="329"/>
                  </a:xfrm>
                  <a:custGeom>
                    <a:avLst/>
                    <a:gdLst>
                      <a:gd name="T0" fmla="*/ 94 w 94"/>
                      <a:gd name="T1" fmla="*/ 0 h 329"/>
                      <a:gd name="T2" fmla="*/ 47 w 94"/>
                      <a:gd name="T3" fmla="*/ 70 h 329"/>
                      <a:gd name="T4" fmla="*/ 23 w 94"/>
                      <a:gd name="T5" fmla="*/ 106 h 329"/>
                      <a:gd name="T6" fmla="*/ 35 w 94"/>
                      <a:gd name="T7" fmla="*/ 329 h 32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4"/>
                      <a:gd name="T13" fmla="*/ 0 h 329"/>
                      <a:gd name="T14" fmla="*/ 94 w 94"/>
                      <a:gd name="T15" fmla="*/ 329 h 32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4" h="329">
                        <a:moveTo>
                          <a:pt x="94" y="0"/>
                        </a:moveTo>
                        <a:cubicBezTo>
                          <a:pt x="78" y="23"/>
                          <a:pt x="63" y="47"/>
                          <a:pt x="47" y="70"/>
                        </a:cubicBezTo>
                        <a:cubicBezTo>
                          <a:pt x="39" y="82"/>
                          <a:pt x="23" y="106"/>
                          <a:pt x="23" y="106"/>
                        </a:cubicBezTo>
                        <a:cubicBezTo>
                          <a:pt x="0" y="179"/>
                          <a:pt x="0" y="260"/>
                          <a:pt x="35" y="329"/>
                        </a:cubicBezTo>
                      </a:path>
                    </a:pathLst>
                  </a:custGeom>
                  <a:solidFill>
                    <a:srgbClr val="FF0000"/>
                  </a:solidFill>
                  <a:ln w="9525" cmpd="sng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95" name="未知"/>
                  <p:cNvSpPr/>
                  <p:nvPr/>
                </p:nvSpPr>
                <p:spPr bwMode="auto">
                  <a:xfrm>
                    <a:off x="39" y="0"/>
                    <a:ext cx="95" cy="317"/>
                  </a:xfrm>
                  <a:custGeom>
                    <a:avLst/>
                    <a:gdLst>
                      <a:gd name="T0" fmla="*/ 59 w 95"/>
                      <a:gd name="T1" fmla="*/ 0 h 317"/>
                      <a:gd name="T2" fmla="*/ 94 w 95"/>
                      <a:gd name="T3" fmla="*/ 247 h 317"/>
                      <a:gd name="T4" fmla="*/ 82 w 95"/>
                      <a:gd name="T5" fmla="*/ 294 h 317"/>
                      <a:gd name="T6" fmla="*/ 0 w 95"/>
                      <a:gd name="T7" fmla="*/ 317 h 3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5"/>
                      <a:gd name="T13" fmla="*/ 0 h 317"/>
                      <a:gd name="T14" fmla="*/ 95 w 95"/>
                      <a:gd name="T15" fmla="*/ 317 h 3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5" h="317">
                        <a:moveTo>
                          <a:pt x="59" y="0"/>
                        </a:moveTo>
                        <a:cubicBezTo>
                          <a:pt x="66" y="103"/>
                          <a:pt x="65" y="159"/>
                          <a:pt x="94" y="247"/>
                        </a:cubicBezTo>
                        <a:cubicBezTo>
                          <a:pt x="90" y="263"/>
                          <a:pt x="95" y="284"/>
                          <a:pt x="82" y="294"/>
                        </a:cubicBezTo>
                        <a:cubicBezTo>
                          <a:pt x="60" y="312"/>
                          <a:pt x="25" y="304"/>
                          <a:pt x="0" y="317"/>
                        </a:cubicBezTo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5393" name="Rectangle 26"/>
                <p:cNvSpPr>
                  <a:spLocks noChangeArrowheads="1"/>
                </p:cNvSpPr>
                <p:nvPr/>
              </p:nvSpPr>
              <p:spPr bwMode="auto">
                <a:xfrm>
                  <a:off x="1168" y="3440"/>
                  <a:ext cx="354" cy="70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391" name="Text Box 27"/>
              <p:cNvSpPr txBox="1">
                <a:spLocks noChangeArrowheads="1"/>
              </p:cNvSpPr>
              <p:nvPr/>
            </p:nvSpPr>
            <p:spPr bwMode="auto">
              <a:xfrm>
                <a:off x="904" y="2905"/>
                <a:ext cx="379" cy="5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36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S</a:t>
                </a:r>
              </a:p>
            </p:txBody>
          </p:sp>
        </p:grpSp>
        <p:grpSp>
          <p:nvGrpSpPr>
            <p:cNvPr id="15366" name="Group 28"/>
            <p:cNvGrpSpPr/>
            <p:nvPr/>
          </p:nvGrpSpPr>
          <p:grpSpPr>
            <a:xfrm rot="-5397728">
              <a:off x="1920" y="3360"/>
              <a:ext cx="1680" cy="144"/>
              <a:chOff x="0" y="0"/>
              <a:chExt cx="1440" cy="96"/>
            </a:xfrm>
          </p:grpSpPr>
          <p:sp>
            <p:nvSpPr>
              <p:cNvPr id="15374" name="Line 29"/>
              <p:cNvSpPr>
                <a:spLocks noChangeShapeType="1"/>
              </p:cNvSpPr>
              <p:nvPr/>
            </p:nvSpPr>
            <p:spPr bwMode="auto">
              <a:xfrm>
                <a:off x="48" y="0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75" name="Line 3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76" name="Line 31"/>
              <p:cNvSpPr>
                <a:spLocks noChangeShapeType="1"/>
              </p:cNvSpPr>
              <p:nvPr/>
            </p:nvSpPr>
            <p:spPr bwMode="auto">
              <a:xfrm flipH="1">
                <a:off x="96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77" name="Line 32"/>
              <p:cNvSpPr>
                <a:spLocks noChangeShapeType="1"/>
              </p:cNvSpPr>
              <p:nvPr/>
            </p:nvSpPr>
            <p:spPr bwMode="auto">
              <a:xfrm flipH="1">
                <a:off x="192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78" name="Line 33"/>
              <p:cNvSpPr>
                <a:spLocks noChangeShapeType="1"/>
              </p:cNvSpPr>
              <p:nvPr/>
            </p:nvSpPr>
            <p:spPr bwMode="auto">
              <a:xfrm flipH="1">
                <a:off x="288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79" name="Line 34"/>
              <p:cNvSpPr>
                <a:spLocks noChangeShapeType="1"/>
              </p:cNvSpPr>
              <p:nvPr/>
            </p:nvSpPr>
            <p:spPr bwMode="auto">
              <a:xfrm flipH="1">
                <a:off x="384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0" name="Line 35"/>
              <p:cNvSpPr>
                <a:spLocks noChangeShapeType="1"/>
              </p:cNvSpPr>
              <p:nvPr/>
            </p:nvSpPr>
            <p:spPr bwMode="auto">
              <a:xfrm flipH="1">
                <a:off x="480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1" name="Line 36"/>
              <p:cNvSpPr>
                <a:spLocks noChangeShapeType="1"/>
              </p:cNvSpPr>
              <p:nvPr/>
            </p:nvSpPr>
            <p:spPr bwMode="auto">
              <a:xfrm flipH="1">
                <a:off x="576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2" name="Line 37"/>
              <p:cNvSpPr>
                <a:spLocks noChangeShapeType="1"/>
              </p:cNvSpPr>
              <p:nvPr/>
            </p:nvSpPr>
            <p:spPr bwMode="auto">
              <a:xfrm flipH="1">
                <a:off x="672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3" name="Line 38"/>
              <p:cNvSpPr>
                <a:spLocks noChangeShapeType="1"/>
              </p:cNvSpPr>
              <p:nvPr/>
            </p:nvSpPr>
            <p:spPr bwMode="auto">
              <a:xfrm flipH="1">
                <a:off x="768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4" name="Line 39"/>
              <p:cNvSpPr>
                <a:spLocks noChangeShapeType="1"/>
              </p:cNvSpPr>
              <p:nvPr/>
            </p:nvSpPr>
            <p:spPr bwMode="auto">
              <a:xfrm flipH="1">
                <a:off x="864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5" name="Line 40"/>
              <p:cNvSpPr>
                <a:spLocks noChangeShapeType="1"/>
              </p:cNvSpPr>
              <p:nvPr/>
            </p:nvSpPr>
            <p:spPr bwMode="auto">
              <a:xfrm flipH="1">
                <a:off x="960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6" name="Line 41"/>
              <p:cNvSpPr>
                <a:spLocks noChangeShapeType="1"/>
              </p:cNvSpPr>
              <p:nvPr/>
            </p:nvSpPr>
            <p:spPr bwMode="auto">
              <a:xfrm flipH="1">
                <a:off x="1056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7" name="Line 42"/>
              <p:cNvSpPr>
                <a:spLocks noChangeShapeType="1"/>
              </p:cNvSpPr>
              <p:nvPr/>
            </p:nvSpPr>
            <p:spPr bwMode="auto">
              <a:xfrm flipH="1">
                <a:off x="1152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8" name="Line 43"/>
              <p:cNvSpPr>
                <a:spLocks noChangeShapeType="1"/>
              </p:cNvSpPr>
              <p:nvPr/>
            </p:nvSpPr>
            <p:spPr bwMode="auto">
              <a:xfrm flipH="1">
                <a:off x="1248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9" name="Line 44"/>
              <p:cNvSpPr>
                <a:spLocks noChangeShapeType="1"/>
              </p:cNvSpPr>
              <p:nvPr/>
            </p:nvSpPr>
            <p:spPr bwMode="auto">
              <a:xfrm flipH="1">
                <a:off x="1344" y="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5367" name="Group 45"/>
            <p:cNvGrpSpPr/>
            <p:nvPr/>
          </p:nvGrpSpPr>
          <p:grpSpPr>
            <a:xfrm>
              <a:off x="4224" y="3073"/>
              <a:ext cx="581" cy="927"/>
              <a:chOff x="4416" y="2905"/>
              <a:chExt cx="791" cy="1263"/>
            </a:xfrm>
          </p:grpSpPr>
          <p:grpSp>
            <p:nvGrpSpPr>
              <p:cNvPr id="15368" name="Group 46"/>
              <p:cNvGrpSpPr/>
              <p:nvPr/>
            </p:nvGrpSpPr>
            <p:grpSpPr>
              <a:xfrm>
                <a:off x="4416" y="2905"/>
                <a:ext cx="382" cy="1263"/>
                <a:chOff x="1682" y="2880"/>
                <a:chExt cx="382" cy="1263"/>
              </a:xfrm>
            </p:grpSpPr>
            <p:grpSp>
              <p:nvGrpSpPr>
                <p:cNvPr id="15370" name="Group 47"/>
                <p:cNvGrpSpPr/>
                <p:nvPr/>
              </p:nvGrpSpPr>
              <p:grpSpPr>
                <a:xfrm flipH="1">
                  <a:off x="1682" y="2880"/>
                  <a:ext cx="350" cy="611"/>
                  <a:chOff x="0" y="0"/>
                  <a:chExt cx="134" cy="339"/>
                </a:xfrm>
              </p:grpSpPr>
              <p:sp>
                <p:nvSpPr>
                  <p:cNvPr id="15372" name="未知"/>
                  <p:cNvSpPr/>
                  <p:nvPr/>
                </p:nvSpPr>
                <p:spPr bwMode="auto">
                  <a:xfrm>
                    <a:off x="0" y="10"/>
                    <a:ext cx="94" cy="329"/>
                  </a:xfrm>
                  <a:custGeom>
                    <a:avLst/>
                    <a:gdLst>
                      <a:gd name="T0" fmla="*/ 94 w 94"/>
                      <a:gd name="T1" fmla="*/ 0 h 329"/>
                      <a:gd name="T2" fmla="*/ 47 w 94"/>
                      <a:gd name="T3" fmla="*/ 70 h 329"/>
                      <a:gd name="T4" fmla="*/ 23 w 94"/>
                      <a:gd name="T5" fmla="*/ 106 h 329"/>
                      <a:gd name="T6" fmla="*/ 35 w 94"/>
                      <a:gd name="T7" fmla="*/ 329 h 32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4"/>
                      <a:gd name="T13" fmla="*/ 0 h 329"/>
                      <a:gd name="T14" fmla="*/ 94 w 94"/>
                      <a:gd name="T15" fmla="*/ 329 h 32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4" h="329">
                        <a:moveTo>
                          <a:pt x="94" y="0"/>
                        </a:moveTo>
                        <a:cubicBezTo>
                          <a:pt x="78" y="23"/>
                          <a:pt x="63" y="47"/>
                          <a:pt x="47" y="70"/>
                        </a:cubicBezTo>
                        <a:cubicBezTo>
                          <a:pt x="39" y="82"/>
                          <a:pt x="23" y="106"/>
                          <a:pt x="23" y="106"/>
                        </a:cubicBezTo>
                        <a:cubicBezTo>
                          <a:pt x="0" y="179"/>
                          <a:pt x="0" y="260"/>
                          <a:pt x="35" y="329"/>
                        </a:cubicBezTo>
                      </a:path>
                    </a:pathLst>
                  </a:custGeom>
                  <a:solidFill>
                    <a:srgbClr val="FF0000"/>
                  </a:solidFill>
                  <a:ln w="22225" cap="flat" cmpd="sng">
                    <a:solidFill>
                      <a:schemeClr val="tx2"/>
                    </a:solidFill>
                    <a:prstDash val="dash"/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373" name="未知"/>
                  <p:cNvSpPr/>
                  <p:nvPr/>
                </p:nvSpPr>
                <p:spPr bwMode="auto">
                  <a:xfrm>
                    <a:off x="39" y="0"/>
                    <a:ext cx="95" cy="317"/>
                  </a:xfrm>
                  <a:custGeom>
                    <a:avLst/>
                    <a:gdLst>
                      <a:gd name="T0" fmla="*/ 59 w 95"/>
                      <a:gd name="T1" fmla="*/ 0 h 317"/>
                      <a:gd name="T2" fmla="*/ 94 w 95"/>
                      <a:gd name="T3" fmla="*/ 247 h 317"/>
                      <a:gd name="T4" fmla="*/ 82 w 95"/>
                      <a:gd name="T5" fmla="*/ 294 h 317"/>
                      <a:gd name="T6" fmla="*/ 0 w 95"/>
                      <a:gd name="T7" fmla="*/ 317 h 3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5"/>
                      <a:gd name="T13" fmla="*/ 0 h 317"/>
                      <a:gd name="T14" fmla="*/ 95 w 95"/>
                      <a:gd name="T15" fmla="*/ 317 h 3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5" h="317">
                        <a:moveTo>
                          <a:pt x="59" y="0"/>
                        </a:moveTo>
                        <a:cubicBezTo>
                          <a:pt x="66" y="103"/>
                          <a:pt x="65" y="159"/>
                          <a:pt x="94" y="247"/>
                        </a:cubicBezTo>
                        <a:cubicBezTo>
                          <a:pt x="90" y="263"/>
                          <a:pt x="95" y="284"/>
                          <a:pt x="82" y="294"/>
                        </a:cubicBezTo>
                        <a:cubicBezTo>
                          <a:pt x="60" y="312"/>
                          <a:pt x="25" y="304"/>
                          <a:pt x="0" y="317"/>
                        </a:cubicBezTo>
                      </a:path>
                    </a:pathLst>
                  </a:custGeom>
                  <a:solidFill>
                    <a:srgbClr val="FF6600"/>
                  </a:solidFill>
                  <a:ln w="22225" cap="flat" cmpd="sng">
                    <a:solidFill>
                      <a:schemeClr val="tx2"/>
                    </a:solidFill>
                    <a:prstDash val="dash"/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5371" name="Rectangle 50"/>
                <p:cNvSpPr>
                  <a:spLocks noChangeArrowheads="1"/>
                </p:cNvSpPr>
                <p:nvPr/>
              </p:nvSpPr>
              <p:spPr bwMode="auto">
                <a:xfrm flipH="1">
                  <a:off x="1714" y="3440"/>
                  <a:ext cx="350" cy="703"/>
                </a:xfrm>
                <a:prstGeom prst="rect">
                  <a:avLst/>
                </a:prstGeom>
                <a:solidFill>
                  <a:srgbClr val="808080"/>
                </a:solidFill>
                <a:ln w="22225">
                  <a:solidFill>
                    <a:schemeClr val="tx2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369" name="Text Box 51"/>
              <p:cNvSpPr txBox="1">
                <a:spLocks noChangeArrowheads="1"/>
              </p:cNvSpPr>
              <p:nvPr/>
            </p:nvSpPr>
            <p:spPr bwMode="auto">
              <a:xfrm>
                <a:off x="4754" y="2912"/>
                <a:ext cx="453" cy="5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32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S′</a:t>
                </a:r>
              </a:p>
            </p:txBody>
          </p:sp>
        </p:grp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 algn="ctr">
            <a:noFill/>
            <a:miter lim="800000"/>
          </a:ln>
        </p:spPr>
      </p:pic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825" y="5141913"/>
            <a:ext cx="757238" cy="1471612"/>
            <a:chOff x="904" y="2880"/>
            <a:chExt cx="650" cy="1263"/>
          </a:xfrm>
        </p:grpSpPr>
        <p:grpSp>
          <p:nvGrpSpPr>
            <p:cNvPr id="2094" name="Group 3"/>
            <p:cNvGrpSpPr/>
            <p:nvPr/>
          </p:nvGrpSpPr>
          <p:grpSpPr>
            <a:xfrm>
              <a:off x="1168" y="2880"/>
              <a:ext cx="386" cy="1263"/>
              <a:chOff x="1168" y="2880"/>
              <a:chExt cx="386" cy="1263"/>
            </a:xfrm>
          </p:grpSpPr>
          <p:grpSp>
            <p:nvGrpSpPr>
              <p:cNvPr id="2096" name="Group 4"/>
              <p:cNvGrpSpPr/>
              <p:nvPr/>
            </p:nvGrpSpPr>
            <p:grpSpPr>
              <a:xfrm>
                <a:off x="1200" y="2880"/>
                <a:ext cx="354" cy="611"/>
                <a:chOff x="0" y="0"/>
                <a:chExt cx="134" cy="339"/>
              </a:xfrm>
            </p:grpSpPr>
            <p:sp>
              <p:nvSpPr>
                <p:cNvPr id="2098" name="未知"/>
                <p:cNvSpPr/>
                <p:nvPr/>
              </p:nvSpPr>
              <p:spPr bwMode="auto">
                <a:xfrm>
                  <a:off x="0" y="10"/>
                  <a:ext cx="94" cy="329"/>
                </a:xfrm>
                <a:custGeom>
                  <a:avLst/>
                  <a:gdLst>
                    <a:gd name="T0" fmla="*/ 94 w 94"/>
                    <a:gd name="T1" fmla="*/ 0 h 329"/>
                    <a:gd name="T2" fmla="*/ 47 w 94"/>
                    <a:gd name="T3" fmla="*/ 70 h 329"/>
                    <a:gd name="T4" fmla="*/ 23 w 94"/>
                    <a:gd name="T5" fmla="*/ 106 h 329"/>
                    <a:gd name="T6" fmla="*/ 35 w 94"/>
                    <a:gd name="T7" fmla="*/ 329 h 3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4"/>
                    <a:gd name="T13" fmla="*/ 0 h 329"/>
                    <a:gd name="T14" fmla="*/ 94 w 94"/>
                    <a:gd name="T15" fmla="*/ 329 h 3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4" h="329">
                      <a:moveTo>
                        <a:pt x="94" y="0"/>
                      </a:moveTo>
                      <a:cubicBezTo>
                        <a:pt x="78" y="23"/>
                        <a:pt x="63" y="47"/>
                        <a:pt x="47" y="70"/>
                      </a:cubicBezTo>
                      <a:cubicBezTo>
                        <a:pt x="39" y="82"/>
                        <a:pt x="23" y="106"/>
                        <a:pt x="23" y="106"/>
                      </a:cubicBezTo>
                      <a:cubicBezTo>
                        <a:pt x="0" y="179"/>
                        <a:pt x="0" y="260"/>
                        <a:pt x="35" y="329"/>
                      </a:cubicBezTo>
                    </a:path>
                  </a:pathLst>
                </a:custGeom>
                <a:solidFill>
                  <a:srgbClr val="FF0000"/>
                </a:solidFill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99" name="未知"/>
                <p:cNvSpPr/>
                <p:nvPr/>
              </p:nvSpPr>
              <p:spPr bwMode="auto">
                <a:xfrm>
                  <a:off x="39" y="0"/>
                  <a:ext cx="95" cy="317"/>
                </a:xfrm>
                <a:custGeom>
                  <a:avLst/>
                  <a:gdLst>
                    <a:gd name="T0" fmla="*/ 59 w 95"/>
                    <a:gd name="T1" fmla="*/ 0 h 317"/>
                    <a:gd name="T2" fmla="*/ 94 w 95"/>
                    <a:gd name="T3" fmla="*/ 247 h 317"/>
                    <a:gd name="T4" fmla="*/ 82 w 95"/>
                    <a:gd name="T5" fmla="*/ 294 h 317"/>
                    <a:gd name="T6" fmla="*/ 0 w 95"/>
                    <a:gd name="T7" fmla="*/ 317 h 3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5"/>
                    <a:gd name="T13" fmla="*/ 0 h 317"/>
                    <a:gd name="T14" fmla="*/ 95 w 95"/>
                    <a:gd name="T15" fmla="*/ 317 h 3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5" h="317">
                      <a:moveTo>
                        <a:pt x="59" y="0"/>
                      </a:moveTo>
                      <a:cubicBezTo>
                        <a:pt x="66" y="103"/>
                        <a:pt x="65" y="159"/>
                        <a:pt x="94" y="247"/>
                      </a:cubicBezTo>
                      <a:cubicBezTo>
                        <a:pt x="90" y="263"/>
                        <a:pt x="95" y="284"/>
                        <a:pt x="82" y="294"/>
                      </a:cubicBezTo>
                      <a:cubicBezTo>
                        <a:pt x="60" y="312"/>
                        <a:pt x="25" y="304"/>
                        <a:pt x="0" y="317"/>
                      </a:cubicBezTo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097" name="Rectangle 7"/>
              <p:cNvSpPr>
                <a:spLocks noChangeArrowheads="1"/>
              </p:cNvSpPr>
              <p:nvPr/>
            </p:nvSpPr>
            <p:spPr bwMode="auto">
              <a:xfrm>
                <a:off x="1168" y="3440"/>
                <a:ext cx="354" cy="70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095" name="Text Box 8"/>
            <p:cNvSpPr txBox="1">
              <a:spLocks noChangeArrowheads="1"/>
            </p:cNvSpPr>
            <p:nvPr/>
          </p:nvSpPr>
          <p:spPr bwMode="auto">
            <a:xfrm>
              <a:off x="904" y="2905"/>
              <a:ext cx="379" cy="5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6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</p:grpSp>
      <p:graphicFrame>
        <p:nvGraphicFramePr>
          <p:cNvPr id="234505" name="Object 9"/>
          <p:cNvGraphicFramePr>
            <a:graphicFrameLocks noChangeAspect="1"/>
          </p:cNvGraphicFramePr>
          <p:nvPr/>
        </p:nvGraphicFramePr>
        <p:xfrm>
          <a:off x="533400" y="1371600"/>
          <a:ext cx="109537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886213" imgH="1867161" progId="PBrush">
                  <p:embed/>
                </p:oleObj>
              </mc:Choice>
              <mc:Fallback>
                <p:oleObj r:id="rId3" imgW="1886213" imgH="1867161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371600"/>
                        <a:ext cx="1095375" cy="1084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0"/>
          <p:cNvGrpSpPr/>
          <p:nvPr/>
        </p:nvGrpSpPr>
        <p:grpSpPr>
          <a:xfrm flipH="1">
            <a:off x="1295400" y="3276600"/>
            <a:ext cx="2362200" cy="1855788"/>
            <a:chOff x="0" y="0"/>
            <a:chExt cx="1056" cy="768"/>
          </a:xfrm>
        </p:grpSpPr>
        <p:sp>
          <p:nvSpPr>
            <p:cNvPr id="2092" name="Line 11"/>
            <p:cNvSpPr>
              <a:spLocks noChangeShapeType="1"/>
            </p:cNvSpPr>
            <p:nvPr/>
          </p:nvSpPr>
          <p:spPr bwMode="auto">
            <a:xfrm>
              <a:off x="0" y="0"/>
              <a:ext cx="1056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93" name="Line 12"/>
            <p:cNvSpPr>
              <a:spLocks noChangeShapeType="1"/>
            </p:cNvSpPr>
            <p:nvPr/>
          </p:nvSpPr>
          <p:spPr bwMode="auto">
            <a:xfrm flipH="1" flipV="1">
              <a:off x="336" y="240"/>
              <a:ext cx="576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 flipH="1">
            <a:off x="1295400" y="3581400"/>
            <a:ext cx="2362200" cy="1603375"/>
            <a:chOff x="0" y="0"/>
            <a:chExt cx="1056" cy="672"/>
          </a:xfrm>
        </p:grpSpPr>
        <p:sp>
          <p:nvSpPr>
            <p:cNvPr id="2090" name="Line 14"/>
            <p:cNvSpPr>
              <a:spLocks noChangeShapeType="1"/>
            </p:cNvSpPr>
            <p:nvPr/>
          </p:nvSpPr>
          <p:spPr bwMode="auto">
            <a:xfrm flipH="1" flipV="1">
              <a:off x="384" y="240"/>
              <a:ext cx="528" cy="33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91" name="Line 15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1056" cy="67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1981200" y="2057400"/>
            <a:ext cx="1676400" cy="1219200"/>
            <a:chOff x="0" y="0"/>
            <a:chExt cx="1056" cy="768"/>
          </a:xfrm>
        </p:grpSpPr>
        <p:sp>
          <p:nvSpPr>
            <p:cNvPr id="2088" name="Line 17"/>
            <p:cNvSpPr>
              <a:spLocks noChangeShapeType="1"/>
            </p:cNvSpPr>
            <p:nvPr/>
          </p:nvSpPr>
          <p:spPr bwMode="auto">
            <a:xfrm>
              <a:off x="0" y="0"/>
              <a:ext cx="1056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89" name="Line 18"/>
            <p:cNvSpPr>
              <a:spLocks noChangeShapeType="1"/>
            </p:cNvSpPr>
            <p:nvPr/>
          </p:nvSpPr>
          <p:spPr bwMode="auto">
            <a:xfrm flipH="1" flipV="1">
              <a:off x="336" y="240"/>
              <a:ext cx="576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1905000" y="2438400"/>
            <a:ext cx="1752600" cy="1143000"/>
            <a:chOff x="0" y="0"/>
            <a:chExt cx="1056" cy="672"/>
          </a:xfrm>
        </p:grpSpPr>
        <p:sp>
          <p:nvSpPr>
            <p:cNvPr id="2086" name="Line 20"/>
            <p:cNvSpPr>
              <a:spLocks noChangeShapeType="1"/>
            </p:cNvSpPr>
            <p:nvPr/>
          </p:nvSpPr>
          <p:spPr bwMode="auto">
            <a:xfrm flipH="1" flipV="1">
              <a:off x="384" y="240"/>
              <a:ext cx="528" cy="33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87" name="Line 21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1056" cy="67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 rot="-5397728">
            <a:off x="2057400" y="4191000"/>
            <a:ext cx="3429000" cy="228600"/>
            <a:chOff x="0" y="0"/>
            <a:chExt cx="1440" cy="96"/>
          </a:xfrm>
        </p:grpSpPr>
        <p:sp>
          <p:nvSpPr>
            <p:cNvPr id="2070" name="Line 23"/>
            <p:cNvSpPr>
              <a:spLocks noChangeShapeType="1"/>
            </p:cNvSpPr>
            <p:nvPr/>
          </p:nvSpPr>
          <p:spPr bwMode="auto">
            <a:xfrm>
              <a:off x="48" y="0"/>
              <a:ext cx="13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71" name="Line 24"/>
            <p:cNvSpPr>
              <a:spLocks noChangeShapeType="1"/>
            </p:cNvSpPr>
            <p:nvPr/>
          </p:nvSpPr>
          <p:spPr bwMode="auto">
            <a:xfrm flipH="1">
              <a:off x="0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72" name="Line 25"/>
            <p:cNvSpPr>
              <a:spLocks noChangeShapeType="1"/>
            </p:cNvSpPr>
            <p:nvPr/>
          </p:nvSpPr>
          <p:spPr bwMode="auto">
            <a:xfrm flipH="1">
              <a:off x="96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73" name="Line 26"/>
            <p:cNvSpPr>
              <a:spLocks noChangeShapeType="1"/>
            </p:cNvSpPr>
            <p:nvPr/>
          </p:nvSpPr>
          <p:spPr bwMode="auto">
            <a:xfrm flipH="1">
              <a:off x="192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74" name="Line 27"/>
            <p:cNvSpPr>
              <a:spLocks noChangeShapeType="1"/>
            </p:cNvSpPr>
            <p:nvPr/>
          </p:nvSpPr>
          <p:spPr bwMode="auto">
            <a:xfrm flipH="1">
              <a:off x="288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75" name="Line 28"/>
            <p:cNvSpPr>
              <a:spLocks noChangeShapeType="1"/>
            </p:cNvSpPr>
            <p:nvPr/>
          </p:nvSpPr>
          <p:spPr bwMode="auto">
            <a:xfrm flipH="1">
              <a:off x="384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76" name="Line 29"/>
            <p:cNvSpPr>
              <a:spLocks noChangeShapeType="1"/>
            </p:cNvSpPr>
            <p:nvPr/>
          </p:nvSpPr>
          <p:spPr bwMode="auto">
            <a:xfrm flipH="1">
              <a:off x="480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77" name="Line 30"/>
            <p:cNvSpPr>
              <a:spLocks noChangeShapeType="1"/>
            </p:cNvSpPr>
            <p:nvPr/>
          </p:nvSpPr>
          <p:spPr bwMode="auto">
            <a:xfrm flipH="1">
              <a:off x="576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78" name="Line 31"/>
            <p:cNvSpPr>
              <a:spLocks noChangeShapeType="1"/>
            </p:cNvSpPr>
            <p:nvPr/>
          </p:nvSpPr>
          <p:spPr bwMode="auto">
            <a:xfrm flipH="1">
              <a:off x="672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79" name="Line 32"/>
            <p:cNvSpPr>
              <a:spLocks noChangeShapeType="1"/>
            </p:cNvSpPr>
            <p:nvPr/>
          </p:nvSpPr>
          <p:spPr bwMode="auto">
            <a:xfrm flipH="1">
              <a:off x="768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80" name="Line 33"/>
            <p:cNvSpPr>
              <a:spLocks noChangeShapeType="1"/>
            </p:cNvSpPr>
            <p:nvPr/>
          </p:nvSpPr>
          <p:spPr bwMode="auto">
            <a:xfrm flipH="1">
              <a:off x="864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81" name="Line 34"/>
            <p:cNvSpPr>
              <a:spLocks noChangeShapeType="1"/>
            </p:cNvSpPr>
            <p:nvPr/>
          </p:nvSpPr>
          <p:spPr bwMode="auto">
            <a:xfrm flipH="1">
              <a:off x="960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82" name="Line 35"/>
            <p:cNvSpPr>
              <a:spLocks noChangeShapeType="1"/>
            </p:cNvSpPr>
            <p:nvPr/>
          </p:nvSpPr>
          <p:spPr bwMode="auto">
            <a:xfrm flipH="1">
              <a:off x="1056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83" name="Line 36"/>
            <p:cNvSpPr>
              <a:spLocks noChangeShapeType="1"/>
            </p:cNvSpPr>
            <p:nvPr/>
          </p:nvSpPr>
          <p:spPr bwMode="auto">
            <a:xfrm flipH="1">
              <a:off x="1152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84" name="Line 37"/>
            <p:cNvSpPr>
              <a:spLocks noChangeShapeType="1"/>
            </p:cNvSpPr>
            <p:nvPr/>
          </p:nvSpPr>
          <p:spPr bwMode="auto">
            <a:xfrm flipH="1">
              <a:off x="1248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85" name="Line 38"/>
            <p:cNvSpPr>
              <a:spLocks noChangeShapeType="1"/>
            </p:cNvSpPr>
            <p:nvPr/>
          </p:nvSpPr>
          <p:spPr bwMode="auto">
            <a:xfrm flipH="1">
              <a:off x="1344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34535" name="Line 39"/>
          <p:cNvSpPr>
            <a:spLocks noChangeShapeType="1"/>
          </p:cNvSpPr>
          <p:nvPr/>
        </p:nvSpPr>
        <p:spPr bwMode="auto">
          <a:xfrm>
            <a:off x="3657600" y="3276600"/>
            <a:ext cx="2667000" cy="19812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4536" name="Line 40"/>
          <p:cNvSpPr>
            <a:spLocks noChangeShapeType="1"/>
          </p:cNvSpPr>
          <p:nvPr/>
        </p:nvSpPr>
        <p:spPr bwMode="auto">
          <a:xfrm flipH="1" flipV="1">
            <a:off x="3581400" y="3530600"/>
            <a:ext cx="2667000" cy="167640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9" name="Rectangle 41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．原理：</a:t>
            </a:r>
          </a:p>
        </p:txBody>
      </p:sp>
      <p:grpSp>
        <p:nvGrpSpPr>
          <p:cNvPr id="10" name="Group 42"/>
          <p:cNvGrpSpPr/>
          <p:nvPr/>
        </p:nvGrpSpPr>
        <p:grpSpPr>
          <a:xfrm>
            <a:off x="6169024" y="5181600"/>
            <a:ext cx="920658" cy="1471613"/>
            <a:chOff x="4416" y="2905"/>
            <a:chExt cx="790" cy="1263"/>
          </a:xfrm>
        </p:grpSpPr>
        <p:grpSp>
          <p:nvGrpSpPr>
            <p:cNvPr id="2064" name="Group 43"/>
            <p:cNvGrpSpPr/>
            <p:nvPr/>
          </p:nvGrpSpPr>
          <p:grpSpPr>
            <a:xfrm>
              <a:off x="4416" y="2905"/>
              <a:ext cx="382" cy="1263"/>
              <a:chOff x="1682" y="2880"/>
              <a:chExt cx="382" cy="1263"/>
            </a:xfrm>
          </p:grpSpPr>
          <p:grpSp>
            <p:nvGrpSpPr>
              <p:cNvPr id="2066" name="Group 44"/>
              <p:cNvGrpSpPr/>
              <p:nvPr/>
            </p:nvGrpSpPr>
            <p:grpSpPr>
              <a:xfrm flipH="1">
                <a:off x="1682" y="2880"/>
                <a:ext cx="350" cy="611"/>
                <a:chOff x="0" y="0"/>
                <a:chExt cx="134" cy="339"/>
              </a:xfrm>
            </p:grpSpPr>
            <p:sp>
              <p:nvSpPr>
                <p:cNvPr id="2068" name="未知"/>
                <p:cNvSpPr/>
                <p:nvPr/>
              </p:nvSpPr>
              <p:spPr bwMode="auto">
                <a:xfrm>
                  <a:off x="0" y="10"/>
                  <a:ext cx="94" cy="329"/>
                </a:xfrm>
                <a:custGeom>
                  <a:avLst/>
                  <a:gdLst>
                    <a:gd name="T0" fmla="*/ 94 w 94"/>
                    <a:gd name="T1" fmla="*/ 0 h 329"/>
                    <a:gd name="T2" fmla="*/ 47 w 94"/>
                    <a:gd name="T3" fmla="*/ 70 h 329"/>
                    <a:gd name="T4" fmla="*/ 23 w 94"/>
                    <a:gd name="T5" fmla="*/ 106 h 329"/>
                    <a:gd name="T6" fmla="*/ 35 w 94"/>
                    <a:gd name="T7" fmla="*/ 329 h 3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4"/>
                    <a:gd name="T13" fmla="*/ 0 h 329"/>
                    <a:gd name="T14" fmla="*/ 94 w 94"/>
                    <a:gd name="T15" fmla="*/ 329 h 3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4" h="329">
                      <a:moveTo>
                        <a:pt x="94" y="0"/>
                      </a:moveTo>
                      <a:cubicBezTo>
                        <a:pt x="78" y="23"/>
                        <a:pt x="63" y="47"/>
                        <a:pt x="47" y="70"/>
                      </a:cubicBezTo>
                      <a:cubicBezTo>
                        <a:pt x="39" y="82"/>
                        <a:pt x="23" y="106"/>
                        <a:pt x="23" y="106"/>
                      </a:cubicBezTo>
                      <a:cubicBezTo>
                        <a:pt x="0" y="179"/>
                        <a:pt x="0" y="260"/>
                        <a:pt x="35" y="329"/>
                      </a:cubicBezTo>
                    </a:path>
                  </a:pathLst>
                </a:custGeom>
                <a:solidFill>
                  <a:srgbClr val="FF0000"/>
                </a:solidFill>
                <a:ln w="22225" cap="flat" cmpd="sng">
                  <a:solidFill>
                    <a:schemeClr val="tx2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69" name="未知"/>
                <p:cNvSpPr/>
                <p:nvPr/>
              </p:nvSpPr>
              <p:spPr bwMode="auto">
                <a:xfrm>
                  <a:off x="39" y="0"/>
                  <a:ext cx="95" cy="317"/>
                </a:xfrm>
                <a:custGeom>
                  <a:avLst/>
                  <a:gdLst>
                    <a:gd name="T0" fmla="*/ 59 w 95"/>
                    <a:gd name="T1" fmla="*/ 0 h 317"/>
                    <a:gd name="T2" fmla="*/ 94 w 95"/>
                    <a:gd name="T3" fmla="*/ 247 h 317"/>
                    <a:gd name="T4" fmla="*/ 82 w 95"/>
                    <a:gd name="T5" fmla="*/ 294 h 317"/>
                    <a:gd name="T6" fmla="*/ 0 w 95"/>
                    <a:gd name="T7" fmla="*/ 317 h 3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5"/>
                    <a:gd name="T13" fmla="*/ 0 h 317"/>
                    <a:gd name="T14" fmla="*/ 95 w 95"/>
                    <a:gd name="T15" fmla="*/ 317 h 3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5" h="317">
                      <a:moveTo>
                        <a:pt x="59" y="0"/>
                      </a:moveTo>
                      <a:cubicBezTo>
                        <a:pt x="66" y="103"/>
                        <a:pt x="65" y="159"/>
                        <a:pt x="94" y="247"/>
                      </a:cubicBezTo>
                      <a:cubicBezTo>
                        <a:pt x="90" y="263"/>
                        <a:pt x="95" y="284"/>
                        <a:pt x="82" y="294"/>
                      </a:cubicBezTo>
                      <a:cubicBezTo>
                        <a:pt x="60" y="312"/>
                        <a:pt x="25" y="304"/>
                        <a:pt x="0" y="317"/>
                      </a:cubicBezTo>
                    </a:path>
                  </a:pathLst>
                </a:custGeom>
                <a:solidFill>
                  <a:srgbClr val="FF6600"/>
                </a:solidFill>
                <a:ln w="22225" cap="flat" cmpd="sng">
                  <a:solidFill>
                    <a:schemeClr val="tx2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067" name="Rectangle 47"/>
              <p:cNvSpPr>
                <a:spLocks noChangeArrowheads="1"/>
              </p:cNvSpPr>
              <p:nvPr/>
            </p:nvSpPr>
            <p:spPr bwMode="auto">
              <a:xfrm flipH="1">
                <a:off x="1714" y="3440"/>
                <a:ext cx="350" cy="703"/>
              </a:xfrm>
              <a:prstGeom prst="rect">
                <a:avLst/>
              </a:prstGeom>
              <a:solidFill>
                <a:srgbClr val="808080"/>
              </a:solidFill>
              <a:ln w="22225">
                <a:solidFill>
                  <a:schemeClr val="tx2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065" name="Text Box 48"/>
            <p:cNvSpPr txBox="1">
              <a:spLocks noChangeArrowheads="1"/>
            </p:cNvSpPr>
            <p:nvPr/>
          </p:nvSpPr>
          <p:spPr bwMode="auto">
            <a:xfrm>
              <a:off x="4753" y="2912"/>
              <a:ext cx="453" cy="5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S′</a:t>
              </a:r>
            </a:p>
          </p:txBody>
        </p:sp>
      </p:grpSp>
      <p:sp>
        <p:nvSpPr>
          <p:cNvPr id="234545" name="Line 49"/>
          <p:cNvSpPr>
            <a:spLocks noChangeShapeType="1"/>
          </p:cNvSpPr>
          <p:nvPr/>
        </p:nvSpPr>
        <p:spPr bwMode="auto">
          <a:xfrm flipH="1">
            <a:off x="1143000" y="3276600"/>
            <a:ext cx="24384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4546" name="Line 50"/>
          <p:cNvSpPr>
            <a:spLocks noChangeShapeType="1"/>
          </p:cNvSpPr>
          <p:nvPr/>
        </p:nvSpPr>
        <p:spPr bwMode="auto">
          <a:xfrm flipH="1">
            <a:off x="1155700" y="3581400"/>
            <a:ext cx="2438400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4547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3733800" y="457200"/>
            <a:ext cx="4953000" cy="4525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光的反射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FontTx/>
              <a:buNone/>
            </a:pP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．特点：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像为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虚像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虚像是由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反射光线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反向延长线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相交而成的。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4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34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35" grpId="0" animBg="1"/>
      <p:bldP spid="234536" grpId="0" animBg="1"/>
      <p:bldP spid="234545" grpId="0" animBg="1"/>
      <p:bldP spid="234545" grpId="1" animBg="1"/>
      <p:bldP spid="234546" grpId="0" animBg="1"/>
      <p:bldP spid="23454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1308</Words>
  <Application>Microsoft Office PowerPoint</Application>
  <PresentationFormat>全屏显示(4:3)</PresentationFormat>
  <Paragraphs>113</Paragraphs>
  <Slides>40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2" baseType="lpstr">
      <vt:lpstr>默认设计模板</vt:lpstr>
      <vt:lpstr>Equation</vt:lpstr>
      <vt:lpstr>PowerPoint 演示文稿</vt:lpstr>
      <vt:lpstr>PowerPoint 演示文稿</vt:lpstr>
      <vt:lpstr>第四章 光现象 第3节 平面镜成像</vt:lpstr>
      <vt:lpstr>一、平面镜成像特点</vt:lpstr>
      <vt:lpstr>【设计实验】</vt:lpstr>
      <vt:lpstr>表格与数据</vt:lpstr>
      <vt:lpstr>【实验结论】平面镜成像的特点</vt:lpstr>
      <vt:lpstr>PowerPoint 演示文稿</vt:lpstr>
      <vt:lpstr>2．原理：</vt:lpstr>
      <vt:lpstr>PowerPoint 演示文稿</vt:lpstr>
      <vt:lpstr>4．分析讨论</vt:lpstr>
      <vt:lpstr>PowerPoint 演示文稿</vt:lpstr>
      <vt:lpstr>PowerPoint 演示文稿</vt:lpstr>
      <vt:lpstr>PowerPoint 演示文稿</vt:lpstr>
      <vt:lpstr>PowerPoint 演示文稿</vt:lpstr>
      <vt:lpstr>二、平面镜的应用</vt:lpstr>
      <vt:lpstr>PowerPoint 演示文稿</vt:lpstr>
      <vt:lpstr>2．改变光路</vt:lpstr>
      <vt:lpstr>三、平面镜成像作图</vt:lpstr>
      <vt:lpstr>3．画点光源： </vt:lpstr>
      <vt:lpstr>【拓展提高】</vt:lpstr>
      <vt:lpstr>PowerPoint 演示文稿</vt:lpstr>
      <vt:lpstr>四、凹面镜和凸面镜</vt:lpstr>
      <vt:lpstr>PowerPoint 演示文稿</vt:lpstr>
      <vt:lpstr>（3）光路：</vt:lpstr>
      <vt:lpstr>2．凸面镜</vt:lpstr>
      <vt:lpstr>PowerPoint 演示文稿</vt:lpstr>
      <vt:lpstr>（3）光路：</vt:lpstr>
      <vt:lpstr>1．夜间汽车行驶时司机为什么不开车内灯？</vt:lpstr>
      <vt:lpstr>PowerPoint 演示文稿</vt:lpstr>
      <vt:lpstr>3．人站镜子前，镜长与身高有什么关系？</vt:lpstr>
      <vt:lpstr>4．牙医小镜有什么光学原理？使用前为什么要用火烤一下？</vt:lpstr>
      <vt:lpstr>5．此时钟表在平面镜中的像为几点？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两面互成直角的平面镜可以成几个像？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lenovo</cp:lastModifiedBy>
  <cp:revision>1</cp:revision>
  <cp:lastPrinted>1601-01-01T00:00:00Z</cp:lastPrinted>
  <dcterms:created xsi:type="dcterms:W3CDTF">1601-01-01T00:00:00Z</dcterms:created>
  <dcterms:modified xsi:type="dcterms:W3CDTF">2020-11-11T02:38:46Z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2052-6.3.0.1705</vt:lpwstr>
  </property>
  <property fmtid="{D5CDD505-2E9C-101B-9397-08002B2CF9AE}" pid="3" name="Version">
    <vt:r8>1</vt:r8>
  </property>
</Properties>
</file>