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300" r:id="rId2"/>
    <p:sldId id="299" r:id="rId3"/>
    <p:sldId id="303" r:id="rId4"/>
    <p:sldId id="305" r:id="rId5"/>
    <p:sldId id="306" r:id="rId6"/>
    <p:sldId id="307" r:id="rId7"/>
    <p:sldId id="308" r:id="rId8"/>
    <p:sldId id="333" r:id="rId9"/>
    <p:sldId id="309" r:id="rId10"/>
    <p:sldId id="334" r:id="rId11"/>
    <p:sldId id="311" r:id="rId12"/>
    <p:sldId id="313" r:id="rId13"/>
    <p:sldId id="315" r:id="rId14"/>
    <p:sldId id="316" r:id="rId15"/>
    <p:sldId id="317" r:id="rId16"/>
    <p:sldId id="319" r:id="rId17"/>
    <p:sldId id="320" r:id="rId18"/>
    <p:sldId id="321" r:id="rId19"/>
    <p:sldId id="335" r:id="rId20"/>
    <p:sldId id="348" r:id="rId21"/>
    <p:sldId id="327" r:id="rId22"/>
    <p:sldId id="328"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Lst>
  <p:sldSz cx="9144000" cy="6858000" type="screen4x3"/>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Arial"/>
        <a:ea typeface="宋体"/>
        <a:cs typeface="+mn-cs"/>
      </a:defRPr>
    </a:lvl1pPr>
    <a:lvl2pPr marL="457200" algn="l" rtl="0" fontAlgn="base">
      <a:spcBef>
        <a:spcPct val="0"/>
      </a:spcBef>
      <a:spcAft>
        <a:spcPct val="0"/>
      </a:spcAft>
      <a:defRPr kern="1200">
        <a:solidFill>
          <a:schemeClr val="tx1"/>
        </a:solidFill>
        <a:latin typeface="Arial"/>
        <a:ea typeface="宋体"/>
        <a:cs typeface="+mn-cs"/>
      </a:defRPr>
    </a:lvl2pPr>
    <a:lvl3pPr marL="914400" algn="l" rtl="0" fontAlgn="base">
      <a:spcBef>
        <a:spcPct val="0"/>
      </a:spcBef>
      <a:spcAft>
        <a:spcPct val="0"/>
      </a:spcAft>
      <a:defRPr kern="1200">
        <a:solidFill>
          <a:schemeClr val="tx1"/>
        </a:solidFill>
        <a:latin typeface="Arial"/>
        <a:ea typeface="宋体"/>
        <a:cs typeface="+mn-cs"/>
      </a:defRPr>
    </a:lvl3pPr>
    <a:lvl4pPr marL="1371600" algn="l" rtl="0" fontAlgn="base">
      <a:spcBef>
        <a:spcPct val="0"/>
      </a:spcBef>
      <a:spcAft>
        <a:spcPct val="0"/>
      </a:spcAft>
      <a:defRPr kern="1200">
        <a:solidFill>
          <a:schemeClr val="tx1"/>
        </a:solidFill>
        <a:latin typeface="Arial"/>
        <a:ea typeface="宋体"/>
        <a:cs typeface="+mn-cs"/>
      </a:defRPr>
    </a:lvl4pPr>
    <a:lvl5pPr marL="1828800" algn="l" rtl="0" fontAlgn="base">
      <a:spcBef>
        <a:spcPct val="0"/>
      </a:spcBef>
      <a:spcAft>
        <a:spcPct val="0"/>
      </a:spcAft>
      <a:defRPr kern="1200">
        <a:solidFill>
          <a:schemeClr val="tx1"/>
        </a:solidFill>
        <a:latin typeface="Arial"/>
        <a:ea typeface="宋体"/>
        <a:cs typeface="+mn-cs"/>
      </a:defRPr>
    </a:lvl5pPr>
    <a:lvl6pPr marL="2286000" algn="l" defTabSz="914400" rtl="0" eaLnBrk="1" latinLnBrk="0" hangingPunct="1">
      <a:defRPr kern="1200">
        <a:solidFill>
          <a:schemeClr val="tx1"/>
        </a:solidFill>
        <a:latin typeface="Arial"/>
        <a:ea typeface="宋体"/>
        <a:cs typeface="+mn-cs"/>
      </a:defRPr>
    </a:lvl6pPr>
    <a:lvl7pPr marL="2743200" algn="l" defTabSz="914400" rtl="0" eaLnBrk="1" latinLnBrk="0" hangingPunct="1">
      <a:defRPr kern="1200">
        <a:solidFill>
          <a:schemeClr val="tx1"/>
        </a:solidFill>
        <a:latin typeface="Arial"/>
        <a:ea typeface="宋体"/>
        <a:cs typeface="+mn-cs"/>
      </a:defRPr>
    </a:lvl7pPr>
    <a:lvl8pPr marL="3200400" algn="l" defTabSz="914400" rtl="0" eaLnBrk="1" latinLnBrk="0" hangingPunct="1">
      <a:defRPr kern="1200">
        <a:solidFill>
          <a:schemeClr val="tx1"/>
        </a:solidFill>
        <a:latin typeface="Arial"/>
        <a:ea typeface="宋体"/>
        <a:cs typeface="+mn-cs"/>
      </a:defRPr>
    </a:lvl8pPr>
    <a:lvl9pPr marL="3657600" algn="l" defTabSz="914400" rtl="0" eaLnBrk="1" latinLnBrk="0" hangingPunct="1">
      <a:defRPr kern="1200">
        <a:solidFill>
          <a:schemeClr val="tx1"/>
        </a:solidFill>
        <a:latin typeface="Arial"/>
        <a:ea typeface="宋体"/>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340" autoAdjust="0"/>
  </p:normalViewPr>
  <p:slideViewPr>
    <p:cSldViewPr>
      <p:cViewPr varScale="1">
        <p:scale>
          <a:sx n="84" d="100"/>
          <a:sy n="84" d="100"/>
        </p:scale>
        <p:origin x="-15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ea typeface="宋体" pitchFamily="2" charset="-122"/>
              </a:defRPr>
            </a:lvl1pPr>
          </a:lstStyle>
          <a:p>
            <a:pPr>
              <a:defRPr/>
            </a:pPr>
            <a:endParaRPr lang="en-US" altLang="zh-CN"/>
          </a:p>
        </p:txBody>
      </p:sp>
      <p:sp>
        <p:nvSpPr>
          <p:cNvPr id="19046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pPr>
              <a:defRPr/>
            </a:pPr>
            <a:endParaRPr lang="en-US" altLang="zh-CN"/>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9046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9047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ea typeface="宋体" pitchFamily="2" charset="-122"/>
              </a:defRPr>
            </a:lvl1pPr>
          </a:lstStyle>
          <a:p>
            <a:pPr>
              <a:defRPr/>
            </a:pPr>
            <a:endParaRPr lang="en-US" altLang="zh-CN"/>
          </a:p>
        </p:txBody>
      </p:sp>
      <p:sp>
        <p:nvSpPr>
          <p:cNvPr id="190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ea typeface="宋体" pitchFamily="2" charset="-122"/>
              </a:defRPr>
            </a:lvl1pPr>
          </a:lstStyle>
          <a:p>
            <a:pPr>
              <a:defRPr/>
            </a:pPr>
            <a:fld id="{7E6F06D9-0613-46FD-974E-97023F3D823C}" type="slidenum">
              <a:rPr lang="en-US" altLang="zh-CN"/>
              <a:pPr>
                <a:defRPr/>
              </a:pPr>
              <a:t>‹#›</a:t>
            </a:fld>
            <a:endParaRPr lang="en-US" altLang="zh-CN"/>
          </a:p>
        </p:txBody>
      </p:sp>
    </p:spTree>
    <p:extLst>
      <p:ext uri="{BB962C8B-B14F-4D97-AF65-F5344CB8AC3E}">
        <p14:creationId xmlns:p14="http://schemas.microsoft.com/office/powerpoint/2010/main" val="2442411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smtClean="0">
              <a:ea typeface="宋体"/>
            </a:endParaRPr>
          </a:p>
        </p:txBody>
      </p:sp>
      <p:sp>
        <p:nvSpPr>
          <p:cNvPr id="43012" name="灯片编号占位符 3"/>
          <p:cNvSpPr>
            <a:spLocks noGrp="1"/>
          </p:cNvSpPr>
          <p:nvPr>
            <p:ph type="sldNum" sz="quarter" idx="5"/>
          </p:nvPr>
        </p:nvSpPr>
        <p:spPr>
          <a:noFill/>
        </p:spPr>
        <p:txBody>
          <a:bodyPr/>
          <a:lstStyle/>
          <a:p>
            <a:fld id="{1AB917EA-8290-4B50-9BAE-8D1134C28F5A}" type="slidenum">
              <a:rPr lang="en-US" altLang="zh-CN" smtClean="0">
                <a:ea typeface="宋体"/>
              </a:rPr>
              <a:t>5</a:t>
            </a:fld>
            <a:endParaRPr lang="en-US" altLang="zh-CN" smtClean="0">
              <a:ea typeface="宋体"/>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E482694-5249-46C3-AE69-5FDFA2BB3C02}"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5EEE06A-41EE-4F91-A25E-1CB71F9BA9F2}"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AEF8D3F-1A89-4A11-B59D-D75B8D895F45}"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3485FC6-E090-43CF-8EE3-141A57CFE316}"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1A00A0F-4E4D-4938-803A-F0C556A7EED7}" type="slidenum">
              <a:rPr lang="en-US" altLang="zh-CN"/>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ABBF371-CD8C-4A19-80D7-14E56292A660}"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6D94D72-C5FE-43E2-917A-21EFCEBC2102}"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9A773D9E-C9EE-4883-9944-4BB06BF46424}"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24318769-147B-4851-B56F-F153BC25356F}"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13FF9E09-92E0-426C-9434-399BCB3D322E}"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C37D5BC-F9BD-49FA-9ED4-BA65B03D09C1}"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C15DFBA4-B9D2-4BFA-9D65-43A8E5CA8D69}"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4269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a:defRPr/>
            </a:pPr>
            <a:endParaRPr lang="en-US" altLang="zh-CN"/>
          </a:p>
        </p:txBody>
      </p:sp>
      <p:sp>
        <p:nvSpPr>
          <p:cNvPr id="24269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242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a:defRPr/>
            </a:pPr>
            <a:fld id="{D49BC71B-45C4-4E9E-8DFC-05DCAB12CE1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ea typeface="宋体" pitchFamily="2" charset="-122"/>
        </a:defRPr>
      </a:lvl2pPr>
      <a:lvl3pPr algn="ctr" rtl="0" eaLnBrk="0" fontAlgn="base" hangingPunct="0">
        <a:spcBef>
          <a:spcPct val="0"/>
        </a:spcBef>
        <a:spcAft>
          <a:spcPct val="0"/>
        </a:spcAft>
        <a:defRPr sz="4400">
          <a:solidFill>
            <a:schemeClr val="tx2"/>
          </a:solidFill>
          <a:latin typeface="Arial"/>
          <a:ea typeface="宋体" pitchFamily="2" charset="-122"/>
        </a:defRPr>
      </a:lvl3pPr>
      <a:lvl4pPr algn="ctr" rtl="0" eaLnBrk="0" fontAlgn="base" hangingPunct="0">
        <a:spcBef>
          <a:spcPct val="0"/>
        </a:spcBef>
        <a:spcAft>
          <a:spcPct val="0"/>
        </a:spcAft>
        <a:defRPr sz="4400">
          <a:solidFill>
            <a:schemeClr val="tx2"/>
          </a:solidFill>
          <a:latin typeface="Arial"/>
          <a:ea typeface="宋体" pitchFamily="2" charset="-122"/>
        </a:defRPr>
      </a:lvl4pPr>
      <a:lvl5pPr algn="ctr" rtl="0" eaLnBrk="0" fontAlgn="base" hangingPunct="0">
        <a:spcBef>
          <a:spcPct val="0"/>
        </a:spcBef>
        <a:spcAft>
          <a:spcPct val="0"/>
        </a:spcAft>
        <a:defRPr sz="4400">
          <a:solidFill>
            <a:schemeClr val="tx2"/>
          </a:solidFill>
          <a:latin typeface="Arial"/>
          <a:ea typeface="宋体" pitchFamily="2" charset="-122"/>
        </a:defRPr>
      </a:lvl5pPr>
      <a:lvl6pPr marL="457200" algn="ctr" rtl="0" fontAlgn="base">
        <a:spcBef>
          <a:spcPct val="0"/>
        </a:spcBef>
        <a:spcAft>
          <a:spcPct val="0"/>
        </a:spcAft>
        <a:defRPr sz="4400">
          <a:solidFill>
            <a:schemeClr val="tx2"/>
          </a:solidFill>
          <a:latin typeface="Arial"/>
          <a:ea typeface="宋体" pitchFamily="2" charset="-122"/>
        </a:defRPr>
      </a:lvl6pPr>
      <a:lvl7pPr marL="914400" algn="ctr" rtl="0" fontAlgn="base">
        <a:spcBef>
          <a:spcPct val="0"/>
        </a:spcBef>
        <a:spcAft>
          <a:spcPct val="0"/>
        </a:spcAft>
        <a:defRPr sz="4400">
          <a:solidFill>
            <a:schemeClr val="tx2"/>
          </a:solidFill>
          <a:latin typeface="Arial"/>
          <a:ea typeface="宋体" pitchFamily="2" charset="-122"/>
        </a:defRPr>
      </a:lvl7pPr>
      <a:lvl8pPr marL="1371600" algn="ctr" rtl="0" fontAlgn="base">
        <a:spcBef>
          <a:spcPct val="0"/>
        </a:spcBef>
        <a:spcAft>
          <a:spcPct val="0"/>
        </a:spcAft>
        <a:defRPr sz="4400">
          <a:solidFill>
            <a:schemeClr val="tx2"/>
          </a:solidFill>
          <a:latin typeface="Arial"/>
          <a:ea typeface="宋体" pitchFamily="2" charset="-122"/>
        </a:defRPr>
      </a:lvl8pPr>
      <a:lvl9pPr marL="1828800" algn="ctr" rtl="0" fontAlgn="base">
        <a:spcBef>
          <a:spcPct val="0"/>
        </a:spcBef>
        <a:spcAft>
          <a:spcPct val="0"/>
        </a:spcAft>
        <a:defRPr sz="4400">
          <a:solidFill>
            <a:schemeClr val="tx2"/>
          </a:solidFill>
          <a:latin typeface="Arial"/>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image" Target="../media/image34.wmf"/><Relationship Id="rId10" Type="http://schemas.openxmlformats.org/officeDocument/2006/relationships/image" Target="../media/image30.wmf"/><Relationship Id="rId4" Type="http://schemas.openxmlformats.org/officeDocument/2006/relationships/image" Target="../media/image33.wmf"/><Relationship Id="rId9" Type="http://schemas.openxmlformats.org/officeDocument/2006/relationships/image" Target="../media/image3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10" descr="20089121008468_2"/>
          <p:cNvPicPr>
            <a:picLocks noChangeAspect="1" noChangeArrowheads="1"/>
          </p:cNvPicPr>
          <p:nvPr/>
        </p:nvPicPr>
        <p:blipFill>
          <a:blip r:embed="rId2">
            <a:lum bright="40000" contrast="10000"/>
          </a:blip>
          <a:stretch>
            <a:fillRect/>
          </a:stretch>
        </p:blipFill>
        <p:spPr bwMode="auto">
          <a:xfrm>
            <a:off x="0" y="0"/>
            <a:ext cx="9144000" cy="6858000"/>
          </a:xfrm>
          <a:prstGeom prst="rect">
            <a:avLst/>
          </a:prstGeom>
          <a:noFill/>
          <a:ln w="9525">
            <a:noFill/>
            <a:miter lim="800000"/>
          </a:ln>
        </p:spPr>
      </p:pic>
      <p:sp>
        <p:nvSpPr>
          <p:cNvPr id="3" name="Line 7"/>
          <p:cNvSpPr>
            <a:spLocks noChangeShapeType="1"/>
          </p:cNvSpPr>
          <p:nvPr/>
        </p:nvSpPr>
        <p:spPr bwMode="auto">
          <a:xfrm flipV="1">
            <a:off x="2453316" y="2748382"/>
            <a:ext cx="838200" cy="1066800"/>
          </a:xfrm>
          <a:prstGeom prst="line">
            <a:avLst/>
          </a:prstGeom>
          <a:noFill/>
          <a:ln w="50800">
            <a:solidFill>
              <a:schemeClr val="tx1"/>
            </a:solidFill>
            <a:round/>
            <a:tailEnd type="stealth" w="lg" len="lg"/>
          </a:ln>
        </p:spPr>
        <p:txBody>
          <a:bodyPr/>
          <a:lstStyle/>
          <a:p>
            <a:endParaRPr lang="zh-CN" altLang="en-US"/>
          </a:p>
        </p:txBody>
      </p:sp>
      <p:sp>
        <p:nvSpPr>
          <p:cNvPr id="4" name="Line 8"/>
          <p:cNvSpPr>
            <a:spLocks noChangeShapeType="1"/>
          </p:cNvSpPr>
          <p:nvPr/>
        </p:nvSpPr>
        <p:spPr bwMode="auto">
          <a:xfrm flipH="1">
            <a:off x="2876544" y="2824582"/>
            <a:ext cx="838200" cy="1066800"/>
          </a:xfrm>
          <a:prstGeom prst="line">
            <a:avLst/>
          </a:prstGeom>
          <a:noFill/>
          <a:ln w="50800">
            <a:solidFill>
              <a:schemeClr val="tx1"/>
            </a:solidFill>
            <a:round/>
            <a:tailEnd type="stealth" w="lg" len="lg"/>
          </a:ln>
        </p:spPr>
        <p:txBody>
          <a:bodyPr/>
          <a:lstStyle/>
          <a:p>
            <a:endParaRPr lang="zh-CN" altLang="en-US"/>
          </a:p>
        </p:txBody>
      </p:sp>
      <p:sp>
        <p:nvSpPr>
          <p:cNvPr id="5" name="Line 9"/>
          <p:cNvSpPr>
            <a:spLocks noChangeShapeType="1"/>
          </p:cNvSpPr>
          <p:nvPr/>
        </p:nvSpPr>
        <p:spPr bwMode="auto">
          <a:xfrm>
            <a:off x="3286116" y="4357694"/>
            <a:ext cx="2057400" cy="0"/>
          </a:xfrm>
          <a:prstGeom prst="line">
            <a:avLst/>
          </a:prstGeom>
          <a:noFill/>
          <a:ln w="50800">
            <a:solidFill>
              <a:schemeClr val="tx1"/>
            </a:solidFill>
            <a:round/>
            <a:tailEnd type="stealth" w="lg" len="lg"/>
          </a:ln>
        </p:spPr>
        <p:txBody>
          <a:bodyPr/>
          <a:lstStyle/>
          <a:p>
            <a:endParaRPr lang="zh-CN" altLang="en-US"/>
          </a:p>
        </p:txBody>
      </p:sp>
      <p:sp>
        <p:nvSpPr>
          <p:cNvPr id="6" name="Line 10"/>
          <p:cNvSpPr>
            <a:spLocks noChangeShapeType="1"/>
          </p:cNvSpPr>
          <p:nvPr/>
        </p:nvSpPr>
        <p:spPr bwMode="auto">
          <a:xfrm flipH="1">
            <a:off x="3286116" y="4733938"/>
            <a:ext cx="1981200" cy="0"/>
          </a:xfrm>
          <a:prstGeom prst="line">
            <a:avLst/>
          </a:prstGeom>
          <a:noFill/>
          <a:ln w="50800">
            <a:solidFill>
              <a:schemeClr val="tx1"/>
            </a:solidFill>
            <a:round/>
            <a:tailEnd type="stealth" w="lg" len="lg"/>
          </a:ln>
        </p:spPr>
        <p:txBody>
          <a:bodyPr/>
          <a:lstStyle/>
          <a:p>
            <a:endParaRPr lang="zh-CN" altLang="en-US"/>
          </a:p>
        </p:txBody>
      </p:sp>
      <p:sp>
        <p:nvSpPr>
          <p:cNvPr id="7" name="Line 11"/>
          <p:cNvSpPr>
            <a:spLocks noChangeShapeType="1"/>
          </p:cNvSpPr>
          <p:nvPr/>
        </p:nvSpPr>
        <p:spPr bwMode="auto">
          <a:xfrm flipH="1" flipV="1">
            <a:off x="5143504" y="2862266"/>
            <a:ext cx="914400" cy="1066800"/>
          </a:xfrm>
          <a:prstGeom prst="line">
            <a:avLst/>
          </a:prstGeom>
          <a:noFill/>
          <a:ln w="50800">
            <a:solidFill>
              <a:schemeClr val="tx1"/>
            </a:solidFill>
            <a:round/>
            <a:tailEnd type="stealth" w="lg" len="lg"/>
          </a:ln>
        </p:spPr>
        <p:txBody>
          <a:bodyPr/>
          <a:lstStyle/>
          <a:p>
            <a:endParaRPr lang="zh-CN" altLang="en-US"/>
          </a:p>
        </p:txBody>
      </p:sp>
      <p:sp>
        <p:nvSpPr>
          <p:cNvPr id="8" name="Line 12"/>
          <p:cNvSpPr>
            <a:spLocks noChangeShapeType="1"/>
          </p:cNvSpPr>
          <p:nvPr/>
        </p:nvSpPr>
        <p:spPr bwMode="auto">
          <a:xfrm>
            <a:off x="5581664" y="2709866"/>
            <a:ext cx="990600" cy="1143000"/>
          </a:xfrm>
          <a:prstGeom prst="line">
            <a:avLst/>
          </a:prstGeom>
          <a:noFill/>
          <a:ln w="50800">
            <a:solidFill>
              <a:schemeClr val="tx1"/>
            </a:solidFill>
            <a:round/>
            <a:tailEnd type="stealth" w="lg" len="lg"/>
          </a:ln>
        </p:spPr>
        <p:txBody>
          <a:bodyPr/>
          <a:lstStyle/>
          <a:p>
            <a:endParaRPr lang="zh-CN" altLang="en-US"/>
          </a:p>
        </p:txBody>
      </p:sp>
      <p:sp>
        <p:nvSpPr>
          <p:cNvPr id="9" name="Rectangle 13"/>
          <p:cNvSpPr>
            <a:spLocks noChangeArrowheads="1"/>
          </p:cNvSpPr>
          <p:nvPr/>
        </p:nvSpPr>
        <p:spPr bwMode="auto">
          <a:xfrm>
            <a:off x="3286116" y="4105288"/>
            <a:ext cx="2057400" cy="1181100"/>
          </a:xfrm>
          <a:prstGeom prst="rect">
            <a:avLst/>
          </a:prstGeom>
          <a:noFill/>
          <a:ln w="63500">
            <a:solidFill>
              <a:srgbClr val="FF0000"/>
            </a:solidFill>
            <a:prstDash val="sysDot"/>
            <a:miter lim="800000"/>
          </a:ln>
        </p:spPr>
        <p:txBody>
          <a:bodyPr wrap="none" anchor="ctr"/>
          <a:lstStyle/>
          <a:p>
            <a:endParaRPr lang="zh-CN" altLang="en-US"/>
          </a:p>
        </p:txBody>
      </p:sp>
      <p:sp>
        <p:nvSpPr>
          <p:cNvPr id="10" name="矩形 9"/>
          <p:cNvSpPr/>
          <p:nvPr/>
        </p:nvSpPr>
        <p:spPr>
          <a:xfrm>
            <a:off x="1071538" y="4143380"/>
            <a:ext cx="1857388" cy="928694"/>
          </a:xfrm>
          <a:prstGeom prst="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固态</a:t>
            </a:r>
            <a:endParaRPr lang="zh-CN" alt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矩形 10"/>
          <p:cNvSpPr/>
          <p:nvPr/>
        </p:nvSpPr>
        <p:spPr>
          <a:xfrm>
            <a:off x="5643570" y="4143380"/>
            <a:ext cx="1857388" cy="928694"/>
          </a:xfrm>
          <a:prstGeom prst="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液</a:t>
            </a:r>
            <a:r>
              <a:rPr lang="zh-CN" altLang="en-US"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态</a:t>
            </a:r>
            <a:endParaRPr lang="zh-CN" alt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矩形 11"/>
          <p:cNvSpPr/>
          <p:nvPr/>
        </p:nvSpPr>
        <p:spPr>
          <a:xfrm>
            <a:off x="3357554" y="1714488"/>
            <a:ext cx="1857388" cy="928694"/>
          </a:xfrm>
          <a:prstGeom prst="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气态</a:t>
            </a:r>
            <a:endParaRPr lang="zh-CN" alt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nodeType="afterGroup">
                            <p:stCondLst>
                              <p:cond delay="1500"/>
                            </p:stCondLst>
                            <p:childTnLst>
                              <p:par>
                                <p:cTn id="28" presetID="2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par>
                          <p:cTn id="31" fill="hold" nodeType="afterGroup">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par>
                          <p:cTn id="35" fill="hold" nodeType="afterGroup">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500"/>
                                        <p:tgtEl>
                                          <p:spTgt spid="4"/>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ox(i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50" name="ShockwaveFlash1" r:id="rId2" imgW="8141316" imgH="5791702"/>
        </mc:Choice>
        <mc:Fallback>
          <p:control name="ShockwaveFlash1" r:id="rId2" imgW="8141316" imgH="5791702">
            <p:pic>
              <p:nvPicPr>
                <p:cNvPr id="0" name="ShockwaveFlash1"/>
                <p:cNvPicPr>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52400"/>
                  <a:ext cx="8142287" cy="57912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924800" cy="639762"/>
          </a:xfrm>
        </p:spPr>
        <p:txBody>
          <a:bodyPr/>
          <a:lstStyle/>
          <a:p>
            <a:pPr algn="l" eaLnBrk="1" hangingPunct="1"/>
            <a:r>
              <a:rPr lang="en-US" altLang="zh-CN" sz="3400" b="1" smtClean="0">
                <a:latin typeface="Times New Roman" pitchFamily="18" charset="0"/>
                <a:ea typeface="楷体" pitchFamily="49" charset="-122"/>
                <a:cs typeface="Times New Roman" pitchFamily="18" charset="0"/>
              </a:rPr>
              <a:t>【</a:t>
            </a:r>
            <a:r>
              <a:rPr lang="zh-CN" altLang="en-US" sz="3400" b="1" smtClean="0">
                <a:latin typeface="Times New Roman" pitchFamily="18" charset="0"/>
                <a:ea typeface="楷体" pitchFamily="49" charset="-122"/>
                <a:cs typeface="Times New Roman" pitchFamily="18" charset="0"/>
              </a:rPr>
              <a:t>进行实验</a:t>
            </a:r>
            <a:r>
              <a:rPr lang="en-US" altLang="zh-CN" sz="3400" b="1" smtClean="0">
                <a:latin typeface="Times New Roman" pitchFamily="18" charset="0"/>
                <a:ea typeface="楷体" pitchFamily="49" charset="-122"/>
                <a:cs typeface="Times New Roman" pitchFamily="18" charset="0"/>
              </a:rPr>
              <a:t>】  </a:t>
            </a:r>
            <a:r>
              <a:rPr lang="zh-CN" altLang="en-US" sz="3400" b="1" smtClean="0">
                <a:latin typeface="Times New Roman" pitchFamily="18" charset="0"/>
                <a:ea typeface="楷体" pitchFamily="49" charset="-122"/>
                <a:cs typeface="Times New Roman" pitchFamily="18" charset="0"/>
              </a:rPr>
              <a:t>（</a:t>
            </a:r>
            <a:r>
              <a:rPr lang="en-US" altLang="zh-CN" sz="3400" b="1" smtClean="0">
                <a:latin typeface="Times New Roman" pitchFamily="18" charset="0"/>
                <a:ea typeface="楷体" pitchFamily="49" charset="-122"/>
                <a:cs typeface="Times New Roman" pitchFamily="18" charset="0"/>
              </a:rPr>
              <a:t>2</a:t>
            </a:r>
            <a:r>
              <a:rPr lang="zh-CN" altLang="en-US" sz="3400" b="1" smtClean="0">
                <a:latin typeface="Times New Roman" pitchFamily="18" charset="0"/>
                <a:ea typeface="楷体" pitchFamily="49" charset="-122"/>
                <a:cs typeface="Times New Roman" pitchFamily="18" charset="0"/>
              </a:rPr>
              <a:t>）石蜡熔化</a:t>
            </a:r>
          </a:p>
        </p:txBody>
      </p:sp>
      <p:pic>
        <p:nvPicPr>
          <p:cNvPr id="15363" name="Picture 3" descr="八年物理上册笔记 03-02熔化和凝固07"/>
          <p:cNvPicPr>
            <a:picLocks noChangeAspect="1" noChangeArrowheads="1"/>
          </p:cNvPicPr>
          <p:nvPr/>
        </p:nvPicPr>
        <p:blipFill>
          <a:blip r:embed="rId2"/>
          <a:stretch>
            <a:fillRect/>
          </a:stretch>
        </p:blipFill>
        <p:spPr bwMode="auto">
          <a:xfrm>
            <a:off x="762000" y="1828800"/>
            <a:ext cx="7391400" cy="4870450"/>
          </a:xfrm>
          <a:prstGeom prst="rect">
            <a:avLst/>
          </a:prstGeom>
          <a:noFill/>
          <a:ln w="9525">
            <a:noFill/>
            <a:miter lim="800000"/>
          </a:ln>
        </p:spPr>
      </p:pic>
      <p:sp>
        <p:nvSpPr>
          <p:cNvPr id="218116" name="Oval 4"/>
          <p:cNvSpPr>
            <a:spLocks noChangeArrowheads="1"/>
          </p:cNvSpPr>
          <p:nvPr/>
        </p:nvSpPr>
        <p:spPr bwMode="auto">
          <a:xfrm>
            <a:off x="1943100" y="56515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17" name="Oval 5"/>
          <p:cNvSpPr>
            <a:spLocks noChangeArrowheads="1"/>
          </p:cNvSpPr>
          <p:nvPr/>
        </p:nvSpPr>
        <p:spPr bwMode="auto">
          <a:xfrm>
            <a:off x="1473200" y="58293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18" name="Oval 6"/>
          <p:cNvSpPr>
            <a:spLocks noChangeArrowheads="1"/>
          </p:cNvSpPr>
          <p:nvPr/>
        </p:nvSpPr>
        <p:spPr bwMode="auto">
          <a:xfrm>
            <a:off x="2425700" y="54356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19" name="Oval 7"/>
          <p:cNvSpPr>
            <a:spLocks noChangeArrowheads="1"/>
          </p:cNvSpPr>
          <p:nvPr/>
        </p:nvSpPr>
        <p:spPr bwMode="auto">
          <a:xfrm>
            <a:off x="2895600" y="50546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20" name="Oval 8"/>
          <p:cNvSpPr>
            <a:spLocks noChangeArrowheads="1"/>
          </p:cNvSpPr>
          <p:nvPr/>
        </p:nvSpPr>
        <p:spPr bwMode="auto">
          <a:xfrm>
            <a:off x="3352800" y="46990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21" name="Oval 9"/>
          <p:cNvSpPr>
            <a:spLocks noChangeArrowheads="1"/>
          </p:cNvSpPr>
          <p:nvPr/>
        </p:nvSpPr>
        <p:spPr bwMode="auto">
          <a:xfrm>
            <a:off x="3810000" y="44958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22" name="Oval 10"/>
          <p:cNvSpPr>
            <a:spLocks noChangeArrowheads="1"/>
          </p:cNvSpPr>
          <p:nvPr/>
        </p:nvSpPr>
        <p:spPr bwMode="auto">
          <a:xfrm>
            <a:off x="4267200" y="43434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23" name="Oval 11"/>
          <p:cNvSpPr>
            <a:spLocks noChangeArrowheads="1"/>
          </p:cNvSpPr>
          <p:nvPr/>
        </p:nvSpPr>
        <p:spPr bwMode="auto">
          <a:xfrm>
            <a:off x="4724400" y="41402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24" name="Oval 12"/>
          <p:cNvSpPr>
            <a:spLocks noChangeArrowheads="1"/>
          </p:cNvSpPr>
          <p:nvPr/>
        </p:nvSpPr>
        <p:spPr bwMode="auto">
          <a:xfrm>
            <a:off x="5181600" y="38100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25" name="Oval 13"/>
          <p:cNvSpPr>
            <a:spLocks noChangeArrowheads="1"/>
          </p:cNvSpPr>
          <p:nvPr/>
        </p:nvSpPr>
        <p:spPr bwMode="auto">
          <a:xfrm>
            <a:off x="5638800" y="35560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26" name="Oval 14"/>
          <p:cNvSpPr>
            <a:spLocks noChangeArrowheads="1"/>
          </p:cNvSpPr>
          <p:nvPr/>
        </p:nvSpPr>
        <p:spPr bwMode="auto">
          <a:xfrm>
            <a:off x="6096000" y="34163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graphicFrame>
        <p:nvGraphicFramePr>
          <p:cNvPr id="218127" name="Group 15"/>
          <p:cNvGraphicFramePr>
            <a:graphicFrameLocks noGrp="1"/>
          </p:cNvGraphicFramePr>
          <p:nvPr>
            <p:ph type="tbl" idx="4294967295"/>
          </p:nvPr>
        </p:nvGraphicFramePr>
        <p:xfrm>
          <a:off x="609600" y="990600"/>
          <a:ext cx="8305800" cy="762000"/>
        </p:xfrm>
        <a:graphic>
          <a:graphicData uri="http://schemas.openxmlformats.org/drawingml/2006/table">
            <a:tbl>
              <a:tblPr/>
              <a:tblGrid>
                <a:gridCol w="1179513"/>
                <a:gridCol w="549275"/>
                <a:gridCol w="547687"/>
                <a:gridCol w="547688"/>
                <a:gridCol w="549275"/>
                <a:gridCol w="547687"/>
                <a:gridCol w="547688"/>
                <a:gridCol w="547687"/>
                <a:gridCol w="549275"/>
                <a:gridCol w="547688"/>
                <a:gridCol w="547687"/>
                <a:gridCol w="547688"/>
                <a:gridCol w="549275"/>
                <a:gridCol w="547687"/>
              </a:tblGrid>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时间</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/min</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8</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温度</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40</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41</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42</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46</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47</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48</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49</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51</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52</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53</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54</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56</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8174" name="Oval 62"/>
          <p:cNvSpPr>
            <a:spLocks noChangeArrowheads="1"/>
          </p:cNvSpPr>
          <p:nvPr/>
        </p:nvSpPr>
        <p:spPr bwMode="auto">
          <a:xfrm>
            <a:off x="6553200" y="32004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75" name="Oval 63"/>
          <p:cNvSpPr>
            <a:spLocks noChangeArrowheads="1"/>
          </p:cNvSpPr>
          <p:nvPr/>
        </p:nvSpPr>
        <p:spPr bwMode="auto">
          <a:xfrm>
            <a:off x="7010400" y="2819400"/>
            <a:ext cx="152400" cy="152400"/>
          </a:xfrm>
          <a:prstGeom prst="ellipse">
            <a:avLst/>
          </a:prstGeom>
          <a:solidFill>
            <a:srgbClr val="000099"/>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76" name="Rectangle 64"/>
          <p:cNvSpPr>
            <a:spLocks noChangeArrowheads="1"/>
          </p:cNvSpPr>
          <p:nvPr/>
        </p:nvSpPr>
        <p:spPr bwMode="auto">
          <a:xfrm>
            <a:off x="18288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77" name="Rectangle 65"/>
          <p:cNvSpPr>
            <a:spLocks noChangeArrowheads="1"/>
          </p:cNvSpPr>
          <p:nvPr/>
        </p:nvSpPr>
        <p:spPr bwMode="auto">
          <a:xfrm>
            <a:off x="23876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78" name="Rectangle 66"/>
          <p:cNvSpPr>
            <a:spLocks noChangeArrowheads="1"/>
          </p:cNvSpPr>
          <p:nvPr/>
        </p:nvSpPr>
        <p:spPr bwMode="auto">
          <a:xfrm>
            <a:off x="29591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79" name="Rectangle 67"/>
          <p:cNvSpPr>
            <a:spLocks noChangeArrowheads="1"/>
          </p:cNvSpPr>
          <p:nvPr/>
        </p:nvSpPr>
        <p:spPr bwMode="auto">
          <a:xfrm>
            <a:off x="34925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80" name="Rectangle 68"/>
          <p:cNvSpPr>
            <a:spLocks noChangeArrowheads="1"/>
          </p:cNvSpPr>
          <p:nvPr/>
        </p:nvSpPr>
        <p:spPr bwMode="auto">
          <a:xfrm>
            <a:off x="40386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81" name="Rectangle 69"/>
          <p:cNvSpPr>
            <a:spLocks noChangeArrowheads="1"/>
          </p:cNvSpPr>
          <p:nvPr/>
        </p:nvSpPr>
        <p:spPr bwMode="auto">
          <a:xfrm>
            <a:off x="45847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82" name="Rectangle 70"/>
          <p:cNvSpPr>
            <a:spLocks noChangeArrowheads="1"/>
          </p:cNvSpPr>
          <p:nvPr/>
        </p:nvSpPr>
        <p:spPr bwMode="auto">
          <a:xfrm>
            <a:off x="51435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83" name="Rectangle 71"/>
          <p:cNvSpPr>
            <a:spLocks noChangeArrowheads="1"/>
          </p:cNvSpPr>
          <p:nvPr/>
        </p:nvSpPr>
        <p:spPr bwMode="auto">
          <a:xfrm>
            <a:off x="57023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84" name="Rectangle 72"/>
          <p:cNvSpPr>
            <a:spLocks noChangeArrowheads="1"/>
          </p:cNvSpPr>
          <p:nvPr/>
        </p:nvSpPr>
        <p:spPr bwMode="auto">
          <a:xfrm>
            <a:off x="62357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85" name="Rectangle 73"/>
          <p:cNvSpPr>
            <a:spLocks noChangeArrowheads="1"/>
          </p:cNvSpPr>
          <p:nvPr/>
        </p:nvSpPr>
        <p:spPr bwMode="auto">
          <a:xfrm>
            <a:off x="67945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86" name="Rectangle 74"/>
          <p:cNvSpPr>
            <a:spLocks noChangeArrowheads="1"/>
          </p:cNvSpPr>
          <p:nvPr/>
        </p:nvSpPr>
        <p:spPr bwMode="auto">
          <a:xfrm>
            <a:off x="73533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87" name="Rectangle 75"/>
          <p:cNvSpPr>
            <a:spLocks noChangeArrowheads="1"/>
          </p:cNvSpPr>
          <p:nvPr/>
        </p:nvSpPr>
        <p:spPr bwMode="auto">
          <a:xfrm>
            <a:off x="78867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8188" name="Rectangle 76"/>
          <p:cNvSpPr>
            <a:spLocks noChangeArrowheads="1"/>
          </p:cNvSpPr>
          <p:nvPr/>
        </p:nvSpPr>
        <p:spPr bwMode="auto">
          <a:xfrm>
            <a:off x="8445500" y="14224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grpSp>
        <p:nvGrpSpPr>
          <p:cNvPr id="2" name="Group 77"/>
          <p:cNvGrpSpPr/>
          <p:nvPr/>
        </p:nvGrpSpPr>
        <p:grpSpPr>
          <a:xfrm>
            <a:off x="1524000" y="2895600"/>
            <a:ext cx="5562600" cy="2971800"/>
            <a:chOff x="960" y="1824"/>
            <a:chExt cx="3504" cy="1872"/>
          </a:xfrm>
        </p:grpSpPr>
        <p:sp>
          <p:nvSpPr>
            <p:cNvPr id="15438" name="Line 78"/>
            <p:cNvSpPr>
              <a:spLocks noChangeShapeType="1"/>
            </p:cNvSpPr>
            <p:nvPr/>
          </p:nvSpPr>
          <p:spPr bwMode="auto">
            <a:xfrm flipV="1">
              <a:off x="960" y="3600"/>
              <a:ext cx="336" cy="96"/>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5439" name="Line 79"/>
            <p:cNvSpPr>
              <a:spLocks noChangeShapeType="1"/>
            </p:cNvSpPr>
            <p:nvPr/>
          </p:nvSpPr>
          <p:spPr bwMode="auto">
            <a:xfrm flipV="1">
              <a:off x="1296" y="3456"/>
              <a:ext cx="288" cy="144"/>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5440" name="Line 80"/>
            <p:cNvSpPr>
              <a:spLocks noChangeShapeType="1"/>
            </p:cNvSpPr>
            <p:nvPr/>
          </p:nvSpPr>
          <p:spPr bwMode="auto">
            <a:xfrm flipV="1">
              <a:off x="1536" y="3216"/>
              <a:ext cx="336" cy="288"/>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5441" name="Line 81"/>
            <p:cNvSpPr>
              <a:spLocks noChangeShapeType="1"/>
            </p:cNvSpPr>
            <p:nvPr/>
          </p:nvSpPr>
          <p:spPr bwMode="auto">
            <a:xfrm flipV="1">
              <a:off x="1872" y="2976"/>
              <a:ext cx="336" cy="240"/>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5442" name="Line 82"/>
            <p:cNvSpPr>
              <a:spLocks noChangeShapeType="1"/>
            </p:cNvSpPr>
            <p:nvPr/>
          </p:nvSpPr>
          <p:spPr bwMode="auto">
            <a:xfrm flipV="1">
              <a:off x="2208" y="2832"/>
              <a:ext cx="336" cy="144"/>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5443" name="Line 83"/>
            <p:cNvSpPr>
              <a:spLocks noChangeShapeType="1"/>
            </p:cNvSpPr>
            <p:nvPr/>
          </p:nvSpPr>
          <p:spPr bwMode="auto">
            <a:xfrm flipV="1">
              <a:off x="2544" y="2784"/>
              <a:ext cx="240" cy="48"/>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5444" name="Line 84"/>
            <p:cNvSpPr>
              <a:spLocks noChangeShapeType="1"/>
            </p:cNvSpPr>
            <p:nvPr/>
          </p:nvSpPr>
          <p:spPr bwMode="auto">
            <a:xfrm flipV="1">
              <a:off x="2784" y="2448"/>
              <a:ext cx="528" cy="336"/>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5445" name="Line 85"/>
            <p:cNvSpPr>
              <a:spLocks noChangeShapeType="1"/>
            </p:cNvSpPr>
            <p:nvPr/>
          </p:nvSpPr>
          <p:spPr bwMode="auto">
            <a:xfrm flipV="1">
              <a:off x="3312" y="2304"/>
              <a:ext cx="288" cy="144"/>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5446" name="Line 86"/>
            <p:cNvSpPr>
              <a:spLocks noChangeShapeType="1"/>
            </p:cNvSpPr>
            <p:nvPr/>
          </p:nvSpPr>
          <p:spPr bwMode="auto">
            <a:xfrm flipV="1">
              <a:off x="3600" y="2160"/>
              <a:ext cx="336" cy="144"/>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5447" name="Line 87"/>
            <p:cNvSpPr>
              <a:spLocks noChangeShapeType="1"/>
            </p:cNvSpPr>
            <p:nvPr/>
          </p:nvSpPr>
          <p:spPr bwMode="auto">
            <a:xfrm flipV="1">
              <a:off x="3936" y="2064"/>
              <a:ext cx="288" cy="96"/>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5448" name="Line 88"/>
            <p:cNvSpPr>
              <a:spLocks noChangeShapeType="1"/>
            </p:cNvSpPr>
            <p:nvPr/>
          </p:nvSpPr>
          <p:spPr bwMode="auto">
            <a:xfrm flipV="1">
              <a:off x="4224" y="1824"/>
              <a:ext cx="240" cy="240"/>
            </a:xfrm>
            <a:prstGeom prst="line">
              <a:avLst/>
            </a:prstGeom>
            <a:noFill/>
            <a:ln w="57150">
              <a:solidFill>
                <a:srgbClr val="000099"/>
              </a:solidFill>
              <a:round/>
            </a:ln>
          </p:spPr>
          <p:txBody>
            <a:bodyPr/>
            <a:lstStyle/>
            <a:p>
              <a:endParaRPr lang="zh-CN" altLang="en-US">
                <a:latin typeface="Times New Roman" pitchFamily="18" charset="0"/>
                <a:ea typeface="楷体" pitchFamily="49" charset="-122"/>
                <a:cs typeface="Times New Roman" pitchFamily="18" charset="0"/>
              </a:endParaRP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18176"/>
                                        </p:tgtEl>
                                      </p:cBhvr>
                                    </p:animEffect>
                                    <p:set>
                                      <p:cBhvr>
                                        <p:cTn id="7" dur="1" fill="hold">
                                          <p:stCondLst>
                                            <p:cond delay="499"/>
                                          </p:stCondLst>
                                        </p:cTn>
                                        <p:tgtEl>
                                          <p:spTgt spid="21817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8117"/>
                                        </p:tgtEl>
                                        <p:attrNameLst>
                                          <p:attrName>style.visibility</p:attrName>
                                        </p:attrNameLst>
                                      </p:cBhvr>
                                      <p:to>
                                        <p:strVal val="visible"/>
                                      </p:to>
                                    </p:set>
                                    <p:animEffect transition="in" filter="blinds(horizontal)">
                                      <p:cBhvr>
                                        <p:cTn id="12" dur="500"/>
                                        <p:tgtEl>
                                          <p:spTgt spid="21811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18177"/>
                                        </p:tgtEl>
                                      </p:cBhvr>
                                    </p:animEffect>
                                    <p:set>
                                      <p:cBhvr>
                                        <p:cTn id="17" dur="1" fill="hold">
                                          <p:stCondLst>
                                            <p:cond delay="499"/>
                                          </p:stCondLst>
                                        </p:cTn>
                                        <p:tgtEl>
                                          <p:spTgt spid="21817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8116"/>
                                        </p:tgtEl>
                                        <p:attrNameLst>
                                          <p:attrName>style.visibility</p:attrName>
                                        </p:attrNameLst>
                                      </p:cBhvr>
                                      <p:to>
                                        <p:strVal val="visible"/>
                                      </p:to>
                                    </p:set>
                                    <p:animEffect transition="in" filter="blinds(horizontal)">
                                      <p:cBhvr>
                                        <p:cTn id="22" dur="500"/>
                                        <p:tgtEl>
                                          <p:spTgt spid="21811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218178"/>
                                        </p:tgtEl>
                                      </p:cBhvr>
                                    </p:animEffect>
                                    <p:set>
                                      <p:cBhvr>
                                        <p:cTn id="27" dur="1" fill="hold">
                                          <p:stCondLst>
                                            <p:cond delay="499"/>
                                          </p:stCondLst>
                                        </p:cTn>
                                        <p:tgtEl>
                                          <p:spTgt spid="21817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8118"/>
                                        </p:tgtEl>
                                        <p:attrNameLst>
                                          <p:attrName>style.visibility</p:attrName>
                                        </p:attrNameLst>
                                      </p:cBhvr>
                                      <p:to>
                                        <p:strVal val="visible"/>
                                      </p:to>
                                    </p:set>
                                    <p:animEffect transition="in" filter="blinds(horizontal)">
                                      <p:cBhvr>
                                        <p:cTn id="32" dur="500"/>
                                        <p:tgtEl>
                                          <p:spTgt spid="21811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218179"/>
                                        </p:tgtEl>
                                      </p:cBhvr>
                                    </p:animEffect>
                                    <p:set>
                                      <p:cBhvr>
                                        <p:cTn id="37" dur="1" fill="hold">
                                          <p:stCondLst>
                                            <p:cond delay="499"/>
                                          </p:stCondLst>
                                        </p:cTn>
                                        <p:tgtEl>
                                          <p:spTgt spid="21817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8119"/>
                                        </p:tgtEl>
                                        <p:attrNameLst>
                                          <p:attrName>style.visibility</p:attrName>
                                        </p:attrNameLst>
                                      </p:cBhvr>
                                      <p:to>
                                        <p:strVal val="visible"/>
                                      </p:to>
                                    </p:set>
                                    <p:animEffect transition="in" filter="blinds(horizontal)">
                                      <p:cBhvr>
                                        <p:cTn id="42" dur="500"/>
                                        <p:tgtEl>
                                          <p:spTgt spid="218119"/>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3" presetClass="exit" presetSubtype="10" fill="hold" grpId="0" nodeType="clickEffect">
                                  <p:stCondLst>
                                    <p:cond delay="0"/>
                                  </p:stCondLst>
                                  <p:childTnLst>
                                    <p:animEffect transition="out" filter="blinds(horizontal)">
                                      <p:cBhvr>
                                        <p:cTn id="46" dur="500"/>
                                        <p:tgtEl>
                                          <p:spTgt spid="218180"/>
                                        </p:tgtEl>
                                      </p:cBhvr>
                                    </p:animEffect>
                                    <p:set>
                                      <p:cBhvr>
                                        <p:cTn id="47" dur="1" fill="hold">
                                          <p:stCondLst>
                                            <p:cond delay="499"/>
                                          </p:stCondLst>
                                        </p:cTn>
                                        <p:tgtEl>
                                          <p:spTgt spid="218180"/>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after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8120"/>
                                        </p:tgtEl>
                                        <p:attrNameLst>
                                          <p:attrName>style.visibility</p:attrName>
                                        </p:attrNameLst>
                                      </p:cBhvr>
                                      <p:to>
                                        <p:strVal val="visible"/>
                                      </p:to>
                                    </p:set>
                                    <p:animEffect transition="in" filter="blinds(horizontal)">
                                      <p:cBhvr>
                                        <p:cTn id="52" dur="500"/>
                                        <p:tgtEl>
                                          <p:spTgt spid="218120"/>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3" presetClass="exit" presetSubtype="10" fill="hold" grpId="0" nodeType="clickEffect">
                                  <p:stCondLst>
                                    <p:cond delay="0"/>
                                  </p:stCondLst>
                                  <p:childTnLst>
                                    <p:animEffect transition="out" filter="blinds(horizontal)">
                                      <p:cBhvr>
                                        <p:cTn id="56" dur="500"/>
                                        <p:tgtEl>
                                          <p:spTgt spid="218181"/>
                                        </p:tgtEl>
                                      </p:cBhvr>
                                    </p:animEffect>
                                    <p:set>
                                      <p:cBhvr>
                                        <p:cTn id="57" dur="1" fill="hold">
                                          <p:stCondLst>
                                            <p:cond delay="499"/>
                                          </p:stCondLst>
                                        </p:cTn>
                                        <p:tgtEl>
                                          <p:spTgt spid="218181"/>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after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8121"/>
                                        </p:tgtEl>
                                        <p:attrNameLst>
                                          <p:attrName>style.visibility</p:attrName>
                                        </p:attrNameLst>
                                      </p:cBhvr>
                                      <p:to>
                                        <p:strVal val="visible"/>
                                      </p:to>
                                    </p:set>
                                    <p:animEffect transition="in" filter="blinds(horizontal)">
                                      <p:cBhvr>
                                        <p:cTn id="62" dur="500"/>
                                        <p:tgtEl>
                                          <p:spTgt spid="218121"/>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3" presetClass="exit" presetSubtype="10" fill="hold" grpId="0" nodeType="clickEffect">
                                  <p:stCondLst>
                                    <p:cond delay="0"/>
                                  </p:stCondLst>
                                  <p:childTnLst>
                                    <p:animEffect transition="out" filter="blinds(horizontal)">
                                      <p:cBhvr>
                                        <p:cTn id="66" dur="500"/>
                                        <p:tgtEl>
                                          <p:spTgt spid="218182"/>
                                        </p:tgtEl>
                                      </p:cBhvr>
                                    </p:animEffect>
                                    <p:set>
                                      <p:cBhvr>
                                        <p:cTn id="67" dur="1" fill="hold">
                                          <p:stCondLst>
                                            <p:cond delay="499"/>
                                          </p:stCondLst>
                                        </p:cTn>
                                        <p:tgtEl>
                                          <p:spTgt spid="218182"/>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after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18122"/>
                                        </p:tgtEl>
                                        <p:attrNameLst>
                                          <p:attrName>style.visibility</p:attrName>
                                        </p:attrNameLst>
                                      </p:cBhvr>
                                      <p:to>
                                        <p:strVal val="visible"/>
                                      </p:to>
                                    </p:set>
                                    <p:animEffect transition="in" filter="blinds(horizontal)">
                                      <p:cBhvr>
                                        <p:cTn id="72" dur="500"/>
                                        <p:tgtEl>
                                          <p:spTgt spid="218122"/>
                                        </p:tgtEl>
                                      </p:cBhvr>
                                    </p:animEffect>
                                  </p:childTnLst>
                                </p:cTn>
                              </p:par>
                            </p:childTnLst>
                          </p:cTn>
                        </p:par>
                      </p:childTnLst>
                    </p:cTn>
                  </p:par>
                  <p:par>
                    <p:cTn id="73" fill="hold" nodeType="clickPar">
                      <p:stCondLst>
                        <p:cond delay="indefinite"/>
                      </p:stCondLst>
                      <p:childTnLst>
                        <p:par>
                          <p:cTn id="74" fill="hold" nodeType="afterGroup">
                            <p:stCondLst>
                              <p:cond delay="0"/>
                            </p:stCondLst>
                            <p:childTnLst>
                              <p:par>
                                <p:cTn id="75" presetID="3" presetClass="exit" presetSubtype="10" fill="hold" grpId="0" nodeType="clickEffect">
                                  <p:stCondLst>
                                    <p:cond delay="0"/>
                                  </p:stCondLst>
                                  <p:childTnLst>
                                    <p:animEffect transition="out" filter="blinds(horizontal)">
                                      <p:cBhvr>
                                        <p:cTn id="76" dur="500"/>
                                        <p:tgtEl>
                                          <p:spTgt spid="218183"/>
                                        </p:tgtEl>
                                      </p:cBhvr>
                                    </p:animEffect>
                                    <p:set>
                                      <p:cBhvr>
                                        <p:cTn id="77" dur="1" fill="hold">
                                          <p:stCondLst>
                                            <p:cond delay="499"/>
                                          </p:stCondLst>
                                        </p:cTn>
                                        <p:tgtEl>
                                          <p:spTgt spid="218183"/>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after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8123"/>
                                        </p:tgtEl>
                                        <p:attrNameLst>
                                          <p:attrName>style.visibility</p:attrName>
                                        </p:attrNameLst>
                                      </p:cBhvr>
                                      <p:to>
                                        <p:strVal val="visible"/>
                                      </p:to>
                                    </p:set>
                                    <p:animEffect transition="in" filter="blinds(horizontal)">
                                      <p:cBhvr>
                                        <p:cTn id="82" dur="500"/>
                                        <p:tgtEl>
                                          <p:spTgt spid="218123"/>
                                        </p:tgtEl>
                                      </p:cBhvr>
                                    </p:animEffect>
                                  </p:childTnLst>
                                </p:cTn>
                              </p:par>
                            </p:childTnLst>
                          </p:cTn>
                        </p:par>
                      </p:childTnLst>
                    </p:cTn>
                  </p:par>
                  <p:par>
                    <p:cTn id="83" fill="hold" nodeType="clickPar">
                      <p:stCondLst>
                        <p:cond delay="indefinite"/>
                      </p:stCondLst>
                      <p:childTnLst>
                        <p:par>
                          <p:cTn id="84" fill="hold" nodeType="afterGroup">
                            <p:stCondLst>
                              <p:cond delay="0"/>
                            </p:stCondLst>
                            <p:childTnLst>
                              <p:par>
                                <p:cTn id="85" presetID="3" presetClass="exit" presetSubtype="10" fill="hold" grpId="0" nodeType="clickEffect">
                                  <p:stCondLst>
                                    <p:cond delay="0"/>
                                  </p:stCondLst>
                                  <p:childTnLst>
                                    <p:animEffect transition="out" filter="blinds(horizontal)">
                                      <p:cBhvr>
                                        <p:cTn id="86" dur="500"/>
                                        <p:tgtEl>
                                          <p:spTgt spid="218184"/>
                                        </p:tgtEl>
                                      </p:cBhvr>
                                    </p:animEffect>
                                    <p:set>
                                      <p:cBhvr>
                                        <p:cTn id="87" dur="1" fill="hold">
                                          <p:stCondLst>
                                            <p:cond delay="499"/>
                                          </p:stCondLst>
                                        </p:cTn>
                                        <p:tgtEl>
                                          <p:spTgt spid="218184"/>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after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18124"/>
                                        </p:tgtEl>
                                        <p:attrNameLst>
                                          <p:attrName>style.visibility</p:attrName>
                                        </p:attrNameLst>
                                      </p:cBhvr>
                                      <p:to>
                                        <p:strVal val="visible"/>
                                      </p:to>
                                    </p:set>
                                    <p:animEffect transition="in" filter="blinds(horizontal)">
                                      <p:cBhvr>
                                        <p:cTn id="92" dur="500"/>
                                        <p:tgtEl>
                                          <p:spTgt spid="218124"/>
                                        </p:tgtEl>
                                      </p:cBhvr>
                                    </p:animEffect>
                                  </p:childTnLst>
                                </p:cTn>
                              </p:par>
                            </p:childTnLst>
                          </p:cTn>
                        </p:par>
                      </p:childTnLst>
                    </p:cTn>
                  </p:par>
                  <p:par>
                    <p:cTn id="93" fill="hold" nodeType="clickPar">
                      <p:stCondLst>
                        <p:cond delay="indefinite"/>
                      </p:stCondLst>
                      <p:childTnLst>
                        <p:par>
                          <p:cTn id="94" fill="hold" nodeType="afterGroup">
                            <p:stCondLst>
                              <p:cond delay="0"/>
                            </p:stCondLst>
                            <p:childTnLst>
                              <p:par>
                                <p:cTn id="95" presetID="3" presetClass="exit" presetSubtype="10" fill="hold" grpId="0" nodeType="clickEffect">
                                  <p:stCondLst>
                                    <p:cond delay="0"/>
                                  </p:stCondLst>
                                  <p:childTnLst>
                                    <p:animEffect transition="out" filter="blinds(horizontal)">
                                      <p:cBhvr>
                                        <p:cTn id="96" dur="500"/>
                                        <p:tgtEl>
                                          <p:spTgt spid="218185"/>
                                        </p:tgtEl>
                                      </p:cBhvr>
                                    </p:animEffect>
                                    <p:set>
                                      <p:cBhvr>
                                        <p:cTn id="97" dur="1" fill="hold">
                                          <p:stCondLst>
                                            <p:cond delay="499"/>
                                          </p:stCondLst>
                                        </p:cTn>
                                        <p:tgtEl>
                                          <p:spTgt spid="218185"/>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after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18125"/>
                                        </p:tgtEl>
                                        <p:attrNameLst>
                                          <p:attrName>style.visibility</p:attrName>
                                        </p:attrNameLst>
                                      </p:cBhvr>
                                      <p:to>
                                        <p:strVal val="visible"/>
                                      </p:to>
                                    </p:set>
                                    <p:animEffect transition="in" filter="blinds(horizontal)">
                                      <p:cBhvr>
                                        <p:cTn id="102" dur="500"/>
                                        <p:tgtEl>
                                          <p:spTgt spid="218125"/>
                                        </p:tgtEl>
                                      </p:cBhvr>
                                    </p:animEffect>
                                  </p:childTnLst>
                                </p:cTn>
                              </p:par>
                            </p:childTnLst>
                          </p:cTn>
                        </p:par>
                      </p:childTnLst>
                    </p:cTn>
                  </p:par>
                  <p:par>
                    <p:cTn id="103" fill="hold" nodeType="clickPar">
                      <p:stCondLst>
                        <p:cond delay="indefinite"/>
                      </p:stCondLst>
                      <p:childTnLst>
                        <p:par>
                          <p:cTn id="104" fill="hold" nodeType="afterGroup">
                            <p:stCondLst>
                              <p:cond delay="0"/>
                            </p:stCondLst>
                            <p:childTnLst>
                              <p:par>
                                <p:cTn id="105" presetID="3" presetClass="exit" presetSubtype="10" fill="hold" grpId="0" nodeType="clickEffect">
                                  <p:stCondLst>
                                    <p:cond delay="0"/>
                                  </p:stCondLst>
                                  <p:childTnLst>
                                    <p:animEffect transition="out" filter="blinds(horizontal)">
                                      <p:cBhvr>
                                        <p:cTn id="106" dur="500"/>
                                        <p:tgtEl>
                                          <p:spTgt spid="218186"/>
                                        </p:tgtEl>
                                      </p:cBhvr>
                                    </p:animEffect>
                                    <p:set>
                                      <p:cBhvr>
                                        <p:cTn id="107" dur="1" fill="hold">
                                          <p:stCondLst>
                                            <p:cond delay="499"/>
                                          </p:stCondLst>
                                        </p:cTn>
                                        <p:tgtEl>
                                          <p:spTgt spid="218186"/>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after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18126"/>
                                        </p:tgtEl>
                                        <p:attrNameLst>
                                          <p:attrName>style.visibility</p:attrName>
                                        </p:attrNameLst>
                                      </p:cBhvr>
                                      <p:to>
                                        <p:strVal val="visible"/>
                                      </p:to>
                                    </p:set>
                                    <p:animEffect transition="in" filter="blinds(horizontal)">
                                      <p:cBhvr>
                                        <p:cTn id="112" dur="500"/>
                                        <p:tgtEl>
                                          <p:spTgt spid="218126"/>
                                        </p:tgtEl>
                                      </p:cBhvr>
                                    </p:animEffect>
                                  </p:childTnLst>
                                </p:cTn>
                              </p:par>
                            </p:childTnLst>
                          </p:cTn>
                        </p:par>
                      </p:childTnLst>
                    </p:cTn>
                  </p:par>
                  <p:par>
                    <p:cTn id="113" fill="hold" nodeType="clickPar">
                      <p:stCondLst>
                        <p:cond delay="indefinite"/>
                      </p:stCondLst>
                      <p:childTnLst>
                        <p:par>
                          <p:cTn id="114" fill="hold" nodeType="afterGroup">
                            <p:stCondLst>
                              <p:cond delay="0"/>
                            </p:stCondLst>
                            <p:childTnLst>
                              <p:par>
                                <p:cTn id="115" presetID="3" presetClass="exit" presetSubtype="10" fill="hold" grpId="0" nodeType="clickEffect">
                                  <p:stCondLst>
                                    <p:cond delay="0"/>
                                  </p:stCondLst>
                                  <p:childTnLst>
                                    <p:animEffect transition="out" filter="blinds(horizontal)">
                                      <p:cBhvr>
                                        <p:cTn id="116" dur="500"/>
                                        <p:tgtEl>
                                          <p:spTgt spid="218187"/>
                                        </p:tgtEl>
                                      </p:cBhvr>
                                    </p:animEffect>
                                    <p:set>
                                      <p:cBhvr>
                                        <p:cTn id="117" dur="1" fill="hold">
                                          <p:stCondLst>
                                            <p:cond delay="499"/>
                                          </p:stCondLst>
                                        </p:cTn>
                                        <p:tgtEl>
                                          <p:spTgt spid="218187"/>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after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18174"/>
                                        </p:tgtEl>
                                        <p:attrNameLst>
                                          <p:attrName>style.visibility</p:attrName>
                                        </p:attrNameLst>
                                      </p:cBhvr>
                                      <p:to>
                                        <p:strVal val="visible"/>
                                      </p:to>
                                    </p:set>
                                    <p:animEffect transition="in" filter="blinds(horizontal)">
                                      <p:cBhvr>
                                        <p:cTn id="122" dur="500"/>
                                        <p:tgtEl>
                                          <p:spTgt spid="218174"/>
                                        </p:tgtEl>
                                      </p:cBhvr>
                                    </p:animEffect>
                                  </p:childTnLst>
                                </p:cTn>
                              </p:par>
                            </p:childTnLst>
                          </p:cTn>
                        </p:par>
                      </p:childTnLst>
                    </p:cTn>
                  </p:par>
                  <p:par>
                    <p:cTn id="123" fill="hold" nodeType="clickPar">
                      <p:stCondLst>
                        <p:cond delay="indefinite"/>
                      </p:stCondLst>
                      <p:childTnLst>
                        <p:par>
                          <p:cTn id="124" fill="hold" nodeType="afterGroup">
                            <p:stCondLst>
                              <p:cond delay="0"/>
                            </p:stCondLst>
                            <p:childTnLst>
                              <p:par>
                                <p:cTn id="125" presetID="3" presetClass="exit" presetSubtype="10" fill="hold" grpId="0" nodeType="clickEffect">
                                  <p:stCondLst>
                                    <p:cond delay="0"/>
                                  </p:stCondLst>
                                  <p:childTnLst>
                                    <p:animEffect transition="out" filter="blinds(horizontal)">
                                      <p:cBhvr>
                                        <p:cTn id="126" dur="500"/>
                                        <p:tgtEl>
                                          <p:spTgt spid="218188"/>
                                        </p:tgtEl>
                                      </p:cBhvr>
                                    </p:animEffect>
                                    <p:set>
                                      <p:cBhvr>
                                        <p:cTn id="127" dur="1" fill="hold">
                                          <p:stCondLst>
                                            <p:cond delay="499"/>
                                          </p:stCondLst>
                                        </p:cTn>
                                        <p:tgtEl>
                                          <p:spTgt spid="218188"/>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afterGroup">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18175"/>
                                        </p:tgtEl>
                                        <p:attrNameLst>
                                          <p:attrName>style.visibility</p:attrName>
                                        </p:attrNameLst>
                                      </p:cBhvr>
                                      <p:to>
                                        <p:strVal val="visible"/>
                                      </p:to>
                                    </p:set>
                                    <p:animEffect transition="in" filter="blinds(horizontal)">
                                      <p:cBhvr>
                                        <p:cTn id="132" dur="500"/>
                                        <p:tgtEl>
                                          <p:spTgt spid="218175"/>
                                        </p:tgtEl>
                                      </p:cBhvr>
                                    </p:animEffect>
                                  </p:childTnLst>
                                </p:cTn>
                              </p:par>
                            </p:childTnLst>
                          </p:cTn>
                        </p:par>
                      </p:childTnLst>
                    </p:cTn>
                  </p:par>
                  <p:par>
                    <p:cTn id="133" fill="hold" nodeType="clickPar">
                      <p:stCondLst>
                        <p:cond delay="indefinite"/>
                      </p:stCondLst>
                      <p:childTnLst>
                        <p:par>
                          <p:cTn id="134" fill="hold" nodeType="afterGroup">
                            <p:stCondLst>
                              <p:cond delay="0"/>
                            </p:stCondLst>
                            <p:childTnLst>
                              <p:par>
                                <p:cTn id="135" presetID="22" presetClass="entr" presetSubtype="4"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wipe(down)">
                                      <p:cBhvr>
                                        <p:cTn id="1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nimBg="1"/>
      <p:bldP spid="218117" grpId="0" animBg="1"/>
      <p:bldP spid="218118" grpId="0" animBg="1"/>
      <p:bldP spid="218119" grpId="0" animBg="1"/>
      <p:bldP spid="218120" grpId="0" animBg="1"/>
      <p:bldP spid="218121" grpId="0" animBg="1"/>
      <p:bldP spid="218122" grpId="0" animBg="1"/>
      <p:bldP spid="218123" grpId="0" animBg="1"/>
      <p:bldP spid="218124" grpId="0" animBg="1"/>
      <p:bldP spid="218125" grpId="0" animBg="1"/>
      <p:bldP spid="218126" grpId="0" animBg="1"/>
      <p:bldP spid="218174" grpId="0" animBg="1"/>
      <p:bldP spid="218175" grpId="0" animBg="1"/>
      <p:bldP spid="218176" grpId="0" animBg="1"/>
      <p:bldP spid="218177" grpId="0" animBg="1"/>
      <p:bldP spid="218178" grpId="0" animBg="1"/>
      <p:bldP spid="218179" grpId="0" animBg="1"/>
      <p:bldP spid="218180" grpId="0" animBg="1"/>
      <p:bldP spid="218181" grpId="0" animBg="1"/>
      <p:bldP spid="218182" grpId="0" animBg="1"/>
      <p:bldP spid="218183" grpId="0" animBg="1"/>
      <p:bldP spid="218184" grpId="0" animBg="1"/>
      <p:bldP spid="218185" grpId="0" animBg="1"/>
      <p:bldP spid="218186" grpId="0" animBg="1"/>
      <p:bldP spid="218187" grpId="0" animBg="1"/>
      <p:bldP spid="21818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07950" y="1125538"/>
            <a:ext cx="5486400" cy="4662487"/>
            <a:chOff x="144" y="144"/>
            <a:chExt cx="3974" cy="2544"/>
          </a:xfrm>
        </p:grpSpPr>
        <p:grpSp>
          <p:nvGrpSpPr>
            <p:cNvPr id="16398" name="Group 3"/>
            <p:cNvGrpSpPr/>
            <p:nvPr/>
          </p:nvGrpSpPr>
          <p:grpSpPr>
            <a:xfrm>
              <a:off x="384" y="144"/>
              <a:ext cx="3734" cy="2303"/>
              <a:chOff x="384" y="144"/>
              <a:chExt cx="3734" cy="2303"/>
            </a:xfrm>
          </p:grpSpPr>
          <p:grpSp>
            <p:nvGrpSpPr>
              <p:cNvPr id="16403" name="Group 4"/>
              <p:cNvGrpSpPr/>
              <p:nvPr/>
            </p:nvGrpSpPr>
            <p:grpSpPr>
              <a:xfrm>
                <a:off x="384" y="144"/>
                <a:ext cx="3120" cy="2303"/>
                <a:chOff x="3129" y="12885"/>
                <a:chExt cx="5355" cy="3953"/>
              </a:xfrm>
            </p:grpSpPr>
            <p:grpSp>
              <p:nvGrpSpPr>
                <p:cNvPr id="16406" name="Group 5"/>
                <p:cNvGrpSpPr/>
                <p:nvPr/>
              </p:nvGrpSpPr>
              <p:grpSpPr>
                <a:xfrm>
                  <a:off x="3129" y="13544"/>
                  <a:ext cx="4838" cy="3294"/>
                  <a:chOff x="3129" y="10529"/>
                  <a:chExt cx="4838" cy="3294"/>
                </a:xfrm>
              </p:grpSpPr>
              <p:sp>
                <p:nvSpPr>
                  <p:cNvPr id="16411" name="Line 6"/>
                  <p:cNvSpPr>
                    <a:spLocks noChangeShapeType="1"/>
                  </p:cNvSpPr>
                  <p:nvPr/>
                </p:nvSpPr>
                <p:spPr bwMode="auto">
                  <a:xfrm>
                    <a:off x="3129" y="13493"/>
                    <a:ext cx="4838"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12" name="Line 7"/>
                  <p:cNvSpPr>
                    <a:spLocks noChangeShapeType="1"/>
                  </p:cNvSpPr>
                  <p:nvPr/>
                </p:nvSpPr>
                <p:spPr bwMode="auto">
                  <a:xfrm>
                    <a:off x="3129" y="13165"/>
                    <a:ext cx="4838"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13" name="Line 8"/>
                  <p:cNvSpPr>
                    <a:spLocks noChangeShapeType="1"/>
                  </p:cNvSpPr>
                  <p:nvPr/>
                </p:nvSpPr>
                <p:spPr bwMode="auto">
                  <a:xfrm>
                    <a:off x="3129" y="12835"/>
                    <a:ext cx="4838"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14" name="Line 9"/>
                  <p:cNvSpPr>
                    <a:spLocks noChangeShapeType="1"/>
                  </p:cNvSpPr>
                  <p:nvPr/>
                </p:nvSpPr>
                <p:spPr bwMode="auto">
                  <a:xfrm>
                    <a:off x="3129" y="12506"/>
                    <a:ext cx="4838"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15" name="Line 10"/>
                  <p:cNvSpPr>
                    <a:spLocks noChangeShapeType="1"/>
                  </p:cNvSpPr>
                  <p:nvPr/>
                </p:nvSpPr>
                <p:spPr bwMode="auto">
                  <a:xfrm>
                    <a:off x="3129" y="12176"/>
                    <a:ext cx="4838"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16" name="Line 11"/>
                  <p:cNvSpPr>
                    <a:spLocks noChangeShapeType="1"/>
                  </p:cNvSpPr>
                  <p:nvPr/>
                </p:nvSpPr>
                <p:spPr bwMode="auto">
                  <a:xfrm>
                    <a:off x="3129" y="11846"/>
                    <a:ext cx="4838" cy="2"/>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17" name="Line 12"/>
                  <p:cNvSpPr>
                    <a:spLocks noChangeShapeType="1"/>
                  </p:cNvSpPr>
                  <p:nvPr/>
                </p:nvSpPr>
                <p:spPr bwMode="auto">
                  <a:xfrm>
                    <a:off x="3129" y="11517"/>
                    <a:ext cx="4838"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18" name="Line 13"/>
                  <p:cNvSpPr>
                    <a:spLocks noChangeShapeType="1"/>
                  </p:cNvSpPr>
                  <p:nvPr/>
                </p:nvSpPr>
                <p:spPr bwMode="auto">
                  <a:xfrm>
                    <a:off x="3129" y="11187"/>
                    <a:ext cx="4838"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19" name="Line 14"/>
                  <p:cNvSpPr>
                    <a:spLocks noChangeShapeType="1"/>
                  </p:cNvSpPr>
                  <p:nvPr/>
                </p:nvSpPr>
                <p:spPr bwMode="auto">
                  <a:xfrm>
                    <a:off x="3129" y="10858"/>
                    <a:ext cx="4838"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20" name="Line 15"/>
                  <p:cNvSpPr>
                    <a:spLocks noChangeShapeType="1"/>
                  </p:cNvSpPr>
                  <p:nvPr/>
                </p:nvSpPr>
                <p:spPr bwMode="auto">
                  <a:xfrm>
                    <a:off x="3129" y="10529"/>
                    <a:ext cx="4837"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21" name="Line 16"/>
                  <p:cNvSpPr>
                    <a:spLocks noChangeShapeType="1"/>
                  </p:cNvSpPr>
                  <p:nvPr/>
                </p:nvSpPr>
                <p:spPr bwMode="auto">
                  <a:xfrm>
                    <a:off x="3475" y="10529"/>
                    <a:ext cx="1" cy="3294"/>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22" name="Line 17"/>
                  <p:cNvSpPr>
                    <a:spLocks noChangeShapeType="1"/>
                  </p:cNvSpPr>
                  <p:nvPr/>
                </p:nvSpPr>
                <p:spPr bwMode="auto">
                  <a:xfrm>
                    <a:off x="3819" y="10530"/>
                    <a:ext cx="1"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23" name="Line 18"/>
                  <p:cNvSpPr>
                    <a:spLocks noChangeShapeType="1"/>
                  </p:cNvSpPr>
                  <p:nvPr/>
                </p:nvSpPr>
                <p:spPr bwMode="auto">
                  <a:xfrm>
                    <a:off x="4165" y="10530"/>
                    <a:ext cx="1"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24" name="Line 19"/>
                  <p:cNvSpPr>
                    <a:spLocks noChangeShapeType="1"/>
                  </p:cNvSpPr>
                  <p:nvPr/>
                </p:nvSpPr>
                <p:spPr bwMode="auto">
                  <a:xfrm>
                    <a:off x="4509" y="10530"/>
                    <a:ext cx="2"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25" name="Line 20"/>
                  <p:cNvSpPr>
                    <a:spLocks noChangeShapeType="1"/>
                  </p:cNvSpPr>
                  <p:nvPr/>
                </p:nvSpPr>
                <p:spPr bwMode="auto">
                  <a:xfrm>
                    <a:off x="4855" y="10530"/>
                    <a:ext cx="2"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26" name="Line 21"/>
                  <p:cNvSpPr>
                    <a:spLocks noChangeShapeType="1"/>
                  </p:cNvSpPr>
                  <p:nvPr/>
                </p:nvSpPr>
                <p:spPr bwMode="auto">
                  <a:xfrm>
                    <a:off x="5200" y="10530"/>
                    <a:ext cx="1"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27" name="Line 22"/>
                  <p:cNvSpPr>
                    <a:spLocks noChangeShapeType="1"/>
                  </p:cNvSpPr>
                  <p:nvPr/>
                </p:nvSpPr>
                <p:spPr bwMode="auto">
                  <a:xfrm>
                    <a:off x="5546" y="10530"/>
                    <a:ext cx="1"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28" name="Line 23"/>
                  <p:cNvSpPr>
                    <a:spLocks noChangeShapeType="1"/>
                  </p:cNvSpPr>
                  <p:nvPr/>
                </p:nvSpPr>
                <p:spPr bwMode="auto">
                  <a:xfrm>
                    <a:off x="5892" y="10530"/>
                    <a:ext cx="1"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29" name="Line 24"/>
                  <p:cNvSpPr>
                    <a:spLocks noChangeShapeType="1"/>
                  </p:cNvSpPr>
                  <p:nvPr/>
                </p:nvSpPr>
                <p:spPr bwMode="auto">
                  <a:xfrm>
                    <a:off x="6237" y="10530"/>
                    <a:ext cx="1"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30" name="Line 25"/>
                  <p:cNvSpPr>
                    <a:spLocks noChangeShapeType="1"/>
                  </p:cNvSpPr>
                  <p:nvPr/>
                </p:nvSpPr>
                <p:spPr bwMode="auto">
                  <a:xfrm>
                    <a:off x="6583" y="10530"/>
                    <a:ext cx="1"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31" name="Line 26"/>
                  <p:cNvSpPr>
                    <a:spLocks noChangeShapeType="1"/>
                  </p:cNvSpPr>
                  <p:nvPr/>
                </p:nvSpPr>
                <p:spPr bwMode="auto">
                  <a:xfrm>
                    <a:off x="6928" y="10530"/>
                    <a:ext cx="1"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32" name="Line 27"/>
                  <p:cNvSpPr>
                    <a:spLocks noChangeShapeType="1"/>
                  </p:cNvSpPr>
                  <p:nvPr/>
                </p:nvSpPr>
                <p:spPr bwMode="auto">
                  <a:xfrm>
                    <a:off x="7274" y="10530"/>
                    <a:ext cx="1"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33" name="Line 28"/>
                  <p:cNvSpPr>
                    <a:spLocks noChangeShapeType="1"/>
                  </p:cNvSpPr>
                  <p:nvPr/>
                </p:nvSpPr>
                <p:spPr bwMode="auto">
                  <a:xfrm>
                    <a:off x="7618" y="10530"/>
                    <a:ext cx="2"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6434" name="Line 29"/>
                  <p:cNvSpPr>
                    <a:spLocks noChangeShapeType="1"/>
                  </p:cNvSpPr>
                  <p:nvPr/>
                </p:nvSpPr>
                <p:spPr bwMode="auto">
                  <a:xfrm>
                    <a:off x="7964" y="10530"/>
                    <a:ext cx="2" cy="329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grpSp>
            <p:grpSp>
              <p:nvGrpSpPr>
                <p:cNvPr id="16407" name="Group 30"/>
                <p:cNvGrpSpPr/>
                <p:nvPr/>
              </p:nvGrpSpPr>
              <p:grpSpPr>
                <a:xfrm>
                  <a:off x="3129" y="12885"/>
                  <a:ext cx="5355" cy="3953"/>
                  <a:chOff x="3129" y="12885"/>
                  <a:chExt cx="5355" cy="3953"/>
                </a:xfrm>
              </p:grpSpPr>
              <p:sp>
                <p:nvSpPr>
                  <p:cNvPr id="16408" name="Line 31"/>
                  <p:cNvSpPr>
                    <a:spLocks noChangeShapeType="1"/>
                  </p:cNvSpPr>
                  <p:nvPr/>
                </p:nvSpPr>
                <p:spPr bwMode="auto">
                  <a:xfrm>
                    <a:off x="3228" y="16837"/>
                    <a:ext cx="5256" cy="1"/>
                  </a:xfrm>
                  <a:prstGeom prst="line">
                    <a:avLst/>
                  </a:prstGeom>
                  <a:noFill/>
                  <a:ln w="38100">
                    <a:solidFill>
                      <a:schemeClr val="tx1"/>
                    </a:solidFill>
                    <a:round/>
                    <a:tailEnd type="triangle" w="med" len="med"/>
                  </a:ln>
                </p:spPr>
                <p:txBody>
                  <a:bodyPr/>
                  <a:lstStyle/>
                  <a:p>
                    <a:endParaRPr lang="zh-CN" altLang="en-US">
                      <a:latin typeface="Times New Roman" pitchFamily="18" charset="0"/>
                      <a:ea typeface="楷体" pitchFamily="49" charset="-122"/>
                      <a:cs typeface="Times New Roman" pitchFamily="18" charset="0"/>
                    </a:endParaRPr>
                  </a:p>
                </p:txBody>
              </p:sp>
              <p:sp>
                <p:nvSpPr>
                  <p:cNvPr id="16409" name="Line 32"/>
                  <p:cNvSpPr>
                    <a:spLocks noChangeShapeType="1"/>
                  </p:cNvSpPr>
                  <p:nvPr/>
                </p:nvSpPr>
                <p:spPr bwMode="auto">
                  <a:xfrm flipV="1">
                    <a:off x="3129" y="12885"/>
                    <a:ext cx="1" cy="3953"/>
                  </a:xfrm>
                  <a:prstGeom prst="line">
                    <a:avLst/>
                  </a:prstGeom>
                  <a:noFill/>
                  <a:ln w="38100">
                    <a:solidFill>
                      <a:schemeClr val="tx1"/>
                    </a:solidFill>
                    <a:round/>
                    <a:tailEnd type="triangle" w="med" len="med"/>
                  </a:ln>
                </p:spPr>
                <p:txBody>
                  <a:bodyPr/>
                  <a:lstStyle/>
                  <a:p>
                    <a:endParaRPr lang="zh-CN" altLang="en-US">
                      <a:latin typeface="Times New Roman" pitchFamily="18" charset="0"/>
                      <a:ea typeface="楷体" pitchFamily="49" charset="-122"/>
                      <a:cs typeface="Times New Roman" pitchFamily="18" charset="0"/>
                    </a:endParaRPr>
                  </a:p>
                </p:txBody>
              </p:sp>
              <p:sp>
                <p:nvSpPr>
                  <p:cNvPr id="16410" name="Freeform 33"/>
                  <p:cNvSpPr/>
                  <p:nvPr/>
                </p:nvSpPr>
                <p:spPr bwMode="auto">
                  <a:xfrm>
                    <a:off x="3129" y="13873"/>
                    <a:ext cx="3800" cy="2965"/>
                  </a:xfrm>
                  <a:custGeom>
                    <a:avLst/>
                    <a:gdLst>
                      <a:gd name="T0" fmla="*/ 0 w 3465"/>
                      <a:gd name="T1" fmla="*/ 3306 h 2808"/>
                      <a:gd name="T2" fmla="*/ 1663 w 3465"/>
                      <a:gd name="T3" fmla="*/ 1101 h 2808"/>
                      <a:gd name="T4" fmla="*/ 3324 w 3465"/>
                      <a:gd name="T5" fmla="*/ 1101 h 2808"/>
                      <a:gd name="T6" fmla="*/ 4570 w 3465"/>
                      <a:gd name="T7" fmla="*/ 0 h 2808"/>
                      <a:gd name="T8" fmla="*/ 0 60000 65536"/>
                      <a:gd name="T9" fmla="*/ 0 60000 65536"/>
                      <a:gd name="T10" fmla="*/ 0 60000 65536"/>
                      <a:gd name="T11" fmla="*/ 0 60000 65536"/>
                      <a:gd name="T12" fmla="*/ 0 w 3465"/>
                      <a:gd name="T13" fmla="*/ 0 h 2808"/>
                      <a:gd name="T14" fmla="*/ 3465 w 3465"/>
                      <a:gd name="T15" fmla="*/ 2808 h 2808"/>
                    </a:gdLst>
                    <a:ahLst/>
                    <a:cxnLst>
                      <a:cxn ang="T8">
                        <a:pos x="T0" y="T1"/>
                      </a:cxn>
                      <a:cxn ang="T9">
                        <a:pos x="T2" y="T3"/>
                      </a:cxn>
                      <a:cxn ang="T10">
                        <a:pos x="T4" y="T5"/>
                      </a:cxn>
                      <a:cxn ang="T11">
                        <a:pos x="T6" y="T7"/>
                      </a:cxn>
                    </a:cxnLst>
                    <a:rect l="T12" t="T13" r="T14" b="T15"/>
                    <a:pathLst>
                      <a:path w="3465" h="2808">
                        <a:moveTo>
                          <a:pt x="0" y="2808"/>
                        </a:moveTo>
                        <a:lnTo>
                          <a:pt x="1260" y="936"/>
                        </a:lnTo>
                        <a:lnTo>
                          <a:pt x="2520" y="936"/>
                        </a:lnTo>
                        <a:lnTo>
                          <a:pt x="3465" y="0"/>
                        </a:lnTo>
                      </a:path>
                    </a:pathLst>
                  </a:custGeom>
                  <a:noFill/>
                  <a:ln w="76200" cmpd="sng">
                    <a:solidFill>
                      <a:srgbClr val="FF0000"/>
                    </a:solidFill>
                    <a:round/>
                  </a:ln>
                </p:spPr>
                <p:txBody>
                  <a:bodyPr/>
                  <a:lstStyle/>
                  <a:p>
                    <a:endParaRPr lang="zh-CN" altLang="en-US">
                      <a:latin typeface="Times New Roman" pitchFamily="18" charset="0"/>
                      <a:ea typeface="楷体" pitchFamily="49" charset="-122"/>
                      <a:cs typeface="Times New Roman" pitchFamily="18" charset="0"/>
                    </a:endParaRPr>
                  </a:p>
                </p:txBody>
              </p:sp>
            </p:grpSp>
          </p:grpSp>
          <p:sp>
            <p:nvSpPr>
              <p:cNvPr id="16404" name="Text Box 34"/>
              <p:cNvSpPr txBox="1">
                <a:spLocks noChangeArrowheads="1"/>
              </p:cNvSpPr>
              <p:nvPr/>
            </p:nvSpPr>
            <p:spPr bwMode="auto">
              <a:xfrm>
                <a:off x="480" y="192"/>
                <a:ext cx="1056" cy="336"/>
              </a:xfrm>
              <a:prstGeom prst="rect">
                <a:avLst/>
              </a:prstGeom>
              <a:noFill/>
              <a:ln w="9525">
                <a:noFill/>
                <a:miter lim="800000"/>
              </a:ln>
            </p:spPr>
            <p:txBody>
              <a:bodyPr/>
              <a:lstStyle/>
              <a:p>
                <a:pPr algn="just" eaLnBrk="0" hangingPunct="0"/>
                <a:r>
                  <a:rPr lang="zh-CN" altLang="en-US" sz="2000" b="1">
                    <a:latin typeface="Times New Roman" pitchFamily="18" charset="0"/>
                    <a:ea typeface="楷体" pitchFamily="49" charset="-122"/>
                    <a:cs typeface="Times New Roman" pitchFamily="18" charset="0"/>
                  </a:rPr>
                  <a:t>温度</a:t>
                </a:r>
                <a:r>
                  <a:rPr lang="en-US" altLang="zh-CN" sz="2000" b="1">
                    <a:latin typeface="Times New Roman" pitchFamily="18" charset="0"/>
                    <a:ea typeface="楷体" pitchFamily="49" charset="-122"/>
                    <a:cs typeface="Times New Roman" pitchFamily="18" charset="0"/>
                  </a:rPr>
                  <a:t>/℃</a:t>
                </a:r>
              </a:p>
            </p:txBody>
          </p:sp>
          <p:sp>
            <p:nvSpPr>
              <p:cNvPr id="16405" name="Text Box 35"/>
              <p:cNvSpPr txBox="1">
                <a:spLocks noChangeArrowheads="1"/>
              </p:cNvSpPr>
              <p:nvPr/>
            </p:nvSpPr>
            <p:spPr bwMode="auto">
              <a:xfrm>
                <a:off x="3312" y="2160"/>
                <a:ext cx="806" cy="166"/>
              </a:xfrm>
              <a:prstGeom prst="rect">
                <a:avLst/>
              </a:prstGeom>
              <a:noFill/>
              <a:ln w="9525">
                <a:noFill/>
                <a:miter lim="800000"/>
              </a:ln>
            </p:spPr>
            <p:txBody>
              <a:bodyPr/>
              <a:lstStyle/>
              <a:p>
                <a:pPr algn="just" eaLnBrk="0" hangingPunct="0"/>
                <a:r>
                  <a:rPr lang="zh-CN" altLang="en-US" b="1">
                    <a:latin typeface="Times New Roman" pitchFamily="18" charset="0"/>
                    <a:ea typeface="楷体" pitchFamily="49" charset="-122"/>
                    <a:cs typeface="Times New Roman" pitchFamily="18" charset="0"/>
                  </a:rPr>
                  <a:t>时间</a:t>
                </a:r>
                <a:r>
                  <a:rPr lang="en-US" altLang="zh-CN" b="1">
                    <a:latin typeface="Times New Roman" pitchFamily="18" charset="0"/>
                    <a:ea typeface="楷体" pitchFamily="49" charset="-122"/>
                    <a:cs typeface="Times New Roman" pitchFamily="18" charset="0"/>
                  </a:rPr>
                  <a:t>/min</a:t>
                </a:r>
              </a:p>
            </p:txBody>
          </p:sp>
        </p:grpSp>
        <p:sp>
          <p:nvSpPr>
            <p:cNvPr id="16399" name="Text Box 36"/>
            <p:cNvSpPr txBox="1">
              <a:spLocks noChangeArrowheads="1"/>
            </p:cNvSpPr>
            <p:nvPr/>
          </p:nvSpPr>
          <p:spPr bwMode="auto">
            <a:xfrm>
              <a:off x="144" y="2304"/>
              <a:ext cx="432" cy="384"/>
            </a:xfrm>
            <a:prstGeom prst="rect">
              <a:avLst/>
            </a:prstGeom>
            <a:noFill/>
            <a:ln w="9525">
              <a:noFill/>
              <a:miter lim="800000"/>
            </a:ln>
          </p:spPr>
          <p:txBody>
            <a:bodyPr/>
            <a:lstStyle/>
            <a:p>
              <a:pPr algn="just" eaLnBrk="0" hangingPunct="0"/>
              <a:r>
                <a:rPr lang="en-US" altLang="zh-CN" sz="2800" b="1">
                  <a:solidFill>
                    <a:srgbClr val="FF0000"/>
                  </a:solidFill>
                  <a:latin typeface="Times New Roman" pitchFamily="18" charset="0"/>
                  <a:ea typeface="楷体" pitchFamily="49" charset="-122"/>
                  <a:cs typeface="Times New Roman" pitchFamily="18" charset="0"/>
                </a:rPr>
                <a:t>A</a:t>
              </a:r>
            </a:p>
          </p:txBody>
        </p:sp>
        <p:sp>
          <p:nvSpPr>
            <p:cNvPr id="16400" name="Text Box 37"/>
            <p:cNvSpPr txBox="1">
              <a:spLocks noChangeArrowheads="1"/>
            </p:cNvSpPr>
            <p:nvPr/>
          </p:nvSpPr>
          <p:spPr bwMode="auto">
            <a:xfrm>
              <a:off x="1200" y="1248"/>
              <a:ext cx="432" cy="384"/>
            </a:xfrm>
            <a:prstGeom prst="rect">
              <a:avLst/>
            </a:prstGeom>
            <a:noFill/>
            <a:ln w="9525">
              <a:noFill/>
              <a:miter lim="800000"/>
            </a:ln>
          </p:spPr>
          <p:txBody>
            <a:bodyPr/>
            <a:lstStyle/>
            <a:p>
              <a:pPr algn="just" eaLnBrk="0" hangingPunct="0"/>
              <a:r>
                <a:rPr lang="en-US" altLang="zh-CN" sz="2800" b="1">
                  <a:solidFill>
                    <a:srgbClr val="FF0000"/>
                  </a:solidFill>
                  <a:latin typeface="Times New Roman" pitchFamily="18" charset="0"/>
                  <a:ea typeface="楷体" pitchFamily="49" charset="-122"/>
                  <a:cs typeface="Times New Roman" pitchFamily="18" charset="0"/>
                </a:rPr>
                <a:t>B</a:t>
              </a:r>
            </a:p>
          </p:txBody>
        </p:sp>
        <p:sp>
          <p:nvSpPr>
            <p:cNvPr id="16401" name="Text Box 38"/>
            <p:cNvSpPr txBox="1">
              <a:spLocks noChangeArrowheads="1"/>
            </p:cNvSpPr>
            <p:nvPr/>
          </p:nvSpPr>
          <p:spPr bwMode="auto">
            <a:xfrm>
              <a:off x="1968" y="1248"/>
              <a:ext cx="432" cy="384"/>
            </a:xfrm>
            <a:prstGeom prst="rect">
              <a:avLst/>
            </a:prstGeom>
            <a:noFill/>
            <a:ln w="9525">
              <a:noFill/>
              <a:miter lim="800000"/>
            </a:ln>
          </p:spPr>
          <p:txBody>
            <a:bodyPr/>
            <a:lstStyle/>
            <a:p>
              <a:pPr algn="just" eaLnBrk="0" hangingPunct="0"/>
              <a:r>
                <a:rPr lang="en-US" altLang="zh-CN" sz="2800" b="1">
                  <a:solidFill>
                    <a:srgbClr val="FF0000"/>
                  </a:solidFill>
                  <a:latin typeface="Times New Roman" pitchFamily="18" charset="0"/>
                  <a:ea typeface="楷体" pitchFamily="49" charset="-122"/>
                  <a:cs typeface="Times New Roman" pitchFamily="18" charset="0"/>
                </a:rPr>
                <a:t>C</a:t>
              </a:r>
            </a:p>
          </p:txBody>
        </p:sp>
        <p:sp>
          <p:nvSpPr>
            <p:cNvPr id="16402" name="Text Box 39"/>
            <p:cNvSpPr txBox="1">
              <a:spLocks noChangeArrowheads="1"/>
            </p:cNvSpPr>
            <p:nvPr/>
          </p:nvSpPr>
          <p:spPr bwMode="auto">
            <a:xfrm>
              <a:off x="2592" y="624"/>
              <a:ext cx="432" cy="384"/>
            </a:xfrm>
            <a:prstGeom prst="rect">
              <a:avLst/>
            </a:prstGeom>
            <a:noFill/>
            <a:ln w="9525">
              <a:noFill/>
              <a:miter lim="800000"/>
            </a:ln>
          </p:spPr>
          <p:txBody>
            <a:bodyPr/>
            <a:lstStyle/>
            <a:p>
              <a:pPr algn="just" eaLnBrk="0" hangingPunct="0"/>
              <a:r>
                <a:rPr lang="en-US" altLang="zh-CN" sz="2800" b="1">
                  <a:solidFill>
                    <a:srgbClr val="FF0000"/>
                  </a:solidFill>
                  <a:latin typeface="Times New Roman" pitchFamily="18" charset="0"/>
                  <a:ea typeface="楷体" pitchFamily="49" charset="-122"/>
                  <a:cs typeface="Times New Roman" pitchFamily="18" charset="0"/>
                </a:rPr>
                <a:t>D</a:t>
              </a:r>
            </a:p>
          </p:txBody>
        </p:sp>
      </p:grpSp>
      <p:sp>
        <p:nvSpPr>
          <p:cNvPr id="16387" name="Rectangle 40"/>
          <p:cNvSpPr>
            <a:spLocks noGrp="1" noChangeArrowheads="1"/>
          </p:cNvSpPr>
          <p:nvPr>
            <p:ph type="title"/>
          </p:nvPr>
        </p:nvSpPr>
        <p:spPr>
          <a:xfrm>
            <a:off x="457200" y="274638"/>
            <a:ext cx="3581400" cy="563562"/>
          </a:xfrm>
        </p:spPr>
        <p:txBody>
          <a:bodyPr/>
          <a:lstStyle/>
          <a:p>
            <a:pPr eaLnBrk="1" hangingPunct="1"/>
            <a:r>
              <a:rPr lang="zh-CN" altLang="zh-CN" sz="4000" b="1" smtClean="0">
                <a:latin typeface="Times New Roman" pitchFamily="18" charset="0"/>
                <a:ea typeface="楷体" pitchFamily="49" charset="-122"/>
                <a:cs typeface="Times New Roman" pitchFamily="18" charset="0"/>
              </a:rPr>
              <a:t>【分析</a:t>
            </a:r>
            <a:r>
              <a:rPr lang="zh-CN" altLang="en-US" sz="4000" b="1" smtClean="0">
                <a:latin typeface="Times New Roman" pitchFamily="18" charset="0"/>
                <a:ea typeface="楷体" pitchFamily="49" charset="-122"/>
                <a:cs typeface="Times New Roman" pitchFamily="18" charset="0"/>
              </a:rPr>
              <a:t>论证</a:t>
            </a:r>
            <a:r>
              <a:rPr lang="zh-CN" altLang="zh-CN" sz="4000" b="1" smtClean="0">
                <a:latin typeface="Times New Roman" pitchFamily="18" charset="0"/>
                <a:ea typeface="楷体" pitchFamily="49" charset="-122"/>
                <a:cs typeface="Times New Roman" pitchFamily="18" charset="0"/>
              </a:rPr>
              <a:t>】</a:t>
            </a:r>
            <a:endParaRPr lang="en-US" altLang="zh-CN" sz="4000" b="1" smtClean="0">
              <a:solidFill>
                <a:schemeClr val="tx1"/>
              </a:solidFill>
              <a:latin typeface="Times New Roman" pitchFamily="18" charset="0"/>
              <a:ea typeface="楷体" panose="02010609060101010101" pitchFamily="49" charset="-122"/>
              <a:cs typeface="Times New Roman" panose="02020603050405020304" pitchFamily="18" charset="0"/>
            </a:endParaRPr>
          </a:p>
        </p:txBody>
      </p:sp>
      <p:sp>
        <p:nvSpPr>
          <p:cNvPr id="220201" name="Rectangle 41"/>
          <p:cNvSpPr>
            <a:spLocks noGrp="1" noChangeArrowheads="1"/>
          </p:cNvSpPr>
          <p:nvPr>
            <p:ph type="body" sz="half" idx="1"/>
          </p:nvPr>
        </p:nvSpPr>
        <p:spPr>
          <a:xfrm>
            <a:off x="3635375" y="260350"/>
            <a:ext cx="4495800" cy="762000"/>
          </a:xfrm>
        </p:spPr>
        <p:txBody>
          <a:bodyPr/>
          <a:lstStyle/>
          <a:p>
            <a:pPr eaLnBrk="1" hangingPunct="1">
              <a:lnSpc>
                <a:spcPct val="90000"/>
              </a:lnSpc>
              <a:spcBef>
                <a:spcPct val="0"/>
              </a:spcBef>
              <a:buClr>
                <a:schemeClr val="bg1"/>
              </a:buClr>
              <a:buFontTx/>
              <a:buNone/>
            </a:pPr>
            <a:r>
              <a:rPr lang="en-US" altLang="zh-CN" sz="3200" b="1" smtClean="0">
                <a:latin typeface="Times New Roman" pitchFamily="18" charset="0"/>
                <a:ea typeface="楷体" pitchFamily="49" charset="-122"/>
                <a:cs typeface="Times New Roman" pitchFamily="18" charset="0"/>
              </a:rPr>
              <a:t>1</a:t>
            </a:r>
            <a:r>
              <a:rPr lang="zh-CN" altLang="en-US" sz="3200" b="1" smtClean="0">
                <a:latin typeface="Times New Roman" pitchFamily="18" charset="0"/>
                <a:ea typeface="楷体" pitchFamily="49" charset="-122"/>
                <a:cs typeface="Times New Roman" pitchFamily="18" charset="0"/>
              </a:rPr>
              <a:t>．海波熔化图象分析</a:t>
            </a:r>
            <a:endParaRPr kumimoji="1" lang="zh-CN" altLang="en-US" sz="3200" b="1" smtClean="0">
              <a:latin typeface="Times New Roman" pitchFamily="18" charset="0"/>
              <a:ea typeface="楷体" panose="02010609060101010101" pitchFamily="49" charset="-122"/>
              <a:cs typeface="Times New Roman" panose="02020603050405020304" pitchFamily="18" charset="0"/>
            </a:endParaRPr>
          </a:p>
        </p:txBody>
      </p:sp>
      <p:sp>
        <p:nvSpPr>
          <p:cNvPr id="220202" name="Rectangle 42"/>
          <p:cNvSpPr>
            <a:spLocks noGrp="1" noChangeArrowheads="1"/>
          </p:cNvSpPr>
          <p:nvPr>
            <p:ph type="body" sz="half" idx="2"/>
          </p:nvPr>
        </p:nvSpPr>
        <p:spPr>
          <a:xfrm>
            <a:off x="4643438" y="765175"/>
            <a:ext cx="4249737" cy="5903913"/>
          </a:xfrm>
        </p:spPr>
        <p:txBody>
          <a:bodyPr/>
          <a:lstStyle/>
          <a:p>
            <a:pPr eaLnBrk="1" hangingPunct="1">
              <a:lnSpc>
                <a:spcPct val="90000"/>
              </a:lnSpc>
              <a:spcBef>
                <a:spcPct val="0"/>
              </a:spcBef>
              <a:buClr>
                <a:schemeClr val="bg1"/>
              </a:buClr>
              <a:buFontTx/>
              <a:buNone/>
            </a:pPr>
            <a:r>
              <a:rPr kumimoji="1" lang="zh-CN" altLang="en-US" sz="2400" b="1" smtClean="0">
                <a:latin typeface="Times New Roman" pitchFamily="18" charset="0"/>
                <a:ea typeface="楷体" pitchFamily="49" charset="-122"/>
                <a:cs typeface="Times New Roman" pitchFamily="18" charset="0"/>
              </a:rPr>
              <a:t>（</a:t>
            </a:r>
            <a:r>
              <a:rPr kumimoji="1" lang="en-US" altLang="zh-CN" sz="2400" b="1" smtClean="0">
                <a:latin typeface="Times New Roman" pitchFamily="18" charset="0"/>
                <a:ea typeface="楷体" pitchFamily="49" charset="-122"/>
                <a:cs typeface="Times New Roman" pitchFamily="18" charset="0"/>
              </a:rPr>
              <a:t>1</a:t>
            </a:r>
            <a:r>
              <a:rPr kumimoji="1" lang="zh-CN" altLang="en-US" sz="2400" b="1" smtClean="0">
                <a:latin typeface="Times New Roman" pitchFamily="18" charset="0"/>
                <a:ea typeface="楷体" pitchFamily="49" charset="-122"/>
                <a:cs typeface="Times New Roman" pitchFamily="18" charset="0"/>
              </a:rPr>
              <a:t>）</a:t>
            </a:r>
            <a:r>
              <a:rPr kumimoji="1" lang="en-US" altLang="zh-CN" sz="2400" b="1" smtClean="0">
                <a:latin typeface="Times New Roman" pitchFamily="18" charset="0"/>
                <a:ea typeface="楷体" pitchFamily="49" charset="-122"/>
                <a:cs typeface="Times New Roman" pitchFamily="18" charset="0"/>
              </a:rPr>
              <a:t>AB</a:t>
            </a:r>
            <a:r>
              <a:rPr kumimoji="1" lang="zh-CN" altLang="en-US" sz="2400" b="1" smtClean="0">
                <a:latin typeface="Times New Roman" pitchFamily="18" charset="0"/>
                <a:ea typeface="楷体" pitchFamily="49" charset="-122"/>
                <a:cs typeface="Times New Roman" pitchFamily="18" charset="0"/>
              </a:rPr>
              <a:t>段，</a:t>
            </a:r>
            <a:r>
              <a:rPr kumimoji="1" lang="zh-CN" altLang="en-US" sz="2400" b="1" smtClean="0">
                <a:solidFill>
                  <a:srgbClr val="FF0000"/>
                </a:solidFill>
                <a:latin typeface="Times New Roman" pitchFamily="18" charset="0"/>
                <a:ea typeface="楷体" pitchFamily="49" charset="-122"/>
                <a:cs typeface="Times New Roman" pitchFamily="18" charset="0"/>
              </a:rPr>
              <a:t>固态，吸热升温</a:t>
            </a:r>
            <a:r>
              <a:rPr kumimoji="1" lang="zh-CN" altLang="en-US" sz="2400" b="1" smtClean="0">
                <a:latin typeface="Times New Roman" pitchFamily="18" charset="0"/>
                <a:ea typeface="楷体" pitchFamily="49" charset="-122"/>
                <a:cs typeface="Times New Roman" pitchFamily="18" charset="0"/>
              </a:rPr>
              <a:t>过程。</a:t>
            </a:r>
          </a:p>
          <a:p>
            <a:pPr eaLnBrk="1" hangingPunct="1">
              <a:lnSpc>
                <a:spcPct val="90000"/>
              </a:lnSpc>
              <a:spcBef>
                <a:spcPct val="0"/>
              </a:spcBef>
              <a:buClr>
                <a:schemeClr val="bg1"/>
              </a:buClr>
              <a:buFontTx/>
              <a:buNone/>
            </a:pPr>
            <a:r>
              <a:rPr kumimoji="1" lang="zh-CN" altLang="en-US" sz="2400" b="1" smtClean="0">
                <a:latin typeface="Times New Roman" pitchFamily="18" charset="0"/>
                <a:ea typeface="楷体" pitchFamily="49" charset="-122"/>
                <a:cs typeface="Times New Roman" pitchFamily="18" charset="0"/>
              </a:rPr>
              <a:t>（</a:t>
            </a:r>
            <a:r>
              <a:rPr kumimoji="1" lang="en-US" altLang="zh-CN" sz="2400" b="1" smtClean="0">
                <a:latin typeface="Times New Roman" pitchFamily="18" charset="0"/>
                <a:ea typeface="楷体" pitchFamily="49" charset="-122"/>
                <a:cs typeface="Times New Roman" pitchFamily="18" charset="0"/>
              </a:rPr>
              <a:t>2</a:t>
            </a:r>
            <a:r>
              <a:rPr kumimoji="1" lang="zh-CN" altLang="en-US" sz="2400" b="1" smtClean="0">
                <a:latin typeface="Times New Roman" pitchFamily="18" charset="0"/>
                <a:ea typeface="楷体" pitchFamily="49" charset="-122"/>
                <a:cs typeface="Times New Roman" pitchFamily="18" charset="0"/>
              </a:rPr>
              <a:t>） </a:t>
            </a:r>
            <a:r>
              <a:rPr kumimoji="1" lang="en-US" altLang="zh-CN" sz="2400" b="1" smtClean="0">
                <a:latin typeface="Times New Roman" pitchFamily="18" charset="0"/>
                <a:ea typeface="楷体" pitchFamily="49" charset="-122"/>
                <a:cs typeface="Times New Roman" pitchFamily="18" charset="0"/>
              </a:rPr>
              <a:t>B</a:t>
            </a:r>
            <a:r>
              <a:rPr kumimoji="1" lang="zh-CN" altLang="en-US" sz="2400" b="1" smtClean="0">
                <a:latin typeface="Times New Roman" pitchFamily="18" charset="0"/>
                <a:ea typeface="楷体" pitchFamily="49" charset="-122"/>
                <a:cs typeface="Times New Roman" pitchFamily="18" charset="0"/>
              </a:rPr>
              <a:t>点，</a:t>
            </a:r>
            <a:r>
              <a:rPr kumimoji="1" lang="zh-CN" altLang="en-US" sz="2400" b="1" smtClean="0">
                <a:solidFill>
                  <a:srgbClr val="FF0000"/>
                </a:solidFill>
                <a:latin typeface="Times New Roman" pitchFamily="18" charset="0"/>
                <a:ea typeface="楷体" pitchFamily="49" charset="-122"/>
                <a:cs typeface="Times New Roman" pitchFamily="18" charset="0"/>
              </a:rPr>
              <a:t>固态，达到熔化温度，但没开始熔化</a:t>
            </a:r>
            <a:r>
              <a:rPr kumimoji="1" lang="zh-CN" altLang="en-US" sz="2400" b="1" smtClean="0">
                <a:latin typeface="Times New Roman" pitchFamily="18" charset="0"/>
                <a:ea typeface="楷体" pitchFamily="49" charset="-122"/>
                <a:cs typeface="Times New Roman" pitchFamily="18" charset="0"/>
              </a:rPr>
              <a:t>。</a:t>
            </a:r>
          </a:p>
          <a:p>
            <a:pPr eaLnBrk="1" hangingPunct="1">
              <a:lnSpc>
                <a:spcPct val="90000"/>
              </a:lnSpc>
              <a:spcBef>
                <a:spcPct val="0"/>
              </a:spcBef>
              <a:buClr>
                <a:schemeClr val="bg1"/>
              </a:buClr>
              <a:buFontTx/>
              <a:buNone/>
            </a:pPr>
            <a:r>
              <a:rPr kumimoji="1" lang="zh-CN" altLang="en-US" sz="2400" b="1" smtClean="0">
                <a:latin typeface="Times New Roman" pitchFamily="18" charset="0"/>
                <a:ea typeface="楷体" pitchFamily="49" charset="-122"/>
                <a:cs typeface="Times New Roman" pitchFamily="18" charset="0"/>
              </a:rPr>
              <a:t>（</a:t>
            </a:r>
            <a:r>
              <a:rPr kumimoji="1" lang="en-US" altLang="zh-CN" sz="2400" b="1" smtClean="0">
                <a:latin typeface="Times New Roman" pitchFamily="18" charset="0"/>
                <a:ea typeface="楷体" pitchFamily="49" charset="-122"/>
                <a:cs typeface="Times New Roman" pitchFamily="18" charset="0"/>
              </a:rPr>
              <a:t>3</a:t>
            </a:r>
            <a:r>
              <a:rPr kumimoji="1" lang="zh-CN" altLang="en-US" sz="2400" b="1" smtClean="0">
                <a:latin typeface="Times New Roman" pitchFamily="18" charset="0"/>
                <a:ea typeface="楷体" pitchFamily="49" charset="-122"/>
                <a:cs typeface="Times New Roman" pitchFamily="18" charset="0"/>
              </a:rPr>
              <a:t>）</a:t>
            </a:r>
            <a:r>
              <a:rPr kumimoji="1" lang="en-US" altLang="zh-CN" sz="2400" b="1" smtClean="0">
                <a:latin typeface="Times New Roman" pitchFamily="18" charset="0"/>
                <a:ea typeface="楷体" pitchFamily="49" charset="-122"/>
                <a:cs typeface="Times New Roman" pitchFamily="18" charset="0"/>
              </a:rPr>
              <a:t>BC</a:t>
            </a:r>
            <a:r>
              <a:rPr kumimoji="1" lang="zh-CN" altLang="en-US" sz="2400" b="1" smtClean="0">
                <a:latin typeface="Times New Roman" pitchFamily="18" charset="0"/>
                <a:ea typeface="楷体" pitchFamily="49" charset="-122"/>
                <a:cs typeface="Times New Roman" pitchFamily="18" charset="0"/>
              </a:rPr>
              <a:t>段，</a:t>
            </a:r>
            <a:r>
              <a:rPr kumimoji="1" lang="zh-CN" altLang="en-US" sz="2400" b="1" smtClean="0">
                <a:solidFill>
                  <a:srgbClr val="FF0000"/>
                </a:solidFill>
                <a:latin typeface="Times New Roman" pitchFamily="18" charset="0"/>
                <a:ea typeface="楷体" pitchFamily="49" charset="-122"/>
                <a:cs typeface="Times New Roman" pitchFamily="18" charset="0"/>
              </a:rPr>
              <a:t>熔化</a:t>
            </a:r>
            <a:r>
              <a:rPr kumimoji="1" lang="zh-CN" altLang="en-US" sz="2400" b="1" smtClean="0">
                <a:latin typeface="Times New Roman" pitchFamily="18" charset="0"/>
                <a:ea typeface="楷体" pitchFamily="49" charset="-122"/>
                <a:cs typeface="Times New Roman" pitchFamily="18" charset="0"/>
              </a:rPr>
              <a:t>过程，</a:t>
            </a:r>
            <a:r>
              <a:rPr kumimoji="1" lang="zh-CN" altLang="en-US" sz="2400" b="1" smtClean="0">
                <a:solidFill>
                  <a:srgbClr val="FF0000"/>
                </a:solidFill>
                <a:latin typeface="Times New Roman" pitchFamily="18" charset="0"/>
                <a:ea typeface="楷体" pitchFamily="49" charset="-122"/>
                <a:cs typeface="Times New Roman" pitchFamily="18" charset="0"/>
              </a:rPr>
              <a:t>固液共存</a:t>
            </a:r>
            <a:r>
              <a:rPr kumimoji="1" lang="zh-CN" altLang="en-US" sz="2400" b="1" smtClean="0">
                <a:latin typeface="Times New Roman" pitchFamily="18" charset="0"/>
                <a:ea typeface="楷体" pitchFamily="49" charset="-122"/>
                <a:cs typeface="Times New Roman" pitchFamily="18" charset="0"/>
              </a:rPr>
              <a:t>状态。</a:t>
            </a:r>
          </a:p>
          <a:p>
            <a:pPr lvl="1" eaLnBrk="1" hangingPunct="1">
              <a:lnSpc>
                <a:spcPct val="90000"/>
              </a:lnSpc>
              <a:spcBef>
                <a:spcPct val="0"/>
              </a:spcBef>
              <a:buClr>
                <a:schemeClr val="bg1"/>
              </a:buClr>
              <a:buFontTx/>
              <a:buNone/>
            </a:pPr>
            <a:r>
              <a:rPr kumimoji="1" lang="zh-CN" altLang="en-US" b="1" smtClean="0">
                <a:solidFill>
                  <a:srgbClr val="FF0000"/>
                </a:solidFill>
                <a:latin typeface="Times New Roman" pitchFamily="18" charset="0"/>
                <a:ea typeface="楷体" pitchFamily="49" charset="-122"/>
                <a:cs typeface="Times New Roman" pitchFamily="18" charset="0"/>
              </a:rPr>
              <a:t>吸热，但温度不变</a:t>
            </a:r>
            <a:r>
              <a:rPr kumimoji="1" lang="zh-CN" altLang="en-US" b="1" smtClean="0">
                <a:latin typeface="Times New Roman" pitchFamily="18" charset="0"/>
                <a:ea typeface="楷体" pitchFamily="49" charset="-122"/>
                <a:cs typeface="Times New Roman" pitchFamily="18" charset="0"/>
              </a:rPr>
              <a:t>。</a:t>
            </a:r>
          </a:p>
          <a:p>
            <a:pPr eaLnBrk="1" hangingPunct="1">
              <a:lnSpc>
                <a:spcPct val="90000"/>
              </a:lnSpc>
              <a:spcBef>
                <a:spcPct val="0"/>
              </a:spcBef>
              <a:buClr>
                <a:schemeClr val="bg1"/>
              </a:buClr>
              <a:buFontTx/>
              <a:buNone/>
            </a:pPr>
            <a:r>
              <a:rPr kumimoji="1" lang="zh-CN" altLang="en-US" sz="2400" b="1" smtClean="0">
                <a:latin typeface="Times New Roman" pitchFamily="18" charset="0"/>
                <a:ea typeface="楷体" pitchFamily="49" charset="-122"/>
                <a:cs typeface="Times New Roman" pitchFamily="18" charset="0"/>
              </a:rPr>
              <a:t>（</a:t>
            </a:r>
            <a:r>
              <a:rPr kumimoji="1" lang="en-US" altLang="zh-CN" sz="2400" b="1" smtClean="0">
                <a:latin typeface="Times New Roman" pitchFamily="18" charset="0"/>
                <a:ea typeface="楷体" pitchFamily="49" charset="-122"/>
                <a:cs typeface="Times New Roman" pitchFamily="18" charset="0"/>
              </a:rPr>
              <a:t>4</a:t>
            </a:r>
            <a:r>
              <a:rPr kumimoji="1" lang="zh-CN" altLang="en-US" sz="2400" b="1" smtClean="0">
                <a:latin typeface="Times New Roman" pitchFamily="18" charset="0"/>
                <a:ea typeface="楷体" pitchFamily="49" charset="-122"/>
                <a:cs typeface="Times New Roman" pitchFamily="18" charset="0"/>
              </a:rPr>
              <a:t>）</a:t>
            </a:r>
            <a:r>
              <a:rPr kumimoji="1" lang="en-US" altLang="zh-CN" sz="2400" b="1" smtClean="0">
                <a:latin typeface="Times New Roman" pitchFamily="18" charset="0"/>
                <a:ea typeface="楷体" pitchFamily="49" charset="-122"/>
                <a:cs typeface="Times New Roman" pitchFamily="18" charset="0"/>
              </a:rPr>
              <a:t>C</a:t>
            </a:r>
            <a:r>
              <a:rPr kumimoji="1" lang="zh-CN" altLang="en-US" sz="2400" b="1" smtClean="0">
                <a:latin typeface="Times New Roman" pitchFamily="18" charset="0"/>
                <a:ea typeface="楷体" pitchFamily="49" charset="-122"/>
                <a:cs typeface="Times New Roman" pitchFamily="18" charset="0"/>
              </a:rPr>
              <a:t>点，</a:t>
            </a:r>
            <a:r>
              <a:rPr kumimoji="1" lang="zh-CN" altLang="en-US" sz="2400" b="1" smtClean="0">
                <a:solidFill>
                  <a:srgbClr val="FF0000"/>
                </a:solidFill>
                <a:latin typeface="Times New Roman" pitchFamily="18" charset="0"/>
                <a:ea typeface="楷体" pitchFamily="49" charset="-122"/>
                <a:cs typeface="Times New Roman" pitchFamily="18" charset="0"/>
              </a:rPr>
              <a:t>液态</a:t>
            </a:r>
            <a:r>
              <a:rPr kumimoji="1" lang="zh-CN" altLang="en-US" sz="2400" b="1" smtClean="0">
                <a:latin typeface="Times New Roman" pitchFamily="18" charset="0"/>
                <a:ea typeface="楷体" pitchFamily="49" charset="-122"/>
                <a:cs typeface="Times New Roman" pitchFamily="18" charset="0"/>
              </a:rPr>
              <a:t>，晶体</a:t>
            </a:r>
            <a:r>
              <a:rPr kumimoji="1" lang="zh-CN" altLang="en-US" sz="2400" b="1" smtClean="0">
                <a:solidFill>
                  <a:srgbClr val="FF0000"/>
                </a:solidFill>
                <a:latin typeface="Times New Roman" pitchFamily="18" charset="0"/>
                <a:ea typeface="楷体" pitchFamily="49" charset="-122"/>
                <a:cs typeface="Times New Roman" pitchFamily="18" charset="0"/>
              </a:rPr>
              <a:t>刚好完全熔化</a:t>
            </a:r>
            <a:r>
              <a:rPr kumimoji="1" lang="zh-CN" altLang="en-US" sz="2400" b="1" smtClean="0">
                <a:latin typeface="Times New Roman" pitchFamily="18" charset="0"/>
                <a:ea typeface="楷体" pitchFamily="49" charset="-122"/>
                <a:cs typeface="Times New Roman" pitchFamily="18" charset="0"/>
              </a:rPr>
              <a:t>。</a:t>
            </a:r>
          </a:p>
          <a:p>
            <a:pPr eaLnBrk="1" hangingPunct="1">
              <a:lnSpc>
                <a:spcPct val="90000"/>
              </a:lnSpc>
              <a:spcBef>
                <a:spcPct val="0"/>
              </a:spcBef>
              <a:buClr>
                <a:schemeClr val="bg1"/>
              </a:buClr>
              <a:buFontTx/>
              <a:buNone/>
            </a:pPr>
            <a:r>
              <a:rPr kumimoji="1" lang="zh-CN" altLang="en-US" sz="2400" b="1" smtClean="0">
                <a:latin typeface="Times New Roman" pitchFamily="18" charset="0"/>
                <a:ea typeface="楷体" pitchFamily="49" charset="-122"/>
                <a:cs typeface="Times New Roman" pitchFamily="18" charset="0"/>
              </a:rPr>
              <a:t>（</a:t>
            </a:r>
            <a:r>
              <a:rPr kumimoji="1" lang="en-US" altLang="zh-CN" sz="2400" b="1" smtClean="0">
                <a:latin typeface="Times New Roman" pitchFamily="18" charset="0"/>
                <a:ea typeface="楷体" pitchFamily="49" charset="-122"/>
                <a:cs typeface="Times New Roman" pitchFamily="18" charset="0"/>
              </a:rPr>
              <a:t>5</a:t>
            </a:r>
            <a:r>
              <a:rPr kumimoji="1" lang="zh-CN" altLang="en-US" sz="2400" b="1" smtClean="0">
                <a:latin typeface="Times New Roman" pitchFamily="18" charset="0"/>
                <a:ea typeface="楷体" pitchFamily="49" charset="-122"/>
                <a:cs typeface="Times New Roman" pitchFamily="18" charset="0"/>
              </a:rPr>
              <a:t>）</a:t>
            </a:r>
            <a:r>
              <a:rPr kumimoji="1" lang="en-US" altLang="zh-CN" sz="2400" b="1" smtClean="0">
                <a:latin typeface="Times New Roman" pitchFamily="18" charset="0"/>
                <a:ea typeface="楷体" pitchFamily="49" charset="-122"/>
                <a:cs typeface="Times New Roman" pitchFamily="18" charset="0"/>
              </a:rPr>
              <a:t>CD</a:t>
            </a:r>
            <a:r>
              <a:rPr kumimoji="1" lang="zh-CN" altLang="en-US" sz="2400" b="1" smtClean="0">
                <a:latin typeface="Times New Roman" pitchFamily="18" charset="0"/>
                <a:ea typeface="楷体" pitchFamily="49" charset="-122"/>
                <a:cs typeface="Times New Roman" pitchFamily="18" charset="0"/>
              </a:rPr>
              <a:t>段，</a:t>
            </a:r>
            <a:r>
              <a:rPr kumimoji="1" lang="zh-CN" altLang="en-US" sz="2400" b="1" smtClean="0">
                <a:solidFill>
                  <a:srgbClr val="FF0000"/>
                </a:solidFill>
                <a:latin typeface="Times New Roman" pitchFamily="18" charset="0"/>
                <a:ea typeface="楷体" pitchFamily="49" charset="-122"/>
                <a:cs typeface="Times New Roman" pitchFamily="18" charset="0"/>
              </a:rPr>
              <a:t>液态，吸热升温</a:t>
            </a:r>
            <a:r>
              <a:rPr kumimoji="1" lang="zh-CN" altLang="en-US" sz="2400" b="1" smtClean="0">
                <a:latin typeface="Times New Roman" pitchFamily="18" charset="0"/>
                <a:ea typeface="楷体" pitchFamily="49" charset="-122"/>
                <a:cs typeface="Times New Roman" pitchFamily="18" charset="0"/>
              </a:rPr>
              <a:t>过程。</a:t>
            </a:r>
          </a:p>
          <a:p>
            <a:pPr eaLnBrk="1" hangingPunct="1">
              <a:lnSpc>
                <a:spcPct val="90000"/>
              </a:lnSpc>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6</a:t>
            </a:r>
            <a:r>
              <a:rPr lang="zh-CN" altLang="en-US" sz="2400" b="1" smtClean="0">
                <a:latin typeface="Times New Roman" pitchFamily="18" charset="0"/>
                <a:ea typeface="楷体" pitchFamily="49" charset="-122"/>
                <a:cs typeface="Times New Roman" pitchFamily="18" charset="0"/>
              </a:rPr>
              <a:t>）海波熔化条件：</a:t>
            </a:r>
          </a:p>
          <a:p>
            <a:pPr lvl="2" eaLnBrk="1" hangingPunct="1">
              <a:lnSpc>
                <a:spcPct val="90000"/>
              </a:lnSpc>
              <a:buFontTx/>
              <a:buNone/>
            </a:pPr>
            <a:r>
              <a:rPr lang="zh-CN" altLang="en-US" sz="2400" b="1" smtClean="0">
                <a:solidFill>
                  <a:srgbClr val="FF0000"/>
                </a:solidFill>
                <a:latin typeface="Times New Roman" pitchFamily="18" charset="0"/>
                <a:ea typeface="楷体" pitchFamily="49" charset="-122"/>
                <a:cs typeface="Times New Roman" pitchFamily="18" charset="0"/>
              </a:rPr>
              <a:t>温度达到一定温度，</a:t>
            </a:r>
          </a:p>
          <a:p>
            <a:pPr lvl="2" eaLnBrk="1" hangingPunct="1">
              <a:lnSpc>
                <a:spcPct val="90000"/>
              </a:lnSpc>
              <a:buFontTx/>
              <a:buNone/>
            </a:pPr>
            <a:r>
              <a:rPr lang="zh-CN" altLang="en-US" sz="2400" b="1" smtClean="0">
                <a:solidFill>
                  <a:srgbClr val="FF0000"/>
                </a:solidFill>
                <a:latin typeface="Times New Roman" pitchFamily="18" charset="0"/>
                <a:ea typeface="楷体" pitchFamily="49" charset="-122"/>
                <a:cs typeface="Times New Roman" pitchFamily="18" charset="0"/>
              </a:rPr>
              <a:t>继续吸热</a:t>
            </a:r>
            <a:r>
              <a:rPr lang="zh-CN" altLang="en-US" sz="2400" b="1" smtClean="0">
                <a:latin typeface="Times New Roman" pitchFamily="18" charset="0"/>
                <a:ea typeface="楷体" pitchFamily="49" charset="-122"/>
                <a:cs typeface="Times New Roman" pitchFamily="18" charset="0"/>
              </a:rPr>
              <a:t>。</a:t>
            </a:r>
          </a:p>
          <a:p>
            <a:pPr eaLnBrk="1" hangingPunct="1">
              <a:lnSpc>
                <a:spcPct val="90000"/>
              </a:lnSpc>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7</a:t>
            </a:r>
            <a:r>
              <a:rPr lang="zh-CN" altLang="en-US" sz="2400" b="1" smtClean="0">
                <a:latin typeface="Times New Roman" pitchFamily="18" charset="0"/>
                <a:ea typeface="楷体" pitchFamily="49" charset="-122"/>
                <a:cs typeface="Times New Roman" pitchFamily="18" charset="0"/>
              </a:rPr>
              <a:t>）海波熔化规律：</a:t>
            </a:r>
          </a:p>
          <a:p>
            <a:pPr lvl="1" eaLnBrk="1" hangingPunct="1">
              <a:lnSpc>
                <a:spcPct val="90000"/>
              </a:lnSpc>
              <a:buFontTx/>
              <a:buNone/>
            </a:pPr>
            <a:r>
              <a:rPr lang="zh-CN" altLang="en-US" b="1" smtClean="0">
                <a:solidFill>
                  <a:srgbClr val="FF0000"/>
                </a:solidFill>
                <a:latin typeface="Times New Roman" pitchFamily="18" charset="0"/>
                <a:ea typeface="楷体" pitchFamily="49" charset="-122"/>
                <a:cs typeface="Times New Roman" pitchFamily="18" charset="0"/>
              </a:rPr>
              <a:t>吸热，温度不变。</a:t>
            </a:r>
          </a:p>
        </p:txBody>
      </p:sp>
      <p:sp>
        <p:nvSpPr>
          <p:cNvPr id="220203" name="Text Box 43"/>
          <p:cNvSpPr txBox="1">
            <a:spLocks noChangeArrowheads="1"/>
          </p:cNvSpPr>
          <p:nvPr/>
        </p:nvSpPr>
        <p:spPr bwMode="auto">
          <a:xfrm>
            <a:off x="412750" y="3509963"/>
            <a:ext cx="1219200" cy="396875"/>
          </a:xfrm>
          <a:prstGeom prst="rect">
            <a:avLst/>
          </a:prstGeom>
          <a:noFill/>
          <a:ln w="9525">
            <a:noFill/>
            <a:miter lim="800000"/>
          </a:ln>
        </p:spPr>
        <p:txBody>
          <a:bodyPr>
            <a:spAutoFit/>
          </a:bodyPr>
          <a:lstStyle/>
          <a:p>
            <a:pPr>
              <a:spcBef>
                <a:spcPct val="50000"/>
              </a:spcBef>
            </a:pPr>
            <a:r>
              <a:rPr kumimoji="1" lang="zh-CN" altLang="en-US" sz="2000" b="1">
                <a:solidFill>
                  <a:srgbClr val="000099"/>
                </a:solidFill>
                <a:latin typeface="Times New Roman" pitchFamily="18" charset="0"/>
                <a:ea typeface="楷体" pitchFamily="49" charset="-122"/>
                <a:cs typeface="Times New Roman" pitchFamily="18" charset="0"/>
              </a:rPr>
              <a:t>固态</a:t>
            </a:r>
          </a:p>
        </p:txBody>
      </p:sp>
      <p:sp>
        <p:nvSpPr>
          <p:cNvPr id="220204" name="Rectangle 44"/>
          <p:cNvSpPr>
            <a:spLocks noChangeArrowheads="1"/>
          </p:cNvSpPr>
          <p:nvPr/>
        </p:nvSpPr>
        <p:spPr bwMode="auto">
          <a:xfrm>
            <a:off x="869950" y="4500563"/>
            <a:ext cx="1143000" cy="701675"/>
          </a:xfrm>
          <a:prstGeom prst="rect">
            <a:avLst/>
          </a:prstGeom>
          <a:noFill/>
          <a:ln w="9525">
            <a:noFill/>
            <a:miter lim="800000"/>
          </a:ln>
        </p:spPr>
        <p:txBody>
          <a:bodyPr>
            <a:spAutoFit/>
          </a:bodyPr>
          <a:lstStyle/>
          <a:p>
            <a:r>
              <a:rPr kumimoji="1" lang="zh-CN" altLang="en-US" sz="2000" b="1">
                <a:solidFill>
                  <a:srgbClr val="FF0000"/>
                </a:solidFill>
                <a:latin typeface="Times New Roman" pitchFamily="18" charset="0"/>
                <a:ea typeface="楷体" pitchFamily="49" charset="-122"/>
                <a:cs typeface="Times New Roman" pitchFamily="18" charset="0"/>
              </a:rPr>
              <a:t>吸热</a:t>
            </a:r>
          </a:p>
          <a:p>
            <a:r>
              <a:rPr kumimoji="1" lang="zh-CN" altLang="en-US" sz="2000" b="1">
                <a:solidFill>
                  <a:srgbClr val="FF0000"/>
                </a:solidFill>
                <a:latin typeface="Times New Roman" pitchFamily="18" charset="0"/>
                <a:ea typeface="楷体" pitchFamily="49" charset="-122"/>
                <a:cs typeface="Times New Roman" pitchFamily="18" charset="0"/>
              </a:rPr>
              <a:t>升温</a:t>
            </a:r>
          </a:p>
        </p:txBody>
      </p:sp>
      <p:sp>
        <p:nvSpPr>
          <p:cNvPr id="220205" name="Rectangle 45"/>
          <p:cNvSpPr>
            <a:spLocks noChangeArrowheads="1"/>
          </p:cNvSpPr>
          <p:nvPr/>
        </p:nvSpPr>
        <p:spPr bwMode="auto">
          <a:xfrm>
            <a:off x="1660525" y="3638550"/>
            <a:ext cx="1217000" cy="707886"/>
          </a:xfrm>
          <a:prstGeom prst="rect">
            <a:avLst/>
          </a:prstGeom>
          <a:solidFill>
            <a:schemeClr val="bg1"/>
          </a:solidFill>
          <a:ln w="9525">
            <a:noFill/>
            <a:miter lim="800000"/>
          </a:ln>
        </p:spPr>
        <p:txBody>
          <a:bodyPr wrap="none">
            <a:spAutoFit/>
          </a:bodyPr>
          <a:lstStyle/>
          <a:p>
            <a:pPr algn="ctr"/>
            <a:r>
              <a:rPr kumimoji="1" lang="zh-CN" altLang="en-US" sz="2000" b="1">
                <a:solidFill>
                  <a:srgbClr val="000099"/>
                </a:solidFill>
                <a:latin typeface="Times New Roman" pitchFamily="18" charset="0"/>
                <a:ea typeface="楷体" pitchFamily="49" charset="-122"/>
                <a:cs typeface="Times New Roman" pitchFamily="18" charset="0"/>
              </a:rPr>
              <a:t>固液共存</a:t>
            </a:r>
          </a:p>
          <a:p>
            <a:pPr algn="ctr"/>
            <a:r>
              <a:rPr kumimoji="1" lang="zh-CN" altLang="en-US" sz="2000" b="1">
                <a:solidFill>
                  <a:srgbClr val="000099"/>
                </a:solidFill>
                <a:latin typeface="Times New Roman" pitchFamily="18" charset="0"/>
                <a:ea typeface="楷体" pitchFamily="49" charset="-122"/>
                <a:cs typeface="Times New Roman" pitchFamily="18" charset="0"/>
              </a:rPr>
              <a:t>状态</a:t>
            </a:r>
          </a:p>
        </p:txBody>
      </p:sp>
      <p:sp>
        <p:nvSpPr>
          <p:cNvPr id="220206" name="Rectangle 46"/>
          <p:cNvSpPr>
            <a:spLocks noChangeArrowheads="1"/>
          </p:cNvSpPr>
          <p:nvPr/>
        </p:nvSpPr>
        <p:spPr bwMode="auto">
          <a:xfrm>
            <a:off x="1327150" y="2290763"/>
            <a:ext cx="1589088" cy="701675"/>
          </a:xfrm>
          <a:prstGeom prst="rect">
            <a:avLst/>
          </a:prstGeom>
          <a:solidFill>
            <a:schemeClr val="bg1"/>
          </a:solidFill>
          <a:ln w="9525">
            <a:noFill/>
            <a:miter lim="800000"/>
          </a:ln>
        </p:spPr>
        <p:txBody>
          <a:bodyPr>
            <a:spAutoFit/>
          </a:bodyPr>
          <a:lstStyle/>
          <a:p>
            <a:r>
              <a:rPr kumimoji="1" lang="zh-CN" altLang="en-US" sz="2000" b="1">
                <a:solidFill>
                  <a:srgbClr val="FF0000"/>
                </a:solidFill>
                <a:latin typeface="Times New Roman" pitchFamily="18" charset="0"/>
                <a:ea typeface="楷体" pitchFamily="49" charset="-122"/>
                <a:cs typeface="Times New Roman" pitchFamily="18" charset="0"/>
              </a:rPr>
              <a:t>吸收热量，</a:t>
            </a:r>
          </a:p>
          <a:p>
            <a:r>
              <a:rPr kumimoji="1" lang="zh-CN" altLang="en-US" sz="2000" b="1">
                <a:solidFill>
                  <a:srgbClr val="FF0000"/>
                </a:solidFill>
                <a:latin typeface="Times New Roman" pitchFamily="18" charset="0"/>
                <a:ea typeface="楷体" pitchFamily="49" charset="-122"/>
                <a:cs typeface="Times New Roman" pitchFamily="18" charset="0"/>
              </a:rPr>
              <a:t>温度不变。</a:t>
            </a:r>
          </a:p>
        </p:txBody>
      </p:sp>
      <p:sp>
        <p:nvSpPr>
          <p:cNvPr id="220207" name="Rectangle 47"/>
          <p:cNvSpPr>
            <a:spLocks noChangeArrowheads="1"/>
          </p:cNvSpPr>
          <p:nvPr/>
        </p:nvSpPr>
        <p:spPr bwMode="auto">
          <a:xfrm>
            <a:off x="2774950" y="1909763"/>
            <a:ext cx="1143000" cy="396875"/>
          </a:xfrm>
          <a:prstGeom prst="rect">
            <a:avLst/>
          </a:prstGeom>
          <a:noFill/>
          <a:ln w="9525">
            <a:noFill/>
            <a:miter lim="800000"/>
          </a:ln>
        </p:spPr>
        <p:txBody>
          <a:bodyPr>
            <a:spAutoFit/>
          </a:bodyPr>
          <a:lstStyle/>
          <a:p>
            <a:r>
              <a:rPr kumimoji="1" lang="zh-CN" altLang="en-US" sz="2000" b="1">
                <a:solidFill>
                  <a:srgbClr val="000099"/>
                </a:solidFill>
                <a:latin typeface="Times New Roman" pitchFamily="18" charset="0"/>
                <a:ea typeface="楷体" pitchFamily="49" charset="-122"/>
                <a:cs typeface="Times New Roman" pitchFamily="18" charset="0"/>
              </a:rPr>
              <a:t>液态</a:t>
            </a:r>
          </a:p>
        </p:txBody>
      </p:sp>
      <p:sp>
        <p:nvSpPr>
          <p:cNvPr id="220208" name="Rectangle 48"/>
          <p:cNvSpPr>
            <a:spLocks noChangeArrowheads="1"/>
          </p:cNvSpPr>
          <p:nvPr/>
        </p:nvSpPr>
        <p:spPr bwMode="auto">
          <a:xfrm>
            <a:off x="3232150" y="2519363"/>
            <a:ext cx="1219200" cy="701675"/>
          </a:xfrm>
          <a:prstGeom prst="rect">
            <a:avLst/>
          </a:prstGeom>
          <a:noFill/>
          <a:ln w="9525">
            <a:noFill/>
            <a:miter lim="800000"/>
          </a:ln>
        </p:spPr>
        <p:txBody>
          <a:bodyPr>
            <a:spAutoFit/>
          </a:bodyPr>
          <a:lstStyle/>
          <a:p>
            <a:r>
              <a:rPr kumimoji="1" lang="zh-CN" altLang="en-US" sz="2000" b="1">
                <a:solidFill>
                  <a:srgbClr val="FF0000"/>
                </a:solidFill>
                <a:latin typeface="Times New Roman" pitchFamily="18" charset="0"/>
                <a:ea typeface="楷体" pitchFamily="49" charset="-122"/>
                <a:cs typeface="Times New Roman" pitchFamily="18" charset="0"/>
              </a:rPr>
              <a:t>吸热</a:t>
            </a:r>
          </a:p>
          <a:p>
            <a:r>
              <a:rPr kumimoji="1" lang="zh-CN" altLang="en-US" sz="2000" b="1">
                <a:solidFill>
                  <a:srgbClr val="FF0000"/>
                </a:solidFill>
                <a:latin typeface="Times New Roman" pitchFamily="18" charset="0"/>
                <a:ea typeface="楷体" pitchFamily="49" charset="-122"/>
                <a:cs typeface="Times New Roman" pitchFamily="18" charset="0"/>
              </a:rPr>
              <a:t>升温</a:t>
            </a:r>
          </a:p>
        </p:txBody>
      </p:sp>
      <p:sp>
        <p:nvSpPr>
          <p:cNvPr id="220209" name="Oval 49"/>
          <p:cNvSpPr>
            <a:spLocks noChangeArrowheads="1"/>
          </p:cNvSpPr>
          <p:nvPr/>
        </p:nvSpPr>
        <p:spPr bwMode="auto">
          <a:xfrm>
            <a:off x="1352550" y="3014663"/>
            <a:ext cx="381000" cy="381000"/>
          </a:xfrm>
          <a:prstGeom prst="ellipse">
            <a:avLst/>
          </a:prstGeom>
          <a:noFill/>
          <a:ln w="44450">
            <a:solidFill>
              <a:srgbClr val="FF0000"/>
            </a:solid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20210" name="Oval 50"/>
          <p:cNvSpPr>
            <a:spLocks noChangeArrowheads="1"/>
          </p:cNvSpPr>
          <p:nvPr/>
        </p:nvSpPr>
        <p:spPr bwMode="auto">
          <a:xfrm>
            <a:off x="2457450" y="3001963"/>
            <a:ext cx="381000" cy="381000"/>
          </a:xfrm>
          <a:prstGeom prst="ellipse">
            <a:avLst/>
          </a:prstGeom>
          <a:noFill/>
          <a:ln w="44450">
            <a:solidFill>
              <a:srgbClr val="FF0000"/>
            </a:solid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0201">
                                            <p:txEl>
                                              <p:pRg st="0" end="0"/>
                                            </p:txEl>
                                          </p:spTgt>
                                        </p:tgtEl>
                                        <p:attrNameLst>
                                          <p:attrName>style.visibility</p:attrName>
                                        </p:attrNameLst>
                                      </p:cBhvr>
                                      <p:to>
                                        <p:strVal val="visible"/>
                                      </p:to>
                                    </p:set>
                                    <p:anim calcmode="lin" valueType="num">
                                      <p:cBhvr additive="base">
                                        <p:cTn id="12" dur="500" fill="hold"/>
                                        <p:tgtEl>
                                          <p:spTgt spid="22020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0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0203"/>
                                        </p:tgtEl>
                                        <p:attrNameLst>
                                          <p:attrName>style.visibility</p:attrName>
                                        </p:attrNameLst>
                                      </p:cBhvr>
                                      <p:to>
                                        <p:strVal val="visible"/>
                                      </p:to>
                                    </p:set>
                                    <p:animEffect transition="in" filter="blinds(horizontal)">
                                      <p:cBhvr>
                                        <p:cTn id="18" dur="500"/>
                                        <p:tgtEl>
                                          <p:spTgt spid="220203"/>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0204"/>
                                        </p:tgtEl>
                                        <p:attrNameLst>
                                          <p:attrName>style.visibility</p:attrName>
                                        </p:attrNameLst>
                                      </p:cBhvr>
                                      <p:to>
                                        <p:strVal val="visible"/>
                                      </p:to>
                                    </p:set>
                                    <p:animEffect transition="in" filter="blinds(horizontal)">
                                      <p:cBhvr>
                                        <p:cTn id="23" dur="500"/>
                                        <p:tgtEl>
                                          <p:spTgt spid="220204"/>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20205"/>
                                        </p:tgtEl>
                                        <p:attrNameLst>
                                          <p:attrName>style.visibility</p:attrName>
                                        </p:attrNameLst>
                                      </p:cBhvr>
                                      <p:to>
                                        <p:strVal val="visible"/>
                                      </p:to>
                                    </p:set>
                                    <p:animEffect transition="in" filter="blinds(horizontal)">
                                      <p:cBhvr>
                                        <p:cTn id="28" dur="500"/>
                                        <p:tgtEl>
                                          <p:spTgt spid="220205"/>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20206"/>
                                        </p:tgtEl>
                                        <p:attrNameLst>
                                          <p:attrName>style.visibility</p:attrName>
                                        </p:attrNameLst>
                                      </p:cBhvr>
                                      <p:to>
                                        <p:strVal val="visible"/>
                                      </p:to>
                                    </p:set>
                                    <p:animEffect transition="in" filter="blinds(horizontal)">
                                      <p:cBhvr>
                                        <p:cTn id="33" dur="500"/>
                                        <p:tgtEl>
                                          <p:spTgt spid="220206"/>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20207"/>
                                        </p:tgtEl>
                                        <p:attrNameLst>
                                          <p:attrName>style.visibility</p:attrName>
                                        </p:attrNameLst>
                                      </p:cBhvr>
                                      <p:to>
                                        <p:strVal val="visible"/>
                                      </p:to>
                                    </p:set>
                                    <p:animEffect transition="in" filter="blinds(horizontal)">
                                      <p:cBhvr>
                                        <p:cTn id="38" dur="500"/>
                                        <p:tgtEl>
                                          <p:spTgt spid="220207"/>
                                        </p:tgtEl>
                                      </p:cBhvr>
                                    </p:animEffect>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20208"/>
                                        </p:tgtEl>
                                        <p:attrNameLst>
                                          <p:attrName>style.visibility</p:attrName>
                                        </p:attrNameLst>
                                      </p:cBhvr>
                                      <p:to>
                                        <p:strVal val="visible"/>
                                      </p:to>
                                    </p:set>
                                    <p:animEffect transition="in" filter="blinds(horizontal)">
                                      <p:cBhvr>
                                        <p:cTn id="43" dur="500"/>
                                        <p:tgtEl>
                                          <p:spTgt spid="220208"/>
                                        </p:tgtEl>
                                      </p:cBhvr>
                                    </p:animEffect>
                                  </p:childTnLst>
                                </p:cTn>
                              </p:par>
                            </p:childTnLst>
                          </p:cTn>
                        </p:par>
                      </p:childTnLst>
                    </p:cTn>
                  </p:par>
                  <p:par>
                    <p:cTn id="44" fill="hold" nodeType="clickPar">
                      <p:stCondLst>
                        <p:cond delay="indefinite"/>
                        <p:cond evt="onBegin" delay="0">
                          <p:tn val="43"/>
                        </p:cond>
                      </p:stCondLst>
                      <p:childTnLst>
                        <p:par>
                          <p:cTn id="45" fill="hold" nodeType="after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0209"/>
                                        </p:tgtEl>
                                        <p:attrNameLst>
                                          <p:attrName>style.visibility</p:attrName>
                                        </p:attrNameLst>
                                      </p:cBhvr>
                                      <p:to>
                                        <p:strVal val="visible"/>
                                      </p:to>
                                    </p:set>
                                    <p:animEffect transition="in" filter="fade">
                                      <p:cBhvr>
                                        <p:cTn id="48" dur="500"/>
                                        <p:tgtEl>
                                          <p:spTgt spid="220209"/>
                                        </p:tgtEl>
                                      </p:cBhvr>
                                    </p:animEffect>
                                  </p:childTnLst>
                                </p:cTn>
                              </p:par>
                            </p:childTnLst>
                          </p:cTn>
                        </p:par>
                      </p:childTnLst>
                    </p:cTn>
                  </p:par>
                  <p:par>
                    <p:cTn id="49" fill="hold" nodeType="clickPar">
                      <p:stCondLst>
                        <p:cond delay="indefinite"/>
                        <p:cond evt="onBegin" delay="0">
                          <p:tn val="48"/>
                        </p:cond>
                      </p:stCondLst>
                      <p:childTnLst>
                        <p:par>
                          <p:cTn id="50" fill="hold" nodeType="after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0210"/>
                                        </p:tgtEl>
                                        <p:attrNameLst>
                                          <p:attrName>style.visibility</p:attrName>
                                        </p:attrNameLst>
                                      </p:cBhvr>
                                      <p:to>
                                        <p:strVal val="visible"/>
                                      </p:to>
                                    </p:set>
                                    <p:animEffect transition="in" filter="fade">
                                      <p:cBhvr>
                                        <p:cTn id="53" dur="500"/>
                                        <p:tgtEl>
                                          <p:spTgt spid="220210"/>
                                        </p:tgtEl>
                                      </p:cBhvr>
                                    </p:animEffect>
                                  </p:childTnLst>
                                </p:cTn>
                              </p:par>
                            </p:childTnLst>
                          </p:cTn>
                        </p:par>
                      </p:childTnLst>
                    </p:cTn>
                  </p:par>
                  <p:par>
                    <p:cTn id="54" fill="hold" nodeType="clickPar">
                      <p:stCondLst>
                        <p:cond delay="indefinite"/>
                        <p:cond evt="onBegin" delay="0">
                          <p:tn val="53"/>
                        </p:cond>
                      </p:stCondLst>
                      <p:childTnLst>
                        <p:par>
                          <p:cTn id="55" fill="hold" nodeType="after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220202">
                                            <p:txEl>
                                              <p:pRg st="0" end="0"/>
                                            </p:txEl>
                                          </p:spTgt>
                                        </p:tgtEl>
                                        <p:attrNameLst>
                                          <p:attrName>style.visibility</p:attrName>
                                        </p:attrNameLst>
                                      </p:cBhvr>
                                      <p:to>
                                        <p:strVal val="visible"/>
                                      </p:to>
                                    </p:set>
                                    <p:animEffect transition="in" filter="wipe(down)">
                                      <p:cBhvr>
                                        <p:cTn id="58" dur="500"/>
                                        <p:tgtEl>
                                          <p:spTgt spid="220202">
                                            <p:txEl>
                                              <p:pRg st="0" end="0"/>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220202">
                                            <p:txEl>
                                              <p:pRg st="1" end="1"/>
                                            </p:txEl>
                                          </p:spTgt>
                                        </p:tgtEl>
                                        <p:attrNameLst>
                                          <p:attrName>style.visibility</p:attrName>
                                        </p:attrNameLst>
                                      </p:cBhvr>
                                      <p:to>
                                        <p:strVal val="visible"/>
                                      </p:to>
                                    </p:set>
                                    <p:animEffect transition="in" filter="wipe(down)">
                                      <p:cBhvr>
                                        <p:cTn id="61" dur="500"/>
                                        <p:tgtEl>
                                          <p:spTgt spid="220202">
                                            <p:txEl>
                                              <p:pRg st="1" end="1"/>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220202">
                                            <p:txEl>
                                              <p:pRg st="2" end="2"/>
                                            </p:txEl>
                                          </p:spTgt>
                                        </p:tgtEl>
                                        <p:attrNameLst>
                                          <p:attrName>style.visibility</p:attrName>
                                        </p:attrNameLst>
                                      </p:cBhvr>
                                      <p:to>
                                        <p:strVal val="visible"/>
                                      </p:to>
                                    </p:set>
                                    <p:animEffect transition="in" filter="wipe(down)">
                                      <p:cBhvr>
                                        <p:cTn id="64" dur="500"/>
                                        <p:tgtEl>
                                          <p:spTgt spid="220202">
                                            <p:txEl>
                                              <p:pRg st="2" end="2"/>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220202">
                                            <p:txEl>
                                              <p:pRg st="3" end="3"/>
                                            </p:txEl>
                                          </p:spTgt>
                                        </p:tgtEl>
                                        <p:attrNameLst>
                                          <p:attrName>style.visibility</p:attrName>
                                        </p:attrNameLst>
                                      </p:cBhvr>
                                      <p:to>
                                        <p:strVal val="visible"/>
                                      </p:to>
                                    </p:set>
                                    <p:animEffect transition="in" filter="wipe(down)">
                                      <p:cBhvr>
                                        <p:cTn id="67" dur="500"/>
                                        <p:tgtEl>
                                          <p:spTgt spid="220202">
                                            <p:txEl>
                                              <p:pRg st="3" end="3"/>
                                            </p:txEl>
                                          </p:spTgt>
                                        </p:tgtEl>
                                      </p:cBhvr>
                                    </p:animEffect>
                                  </p:childTnLst>
                                </p:cTn>
                              </p:par>
                              <p:par>
                                <p:cTn id="68" presetID="22" presetClass="entr" presetSubtype="4" fill="hold" nodeType="withEffect">
                                  <p:stCondLst>
                                    <p:cond delay="0"/>
                                  </p:stCondLst>
                                  <p:childTnLst>
                                    <p:set>
                                      <p:cBhvr>
                                        <p:cTn id="69" dur="1" fill="hold">
                                          <p:stCondLst>
                                            <p:cond delay="0"/>
                                          </p:stCondLst>
                                        </p:cTn>
                                        <p:tgtEl>
                                          <p:spTgt spid="220202">
                                            <p:txEl>
                                              <p:pRg st="4" end="4"/>
                                            </p:txEl>
                                          </p:spTgt>
                                        </p:tgtEl>
                                        <p:attrNameLst>
                                          <p:attrName>style.visibility</p:attrName>
                                        </p:attrNameLst>
                                      </p:cBhvr>
                                      <p:to>
                                        <p:strVal val="visible"/>
                                      </p:to>
                                    </p:set>
                                    <p:animEffect transition="in" filter="wipe(down)">
                                      <p:cBhvr>
                                        <p:cTn id="70" dur="500"/>
                                        <p:tgtEl>
                                          <p:spTgt spid="220202">
                                            <p:txEl>
                                              <p:pRg st="4" end="4"/>
                                            </p:txEl>
                                          </p:spTgt>
                                        </p:tgtEl>
                                      </p:cBhvr>
                                    </p:animEffect>
                                  </p:childTnLst>
                                </p:cTn>
                              </p:par>
                              <p:par>
                                <p:cTn id="71" presetID="22" presetClass="entr" presetSubtype="4" fill="hold" nodeType="withEffect">
                                  <p:stCondLst>
                                    <p:cond delay="0"/>
                                  </p:stCondLst>
                                  <p:childTnLst>
                                    <p:set>
                                      <p:cBhvr>
                                        <p:cTn id="72" dur="1" fill="hold">
                                          <p:stCondLst>
                                            <p:cond delay="0"/>
                                          </p:stCondLst>
                                        </p:cTn>
                                        <p:tgtEl>
                                          <p:spTgt spid="220202">
                                            <p:txEl>
                                              <p:pRg st="5" end="5"/>
                                            </p:txEl>
                                          </p:spTgt>
                                        </p:tgtEl>
                                        <p:attrNameLst>
                                          <p:attrName>style.visibility</p:attrName>
                                        </p:attrNameLst>
                                      </p:cBhvr>
                                      <p:to>
                                        <p:strVal val="visible"/>
                                      </p:to>
                                    </p:set>
                                    <p:animEffect transition="in" filter="wipe(down)">
                                      <p:cBhvr>
                                        <p:cTn id="73" dur="500"/>
                                        <p:tgtEl>
                                          <p:spTgt spid="220202">
                                            <p:txEl>
                                              <p:pRg st="5" end="5"/>
                                            </p:txEl>
                                          </p:spTgt>
                                        </p:tgtEl>
                                      </p:cBhvr>
                                    </p:animEffect>
                                  </p:childTnLst>
                                </p:cTn>
                              </p:par>
                            </p:childTnLst>
                          </p:cTn>
                        </p:par>
                      </p:childTnLst>
                    </p:cTn>
                  </p:par>
                  <p:par>
                    <p:cTn id="74" fill="hold" nodeType="clickPar">
                      <p:stCondLst>
                        <p:cond delay="indefinite"/>
                        <p:cond evt="onBegin" delay="0">
                          <p:tn val="73"/>
                        </p:cond>
                      </p:stCondLst>
                      <p:childTnLst>
                        <p:par>
                          <p:cTn id="75" fill="hold" nodeType="after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220202">
                                            <p:txEl>
                                              <p:pRg st="6" end="6"/>
                                            </p:txEl>
                                          </p:spTgt>
                                        </p:tgtEl>
                                        <p:attrNameLst>
                                          <p:attrName>style.visibility</p:attrName>
                                        </p:attrNameLst>
                                      </p:cBhvr>
                                      <p:to>
                                        <p:strVal val="visible"/>
                                      </p:to>
                                    </p:set>
                                    <p:animEffect transition="in" filter="wipe(down)">
                                      <p:cBhvr>
                                        <p:cTn id="78" dur="500"/>
                                        <p:tgtEl>
                                          <p:spTgt spid="220202">
                                            <p:txEl>
                                              <p:pRg st="6" end="6"/>
                                            </p:txEl>
                                          </p:spTgt>
                                        </p:tgtEl>
                                      </p:cBhvr>
                                    </p:animEffect>
                                  </p:childTnLst>
                                </p:cTn>
                              </p:par>
                            </p:childTnLst>
                          </p:cTn>
                        </p:par>
                      </p:childTnLst>
                    </p:cTn>
                  </p:par>
                  <p:par>
                    <p:cTn id="79" fill="hold" nodeType="clickPar">
                      <p:stCondLst>
                        <p:cond delay="indefinite"/>
                        <p:cond evt="onBegin" delay="0">
                          <p:tn val="78"/>
                        </p:cond>
                      </p:stCondLst>
                      <p:childTnLst>
                        <p:par>
                          <p:cTn id="80" fill="hold" nodeType="after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220202">
                                            <p:txEl>
                                              <p:pRg st="7" end="7"/>
                                            </p:txEl>
                                          </p:spTgt>
                                        </p:tgtEl>
                                        <p:attrNameLst>
                                          <p:attrName>style.visibility</p:attrName>
                                        </p:attrNameLst>
                                      </p:cBhvr>
                                      <p:to>
                                        <p:strVal val="visible"/>
                                      </p:to>
                                    </p:set>
                                    <p:animEffect transition="in" filter="wipe(down)">
                                      <p:cBhvr>
                                        <p:cTn id="83" dur="500"/>
                                        <p:tgtEl>
                                          <p:spTgt spid="220202">
                                            <p:txEl>
                                              <p:pRg st="7" end="7"/>
                                            </p:txEl>
                                          </p:spTgt>
                                        </p:tgtEl>
                                      </p:cBhvr>
                                    </p:animEffect>
                                  </p:childTnLst>
                                </p:cTn>
                              </p:par>
                            </p:childTnLst>
                          </p:cTn>
                        </p:par>
                      </p:childTnLst>
                    </p:cTn>
                  </p:par>
                  <p:par>
                    <p:cTn id="84" fill="hold" nodeType="clickPar">
                      <p:stCondLst>
                        <p:cond delay="indefinite"/>
                        <p:cond evt="onBegin" delay="0">
                          <p:tn val="83"/>
                        </p:cond>
                      </p:stCondLst>
                      <p:childTnLst>
                        <p:par>
                          <p:cTn id="85" fill="hold" nodeType="after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220202">
                                            <p:txEl>
                                              <p:pRg st="8" end="8"/>
                                            </p:txEl>
                                          </p:spTgt>
                                        </p:tgtEl>
                                        <p:attrNameLst>
                                          <p:attrName>style.visibility</p:attrName>
                                        </p:attrNameLst>
                                      </p:cBhvr>
                                      <p:to>
                                        <p:strVal val="visible"/>
                                      </p:to>
                                    </p:set>
                                    <p:animEffect transition="in" filter="wipe(down)">
                                      <p:cBhvr>
                                        <p:cTn id="88" dur="500"/>
                                        <p:tgtEl>
                                          <p:spTgt spid="220202">
                                            <p:txEl>
                                              <p:pRg st="8" end="8"/>
                                            </p:txEl>
                                          </p:spTgt>
                                        </p:tgtEl>
                                      </p:cBhvr>
                                    </p:animEffect>
                                  </p:childTnLst>
                                </p:cTn>
                              </p:par>
                            </p:childTnLst>
                          </p:cTn>
                        </p:par>
                      </p:childTnLst>
                    </p:cTn>
                  </p:par>
                  <p:par>
                    <p:cTn id="89" fill="hold" nodeType="clickPar">
                      <p:stCondLst>
                        <p:cond delay="indefinite"/>
                        <p:cond evt="onBegin" delay="0">
                          <p:tn val="88"/>
                        </p:cond>
                      </p:stCondLst>
                      <p:childTnLst>
                        <p:par>
                          <p:cTn id="90" fill="hold" nodeType="after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220202">
                                            <p:txEl>
                                              <p:pRg st="9" end="9"/>
                                            </p:txEl>
                                          </p:spTgt>
                                        </p:tgtEl>
                                        <p:attrNameLst>
                                          <p:attrName>style.visibility</p:attrName>
                                        </p:attrNameLst>
                                      </p:cBhvr>
                                      <p:to>
                                        <p:strVal val="visible"/>
                                      </p:to>
                                    </p:set>
                                    <p:animEffect transition="in" filter="wipe(down)">
                                      <p:cBhvr>
                                        <p:cTn id="93" dur="500"/>
                                        <p:tgtEl>
                                          <p:spTgt spid="220202">
                                            <p:txEl>
                                              <p:pRg st="9" end="9"/>
                                            </p:txEl>
                                          </p:spTgt>
                                        </p:tgtEl>
                                      </p:cBhvr>
                                    </p:animEffect>
                                  </p:childTnLst>
                                </p:cTn>
                              </p:par>
                            </p:childTnLst>
                          </p:cTn>
                        </p:par>
                      </p:childTnLst>
                    </p:cTn>
                  </p:par>
                  <p:par>
                    <p:cTn id="94" fill="hold" nodeType="clickPar">
                      <p:stCondLst>
                        <p:cond delay="indefinite"/>
                        <p:cond evt="onBegin" delay="0">
                          <p:tn val="93"/>
                        </p:cond>
                      </p:stCondLst>
                      <p:childTnLst>
                        <p:par>
                          <p:cTn id="95" fill="hold" nodeType="afterGroup">
                            <p:stCondLst>
                              <p:cond delay="0"/>
                            </p:stCondLst>
                            <p:childTnLst>
                              <p:par>
                                <p:cTn id="96" presetID="22" presetClass="entr" presetSubtype="4" fill="hold" nodeType="clickEffect">
                                  <p:stCondLst>
                                    <p:cond delay="0"/>
                                  </p:stCondLst>
                                  <p:childTnLst>
                                    <p:set>
                                      <p:cBhvr>
                                        <p:cTn id="97" dur="1" fill="hold">
                                          <p:stCondLst>
                                            <p:cond delay="0"/>
                                          </p:stCondLst>
                                        </p:cTn>
                                        <p:tgtEl>
                                          <p:spTgt spid="220202">
                                            <p:txEl>
                                              <p:pRg st="10" end="10"/>
                                            </p:txEl>
                                          </p:spTgt>
                                        </p:tgtEl>
                                        <p:attrNameLst>
                                          <p:attrName>style.visibility</p:attrName>
                                        </p:attrNameLst>
                                      </p:cBhvr>
                                      <p:to>
                                        <p:strVal val="visible"/>
                                      </p:to>
                                    </p:set>
                                    <p:animEffect transition="in" filter="wipe(down)">
                                      <p:cBhvr>
                                        <p:cTn id="98" dur="500"/>
                                        <p:tgtEl>
                                          <p:spTgt spid="22020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201" grpId="0" build="p"/>
      <p:bldP spid="220203" grpId="0"/>
      <p:bldP spid="220204" grpId="0"/>
      <p:bldP spid="220205" grpId="0" animBg="1"/>
      <p:bldP spid="220206" grpId="0" animBg="1"/>
      <p:bldP spid="220207" grpId="0"/>
      <p:bldP spid="220208" grpId="0"/>
      <p:bldP spid="220209" grpId="0" animBg="1"/>
      <p:bldP spid="2202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3581400" cy="563562"/>
          </a:xfrm>
        </p:spPr>
        <p:txBody>
          <a:bodyPr/>
          <a:lstStyle/>
          <a:p>
            <a:pPr eaLnBrk="1" hangingPunct="1"/>
            <a:r>
              <a:rPr lang="zh-CN" altLang="zh-CN" sz="4000" b="1" smtClean="0">
                <a:latin typeface="Times New Roman" pitchFamily="18" charset="0"/>
                <a:ea typeface="楷体" pitchFamily="49" charset="-122"/>
                <a:cs typeface="Times New Roman" pitchFamily="18" charset="0"/>
              </a:rPr>
              <a:t>【实验分析】</a:t>
            </a:r>
            <a:endParaRPr lang="en-US" altLang="zh-CN" sz="4000" b="1" smtClean="0">
              <a:solidFill>
                <a:schemeClr val="tx1"/>
              </a:solidFill>
              <a:latin typeface="Times New Roman" pitchFamily="18" charset="0"/>
              <a:ea typeface="楷体" pitchFamily="49" charset="-122"/>
              <a:cs typeface="Times New Roman" pitchFamily="18" charset="0"/>
            </a:endParaRPr>
          </a:p>
        </p:txBody>
      </p:sp>
      <p:sp>
        <p:nvSpPr>
          <p:cNvPr id="222211" name="Rectangle 3"/>
          <p:cNvSpPr>
            <a:spLocks noGrp="1" noChangeArrowheads="1"/>
          </p:cNvSpPr>
          <p:nvPr>
            <p:ph type="body" sz="half" idx="1"/>
          </p:nvPr>
        </p:nvSpPr>
        <p:spPr>
          <a:xfrm>
            <a:off x="4191000" y="457200"/>
            <a:ext cx="4495800" cy="762000"/>
          </a:xfrm>
        </p:spPr>
        <p:txBody>
          <a:bodyPr/>
          <a:lstStyle/>
          <a:p>
            <a:pPr eaLnBrk="1" hangingPunct="1">
              <a:spcBef>
                <a:spcPct val="0"/>
              </a:spcBef>
              <a:buClr>
                <a:schemeClr val="bg1"/>
              </a:buClr>
              <a:buFontTx/>
              <a:buNone/>
            </a:pPr>
            <a:r>
              <a:rPr lang="en-US" altLang="zh-CN" sz="3200" b="1" smtClean="0">
                <a:latin typeface="Times New Roman" pitchFamily="18" charset="0"/>
                <a:ea typeface="楷体" pitchFamily="49" charset="-122"/>
                <a:cs typeface="Times New Roman" pitchFamily="18" charset="0"/>
              </a:rPr>
              <a:t>2</a:t>
            </a:r>
            <a:r>
              <a:rPr lang="zh-CN" altLang="en-US" sz="3200" b="1" smtClean="0">
                <a:latin typeface="Times New Roman" pitchFamily="18" charset="0"/>
                <a:ea typeface="楷体" pitchFamily="49" charset="-122"/>
                <a:cs typeface="Times New Roman" pitchFamily="18" charset="0"/>
              </a:rPr>
              <a:t>．石蜡熔化图象分析</a:t>
            </a:r>
            <a:endParaRPr kumimoji="1" lang="zh-CN" altLang="en-US" sz="3200" b="1" smtClean="0">
              <a:latin typeface="Times New Roman" pitchFamily="18" charset="0"/>
              <a:ea typeface="楷体" pitchFamily="49" charset="-122"/>
              <a:cs typeface="Times New Roman" pitchFamily="18" charset="0"/>
            </a:endParaRPr>
          </a:p>
          <a:p>
            <a:pPr eaLnBrk="1" hangingPunct="1">
              <a:spcBef>
                <a:spcPct val="0"/>
              </a:spcBef>
              <a:buClr>
                <a:schemeClr val="bg1"/>
              </a:buClr>
              <a:buFontTx/>
              <a:buNone/>
            </a:pPr>
            <a:endParaRPr kumimoji="1" lang="en-US" altLang="zh-CN" sz="3200" b="1" smtClean="0">
              <a:latin typeface="Times New Roman" pitchFamily="18" charset="0"/>
              <a:ea typeface="楷体" panose="02010609060101010101" pitchFamily="49" charset="-122"/>
              <a:cs typeface="Times New Roman" panose="02020603050405020304" pitchFamily="18" charset="0"/>
            </a:endParaRPr>
          </a:p>
        </p:txBody>
      </p:sp>
      <p:sp>
        <p:nvSpPr>
          <p:cNvPr id="222212" name="Rectangle 4"/>
          <p:cNvSpPr>
            <a:spLocks noGrp="1" noChangeArrowheads="1"/>
          </p:cNvSpPr>
          <p:nvPr>
            <p:ph type="body" sz="half" idx="2"/>
          </p:nvPr>
        </p:nvSpPr>
        <p:spPr>
          <a:xfrm>
            <a:off x="4500563" y="1524000"/>
            <a:ext cx="4186237" cy="4525963"/>
          </a:xfrm>
        </p:spPr>
        <p:txBody>
          <a:bodyPr/>
          <a:lstStyle/>
          <a:p>
            <a:pPr eaLnBrk="1" hangingPunct="1">
              <a:buClr>
                <a:schemeClr val="bg1"/>
              </a:buClr>
              <a:buFontTx/>
              <a:buNone/>
            </a:pPr>
            <a:r>
              <a:rPr kumimoji="1" lang="zh-CN" altLang="en-US" sz="3200" b="1" smtClean="0">
                <a:latin typeface="Times New Roman" pitchFamily="18" charset="0"/>
                <a:ea typeface="楷体" pitchFamily="49" charset="-122"/>
                <a:cs typeface="Times New Roman" pitchFamily="18" charset="0"/>
              </a:rPr>
              <a:t>（</a:t>
            </a:r>
            <a:r>
              <a:rPr kumimoji="1" lang="en-US" altLang="zh-CN" sz="3200" b="1" smtClean="0">
                <a:latin typeface="Times New Roman" pitchFamily="18" charset="0"/>
                <a:ea typeface="楷体" pitchFamily="49" charset="-122"/>
                <a:cs typeface="Times New Roman" pitchFamily="18" charset="0"/>
              </a:rPr>
              <a:t>1</a:t>
            </a:r>
            <a:r>
              <a:rPr kumimoji="1" lang="zh-CN" altLang="en-US" sz="3200" b="1" smtClean="0">
                <a:latin typeface="Times New Roman" pitchFamily="18" charset="0"/>
                <a:ea typeface="楷体" pitchFamily="49" charset="-122"/>
                <a:cs typeface="Times New Roman" pitchFamily="18" charset="0"/>
              </a:rPr>
              <a:t>）石蜡熔化条件：</a:t>
            </a:r>
          </a:p>
          <a:p>
            <a:pPr lvl="1" eaLnBrk="1" hangingPunct="1">
              <a:buClr>
                <a:schemeClr val="bg1"/>
              </a:buClr>
              <a:buFontTx/>
              <a:buNone/>
            </a:pPr>
            <a:r>
              <a:rPr kumimoji="1" lang="zh-CN" altLang="en-US" sz="3200" b="1" smtClean="0">
                <a:solidFill>
                  <a:srgbClr val="FF0000"/>
                </a:solidFill>
                <a:latin typeface="Times New Roman" pitchFamily="18" charset="0"/>
                <a:ea typeface="楷体" pitchFamily="49" charset="-122"/>
                <a:cs typeface="Times New Roman" pitchFamily="18" charset="0"/>
              </a:rPr>
              <a:t>吸热</a:t>
            </a:r>
            <a:r>
              <a:rPr kumimoji="1" lang="zh-CN" altLang="en-US" sz="3200" b="1" smtClean="0">
                <a:latin typeface="Times New Roman" pitchFamily="18" charset="0"/>
                <a:ea typeface="楷体" pitchFamily="49" charset="-122"/>
                <a:cs typeface="Times New Roman" pitchFamily="18" charset="0"/>
              </a:rPr>
              <a:t>。</a:t>
            </a:r>
          </a:p>
          <a:p>
            <a:pPr eaLnBrk="1" hangingPunct="1">
              <a:buClr>
                <a:schemeClr val="bg1"/>
              </a:buClr>
              <a:buFontTx/>
              <a:buNone/>
            </a:pPr>
            <a:r>
              <a:rPr kumimoji="1" lang="zh-CN" altLang="en-US" sz="3200" b="1" smtClean="0">
                <a:latin typeface="Times New Roman" pitchFamily="18" charset="0"/>
                <a:ea typeface="楷体" pitchFamily="49" charset="-122"/>
                <a:cs typeface="Times New Roman" pitchFamily="18" charset="0"/>
              </a:rPr>
              <a:t>（</a:t>
            </a:r>
            <a:r>
              <a:rPr kumimoji="1" lang="en-US" altLang="zh-CN" sz="3200" b="1" smtClean="0">
                <a:latin typeface="Times New Roman" pitchFamily="18" charset="0"/>
                <a:ea typeface="楷体" pitchFamily="49" charset="-122"/>
                <a:cs typeface="Times New Roman" pitchFamily="18" charset="0"/>
              </a:rPr>
              <a:t>2</a:t>
            </a:r>
            <a:r>
              <a:rPr kumimoji="1" lang="zh-CN" altLang="en-US" sz="3200" b="1" smtClean="0">
                <a:latin typeface="Times New Roman" pitchFamily="18" charset="0"/>
                <a:ea typeface="楷体" pitchFamily="49" charset="-122"/>
                <a:cs typeface="Times New Roman" pitchFamily="18" charset="0"/>
              </a:rPr>
              <a:t>）石蜡熔化规律：</a:t>
            </a:r>
          </a:p>
          <a:p>
            <a:pPr lvl="1" eaLnBrk="1" hangingPunct="1">
              <a:buClr>
                <a:schemeClr val="bg1"/>
              </a:buClr>
              <a:buFontTx/>
              <a:buNone/>
            </a:pPr>
            <a:r>
              <a:rPr kumimoji="1" lang="zh-CN" altLang="en-US" sz="3200" b="1" smtClean="0">
                <a:solidFill>
                  <a:srgbClr val="FF0000"/>
                </a:solidFill>
                <a:latin typeface="Times New Roman" pitchFamily="18" charset="0"/>
                <a:ea typeface="楷体" pitchFamily="49" charset="-122"/>
                <a:cs typeface="Times New Roman" pitchFamily="18" charset="0"/>
              </a:rPr>
              <a:t>吸热，</a:t>
            </a:r>
          </a:p>
          <a:p>
            <a:pPr lvl="1" eaLnBrk="1" hangingPunct="1">
              <a:buClr>
                <a:schemeClr val="bg1"/>
              </a:buClr>
              <a:buFontTx/>
              <a:buNone/>
            </a:pPr>
            <a:r>
              <a:rPr kumimoji="1" lang="zh-CN" altLang="en-US" sz="3200" b="1" smtClean="0">
                <a:solidFill>
                  <a:srgbClr val="FF0000"/>
                </a:solidFill>
                <a:latin typeface="Times New Roman" pitchFamily="18" charset="0"/>
                <a:ea typeface="楷体" pitchFamily="49" charset="-122"/>
                <a:cs typeface="Times New Roman" pitchFamily="18" charset="0"/>
              </a:rPr>
              <a:t>温度一直上升。</a:t>
            </a:r>
            <a:endParaRPr kumimoji="1" lang="zh-CN" altLang="en-US" sz="2800" b="1" smtClean="0">
              <a:latin typeface="Times New Roman" pitchFamily="18" charset="0"/>
              <a:ea typeface="楷体" panose="02010609060101010101" pitchFamily="49" charset="-122"/>
              <a:cs typeface="Times New Roman" panose="02020603050405020304" pitchFamily="18" charset="0"/>
            </a:endParaRPr>
          </a:p>
        </p:txBody>
      </p:sp>
      <p:grpSp>
        <p:nvGrpSpPr>
          <p:cNvPr id="17413" name="Group 5"/>
          <p:cNvGrpSpPr/>
          <p:nvPr/>
        </p:nvGrpSpPr>
        <p:grpSpPr>
          <a:xfrm>
            <a:off x="381000" y="1524000"/>
            <a:ext cx="4648200" cy="3962400"/>
            <a:chOff x="336" y="161"/>
            <a:chExt cx="3483" cy="2143"/>
          </a:xfrm>
        </p:grpSpPr>
        <p:grpSp>
          <p:nvGrpSpPr>
            <p:cNvPr id="17414" name="Group 6"/>
            <p:cNvGrpSpPr/>
            <p:nvPr/>
          </p:nvGrpSpPr>
          <p:grpSpPr>
            <a:xfrm>
              <a:off x="336" y="185"/>
              <a:ext cx="2831" cy="2119"/>
              <a:chOff x="2642" y="2232"/>
              <a:chExt cx="4897" cy="3667"/>
            </a:xfrm>
          </p:grpSpPr>
          <p:sp>
            <p:nvSpPr>
              <p:cNvPr id="17417" name="Line 7"/>
              <p:cNvSpPr>
                <a:spLocks noChangeShapeType="1"/>
              </p:cNvSpPr>
              <p:nvPr/>
            </p:nvSpPr>
            <p:spPr bwMode="auto">
              <a:xfrm flipV="1">
                <a:off x="2656" y="2232"/>
                <a:ext cx="2" cy="3666"/>
              </a:xfrm>
              <a:prstGeom prst="line">
                <a:avLst/>
              </a:prstGeom>
              <a:noFill/>
              <a:ln w="38100">
                <a:solidFill>
                  <a:schemeClr val="tx1"/>
                </a:solidFill>
                <a:round/>
                <a:tailEnd type="triangle" w="med" len="med"/>
              </a:ln>
            </p:spPr>
            <p:txBody>
              <a:bodyPr/>
              <a:lstStyle/>
              <a:p>
                <a:endParaRPr lang="zh-CN" altLang="en-US">
                  <a:latin typeface="Times New Roman" pitchFamily="18" charset="0"/>
                  <a:ea typeface="楷体" pitchFamily="49" charset="-122"/>
                  <a:cs typeface="Times New Roman" pitchFamily="18" charset="0"/>
                </a:endParaRPr>
              </a:p>
            </p:txBody>
          </p:sp>
          <p:grpSp>
            <p:nvGrpSpPr>
              <p:cNvPr id="17418" name="Group 8"/>
              <p:cNvGrpSpPr/>
              <p:nvPr/>
            </p:nvGrpSpPr>
            <p:grpSpPr>
              <a:xfrm>
                <a:off x="2651" y="2843"/>
                <a:ext cx="4324" cy="3055"/>
                <a:chOff x="2649" y="2699"/>
                <a:chExt cx="3304" cy="2334"/>
              </a:xfrm>
            </p:grpSpPr>
            <p:sp>
              <p:nvSpPr>
                <p:cNvPr id="17421" name="Line 9"/>
                <p:cNvSpPr>
                  <a:spLocks noChangeShapeType="1"/>
                </p:cNvSpPr>
                <p:nvPr/>
              </p:nvSpPr>
              <p:spPr bwMode="auto">
                <a:xfrm>
                  <a:off x="2649" y="4800"/>
                  <a:ext cx="3300"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22" name="Line 10"/>
                <p:cNvSpPr>
                  <a:spLocks noChangeShapeType="1"/>
                </p:cNvSpPr>
                <p:nvPr/>
              </p:nvSpPr>
              <p:spPr bwMode="auto">
                <a:xfrm>
                  <a:off x="2653" y="4566"/>
                  <a:ext cx="3300"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23" name="Line 11"/>
                <p:cNvSpPr>
                  <a:spLocks noChangeShapeType="1"/>
                </p:cNvSpPr>
                <p:nvPr/>
              </p:nvSpPr>
              <p:spPr bwMode="auto">
                <a:xfrm>
                  <a:off x="2653" y="4333"/>
                  <a:ext cx="3300"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24" name="Line 12"/>
                <p:cNvSpPr>
                  <a:spLocks noChangeShapeType="1"/>
                </p:cNvSpPr>
                <p:nvPr/>
              </p:nvSpPr>
              <p:spPr bwMode="auto">
                <a:xfrm>
                  <a:off x="2653" y="4100"/>
                  <a:ext cx="3300" cy="0"/>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25" name="Line 13"/>
                <p:cNvSpPr>
                  <a:spLocks noChangeShapeType="1"/>
                </p:cNvSpPr>
                <p:nvPr/>
              </p:nvSpPr>
              <p:spPr bwMode="auto">
                <a:xfrm>
                  <a:off x="2653" y="3866"/>
                  <a:ext cx="3300"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26" name="Line 14"/>
                <p:cNvSpPr>
                  <a:spLocks noChangeShapeType="1"/>
                </p:cNvSpPr>
                <p:nvPr/>
              </p:nvSpPr>
              <p:spPr bwMode="auto">
                <a:xfrm>
                  <a:off x="2653" y="3633"/>
                  <a:ext cx="3300" cy="0"/>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27" name="Line 15"/>
                <p:cNvSpPr>
                  <a:spLocks noChangeShapeType="1"/>
                </p:cNvSpPr>
                <p:nvPr/>
              </p:nvSpPr>
              <p:spPr bwMode="auto">
                <a:xfrm>
                  <a:off x="2653" y="3399"/>
                  <a:ext cx="3300"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28" name="Line 16"/>
                <p:cNvSpPr>
                  <a:spLocks noChangeShapeType="1"/>
                </p:cNvSpPr>
                <p:nvPr/>
              </p:nvSpPr>
              <p:spPr bwMode="auto">
                <a:xfrm>
                  <a:off x="2653" y="3166"/>
                  <a:ext cx="3300" cy="0"/>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29" name="Line 17"/>
                <p:cNvSpPr>
                  <a:spLocks noChangeShapeType="1"/>
                </p:cNvSpPr>
                <p:nvPr/>
              </p:nvSpPr>
              <p:spPr bwMode="auto">
                <a:xfrm>
                  <a:off x="2653" y="2932"/>
                  <a:ext cx="3300"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30" name="Line 18"/>
                <p:cNvSpPr>
                  <a:spLocks noChangeShapeType="1"/>
                </p:cNvSpPr>
                <p:nvPr/>
              </p:nvSpPr>
              <p:spPr bwMode="auto">
                <a:xfrm>
                  <a:off x="2653" y="2699"/>
                  <a:ext cx="3299" cy="1"/>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31" name="Line 19"/>
                <p:cNvSpPr>
                  <a:spLocks noChangeShapeType="1"/>
                </p:cNvSpPr>
                <p:nvPr/>
              </p:nvSpPr>
              <p:spPr bwMode="auto">
                <a:xfrm>
                  <a:off x="2889" y="2699"/>
                  <a:ext cx="1" cy="2334"/>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32" name="Line 20"/>
                <p:cNvSpPr>
                  <a:spLocks noChangeShapeType="1"/>
                </p:cNvSpPr>
                <p:nvPr/>
              </p:nvSpPr>
              <p:spPr bwMode="auto">
                <a:xfrm>
                  <a:off x="3124" y="2700"/>
                  <a:ext cx="1"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33" name="Line 21"/>
                <p:cNvSpPr>
                  <a:spLocks noChangeShapeType="1"/>
                </p:cNvSpPr>
                <p:nvPr/>
              </p:nvSpPr>
              <p:spPr bwMode="auto">
                <a:xfrm>
                  <a:off x="3359" y="2700"/>
                  <a:ext cx="1"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34" name="Line 22"/>
                <p:cNvSpPr>
                  <a:spLocks noChangeShapeType="1"/>
                </p:cNvSpPr>
                <p:nvPr/>
              </p:nvSpPr>
              <p:spPr bwMode="auto">
                <a:xfrm>
                  <a:off x="3595" y="2700"/>
                  <a:ext cx="1"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35" name="Line 23"/>
                <p:cNvSpPr>
                  <a:spLocks noChangeShapeType="1"/>
                </p:cNvSpPr>
                <p:nvPr/>
              </p:nvSpPr>
              <p:spPr bwMode="auto">
                <a:xfrm flipH="1">
                  <a:off x="3831" y="2700"/>
                  <a:ext cx="0"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36" name="Line 24"/>
                <p:cNvSpPr>
                  <a:spLocks noChangeShapeType="1"/>
                </p:cNvSpPr>
                <p:nvPr/>
              </p:nvSpPr>
              <p:spPr bwMode="auto">
                <a:xfrm>
                  <a:off x="4066" y="2700"/>
                  <a:ext cx="1"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37" name="Line 25"/>
                <p:cNvSpPr>
                  <a:spLocks noChangeShapeType="1"/>
                </p:cNvSpPr>
                <p:nvPr/>
              </p:nvSpPr>
              <p:spPr bwMode="auto">
                <a:xfrm>
                  <a:off x="4302" y="2700"/>
                  <a:ext cx="1"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38" name="Line 26"/>
                <p:cNvSpPr>
                  <a:spLocks noChangeShapeType="1"/>
                </p:cNvSpPr>
                <p:nvPr/>
              </p:nvSpPr>
              <p:spPr bwMode="auto">
                <a:xfrm flipH="1">
                  <a:off x="4538" y="2700"/>
                  <a:ext cx="0"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39" name="Line 27"/>
                <p:cNvSpPr>
                  <a:spLocks noChangeShapeType="1"/>
                </p:cNvSpPr>
                <p:nvPr/>
              </p:nvSpPr>
              <p:spPr bwMode="auto">
                <a:xfrm>
                  <a:off x="4773" y="2700"/>
                  <a:ext cx="1"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40" name="Line 28"/>
                <p:cNvSpPr>
                  <a:spLocks noChangeShapeType="1"/>
                </p:cNvSpPr>
                <p:nvPr/>
              </p:nvSpPr>
              <p:spPr bwMode="auto">
                <a:xfrm>
                  <a:off x="5009" y="2700"/>
                  <a:ext cx="1"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41" name="Line 29"/>
                <p:cNvSpPr>
                  <a:spLocks noChangeShapeType="1"/>
                </p:cNvSpPr>
                <p:nvPr/>
              </p:nvSpPr>
              <p:spPr bwMode="auto">
                <a:xfrm flipH="1">
                  <a:off x="5245" y="2700"/>
                  <a:ext cx="0"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42" name="Line 30"/>
                <p:cNvSpPr>
                  <a:spLocks noChangeShapeType="1"/>
                </p:cNvSpPr>
                <p:nvPr/>
              </p:nvSpPr>
              <p:spPr bwMode="auto">
                <a:xfrm>
                  <a:off x="5480" y="2700"/>
                  <a:ext cx="1"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43" name="Line 31"/>
                <p:cNvSpPr>
                  <a:spLocks noChangeShapeType="1"/>
                </p:cNvSpPr>
                <p:nvPr/>
              </p:nvSpPr>
              <p:spPr bwMode="auto">
                <a:xfrm>
                  <a:off x="5716" y="2700"/>
                  <a:ext cx="1"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44" name="Line 32"/>
                <p:cNvSpPr>
                  <a:spLocks noChangeShapeType="1"/>
                </p:cNvSpPr>
                <p:nvPr/>
              </p:nvSpPr>
              <p:spPr bwMode="auto">
                <a:xfrm flipH="1">
                  <a:off x="5952" y="2700"/>
                  <a:ext cx="0" cy="2333"/>
                </a:xfrm>
                <a:prstGeom prst="line">
                  <a:avLst/>
                </a:prstGeom>
                <a:noFill/>
                <a:ln w="9525">
                  <a:solidFill>
                    <a:schemeClr val="tx1"/>
                  </a:solidFill>
                  <a:round/>
                </a:ln>
              </p:spPr>
              <p:txBody>
                <a:bodyPr/>
                <a:lstStyle/>
                <a:p>
                  <a:endParaRPr lang="zh-CN" altLang="en-US">
                    <a:latin typeface="Times New Roman" pitchFamily="18" charset="0"/>
                    <a:ea typeface="楷体" pitchFamily="49" charset="-122"/>
                    <a:cs typeface="Times New Roman" pitchFamily="18" charset="0"/>
                  </a:endParaRPr>
                </a:p>
              </p:txBody>
            </p:sp>
          </p:grpSp>
          <p:sp>
            <p:nvSpPr>
              <p:cNvPr id="17419" name="Freeform 33"/>
              <p:cNvSpPr/>
              <p:nvPr/>
            </p:nvSpPr>
            <p:spPr bwMode="auto">
              <a:xfrm>
                <a:off x="2642" y="2843"/>
                <a:ext cx="3663" cy="3055"/>
              </a:xfrm>
              <a:custGeom>
                <a:avLst/>
                <a:gdLst>
                  <a:gd name="T0" fmla="*/ 0 w 3780"/>
                  <a:gd name="T1" fmla="*/ 2929 h 3120"/>
                  <a:gd name="T2" fmla="*/ 1146 w 3780"/>
                  <a:gd name="T3" fmla="*/ 2490 h 3120"/>
                  <a:gd name="T4" fmla="*/ 2389 w 3780"/>
                  <a:gd name="T5" fmla="*/ 1465 h 3120"/>
                  <a:gd name="T6" fmla="*/ 3440 w 3780"/>
                  <a:gd name="T7" fmla="*/ 0 h 3120"/>
                  <a:gd name="T8" fmla="*/ 0 60000 65536"/>
                  <a:gd name="T9" fmla="*/ 0 60000 65536"/>
                  <a:gd name="T10" fmla="*/ 0 60000 65536"/>
                  <a:gd name="T11" fmla="*/ 0 60000 65536"/>
                  <a:gd name="T12" fmla="*/ 0 w 3780"/>
                  <a:gd name="T13" fmla="*/ 0 h 3120"/>
                  <a:gd name="T14" fmla="*/ 3780 w 3780"/>
                  <a:gd name="T15" fmla="*/ 3120 h 3120"/>
                </a:gdLst>
                <a:ahLst/>
                <a:cxnLst>
                  <a:cxn ang="T8">
                    <a:pos x="T0" y="T1"/>
                  </a:cxn>
                  <a:cxn ang="T9">
                    <a:pos x="T2" y="T3"/>
                  </a:cxn>
                  <a:cxn ang="T10">
                    <a:pos x="T4" y="T5"/>
                  </a:cxn>
                  <a:cxn ang="T11">
                    <a:pos x="T6" y="T7"/>
                  </a:cxn>
                </a:cxnLst>
                <a:rect l="T12" t="T13" r="T14" b="T15"/>
                <a:pathLst>
                  <a:path w="3779" h="3120">
                    <a:moveTo>
                      <a:pt x="0" y="3120"/>
                    </a:moveTo>
                    <a:cubicBezTo>
                      <a:pt x="411" y="3016"/>
                      <a:pt x="823" y="2912"/>
                      <a:pt x="1260" y="2652"/>
                    </a:cubicBezTo>
                    <a:cubicBezTo>
                      <a:pt x="1697" y="2392"/>
                      <a:pt x="2205" y="2002"/>
                      <a:pt x="2625" y="1560"/>
                    </a:cubicBezTo>
                    <a:cubicBezTo>
                      <a:pt x="3045" y="1118"/>
                      <a:pt x="3412" y="559"/>
                      <a:pt x="3780" y="0"/>
                    </a:cubicBezTo>
                  </a:path>
                </a:pathLst>
              </a:custGeom>
              <a:noFill/>
              <a:ln w="38100" cmpd="sng">
                <a:solidFill>
                  <a:srgbClr val="008000"/>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7420" name="Line 34"/>
              <p:cNvSpPr>
                <a:spLocks noChangeShapeType="1"/>
              </p:cNvSpPr>
              <p:nvPr/>
            </p:nvSpPr>
            <p:spPr bwMode="auto">
              <a:xfrm>
                <a:off x="2707" y="5898"/>
                <a:ext cx="4832" cy="1"/>
              </a:xfrm>
              <a:prstGeom prst="line">
                <a:avLst/>
              </a:prstGeom>
              <a:noFill/>
              <a:ln w="38100">
                <a:solidFill>
                  <a:schemeClr val="tx1"/>
                </a:solidFill>
                <a:round/>
                <a:tailEnd type="triangle" w="med" len="med"/>
              </a:ln>
            </p:spPr>
            <p:txBody>
              <a:bodyPr/>
              <a:lstStyle/>
              <a:p>
                <a:endParaRPr lang="zh-CN" altLang="en-US">
                  <a:latin typeface="Times New Roman" pitchFamily="18" charset="0"/>
                  <a:ea typeface="楷体" pitchFamily="49" charset="-122"/>
                  <a:cs typeface="Times New Roman" pitchFamily="18" charset="0"/>
                </a:endParaRPr>
              </a:p>
            </p:txBody>
          </p:sp>
        </p:grpSp>
        <p:sp>
          <p:nvSpPr>
            <p:cNvPr id="17415" name="Text Box 35"/>
            <p:cNvSpPr txBox="1">
              <a:spLocks noChangeArrowheads="1"/>
            </p:cNvSpPr>
            <p:nvPr/>
          </p:nvSpPr>
          <p:spPr bwMode="auto">
            <a:xfrm>
              <a:off x="2848" y="2033"/>
              <a:ext cx="971" cy="271"/>
            </a:xfrm>
            <a:prstGeom prst="rect">
              <a:avLst/>
            </a:prstGeom>
            <a:noFill/>
            <a:ln w="9525">
              <a:noFill/>
              <a:miter lim="800000"/>
            </a:ln>
          </p:spPr>
          <p:txBody>
            <a:bodyPr/>
            <a:lstStyle/>
            <a:p>
              <a:pPr algn="just" eaLnBrk="0" hangingPunct="0"/>
              <a:r>
                <a:rPr lang="zh-CN" altLang="en-US" sz="1400" b="1">
                  <a:latin typeface="Times New Roman" pitchFamily="18" charset="0"/>
                  <a:ea typeface="楷体" pitchFamily="49" charset="-122"/>
                  <a:cs typeface="Times New Roman" pitchFamily="18" charset="0"/>
                </a:rPr>
                <a:t>时间</a:t>
              </a:r>
              <a:r>
                <a:rPr lang="en-US" altLang="zh-CN" sz="1400" b="1">
                  <a:latin typeface="Times New Roman" pitchFamily="18" charset="0"/>
                  <a:ea typeface="楷体" pitchFamily="49" charset="-122"/>
                  <a:cs typeface="Times New Roman" pitchFamily="18" charset="0"/>
                </a:rPr>
                <a:t>/min</a:t>
              </a:r>
            </a:p>
          </p:txBody>
        </p:sp>
        <p:sp>
          <p:nvSpPr>
            <p:cNvPr id="17416" name="Text Box 36"/>
            <p:cNvSpPr txBox="1">
              <a:spLocks noChangeArrowheads="1"/>
            </p:cNvSpPr>
            <p:nvPr/>
          </p:nvSpPr>
          <p:spPr bwMode="auto">
            <a:xfrm>
              <a:off x="432" y="161"/>
              <a:ext cx="890" cy="271"/>
            </a:xfrm>
            <a:prstGeom prst="rect">
              <a:avLst/>
            </a:prstGeom>
            <a:noFill/>
            <a:ln w="9525">
              <a:noFill/>
              <a:miter lim="800000"/>
            </a:ln>
          </p:spPr>
          <p:txBody>
            <a:bodyPr/>
            <a:lstStyle/>
            <a:p>
              <a:pPr algn="just" eaLnBrk="0" hangingPunct="0"/>
              <a:r>
                <a:rPr lang="zh-CN" altLang="en-US" sz="1600" b="1">
                  <a:latin typeface="Times New Roman" pitchFamily="18" charset="0"/>
                  <a:ea typeface="楷体" pitchFamily="49" charset="-122"/>
                  <a:cs typeface="Times New Roman" pitchFamily="18" charset="0"/>
                </a:rPr>
                <a:t>温度</a:t>
              </a:r>
              <a:r>
                <a:rPr lang="en-US" altLang="zh-CN" sz="1600" b="1">
                  <a:latin typeface="Times New Roman" pitchFamily="18" charset="0"/>
                  <a:ea typeface="楷体" pitchFamily="49" charset="-122"/>
                  <a:cs typeface="Times New Roman" pitchFamily="18" charset="0"/>
                </a:rPr>
                <a:t>/℃</a:t>
              </a: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 calcmode="lin" valueType="num">
                                      <p:cBhvr additive="base">
                                        <p:cTn id="7" dur="500" fill="hold"/>
                                        <p:tgtEl>
                                          <p:spTgt spid="222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22212">
                                            <p:txEl>
                                              <p:pRg st="0" end="0"/>
                                            </p:txEl>
                                          </p:spTgt>
                                        </p:tgtEl>
                                        <p:attrNameLst>
                                          <p:attrName>style.visibility</p:attrName>
                                        </p:attrNameLst>
                                      </p:cBhvr>
                                      <p:to>
                                        <p:strVal val="visible"/>
                                      </p:to>
                                    </p:set>
                                    <p:animEffect transition="in" filter="wipe(down)">
                                      <p:cBhvr>
                                        <p:cTn id="13" dur="500"/>
                                        <p:tgtEl>
                                          <p:spTgt spid="222212">
                                            <p:txEl>
                                              <p:pRg st="0" end="0"/>
                                            </p:txEl>
                                          </p:spTgt>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22212">
                                            <p:txEl>
                                              <p:pRg st="1" end="1"/>
                                            </p:txEl>
                                          </p:spTgt>
                                        </p:tgtEl>
                                        <p:attrNameLst>
                                          <p:attrName>style.visibility</p:attrName>
                                        </p:attrNameLst>
                                      </p:cBhvr>
                                      <p:to>
                                        <p:strVal val="visible"/>
                                      </p:to>
                                    </p:set>
                                    <p:animEffect transition="in" filter="wipe(down)">
                                      <p:cBhvr>
                                        <p:cTn id="18" dur="500"/>
                                        <p:tgtEl>
                                          <p:spTgt spid="222212">
                                            <p:txEl>
                                              <p:pRg st="1" end="1"/>
                                            </p:txEl>
                                          </p:spTgt>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22212">
                                            <p:txEl>
                                              <p:pRg st="2" end="2"/>
                                            </p:txEl>
                                          </p:spTgt>
                                        </p:tgtEl>
                                        <p:attrNameLst>
                                          <p:attrName>style.visibility</p:attrName>
                                        </p:attrNameLst>
                                      </p:cBhvr>
                                      <p:to>
                                        <p:strVal val="visible"/>
                                      </p:to>
                                    </p:set>
                                    <p:animEffect transition="in" filter="wipe(down)">
                                      <p:cBhvr>
                                        <p:cTn id="23" dur="500"/>
                                        <p:tgtEl>
                                          <p:spTgt spid="222212">
                                            <p:txEl>
                                              <p:pRg st="2" end="2"/>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222212">
                                            <p:txEl>
                                              <p:pRg st="3" end="3"/>
                                            </p:txEl>
                                          </p:spTgt>
                                        </p:tgtEl>
                                        <p:attrNameLst>
                                          <p:attrName>style.visibility</p:attrName>
                                        </p:attrNameLst>
                                      </p:cBhvr>
                                      <p:to>
                                        <p:strVal val="visible"/>
                                      </p:to>
                                    </p:set>
                                    <p:animEffect transition="in" filter="wipe(down)">
                                      <p:cBhvr>
                                        <p:cTn id="28" dur="500"/>
                                        <p:tgtEl>
                                          <p:spTgt spid="222212">
                                            <p:txEl>
                                              <p:pRg st="3" end="3"/>
                                            </p:txEl>
                                          </p:spTgt>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22212">
                                            <p:txEl>
                                              <p:pRg st="4" end="4"/>
                                            </p:txEl>
                                          </p:spTgt>
                                        </p:tgtEl>
                                        <p:attrNameLst>
                                          <p:attrName>style.visibility</p:attrName>
                                        </p:attrNameLst>
                                      </p:cBhvr>
                                      <p:to>
                                        <p:strVal val="visible"/>
                                      </p:to>
                                    </p:set>
                                    <p:animEffect transition="in" filter="wipe(down)">
                                      <p:cBhvr>
                                        <p:cTn id="33" dur="500"/>
                                        <p:tgtEl>
                                          <p:spTgt spid="2222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307" name="Rectangle 75"/>
          <p:cNvSpPr>
            <a:spLocks noChangeArrowheads="1"/>
          </p:cNvSpPr>
          <p:nvPr/>
        </p:nvSpPr>
        <p:spPr bwMode="auto">
          <a:xfrm>
            <a:off x="323850" y="2852738"/>
            <a:ext cx="2519363" cy="1015663"/>
          </a:xfrm>
          <a:prstGeom prst="rect">
            <a:avLst/>
          </a:prstGeom>
          <a:solidFill>
            <a:srgbClr val="FFFF99"/>
          </a:solidFill>
          <a:ln w="53975">
            <a:solidFill>
              <a:srgbClr val="FF0000"/>
            </a:solidFill>
            <a:miter lim="800000"/>
          </a:ln>
        </p:spPr>
        <p:txBody>
          <a:bodyPr>
            <a:spAutoFit/>
          </a:bodyPr>
          <a:lstStyle/>
          <a:p>
            <a:r>
              <a:rPr kumimoji="1" lang="zh-CN" altLang="en-US" sz="2000" b="1">
                <a:solidFill>
                  <a:srgbClr val="FF0000"/>
                </a:solidFill>
                <a:latin typeface="Times New Roman" pitchFamily="18" charset="0"/>
                <a:ea typeface="楷体" pitchFamily="49" charset="-122"/>
                <a:cs typeface="Times New Roman" pitchFamily="18" charset="0"/>
              </a:rPr>
              <a:t>晶体熔化过程吸热，只用于熔化，不用于升温</a:t>
            </a:r>
            <a:r>
              <a:rPr kumimoji="1" lang="en-US" altLang="zh-CN" sz="2000" b="1">
                <a:solidFill>
                  <a:srgbClr val="FF0000"/>
                </a:solidFill>
                <a:latin typeface="Times New Roman" pitchFamily="18" charset="0"/>
                <a:ea typeface="楷体" pitchFamily="49" charset="-122"/>
                <a:cs typeface="Times New Roman" pitchFamily="18" charset="0"/>
              </a:rPr>
              <a:t>!</a:t>
            </a:r>
          </a:p>
        </p:txBody>
      </p:sp>
      <p:pic>
        <p:nvPicPr>
          <p:cNvPr id="18435" name="Picture 76"/>
          <p:cNvPicPr>
            <a:picLocks noChangeAspect="1" noChangeArrowheads="1"/>
          </p:cNvPicPr>
          <p:nvPr/>
        </p:nvPicPr>
        <p:blipFill>
          <a:blip r:embed="rId2"/>
          <a:stretch>
            <a:fillRect/>
          </a:stretch>
        </p:blipFill>
        <p:spPr bwMode="auto">
          <a:xfrm>
            <a:off x="107950" y="333375"/>
            <a:ext cx="3095625" cy="2227263"/>
          </a:xfrm>
          <a:prstGeom prst="rect">
            <a:avLst/>
          </a:prstGeom>
          <a:noFill/>
          <a:ln w="9525">
            <a:noFill/>
            <a:miter lim="800000"/>
          </a:ln>
        </p:spPr>
      </p:pic>
      <p:pic>
        <p:nvPicPr>
          <p:cNvPr id="18436" name="Picture 77"/>
          <p:cNvPicPr>
            <a:picLocks noChangeAspect="1" noChangeArrowheads="1"/>
          </p:cNvPicPr>
          <p:nvPr/>
        </p:nvPicPr>
        <p:blipFill>
          <a:blip r:embed="rId3"/>
          <a:stretch>
            <a:fillRect/>
          </a:stretch>
        </p:blipFill>
        <p:spPr bwMode="auto">
          <a:xfrm>
            <a:off x="179388" y="4452938"/>
            <a:ext cx="3095625" cy="2144712"/>
          </a:xfrm>
          <a:prstGeom prst="rect">
            <a:avLst/>
          </a:prstGeom>
          <a:noFill/>
          <a:ln w="9525">
            <a:noFill/>
            <a:miter lim="800000"/>
          </a:ln>
        </p:spPr>
      </p:pic>
      <p:sp>
        <p:nvSpPr>
          <p:cNvPr id="223304" name="Rectangle 72"/>
          <p:cNvSpPr>
            <a:spLocks noGrp="1" noChangeArrowheads="1"/>
          </p:cNvSpPr>
          <p:nvPr>
            <p:ph type="body" idx="1"/>
          </p:nvPr>
        </p:nvSpPr>
        <p:spPr>
          <a:xfrm>
            <a:off x="2771775" y="115888"/>
            <a:ext cx="6048375" cy="6400800"/>
          </a:xfrm>
        </p:spPr>
        <p:txBody>
          <a:bodyPr/>
          <a:lstStyle/>
          <a:p>
            <a:pPr eaLnBrk="1" hangingPunct="1">
              <a:lnSpc>
                <a:spcPct val="80000"/>
              </a:lnSpc>
              <a:buFontTx/>
              <a:buNone/>
            </a:pPr>
            <a:r>
              <a:rPr lang="en-US" altLang="zh-CN" sz="2400" b="1" smtClean="0">
                <a:latin typeface="Times New Roman" pitchFamily="18" charset="0"/>
                <a:ea typeface="楷体" pitchFamily="49" charset="-122"/>
                <a:cs typeface="Times New Roman" pitchFamily="18" charset="0"/>
              </a:rPr>
              <a:t>3</a:t>
            </a:r>
            <a:r>
              <a:rPr lang="zh-CN" altLang="en-US" sz="2400" b="1" smtClean="0">
                <a:latin typeface="Times New Roman" pitchFamily="18" charset="0"/>
                <a:ea typeface="楷体" pitchFamily="49" charset="-122"/>
                <a:cs typeface="Times New Roman" pitchFamily="18" charset="0"/>
              </a:rPr>
              <a:t>．晶体</a:t>
            </a:r>
          </a:p>
          <a:p>
            <a:pPr eaLnBrk="1" hangingPunct="1">
              <a:lnSpc>
                <a:spcPct val="80000"/>
              </a:lnSpc>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1</a:t>
            </a:r>
            <a:r>
              <a:rPr lang="zh-CN" altLang="en-US" sz="2400" b="1" smtClean="0">
                <a:latin typeface="Times New Roman" pitchFamily="18" charset="0"/>
                <a:ea typeface="楷体" pitchFamily="49" charset="-122"/>
                <a:cs typeface="Times New Roman" pitchFamily="18" charset="0"/>
              </a:rPr>
              <a:t>）定义：具有</a:t>
            </a:r>
            <a:r>
              <a:rPr lang="zh-CN" altLang="en-US" sz="2400" b="1" smtClean="0">
                <a:solidFill>
                  <a:srgbClr val="FF0000"/>
                </a:solidFill>
                <a:latin typeface="Times New Roman" pitchFamily="18" charset="0"/>
                <a:ea typeface="楷体" pitchFamily="49" charset="-122"/>
                <a:cs typeface="Times New Roman" pitchFamily="18" charset="0"/>
              </a:rPr>
              <a:t>固定的熔化温度</a:t>
            </a:r>
            <a:r>
              <a:rPr lang="zh-CN" altLang="en-US" sz="2400" b="1" smtClean="0">
                <a:latin typeface="Times New Roman" pitchFamily="18" charset="0"/>
                <a:ea typeface="楷体" pitchFamily="49" charset="-122"/>
                <a:cs typeface="Times New Roman" pitchFamily="18" charset="0"/>
              </a:rPr>
              <a:t>的固体。</a:t>
            </a:r>
          </a:p>
          <a:p>
            <a:pPr eaLnBrk="1" hangingPunct="1">
              <a:lnSpc>
                <a:spcPct val="80000"/>
              </a:lnSpc>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2</a:t>
            </a:r>
            <a:r>
              <a:rPr lang="zh-CN" altLang="en-US" sz="2400" b="1" smtClean="0">
                <a:latin typeface="Times New Roman" pitchFamily="18" charset="0"/>
                <a:ea typeface="楷体" pitchFamily="49" charset="-122"/>
                <a:cs typeface="Times New Roman" pitchFamily="18" charset="0"/>
              </a:rPr>
              <a:t>）熔点：</a:t>
            </a:r>
            <a:r>
              <a:rPr lang="zh-CN" altLang="en-US" sz="2400" b="1" smtClean="0">
                <a:solidFill>
                  <a:srgbClr val="FF0000"/>
                </a:solidFill>
                <a:latin typeface="Times New Roman" pitchFamily="18" charset="0"/>
                <a:ea typeface="楷体" pitchFamily="49" charset="-122"/>
                <a:cs typeface="Times New Roman" pitchFamily="18" charset="0"/>
              </a:rPr>
              <a:t>晶体</a:t>
            </a:r>
            <a:r>
              <a:rPr lang="zh-CN" altLang="en-US" sz="2400" b="1" smtClean="0">
                <a:latin typeface="Times New Roman" pitchFamily="18" charset="0"/>
                <a:ea typeface="楷体" pitchFamily="49" charset="-122"/>
                <a:cs typeface="Times New Roman" pitchFamily="18" charset="0"/>
              </a:rPr>
              <a:t>熔化时的温度。</a:t>
            </a:r>
          </a:p>
          <a:p>
            <a:pPr lvl="1" eaLnBrk="1" hangingPunct="1">
              <a:lnSpc>
                <a:spcPct val="80000"/>
              </a:lnSpc>
              <a:buFontTx/>
              <a:buNone/>
            </a:pPr>
            <a:r>
              <a:rPr lang="zh-CN" altLang="en-US" sz="2400" b="1" smtClean="0">
                <a:latin typeface="Times New Roman" pitchFamily="18" charset="0"/>
                <a:ea typeface="楷体" pitchFamily="49" charset="-122"/>
                <a:cs typeface="Times New Roman" pitchFamily="18" charset="0"/>
              </a:rPr>
              <a:t>（不同晶体的熔点不同）</a:t>
            </a:r>
          </a:p>
          <a:p>
            <a:pPr eaLnBrk="1" hangingPunct="1">
              <a:lnSpc>
                <a:spcPct val="80000"/>
              </a:lnSpc>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3</a:t>
            </a:r>
            <a:r>
              <a:rPr lang="zh-CN" altLang="en-US" sz="2400" b="1" smtClean="0">
                <a:latin typeface="Times New Roman" pitchFamily="18" charset="0"/>
                <a:ea typeface="楷体" pitchFamily="49" charset="-122"/>
                <a:cs typeface="Times New Roman" pitchFamily="18" charset="0"/>
              </a:rPr>
              <a:t>）晶体熔化特点：</a:t>
            </a:r>
          </a:p>
          <a:p>
            <a:pPr lvl="1" eaLnBrk="1" hangingPunct="1">
              <a:lnSpc>
                <a:spcPct val="80000"/>
              </a:lnSpc>
              <a:buFontTx/>
              <a:buNone/>
            </a:pPr>
            <a:r>
              <a:rPr lang="zh-CN" altLang="en-US" sz="2400" b="1" smtClean="0">
                <a:solidFill>
                  <a:srgbClr val="FF0000"/>
                </a:solidFill>
                <a:latin typeface="Times New Roman" pitchFamily="18" charset="0"/>
                <a:ea typeface="楷体" pitchFamily="49" charset="-122"/>
                <a:cs typeface="Times New Roman" pitchFamily="18" charset="0"/>
              </a:rPr>
              <a:t>①吸热；</a:t>
            </a:r>
          </a:p>
          <a:p>
            <a:pPr lvl="1" eaLnBrk="1" hangingPunct="1">
              <a:lnSpc>
                <a:spcPct val="80000"/>
              </a:lnSpc>
              <a:buFontTx/>
              <a:buNone/>
            </a:pPr>
            <a:r>
              <a:rPr lang="zh-CN" altLang="en-US" sz="2400" b="1" smtClean="0">
                <a:solidFill>
                  <a:srgbClr val="FF0000"/>
                </a:solidFill>
                <a:latin typeface="Times New Roman" pitchFamily="18" charset="0"/>
                <a:ea typeface="楷体" pitchFamily="49" charset="-122"/>
                <a:cs typeface="Times New Roman" pitchFamily="18" charset="0"/>
              </a:rPr>
              <a:t>②温度不变。</a:t>
            </a:r>
          </a:p>
          <a:p>
            <a:pPr eaLnBrk="1" hangingPunct="1">
              <a:lnSpc>
                <a:spcPct val="80000"/>
              </a:lnSpc>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4</a:t>
            </a:r>
            <a:r>
              <a:rPr lang="zh-CN" altLang="en-US" sz="2400" b="1" smtClean="0">
                <a:latin typeface="Times New Roman" pitchFamily="18" charset="0"/>
                <a:ea typeface="楷体" pitchFamily="49" charset="-122"/>
                <a:cs typeface="Times New Roman" pitchFamily="18" charset="0"/>
              </a:rPr>
              <a:t>）晶体熔化条件：</a:t>
            </a:r>
          </a:p>
          <a:p>
            <a:pPr lvl="1" eaLnBrk="1" hangingPunct="1">
              <a:lnSpc>
                <a:spcPct val="80000"/>
              </a:lnSpc>
              <a:buFontTx/>
              <a:buNone/>
            </a:pPr>
            <a:r>
              <a:rPr lang="zh-CN" altLang="en-US" sz="2400" b="1" smtClean="0">
                <a:solidFill>
                  <a:srgbClr val="FF0000"/>
                </a:solidFill>
                <a:latin typeface="Times New Roman" pitchFamily="18" charset="0"/>
                <a:ea typeface="楷体" pitchFamily="49" charset="-122"/>
                <a:cs typeface="Times New Roman" pitchFamily="18" charset="0"/>
              </a:rPr>
              <a:t>①温度达到熔点；</a:t>
            </a:r>
          </a:p>
          <a:p>
            <a:pPr lvl="1" eaLnBrk="1" hangingPunct="1">
              <a:lnSpc>
                <a:spcPct val="80000"/>
              </a:lnSpc>
              <a:buFontTx/>
              <a:buNone/>
            </a:pPr>
            <a:r>
              <a:rPr lang="zh-CN" altLang="en-US" sz="2400" b="1" smtClean="0">
                <a:solidFill>
                  <a:srgbClr val="FF0000"/>
                </a:solidFill>
                <a:latin typeface="Times New Roman" pitchFamily="18" charset="0"/>
                <a:ea typeface="楷体" pitchFamily="49" charset="-122"/>
                <a:cs typeface="Times New Roman" pitchFamily="18" charset="0"/>
              </a:rPr>
              <a:t>②继续吸热。</a:t>
            </a:r>
          </a:p>
          <a:p>
            <a:pPr eaLnBrk="1" hangingPunct="1">
              <a:lnSpc>
                <a:spcPct val="80000"/>
              </a:lnSpc>
              <a:buFontTx/>
              <a:buNone/>
            </a:pPr>
            <a:r>
              <a:rPr lang="en-US" altLang="zh-CN" sz="2400" b="1" smtClean="0">
                <a:latin typeface="Times New Roman" pitchFamily="18" charset="0"/>
                <a:ea typeface="楷体" pitchFamily="49" charset="-122"/>
                <a:cs typeface="Times New Roman" pitchFamily="18" charset="0"/>
              </a:rPr>
              <a:t>4</a:t>
            </a:r>
            <a:r>
              <a:rPr lang="zh-CN" altLang="en-US" sz="2400" b="1" smtClean="0">
                <a:latin typeface="Times New Roman" pitchFamily="18" charset="0"/>
                <a:ea typeface="楷体" pitchFamily="49" charset="-122"/>
                <a:cs typeface="Times New Roman" pitchFamily="18" charset="0"/>
              </a:rPr>
              <a:t>．非晶体</a:t>
            </a:r>
          </a:p>
          <a:p>
            <a:pPr eaLnBrk="1" hangingPunct="1">
              <a:lnSpc>
                <a:spcPct val="80000"/>
              </a:lnSpc>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1</a:t>
            </a:r>
            <a:r>
              <a:rPr lang="zh-CN" altLang="en-US" sz="2400" b="1" smtClean="0">
                <a:latin typeface="Times New Roman" pitchFamily="18" charset="0"/>
                <a:ea typeface="楷体" pitchFamily="49" charset="-122"/>
                <a:cs typeface="Times New Roman" pitchFamily="18" charset="0"/>
              </a:rPr>
              <a:t>）定义：没有固定的熔化温度的固体。（非晶体无熔点）</a:t>
            </a:r>
          </a:p>
          <a:p>
            <a:pPr eaLnBrk="1" hangingPunct="1">
              <a:lnSpc>
                <a:spcPct val="80000"/>
              </a:lnSpc>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2</a:t>
            </a:r>
            <a:r>
              <a:rPr lang="zh-CN" altLang="en-US" sz="2400" b="1" smtClean="0">
                <a:latin typeface="Times New Roman" pitchFamily="18" charset="0"/>
                <a:ea typeface="楷体" pitchFamily="49" charset="-122"/>
                <a:cs typeface="Times New Roman" pitchFamily="18" charset="0"/>
              </a:rPr>
              <a:t>）非晶体熔化特点： </a:t>
            </a:r>
          </a:p>
          <a:p>
            <a:pPr lvl="1" eaLnBrk="1" hangingPunct="1">
              <a:lnSpc>
                <a:spcPct val="80000"/>
              </a:lnSpc>
              <a:buFontTx/>
              <a:buNone/>
            </a:pPr>
            <a:r>
              <a:rPr lang="zh-CN" altLang="en-US" sz="2400" b="1" smtClean="0">
                <a:solidFill>
                  <a:srgbClr val="FF0000"/>
                </a:solidFill>
                <a:latin typeface="Times New Roman" pitchFamily="18" charset="0"/>
                <a:ea typeface="楷体" pitchFamily="49" charset="-122"/>
                <a:cs typeface="Times New Roman" pitchFamily="18" charset="0"/>
              </a:rPr>
              <a:t>①吸热；</a:t>
            </a:r>
          </a:p>
          <a:p>
            <a:pPr lvl="1" eaLnBrk="1" hangingPunct="1">
              <a:lnSpc>
                <a:spcPct val="80000"/>
              </a:lnSpc>
              <a:buFontTx/>
              <a:buNone/>
            </a:pPr>
            <a:r>
              <a:rPr lang="zh-CN" altLang="en-US" sz="2400" b="1" smtClean="0">
                <a:solidFill>
                  <a:srgbClr val="FF0000"/>
                </a:solidFill>
                <a:latin typeface="Times New Roman" pitchFamily="18" charset="0"/>
                <a:ea typeface="楷体" pitchFamily="49" charset="-122"/>
                <a:cs typeface="Times New Roman" pitchFamily="18" charset="0"/>
              </a:rPr>
              <a:t>②温度上升。</a:t>
            </a:r>
          </a:p>
          <a:p>
            <a:pPr eaLnBrk="1" hangingPunct="1">
              <a:lnSpc>
                <a:spcPct val="80000"/>
              </a:lnSpc>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3</a:t>
            </a:r>
            <a:r>
              <a:rPr lang="zh-CN" altLang="en-US" sz="2400" b="1" smtClean="0">
                <a:latin typeface="Times New Roman" pitchFamily="18" charset="0"/>
                <a:ea typeface="楷体" pitchFamily="49" charset="-122"/>
                <a:cs typeface="Times New Roman" pitchFamily="18" charset="0"/>
              </a:rPr>
              <a:t>）非晶体熔化条件：</a:t>
            </a:r>
          </a:p>
          <a:p>
            <a:pPr lvl="1" eaLnBrk="1" hangingPunct="1">
              <a:lnSpc>
                <a:spcPct val="80000"/>
              </a:lnSpc>
              <a:buFontTx/>
              <a:buNone/>
            </a:pPr>
            <a:r>
              <a:rPr lang="zh-CN" altLang="en-US" sz="2400" b="1" smtClean="0">
                <a:solidFill>
                  <a:srgbClr val="FF0000"/>
                </a:solidFill>
                <a:latin typeface="Times New Roman" pitchFamily="18" charset="0"/>
                <a:ea typeface="楷体" pitchFamily="49" charset="-122"/>
                <a:cs typeface="Times New Roman" pitchFamily="18" charset="0"/>
              </a:rPr>
              <a:t>吸热。</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3304">
                                            <p:txEl>
                                              <p:pRg st="0" end="0"/>
                                            </p:txEl>
                                          </p:spTgt>
                                        </p:tgtEl>
                                        <p:attrNameLst>
                                          <p:attrName>style.visibility</p:attrName>
                                        </p:attrNameLst>
                                      </p:cBhvr>
                                      <p:to>
                                        <p:strVal val="visible"/>
                                      </p:to>
                                    </p:set>
                                    <p:anim calcmode="lin" valueType="num">
                                      <p:cBhvr additive="base">
                                        <p:cTn id="7" dur="500" fill="hold"/>
                                        <p:tgtEl>
                                          <p:spTgt spid="2233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33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3304">
                                            <p:txEl>
                                              <p:pRg st="1" end="1"/>
                                            </p:txEl>
                                          </p:spTgt>
                                        </p:tgtEl>
                                        <p:attrNameLst>
                                          <p:attrName>style.visibility</p:attrName>
                                        </p:attrNameLst>
                                      </p:cBhvr>
                                      <p:to>
                                        <p:strVal val="visible"/>
                                      </p:to>
                                    </p:set>
                                    <p:anim calcmode="lin" valueType="num">
                                      <p:cBhvr additive="base">
                                        <p:cTn id="13" dur="500" fill="hold"/>
                                        <p:tgtEl>
                                          <p:spTgt spid="2233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33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3304">
                                            <p:txEl>
                                              <p:pRg st="2" end="2"/>
                                            </p:txEl>
                                          </p:spTgt>
                                        </p:tgtEl>
                                        <p:attrNameLst>
                                          <p:attrName>style.visibility</p:attrName>
                                        </p:attrNameLst>
                                      </p:cBhvr>
                                      <p:to>
                                        <p:strVal val="visible"/>
                                      </p:to>
                                    </p:set>
                                    <p:anim calcmode="lin" valueType="num">
                                      <p:cBhvr additive="base">
                                        <p:cTn id="19" dur="500" fill="hold"/>
                                        <p:tgtEl>
                                          <p:spTgt spid="2233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33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3304">
                                            <p:txEl>
                                              <p:pRg st="3" end="3"/>
                                            </p:txEl>
                                          </p:spTgt>
                                        </p:tgtEl>
                                        <p:attrNameLst>
                                          <p:attrName>style.visibility</p:attrName>
                                        </p:attrNameLst>
                                      </p:cBhvr>
                                      <p:to>
                                        <p:strVal val="visible"/>
                                      </p:to>
                                    </p:set>
                                    <p:anim calcmode="lin" valueType="num">
                                      <p:cBhvr additive="base">
                                        <p:cTn id="25" dur="500" fill="hold"/>
                                        <p:tgtEl>
                                          <p:spTgt spid="2233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33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3304">
                                            <p:txEl>
                                              <p:pRg st="4" end="4"/>
                                            </p:txEl>
                                          </p:spTgt>
                                        </p:tgtEl>
                                        <p:attrNameLst>
                                          <p:attrName>style.visibility</p:attrName>
                                        </p:attrNameLst>
                                      </p:cBhvr>
                                      <p:to>
                                        <p:strVal val="visible"/>
                                      </p:to>
                                    </p:set>
                                    <p:anim calcmode="lin" valueType="num">
                                      <p:cBhvr additive="base">
                                        <p:cTn id="31" dur="500" fill="hold"/>
                                        <p:tgtEl>
                                          <p:spTgt spid="2233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33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3304">
                                            <p:txEl>
                                              <p:pRg st="5" end="5"/>
                                            </p:txEl>
                                          </p:spTgt>
                                        </p:tgtEl>
                                        <p:attrNameLst>
                                          <p:attrName>style.visibility</p:attrName>
                                        </p:attrNameLst>
                                      </p:cBhvr>
                                      <p:to>
                                        <p:strVal val="visible"/>
                                      </p:to>
                                    </p:set>
                                    <p:anim calcmode="lin" valueType="num">
                                      <p:cBhvr additive="base">
                                        <p:cTn id="37" dur="500" fill="hold"/>
                                        <p:tgtEl>
                                          <p:spTgt spid="22330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330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3304">
                                            <p:txEl>
                                              <p:pRg st="6" end="6"/>
                                            </p:txEl>
                                          </p:spTgt>
                                        </p:tgtEl>
                                        <p:attrNameLst>
                                          <p:attrName>style.visibility</p:attrName>
                                        </p:attrNameLst>
                                      </p:cBhvr>
                                      <p:to>
                                        <p:strVal val="visible"/>
                                      </p:to>
                                    </p:set>
                                    <p:anim calcmode="lin" valueType="num">
                                      <p:cBhvr additive="base">
                                        <p:cTn id="43" dur="500" fill="hold"/>
                                        <p:tgtEl>
                                          <p:spTgt spid="22330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330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3304">
                                            <p:txEl>
                                              <p:pRg st="7" end="7"/>
                                            </p:txEl>
                                          </p:spTgt>
                                        </p:tgtEl>
                                        <p:attrNameLst>
                                          <p:attrName>style.visibility</p:attrName>
                                        </p:attrNameLst>
                                      </p:cBhvr>
                                      <p:to>
                                        <p:strVal val="visible"/>
                                      </p:to>
                                    </p:set>
                                    <p:anim calcmode="lin" valueType="num">
                                      <p:cBhvr additive="base">
                                        <p:cTn id="49" dur="500" fill="hold"/>
                                        <p:tgtEl>
                                          <p:spTgt spid="22330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330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3304">
                                            <p:txEl>
                                              <p:pRg st="8" end="8"/>
                                            </p:txEl>
                                          </p:spTgt>
                                        </p:tgtEl>
                                        <p:attrNameLst>
                                          <p:attrName>style.visibility</p:attrName>
                                        </p:attrNameLst>
                                      </p:cBhvr>
                                      <p:to>
                                        <p:strVal val="visible"/>
                                      </p:to>
                                    </p:set>
                                    <p:anim calcmode="lin" valueType="num">
                                      <p:cBhvr additive="base">
                                        <p:cTn id="55" dur="500" fill="hold"/>
                                        <p:tgtEl>
                                          <p:spTgt spid="22330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330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3304">
                                            <p:txEl>
                                              <p:pRg st="9" end="9"/>
                                            </p:txEl>
                                          </p:spTgt>
                                        </p:tgtEl>
                                        <p:attrNameLst>
                                          <p:attrName>style.visibility</p:attrName>
                                        </p:attrNameLst>
                                      </p:cBhvr>
                                      <p:to>
                                        <p:strVal val="visible"/>
                                      </p:to>
                                    </p:set>
                                    <p:anim calcmode="lin" valueType="num">
                                      <p:cBhvr additive="base">
                                        <p:cTn id="61" dur="500" fill="hold"/>
                                        <p:tgtEl>
                                          <p:spTgt spid="22330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330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afterGroup">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23307"/>
                                        </p:tgtEl>
                                        <p:attrNameLst>
                                          <p:attrName>style.visibility</p:attrName>
                                        </p:attrNameLst>
                                      </p:cBhvr>
                                      <p:to>
                                        <p:strVal val="visible"/>
                                      </p:to>
                                    </p:set>
                                    <p:animEffect transition="in" filter="wipe(down)">
                                      <p:cBhvr>
                                        <p:cTn id="67" dur="580">
                                          <p:stCondLst>
                                            <p:cond delay="0"/>
                                          </p:stCondLst>
                                        </p:cTn>
                                        <p:tgtEl>
                                          <p:spTgt spid="223307"/>
                                        </p:tgtEl>
                                      </p:cBhvr>
                                    </p:animEffect>
                                    <p:anim calcmode="lin" valueType="num">
                                      <p:cBhvr>
                                        <p:cTn id="68" dur="1822" tmFilter="0,0; 0.14,0.36; 0.43,0.73; 0.71,0.91; 1.0,1.0">
                                          <p:stCondLst>
                                            <p:cond delay="0"/>
                                          </p:stCondLst>
                                        </p:cTn>
                                        <p:tgtEl>
                                          <p:spTgt spid="22330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2330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2330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2330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23307"/>
                                        </p:tgtEl>
                                        <p:attrNameLst>
                                          <p:attrName>ppt_y</p:attrName>
                                        </p:attrNameLst>
                                      </p:cBhvr>
                                      <p:tavLst>
                                        <p:tav tm="0" fmla="#ppt_y-sin(pi*$)/81">
                                          <p:val>
                                            <p:fltVal val="0"/>
                                          </p:val>
                                        </p:tav>
                                        <p:tav tm="100000">
                                          <p:val>
                                            <p:fltVal val="1"/>
                                          </p:val>
                                        </p:tav>
                                      </p:tavLst>
                                    </p:anim>
                                    <p:animScale>
                                      <p:cBhvr>
                                        <p:cTn id="73" dur="26">
                                          <p:stCondLst>
                                            <p:cond delay="650"/>
                                          </p:stCondLst>
                                        </p:cTn>
                                        <p:tgtEl>
                                          <p:spTgt spid="223307"/>
                                        </p:tgtEl>
                                      </p:cBhvr>
                                      <p:to x="100000" y="60000"/>
                                    </p:animScale>
                                    <p:animScale>
                                      <p:cBhvr>
                                        <p:cTn id="74" dur="166" decel="50000">
                                          <p:stCondLst>
                                            <p:cond delay="676"/>
                                          </p:stCondLst>
                                        </p:cTn>
                                        <p:tgtEl>
                                          <p:spTgt spid="223307"/>
                                        </p:tgtEl>
                                      </p:cBhvr>
                                      <p:to x="100000" y="100000"/>
                                    </p:animScale>
                                    <p:animScale>
                                      <p:cBhvr>
                                        <p:cTn id="75" dur="26">
                                          <p:stCondLst>
                                            <p:cond delay="1312"/>
                                          </p:stCondLst>
                                        </p:cTn>
                                        <p:tgtEl>
                                          <p:spTgt spid="223307"/>
                                        </p:tgtEl>
                                      </p:cBhvr>
                                      <p:to x="100000" y="80000"/>
                                    </p:animScale>
                                    <p:animScale>
                                      <p:cBhvr>
                                        <p:cTn id="76" dur="166" decel="50000">
                                          <p:stCondLst>
                                            <p:cond delay="1338"/>
                                          </p:stCondLst>
                                        </p:cTn>
                                        <p:tgtEl>
                                          <p:spTgt spid="223307"/>
                                        </p:tgtEl>
                                      </p:cBhvr>
                                      <p:to x="100000" y="100000"/>
                                    </p:animScale>
                                    <p:animScale>
                                      <p:cBhvr>
                                        <p:cTn id="77" dur="26">
                                          <p:stCondLst>
                                            <p:cond delay="1642"/>
                                          </p:stCondLst>
                                        </p:cTn>
                                        <p:tgtEl>
                                          <p:spTgt spid="223307"/>
                                        </p:tgtEl>
                                      </p:cBhvr>
                                      <p:to x="100000" y="90000"/>
                                    </p:animScale>
                                    <p:animScale>
                                      <p:cBhvr>
                                        <p:cTn id="78" dur="166" decel="50000">
                                          <p:stCondLst>
                                            <p:cond delay="1668"/>
                                          </p:stCondLst>
                                        </p:cTn>
                                        <p:tgtEl>
                                          <p:spTgt spid="223307"/>
                                        </p:tgtEl>
                                      </p:cBhvr>
                                      <p:to x="100000" y="100000"/>
                                    </p:animScale>
                                    <p:animScale>
                                      <p:cBhvr>
                                        <p:cTn id="79" dur="26">
                                          <p:stCondLst>
                                            <p:cond delay="1808"/>
                                          </p:stCondLst>
                                        </p:cTn>
                                        <p:tgtEl>
                                          <p:spTgt spid="223307"/>
                                        </p:tgtEl>
                                      </p:cBhvr>
                                      <p:to x="100000" y="95000"/>
                                    </p:animScale>
                                    <p:animScale>
                                      <p:cBhvr>
                                        <p:cTn id="80" dur="166" decel="50000">
                                          <p:stCondLst>
                                            <p:cond delay="1834"/>
                                          </p:stCondLst>
                                        </p:cTn>
                                        <p:tgtEl>
                                          <p:spTgt spid="223307"/>
                                        </p:tgtEl>
                                      </p:cBhvr>
                                      <p:to x="100000" y="100000"/>
                                    </p:animScale>
                                  </p:childTnLst>
                                </p:cTn>
                              </p:par>
                            </p:childTnLst>
                          </p:cTn>
                        </p:par>
                      </p:childTnLst>
                    </p:cTn>
                  </p:par>
                  <p:par>
                    <p:cTn id="81" fill="hold" nodeType="clickPar">
                      <p:stCondLst>
                        <p:cond delay="indefinite"/>
                      </p:stCondLst>
                      <p:childTnLst>
                        <p:par>
                          <p:cTn id="82" fill="hold" nodeType="after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3304">
                                            <p:txEl>
                                              <p:pRg st="10" end="10"/>
                                            </p:txEl>
                                          </p:spTgt>
                                        </p:tgtEl>
                                        <p:attrNameLst>
                                          <p:attrName>style.visibility</p:attrName>
                                        </p:attrNameLst>
                                      </p:cBhvr>
                                      <p:to>
                                        <p:strVal val="visible"/>
                                      </p:to>
                                    </p:set>
                                    <p:anim calcmode="lin" valueType="num">
                                      <p:cBhvr additive="base">
                                        <p:cTn id="85" dur="500" fill="hold"/>
                                        <p:tgtEl>
                                          <p:spTgt spid="223304">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2330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after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3304">
                                            <p:txEl>
                                              <p:pRg st="11" end="11"/>
                                            </p:txEl>
                                          </p:spTgt>
                                        </p:tgtEl>
                                        <p:attrNameLst>
                                          <p:attrName>style.visibility</p:attrName>
                                        </p:attrNameLst>
                                      </p:cBhvr>
                                      <p:to>
                                        <p:strVal val="visible"/>
                                      </p:to>
                                    </p:set>
                                    <p:anim calcmode="lin" valueType="num">
                                      <p:cBhvr additive="base">
                                        <p:cTn id="91" dur="500" fill="hold"/>
                                        <p:tgtEl>
                                          <p:spTgt spid="223304">
                                            <p:txEl>
                                              <p:pRg st="11" end="1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2330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3304">
                                            <p:txEl>
                                              <p:pRg st="12" end="12"/>
                                            </p:txEl>
                                          </p:spTgt>
                                        </p:tgtEl>
                                        <p:attrNameLst>
                                          <p:attrName>style.visibility</p:attrName>
                                        </p:attrNameLst>
                                      </p:cBhvr>
                                      <p:to>
                                        <p:strVal val="visible"/>
                                      </p:to>
                                    </p:set>
                                    <p:anim calcmode="lin" valueType="num">
                                      <p:cBhvr additive="base">
                                        <p:cTn id="97" dur="500" fill="hold"/>
                                        <p:tgtEl>
                                          <p:spTgt spid="223304">
                                            <p:txEl>
                                              <p:pRg st="12" end="1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2330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after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3304">
                                            <p:txEl>
                                              <p:pRg st="13" end="13"/>
                                            </p:txEl>
                                          </p:spTgt>
                                        </p:tgtEl>
                                        <p:attrNameLst>
                                          <p:attrName>style.visibility</p:attrName>
                                        </p:attrNameLst>
                                      </p:cBhvr>
                                      <p:to>
                                        <p:strVal val="visible"/>
                                      </p:to>
                                    </p:set>
                                    <p:anim calcmode="lin" valueType="num">
                                      <p:cBhvr additive="base">
                                        <p:cTn id="103" dur="500" fill="hold"/>
                                        <p:tgtEl>
                                          <p:spTgt spid="223304">
                                            <p:txEl>
                                              <p:pRg st="13" end="13"/>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2330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after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3304">
                                            <p:txEl>
                                              <p:pRg st="14" end="14"/>
                                            </p:txEl>
                                          </p:spTgt>
                                        </p:tgtEl>
                                        <p:attrNameLst>
                                          <p:attrName>style.visibility</p:attrName>
                                        </p:attrNameLst>
                                      </p:cBhvr>
                                      <p:to>
                                        <p:strVal val="visible"/>
                                      </p:to>
                                    </p:set>
                                    <p:anim calcmode="lin" valueType="num">
                                      <p:cBhvr additive="base">
                                        <p:cTn id="109" dur="500" fill="hold"/>
                                        <p:tgtEl>
                                          <p:spTgt spid="223304">
                                            <p:txEl>
                                              <p:pRg st="14" end="14"/>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2330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after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23304">
                                            <p:txEl>
                                              <p:pRg st="15" end="15"/>
                                            </p:txEl>
                                          </p:spTgt>
                                        </p:tgtEl>
                                        <p:attrNameLst>
                                          <p:attrName>style.visibility</p:attrName>
                                        </p:attrNameLst>
                                      </p:cBhvr>
                                      <p:to>
                                        <p:strVal val="visible"/>
                                      </p:to>
                                    </p:set>
                                    <p:anim calcmode="lin" valueType="num">
                                      <p:cBhvr additive="base">
                                        <p:cTn id="115" dur="500" fill="hold"/>
                                        <p:tgtEl>
                                          <p:spTgt spid="223304">
                                            <p:txEl>
                                              <p:pRg st="15" end="15"/>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23304">
                                            <p:txEl>
                                              <p:pRg st="15" end="15"/>
                                            </p:txEl>
                                          </p:spTgt>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23304">
                                            <p:txEl>
                                              <p:pRg st="16" end="16"/>
                                            </p:txEl>
                                          </p:spTgt>
                                        </p:tgtEl>
                                        <p:attrNameLst>
                                          <p:attrName>style.visibility</p:attrName>
                                        </p:attrNameLst>
                                      </p:cBhvr>
                                      <p:to>
                                        <p:strVal val="visible"/>
                                      </p:to>
                                    </p:set>
                                    <p:anim calcmode="lin" valueType="num">
                                      <p:cBhvr additive="base">
                                        <p:cTn id="119" dur="500" fill="hold"/>
                                        <p:tgtEl>
                                          <p:spTgt spid="223304">
                                            <p:txEl>
                                              <p:pRg st="16" end="16"/>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2330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07" grpId="0" animBg="1"/>
      <p:bldP spid="22330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4925" y="5084763"/>
            <a:ext cx="4038600" cy="685800"/>
          </a:xfrm>
        </p:spPr>
        <p:txBody>
          <a:bodyPr/>
          <a:lstStyle/>
          <a:p>
            <a:pPr algn="l" eaLnBrk="1" hangingPunct="1"/>
            <a:r>
              <a:rPr lang="en-US" altLang="zh-CN" sz="3800" b="1" smtClean="0">
                <a:solidFill>
                  <a:schemeClr val="tx1"/>
                </a:solidFill>
                <a:latin typeface="Times New Roman" pitchFamily="18" charset="0"/>
                <a:ea typeface="楷体" pitchFamily="49" charset="-122"/>
                <a:cs typeface="Times New Roman" pitchFamily="18" charset="0"/>
              </a:rPr>
              <a:t>【</a:t>
            </a:r>
            <a:r>
              <a:rPr lang="zh-CN" altLang="en-US" sz="3800" b="1" smtClean="0">
                <a:solidFill>
                  <a:schemeClr val="tx1"/>
                </a:solidFill>
                <a:latin typeface="Times New Roman" pitchFamily="18" charset="0"/>
                <a:ea typeface="楷体" pitchFamily="49" charset="-122"/>
                <a:cs typeface="Times New Roman" pitchFamily="18" charset="0"/>
              </a:rPr>
              <a:t>实验结论</a:t>
            </a:r>
            <a:r>
              <a:rPr lang="en-US" altLang="zh-CN" sz="3800" b="1" smtClean="0">
                <a:solidFill>
                  <a:schemeClr val="tx1"/>
                </a:solidFill>
                <a:latin typeface="Times New Roman" pitchFamily="18" charset="0"/>
                <a:ea typeface="楷体" pitchFamily="49" charset="-122"/>
                <a:cs typeface="Times New Roman" pitchFamily="18" charset="0"/>
              </a:rPr>
              <a:t>】</a:t>
            </a:r>
          </a:p>
        </p:txBody>
      </p:sp>
      <p:sp>
        <p:nvSpPr>
          <p:cNvPr id="224259" name="Rectangle 3"/>
          <p:cNvSpPr>
            <a:spLocks noGrp="1" noChangeArrowheads="1"/>
          </p:cNvSpPr>
          <p:nvPr>
            <p:ph type="body" sz="half" idx="2"/>
          </p:nvPr>
        </p:nvSpPr>
        <p:spPr>
          <a:xfrm>
            <a:off x="2432050" y="5184775"/>
            <a:ext cx="6461125" cy="1412875"/>
          </a:xfrm>
        </p:spPr>
        <p:txBody>
          <a:bodyPr/>
          <a:lstStyle/>
          <a:p>
            <a:pPr eaLnBrk="1" hangingPunct="1">
              <a:lnSpc>
                <a:spcPct val="90000"/>
              </a:lnSpc>
              <a:buClr>
                <a:schemeClr val="bg1"/>
              </a:buClr>
            </a:pPr>
            <a:r>
              <a:rPr lang="zh-CN" altLang="en-US" b="1" smtClean="0">
                <a:latin typeface="Times New Roman" pitchFamily="18" charset="0"/>
                <a:ea typeface="楷体" pitchFamily="49" charset="-122"/>
                <a:cs typeface="Times New Roman" pitchFamily="18" charset="0"/>
              </a:rPr>
              <a:t>不同固体加热熔化的规律可能不同。</a:t>
            </a:r>
          </a:p>
          <a:p>
            <a:pPr eaLnBrk="1" hangingPunct="1">
              <a:lnSpc>
                <a:spcPct val="90000"/>
              </a:lnSpc>
              <a:buClr>
                <a:schemeClr val="bg1"/>
              </a:buClr>
            </a:pPr>
            <a:r>
              <a:rPr lang="zh-CN" altLang="en-US" b="1" smtClean="0">
                <a:solidFill>
                  <a:srgbClr val="FF0000"/>
                </a:solidFill>
                <a:latin typeface="Times New Roman" pitchFamily="18" charset="0"/>
                <a:ea typeface="楷体" pitchFamily="49" charset="-122"/>
                <a:cs typeface="Times New Roman" pitchFamily="18" charset="0"/>
              </a:rPr>
              <a:t>晶体熔化时，吸热，但温度不变；</a:t>
            </a:r>
          </a:p>
          <a:p>
            <a:pPr eaLnBrk="1" hangingPunct="1">
              <a:lnSpc>
                <a:spcPct val="90000"/>
              </a:lnSpc>
              <a:buClr>
                <a:schemeClr val="bg1"/>
              </a:buClr>
            </a:pPr>
            <a:r>
              <a:rPr lang="zh-CN" altLang="en-US" b="1" smtClean="0">
                <a:solidFill>
                  <a:srgbClr val="FF0000"/>
                </a:solidFill>
                <a:latin typeface="Times New Roman" pitchFamily="18" charset="0"/>
                <a:ea typeface="楷体" pitchFamily="49" charset="-122"/>
                <a:cs typeface="Times New Roman" pitchFamily="18" charset="0"/>
              </a:rPr>
              <a:t>非晶体熔化时，吸热，温度上升。</a:t>
            </a:r>
          </a:p>
        </p:txBody>
      </p:sp>
      <p:pic>
        <p:nvPicPr>
          <p:cNvPr id="19460" name="Picture 11" descr="1-241-32181241"/>
          <p:cNvPicPr>
            <a:picLocks noChangeAspect="1" noChangeArrowheads="1"/>
          </p:cNvPicPr>
          <p:nvPr/>
        </p:nvPicPr>
        <p:blipFill>
          <a:blip r:embed="rId2"/>
          <a:srcRect t="1923" b="6966"/>
          <a:stretch>
            <a:fillRect/>
          </a:stretch>
        </p:blipFill>
        <p:spPr bwMode="auto">
          <a:xfrm>
            <a:off x="246063" y="381000"/>
            <a:ext cx="2039937" cy="1993900"/>
          </a:xfrm>
          <a:prstGeom prst="rect">
            <a:avLst/>
          </a:prstGeom>
          <a:noFill/>
          <a:ln w="9525">
            <a:noFill/>
            <a:miter lim="800000"/>
          </a:ln>
        </p:spPr>
      </p:pic>
      <p:pic>
        <p:nvPicPr>
          <p:cNvPr id="19461" name="Picture 5" descr="2009122183859"/>
          <p:cNvPicPr>
            <a:picLocks noChangeAspect="1" noChangeArrowheads="1"/>
          </p:cNvPicPr>
          <p:nvPr/>
        </p:nvPicPr>
        <p:blipFill>
          <a:blip r:embed="rId3"/>
          <a:stretch>
            <a:fillRect/>
          </a:stretch>
        </p:blipFill>
        <p:spPr bwMode="auto">
          <a:xfrm>
            <a:off x="2362200" y="381000"/>
            <a:ext cx="1917700" cy="1981200"/>
          </a:xfrm>
          <a:prstGeom prst="rect">
            <a:avLst/>
          </a:prstGeom>
          <a:noFill/>
          <a:ln w="9525">
            <a:noFill/>
            <a:miter lim="800000"/>
          </a:ln>
        </p:spPr>
      </p:pic>
      <p:pic>
        <p:nvPicPr>
          <p:cNvPr id="19462" name="Picture 15" descr="01300000201186122318763821158"/>
          <p:cNvPicPr>
            <a:picLocks noChangeAspect="1" noChangeArrowheads="1"/>
          </p:cNvPicPr>
          <p:nvPr/>
        </p:nvPicPr>
        <p:blipFill>
          <a:blip r:embed="rId4"/>
          <a:srcRect t="6703" b="9296"/>
          <a:stretch>
            <a:fillRect/>
          </a:stretch>
        </p:blipFill>
        <p:spPr bwMode="auto">
          <a:xfrm>
            <a:off x="228600" y="2852738"/>
            <a:ext cx="2057400" cy="2092325"/>
          </a:xfrm>
          <a:prstGeom prst="rect">
            <a:avLst/>
          </a:prstGeom>
          <a:noFill/>
          <a:ln w="9525">
            <a:noFill/>
            <a:miter lim="800000"/>
          </a:ln>
        </p:spPr>
      </p:pic>
      <p:pic>
        <p:nvPicPr>
          <p:cNvPr id="19463" name="Picture 7" descr="沥青"/>
          <p:cNvPicPr>
            <a:picLocks noChangeAspect="1" noChangeArrowheads="1"/>
          </p:cNvPicPr>
          <p:nvPr/>
        </p:nvPicPr>
        <p:blipFill>
          <a:blip r:embed="rId5"/>
          <a:stretch>
            <a:fillRect/>
          </a:stretch>
        </p:blipFill>
        <p:spPr bwMode="auto">
          <a:xfrm>
            <a:off x="2362200" y="2852738"/>
            <a:ext cx="1981200" cy="2105025"/>
          </a:xfrm>
          <a:prstGeom prst="rect">
            <a:avLst/>
          </a:prstGeom>
          <a:noFill/>
          <a:ln w="9525">
            <a:noFill/>
            <a:miter lim="800000"/>
          </a:ln>
        </p:spPr>
      </p:pic>
      <p:pic>
        <p:nvPicPr>
          <p:cNvPr id="19464" name="Picture 8"/>
          <p:cNvPicPr>
            <a:picLocks noChangeArrowheads="1"/>
          </p:cNvPicPr>
          <p:nvPr/>
        </p:nvPicPr>
        <p:blipFill>
          <a:blip r:embed="rId6"/>
          <a:stretch>
            <a:fillRect/>
          </a:stretch>
        </p:blipFill>
        <p:spPr bwMode="auto">
          <a:xfrm>
            <a:off x="4419600" y="457200"/>
            <a:ext cx="2057400" cy="1905000"/>
          </a:xfrm>
          <a:prstGeom prst="rect">
            <a:avLst/>
          </a:prstGeom>
          <a:noFill/>
          <a:ln w="9525">
            <a:noFill/>
            <a:miter lim="800000"/>
          </a:ln>
        </p:spPr>
      </p:pic>
      <p:pic>
        <p:nvPicPr>
          <p:cNvPr id="19465" name="Picture 9"/>
          <p:cNvPicPr>
            <a:picLocks noChangeArrowheads="1"/>
          </p:cNvPicPr>
          <p:nvPr/>
        </p:nvPicPr>
        <p:blipFill>
          <a:blip r:embed="rId7"/>
          <a:stretch>
            <a:fillRect/>
          </a:stretch>
        </p:blipFill>
        <p:spPr bwMode="auto">
          <a:xfrm>
            <a:off x="6565900" y="330200"/>
            <a:ext cx="2057400" cy="2057400"/>
          </a:xfrm>
          <a:prstGeom prst="rect">
            <a:avLst/>
          </a:prstGeom>
          <a:noFill/>
          <a:ln w="9525">
            <a:noFill/>
            <a:miter lim="800000"/>
          </a:ln>
        </p:spPr>
      </p:pic>
      <p:pic>
        <p:nvPicPr>
          <p:cNvPr id="19466" name="Picture 10"/>
          <p:cNvPicPr>
            <a:picLocks noChangeArrowheads="1"/>
          </p:cNvPicPr>
          <p:nvPr/>
        </p:nvPicPr>
        <p:blipFill>
          <a:blip r:embed="rId8"/>
          <a:stretch>
            <a:fillRect/>
          </a:stretch>
        </p:blipFill>
        <p:spPr bwMode="auto">
          <a:xfrm>
            <a:off x="4495800" y="2852738"/>
            <a:ext cx="2057400" cy="2057400"/>
          </a:xfrm>
          <a:prstGeom prst="rect">
            <a:avLst/>
          </a:prstGeom>
          <a:noFill/>
          <a:ln w="9525">
            <a:noFill/>
            <a:miter lim="800000"/>
          </a:ln>
        </p:spPr>
      </p:pic>
      <p:pic>
        <p:nvPicPr>
          <p:cNvPr id="19467" name="Picture 11"/>
          <p:cNvPicPr>
            <a:picLocks noChangeArrowheads="1"/>
          </p:cNvPicPr>
          <p:nvPr/>
        </p:nvPicPr>
        <p:blipFill>
          <a:blip r:embed="rId9"/>
          <a:stretch>
            <a:fillRect/>
          </a:stretch>
        </p:blipFill>
        <p:spPr bwMode="auto">
          <a:xfrm>
            <a:off x="6705600" y="2852738"/>
            <a:ext cx="2057400" cy="2057400"/>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additive="base">
                                        <p:cTn id="7" dur="500" fill="hold"/>
                                        <p:tgtEl>
                                          <p:spTgt spid="224258"/>
                                        </p:tgtEl>
                                        <p:attrNameLst>
                                          <p:attrName>ppt_x</p:attrName>
                                        </p:attrNameLst>
                                      </p:cBhvr>
                                      <p:tavLst>
                                        <p:tav tm="0">
                                          <p:val>
                                            <p:strVal val="#ppt_x"/>
                                          </p:val>
                                        </p:tav>
                                        <p:tav tm="100000">
                                          <p:val>
                                            <p:strVal val="#ppt_x"/>
                                          </p:val>
                                        </p:tav>
                                      </p:tavLst>
                                    </p:anim>
                                    <p:anim calcmode="lin" valueType="num">
                                      <p:cBhvr additive="base">
                                        <p:cTn id="8" dur="500" fill="hold"/>
                                        <p:tgtEl>
                                          <p:spTgt spid="2242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4259">
                                            <p:txEl>
                                              <p:pRg st="0" end="0"/>
                                            </p:txEl>
                                          </p:spTgt>
                                        </p:tgtEl>
                                        <p:attrNameLst>
                                          <p:attrName>style.visibility</p:attrName>
                                        </p:attrNameLst>
                                      </p:cBhvr>
                                      <p:to>
                                        <p:strVal val="visible"/>
                                      </p:to>
                                    </p:set>
                                    <p:anim calcmode="lin" valueType="num">
                                      <p:cBhvr additive="base">
                                        <p:cTn id="13" dur="500" fill="hold"/>
                                        <p:tgtEl>
                                          <p:spTgt spid="2242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4259">
                                            <p:txEl>
                                              <p:pRg st="1" end="1"/>
                                            </p:txEl>
                                          </p:spTgt>
                                        </p:tgtEl>
                                        <p:attrNameLst>
                                          <p:attrName>style.visibility</p:attrName>
                                        </p:attrNameLst>
                                      </p:cBhvr>
                                      <p:to>
                                        <p:strVal val="visible"/>
                                      </p:to>
                                    </p:set>
                                    <p:anim calcmode="lin" valueType="num">
                                      <p:cBhvr additive="base">
                                        <p:cTn id="19"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4259">
                                            <p:txEl>
                                              <p:pRg st="2" end="2"/>
                                            </p:txEl>
                                          </p:spTgt>
                                        </p:tgtEl>
                                        <p:attrNameLst>
                                          <p:attrName>style.visibility</p:attrName>
                                        </p:attrNameLst>
                                      </p:cBhvr>
                                      <p:to>
                                        <p:strVal val="visible"/>
                                      </p:to>
                                    </p:set>
                                    <p:anim calcmode="lin" valueType="num">
                                      <p:cBhvr additive="base">
                                        <p:cTn id="25" dur="500" fill="hold"/>
                                        <p:tgtEl>
                                          <p:spTgt spid="22425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42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P spid="22425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75"/>
          <p:cNvPicPr>
            <a:picLocks noChangeAspect="1" noChangeArrowheads="1"/>
          </p:cNvPicPr>
          <p:nvPr/>
        </p:nvPicPr>
        <p:blipFill>
          <a:blip r:embed="rId2"/>
          <a:stretch>
            <a:fillRect/>
          </a:stretch>
        </p:blipFill>
        <p:spPr bwMode="auto">
          <a:xfrm>
            <a:off x="107950" y="765175"/>
            <a:ext cx="3097213" cy="1993900"/>
          </a:xfrm>
          <a:prstGeom prst="rect">
            <a:avLst/>
          </a:prstGeom>
          <a:noFill/>
          <a:ln w="9525">
            <a:noFill/>
            <a:miter lim="800000"/>
          </a:ln>
        </p:spPr>
      </p:pic>
      <p:pic>
        <p:nvPicPr>
          <p:cNvPr id="20483" name="Picture 76"/>
          <p:cNvPicPr>
            <a:picLocks noChangeAspect="1" noChangeArrowheads="1"/>
          </p:cNvPicPr>
          <p:nvPr/>
        </p:nvPicPr>
        <p:blipFill>
          <a:blip r:embed="rId3"/>
          <a:stretch>
            <a:fillRect/>
          </a:stretch>
        </p:blipFill>
        <p:spPr bwMode="auto">
          <a:xfrm>
            <a:off x="250825" y="4005263"/>
            <a:ext cx="2808288" cy="1804987"/>
          </a:xfrm>
          <a:prstGeom prst="rect">
            <a:avLst/>
          </a:prstGeom>
          <a:noFill/>
          <a:ln w="9525">
            <a:noFill/>
            <a:miter lim="800000"/>
          </a:ln>
        </p:spPr>
      </p:pic>
      <p:sp>
        <p:nvSpPr>
          <p:cNvPr id="20484" name="Rectangle 73"/>
          <p:cNvSpPr>
            <a:spLocks noGrp="1" noChangeArrowheads="1"/>
          </p:cNvSpPr>
          <p:nvPr>
            <p:ph type="title"/>
          </p:nvPr>
        </p:nvSpPr>
        <p:spPr>
          <a:xfrm>
            <a:off x="714348" y="285728"/>
            <a:ext cx="2884484" cy="639763"/>
          </a:xfrm>
        </p:spPr>
        <p:txBody>
          <a:bodyPr/>
          <a:lstStyle/>
          <a:p>
            <a:pPr eaLnBrk="1" hangingPunct="1"/>
            <a:r>
              <a:rPr lang="zh-CN" altLang="en-US" sz="4200" b="1" smtClean="0">
                <a:latin typeface="Times New Roman" pitchFamily="18" charset="0"/>
                <a:ea typeface="楷体" pitchFamily="49" charset="-122"/>
                <a:cs typeface="Times New Roman" pitchFamily="18" charset="0"/>
              </a:rPr>
              <a:t>三、凝固</a:t>
            </a:r>
          </a:p>
        </p:txBody>
      </p:sp>
      <p:sp>
        <p:nvSpPr>
          <p:cNvPr id="226378" name="Rectangle 74"/>
          <p:cNvSpPr>
            <a:spLocks noGrp="1" noChangeArrowheads="1"/>
          </p:cNvSpPr>
          <p:nvPr>
            <p:ph type="body" idx="1"/>
          </p:nvPr>
        </p:nvSpPr>
        <p:spPr>
          <a:xfrm>
            <a:off x="3175000" y="836613"/>
            <a:ext cx="6005513" cy="5805487"/>
          </a:xfrm>
        </p:spPr>
        <p:txBody>
          <a:bodyPr/>
          <a:lstStyle/>
          <a:p>
            <a:pPr eaLnBrk="1" hangingPunct="1">
              <a:lnSpc>
                <a:spcPct val="90000"/>
              </a:lnSpc>
              <a:buFontTx/>
              <a:buNone/>
            </a:pPr>
            <a:r>
              <a:rPr lang="en-US" altLang="zh-CN" sz="2800" b="1" smtClean="0">
                <a:latin typeface="Times New Roman" pitchFamily="18" charset="0"/>
                <a:ea typeface="楷体" pitchFamily="49" charset="-122"/>
                <a:cs typeface="Times New Roman" pitchFamily="18" charset="0"/>
              </a:rPr>
              <a:t>1</a:t>
            </a:r>
            <a:r>
              <a:rPr lang="zh-CN" altLang="en-US" sz="2800" b="1" smtClean="0">
                <a:latin typeface="Times New Roman" pitchFamily="18" charset="0"/>
                <a:ea typeface="楷体" pitchFamily="49" charset="-122"/>
                <a:cs typeface="Times New Roman" pitchFamily="18" charset="0"/>
              </a:rPr>
              <a:t>．凝固点</a:t>
            </a:r>
            <a:r>
              <a:rPr lang="zh-CN" altLang="en-US" sz="2800" smtClean="0">
                <a:latin typeface="Times New Roman" pitchFamily="18" charset="0"/>
                <a:ea typeface="楷体" pitchFamily="49" charset="-122"/>
                <a:cs typeface="Times New Roman" pitchFamily="18" charset="0"/>
              </a:rPr>
              <a:t>：</a:t>
            </a:r>
          </a:p>
          <a:p>
            <a:pPr lvl="1" eaLnBrk="1" hangingPunct="1">
              <a:lnSpc>
                <a:spcPct val="90000"/>
              </a:lnSpc>
              <a:buFontTx/>
              <a:buNone/>
            </a:pPr>
            <a:r>
              <a:rPr lang="zh-CN" altLang="en-US" b="1" smtClean="0">
                <a:latin typeface="Times New Roman" pitchFamily="18" charset="0"/>
                <a:ea typeface="楷体" pitchFamily="49" charset="-122"/>
                <a:cs typeface="Times New Roman" pitchFamily="18" charset="0"/>
              </a:rPr>
              <a:t>液体凝固形成晶体时的温度。</a:t>
            </a:r>
          </a:p>
          <a:p>
            <a:pPr eaLnBrk="1" hangingPunct="1">
              <a:lnSpc>
                <a:spcPct val="90000"/>
              </a:lnSpc>
              <a:buClr>
                <a:schemeClr val="bg1"/>
              </a:buClr>
            </a:pPr>
            <a:r>
              <a:rPr lang="zh-CN" altLang="en-US" sz="2800" b="1" smtClean="0">
                <a:latin typeface="Times New Roman" pitchFamily="18" charset="0"/>
                <a:ea typeface="楷体" pitchFamily="49" charset="-122"/>
                <a:cs typeface="Times New Roman" pitchFamily="18" charset="0"/>
              </a:rPr>
              <a:t>（同种晶体的凝固点和熔点相同）</a:t>
            </a:r>
          </a:p>
          <a:p>
            <a:pPr eaLnBrk="1" hangingPunct="1">
              <a:lnSpc>
                <a:spcPct val="90000"/>
              </a:lnSpc>
              <a:buFontTx/>
              <a:buNone/>
            </a:pPr>
            <a:r>
              <a:rPr lang="en-US" altLang="zh-CN" sz="2800" b="1" smtClean="0">
                <a:latin typeface="Times New Roman" pitchFamily="18" charset="0"/>
                <a:ea typeface="楷体" pitchFamily="49" charset="-122"/>
                <a:cs typeface="Times New Roman" pitchFamily="18" charset="0"/>
              </a:rPr>
              <a:t>2</a:t>
            </a:r>
            <a:r>
              <a:rPr lang="zh-CN" altLang="en-US" sz="2800" b="1" smtClean="0">
                <a:latin typeface="Times New Roman" pitchFamily="18" charset="0"/>
                <a:ea typeface="楷体" pitchFamily="49" charset="-122"/>
                <a:cs typeface="Times New Roman" pitchFamily="18" charset="0"/>
              </a:rPr>
              <a:t>．非晶体没有固定的凝固点。</a:t>
            </a:r>
          </a:p>
          <a:p>
            <a:pPr eaLnBrk="1" hangingPunct="1">
              <a:lnSpc>
                <a:spcPct val="90000"/>
              </a:lnSpc>
              <a:buFontTx/>
              <a:buNone/>
            </a:pPr>
            <a:r>
              <a:rPr lang="en-US" altLang="zh-CN" sz="2800" b="1" smtClean="0">
                <a:latin typeface="Times New Roman" pitchFamily="18" charset="0"/>
                <a:ea typeface="楷体" pitchFamily="49" charset="-122"/>
                <a:cs typeface="Times New Roman" pitchFamily="18" charset="0"/>
              </a:rPr>
              <a:t>3</a:t>
            </a:r>
            <a:r>
              <a:rPr lang="zh-CN" altLang="en-US" sz="2800" b="1" smtClean="0">
                <a:latin typeface="Times New Roman" pitchFamily="18" charset="0"/>
                <a:ea typeface="楷体" pitchFamily="49" charset="-122"/>
                <a:cs typeface="Times New Roman" pitchFamily="18" charset="0"/>
              </a:rPr>
              <a:t>．晶体凝固特点：</a:t>
            </a:r>
          </a:p>
          <a:p>
            <a:pPr lvl="1" eaLnBrk="1" hangingPunct="1">
              <a:lnSpc>
                <a:spcPct val="90000"/>
              </a:lnSpc>
              <a:buFontTx/>
              <a:buNone/>
            </a:pPr>
            <a:r>
              <a:rPr lang="zh-CN" altLang="en-US" b="1" smtClean="0">
                <a:solidFill>
                  <a:srgbClr val="FF0000"/>
                </a:solidFill>
                <a:latin typeface="Times New Roman" pitchFamily="18" charset="0"/>
                <a:ea typeface="楷体" pitchFamily="49" charset="-122"/>
                <a:cs typeface="Times New Roman" pitchFamily="18" charset="0"/>
              </a:rPr>
              <a:t>放热，</a:t>
            </a:r>
          </a:p>
          <a:p>
            <a:pPr lvl="1" eaLnBrk="1" hangingPunct="1">
              <a:lnSpc>
                <a:spcPct val="90000"/>
              </a:lnSpc>
              <a:buFontTx/>
              <a:buNone/>
            </a:pPr>
            <a:r>
              <a:rPr lang="zh-CN" altLang="en-US" b="1" smtClean="0">
                <a:solidFill>
                  <a:srgbClr val="FF0000"/>
                </a:solidFill>
                <a:latin typeface="Times New Roman" pitchFamily="18" charset="0"/>
                <a:ea typeface="楷体" pitchFamily="49" charset="-122"/>
                <a:cs typeface="Times New Roman" pitchFamily="18" charset="0"/>
              </a:rPr>
              <a:t>温度不变</a:t>
            </a:r>
            <a:r>
              <a:rPr lang="zh-CN" altLang="en-US" b="1" smtClean="0">
                <a:latin typeface="Times New Roman" pitchFamily="18" charset="0"/>
                <a:ea typeface="楷体" pitchFamily="49" charset="-122"/>
                <a:cs typeface="Times New Roman" pitchFamily="18" charset="0"/>
              </a:rPr>
              <a:t>。</a:t>
            </a:r>
          </a:p>
          <a:p>
            <a:pPr eaLnBrk="1" hangingPunct="1">
              <a:lnSpc>
                <a:spcPct val="90000"/>
              </a:lnSpc>
              <a:buFontTx/>
              <a:buNone/>
            </a:pPr>
            <a:r>
              <a:rPr lang="en-US" altLang="zh-CN" sz="2800" b="1" smtClean="0">
                <a:latin typeface="Times New Roman" pitchFamily="18" charset="0"/>
                <a:ea typeface="楷体" pitchFamily="49" charset="-122"/>
                <a:cs typeface="Times New Roman" pitchFamily="18" charset="0"/>
              </a:rPr>
              <a:t>4</a:t>
            </a:r>
            <a:r>
              <a:rPr lang="zh-CN" altLang="en-US" sz="2800" b="1" smtClean="0">
                <a:latin typeface="Times New Roman" pitchFamily="18" charset="0"/>
                <a:ea typeface="楷体" pitchFamily="49" charset="-122"/>
                <a:cs typeface="Times New Roman" pitchFamily="18" charset="0"/>
              </a:rPr>
              <a:t>．晶体凝固条件：</a:t>
            </a:r>
          </a:p>
          <a:p>
            <a:pPr lvl="1" eaLnBrk="1" hangingPunct="1">
              <a:lnSpc>
                <a:spcPct val="90000"/>
              </a:lnSpc>
              <a:buFontTx/>
              <a:buNone/>
            </a:pPr>
            <a:r>
              <a:rPr lang="zh-CN" altLang="en-US" b="1" smtClean="0">
                <a:solidFill>
                  <a:srgbClr val="FF0000"/>
                </a:solidFill>
                <a:latin typeface="Times New Roman" pitchFamily="18" charset="0"/>
                <a:ea typeface="楷体" pitchFamily="49" charset="-122"/>
                <a:cs typeface="Times New Roman" pitchFamily="18" charset="0"/>
              </a:rPr>
              <a:t>温度达到凝固点，</a:t>
            </a:r>
          </a:p>
          <a:p>
            <a:pPr lvl="1" eaLnBrk="1" hangingPunct="1">
              <a:lnSpc>
                <a:spcPct val="90000"/>
              </a:lnSpc>
              <a:buFontTx/>
              <a:buNone/>
            </a:pPr>
            <a:r>
              <a:rPr lang="zh-CN" altLang="en-US" b="1" smtClean="0">
                <a:solidFill>
                  <a:srgbClr val="FF0000"/>
                </a:solidFill>
                <a:latin typeface="Times New Roman" pitchFamily="18" charset="0"/>
                <a:ea typeface="楷体" pitchFamily="49" charset="-122"/>
                <a:cs typeface="Times New Roman" pitchFamily="18" charset="0"/>
              </a:rPr>
              <a:t>继续放热。</a:t>
            </a:r>
          </a:p>
          <a:p>
            <a:pPr eaLnBrk="1" hangingPunct="1">
              <a:lnSpc>
                <a:spcPct val="90000"/>
              </a:lnSpc>
              <a:buFontTx/>
              <a:buNone/>
            </a:pPr>
            <a:r>
              <a:rPr lang="en-US" altLang="zh-CN" sz="2800" b="1" smtClean="0">
                <a:latin typeface="Times New Roman" pitchFamily="18" charset="0"/>
                <a:ea typeface="楷体" pitchFamily="49" charset="-122"/>
                <a:cs typeface="Times New Roman" pitchFamily="18" charset="0"/>
              </a:rPr>
              <a:t>5</a:t>
            </a:r>
            <a:r>
              <a:rPr lang="zh-CN" altLang="en-US" sz="2800" b="1" smtClean="0">
                <a:latin typeface="Times New Roman" pitchFamily="18" charset="0"/>
                <a:ea typeface="楷体" pitchFamily="49" charset="-122"/>
                <a:cs typeface="Times New Roman" pitchFamily="18" charset="0"/>
              </a:rPr>
              <a:t>．非晶体凝固条件：</a:t>
            </a:r>
          </a:p>
          <a:p>
            <a:pPr lvl="1" eaLnBrk="1" hangingPunct="1">
              <a:lnSpc>
                <a:spcPct val="90000"/>
              </a:lnSpc>
              <a:buFontTx/>
              <a:buNone/>
            </a:pPr>
            <a:r>
              <a:rPr lang="zh-CN" altLang="en-US" b="1" smtClean="0">
                <a:solidFill>
                  <a:srgbClr val="FF0000"/>
                </a:solidFill>
                <a:latin typeface="Times New Roman" pitchFamily="18" charset="0"/>
                <a:ea typeface="楷体" pitchFamily="49" charset="-122"/>
                <a:cs typeface="Times New Roman" pitchFamily="18" charset="0"/>
              </a:rPr>
              <a:t>放热</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6378">
                                            <p:txEl>
                                              <p:pRg st="0" end="0"/>
                                            </p:txEl>
                                          </p:spTgt>
                                        </p:tgtEl>
                                        <p:attrNameLst>
                                          <p:attrName>style.visibility</p:attrName>
                                        </p:attrNameLst>
                                      </p:cBhvr>
                                      <p:to>
                                        <p:strVal val="visible"/>
                                      </p:to>
                                    </p:set>
                                    <p:anim calcmode="lin" valueType="num">
                                      <p:cBhvr additive="base">
                                        <p:cTn id="7" dur="500" fill="hold"/>
                                        <p:tgtEl>
                                          <p:spTgt spid="226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63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6378">
                                            <p:txEl>
                                              <p:pRg st="1" end="1"/>
                                            </p:txEl>
                                          </p:spTgt>
                                        </p:tgtEl>
                                        <p:attrNameLst>
                                          <p:attrName>style.visibility</p:attrName>
                                        </p:attrNameLst>
                                      </p:cBhvr>
                                      <p:to>
                                        <p:strVal val="visible"/>
                                      </p:to>
                                    </p:set>
                                    <p:anim calcmode="lin" valueType="num">
                                      <p:cBhvr additive="base">
                                        <p:cTn id="13" dur="500" fill="hold"/>
                                        <p:tgtEl>
                                          <p:spTgt spid="2263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63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6378">
                                            <p:txEl>
                                              <p:pRg st="2" end="2"/>
                                            </p:txEl>
                                          </p:spTgt>
                                        </p:tgtEl>
                                        <p:attrNameLst>
                                          <p:attrName>style.visibility</p:attrName>
                                        </p:attrNameLst>
                                      </p:cBhvr>
                                      <p:to>
                                        <p:strVal val="visible"/>
                                      </p:to>
                                    </p:set>
                                    <p:anim calcmode="lin" valueType="num">
                                      <p:cBhvr additive="base">
                                        <p:cTn id="19" dur="500" fill="hold"/>
                                        <p:tgtEl>
                                          <p:spTgt spid="2263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63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6378">
                                            <p:txEl>
                                              <p:pRg st="3" end="3"/>
                                            </p:txEl>
                                          </p:spTgt>
                                        </p:tgtEl>
                                        <p:attrNameLst>
                                          <p:attrName>style.visibility</p:attrName>
                                        </p:attrNameLst>
                                      </p:cBhvr>
                                      <p:to>
                                        <p:strVal val="visible"/>
                                      </p:to>
                                    </p:set>
                                    <p:anim calcmode="lin" valueType="num">
                                      <p:cBhvr additive="base">
                                        <p:cTn id="25" dur="500" fill="hold"/>
                                        <p:tgtEl>
                                          <p:spTgt spid="2263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63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6378">
                                            <p:txEl>
                                              <p:pRg st="4" end="4"/>
                                            </p:txEl>
                                          </p:spTgt>
                                        </p:tgtEl>
                                        <p:attrNameLst>
                                          <p:attrName>style.visibility</p:attrName>
                                        </p:attrNameLst>
                                      </p:cBhvr>
                                      <p:to>
                                        <p:strVal val="visible"/>
                                      </p:to>
                                    </p:set>
                                    <p:anim calcmode="lin" valueType="num">
                                      <p:cBhvr additive="base">
                                        <p:cTn id="31" dur="500" fill="hold"/>
                                        <p:tgtEl>
                                          <p:spTgt spid="2263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63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6378">
                                            <p:txEl>
                                              <p:pRg st="5" end="5"/>
                                            </p:txEl>
                                          </p:spTgt>
                                        </p:tgtEl>
                                        <p:attrNameLst>
                                          <p:attrName>style.visibility</p:attrName>
                                        </p:attrNameLst>
                                      </p:cBhvr>
                                      <p:to>
                                        <p:strVal val="visible"/>
                                      </p:to>
                                    </p:set>
                                    <p:anim calcmode="lin" valueType="num">
                                      <p:cBhvr additive="base">
                                        <p:cTn id="37" dur="500" fill="hold"/>
                                        <p:tgtEl>
                                          <p:spTgt spid="22637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63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6378">
                                            <p:txEl>
                                              <p:pRg st="6" end="6"/>
                                            </p:txEl>
                                          </p:spTgt>
                                        </p:tgtEl>
                                        <p:attrNameLst>
                                          <p:attrName>style.visibility</p:attrName>
                                        </p:attrNameLst>
                                      </p:cBhvr>
                                      <p:to>
                                        <p:strVal val="visible"/>
                                      </p:to>
                                    </p:set>
                                    <p:anim calcmode="lin" valueType="num">
                                      <p:cBhvr additive="base">
                                        <p:cTn id="43" dur="500" fill="hold"/>
                                        <p:tgtEl>
                                          <p:spTgt spid="22637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637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6378">
                                            <p:txEl>
                                              <p:pRg st="7" end="7"/>
                                            </p:txEl>
                                          </p:spTgt>
                                        </p:tgtEl>
                                        <p:attrNameLst>
                                          <p:attrName>style.visibility</p:attrName>
                                        </p:attrNameLst>
                                      </p:cBhvr>
                                      <p:to>
                                        <p:strVal val="visible"/>
                                      </p:to>
                                    </p:set>
                                    <p:anim calcmode="lin" valueType="num">
                                      <p:cBhvr additive="base">
                                        <p:cTn id="49" dur="500" fill="hold"/>
                                        <p:tgtEl>
                                          <p:spTgt spid="22637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637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6378">
                                            <p:txEl>
                                              <p:pRg st="8" end="8"/>
                                            </p:txEl>
                                          </p:spTgt>
                                        </p:tgtEl>
                                        <p:attrNameLst>
                                          <p:attrName>style.visibility</p:attrName>
                                        </p:attrNameLst>
                                      </p:cBhvr>
                                      <p:to>
                                        <p:strVal val="visible"/>
                                      </p:to>
                                    </p:set>
                                    <p:anim calcmode="lin" valueType="num">
                                      <p:cBhvr additive="base">
                                        <p:cTn id="55" dur="500" fill="hold"/>
                                        <p:tgtEl>
                                          <p:spTgt spid="22637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6378">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6378">
                                            <p:txEl>
                                              <p:pRg st="9" end="9"/>
                                            </p:txEl>
                                          </p:spTgt>
                                        </p:tgtEl>
                                        <p:attrNameLst>
                                          <p:attrName>style.visibility</p:attrName>
                                        </p:attrNameLst>
                                      </p:cBhvr>
                                      <p:to>
                                        <p:strVal val="visible"/>
                                      </p:to>
                                    </p:set>
                                    <p:anim calcmode="lin" valueType="num">
                                      <p:cBhvr additive="base">
                                        <p:cTn id="59" dur="500" fill="hold"/>
                                        <p:tgtEl>
                                          <p:spTgt spid="226378">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637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after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6378">
                                            <p:txEl>
                                              <p:pRg st="10" end="10"/>
                                            </p:txEl>
                                          </p:spTgt>
                                        </p:tgtEl>
                                        <p:attrNameLst>
                                          <p:attrName>style.visibility</p:attrName>
                                        </p:attrNameLst>
                                      </p:cBhvr>
                                      <p:to>
                                        <p:strVal val="visible"/>
                                      </p:to>
                                    </p:set>
                                    <p:anim calcmode="lin" valueType="num">
                                      <p:cBhvr additive="base">
                                        <p:cTn id="65" dur="500" fill="hold"/>
                                        <p:tgtEl>
                                          <p:spTgt spid="226378">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26378">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6378">
                                            <p:txEl>
                                              <p:pRg st="11" end="11"/>
                                            </p:txEl>
                                          </p:spTgt>
                                        </p:tgtEl>
                                        <p:attrNameLst>
                                          <p:attrName>style.visibility</p:attrName>
                                        </p:attrNameLst>
                                      </p:cBhvr>
                                      <p:to>
                                        <p:strVal val="visible"/>
                                      </p:to>
                                    </p:set>
                                    <p:anim calcmode="lin" valueType="num">
                                      <p:cBhvr additive="base">
                                        <p:cTn id="69" dur="500" fill="hold"/>
                                        <p:tgtEl>
                                          <p:spTgt spid="226378">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637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7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88913"/>
            <a:ext cx="8964613" cy="1143000"/>
          </a:xfrm>
        </p:spPr>
        <p:txBody>
          <a:bodyPr/>
          <a:lstStyle/>
          <a:p>
            <a:pPr eaLnBrk="1" hangingPunct="1"/>
            <a:r>
              <a:rPr kumimoji="1" lang="en-US" altLang="zh-CN" sz="3200" b="1" smtClean="0">
                <a:latin typeface="Times New Roman" pitchFamily="18" charset="0"/>
                <a:ea typeface="楷体" pitchFamily="49" charset="-122"/>
                <a:cs typeface="Times New Roman" pitchFamily="18" charset="0"/>
              </a:rPr>
              <a:t>6</a:t>
            </a:r>
            <a:r>
              <a:rPr kumimoji="1" lang="zh-CN" altLang="en-US" sz="3200" b="1" smtClean="0">
                <a:latin typeface="Times New Roman" pitchFamily="18" charset="0"/>
                <a:ea typeface="楷体" pitchFamily="49" charset="-122"/>
                <a:cs typeface="Times New Roman" pitchFamily="18" charset="0"/>
              </a:rPr>
              <a:t>．</a:t>
            </a:r>
            <a:r>
              <a:rPr kumimoji="1" lang="zh-CN" altLang="en-US" sz="3200" b="1" smtClean="0">
                <a:solidFill>
                  <a:schemeClr val="tx1"/>
                </a:solidFill>
                <a:latin typeface="Times New Roman" pitchFamily="18" charset="0"/>
                <a:ea typeface="楷体" pitchFamily="49" charset="-122"/>
                <a:cs typeface="Times New Roman" pitchFamily="18" charset="0"/>
              </a:rPr>
              <a:t>几种晶体的熔点（℃）（在标准大气压下）</a:t>
            </a:r>
          </a:p>
        </p:txBody>
      </p:sp>
      <p:sp>
        <p:nvSpPr>
          <p:cNvPr id="227331" name="Rectangle 3"/>
          <p:cNvSpPr>
            <a:spLocks noGrp="1" noChangeArrowheads="1"/>
          </p:cNvSpPr>
          <p:nvPr>
            <p:ph type="body" idx="1"/>
          </p:nvPr>
        </p:nvSpPr>
        <p:spPr>
          <a:xfrm>
            <a:off x="457200" y="5105400"/>
            <a:ext cx="8229600" cy="1020763"/>
          </a:xfrm>
        </p:spPr>
        <p:txBody>
          <a:bodyPr/>
          <a:lstStyle/>
          <a:p>
            <a:pPr eaLnBrk="1" hangingPunct="1">
              <a:buClr>
                <a:schemeClr val="bg1"/>
              </a:buClr>
            </a:pPr>
            <a:r>
              <a:rPr lang="zh-CN" altLang="en-US" b="1" smtClean="0">
                <a:solidFill>
                  <a:srgbClr val="0033CC"/>
                </a:solidFill>
                <a:latin typeface="Times New Roman" pitchFamily="18" charset="0"/>
                <a:ea typeface="楷体" pitchFamily="49" charset="-122"/>
                <a:cs typeface="Times New Roman" pitchFamily="18" charset="0"/>
              </a:rPr>
              <a:t>在我国漠河冬天可以使用水银温度计吗？</a:t>
            </a:r>
          </a:p>
        </p:txBody>
      </p:sp>
      <p:graphicFrame>
        <p:nvGraphicFramePr>
          <p:cNvPr id="227332" name="Group 4"/>
          <p:cNvGraphicFramePr>
            <a:graphicFrameLocks noGrp="1"/>
          </p:cNvGraphicFramePr>
          <p:nvPr>
            <p:ph sz="half" idx="4294967295"/>
          </p:nvPr>
        </p:nvGraphicFramePr>
        <p:xfrm>
          <a:off x="304800" y="1676400"/>
          <a:ext cx="8458200" cy="3149602"/>
        </p:xfrm>
        <a:graphic>
          <a:graphicData uri="http://schemas.openxmlformats.org/drawingml/2006/table">
            <a:tbl>
              <a:tblPr/>
              <a:tblGrid>
                <a:gridCol w="1371600"/>
                <a:gridCol w="1676400"/>
                <a:gridCol w="1095375"/>
                <a:gridCol w="1495425"/>
                <a:gridCol w="1292225"/>
                <a:gridCol w="1527175"/>
              </a:tblGrid>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物质</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熔点</a:t>
                      </a: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物质</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熔点</a:t>
                      </a: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物质</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熔点</a:t>
                      </a: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金刚石</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3350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金</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1064</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Times New Roman" pitchFamily="18" charset="0"/>
                          <a:ea typeface="楷体_GB2312" pitchFamily="49" charset="-122"/>
                        </a:rPr>
                        <a:t>冰</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00"/>
                          </a:solidFill>
                          <a:effectLst/>
                          <a:latin typeface="Times New Roman" pitchFamily="18" charset="0"/>
                          <a:ea typeface="楷体_GB2312" pitchFamily="49" charset="-122"/>
                        </a:rPr>
                        <a:t>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Times New Roman" pitchFamily="18" charset="0"/>
                          <a:ea typeface="楷体_GB2312" pitchFamily="49" charset="-122"/>
                        </a:rPr>
                        <a:t>钨</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00"/>
                          </a:solidFill>
                          <a:effectLst/>
                          <a:latin typeface="Times New Roman" pitchFamily="18" charset="0"/>
                          <a:ea typeface="楷体_GB2312" pitchFamily="49" charset="-122"/>
                        </a:rPr>
                        <a:t>3410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银</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962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Times New Roman" pitchFamily="18" charset="0"/>
                          <a:ea typeface="楷体_GB2312" pitchFamily="49" charset="-122"/>
                        </a:rPr>
                        <a:t>固态水银</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00"/>
                          </a:solidFill>
                          <a:effectLst/>
                          <a:latin typeface="Times New Roman" pitchFamily="18" charset="0"/>
                          <a:ea typeface="楷体_GB2312" pitchFamily="49" charset="-122"/>
                        </a:rPr>
                        <a:t>—39</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纯铁</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1535</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铝</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660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固态酒精</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—117</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各种钢</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1300—1400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铅</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327</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固体氮</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—210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各种铸铁</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1200</a:t>
                      </a: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左右</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锡</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232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固体氢</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—259</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铜</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1083</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Times New Roman" pitchFamily="18" charset="0"/>
                          <a:ea typeface="楷体_GB2312" pitchFamily="49" charset="-122"/>
                        </a:rPr>
                        <a:t>海波</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00"/>
                          </a:solidFill>
                          <a:effectLst/>
                          <a:latin typeface="Times New Roman" pitchFamily="18" charset="0"/>
                          <a:ea typeface="楷体_GB2312" pitchFamily="49" charset="-122"/>
                        </a:rPr>
                        <a:t>48</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固体氦</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—272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7332"/>
                                        </p:tgtEl>
                                        <p:attrNameLst>
                                          <p:attrName>style.visibility</p:attrName>
                                        </p:attrNameLst>
                                      </p:cBhvr>
                                      <p:to>
                                        <p:strVal val="visible"/>
                                      </p:to>
                                    </p:set>
                                    <p:animEffect transition="in" filter="wipe(down)">
                                      <p:cBhvr>
                                        <p:cTn id="7" dur="500"/>
                                        <p:tgtEl>
                                          <p:spTgt spid="22733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27331">
                                            <p:txEl>
                                              <p:pRg st="0" end="0"/>
                                            </p:txEl>
                                          </p:spTgt>
                                        </p:tgtEl>
                                        <p:attrNameLst>
                                          <p:attrName>style.visibility</p:attrName>
                                        </p:attrNameLst>
                                      </p:cBhvr>
                                      <p:to>
                                        <p:strVal val="visible"/>
                                      </p:to>
                                    </p:set>
                                    <p:animEffect transition="in" filter="wipe(down)">
                                      <p:cBhvr>
                                        <p:cTn id="12" dur="580">
                                          <p:stCondLst>
                                            <p:cond delay="0"/>
                                          </p:stCondLst>
                                        </p:cTn>
                                        <p:tgtEl>
                                          <p:spTgt spid="227331">
                                            <p:txEl>
                                              <p:pRg st="0" end="0"/>
                                            </p:txEl>
                                          </p:spTgt>
                                        </p:tgtEl>
                                      </p:cBhvr>
                                    </p:animEffect>
                                    <p:anim calcmode="lin" valueType="num">
                                      <p:cBhvr>
                                        <p:cTn id="13" dur="1822" tmFilter="0,0; 0.14,0.36; 0.43,0.73; 0.71,0.91; 1.0,1.0">
                                          <p:stCondLst>
                                            <p:cond delay="0"/>
                                          </p:stCondLst>
                                        </p:cTn>
                                        <p:tgtEl>
                                          <p:spTgt spid="227331">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7331">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7331">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7331">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7331">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27331">
                                            <p:txEl>
                                              <p:pRg st="0" end="0"/>
                                            </p:txEl>
                                          </p:spTgt>
                                        </p:tgtEl>
                                      </p:cBhvr>
                                      <p:to x="100000" y="60000"/>
                                    </p:animScale>
                                    <p:animScale>
                                      <p:cBhvr>
                                        <p:cTn id="19" dur="166" decel="50000">
                                          <p:stCondLst>
                                            <p:cond delay="676"/>
                                          </p:stCondLst>
                                        </p:cTn>
                                        <p:tgtEl>
                                          <p:spTgt spid="227331">
                                            <p:txEl>
                                              <p:pRg st="0" end="0"/>
                                            </p:txEl>
                                          </p:spTgt>
                                        </p:tgtEl>
                                      </p:cBhvr>
                                      <p:to x="100000" y="100000"/>
                                    </p:animScale>
                                    <p:animScale>
                                      <p:cBhvr>
                                        <p:cTn id="20" dur="26">
                                          <p:stCondLst>
                                            <p:cond delay="1312"/>
                                          </p:stCondLst>
                                        </p:cTn>
                                        <p:tgtEl>
                                          <p:spTgt spid="227331">
                                            <p:txEl>
                                              <p:pRg st="0" end="0"/>
                                            </p:txEl>
                                          </p:spTgt>
                                        </p:tgtEl>
                                      </p:cBhvr>
                                      <p:to x="100000" y="80000"/>
                                    </p:animScale>
                                    <p:animScale>
                                      <p:cBhvr>
                                        <p:cTn id="21" dur="166" decel="50000">
                                          <p:stCondLst>
                                            <p:cond delay="1338"/>
                                          </p:stCondLst>
                                        </p:cTn>
                                        <p:tgtEl>
                                          <p:spTgt spid="227331">
                                            <p:txEl>
                                              <p:pRg st="0" end="0"/>
                                            </p:txEl>
                                          </p:spTgt>
                                        </p:tgtEl>
                                      </p:cBhvr>
                                      <p:to x="100000" y="100000"/>
                                    </p:animScale>
                                    <p:animScale>
                                      <p:cBhvr>
                                        <p:cTn id="22" dur="26">
                                          <p:stCondLst>
                                            <p:cond delay="1642"/>
                                          </p:stCondLst>
                                        </p:cTn>
                                        <p:tgtEl>
                                          <p:spTgt spid="227331">
                                            <p:txEl>
                                              <p:pRg st="0" end="0"/>
                                            </p:txEl>
                                          </p:spTgt>
                                        </p:tgtEl>
                                      </p:cBhvr>
                                      <p:to x="100000" y="90000"/>
                                    </p:animScale>
                                    <p:animScale>
                                      <p:cBhvr>
                                        <p:cTn id="23" dur="166" decel="50000">
                                          <p:stCondLst>
                                            <p:cond delay="1668"/>
                                          </p:stCondLst>
                                        </p:cTn>
                                        <p:tgtEl>
                                          <p:spTgt spid="227331">
                                            <p:txEl>
                                              <p:pRg st="0" end="0"/>
                                            </p:txEl>
                                          </p:spTgt>
                                        </p:tgtEl>
                                      </p:cBhvr>
                                      <p:to x="100000" y="100000"/>
                                    </p:animScale>
                                    <p:animScale>
                                      <p:cBhvr>
                                        <p:cTn id="24" dur="26">
                                          <p:stCondLst>
                                            <p:cond delay="1808"/>
                                          </p:stCondLst>
                                        </p:cTn>
                                        <p:tgtEl>
                                          <p:spTgt spid="227331">
                                            <p:txEl>
                                              <p:pRg st="0" end="0"/>
                                            </p:txEl>
                                          </p:spTgt>
                                        </p:tgtEl>
                                      </p:cBhvr>
                                      <p:to x="100000" y="95000"/>
                                    </p:animScale>
                                    <p:animScale>
                                      <p:cBhvr>
                                        <p:cTn id="25" dur="166" decel="50000">
                                          <p:stCondLst>
                                            <p:cond delay="1834"/>
                                          </p:stCondLst>
                                        </p:cTn>
                                        <p:tgtEl>
                                          <p:spTgt spid="22733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https://timgsa.baidu.com/timg?image&amp;quality=80&amp;size=b9999_10000&amp;sec=1596782236225&amp;di=f455e2f715cb2f1b02a7de3fbf4e0b4f&amp;imgtype=0&amp;src=http%3A%2F%2Fimg3.duitang.com%2Fuploads%2Fitem%2F201312%2F15%2F20131215211111_cQGwV.gif"/>
          <p:cNvPicPr>
            <a:picLocks noChangeAspect="1" noChangeArrowheads="1" noCrop="1"/>
          </p:cNvPicPr>
          <p:nvPr/>
        </p:nvPicPr>
        <p:blipFill>
          <a:blip r:embed="rId2"/>
          <a:stretch>
            <a:fillRect/>
          </a:stretch>
        </p:blipFill>
        <p:spPr bwMode="auto">
          <a:xfrm>
            <a:off x="5605499" y="357166"/>
            <a:ext cx="3538501" cy="1928802"/>
          </a:xfrm>
          <a:prstGeom prst="rect">
            <a:avLst/>
          </a:prstGeom>
          <a:noFill/>
        </p:spPr>
      </p:pic>
      <p:sp>
        <p:nvSpPr>
          <p:cNvPr id="22530" name="Rectangle 3"/>
          <p:cNvSpPr>
            <a:spLocks noGrp="1" noChangeArrowheads="1"/>
          </p:cNvSpPr>
          <p:nvPr>
            <p:ph type="title"/>
          </p:nvPr>
        </p:nvSpPr>
        <p:spPr>
          <a:xfrm>
            <a:off x="457200" y="274638"/>
            <a:ext cx="6972320" cy="582594"/>
          </a:xfrm>
        </p:spPr>
        <p:txBody>
          <a:bodyPr/>
          <a:lstStyle/>
          <a:p>
            <a:pPr algn="l" eaLnBrk="1" hangingPunct="1"/>
            <a:r>
              <a:rPr lang="zh-CN" altLang="en-US" sz="3800" b="1" smtClean="0">
                <a:solidFill>
                  <a:srgbClr val="000099"/>
                </a:solidFill>
                <a:latin typeface="Times New Roman" pitchFamily="18" charset="0"/>
                <a:ea typeface="楷体" pitchFamily="49" charset="-122"/>
                <a:cs typeface="Times New Roman" pitchFamily="18" charset="0"/>
              </a:rPr>
              <a:t>四、熔化和凝固的能量变化</a:t>
            </a:r>
          </a:p>
        </p:txBody>
      </p:sp>
      <p:sp>
        <p:nvSpPr>
          <p:cNvPr id="228356" name="Rectangle 4"/>
          <p:cNvSpPr>
            <a:spLocks noGrp="1" noChangeArrowheads="1"/>
          </p:cNvSpPr>
          <p:nvPr>
            <p:ph type="body" idx="1"/>
          </p:nvPr>
        </p:nvSpPr>
        <p:spPr>
          <a:xfrm>
            <a:off x="285721" y="857232"/>
            <a:ext cx="8286808" cy="5857916"/>
          </a:xfrm>
        </p:spPr>
        <p:txBody>
          <a:bodyPr/>
          <a:lstStyle/>
          <a:p>
            <a:pPr eaLnBrk="1" hangingPunct="1">
              <a:lnSpc>
                <a:spcPct val="120000"/>
              </a:lnSpc>
              <a:buClr>
                <a:schemeClr val="bg1"/>
              </a:buClr>
              <a:buFontTx/>
              <a:buNone/>
            </a:pPr>
            <a:r>
              <a:rPr kumimoji="1" lang="en-US" altLang="zh-CN" sz="2400" b="1" smtClean="0">
                <a:latin typeface="Times New Roman" pitchFamily="18" charset="0"/>
                <a:ea typeface="楷体" pitchFamily="49" charset="-122"/>
                <a:cs typeface="Times New Roman" pitchFamily="18" charset="0"/>
              </a:rPr>
              <a:t>1</a:t>
            </a:r>
            <a:r>
              <a:rPr kumimoji="1" lang="zh-CN" altLang="en-US" sz="2400" b="1" smtClean="0">
                <a:latin typeface="Times New Roman" pitchFamily="18" charset="0"/>
                <a:ea typeface="楷体" pitchFamily="49" charset="-122"/>
                <a:cs typeface="Times New Roman" pitchFamily="18" charset="0"/>
              </a:rPr>
              <a:t>．</a:t>
            </a:r>
            <a:r>
              <a:rPr lang="zh-CN" altLang="en-US" sz="2400" b="1" smtClean="0">
                <a:latin typeface="Times New Roman" pitchFamily="18" charset="0"/>
                <a:ea typeface="楷体" pitchFamily="49" charset="-122"/>
                <a:cs typeface="Times New Roman" pitchFamily="18" charset="0"/>
              </a:rPr>
              <a:t>原理：</a:t>
            </a:r>
            <a:endParaRPr lang="en-US" altLang="zh-CN" sz="2400" b="1" smtClean="0">
              <a:latin typeface="Times New Roman" pitchFamily="18" charset="0"/>
              <a:ea typeface="楷体" panose="02010609060101010101" pitchFamily="49" charset="-122"/>
              <a:cs typeface="Times New Roman" panose="02020603050405020304" pitchFamily="18" charset="0"/>
            </a:endParaRPr>
          </a:p>
          <a:p>
            <a:pPr eaLnBrk="1" hangingPunct="1">
              <a:lnSpc>
                <a:spcPct val="120000"/>
              </a:lnSpc>
              <a:buClr>
                <a:schemeClr val="bg1"/>
              </a:buClr>
              <a:buFontTx/>
              <a:buNone/>
            </a:pPr>
            <a:r>
              <a:rPr lang="zh-CN" altLang="en-US" sz="2400" b="1" smtClean="0">
                <a:solidFill>
                  <a:srgbClr val="FF0000"/>
                </a:solidFill>
                <a:latin typeface="Times New Roman" pitchFamily="18" charset="0"/>
                <a:ea typeface="楷体" pitchFamily="49" charset="-122"/>
                <a:cs typeface="Times New Roman" pitchFamily="18" charset="0"/>
              </a:rPr>
              <a:t>熔化吸热，凝固放热。</a:t>
            </a:r>
            <a:endParaRPr lang="en-US" altLang="zh-CN" sz="2400" b="1" smtClean="0">
              <a:solidFill>
                <a:srgbClr val="FF0000"/>
              </a:solidFill>
              <a:latin typeface="Times New Roman" pitchFamily="18" charset="0"/>
              <a:ea typeface="楷体" panose="02010609060101010101" pitchFamily="49" charset="-122"/>
              <a:cs typeface="Times New Roman" panose="02020603050405020304" pitchFamily="18" charset="0"/>
            </a:endParaRPr>
          </a:p>
          <a:p>
            <a:pPr eaLnBrk="1" hangingPunct="1">
              <a:lnSpc>
                <a:spcPct val="120000"/>
              </a:lnSpc>
              <a:buClr>
                <a:schemeClr val="bg1"/>
              </a:buClr>
              <a:buNone/>
            </a:pPr>
            <a:r>
              <a:rPr kumimoji="1" lang="en-US" altLang="zh-CN" sz="2400" b="1" smtClean="0">
                <a:latin typeface="Times New Roman" pitchFamily="18" charset="0"/>
                <a:ea typeface="楷体" pitchFamily="49" charset="-122"/>
                <a:cs typeface="Times New Roman" pitchFamily="18" charset="0"/>
              </a:rPr>
              <a:t>2</a:t>
            </a:r>
            <a:r>
              <a:rPr kumimoji="1" lang="zh-CN" altLang="en-US" sz="2400" b="1" smtClean="0">
                <a:latin typeface="Times New Roman" pitchFamily="18" charset="0"/>
                <a:ea typeface="楷体" pitchFamily="49" charset="-122"/>
                <a:cs typeface="Times New Roman" pitchFamily="18" charset="0"/>
              </a:rPr>
              <a:t>．应用：</a:t>
            </a:r>
            <a:endParaRPr kumimoji="1" lang="en-US" altLang="zh-CN" sz="2400" b="1" smtClean="0">
              <a:latin typeface="Times New Roman" pitchFamily="18" charset="0"/>
              <a:ea typeface="楷体" panose="02010609060101010101" pitchFamily="49" charset="-122"/>
              <a:cs typeface="Times New Roman" panose="02020603050405020304" pitchFamily="18" charset="0"/>
            </a:endParaRPr>
          </a:p>
          <a:p>
            <a:pPr eaLnBrk="1" hangingPunct="1">
              <a:buClr>
                <a:schemeClr val="bg1"/>
              </a:buClr>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1</a:t>
            </a:r>
            <a:r>
              <a:rPr lang="zh-CN" altLang="en-US" sz="2400" b="1" smtClean="0">
                <a:latin typeface="Times New Roman" pitchFamily="18" charset="0"/>
                <a:ea typeface="楷体" pitchFamily="49" charset="-122"/>
                <a:cs typeface="Times New Roman" pitchFamily="18" charset="0"/>
              </a:rPr>
              <a:t>）夏天喝饮料时加冰块比加冷水好，原因是什么？</a:t>
            </a:r>
          </a:p>
          <a:p>
            <a:pPr eaLnBrk="1" hangingPunct="1">
              <a:buClr>
                <a:schemeClr val="bg1"/>
              </a:buClr>
              <a:buFontTx/>
              <a:buNone/>
            </a:pPr>
            <a:r>
              <a:rPr lang="zh-CN" altLang="en-US" sz="2400" b="1" smtClean="0">
                <a:solidFill>
                  <a:srgbClr val="FF0000"/>
                </a:solidFill>
                <a:latin typeface="Times New Roman" pitchFamily="18" charset="0"/>
                <a:ea typeface="楷体" pitchFamily="49" charset="-122"/>
                <a:cs typeface="Times New Roman" pitchFamily="18" charset="0"/>
              </a:rPr>
              <a:t>答：冰块熔化成水时吸热，使饮料的温度下降更多。</a:t>
            </a:r>
            <a:endParaRPr lang="en-US" altLang="zh-CN" sz="2400" b="1" smtClean="0">
              <a:solidFill>
                <a:srgbClr val="FF0000"/>
              </a:solidFill>
              <a:latin typeface="Times New Roman" pitchFamily="18" charset="0"/>
              <a:ea typeface="楷体" pitchFamily="49" charset="-122"/>
              <a:cs typeface="Times New Roman" pitchFamily="18" charset="0"/>
            </a:endParaRPr>
          </a:p>
          <a:p>
            <a:pPr eaLnBrk="1" hangingPunct="1">
              <a:buClr>
                <a:schemeClr val="bg1"/>
              </a:buClr>
              <a:buFontTx/>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2</a:t>
            </a:r>
            <a:r>
              <a:rPr lang="zh-CN" altLang="en-US" sz="2400" b="1" smtClean="0">
                <a:latin typeface="Times New Roman" pitchFamily="18" charset="0"/>
                <a:ea typeface="楷体" pitchFamily="49" charset="-122"/>
                <a:cs typeface="Times New Roman" pitchFamily="18" charset="0"/>
              </a:rPr>
              <a:t>）在北方冬天，菜窖里为了防止蔬菜冻坏，为什么常放入几桶水？</a:t>
            </a:r>
            <a:endParaRPr lang="en-US" altLang="zh-CN" sz="2400" b="1" smtClean="0">
              <a:latin typeface="Times New Roman" pitchFamily="18" charset="0"/>
              <a:ea typeface="楷体" pitchFamily="49" charset="-122"/>
              <a:cs typeface="Times New Roman" pitchFamily="18" charset="0"/>
            </a:endParaRPr>
          </a:p>
          <a:p>
            <a:pPr eaLnBrk="1" hangingPunct="1">
              <a:buClr>
                <a:schemeClr val="bg1"/>
              </a:buClr>
              <a:buNone/>
            </a:pPr>
            <a:r>
              <a:rPr lang="zh-CN" altLang="en-US" sz="2400" b="1" smtClean="0">
                <a:solidFill>
                  <a:srgbClr val="FF0000"/>
                </a:solidFill>
                <a:latin typeface="Times New Roman" pitchFamily="18" charset="0"/>
                <a:ea typeface="楷体" pitchFamily="49" charset="-122"/>
                <a:cs typeface="Times New Roman" pitchFamily="18" charset="0"/>
              </a:rPr>
              <a:t>答：水结冰（凝固）时放热，使菜窖内温度不至于降得过低。</a:t>
            </a:r>
            <a:endParaRPr lang="en-US" altLang="zh-CN" sz="2400" b="1" smtClean="0">
              <a:solidFill>
                <a:srgbClr val="FF0000"/>
              </a:solidFill>
              <a:latin typeface="Times New Roman" pitchFamily="18" charset="0"/>
              <a:ea typeface="楷体" pitchFamily="49" charset="-122"/>
              <a:cs typeface="Times New Roman" pitchFamily="18" charset="0"/>
            </a:endParaRPr>
          </a:p>
          <a:p>
            <a:pPr eaLnBrk="1" hangingPunct="1">
              <a:buClr>
                <a:schemeClr val="bg1"/>
              </a:buClr>
              <a:buNone/>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3</a:t>
            </a:r>
            <a:r>
              <a:rPr lang="zh-CN" altLang="en-US" sz="2400" b="1" smtClean="0">
                <a:latin typeface="Times New Roman" pitchFamily="18" charset="0"/>
                <a:ea typeface="楷体" pitchFamily="49" charset="-122"/>
                <a:cs typeface="Times New Roman" pitchFamily="18" charset="0"/>
              </a:rPr>
              <a:t>）把正在熔化的冰拿到温度为</a:t>
            </a:r>
            <a:r>
              <a:rPr lang="en-US" altLang="zh-CN" sz="2400" b="1" smtClean="0">
                <a:latin typeface="Times New Roman" pitchFamily="18" charset="0"/>
                <a:ea typeface="楷体" pitchFamily="49" charset="-122"/>
                <a:cs typeface="Times New Roman" pitchFamily="18" charset="0"/>
              </a:rPr>
              <a:t>0℃</a:t>
            </a:r>
            <a:r>
              <a:rPr lang="zh-CN" altLang="en-US" sz="2400" b="1" smtClean="0">
                <a:latin typeface="Times New Roman" pitchFamily="18" charset="0"/>
                <a:ea typeface="楷体" pitchFamily="49" charset="-122"/>
                <a:cs typeface="Times New Roman" pitchFamily="18" charset="0"/>
              </a:rPr>
              <a:t>的房间里，冰能不能继续熔化？</a:t>
            </a:r>
            <a:endParaRPr lang="en-US" altLang="zh-CN" sz="2400" b="1" smtClean="0">
              <a:latin typeface="Times New Roman" pitchFamily="18" charset="0"/>
              <a:ea typeface="楷体" pitchFamily="49" charset="-122"/>
              <a:cs typeface="Times New Roman" pitchFamily="18" charset="0"/>
            </a:endParaRPr>
          </a:p>
          <a:p>
            <a:pPr eaLnBrk="1" hangingPunct="1">
              <a:buFontTx/>
              <a:buNone/>
            </a:pPr>
            <a:r>
              <a:rPr lang="zh-CN" altLang="en-US" sz="2400" b="1" smtClean="0">
                <a:solidFill>
                  <a:srgbClr val="FF0000"/>
                </a:solidFill>
                <a:latin typeface="Times New Roman" pitchFamily="18" charset="0"/>
                <a:ea typeface="楷体" pitchFamily="49" charset="-122"/>
                <a:cs typeface="Times New Roman" pitchFamily="18" charset="0"/>
              </a:rPr>
              <a:t>答：不能。因为冰和房间都是</a:t>
            </a:r>
            <a:r>
              <a:rPr lang="en-US" altLang="zh-CN" sz="2400" b="1" smtClean="0">
                <a:solidFill>
                  <a:srgbClr val="FF0000"/>
                </a:solidFill>
                <a:latin typeface="Times New Roman" pitchFamily="18" charset="0"/>
                <a:ea typeface="楷体" pitchFamily="49" charset="-122"/>
                <a:cs typeface="Times New Roman" pitchFamily="18" charset="0"/>
              </a:rPr>
              <a:t>0℃</a:t>
            </a:r>
            <a:r>
              <a:rPr lang="zh-CN" altLang="en-US" sz="2400" b="1" smtClean="0">
                <a:solidFill>
                  <a:srgbClr val="FF0000"/>
                </a:solidFill>
                <a:latin typeface="Times New Roman" pitchFamily="18" charset="0"/>
                <a:ea typeface="楷体" pitchFamily="49" charset="-122"/>
                <a:cs typeface="Times New Roman" pitchFamily="18" charset="0"/>
              </a:rPr>
              <a:t>，没有温差，冰不能吸热，因此不能熔化。</a:t>
            </a:r>
            <a:endParaRPr lang="zh-CN" altLang="en-US" sz="2400" b="1" smtClean="0">
              <a:solidFill>
                <a:srgbClr val="0033CC"/>
              </a:solidFill>
              <a:latin typeface="Times New Roman" pitchFamily="18" charset="0"/>
              <a:ea typeface="楷体" panose="02010609060101010101" pitchFamily="49" charset="-122"/>
              <a:cs typeface="Times New Roman" panose="02020603050405020304"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8356">
                                            <p:txEl>
                                              <p:pRg st="1" end="1"/>
                                            </p:txEl>
                                          </p:spTgt>
                                        </p:tgtEl>
                                        <p:attrNameLst>
                                          <p:attrName>style.visibility</p:attrName>
                                        </p:attrNameLst>
                                      </p:cBhvr>
                                      <p:to>
                                        <p:strVal val="visible"/>
                                      </p:to>
                                    </p:set>
                                    <p:animEffect transition="in" filter="wipe(down)">
                                      <p:cBhvr>
                                        <p:cTn id="7" dur="500"/>
                                        <p:tgtEl>
                                          <p:spTgt spid="228356">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blinds(horizontal)">
                                      <p:cBhvr>
                                        <p:cTn id="12" dur="500"/>
                                        <p:tgtEl>
                                          <p:spTgt spid="3481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28356">
                                            <p:txEl>
                                              <p:pRg st="4" end="4"/>
                                            </p:txEl>
                                          </p:spTgt>
                                        </p:tgtEl>
                                        <p:attrNameLst>
                                          <p:attrName>style.visibility</p:attrName>
                                        </p:attrNameLst>
                                      </p:cBhvr>
                                      <p:to>
                                        <p:strVal val="visible"/>
                                      </p:to>
                                    </p:set>
                                    <p:animEffect transition="in" filter="wipe(down)">
                                      <p:cBhvr>
                                        <p:cTn id="17" dur="500"/>
                                        <p:tgtEl>
                                          <p:spTgt spid="228356">
                                            <p:txEl>
                                              <p:pRg st="4" end="4"/>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xit" presetSubtype="10" fill="hold" nodeType="clickEffect">
                                  <p:stCondLst>
                                    <p:cond delay="0"/>
                                  </p:stCondLst>
                                  <p:childTnLst>
                                    <p:animEffect transition="out" filter="blinds(horizontal)">
                                      <p:cBhvr>
                                        <p:cTn id="21" dur="500"/>
                                        <p:tgtEl>
                                          <p:spTgt spid="34818"/>
                                        </p:tgtEl>
                                      </p:cBhvr>
                                    </p:animEffect>
                                    <p:set>
                                      <p:cBhvr>
                                        <p:cTn id="22" dur="1" fill="hold">
                                          <p:stCondLst>
                                            <p:cond delay="499"/>
                                          </p:stCondLst>
                                        </p:cTn>
                                        <p:tgtEl>
                                          <p:spTgt spid="3481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28356">
                                            <p:txEl>
                                              <p:pRg st="6" end="6"/>
                                            </p:txEl>
                                          </p:spTgt>
                                        </p:tgtEl>
                                        <p:attrNameLst>
                                          <p:attrName>style.visibility</p:attrName>
                                        </p:attrNameLst>
                                      </p:cBhvr>
                                      <p:to>
                                        <p:strVal val="visible"/>
                                      </p:to>
                                    </p:set>
                                    <p:animEffect transition="in" filter="wipe(down)">
                                      <p:cBhvr>
                                        <p:cTn id="27" dur="500"/>
                                        <p:tgtEl>
                                          <p:spTgt spid="228356">
                                            <p:txEl>
                                              <p:pRg st="6" end="6"/>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28356">
                                            <p:txEl>
                                              <p:pRg st="8" end="8"/>
                                            </p:txEl>
                                          </p:spTgt>
                                        </p:tgtEl>
                                        <p:attrNameLst>
                                          <p:attrName>style.visibility</p:attrName>
                                        </p:attrNameLst>
                                      </p:cBhvr>
                                      <p:to>
                                        <p:strVal val="visible"/>
                                      </p:to>
                                    </p:set>
                                    <p:animEffect transition="in" filter="wipe(down)">
                                      <p:cBhvr>
                                        <p:cTn id="32" dur="500"/>
                                        <p:tgtEl>
                                          <p:spTgt spid="22835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1116013" y="549275"/>
            <a:ext cx="7391400" cy="914400"/>
          </a:xfrm>
        </p:spPr>
        <p:txBody>
          <a:bodyPr/>
          <a:lstStyle/>
          <a:p>
            <a:pPr eaLnBrk="1" hangingPunct="1">
              <a:buFontTx/>
              <a:buNone/>
            </a:pPr>
            <a:r>
              <a:rPr lang="zh-CN" altLang="en-US" b="1" smtClean="0">
                <a:latin typeface="Times New Roman" pitchFamily="18" charset="0"/>
                <a:ea typeface="楷体_GB2312" pitchFamily="49" charset="-122"/>
              </a:rPr>
              <a:t>冰熔化温度</a:t>
            </a:r>
            <a:r>
              <a:rPr lang="en-US" altLang="zh-CN" b="1" smtClean="0">
                <a:latin typeface="Times New Roman" pitchFamily="18" charset="0"/>
                <a:ea typeface="楷体_GB2312" pitchFamily="49" charset="-122"/>
              </a:rPr>
              <a:t>0℃</a:t>
            </a:r>
            <a:r>
              <a:rPr lang="zh-CN" altLang="en-US" b="1" smtClean="0">
                <a:latin typeface="Times New Roman" pitchFamily="18" charset="0"/>
                <a:ea typeface="楷体_GB2312" pitchFamily="49" charset="-122"/>
              </a:rPr>
              <a:t>。</a:t>
            </a:r>
          </a:p>
        </p:txBody>
      </p:sp>
      <p:pic>
        <p:nvPicPr>
          <p:cNvPr id="26627" name="图片 3" descr="八年物理上册笔记 03-02熔化和凝固20"/>
          <p:cNvPicPr>
            <a:picLocks noChangeAspect="1" noChangeArrowheads="1"/>
          </p:cNvPicPr>
          <p:nvPr/>
        </p:nvPicPr>
        <p:blipFill>
          <a:blip r:embed="rId2"/>
          <a:stretch>
            <a:fillRect/>
          </a:stretch>
        </p:blipFill>
        <p:spPr bwMode="auto">
          <a:xfrm>
            <a:off x="1476375" y="1401763"/>
            <a:ext cx="6724650" cy="4403725"/>
          </a:xfrm>
          <a:prstGeom prst="rect">
            <a:avLst/>
          </a:prstGeom>
          <a:noFill/>
          <a:ln w="9525">
            <a:noFill/>
            <a:miter lim="800000"/>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8196" name="TextBox 3"/>
          <p:cNvSpPr txBox="1">
            <a:spLocks noChangeArrowheads="1"/>
          </p:cNvSpPr>
          <p:nvPr/>
        </p:nvSpPr>
        <p:spPr bwMode="auto">
          <a:xfrm>
            <a:off x="161925" y="376238"/>
            <a:ext cx="7069138" cy="396875"/>
          </a:xfrm>
          <a:prstGeom prst="rect">
            <a:avLst/>
          </a:prstGeom>
          <a:noFill/>
          <a:ln w="9525">
            <a:noFill/>
            <a:miter lim="800000"/>
          </a:ln>
        </p:spPr>
        <p:txBody>
          <a:bodyPr>
            <a:spAutoFit/>
          </a:bodyPr>
          <a:lstStyle/>
          <a:p>
            <a:r>
              <a:rPr kumimoji="1" lang="zh-CN" altLang="en-US" sz="2000" b="1">
                <a:solidFill>
                  <a:srgbClr val="111111"/>
                </a:solidFill>
                <a:latin typeface="Times New Roman" pitchFamily="18" charset="0"/>
                <a:ea typeface="楷体" pitchFamily="49" charset="-122"/>
                <a:cs typeface="Times New Roman" pitchFamily="18" charset="0"/>
              </a:rPr>
              <a:t>义务教育教科书  物理  八年级  上册</a:t>
            </a:r>
          </a:p>
        </p:txBody>
      </p:sp>
      <p:sp>
        <p:nvSpPr>
          <p:cNvPr id="152581" name="Rectangle 5"/>
          <p:cNvSpPr>
            <a:spLocks noGrp="1" noChangeArrowheads="1"/>
          </p:cNvSpPr>
          <p:nvPr>
            <p:ph type="title" idx="4294967295"/>
          </p:nvPr>
        </p:nvSpPr>
        <p:spPr>
          <a:xfrm>
            <a:off x="395288" y="981075"/>
            <a:ext cx="7354887" cy="1441450"/>
          </a:xfrm>
        </p:spPr>
        <p:txBody>
          <a:bodyPr/>
          <a:lstStyle/>
          <a:p>
            <a:pPr eaLnBrk="1" hangingPunct="1">
              <a:defRPr/>
            </a:pPr>
            <a:r>
              <a:rPr lang="zh-CN" altLang="en-US" sz="3800" b="1" smtClean="0">
                <a:effectLst>
                  <a:outerShdw blurRad="38100" dist="38100" dir="2700000" algn="tl">
                    <a:srgbClr val="C0C0C0"/>
                  </a:outerShdw>
                </a:effectLst>
                <a:latin typeface="Times New Roman" pitchFamily="18" charset="0"/>
                <a:ea typeface="楷体" pitchFamily="49" charset="-122"/>
                <a:cs typeface="Times New Roman" pitchFamily="18" charset="0"/>
              </a:rPr>
              <a:t>第三章  物态变化</a:t>
            </a:r>
            <a:br>
              <a:rPr lang="zh-CN" altLang="en-US" sz="3800" b="1" smtClean="0">
                <a:effectLst>
                  <a:outerShdw blurRad="38100" dist="38100" dir="2700000" algn="tl">
                    <a:srgbClr val="C0C0C0"/>
                  </a:outerShdw>
                </a:effectLst>
                <a:latin typeface="Times New Roman" pitchFamily="18" charset="0"/>
                <a:ea typeface="楷体" pitchFamily="49" charset="-122"/>
                <a:cs typeface="Times New Roman" pitchFamily="18" charset="0"/>
              </a:rPr>
            </a:br>
            <a:r>
              <a:rPr lang="zh-CN" altLang="en-US" sz="5700" b="1" smtClean="0">
                <a:effectLst>
                  <a:outerShdw blurRad="38100" dist="38100" dir="2700000" algn="tl">
                    <a:srgbClr val="C0C0C0"/>
                  </a:outerShdw>
                </a:effectLst>
                <a:latin typeface="Times New Roman" pitchFamily="18" charset="0"/>
                <a:ea typeface="楷体" pitchFamily="49" charset="-122"/>
                <a:cs typeface="Times New Roman" pitchFamily="18" charset="0"/>
              </a:rPr>
              <a:t>第</a:t>
            </a:r>
            <a:r>
              <a:rPr lang="en-US" altLang="zh-CN" sz="5700" b="1" smtClean="0">
                <a:effectLst>
                  <a:outerShdw blurRad="38100" dist="38100" dir="2700000" algn="tl">
                    <a:srgbClr val="C0C0C0"/>
                  </a:outerShdw>
                </a:effectLst>
                <a:latin typeface="Times New Roman" pitchFamily="18" charset="0"/>
                <a:ea typeface="楷体" pitchFamily="49" charset="-122"/>
                <a:cs typeface="Times New Roman" pitchFamily="18" charset="0"/>
              </a:rPr>
              <a:t>2</a:t>
            </a:r>
            <a:r>
              <a:rPr lang="zh-CN" altLang="en-US" sz="5700" b="1" smtClean="0">
                <a:effectLst>
                  <a:outerShdw blurRad="38100" dist="38100" dir="2700000" algn="tl">
                    <a:srgbClr val="C0C0C0"/>
                  </a:outerShdw>
                </a:effectLst>
                <a:latin typeface="Times New Roman" pitchFamily="18" charset="0"/>
                <a:ea typeface="楷体" pitchFamily="49" charset="-122"/>
                <a:cs typeface="Times New Roman" pitchFamily="18" charset="0"/>
              </a:rPr>
              <a:t>节  熔化和凝固</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八年物理上册笔记 03-02熔化和凝固12"/>
          <p:cNvPicPr>
            <a:picLocks noChangeAspect="1" noChangeArrowheads="1"/>
          </p:cNvPicPr>
          <p:nvPr/>
        </p:nvPicPr>
        <p:blipFill>
          <a:blip r:embed="rId2"/>
          <a:stretch>
            <a:fillRect/>
          </a:stretch>
        </p:blipFill>
        <p:spPr bwMode="auto">
          <a:xfrm>
            <a:off x="684213" y="652463"/>
            <a:ext cx="2087562" cy="1574800"/>
          </a:xfrm>
          <a:prstGeom prst="rect">
            <a:avLst/>
          </a:prstGeom>
          <a:noFill/>
          <a:ln w="9525">
            <a:noFill/>
            <a:miter lim="800000"/>
          </a:ln>
        </p:spPr>
      </p:pic>
      <p:pic>
        <p:nvPicPr>
          <p:cNvPr id="27651" name="Picture 8" descr="八年物理上册笔记 03-02熔化和凝固13"/>
          <p:cNvPicPr>
            <a:picLocks noChangeAspect="1" noChangeArrowheads="1"/>
          </p:cNvPicPr>
          <p:nvPr/>
        </p:nvPicPr>
        <p:blipFill>
          <a:blip r:embed="rId3"/>
          <a:stretch>
            <a:fillRect/>
          </a:stretch>
        </p:blipFill>
        <p:spPr bwMode="auto">
          <a:xfrm>
            <a:off x="827088" y="2524125"/>
            <a:ext cx="2016125" cy="1571625"/>
          </a:xfrm>
          <a:prstGeom prst="rect">
            <a:avLst/>
          </a:prstGeom>
          <a:noFill/>
          <a:ln w="9525">
            <a:noFill/>
            <a:miter lim="800000"/>
          </a:ln>
        </p:spPr>
      </p:pic>
      <p:pic>
        <p:nvPicPr>
          <p:cNvPr id="27652" name="Picture 9" descr="八年物理上册笔记 03-02熔化和凝固14"/>
          <p:cNvPicPr>
            <a:picLocks noChangeAspect="1" noChangeArrowheads="1"/>
          </p:cNvPicPr>
          <p:nvPr/>
        </p:nvPicPr>
        <p:blipFill>
          <a:blip r:embed="rId4"/>
          <a:stretch>
            <a:fillRect/>
          </a:stretch>
        </p:blipFill>
        <p:spPr bwMode="auto">
          <a:xfrm>
            <a:off x="3203575" y="652463"/>
            <a:ext cx="2089150" cy="1576387"/>
          </a:xfrm>
          <a:prstGeom prst="rect">
            <a:avLst/>
          </a:prstGeom>
          <a:noFill/>
          <a:ln w="9525">
            <a:noFill/>
            <a:miter lim="800000"/>
          </a:ln>
        </p:spPr>
      </p:pic>
      <p:pic>
        <p:nvPicPr>
          <p:cNvPr id="27653" name="Picture 10" descr="八年物理上册笔记 03-02熔化和凝固15"/>
          <p:cNvPicPr>
            <a:picLocks noChangeAspect="1" noChangeArrowheads="1"/>
          </p:cNvPicPr>
          <p:nvPr/>
        </p:nvPicPr>
        <p:blipFill>
          <a:blip r:embed="rId5"/>
          <a:stretch>
            <a:fillRect/>
          </a:stretch>
        </p:blipFill>
        <p:spPr bwMode="auto">
          <a:xfrm>
            <a:off x="3408363" y="2559050"/>
            <a:ext cx="1884362" cy="1549400"/>
          </a:xfrm>
          <a:prstGeom prst="rect">
            <a:avLst/>
          </a:prstGeom>
          <a:noFill/>
          <a:ln w="9525">
            <a:noFill/>
            <a:miter lim="800000"/>
          </a:ln>
        </p:spPr>
      </p:pic>
      <p:pic>
        <p:nvPicPr>
          <p:cNvPr id="27654" name="Picture 11" descr="八年物理上册笔记 03-02熔化和凝固16"/>
          <p:cNvPicPr>
            <a:picLocks noChangeAspect="1" noChangeArrowheads="1"/>
          </p:cNvPicPr>
          <p:nvPr/>
        </p:nvPicPr>
        <p:blipFill>
          <a:blip r:embed="rId6"/>
          <a:stretch>
            <a:fillRect/>
          </a:stretch>
        </p:blipFill>
        <p:spPr bwMode="auto">
          <a:xfrm>
            <a:off x="684213" y="4468813"/>
            <a:ext cx="2668587" cy="1697037"/>
          </a:xfrm>
          <a:prstGeom prst="rect">
            <a:avLst/>
          </a:prstGeom>
          <a:noFill/>
          <a:ln w="9525">
            <a:noFill/>
            <a:miter lim="800000"/>
          </a:ln>
        </p:spPr>
      </p:pic>
      <p:pic>
        <p:nvPicPr>
          <p:cNvPr id="27655" name="Picture 12" descr="八年物理上册笔记 03-02熔化和凝固17"/>
          <p:cNvPicPr>
            <a:picLocks noChangeAspect="1" noChangeArrowheads="1"/>
          </p:cNvPicPr>
          <p:nvPr/>
        </p:nvPicPr>
        <p:blipFill>
          <a:blip r:embed="rId7"/>
          <a:stretch>
            <a:fillRect/>
          </a:stretch>
        </p:blipFill>
        <p:spPr bwMode="auto">
          <a:xfrm>
            <a:off x="3276600" y="4519613"/>
            <a:ext cx="2524125" cy="1604962"/>
          </a:xfrm>
          <a:prstGeom prst="rect">
            <a:avLst/>
          </a:prstGeom>
          <a:noFill/>
          <a:ln w="9525">
            <a:noFill/>
            <a:miter lim="800000"/>
          </a:ln>
        </p:spPr>
      </p:pic>
      <p:pic>
        <p:nvPicPr>
          <p:cNvPr id="27656" name="Picture 13" descr="八年物理上册笔记 03-02熔化和凝固18"/>
          <p:cNvPicPr>
            <a:picLocks noChangeAspect="1" noChangeArrowheads="1"/>
          </p:cNvPicPr>
          <p:nvPr/>
        </p:nvPicPr>
        <p:blipFill>
          <a:blip r:embed="rId8"/>
          <a:stretch>
            <a:fillRect/>
          </a:stretch>
        </p:blipFill>
        <p:spPr bwMode="auto">
          <a:xfrm>
            <a:off x="5865813" y="868363"/>
            <a:ext cx="2306637" cy="1466850"/>
          </a:xfrm>
          <a:prstGeom prst="rect">
            <a:avLst/>
          </a:prstGeom>
          <a:noFill/>
          <a:ln w="9525">
            <a:noFill/>
            <a:miter lim="800000"/>
          </a:ln>
        </p:spPr>
      </p:pic>
      <p:pic>
        <p:nvPicPr>
          <p:cNvPr id="27657" name="Picture 14" descr="八年物理上册笔记 03-02熔化和凝固19"/>
          <p:cNvPicPr>
            <a:picLocks noChangeAspect="1" noChangeArrowheads="1"/>
          </p:cNvPicPr>
          <p:nvPr/>
        </p:nvPicPr>
        <p:blipFill>
          <a:blip r:embed="rId9"/>
          <a:stretch>
            <a:fillRect/>
          </a:stretch>
        </p:blipFill>
        <p:spPr bwMode="auto">
          <a:xfrm>
            <a:off x="5940425" y="2673350"/>
            <a:ext cx="2376488" cy="1612900"/>
          </a:xfrm>
          <a:prstGeom prst="rect">
            <a:avLst/>
          </a:prstGeom>
          <a:noFill/>
          <a:ln w="9525">
            <a:noFill/>
            <a:miter lim="800000"/>
          </a:ln>
        </p:spPr>
      </p:pic>
      <p:pic>
        <p:nvPicPr>
          <p:cNvPr id="27658" name="Picture 15" descr="八年物理上册笔记 03-02熔化和凝固20"/>
          <p:cNvPicPr>
            <a:picLocks noChangeAspect="1" noChangeArrowheads="1"/>
          </p:cNvPicPr>
          <p:nvPr/>
        </p:nvPicPr>
        <p:blipFill>
          <a:blip r:embed="rId10"/>
          <a:stretch>
            <a:fillRect/>
          </a:stretch>
        </p:blipFill>
        <p:spPr bwMode="auto">
          <a:xfrm>
            <a:off x="5915025" y="4413250"/>
            <a:ext cx="2663825" cy="1744663"/>
          </a:xfrm>
          <a:prstGeom prst="rect">
            <a:avLst/>
          </a:prstGeom>
          <a:noFill/>
          <a:ln w="9525">
            <a:noFill/>
            <a:miter lim="800000"/>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9" name="Text Box 3"/>
          <p:cNvSpPr txBox="1">
            <a:spLocks noChangeArrowheads="1"/>
          </p:cNvSpPr>
          <p:nvPr/>
        </p:nvSpPr>
        <p:spPr bwMode="auto">
          <a:xfrm>
            <a:off x="500034" y="1214422"/>
            <a:ext cx="7250132" cy="5026025"/>
          </a:xfrm>
          <a:prstGeom prst="rect">
            <a:avLst/>
          </a:prstGeom>
          <a:noFill/>
          <a:ln w="9525">
            <a:noFill/>
            <a:miter lim="800000"/>
          </a:ln>
        </p:spPr>
        <p:txBody>
          <a:bodyPr wrap="square">
            <a:spAutoFit/>
          </a:bodyPr>
          <a:lstStyle/>
          <a:p>
            <a:pPr>
              <a:lnSpc>
                <a:spcPct val="165000"/>
              </a:lnSpc>
            </a:pPr>
            <a:r>
              <a:rPr kumimoji="1" lang="zh-CN" altLang="en-US" sz="2800" b="1">
                <a:latin typeface="Times New Roman" pitchFamily="18" charset="0"/>
                <a:ea typeface="楷体" pitchFamily="49" charset="-122"/>
                <a:cs typeface="Times New Roman" pitchFamily="18" charset="0"/>
              </a:rPr>
              <a:t>基本概念：</a:t>
            </a:r>
          </a:p>
          <a:p>
            <a:pPr>
              <a:lnSpc>
                <a:spcPct val="165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1</a:t>
            </a:r>
            <a:r>
              <a:rPr kumimoji="1" lang="zh-CN" altLang="en-US" sz="2800" b="1">
                <a:latin typeface="Times New Roman" pitchFamily="18" charset="0"/>
                <a:ea typeface="楷体" pitchFamily="49" charset="-122"/>
                <a:cs typeface="Times New Roman" pitchFamily="18" charset="0"/>
              </a:rPr>
              <a:t>）熔化：</a:t>
            </a:r>
          </a:p>
          <a:p>
            <a:pPr>
              <a:lnSpc>
                <a:spcPct val="165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2</a:t>
            </a:r>
            <a:r>
              <a:rPr kumimoji="1" lang="zh-CN" altLang="en-US" sz="2800" b="1">
                <a:latin typeface="Times New Roman" pitchFamily="18" charset="0"/>
                <a:ea typeface="楷体" pitchFamily="49" charset="-122"/>
                <a:cs typeface="Times New Roman" pitchFamily="18" charset="0"/>
              </a:rPr>
              <a:t>）凝固：</a:t>
            </a:r>
          </a:p>
          <a:p>
            <a:pPr>
              <a:lnSpc>
                <a:spcPct val="165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3</a:t>
            </a:r>
            <a:r>
              <a:rPr kumimoji="1" lang="zh-CN" altLang="en-US" sz="2800" b="1">
                <a:latin typeface="Times New Roman" pitchFamily="18" charset="0"/>
                <a:ea typeface="楷体" pitchFamily="49" charset="-122"/>
                <a:cs typeface="Times New Roman" pitchFamily="18" charset="0"/>
              </a:rPr>
              <a:t>）晶体：</a:t>
            </a:r>
          </a:p>
          <a:p>
            <a:pPr>
              <a:lnSpc>
                <a:spcPct val="165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4</a:t>
            </a:r>
            <a:r>
              <a:rPr kumimoji="1" lang="zh-CN" altLang="en-US" sz="2800" b="1">
                <a:latin typeface="Times New Roman" pitchFamily="18" charset="0"/>
                <a:ea typeface="楷体" pitchFamily="49" charset="-122"/>
                <a:cs typeface="Times New Roman" pitchFamily="18" charset="0"/>
              </a:rPr>
              <a:t>）熔点：</a:t>
            </a:r>
          </a:p>
          <a:p>
            <a:pPr>
              <a:lnSpc>
                <a:spcPct val="165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5</a:t>
            </a:r>
            <a:r>
              <a:rPr kumimoji="1" lang="zh-CN" altLang="en-US" sz="2800" b="1">
                <a:latin typeface="Times New Roman" pitchFamily="18" charset="0"/>
                <a:ea typeface="楷体" pitchFamily="49" charset="-122"/>
                <a:cs typeface="Times New Roman" pitchFamily="18" charset="0"/>
              </a:rPr>
              <a:t>）非晶体：</a:t>
            </a:r>
          </a:p>
          <a:p>
            <a:pPr>
              <a:lnSpc>
                <a:spcPct val="165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6</a:t>
            </a:r>
            <a:r>
              <a:rPr kumimoji="1" lang="zh-CN" altLang="en-US" sz="2800" b="1">
                <a:latin typeface="Times New Roman" pitchFamily="18" charset="0"/>
                <a:ea typeface="楷体" pitchFamily="49" charset="-122"/>
                <a:cs typeface="Times New Roman" pitchFamily="18" charset="0"/>
              </a:rPr>
              <a:t>）凝固点：</a:t>
            </a:r>
          </a:p>
        </p:txBody>
      </p:sp>
      <p:sp>
        <p:nvSpPr>
          <p:cNvPr id="234500" name="Text Box 4"/>
          <p:cNvSpPr txBox="1">
            <a:spLocks noChangeArrowheads="1"/>
          </p:cNvSpPr>
          <p:nvPr/>
        </p:nvSpPr>
        <p:spPr bwMode="auto">
          <a:xfrm>
            <a:off x="2538427" y="2039955"/>
            <a:ext cx="4167188"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物质由固态变成液态的过程。</a:t>
            </a:r>
          </a:p>
        </p:txBody>
      </p:sp>
      <p:sp>
        <p:nvSpPr>
          <p:cNvPr id="234501" name="Text Box 5"/>
          <p:cNvSpPr txBox="1">
            <a:spLocks noChangeArrowheads="1"/>
          </p:cNvSpPr>
          <p:nvPr/>
        </p:nvSpPr>
        <p:spPr bwMode="auto">
          <a:xfrm>
            <a:off x="2538427" y="2736868"/>
            <a:ext cx="4167188"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物质由液态变成固态的过程。</a:t>
            </a:r>
          </a:p>
        </p:txBody>
      </p:sp>
      <p:sp>
        <p:nvSpPr>
          <p:cNvPr id="234502" name="Text Box 6"/>
          <p:cNvSpPr txBox="1">
            <a:spLocks noChangeArrowheads="1"/>
          </p:cNvSpPr>
          <p:nvPr/>
        </p:nvSpPr>
        <p:spPr bwMode="auto">
          <a:xfrm>
            <a:off x="2538427" y="3502043"/>
            <a:ext cx="3554413"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有一定熔化温度的固体。</a:t>
            </a:r>
          </a:p>
        </p:txBody>
      </p:sp>
      <p:sp>
        <p:nvSpPr>
          <p:cNvPr id="234503" name="Text Box 7"/>
          <p:cNvSpPr txBox="1">
            <a:spLocks noChangeArrowheads="1"/>
          </p:cNvSpPr>
          <p:nvPr/>
        </p:nvSpPr>
        <p:spPr bwMode="auto">
          <a:xfrm>
            <a:off x="2549540" y="4175143"/>
            <a:ext cx="2941637"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晶体熔化时的温度。</a:t>
            </a:r>
          </a:p>
        </p:txBody>
      </p:sp>
      <p:sp>
        <p:nvSpPr>
          <p:cNvPr id="234504" name="Text Box 8"/>
          <p:cNvSpPr txBox="1">
            <a:spLocks noChangeArrowheads="1"/>
          </p:cNvSpPr>
          <p:nvPr/>
        </p:nvSpPr>
        <p:spPr bwMode="auto">
          <a:xfrm>
            <a:off x="2854340" y="4776805"/>
            <a:ext cx="3860800"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没有一定熔化温度的固体。</a:t>
            </a:r>
          </a:p>
        </p:txBody>
      </p:sp>
      <p:sp>
        <p:nvSpPr>
          <p:cNvPr id="234505" name="Text Box 9"/>
          <p:cNvSpPr txBox="1">
            <a:spLocks noChangeArrowheads="1"/>
          </p:cNvSpPr>
          <p:nvPr/>
        </p:nvSpPr>
        <p:spPr bwMode="auto">
          <a:xfrm>
            <a:off x="2825765" y="5543568"/>
            <a:ext cx="2941637"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晶体凝固时的温度。</a:t>
            </a:r>
          </a:p>
        </p:txBody>
      </p:sp>
      <p:sp>
        <p:nvSpPr>
          <p:cNvPr id="28681" name="Rectangle 10"/>
          <p:cNvSpPr>
            <a:spLocks noGrp="1" noChangeArrowheads="1"/>
          </p:cNvSpPr>
          <p:nvPr>
            <p:ph type="title"/>
          </p:nvPr>
        </p:nvSpPr>
        <p:spPr/>
        <p:txBody>
          <a:bodyPr/>
          <a:lstStyle/>
          <a:p>
            <a:pPr eaLnBrk="1" hangingPunct="1"/>
            <a:r>
              <a:rPr lang="zh-CN" altLang="en-US" b="1" smtClean="0">
                <a:latin typeface="Times New Roman" pitchFamily="18" charset="0"/>
                <a:ea typeface="楷体" pitchFamily="49" charset="-122"/>
                <a:cs typeface="Times New Roman" pitchFamily="18" charset="0"/>
              </a:rPr>
              <a:t>本课小结</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4499"/>
                                        </p:tgtEl>
                                        <p:attrNameLst>
                                          <p:attrName>style.visibility</p:attrName>
                                        </p:attrNameLst>
                                      </p:cBhvr>
                                      <p:to>
                                        <p:strVal val="visible"/>
                                      </p:to>
                                    </p:set>
                                    <p:animEffect transition="in" filter="randombar(horizontal)">
                                      <p:cBhvr>
                                        <p:cTn id="7" dur="500"/>
                                        <p:tgtEl>
                                          <p:spTgt spid="234499"/>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34500"/>
                                        </p:tgtEl>
                                        <p:attrNameLst>
                                          <p:attrName>style.visibility</p:attrName>
                                        </p:attrNameLst>
                                      </p:cBhvr>
                                      <p:to>
                                        <p:strVal val="visible"/>
                                      </p:to>
                                    </p:set>
                                    <p:animEffect transition="in" filter="blinds(vertical)">
                                      <p:cBhvr>
                                        <p:cTn id="12" dur="500"/>
                                        <p:tgtEl>
                                          <p:spTgt spid="234500"/>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34501"/>
                                        </p:tgtEl>
                                        <p:attrNameLst>
                                          <p:attrName>style.visibility</p:attrName>
                                        </p:attrNameLst>
                                      </p:cBhvr>
                                      <p:to>
                                        <p:strVal val="visible"/>
                                      </p:to>
                                    </p:set>
                                    <p:animEffect transition="in" filter="blinds(vertical)">
                                      <p:cBhvr>
                                        <p:cTn id="17" dur="500"/>
                                        <p:tgtEl>
                                          <p:spTgt spid="234501"/>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34502"/>
                                        </p:tgtEl>
                                        <p:attrNameLst>
                                          <p:attrName>style.visibility</p:attrName>
                                        </p:attrNameLst>
                                      </p:cBhvr>
                                      <p:to>
                                        <p:strVal val="visible"/>
                                      </p:to>
                                    </p:set>
                                    <p:animEffect transition="in" filter="blinds(vertical)">
                                      <p:cBhvr>
                                        <p:cTn id="22" dur="500"/>
                                        <p:tgtEl>
                                          <p:spTgt spid="234502"/>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34503"/>
                                        </p:tgtEl>
                                        <p:attrNameLst>
                                          <p:attrName>style.visibility</p:attrName>
                                        </p:attrNameLst>
                                      </p:cBhvr>
                                      <p:to>
                                        <p:strVal val="visible"/>
                                      </p:to>
                                    </p:set>
                                    <p:animEffect transition="in" filter="blinds(vertical)">
                                      <p:cBhvr>
                                        <p:cTn id="27" dur="500"/>
                                        <p:tgtEl>
                                          <p:spTgt spid="234503"/>
                                        </p:tgtEl>
                                      </p:cBhvr>
                                    </p:animEffect>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234504"/>
                                        </p:tgtEl>
                                        <p:attrNameLst>
                                          <p:attrName>style.visibility</p:attrName>
                                        </p:attrNameLst>
                                      </p:cBhvr>
                                      <p:to>
                                        <p:strVal val="visible"/>
                                      </p:to>
                                    </p:set>
                                    <p:animEffect transition="in" filter="blinds(vertical)">
                                      <p:cBhvr>
                                        <p:cTn id="32" dur="500"/>
                                        <p:tgtEl>
                                          <p:spTgt spid="234504"/>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234505"/>
                                        </p:tgtEl>
                                        <p:attrNameLst>
                                          <p:attrName>style.visibility</p:attrName>
                                        </p:attrNameLst>
                                      </p:cBhvr>
                                      <p:to>
                                        <p:strVal val="visible"/>
                                      </p:to>
                                    </p:set>
                                    <p:animEffect transition="in" filter="blinds(vertical)">
                                      <p:cBhvr>
                                        <p:cTn id="37" dur="500"/>
                                        <p:tgtEl>
                                          <p:spTgt spid="234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p:bldP spid="234500" grpId="0"/>
      <p:bldP spid="234501" grpId="0"/>
      <p:bldP spid="234502" grpId="0"/>
      <p:bldP spid="234503" grpId="0"/>
      <p:bldP spid="234504" grpId="0"/>
      <p:bldP spid="23450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107950" y="3933825"/>
            <a:ext cx="9144000" cy="1820863"/>
          </a:xfrm>
          <a:prstGeom prst="rect">
            <a:avLst/>
          </a:prstGeom>
          <a:noFill/>
          <a:ln w="9525">
            <a:noFill/>
            <a:miter lim="800000"/>
          </a:ln>
        </p:spPr>
        <p:txBody>
          <a:bodyPr>
            <a:spAutoFit/>
          </a:bodyPr>
          <a:lstStyle/>
          <a:p>
            <a:pPr>
              <a:lnSpc>
                <a:spcPct val="135000"/>
              </a:lnSpc>
            </a:pPr>
            <a:r>
              <a:rPr kumimoji="1" lang="zh-CN" altLang="en-US" sz="2800" b="1">
                <a:latin typeface="Times New Roman" pitchFamily="18" charset="0"/>
                <a:ea typeface="楷体" pitchFamily="49" charset="-122"/>
                <a:cs typeface="Times New Roman" pitchFamily="18" charset="0"/>
              </a:rPr>
              <a:t>基本技能：</a:t>
            </a:r>
          </a:p>
          <a:p>
            <a:pPr>
              <a:lnSpc>
                <a:spcPct val="135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1</a:t>
            </a:r>
            <a:r>
              <a:rPr kumimoji="1" lang="zh-CN" altLang="en-US" sz="2800" b="1">
                <a:latin typeface="Times New Roman" pitchFamily="18" charset="0"/>
                <a:ea typeface="楷体" pitchFamily="49" charset="-122"/>
                <a:cs typeface="Times New Roman" pitchFamily="18" charset="0"/>
              </a:rPr>
              <a:t>）酒精灯、温度计的使用技能；</a:t>
            </a:r>
          </a:p>
          <a:p>
            <a:pPr>
              <a:lnSpc>
                <a:spcPct val="135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2</a:t>
            </a:r>
            <a:r>
              <a:rPr kumimoji="1" lang="zh-CN" altLang="en-US" sz="2800" b="1">
                <a:latin typeface="Times New Roman" pitchFamily="18" charset="0"/>
                <a:ea typeface="楷体" pitchFamily="49" charset="-122"/>
                <a:cs typeface="Times New Roman" pitchFamily="18" charset="0"/>
              </a:rPr>
              <a:t>）组装垂直组合实验器材的技能。</a:t>
            </a:r>
          </a:p>
        </p:txBody>
      </p:sp>
      <p:sp>
        <p:nvSpPr>
          <p:cNvPr id="235523" name="Text Box 3"/>
          <p:cNvSpPr txBox="1">
            <a:spLocks noChangeArrowheads="1"/>
          </p:cNvSpPr>
          <p:nvPr/>
        </p:nvSpPr>
        <p:spPr bwMode="auto">
          <a:xfrm>
            <a:off x="107950" y="177800"/>
            <a:ext cx="9036050" cy="3683000"/>
          </a:xfrm>
          <a:prstGeom prst="rect">
            <a:avLst/>
          </a:prstGeom>
          <a:noFill/>
          <a:ln w="9525">
            <a:noFill/>
            <a:miter lim="800000"/>
          </a:ln>
        </p:spPr>
        <p:txBody>
          <a:bodyPr>
            <a:spAutoFit/>
          </a:bodyPr>
          <a:lstStyle/>
          <a:p>
            <a:pPr>
              <a:lnSpc>
                <a:spcPct val="140000"/>
              </a:lnSpc>
            </a:pPr>
            <a:r>
              <a:rPr kumimoji="1" lang="zh-CN" altLang="en-US" sz="2800" b="1">
                <a:latin typeface="Times New Roman" pitchFamily="18" charset="0"/>
                <a:ea typeface="楷体" pitchFamily="49" charset="-122"/>
                <a:cs typeface="Times New Roman" pitchFamily="18" charset="0"/>
              </a:rPr>
              <a:t>基本规律：</a:t>
            </a:r>
          </a:p>
          <a:p>
            <a:pPr>
              <a:lnSpc>
                <a:spcPct val="140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1</a:t>
            </a:r>
            <a:r>
              <a:rPr kumimoji="1" lang="zh-CN" altLang="en-US" sz="2800" b="1">
                <a:latin typeface="Times New Roman" pitchFamily="18" charset="0"/>
                <a:ea typeface="楷体" pitchFamily="49" charset="-122"/>
                <a:cs typeface="Times New Roman" pitchFamily="18" charset="0"/>
              </a:rPr>
              <a:t>）晶体熔化的条件：一是</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a:p>
            <a:pPr>
              <a:lnSpc>
                <a:spcPct val="140000"/>
              </a:lnSpc>
            </a:pPr>
            <a:r>
              <a:rPr kumimoji="1" lang="zh-CN" altLang="en-US" sz="2800" b="1">
                <a:latin typeface="Times New Roman" pitchFamily="18" charset="0"/>
                <a:ea typeface="楷体" pitchFamily="49" charset="-122"/>
                <a:cs typeface="Times New Roman" pitchFamily="18" charset="0"/>
              </a:rPr>
              <a:t>                     二是</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a:p>
            <a:pPr>
              <a:lnSpc>
                <a:spcPct val="140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2</a:t>
            </a:r>
            <a:r>
              <a:rPr kumimoji="1" lang="zh-CN" altLang="en-US" sz="2800" b="1">
                <a:latin typeface="Times New Roman" pitchFamily="18" charset="0"/>
                <a:ea typeface="楷体" pitchFamily="49" charset="-122"/>
                <a:cs typeface="Times New Roman" pitchFamily="18" charset="0"/>
              </a:rPr>
              <a:t>）同种物质的熔点和凝固点</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，不同物质的</a:t>
            </a:r>
          </a:p>
          <a:p>
            <a:pPr>
              <a:lnSpc>
                <a:spcPct val="140000"/>
              </a:lnSpc>
            </a:pPr>
            <a:r>
              <a:rPr kumimoji="1" lang="zh-CN" altLang="en-US" sz="2800" b="1">
                <a:latin typeface="Times New Roman" pitchFamily="18" charset="0"/>
                <a:ea typeface="楷体" pitchFamily="49" charset="-122"/>
                <a:cs typeface="Times New Roman" pitchFamily="18" charset="0"/>
              </a:rPr>
              <a:t>     熔点</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a:p>
            <a:pPr>
              <a:lnSpc>
                <a:spcPct val="140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3</a:t>
            </a:r>
            <a:r>
              <a:rPr kumimoji="1" lang="zh-CN" altLang="en-US" sz="2800" b="1">
                <a:latin typeface="Times New Roman" pitchFamily="18" charset="0"/>
                <a:ea typeface="楷体" pitchFamily="49" charset="-122"/>
                <a:cs typeface="Times New Roman" pitchFamily="18" charset="0"/>
              </a:rPr>
              <a:t>）熔化</a:t>
            </a:r>
            <a:r>
              <a:rPr kumimoji="1" lang="zh-CN" altLang="en-US" sz="2800" b="1" u="sng">
                <a:latin typeface="Times New Roman" pitchFamily="18" charset="0"/>
                <a:ea typeface="楷体" pitchFamily="49" charset="-122"/>
                <a:cs typeface="Times New Roman" pitchFamily="18" charset="0"/>
              </a:rPr>
              <a:t>         </a:t>
            </a:r>
            <a:r>
              <a:rPr kumimoji="1" lang="en-US" altLang="zh-CN" sz="2800" b="1">
                <a:latin typeface="Times New Roman" pitchFamily="18" charset="0"/>
                <a:ea typeface="楷体" pitchFamily="49" charset="-122"/>
                <a:cs typeface="Times New Roman" pitchFamily="18" charset="0"/>
              </a:rPr>
              <a:t>,</a:t>
            </a:r>
            <a:r>
              <a:rPr kumimoji="1" lang="zh-CN" altLang="en-US" sz="2800" b="1">
                <a:latin typeface="Times New Roman" pitchFamily="18" charset="0"/>
                <a:ea typeface="楷体" pitchFamily="49" charset="-122"/>
                <a:cs typeface="Times New Roman" pitchFamily="18" charset="0"/>
              </a:rPr>
              <a:t>凝固</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p:txBody>
      </p:sp>
      <p:sp>
        <p:nvSpPr>
          <p:cNvPr id="235524" name="Text Box 4"/>
          <p:cNvSpPr txBox="1">
            <a:spLocks noChangeArrowheads="1"/>
          </p:cNvSpPr>
          <p:nvPr/>
        </p:nvSpPr>
        <p:spPr bwMode="auto">
          <a:xfrm>
            <a:off x="4643438" y="884238"/>
            <a:ext cx="2022475"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温度到达熔点</a:t>
            </a:r>
          </a:p>
        </p:txBody>
      </p:sp>
      <p:sp>
        <p:nvSpPr>
          <p:cNvPr id="235525" name="Text Box 5"/>
          <p:cNvSpPr txBox="1">
            <a:spLocks noChangeArrowheads="1"/>
          </p:cNvSpPr>
          <p:nvPr/>
        </p:nvSpPr>
        <p:spPr bwMode="auto">
          <a:xfrm>
            <a:off x="3143240" y="1428736"/>
            <a:ext cx="1409700"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继续吸热</a:t>
            </a:r>
          </a:p>
        </p:txBody>
      </p:sp>
      <p:sp>
        <p:nvSpPr>
          <p:cNvPr id="235526" name="Text Box 6"/>
          <p:cNvSpPr txBox="1">
            <a:spLocks noChangeArrowheads="1"/>
          </p:cNvSpPr>
          <p:nvPr/>
        </p:nvSpPr>
        <p:spPr bwMode="auto">
          <a:xfrm>
            <a:off x="5072066" y="2071678"/>
            <a:ext cx="796925"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相同</a:t>
            </a:r>
          </a:p>
        </p:txBody>
      </p:sp>
      <p:sp>
        <p:nvSpPr>
          <p:cNvPr id="235527" name="Text Box 7"/>
          <p:cNvSpPr txBox="1">
            <a:spLocks noChangeArrowheads="1"/>
          </p:cNvSpPr>
          <p:nvPr/>
        </p:nvSpPr>
        <p:spPr bwMode="auto">
          <a:xfrm>
            <a:off x="1346183" y="2708275"/>
            <a:ext cx="796925"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不同</a:t>
            </a:r>
          </a:p>
        </p:txBody>
      </p:sp>
      <p:sp>
        <p:nvSpPr>
          <p:cNvPr id="235528" name="Text Box 8"/>
          <p:cNvSpPr txBox="1">
            <a:spLocks noChangeArrowheads="1"/>
          </p:cNvSpPr>
          <p:nvPr/>
        </p:nvSpPr>
        <p:spPr bwMode="auto">
          <a:xfrm>
            <a:off x="1785918" y="3284538"/>
            <a:ext cx="796925"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吸热</a:t>
            </a:r>
          </a:p>
        </p:txBody>
      </p:sp>
      <p:sp>
        <p:nvSpPr>
          <p:cNvPr id="235529" name="Text Box 9"/>
          <p:cNvSpPr txBox="1">
            <a:spLocks noChangeArrowheads="1"/>
          </p:cNvSpPr>
          <p:nvPr/>
        </p:nvSpPr>
        <p:spPr bwMode="auto">
          <a:xfrm>
            <a:off x="3428992" y="3284538"/>
            <a:ext cx="796925" cy="457200"/>
          </a:xfrm>
          <a:prstGeom prst="rect">
            <a:avLst/>
          </a:prstGeom>
          <a:noFill/>
          <a:ln w="9525">
            <a:noFill/>
            <a:miter lim="800000"/>
          </a:ln>
        </p:spPr>
        <p:txBody>
          <a:bodyPr wrap="none">
            <a:spAutoFit/>
          </a:bodyPr>
          <a:lstStyle/>
          <a:p>
            <a:r>
              <a:rPr kumimoji="1" lang="zh-CN" altLang="en-US" sz="2400" b="1">
                <a:solidFill>
                  <a:srgbClr val="0033CC"/>
                </a:solidFill>
                <a:latin typeface="Times New Roman" pitchFamily="18" charset="0"/>
                <a:ea typeface="楷体" pitchFamily="49" charset="-122"/>
                <a:cs typeface="Times New Roman" pitchFamily="18" charset="0"/>
              </a:rPr>
              <a:t>放热</a:t>
            </a:r>
          </a:p>
        </p:txBody>
      </p:sp>
      <p:sp>
        <p:nvSpPr>
          <p:cNvPr id="235530" name="Text Box 10"/>
          <p:cNvSpPr txBox="1">
            <a:spLocks noChangeArrowheads="1"/>
          </p:cNvSpPr>
          <p:nvPr/>
        </p:nvSpPr>
        <p:spPr bwMode="auto">
          <a:xfrm>
            <a:off x="107950" y="5949950"/>
            <a:ext cx="8399463" cy="519113"/>
          </a:xfrm>
          <a:prstGeom prst="rect">
            <a:avLst/>
          </a:prstGeom>
          <a:noFill/>
          <a:ln w="9525">
            <a:noFill/>
            <a:miter lim="800000"/>
          </a:ln>
        </p:spPr>
        <p:txBody>
          <a:bodyPr wrap="none">
            <a:spAutoFit/>
          </a:bodyPr>
          <a:lstStyle/>
          <a:p>
            <a:r>
              <a:rPr kumimoji="1" lang="zh-CN" altLang="en-US" sz="2800" b="1">
                <a:latin typeface="Times New Roman" pitchFamily="18" charset="0"/>
                <a:ea typeface="楷体" pitchFamily="49" charset="-122"/>
                <a:cs typeface="Times New Roman" pitchFamily="18" charset="0"/>
              </a:rPr>
              <a:t>基本方法：利用实验数据绘制图象来分析问题的方法</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5523"/>
                                        </p:tgtEl>
                                        <p:attrNameLst>
                                          <p:attrName>style.visibility</p:attrName>
                                        </p:attrNameLst>
                                      </p:cBhvr>
                                      <p:to>
                                        <p:strVal val="visible"/>
                                      </p:to>
                                    </p:set>
                                    <p:animEffect transition="in" filter="checkerboard(across)">
                                      <p:cBhvr>
                                        <p:cTn id="7" dur="500"/>
                                        <p:tgtEl>
                                          <p:spTgt spid="235523"/>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35522"/>
                                        </p:tgtEl>
                                        <p:attrNameLst>
                                          <p:attrName>style.visibility</p:attrName>
                                        </p:attrNameLst>
                                      </p:cBhvr>
                                      <p:to>
                                        <p:strVal val="visible"/>
                                      </p:to>
                                    </p:set>
                                    <p:animEffect transition="in" filter="checkerboard(across)">
                                      <p:cBhvr>
                                        <p:cTn id="11" dur="500"/>
                                        <p:tgtEl>
                                          <p:spTgt spid="235522"/>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35530"/>
                                        </p:tgtEl>
                                        <p:attrNameLst>
                                          <p:attrName>style.visibility</p:attrName>
                                        </p:attrNameLst>
                                      </p:cBhvr>
                                      <p:to>
                                        <p:strVal val="visible"/>
                                      </p:to>
                                    </p:set>
                                    <p:animEffect transition="in" filter="checkerboard(across)">
                                      <p:cBhvr>
                                        <p:cTn id="15" dur="500"/>
                                        <p:tgtEl>
                                          <p:spTgt spid="235530"/>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235524"/>
                                        </p:tgtEl>
                                        <p:attrNameLst>
                                          <p:attrName>style.visibility</p:attrName>
                                        </p:attrNameLst>
                                      </p:cBhvr>
                                      <p:to>
                                        <p:strVal val="visible"/>
                                      </p:to>
                                    </p:set>
                                    <p:animEffect transition="in" filter="blinds(vertical)">
                                      <p:cBhvr>
                                        <p:cTn id="20" dur="500"/>
                                        <p:tgtEl>
                                          <p:spTgt spid="235524"/>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235525"/>
                                        </p:tgtEl>
                                        <p:attrNameLst>
                                          <p:attrName>style.visibility</p:attrName>
                                        </p:attrNameLst>
                                      </p:cBhvr>
                                      <p:to>
                                        <p:strVal val="visible"/>
                                      </p:to>
                                    </p:set>
                                    <p:animEffect transition="in" filter="blinds(vertical)">
                                      <p:cBhvr>
                                        <p:cTn id="25" dur="500"/>
                                        <p:tgtEl>
                                          <p:spTgt spid="235525"/>
                                        </p:tgtEl>
                                      </p:cBhvr>
                                    </p:animEffect>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3" presetClass="entr" presetSubtype="5" fill="hold" grpId="0" nodeType="clickEffect">
                                  <p:stCondLst>
                                    <p:cond delay="0"/>
                                  </p:stCondLst>
                                  <p:childTnLst>
                                    <p:set>
                                      <p:cBhvr>
                                        <p:cTn id="29" dur="1" fill="hold">
                                          <p:stCondLst>
                                            <p:cond delay="0"/>
                                          </p:stCondLst>
                                        </p:cTn>
                                        <p:tgtEl>
                                          <p:spTgt spid="235526"/>
                                        </p:tgtEl>
                                        <p:attrNameLst>
                                          <p:attrName>style.visibility</p:attrName>
                                        </p:attrNameLst>
                                      </p:cBhvr>
                                      <p:to>
                                        <p:strVal val="visible"/>
                                      </p:to>
                                    </p:set>
                                    <p:animEffect transition="in" filter="blinds(vertical)">
                                      <p:cBhvr>
                                        <p:cTn id="30" dur="500"/>
                                        <p:tgtEl>
                                          <p:spTgt spid="235526"/>
                                        </p:tgtEl>
                                      </p:cBhvr>
                                    </p:animEffect>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235527"/>
                                        </p:tgtEl>
                                        <p:attrNameLst>
                                          <p:attrName>style.visibility</p:attrName>
                                        </p:attrNameLst>
                                      </p:cBhvr>
                                      <p:to>
                                        <p:strVal val="visible"/>
                                      </p:to>
                                    </p:set>
                                    <p:animEffect transition="in" filter="blinds(vertical)">
                                      <p:cBhvr>
                                        <p:cTn id="35" dur="500"/>
                                        <p:tgtEl>
                                          <p:spTgt spid="235527"/>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3" presetClass="entr" presetSubtype="5" fill="hold" grpId="0" nodeType="clickEffect">
                                  <p:stCondLst>
                                    <p:cond delay="0"/>
                                  </p:stCondLst>
                                  <p:childTnLst>
                                    <p:set>
                                      <p:cBhvr>
                                        <p:cTn id="39" dur="1" fill="hold">
                                          <p:stCondLst>
                                            <p:cond delay="0"/>
                                          </p:stCondLst>
                                        </p:cTn>
                                        <p:tgtEl>
                                          <p:spTgt spid="235528"/>
                                        </p:tgtEl>
                                        <p:attrNameLst>
                                          <p:attrName>style.visibility</p:attrName>
                                        </p:attrNameLst>
                                      </p:cBhvr>
                                      <p:to>
                                        <p:strVal val="visible"/>
                                      </p:to>
                                    </p:set>
                                    <p:animEffect transition="in" filter="blinds(vertical)">
                                      <p:cBhvr>
                                        <p:cTn id="40" dur="500"/>
                                        <p:tgtEl>
                                          <p:spTgt spid="235528"/>
                                        </p:tgtEl>
                                      </p:cBhvr>
                                    </p:animEffect>
                                  </p:childTnLst>
                                </p:cTn>
                              </p:par>
                            </p:childTnLst>
                          </p:cTn>
                        </p:par>
                      </p:childTnLst>
                    </p:cTn>
                  </p:par>
                  <p:par>
                    <p:cTn id="41" fill="hold" nodeType="clickPar">
                      <p:stCondLst>
                        <p:cond delay="indefinite"/>
                        <p:cond evt="onBegin" delay="0">
                          <p:tn val="40"/>
                        </p:cond>
                      </p:stCondLst>
                      <p:childTnLst>
                        <p:par>
                          <p:cTn id="42" fill="hold" nodeType="afterGroup">
                            <p:stCondLst>
                              <p:cond delay="0"/>
                            </p:stCondLst>
                            <p:childTnLst>
                              <p:par>
                                <p:cTn id="43" presetID="3" presetClass="entr" presetSubtype="5" fill="hold" grpId="0" nodeType="clickEffect">
                                  <p:stCondLst>
                                    <p:cond delay="0"/>
                                  </p:stCondLst>
                                  <p:childTnLst>
                                    <p:set>
                                      <p:cBhvr>
                                        <p:cTn id="44" dur="1" fill="hold">
                                          <p:stCondLst>
                                            <p:cond delay="0"/>
                                          </p:stCondLst>
                                        </p:cTn>
                                        <p:tgtEl>
                                          <p:spTgt spid="235529"/>
                                        </p:tgtEl>
                                        <p:attrNameLst>
                                          <p:attrName>style.visibility</p:attrName>
                                        </p:attrNameLst>
                                      </p:cBhvr>
                                      <p:to>
                                        <p:strVal val="visible"/>
                                      </p:to>
                                    </p:set>
                                    <p:animEffect transition="in" filter="blinds(vertical)">
                                      <p:cBhvr>
                                        <p:cTn id="45" dur="500"/>
                                        <p:tgtEl>
                                          <p:spTgt spid="235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P spid="235523" grpId="0"/>
      <p:bldP spid="235524" grpId="0"/>
      <p:bldP spid="235525" grpId="0"/>
      <p:bldP spid="235526" grpId="0"/>
      <p:bldP spid="235527" grpId="0"/>
      <p:bldP spid="235528" grpId="0"/>
      <p:bldP spid="235529" grpId="0"/>
      <p:bldP spid="2355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682625" y="6164263"/>
            <a:ext cx="8064500" cy="0"/>
          </a:xfrm>
          <a:prstGeom prst="line">
            <a:avLst/>
          </a:prstGeom>
          <a:noFill/>
          <a:ln w="63500">
            <a:solidFill>
              <a:srgbClr val="000000"/>
            </a:solidFill>
            <a:round/>
            <a:tailEnd type="triangle" w="med" len="med"/>
          </a:ln>
        </p:spPr>
        <p:txBody>
          <a:bodyPr wrap="none"/>
          <a:lstStyle/>
          <a:p>
            <a:endParaRPr lang="zh-CN" altLang="en-US"/>
          </a:p>
        </p:txBody>
      </p:sp>
      <p:sp>
        <p:nvSpPr>
          <p:cNvPr id="30723" name="Line 3"/>
          <p:cNvSpPr>
            <a:spLocks noChangeShapeType="1"/>
          </p:cNvSpPr>
          <p:nvPr/>
        </p:nvSpPr>
        <p:spPr bwMode="auto">
          <a:xfrm flipH="1" flipV="1">
            <a:off x="684213" y="404813"/>
            <a:ext cx="0" cy="5761037"/>
          </a:xfrm>
          <a:prstGeom prst="line">
            <a:avLst/>
          </a:prstGeom>
          <a:noFill/>
          <a:ln w="63500">
            <a:solidFill>
              <a:srgbClr val="000000"/>
            </a:solidFill>
            <a:round/>
            <a:tailEnd type="triangle" w="med" len="med"/>
          </a:ln>
        </p:spPr>
        <p:txBody>
          <a:bodyPr wrap="none"/>
          <a:lstStyle/>
          <a:p>
            <a:endParaRPr lang="zh-CN" altLang="en-US"/>
          </a:p>
        </p:txBody>
      </p:sp>
      <p:grpSp>
        <p:nvGrpSpPr>
          <p:cNvPr id="30724" name="Group 4"/>
          <p:cNvGrpSpPr/>
          <p:nvPr/>
        </p:nvGrpSpPr>
        <p:grpSpPr>
          <a:xfrm>
            <a:off x="684213" y="1844675"/>
            <a:ext cx="3889375" cy="3313113"/>
            <a:chOff x="431" y="1162"/>
            <a:chExt cx="2450" cy="2087"/>
          </a:xfrm>
        </p:grpSpPr>
        <p:sp>
          <p:nvSpPr>
            <p:cNvPr id="30752" name="Line 5"/>
            <p:cNvSpPr>
              <a:spLocks noChangeShapeType="1"/>
            </p:cNvSpPr>
            <p:nvPr/>
          </p:nvSpPr>
          <p:spPr bwMode="auto">
            <a:xfrm flipV="1">
              <a:off x="431" y="2115"/>
              <a:ext cx="816" cy="1134"/>
            </a:xfrm>
            <a:prstGeom prst="line">
              <a:avLst/>
            </a:prstGeom>
            <a:noFill/>
            <a:ln w="63500">
              <a:solidFill>
                <a:srgbClr val="FF0000"/>
              </a:solidFill>
              <a:round/>
            </a:ln>
          </p:spPr>
          <p:txBody>
            <a:bodyPr wrap="none"/>
            <a:lstStyle/>
            <a:p>
              <a:endParaRPr lang="zh-CN" altLang="en-US"/>
            </a:p>
          </p:txBody>
        </p:sp>
        <p:sp>
          <p:nvSpPr>
            <p:cNvPr id="30753" name="Line 6"/>
            <p:cNvSpPr>
              <a:spLocks noChangeShapeType="1"/>
            </p:cNvSpPr>
            <p:nvPr/>
          </p:nvSpPr>
          <p:spPr bwMode="auto">
            <a:xfrm>
              <a:off x="1247" y="2115"/>
              <a:ext cx="817" cy="0"/>
            </a:xfrm>
            <a:prstGeom prst="line">
              <a:avLst/>
            </a:prstGeom>
            <a:noFill/>
            <a:ln w="63500">
              <a:solidFill>
                <a:schemeClr val="tx1"/>
              </a:solidFill>
              <a:round/>
            </a:ln>
          </p:spPr>
          <p:txBody>
            <a:bodyPr wrap="none"/>
            <a:lstStyle/>
            <a:p>
              <a:endParaRPr lang="zh-CN" altLang="en-US"/>
            </a:p>
          </p:txBody>
        </p:sp>
        <p:sp>
          <p:nvSpPr>
            <p:cNvPr id="30754" name="Line 7"/>
            <p:cNvSpPr>
              <a:spLocks noChangeShapeType="1"/>
            </p:cNvSpPr>
            <p:nvPr/>
          </p:nvSpPr>
          <p:spPr bwMode="auto">
            <a:xfrm flipV="1">
              <a:off x="2064" y="1162"/>
              <a:ext cx="817" cy="953"/>
            </a:xfrm>
            <a:prstGeom prst="line">
              <a:avLst/>
            </a:prstGeom>
            <a:noFill/>
            <a:ln w="63500">
              <a:solidFill>
                <a:srgbClr val="FF00FF"/>
              </a:solidFill>
              <a:round/>
            </a:ln>
          </p:spPr>
          <p:txBody>
            <a:bodyPr wrap="none"/>
            <a:lstStyle/>
            <a:p>
              <a:endParaRPr lang="zh-CN" altLang="en-US"/>
            </a:p>
          </p:txBody>
        </p:sp>
      </p:grpSp>
      <p:grpSp>
        <p:nvGrpSpPr>
          <p:cNvPr id="30725" name="Group 8"/>
          <p:cNvGrpSpPr/>
          <p:nvPr/>
        </p:nvGrpSpPr>
        <p:grpSpPr>
          <a:xfrm>
            <a:off x="4572000" y="1844675"/>
            <a:ext cx="3816350" cy="3529013"/>
            <a:chOff x="2880" y="1162"/>
            <a:chExt cx="2404" cy="2223"/>
          </a:xfrm>
        </p:grpSpPr>
        <p:sp>
          <p:nvSpPr>
            <p:cNvPr id="30749" name="Line 9"/>
            <p:cNvSpPr>
              <a:spLocks noChangeShapeType="1"/>
            </p:cNvSpPr>
            <p:nvPr/>
          </p:nvSpPr>
          <p:spPr bwMode="auto">
            <a:xfrm>
              <a:off x="2880" y="1162"/>
              <a:ext cx="771" cy="998"/>
            </a:xfrm>
            <a:prstGeom prst="line">
              <a:avLst/>
            </a:prstGeom>
            <a:noFill/>
            <a:ln w="63500">
              <a:solidFill>
                <a:srgbClr val="FF00FF"/>
              </a:solidFill>
              <a:round/>
            </a:ln>
          </p:spPr>
          <p:txBody>
            <a:bodyPr wrap="none"/>
            <a:lstStyle/>
            <a:p>
              <a:endParaRPr lang="zh-CN" altLang="en-US"/>
            </a:p>
          </p:txBody>
        </p:sp>
        <p:sp>
          <p:nvSpPr>
            <p:cNvPr id="30750" name="Line 10"/>
            <p:cNvSpPr>
              <a:spLocks noChangeShapeType="1"/>
            </p:cNvSpPr>
            <p:nvPr/>
          </p:nvSpPr>
          <p:spPr bwMode="auto">
            <a:xfrm>
              <a:off x="3651" y="2160"/>
              <a:ext cx="862" cy="0"/>
            </a:xfrm>
            <a:prstGeom prst="line">
              <a:avLst/>
            </a:prstGeom>
            <a:noFill/>
            <a:ln w="63500">
              <a:solidFill>
                <a:schemeClr val="tx1"/>
              </a:solidFill>
              <a:round/>
            </a:ln>
          </p:spPr>
          <p:txBody>
            <a:bodyPr wrap="none"/>
            <a:lstStyle/>
            <a:p>
              <a:endParaRPr lang="zh-CN" altLang="en-US"/>
            </a:p>
          </p:txBody>
        </p:sp>
        <p:sp>
          <p:nvSpPr>
            <p:cNvPr id="30751" name="Line 11"/>
            <p:cNvSpPr>
              <a:spLocks noChangeShapeType="1"/>
            </p:cNvSpPr>
            <p:nvPr/>
          </p:nvSpPr>
          <p:spPr bwMode="auto">
            <a:xfrm>
              <a:off x="4513" y="2160"/>
              <a:ext cx="771" cy="1225"/>
            </a:xfrm>
            <a:prstGeom prst="line">
              <a:avLst/>
            </a:prstGeom>
            <a:noFill/>
            <a:ln w="63500">
              <a:solidFill>
                <a:srgbClr val="FF0000"/>
              </a:solidFill>
              <a:round/>
            </a:ln>
          </p:spPr>
          <p:txBody>
            <a:bodyPr wrap="none"/>
            <a:lstStyle/>
            <a:p>
              <a:endParaRPr lang="zh-CN" altLang="en-US"/>
            </a:p>
          </p:txBody>
        </p:sp>
      </p:grpSp>
      <p:sp>
        <p:nvSpPr>
          <p:cNvPr id="30726" name="Line 12"/>
          <p:cNvSpPr>
            <a:spLocks noChangeShapeType="1"/>
          </p:cNvSpPr>
          <p:nvPr/>
        </p:nvSpPr>
        <p:spPr bwMode="auto">
          <a:xfrm flipH="1">
            <a:off x="684213" y="3357563"/>
            <a:ext cx="1295400" cy="0"/>
          </a:xfrm>
          <a:prstGeom prst="line">
            <a:avLst/>
          </a:prstGeom>
          <a:noFill/>
          <a:ln w="25400">
            <a:solidFill>
              <a:srgbClr val="000000"/>
            </a:solidFill>
            <a:prstDash val="dash"/>
            <a:round/>
          </a:ln>
        </p:spPr>
        <p:txBody>
          <a:bodyPr wrap="none"/>
          <a:lstStyle/>
          <a:p>
            <a:endParaRPr lang="zh-CN" altLang="en-US"/>
          </a:p>
        </p:txBody>
      </p:sp>
      <p:sp>
        <p:nvSpPr>
          <p:cNvPr id="30727" name="Text Box 13"/>
          <p:cNvSpPr txBox="1">
            <a:spLocks noChangeArrowheads="1"/>
          </p:cNvSpPr>
          <p:nvPr/>
        </p:nvSpPr>
        <p:spPr bwMode="auto">
          <a:xfrm>
            <a:off x="179388" y="3141663"/>
            <a:ext cx="1079500" cy="457200"/>
          </a:xfrm>
          <a:prstGeom prst="rect">
            <a:avLst/>
          </a:prstGeom>
          <a:noFill/>
          <a:ln w="63500">
            <a:noFill/>
            <a:miter lim="800000"/>
          </a:ln>
        </p:spPr>
        <p:txBody>
          <a:bodyPr>
            <a:spAutoFit/>
          </a:bodyPr>
          <a:lstStyle/>
          <a:p>
            <a:pPr>
              <a:spcBef>
                <a:spcPct val="50000"/>
              </a:spcBef>
            </a:pPr>
            <a:r>
              <a:rPr kumimoji="1" lang="en-US" altLang="zh-CN" sz="2400" b="1">
                <a:latin typeface="Times New Roman" pitchFamily="18" charset="0"/>
              </a:rPr>
              <a:t>80</a:t>
            </a:r>
          </a:p>
        </p:txBody>
      </p:sp>
      <p:sp>
        <p:nvSpPr>
          <p:cNvPr id="30728" name="Text Box 14"/>
          <p:cNvSpPr txBox="1">
            <a:spLocks noChangeArrowheads="1"/>
          </p:cNvSpPr>
          <p:nvPr/>
        </p:nvSpPr>
        <p:spPr bwMode="auto">
          <a:xfrm>
            <a:off x="755650" y="333375"/>
            <a:ext cx="647700" cy="457200"/>
          </a:xfrm>
          <a:prstGeom prst="rect">
            <a:avLst/>
          </a:prstGeom>
          <a:noFill/>
          <a:ln w="63500">
            <a:noFill/>
            <a:miter lim="800000"/>
          </a:ln>
        </p:spPr>
        <p:txBody>
          <a:bodyPr>
            <a:spAutoFit/>
          </a:bodyPr>
          <a:lstStyle/>
          <a:p>
            <a:pPr>
              <a:spcBef>
                <a:spcPct val="50000"/>
              </a:spcBef>
            </a:pPr>
            <a:r>
              <a:rPr kumimoji="1" lang="en-US" altLang="zh-CN" sz="2400" b="1">
                <a:solidFill>
                  <a:schemeClr val="bg2"/>
                </a:solidFill>
                <a:latin typeface="Times New Roman" pitchFamily="18" charset="0"/>
                <a:cs typeface="Times New Roman" pitchFamily="18" charset="0"/>
              </a:rPr>
              <a:t>ºC</a:t>
            </a:r>
          </a:p>
        </p:txBody>
      </p:sp>
      <p:sp>
        <p:nvSpPr>
          <p:cNvPr id="30729" name="Line 15"/>
          <p:cNvSpPr>
            <a:spLocks noChangeShapeType="1"/>
          </p:cNvSpPr>
          <p:nvPr/>
        </p:nvSpPr>
        <p:spPr bwMode="auto">
          <a:xfrm flipH="1">
            <a:off x="1979613" y="3357563"/>
            <a:ext cx="0" cy="2808287"/>
          </a:xfrm>
          <a:prstGeom prst="line">
            <a:avLst/>
          </a:prstGeom>
          <a:noFill/>
          <a:ln w="25400">
            <a:solidFill>
              <a:srgbClr val="000000"/>
            </a:solidFill>
            <a:prstDash val="dash"/>
            <a:round/>
          </a:ln>
        </p:spPr>
        <p:txBody>
          <a:bodyPr wrap="none"/>
          <a:lstStyle/>
          <a:p>
            <a:endParaRPr lang="zh-CN" altLang="en-US"/>
          </a:p>
        </p:txBody>
      </p:sp>
      <p:sp>
        <p:nvSpPr>
          <p:cNvPr id="30730" name="Line 16"/>
          <p:cNvSpPr>
            <a:spLocks noChangeShapeType="1"/>
          </p:cNvSpPr>
          <p:nvPr/>
        </p:nvSpPr>
        <p:spPr bwMode="auto">
          <a:xfrm flipH="1">
            <a:off x="3273425" y="3357563"/>
            <a:ext cx="0" cy="2806700"/>
          </a:xfrm>
          <a:prstGeom prst="line">
            <a:avLst/>
          </a:prstGeom>
          <a:noFill/>
          <a:ln w="25400">
            <a:solidFill>
              <a:srgbClr val="000000"/>
            </a:solidFill>
            <a:prstDash val="dash"/>
            <a:round/>
          </a:ln>
        </p:spPr>
        <p:txBody>
          <a:bodyPr wrap="none"/>
          <a:lstStyle/>
          <a:p>
            <a:endParaRPr lang="zh-CN" altLang="en-US"/>
          </a:p>
        </p:txBody>
      </p:sp>
      <p:sp>
        <p:nvSpPr>
          <p:cNvPr id="30731" name="Line 17"/>
          <p:cNvSpPr>
            <a:spLocks noChangeShapeType="1"/>
          </p:cNvSpPr>
          <p:nvPr/>
        </p:nvSpPr>
        <p:spPr bwMode="auto">
          <a:xfrm flipH="1">
            <a:off x="4572000" y="1844675"/>
            <a:ext cx="0" cy="4321175"/>
          </a:xfrm>
          <a:prstGeom prst="line">
            <a:avLst/>
          </a:prstGeom>
          <a:noFill/>
          <a:ln w="25400">
            <a:solidFill>
              <a:srgbClr val="000000"/>
            </a:solidFill>
            <a:prstDash val="dash"/>
            <a:round/>
          </a:ln>
        </p:spPr>
        <p:txBody>
          <a:bodyPr wrap="none"/>
          <a:lstStyle/>
          <a:p>
            <a:endParaRPr lang="zh-CN" altLang="en-US"/>
          </a:p>
        </p:txBody>
      </p:sp>
      <p:sp>
        <p:nvSpPr>
          <p:cNvPr id="30732" name="Text Box 18"/>
          <p:cNvSpPr txBox="1">
            <a:spLocks noChangeArrowheads="1"/>
          </p:cNvSpPr>
          <p:nvPr/>
        </p:nvSpPr>
        <p:spPr bwMode="auto">
          <a:xfrm>
            <a:off x="395288" y="6165850"/>
            <a:ext cx="647700" cy="457200"/>
          </a:xfrm>
          <a:prstGeom prst="rect">
            <a:avLst/>
          </a:prstGeom>
          <a:noFill/>
          <a:ln w="63500">
            <a:noFill/>
            <a:miter lim="800000"/>
          </a:ln>
        </p:spPr>
        <p:txBody>
          <a:bodyPr>
            <a:spAutoFit/>
          </a:bodyPr>
          <a:lstStyle/>
          <a:p>
            <a:pPr>
              <a:spcBef>
                <a:spcPct val="50000"/>
              </a:spcBef>
            </a:pPr>
            <a:r>
              <a:rPr kumimoji="1" lang="en-US" altLang="zh-CN" sz="2400" b="1">
                <a:latin typeface="Times New Roman" pitchFamily="18" charset="0"/>
                <a:cs typeface="Times New Roman" pitchFamily="18" charset="0"/>
              </a:rPr>
              <a:t>O</a:t>
            </a:r>
          </a:p>
        </p:txBody>
      </p:sp>
      <p:sp>
        <p:nvSpPr>
          <p:cNvPr id="30733" name="Text Box 19"/>
          <p:cNvSpPr txBox="1">
            <a:spLocks noChangeArrowheads="1"/>
          </p:cNvSpPr>
          <p:nvPr/>
        </p:nvSpPr>
        <p:spPr bwMode="auto">
          <a:xfrm>
            <a:off x="1692275" y="6165850"/>
            <a:ext cx="647700" cy="457200"/>
          </a:xfrm>
          <a:prstGeom prst="rect">
            <a:avLst/>
          </a:prstGeom>
          <a:noFill/>
          <a:ln w="63500">
            <a:noFill/>
            <a:miter lim="800000"/>
          </a:ln>
        </p:spPr>
        <p:txBody>
          <a:bodyPr>
            <a:spAutoFit/>
          </a:bodyPr>
          <a:lstStyle/>
          <a:p>
            <a:pPr>
              <a:spcBef>
                <a:spcPct val="50000"/>
              </a:spcBef>
            </a:pPr>
            <a:r>
              <a:rPr kumimoji="1" lang="en-US" altLang="zh-CN" sz="2400" b="1">
                <a:latin typeface="Times New Roman" pitchFamily="18" charset="0"/>
                <a:cs typeface="Times New Roman" pitchFamily="18" charset="0"/>
              </a:rPr>
              <a:t>5</a:t>
            </a:r>
          </a:p>
        </p:txBody>
      </p:sp>
      <p:sp>
        <p:nvSpPr>
          <p:cNvPr id="30734" name="Text Box 20"/>
          <p:cNvSpPr txBox="1">
            <a:spLocks noChangeArrowheads="1"/>
          </p:cNvSpPr>
          <p:nvPr/>
        </p:nvSpPr>
        <p:spPr bwMode="auto">
          <a:xfrm>
            <a:off x="3059113" y="6165850"/>
            <a:ext cx="647700" cy="457200"/>
          </a:xfrm>
          <a:prstGeom prst="rect">
            <a:avLst/>
          </a:prstGeom>
          <a:noFill/>
          <a:ln w="63500">
            <a:noFill/>
            <a:miter lim="800000"/>
          </a:ln>
        </p:spPr>
        <p:txBody>
          <a:bodyPr>
            <a:spAutoFit/>
          </a:bodyPr>
          <a:lstStyle/>
          <a:p>
            <a:pPr>
              <a:spcBef>
                <a:spcPct val="50000"/>
              </a:spcBef>
            </a:pPr>
            <a:r>
              <a:rPr kumimoji="1" lang="en-US" altLang="zh-CN" sz="2400" b="1">
                <a:latin typeface="Times New Roman" pitchFamily="18" charset="0"/>
                <a:cs typeface="Times New Roman" pitchFamily="18" charset="0"/>
              </a:rPr>
              <a:t>9</a:t>
            </a:r>
          </a:p>
        </p:txBody>
      </p:sp>
      <p:sp>
        <p:nvSpPr>
          <p:cNvPr id="30735" name="Text Box 21"/>
          <p:cNvSpPr txBox="1">
            <a:spLocks noChangeArrowheads="1"/>
          </p:cNvSpPr>
          <p:nvPr/>
        </p:nvSpPr>
        <p:spPr bwMode="auto">
          <a:xfrm>
            <a:off x="4284663" y="6165850"/>
            <a:ext cx="647700" cy="457200"/>
          </a:xfrm>
          <a:prstGeom prst="rect">
            <a:avLst/>
          </a:prstGeom>
          <a:noFill/>
          <a:ln w="63500">
            <a:noFill/>
            <a:miter lim="800000"/>
          </a:ln>
        </p:spPr>
        <p:txBody>
          <a:bodyPr>
            <a:spAutoFit/>
          </a:bodyPr>
          <a:lstStyle/>
          <a:p>
            <a:pPr>
              <a:spcBef>
                <a:spcPct val="50000"/>
              </a:spcBef>
            </a:pPr>
            <a:r>
              <a:rPr kumimoji="1" lang="en-US" altLang="zh-CN" sz="2400" b="1">
                <a:latin typeface="Times New Roman" pitchFamily="18" charset="0"/>
                <a:cs typeface="Times New Roman" pitchFamily="18" charset="0"/>
              </a:rPr>
              <a:t>14</a:t>
            </a:r>
          </a:p>
        </p:txBody>
      </p:sp>
      <p:sp>
        <p:nvSpPr>
          <p:cNvPr id="30736" name="Line 22"/>
          <p:cNvSpPr>
            <a:spLocks noChangeShapeType="1"/>
          </p:cNvSpPr>
          <p:nvPr/>
        </p:nvSpPr>
        <p:spPr bwMode="auto">
          <a:xfrm flipH="1">
            <a:off x="5795963" y="3429000"/>
            <a:ext cx="0" cy="2736850"/>
          </a:xfrm>
          <a:prstGeom prst="line">
            <a:avLst/>
          </a:prstGeom>
          <a:noFill/>
          <a:ln w="25400">
            <a:solidFill>
              <a:srgbClr val="000000"/>
            </a:solidFill>
            <a:prstDash val="dash"/>
            <a:round/>
          </a:ln>
        </p:spPr>
        <p:txBody>
          <a:bodyPr wrap="none"/>
          <a:lstStyle/>
          <a:p>
            <a:endParaRPr lang="zh-CN" altLang="en-US"/>
          </a:p>
        </p:txBody>
      </p:sp>
      <p:sp>
        <p:nvSpPr>
          <p:cNvPr id="30737" name="Line 23"/>
          <p:cNvSpPr>
            <a:spLocks noChangeShapeType="1"/>
          </p:cNvSpPr>
          <p:nvPr/>
        </p:nvSpPr>
        <p:spPr bwMode="auto">
          <a:xfrm flipH="1">
            <a:off x="7164388" y="3429000"/>
            <a:ext cx="0" cy="2736850"/>
          </a:xfrm>
          <a:prstGeom prst="line">
            <a:avLst/>
          </a:prstGeom>
          <a:noFill/>
          <a:ln w="25400">
            <a:solidFill>
              <a:srgbClr val="000000"/>
            </a:solidFill>
            <a:prstDash val="dash"/>
            <a:round/>
          </a:ln>
        </p:spPr>
        <p:txBody>
          <a:bodyPr wrap="none"/>
          <a:lstStyle/>
          <a:p>
            <a:endParaRPr lang="zh-CN" altLang="en-US"/>
          </a:p>
        </p:txBody>
      </p:sp>
      <p:sp>
        <p:nvSpPr>
          <p:cNvPr id="30738" name="Line 24"/>
          <p:cNvSpPr>
            <a:spLocks noChangeShapeType="1"/>
          </p:cNvSpPr>
          <p:nvPr/>
        </p:nvSpPr>
        <p:spPr bwMode="auto">
          <a:xfrm flipH="1">
            <a:off x="8388350" y="5373688"/>
            <a:ext cx="0" cy="863600"/>
          </a:xfrm>
          <a:prstGeom prst="line">
            <a:avLst/>
          </a:prstGeom>
          <a:noFill/>
          <a:ln w="25400">
            <a:solidFill>
              <a:srgbClr val="000000"/>
            </a:solidFill>
            <a:prstDash val="dash"/>
            <a:round/>
          </a:ln>
        </p:spPr>
        <p:txBody>
          <a:bodyPr wrap="none"/>
          <a:lstStyle/>
          <a:p>
            <a:endParaRPr lang="zh-CN" altLang="en-US"/>
          </a:p>
        </p:txBody>
      </p:sp>
      <p:sp>
        <p:nvSpPr>
          <p:cNvPr id="30739" name="Text Box 25"/>
          <p:cNvSpPr txBox="1">
            <a:spLocks noChangeArrowheads="1"/>
          </p:cNvSpPr>
          <p:nvPr/>
        </p:nvSpPr>
        <p:spPr bwMode="auto">
          <a:xfrm>
            <a:off x="5580063" y="6211888"/>
            <a:ext cx="647700" cy="457200"/>
          </a:xfrm>
          <a:prstGeom prst="rect">
            <a:avLst/>
          </a:prstGeom>
          <a:noFill/>
          <a:ln w="63500">
            <a:noFill/>
            <a:miter lim="800000"/>
          </a:ln>
        </p:spPr>
        <p:txBody>
          <a:bodyPr>
            <a:spAutoFit/>
          </a:bodyPr>
          <a:lstStyle/>
          <a:p>
            <a:pPr>
              <a:spcBef>
                <a:spcPct val="50000"/>
              </a:spcBef>
            </a:pPr>
            <a:r>
              <a:rPr kumimoji="1" lang="en-US" altLang="zh-CN" sz="2400" b="1">
                <a:latin typeface="Times New Roman" pitchFamily="18" charset="0"/>
                <a:cs typeface="Times New Roman" pitchFamily="18" charset="0"/>
              </a:rPr>
              <a:t>19</a:t>
            </a:r>
          </a:p>
        </p:txBody>
      </p:sp>
      <p:sp>
        <p:nvSpPr>
          <p:cNvPr id="30740" name="Text Box 26"/>
          <p:cNvSpPr txBox="1">
            <a:spLocks noChangeArrowheads="1"/>
          </p:cNvSpPr>
          <p:nvPr/>
        </p:nvSpPr>
        <p:spPr bwMode="auto">
          <a:xfrm>
            <a:off x="6948488" y="6165850"/>
            <a:ext cx="647700" cy="457200"/>
          </a:xfrm>
          <a:prstGeom prst="rect">
            <a:avLst/>
          </a:prstGeom>
          <a:noFill/>
          <a:ln w="63500">
            <a:noFill/>
            <a:miter lim="800000"/>
          </a:ln>
        </p:spPr>
        <p:txBody>
          <a:bodyPr>
            <a:spAutoFit/>
          </a:bodyPr>
          <a:lstStyle/>
          <a:p>
            <a:pPr>
              <a:spcBef>
                <a:spcPct val="50000"/>
              </a:spcBef>
            </a:pPr>
            <a:r>
              <a:rPr kumimoji="1" lang="en-US" altLang="zh-CN" sz="2400" b="1">
                <a:latin typeface="Times New Roman" pitchFamily="18" charset="0"/>
                <a:cs typeface="Times New Roman" pitchFamily="18" charset="0"/>
              </a:rPr>
              <a:t>23</a:t>
            </a:r>
          </a:p>
        </p:txBody>
      </p:sp>
      <p:sp>
        <p:nvSpPr>
          <p:cNvPr id="30741" name="Text Box 27"/>
          <p:cNvSpPr txBox="1">
            <a:spLocks noChangeArrowheads="1"/>
          </p:cNvSpPr>
          <p:nvPr/>
        </p:nvSpPr>
        <p:spPr bwMode="auto">
          <a:xfrm>
            <a:off x="8027988" y="6165850"/>
            <a:ext cx="647700" cy="457200"/>
          </a:xfrm>
          <a:prstGeom prst="rect">
            <a:avLst/>
          </a:prstGeom>
          <a:noFill/>
          <a:ln w="63500">
            <a:noFill/>
            <a:miter lim="800000"/>
          </a:ln>
        </p:spPr>
        <p:txBody>
          <a:bodyPr>
            <a:spAutoFit/>
          </a:bodyPr>
          <a:lstStyle/>
          <a:p>
            <a:pPr>
              <a:spcBef>
                <a:spcPct val="50000"/>
              </a:spcBef>
            </a:pPr>
            <a:r>
              <a:rPr kumimoji="1" lang="en-US" altLang="zh-CN" sz="2400" b="1">
                <a:latin typeface="Times New Roman" pitchFamily="18" charset="0"/>
                <a:cs typeface="Times New Roman" pitchFamily="18" charset="0"/>
              </a:rPr>
              <a:t>28</a:t>
            </a:r>
          </a:p>
        </p:txBody>
      </p:sp>
      <p:sp>
        <p:nvSpPr>
          <p:cNvPr id="30742" name="Text Box 28"/>
          <p:cNvSpPr txBox="1">
            <a:spLocks noChangeArrowheads="1"/>
          </p:cNvSpPr>
          <p:nvPr/>
        </p:nvSpPr>
        <p:spPr bwMode="auto">
          <a:xfrm>
            <a:off x="323850" y="5013325"/>
            <a:ext cx="647700" cy="457200"/>
          </a:xfrm>
          <a:prstGeom prst="rect">
            <a:avLst/>
          </a:prstGeom>
          <a:noFill/>
          <a:ln w="63500">
            <a:noFill/>
            <a:miter lim="800000"/>
          </a:ln>
        </p:spPr>
        <p:txBody>
          <a:bodyPr>
            <a:spAutoFit/>
          </a:bodyPr>
          <a:lstStyle/>
          <a:p>
            <a:pPr>
              <a:spcBef>
                <a:spcPct val="50000"/>
              </a:spcBef>
            </a:pPr>
            <a:r>
              <a:rPr kumimoji="1" lang="en-US" altLang="zh-CN" sz="2400" b="1">
                <a:solidFill>
                  <a:srgbClr val="FF0000"/>
                </a:solidFill>
                <a:latin typeface="Times New Roman" pitchFamily="18" charset="0"/>
                <a:cs typeface="Times New Roman" pitchFamily="18" charset="0"/>
              </a:rPr>
              <a:t>A</a:t>
            </a:r>
          </a:p>
        </p:txBody>
      </p:sp>
      <p:sp>
        <p:nvSpPr>
          <p:cNvPr id="30743" name="Text Box 29"/>
          <p:cNvSpPr txBox="1">
            <a:spLocks noChangeArrowheads="1"/>
          </p:cNvSpPr>
          <p:nvPr/>
        </p:nvSpPr>
        <p:spPr bwMode="auto">
          <a:xfrm>
            <a:off x="1692275" y="2924175"/>
            <a:ext cx="647700" cy="457200"/>
          </a:xfrm>
          <a:prstGeom prst="rect">
            <a:avLst/>
          </a:prstGeom>
          <a:noFill/>
          <a:ln w="63500">
            <a:noFill/>
            <a:miter lim="800000"/>
          </a:ln>
        </p:spPr>
        <p:txBody>
          <a:bodyPr>
            <a:spAutoFit/>
          </a:bodyPr>
          <a:lstStyle/>
          <a:p>
            <a:pPr>
              <a:spcBef>
                <a:spcPct val="50000"/>
              </a:spcBef>
            </a:pPr>
            <a:r>
              <a:rPr kumimoji="1" lang="en-US" altLang="zh-CN" sz="2400" b="1">
                <a:solidFill>
                  <a:srgbClr val="FF0000"/>
                </a:solidFill>
                <a:latin typeface="Times New Roman" pitchFamily="18" charset="0"/>
                <a:cs typeface="Times New Roman" pitchFamily="18" charset="0"/>
              </a:rPr>
              <a:t>B</a:t>
            </a:r>
          </a:p>
        </p:txBody>
      </p:sp>
      <p:sp>
        <p:nvSpPr>
          <p:cNvPr id="30744" name="Text Box 30"/>
          <p:cNvSpPr txBox="1">
            <a:spLocks noChangeArrowheads="1"/>
          </p:cNvSpPr>
          <p:nvPr/>
        </p:nvSpPr>
        <p:spPr bwMode="auto">
          <a:xfrm>
            <a:off x="2987675" y="2924175"/>
            <a:ext cx="647700" cy="457200"/>
          </a:xfrm>
          <a:prstGeom prst="rect">
            <a:avLst/>
          </a:prstGeom>
          <a:noFill/>
          <a:ln w="63500">
            <a:noFill/>
            <a:miter lim="800000"/>
          </a:ln>
        </p:spPr>
        <p:txBody>
          <a:bodyPr>
            <a:spAutoFit/>
          </a:bodyPr>
          <a:lstStyle/>
          <a:p>
            <a:pPr>
              <a:spcBef>
                <a:spcPct val="50000"/>
              </a:spcBef>
            </a:pPr>
            <a:r>
              <a:rPr kumimoji="1" lang="en-US" altLang="zh-CN" sz="2400" b="1">
                <a:solidFill>
                  <a:srgbClr val="FF0000"/>
                </a:solidFill>
                <a:latin typeface="Times New Roman" pitchFamily="18" charset="0"/>
                <a:cs typeface="Times New Roman" pitchFamily="18" charset="0"/>
              </a:rPr>
              <a:t>C</a:t>
            </a:r>
          </a:p>
        </p:txBody>
      </p:sp>
      <p:sp>
        <p:nvSpPr>
          <p:cNvPr id="30745" name="Text Box 31"/>
          <p:cNvSpPr txBox="1">
            <a:spLocks noChangeArrowheads="1"/>
          </p:cNvSpPr>
          <p:nvPr/>
        </p:nvSpPr>
        <p:spPr bwMode="auto">
          <a:xfrm>
            <a:off x="4284663" y="1412875"/>
            <a:ext cx="647700" cy="457200"/>
          </a:xfrm>
          <a:prstGeom prst="rect">
            <a:avLst/>
          </a:prstGeom>
          <a:noFill/>
          <a:ln w="63500">
            <a:noFill/>
            <a:miter lim="800000"/>
          </a:ln>
        </p:spPr>
        <p:txBody>
          <a:bodyPr>
            <a:spAutoFit/>
          </a:bodyPr>
          <a:lstStyle/>
          <a:p>
            <a:pPr>
              <a:spcBef>
                <a:spcPct val="50000"/>
              </a:spcBef>
            </a:pPr>
            <a:r>
              <a:rPr kumimoji="1" lang="en-US" altLang="zh-CN" sz="2400" b="1">
                <a:solidFill>
                  <a:srgbClr val="FF0000"/>
                </a:solidFill>
                <a:latin typeface="Times New Roman" pitchFamily="18" charset="0"/>
                <a:cs typeface="Times New Roman" pitchFamily="18" charset="0"/>
              </a:rPr>
              <a:t>D</a:t>
            </a:r>
          </a:p>
        </p:txBody>
      </p:sp>
      <p:sp>
        <p:nvSpPr>
          <p:cNvPr id="30746" name="Text Box 32"/>
          <p:cNvSpPr txBox="1">
            <a:spLocks noChangeArrowheads="1"/>
          </p:cNvSpPr>
          <p:nvPr/>
        </p:nvSpPr>
        <p:spPr bwMode="auto">
          <a:xfrm>
            <a:off x="5795963" y="2924175"/>
            <a:ext cx="647700" cy="457200"/>
          </a:xfrm>
          <a:prstGeom prst="rect">
            <a:avLst/>
          </a:prstGeom>
          <a:noFill/>
          <a:ln w="63500">
            <a:noFill/>
            <a:miter lim="800000"/>
          </a:ln>
        </p:spPr>
        <p:txBody>
          <a:bodyPr>
            <a:spAutoFit/>
          </a:bodyPr>
          <a:lstStyle/>
          <a:p>
            <a:pPr>
              <a:spcBef>
                <a:spcPct val="50000"/>
              </a:spcBef>
            </a:pPr>
            <a:r>
              <a:rPr kumimoji="1" lang="en-US" altLang="zh-CN" sz="2400" b="1">
                <a:solidFill>
                  <a:srgbClr val="FF0000"/>
                </a:solidFill>
                <a:latin typeface="Times New Roman" pitchFamily="18" charset="0"/>
                <a:cs typeface="Times New Roman" pitchFamily="18" charset="0"/>
              </a:rPr>
              <a:t>E</a:t>
            </a:r>
          </a:p>
        </p:txBody>
      </p:sp>
      <p:sp>
        <p:nvSpPr>
          <p:cNvPr id="30747" name="Text Box 33"/>
          <p:cNvSpPr txBox="1">
            <a:spLocks noChangeArrowheads="1"/>
          </p:cNvSpPr>
          <p:nvPr/>
        </p:nvSpPr>
        <p:spPr bwMode="auto">
          <a:xfrm>
            <a:off x="7019925" y="2997200"/>
            <a:ext cx="647700" cy="457200"/>
          </a:xfrm>
          <a:prstGeom prst="rect">
            <a:avLst/>
          </a:prstGeom>
          <a:noFill/>
          <a:ln w="63500">
            <a:noFill/>
            <a:miter lim="800000"/>
          </a:ln>
        </p:spPr>
        <p:txBody>
          <a:bodyPr>
            <a:spAutoFit/>
          </a:bodyPr>
          <a:lstStyle/>
          <a:p>
            <a:pPr>
              <a:spcBef>
                <a:spcPct val="50000"/>
              </a:spcBef>
            </a:pPr>
            <a:r>
              <a:rPr kumimoji="1" lang="en-US" altLang="zh-CN" sz="2400" b="1">
                <a:solidFill>
                  <a:srgbClr val="FF0000"/>
                </a:solidFill>
                <a:latin typeface="Times New Roman" pitchFamily="18" charset="0"/>
                <a:cs typeface="Times New Roman" pitchFamily="18" charset="0"/>
              </a:rPr>
              <a:t>F</a:t>
            </a:r>
          </a:p>
        </p:txBody>
      </p:sp>
      <p:sp>
        <p:nvSpPr>
          <p:cNvPr id="30748" name="Text Box 34"/>
          <p:cNvSpPr txBox="1">
            <a:spLocks noChangeArrowheads="1"/>
          </p:cNvSpPr>
          <p:nvPr/>
        </p:nvSpPr>
        <p:spPr bwMode="auto">
          <a:xfrm>
            <a:off x="8316913" y="4941888"/>
            <a:ext cx="647700" cy="457200"/>
          </a:xfrm>
          <a:prstGeom prst="rect">
            <a:avLst/>
          </a:prstGeom>
          <a:noFill/>
          <a:ln w="63500">
            <a:noFill/>
            <a:miter lim="800000"/>
          </a:ln>
        </p:spPr>
        <p:txBody>
          <a:bodyPr>
            <a:spAutoFit/>
          </a:bodyPr>
          <a:lstStyle/>
          <a:p>
            <a:pPr>
              <a:spcBef>
                <a:spcPct val="50000"/>
              </a:spcBef>
            </a:pPr>
            <a:r>
              <a:rPr kumimoji="1" lang="en-US" altLang="zh-CN" sz="2400" b="1">
                <a:solidFill>
                  <a:srgbClr val="FF0000"/>
                </a:solidFill>
                <a:latin typeface="Times New Roman" pitchFamily="18" charset="0"/>
                <a:cs typeface="Times New Roman" pitchFamily="18" charset="0"/>
              </a:rPr>
              <a:t>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107950" y="177800"/>
            <a:ext cx="9036050" cy="4401205"/>
          </a:xfrm>
          <a:prstGeom prst="rect">
            <a:avLst/>
          </a:prstGeom>
          <a:noFill/>
          <a:ln w="9525">
            <a:noFill/>
            <a:miter lim="800000"/>
          </a:ln>
        </p:spPr>
        <p:txBody>
          <a:bodyPr>
            <a:spAutoFit/>
          </a:bodyPr>
          <a:lstStyle/>
          <a:p>
            <a:pPr>
              <a:lnSpc>
                <a:spcPct val="140000"/>
              </a:lnSpc>
            </a:pPr>
            <a:r>
              <a:rPr kumimoji="1" lang="zh-CN" altLang="en-US" sz="2800" b="1">
                <a:latin typeface="Times New Roman" pitchFamily="18" charset="0"/>
                <a:ea typeface="楷体" pitchFamily="49" charset="-122"/>
                <a:cs typeface="Times New Roman" pitchFamily="18" charset="0"/>
              </a:rPr>
              <a:t>基本规律：</a:t>
            </a:r>
          </a:p>
          <a:p>
            <a:pPr>
              <a:lnSpc>
                <a:spcPct val="140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1</a:t>
            </a:r>
            <a:r>
              <a:rPr kumimoji="1" lang="zh-CN" altLang="en-US" sz="2800" b="1">
                <a:latin typeface="Times New Roman" pitchFamily="18" charset="0"/>
                <a:ea typeface="楷体" pitchFamily="49" charset="-122"/>
                <a:cs typeface="Times New Roman" pitchFamily="18" charset="0"/>
              </a:rPr>
              <a:t>）晶体熔化的条件：</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a:p>
            <a:pPr>
              <a:lnSpc>
                <a:spcPct val="140000"/>
              </a:lnSpc>
            </a:pPr>
            <a:r>
              <a:rPr kumimoji="1" lang="zh-CN" altLang="en-US" sz="2800" b="1">
                <a:latin typeface="Times New Roman" pitchFamily="18" charset="0"/>
                <a:ea typeface="楷体" pitchFamily="49" charset="-122"/>
                <a:cs typeface="Times New Roman" pitchFamily="18" charset="0"/>
              </a:rPr>
              <a:t>晶体熔化的特点（规律）：</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a:p>
            <a:pPr>
              <a:lnSpc>
                <a:spcPct val="140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2</a:t>
            </a:r>
            <a:r>
              <a:rPr kumimoji="1" lang="zh-CN" altLang="en-US" sz="2800" b="1">
                <a:latin typeface="Times New Roman" pitchFamily="18" charset="0"/>
                <a:ea typeface="楷体" pitchFamily="49" charset="-122"/>
                <a:cs typeface="Times New Roman" pitchFamily="18" charset="0"/>
              </a:rPr>
              <a:t>）同种物质的熔点和凝固点</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，不同物质的</a:t>
            </a:r>
          </a:p>
          <a:p>
            <a:r>
              <a:rPr kumimoji="1" lang="zh-CN" altLang="en-US" sz="2800" b="1">
                <a:latin typeface="Times New Roman" pitchFamily="18" charset="0"/>
                <a:ea typeface="楷体" pitchFamily="49" charset="-122"/>
                <a:cs typeface="Times New Roman" pitchFamily="18" charset="0"/>
              </a:rPr>
              <a:t>     熔点</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 </a:t>
            </a:r>
          </a:p>
          <a:p>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3</a:t>
            </a:r>
            <a:r>
              <a:rPr kumimoji="1" lang="zh-CN" altLang="en-US" sz="2800" b="1">
                <a:latin typeface="Times New Roman" pitchFamily="18" charset="0"/>
                <a:ea typeface="楷体" pitchFamily="49" charset="-122"/>
                <a:cs typeface="Times New Roman" pitchFamily="18" charset="0"/>
              </a:rPr>
              <a:t>）晶体凝固的条件：</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a:p>
            <a:r>
              <a:rPr kumimoji="1" lang="zh-CN" altLang="en-US" sz="2800" b="1">
                <a:latin typeface="Times New Roman" pitchFamily="18" charset="0"/>
                <a:ea typeface="楷体" pitchFamily="49" charset="-122"/>
                <a:cs typeface="Times New Roman" pitchFamily="18" charset="0"/>
              </a:rPr>
              <a:t>晶体凝固的特点（规律）：</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a:p>
            <a:pPr>
              <a:lnSpc>
                <a:spcPct val="140000"/>
              </a:lnSpc>
            </a:pPr>
            <a:r>
              <a:rPr kumimoji="1" lang="zh-CN" altLang="en-US" sz="2800" b="1">
                <a:latin typeface="Times New Roman" pitchFamily="18" charset="0"/>
                <a:ea typeface="楷体" pitchFamily="49" charset="-122"/>
                <a:cs typeface="Times New Roman" pitchFamily="18" charset="0"/>
              </a:rPr>
              <a:t>（</a:t>
            </a:r>
            <a:r>
              <a:rPr kumimoji="1" lang="en-US" altLang="zh-CN" sz="2800" b="1">
                <a:latin typeface="Times New Roman" pitchFamily="18" charset="0"/>
                <a:ea typeface="楷体" pitchFamily="49" charset="-122"/>
                <a:cs typeface="Times New Roman" pitchFamily="18" charset="0"/>
              </a:rPr>
              <a:t>4</a:t>
            </a:r>
            <a:r>
              <a:rPr kumimoji="1" lang="zh-CN" altLang="en-US" sz="2800" b="1">
                <a:latin typeface="Times New Roman" pitchFamily="18" charset="0"/>
                <a:ea typeface="楷体" pitchFamily="49" charset="-122"/>
                <a:cs typeface="Times New Roman" pitchFamily="18" charset="0"/>
              </a:rPr>
              <a:t>）熔化</a:t>
            </a:r>
            <a:r>
              <a:rPr kumimoji="1" lang="zh-CN" altLang="en-US" sz="2800" b="1" u="sng">
                <a:latin typeface="Times New Roman" pitchFamily="18" charset="0"/>
                <a:ea typeface="楷体" pitchFamily="49" charset="-122"/>
                <a:cs typeface="Times New Roman" pitchFamily="18" charset="0"/>
              </a:rPr>
              <a:t>         </a:t>
            </a:r>
            <a:r>
              <a:rPr kumimoji="1" lang="en-US" altLang="zh-CN" sz="2800" b="1">
                <a:latin typeface="Times New Roman" pitchFamily="18" charset="0"/>
                <a:ea typeface="楷体" pitchFamily="49" charset="-122"/>
                <a:cs typeface="Times New Roman" pitchFamily="18" charset="0"/>
              </a:rPr>
              <a:t>,</a:t>
            </a:r>
            <a:r>
              <a:rPr kumimoji="1" lang="zh-CN" altLang="en-US" sz="2800" b="1">
                <a:latin typeface="Times New Roman" pitchFamily="18" charset="0"/>
                <a:ea typeface="楷体" pitchFamily="49" charset="-122"/>
                <a:cs typeface="Times New Roman" pitchFamily="18" charset="0"/>
              </a:rPr>
              <a:t>凝固</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p:txBody>
      </p:sp>
      <p:sp>
        <p:nvSpPr>
          <p:cNvPr id="22534" name="Text Box 6"/>
          <p:cNvSpPr txBox="1">
            <a:spLocks noChangeArrowheads="1"/>
          </p:cNvSpPr>
          <p:nvPr/>
        </p:nvSpPr>
        <p:spPr bwMode="auto">
          <a:xfrm>
            <a:off x="3995738" y="908050"/>
            <a:ext cx="2350323" cy="461665"/>
          </a:xfrm>
          <a:prstGeom prst="rect">
            <a:avLst/>
          </a:prstGeom>
          <a:noFill/>
          <a:ln w="9525">
            <a:noFill/>
            <a:miter lim="800000"/>
          </a:ln>
        </p:spPr>
        <p:txBody>
          <a:bodyPr wrap="none">
            <a:spAutoFit/>
          </a:bodyPr>
          <a:lstStyle/>
          <a:p>
            <a:r>
              <a:rPr kumimoji="1" lang="zh-CN" altLang="en-US" sz="2400" b="1">
                <a:solidFill>
                  <a:srgbClr val="FF0000"/>
                </a:solidFill>
                <a:latin typeface="Times New Roman" pitchFamily="18" charset="0"/>
                <a:ea typeface="楷体" pitchFamily="49" charset="-122"/>
                <a:cs typeface="Times New Roman" pitchFamily="18" charset="0"/>
              </a:rPr>
              <a:t>温度达到熔点、</a:t>
            </a:r>
          </a:p>
        </p:txBody>
      </p:sp>
      <p:sp>
        <p:nvSpPr>
          <p:cNvPr id="22535" name="Text Box 7"/>
          <p:cNvSpPr txBox="1">
            <a:spLocks noChangeArrowheads="1"/>
          </p:cNvSpPr>
          <p:nvPr/>
        </p:nvSpPr>
        <p:spPr bwMode="auto">
          <a:xfrm>
            <a:off x="6443663" y="908050"/>
            <a:ext cx="1422184" cy="461665"/>
          </a:xfrm>
          <a:prstGeom prst="rect">
            <a:avLst/>
          </a:prstGeom>
          <a:noFill/>
          <a:ln w="9525">
            <a:noFill/>
            <a:miter lim="800000"/>
          </a:ln>
        </p:spPr>
        <p:txBody>
          <a:bodyPr wrap="none">
            <a:spAutoFit/>
          </a:bodyPr>
          <a:lstStyle/>
          <a:p>
            <a:r>
              <a:rPr kumimoji="1" lang="zh-CN" altLang="en-US" sz="2400" b="1">
                <a:solidFill>
                  <a:srgbClr val="FF0000"/>
                </a:solidFill>
                <a:latin typeface="Times New Roman" pitchFamily="18" charset="0"/>
                <a:ea typeface="楷体" pitchFamily="49" charset="-122"/>
                <a:cs typeface="Times New Roman" pitchFamily="18" charset="0"/>
              </a:rPr>
              <a:t>继续吸热</a:t>
            </a:r>
          </a:p>
        </p:txBody>
      </p:sp>
      <p:sp>
        <p:nvSpPr>
          <p:cNvPr id="22536" name="Text Box 8"/>
          <p:cNvSpPr txBox="1">
            <a:spLocks noChangeArrowheads="1"/>
          </p:cNvSpPr>
          <p:nvPr/>
        </p:nvSpPr>
        <p:spPr bwMode="auto">
          <a:xfrm>
            <a:off x="5364163" y="2133600"/>
            <a:ext cx="796925" cy="457200"/>
          </a:xfrm>
          <a:prstGeom prst="rect">
            <a:avLst/>
          </a:prstGeom>
          <a:noFill/>
          <a:ln w="9525">
            <a:noFill/>
            <a:miter lim="800000"/>
          </a:ln>
        </p:spPr>
        <p:txBody>
          <a:bodyPr wrap="none">
            <a:spAutoFit/>
          </a:bodyPr>
          <a:lstStyle/>
          <a:p>
            <a:r>
              <a:rPr kumimoji="1" lang="zh-CN" altLang="en-US" sz="2400" b="1">
                <a:solidFill>
                  <a:srgbClr val="FF0000"/>
                </a:solidFill>
                <a:latin typeface="Times New Roman" pitchFamily="18" charset="0"/>
                <a:ea typeface="楷体" pitchFamily="49" charset="-122"/>
                <a:cs typeface="Times New Roman" pitchFamily="18" charset="0"/>
              </a:rPr>
              <a:t>相同</a:t>
            </a:r>
          </a:p>
        </p:txBody>
      </p:sp>
      <p:sp>
        <p:nvSpPr>
          <p:cNvPr id="22537" name="Text Box 9"/>
          <p:cNvSpPr txBox="1">
            <a:spLocks noChangeArrowheads="1"/>
          </p:cNvSpPr>
          <p:nvPr/>
        </p:nvSpPr>
        <p:spPr bwMode="auto">
          <a:xfrm>
            <a:off x="2195513" y="2565400"/>
            <a:ext cx="796925" cy="457200"/>
          </a:xfrm>
          <a:prstGeom prst="rect">
            <a:avLst/>
          </a:prstGeom>
          <a:noFill/>
          <a:ln w="9525">
            <a:noFill/>
            <a:miter lim="800000"/>
          </a:ln>
        </p:spPr>
        <p:txBody>
          <a:bodyPr wrap="none">
            <a:spAutoFit/>
          </a:bodyPr>
          <a:lstStyle/>
          <a:p>
            <a:r>
              <a:rPr kumimoji="1" lang="zh-CN" altLang="en-US" sz="2400" b="1">
                <a:solidFill>
                  <a:srgbClr val="FF0000"/>
                </a:solidFill>
                <a:latin typeface="Times New Roman" pitchFamily="18" charset="0"/>
                <a:ea typeface="楷体" pitchFamily="49" charset="-122"/>
                <a:cs typeface="Times New Roman" pitchFamily="18" charset="0"/>
              </a:rPr>
              <a:t>不同</a:t>
            </a:r>
          </a:p>
        </p:txBody>
      </p:sp>
      <p:sp>
        <p:nvSpPr>
          <p:cNvPr id="22538" name="Text Box 10"/>
          <p:cNvSpPr txBox="1">
            <a:spLocks noChangeArrowheads="1"/>
          </p:cNvSpPr>
          <p:nvPr/>
        </p:nvSpPr>
        <p:spPr bwMode="auto">
          <a:xfrm>
            <a:off x="2124075" y="4005263"/>
            <a:ext cx="796925" cy="457200"/>
          </a:xfrm>
          <a:prstGeom prst="rect">
            <a:avLst/>
          </a:prstGeom>
          <a:noFill/>
          <a:ln w="9525">
            <a:noFill/>
            <a:miter lim="800000"/>
          </a:ln>
        </p:spPr>
        <p:txBody>
          <a:bodyPr wrap="none">
            <a:spAutoFit/>
          </a:bodyPr>
          <a:lstStyle/>
          <a:p>
            <a:r>
              <a:rPr kumimoji="1" lang="zh-CN" altLang="en-US" sz="2400" b="1">
                <a:solidFill>
                  <a:srgbClr val="FF0000"/>
                </a:solidFill>
                <a:latin typeface="Times New Roman" pitchFamily="18" charset="0"/>
                <a:ea typeface="楷体" pitchFamily="49" charset="-122"/>
                <a:cs typeface="Times New Roman" pitchFamily="18" charset="0"/>
              </a:rPr>
              <a:t>吸热</a:t>
            </a:r>
          </a:p>
        </p:txBody>
      </p:sp>
      <p:sp>
        <p:nvSpPr>
          <p:cNvPr id="22539" name="Text Box 11"/>
          <p:cNvSpPr txBox="1">
            <a:spLocks noChangeArrowheads="1"/>
          </p:cNvSpPr>
          <p:nvPr/>
        </p:nvSpPr>
        <p:spPr bwMode="auto">
          <a:xfrm>
            <a:off x="4716463" y="4005263"/>
            <a:ext cx="796925" cy="457200"/>
          </a:xfrm>
          <a:prstGeom prst="rect">
            <a:avLst/>
          </a:prstGeom>
          <a:noFill/>
          <a:ln w="9525">
            <a:noFill/>
            <a:miter lim="800000"/>
          </a:ln>
        </p:spPr>
        <p:txBody>
          <a:bodyPr wrap="none">
            <a:spAutoFit/>
          </a:bodyPr>
          <a:lstStyle/>
          <a:p>
            <a:r>
              <a:rPr kumimoji="1" lang="zh-CN" altLang="en-US" sz="2400" b="1">
                <a:solidFill>
                  <a:srgbClr val="FF0000"/>
                </a:solidFill>
                <a:latin typeface="Times New Roman" pitchFamily="18" charset="0"/>
                <a:ea typeface="楷体" pitchFamily="49" charset="-122"/>
                <a:cs typeface="Times New Roman" pitchFamily="18" charset="0"/>
              </a:rPr>
              <a:t>放热</a:t>
            </a:r>
          </a:p>
        </p:txBody>
      </p:sp>
      <p:sp>
        <p:nvSpPr>
          <p:cNvPr id="25617" name="Text Box 17"/>
          <p:cNvSpPr txBox="1">
            <a:spLocks noChangeArrowheads="1"/>
          </p:cNvSpPr>
          <p:nvPr/>
        </p:nvSpPr>
        <p:spPr bwMode="auto">
          <a:xfrm>
            <a:off x="4572000" y="1412875"/>
            <a:ext cx="3744913"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Times New Roman" pitchFamily="18" charset="0"/>
                <a:ea typeface="楷体" pitchFamily="49" charset="-122"/>
                <a:cs typeface="Times New Roman" pitchFamily="18" charset="0"/>
              </a:rPr>
              <a:t>吸热、温度保持不变</a:t>
            </a:r>
          </a:p>
        </p:txBody>
      </p:sp>
      <p:sp>
        <p:nvSpPr>
          <p:cNvPr id="22544" name="Text Box 16"/>
          <p:cNvSpPr txBox="1">
            <a:spLocks noChangeArrowheads="1"/>
          </p:cNvSpPr>
          <p:nvPr/>
        </p:nvSpPr>
        <p:spPr bwMode="auto">
          <a:xfrm>
            <a:off x="4211638" y="2924175"/>
            <a:ext cx="4105275" cy="457200"/>
          </a:xfrm>
          <a:prstGeom prst="rect">
            <a:avLst/>
          </a:prstGeom>
          <a:noFill/>
          <a:ln w="63500">
            <a:noFill/>
            <a:miter lim="800000"/>
          </a:ln>
        </p:spPr>
        <p:txBody>
          <a:bodyPr>
            <a:spAutoFit/>
          </a:bodyPr>
          <a:lstStyle/>
          <a:p>
            <a:pPr>
              <a:spcBef>
                <a:spcPct val="50000"/>
              </a:spcBef>
            </a:pPr>
            <a:r>
              <a:rPr lang="zh-CN" altLang="en-US" sz="2400" b="1">
                <a:solidFill>
                  <a:srgbClr val="FF0000"/>
                </a:solidFill>
                <a:latin typeface="Times New Roman" pitchFamily="18" charset="0"/>
                <a:ea typeface="楷体" pitchFamily="49" charset="-122"/>
                <a:cs typeface="Times New Roman" pitchFamily="18" charset="0"/>
              </a:rPr>
              <a:t>温度降到凝固点、继续放热</a:t>
            </a:r>
          </a:p>
        </p:txBody>
      </p:sp>
      <p:sp>
        <p:nvSpPr>
          <p:cNvPr id="2" name="Text Box 17"/>
          <p:cNvSpPr txBox="1">
            <a:spLocks noChangeArrowheads="1"/>
          </p:cNvSpPr>
          <p:nvPr/>
        </p:nvSpPr>
        <p:spPr bwMode="auto">
          <a:xfrm>
            <a:off x="4572000" y="3429000"/>
            <a:ext cx="3744913" cy="457200"/>
          </a:xfrm>
          <a:prstGeom prst="rect">
            <a:avLst/>
          </a:prstGeom>
          <a:noFill/>
          <a:ln w="9525">
            <a:noFill/>
            <a:miter lim="800000"/>
          </a:ln>
        </p:spPr>
        <p:txBody>
          <a:bodyPr>
            <a:spAutoFit/>
          </a:bodyPr>
          <a:lstStyle/>
          <a:p>
            <a:pPr>
              <a:spcBef>
                <a:spcPct val="50000"/>
              </a:spcBef>
            </a:pPr>
            <a:r>
              <a:rPr kumimoji="1" lang="zh-CN" altLang="en-US" sz="2400" b="1">
                <a:solidFill>
                  <a:srgbClr val="FF3300"/>
                </a:solidFill>
                <a:latin typeface="Times New Roman" pitchFamily="18" charset="0"/>
                <a:ea typeface="楷体" pitchFamily="49" charset="-122"/>
                <a:cs typeface="Times New Roman" pitchFamily="18" charset="0"/>
              </a:rPr>
              <a:t>放热、温度保持不变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checkerboard(across)">
                                      <p:cBhvr>
                                        <p:cTn id="7" dur="500"/>
                                        <p:tgtEl>
                                          <p:spTgt spid="22533"/>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blinds(vertical)">
                                      <p:cBhvr>
                                        <p:cTn id="12" dur="500"/>
                                        <p:tgtEl>
                                          <p:spTgt spid="22534"/>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blinds(vertical)">
                                      <p:cBhvr>
                                        <p:cTn id="17" dur="500"/>
                                        <p:tgtEl>
                                          <p:spTgt spid="22535"/>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5617"/>
                                        </p:tgtEl>
                                        <p:attrNameLst>
                                          <p:attrName>style.visibility</p:attrName>
                                        </p:attrNameLst>
                                      </p:cBhvr>
                                      <p:to>
                                        <p:strVal val="visible"/>
                                      </p:to>
                                    </p:set>
                                    <p:anim calcmode="lin" valueType="num">
                                      <p:cBhvr additive="base">
                                        <p:cTn id="22" dur="500" fill="hold"/>
                                        <p:tgtEl>
                                          <p:spTgt spid="25617"/>
                                        </p:tgtEl>
                                        <p:attrNameLst>
                                          <p:attrName>ppt_x</p:attrName>
                                        </p:attrNameLst>
                                      </p:cBhvr>
                                      <p:tavLst>
                                        <p:tav tm="0">
                                          <p:val>
                                            <p:strVal val="#ppt_x"/>
                                          </p:val>
                                        </p:tav>
                                        <p:tav tm="100000">
                                          <p:val>
                                            <p:strVal val="#ppt_x"/>
                                          </p:val>
                                        </p:tav>
                                      </p:tavLst>
                                    </p:anim>
                                    <p:anim calcmode="lin" valueType="num">
                                      <p:cBhvr additive="base">
                                        <p:cTn id="23" dur="500" fill="hold"/>
                                        <p:tgtEl>
                                          <p:spTgt spid="2561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22536"/>
                                        </p:tgtEl>
                                        <p:attrNameLst>
                                          <p:attrName>style.visibility</p:attrName>
                                        </p:attrNameLst>
                                      </p:cBhvr>
                                      <p:to>
                                        <p:strVal val="visible"/>
                                      </p:to>
                                    </p:set>
                                    <p:animEffect transition="in" filter="blinds(vertical)">
                                      <p:cBhvr>
                                        <p:cTn id="28" dur="500"/>
                                        <p:tgtEl>
                                          <p:spTgt spid="22536"/>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22537"/>
                                        </p:tgtEl>
                                        <p:attrNameLst>
                                          <p:attrName>style.visibility</p:attrName>
                                        </p:attrNameLst>
                                      </p:cBhvr>
                                      <p:to>
                                        <p:strVal val="visible"/>
                                      </p:to>
                                    </p:set>
                                    <p:animEffect transition="in" filter="blinds(vertical)">
                                      <p:cBhvr>
                                        <p:cTn id="33" dur="500"/>
                                        <p:tgtEl>
                                          <p:spTgt spid="22537"/>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544"/>
                                        </p:tgtEl>
                                        <p:attrNameLst>
                                          <p:attrName>style.visibility</p:attrName>
                                        </p:attrNameLst>
                                      </p:cBhvr>
                                      <p:to>
                                        <p:strVal val="visible"/>
                                      </p:to>
                                    </p:set>
                                    <p:anim calcmode="lin" valueType="num">
                                      <p:cBhvr additive="base">
                                        <p:cTn id="38" dur="500" fill="hold"/>
                                        <p:tgtEl>
                                          <p:spTgt spid="22544"/>
                                        </p:tgtEl>
                                        <p:attrNameLst>
                                          <p:attrName>ppt_x</p:attrName>
                                        </p:attrNameLst>
                                      </p:cBhvr>
                                      <p:tavLst>
                                        <p:tav tm="0">
                                          <p:val>
                                            <p:strVal val="#ppt_x"/>
                                          </p:val>
                                        </p:tav>
                                        <p:tav tm="100000">
                                          <p:val>
                                            <p:strVal val="#ppt_x"/>
                                          </p:val>
                                        </p:tav>
                                      </p:tavLst>
                                    </p:anim>
                                    <p:anim calcmode="lin" valueType="num">
                                      <p:cBhvr additive="base">
                                        <p:cTn id="39" dur="500" fill="hold"/>
                                        <p:tgtEl>
                                          <p:spTgt spid="22544"/>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cond evt="onBegin" delay="0">
                          <p:tn val="45"/>
                        </p:cond>
                      </p:stCondLst>
                      <p:childTnLst>
                        <p:par>
                          <p:cTn id="47" fill="hold" nodeType="afterGroup">
                            <p:stCondLst>
                              <p:cond delay="0"/>
                            </p:stCondLst>
                            <p:childTnLst>
                              <p:par>
                                <p:cTn id="48" presetID="3" presetClass="entr" presetSubtype="5" fill="hold" grpId="0" nodeType="clickEffect">
                                  <p:stCondLst>
                                    <p:cond delay="0"/>
                                  </p:stCondLst>
                                  <p:childTnLst>
                                    <p:set>
                                      <p:cBhvr>
                                        <p:cTn id="49" dur="1" fill="hold">
                                          <p:stCondLst>
                                            <p:cond delay="0"/>
                                          </p:stCondLst>
                                        </p:cTn>
                                        <p:tgtEl>
                                          <p:spTgt spid="22538"/>
                                        </p:tgtEl>
                                        <p:attrNameLst>
                                          <p:attrName>style.visibility</p:attrName>
                                        </p:attrNameLst>
                                      </p:cBhvr>
                                      <p:to>
                                        <p:strVal val="visible"/>
                                      </p:to>
                                    </p:set>
                                    <p:animEffect transition="in" filter="blinds(vertical)">
                                      <p:cBhvr>
                                        <p:cTn id="50" dur="500"/>
                                        <p:tgtEl>
                                          <p:spTgt spid="22538"/>
                                        </p:tgtEl>
                                      </p:cBhvr>
                                    </p:animEffect>
                                  </p:childTnLst>
                                </p:cTn>
                              </p:par>
                            </p:childTnLst>
                          </p:cTn>
                        </p:par>
                      </p:childTnLst>
                    </p:cTn>
                  </p:par>
                  <p:par>
                    <p:cTn id="51" fill="hold" nodeType="clickPar">
                      <p:stCondLst>
                        <p:cond delay="indefinite"/>
                        <p:cond evt="onBegin" delay="0">
                          <p:tn val="50"/>
                        </p:cond>
                      </p:stCondLst>
                      <p:childTnLst>
                        <p:par>
                          <p:cTn id="52" fill="hold" nodeType="afterGroup">
                            <p:stCondLst>
                              <p:cond delay="0"/>
                            </p:stCondLst>
                            <p:childTnLst>
                              <p:par>
                                <p:cTn id="53" presetID="3" presetClass="entr" presetSubtype="5" fill="hold" grpId="0" nodeType="clickEffect">
                                  <p:stCondLst>
                                    <p:cond delay="0"/>
                                  </p:stCondLst>
                                  <p:childTnLst>
                                    <p:set>
                                      <p:cBhvr>
                                        <p:cTn id="54" dur="1" fill="hold">
                                          <p:stCondLst>
                                            <p:cond delay="0"/>
                                          </p:stCondLst>
                                        </p:cTn>
                                        <p:tgtEl>
                                          <p:spTgt spid="22539"/>
                                        </p:tgtEl>
                                        <p:attrNameLst>
                                          <p:attrName>style.visibility</p:attrName>
                                        </p:attrNameLst>
                                      </p:cBhvr>
                                      <p:to>
                                        <p:strVal val="visible"/>
                                      </p:to>
                                    </p:set>
                                    <p:animEffect transition="in" filter="blinds(vertical)">
                                      <p:cBhvr>
                                        <p:cTn id="55"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P spid="22536" grpId="0"/>
      <p:bldP spid="22537" grpId="0"/>
      <p:bldP spid="22538" grpId="0"/>
      <p:bldP spid="22539" grpId="0"/>
      <p:bldP spid="25617" grpId="0"/>
      <p:bldP spid="2254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0"/>
            <a:ext cx="7772400" cy="1143000"/>
          </a:xfrm>
        </p:spPr>
        <p:txBody>
          <a:bodyPr/>
          <a:lstStyle/>
          <a:p>
            <a:pPr eaLnBrk="1" hangingPunct="1"/>
            <a:r>
              <a:rPr lang="zh-CN" altLang="en-US" b="1" smtClean="0">
                <a:solidFill>
                  <a:srgbClr val="FF0000"/>
                </a:solidFill>
                <a:latin typeface="Times New Roman" pitchFamily="18" charset="0"/>
                <a:ea typeface="楷体" pitchFamily="49" charset="-122"/>
                <a:cs typeface="Times New Roman" pitchFamily="18" charset="0"/>
              </a:rPr>
              <a:t>巩固练习</a:t>
            </a:r>
          </a:p>
        </p:txBody>
      </p:sp>
      <p:sp>
        <p:nvSpPr>
          <p:cNvPr id="32771" name="Text Box 2"/>
          <p:cNvSpPr txBox="1">
            <a:spLocks noChangeArrowheads="1"/>
          </p:cNvSpPr>
          <p:nvPr/>
        </p:nvSpPr>
        <p:spPr bwMode="auto">
          <a:xfrm>
            <a:off x="468313" y="1844675"/>
            <a:ext cx="8424862" cy="2246769"/>
          </a:xfrm>
          <a:prstGeom prst="rect">
            <a:avLst/>
          </a:prstGeom>
          <a:noFill/>
          <a:ln w="9525">
            <a:noFill/>
            <a:miter lim="800000"/>
          </a:ln>
        </p:spPr>
        <p:txBody>
          <a:bodyPr>
            <a:spAutoFit/>
          </a:bodyPr>
          <a:lstStyle/>
          <a:p>
            <a:pPr>
              <a:spcBef>
                <a:spcPct val="50000"/>
              </a:spcBef>
            </a:pPr>
            <a:r>
              <a:rPr kumimoji="1" lang="en-US" altLang="zh-CN" sz="2800" b="1">
                <a:latin typeface="Times New Roman" pitchFamily="18" charset="0"/>
                <a:ea typeface="楷体" pitchFamily="49" charset="-122"/>
                <a:cs typeface="Times New Roman" pitchFamily="18" charset="0"/>
              </a:rPr>
              <a:t>1</a:t>
            </a:r>
            <a:r>
              <a:rPr kumimoji="1" lang="zh-CN" altLang="en-US" sz="2800" b="1">
                <a:latin typeface="Times New Roman" pitchFamily="18" charset="0"/>
                <a:ea typeface="楷体" pitchFamily="49" charset="-122"/>
                <a:cs typeface="Times New Roman" pitchFamily="18" charset="0"/>
              </a:rPr>
              <a:t>、自然界中的固体可分为</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和</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两大类，它们的一个重要区别是</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。在松香、铜块、玻璃、白糖、食盐、海波中，属于晶体的是</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，它们的共同特征是有一定的</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p:txBody>
      </p:sp>
      <p:sp>
        <p:nvSpPr>
          <p:cNvPr id="29699" name="Text Box 3"/>
          <p:cNvSpPr txBox="1">
            <a:spLocks noChangeArrowheads="1"/>
          </p:cNvSpPr>
          <p:nvPr/>
        </p:nvSpPr>
        <p:spPr bwMode="auto">
          <a:xfrm>
            <a:off x="4716463" y="1628775"/>
            <a:ext cx="812800" cy="457200"/>
          </a:xfrm>
          <a:prstGeom prst="rect">
            <a:avLst/>
          </a:prstGeom>
          <a:noFill/>
          <a:ln w="9525">
            <a:noFill/>
            <a:miter lim="800000"/>
          </a:ln>
        </p:spPr>
        <p:txBody>
          <a:bodyPr>
            <a:spAutoFit/>
          </a:bodyPr>
          <a:lstStyle/>
          <a:p>
            <a:r>
              <a:rPr kumimoji="1" lang="zh-CN" altLang="en-US" sz="2400" b="1">
                <a:solidFill>
                  <a:srgbClr val="FF0000"/>
                </a:solidFill>
                <a:latin typeface="Times New Roman" pitchFamily="18" charset="0"/>
                <a:ea typeface="楷体" pitchFamily="49" charset="-122"/>
                <a:cs typeface="Times New Roman" pitchFamily="18" charset="0"/>
              </a:rPr>
              <a:t>晶体</a:t>
            </a:r>
          </a:p>
        </p:txBody>
      </p:sp>
      <p:sp>
        <p:nvSpPr>
          <p:cNvPr id="29700" name="Text Box 4"/>
          <p:cNvSpPr txBox="1">
            <a:spLocks noChangeArrowheads="1"/>
          </p:cNvSpPr>
          <p:nvPr/>
        </p:nvSpPr>
        <p:spPr bwMode="auto">
          <a:xfrm>
            <a:off x="5940425" y="1700213"/>
            <a:ext cx="1296988" cy="457200"/>
          </a:xfrm>
          <a:prstGeom prst="rect">
            <a:avLst/>
          </a:prstGeom>
          <a:noFill/>
          <a:ln w="9525">
            <a:noFill/>
            <a:miter lim="800000"/>
          </a:ln>
        </p:spPr>
        <p:txBody>
          <a:bodyPr>
            <a:spAutoFit/>
          </a:bodyPr>
          <a:lstStyle/>
          <a:p>
            <a:r>
              <a:rPr kumimoji="1" lang="zh-CN" altLang="en-US" sz="2400" b="1">
                <a:solidFill>
                  <a:srgbClr val="FF0000"/>
                </a:solidFill>
                <a:latin typeface="Times New Roman" pitchFamily="18" charset="0"/>
                <a:ea typeface="楷体" pitchFamily="49" charset="-122"/>
                <a:cs typeface="Times New Roman" pitchFamily="18" charset="0"/>
              </a:rPr>
              <a:t>非晶体</a:t>
            </a:r>
          </a:p>
        </p:txBody>
      </p:sp>
      <p:sp>
        <p:nvSpPr>
          <p:cNvPr id="29701" name="Text Box 5"/>
          <p:cNvSpPr txBox="1">
            <a:spLocks noChangeArrowheads="1"/>
          </p:cNvSpPr>
          <p:nvPr/>
        </p:nvSpPr>
        <p:spPr bwMode="auto">
          <a:xfrm>
            <a:off x="4067175" y="2276475"/>
            <a:ext cx="4052888" cy="457200"/>
          </a:xfrm>
          <a:prstGeom prst="rect">
            <a:avLst/>
          </a:prstGeom>
          <a:noFill/>
          <a:ln w="9525">
            <a:noFill/>
            <a:miter lim="800000"/>
          </a:ln>
        </p:spPr>
        <p:txBody>
          <a:bodyPr>
            <a:spAutoFit/>
          </a:bodyPr>
          <a:lstStyle/>
          <a:p>
            <a:r>
              <a:rPr kumimoji="1" lang="zh-CN" altLang="en-US" sz="2400" b="1">
                <a:solidFill>
                  <a:srgbClr val="FF0000"/>
                </a:solidFill>
                <a:latin typeface="Times New Roman" pitchFamily="18" charset="0"/>
                <a:ea typeface="楷体" pitchFamily="49" charset="-122"/>
                <a:cs typeface="Times New Roman" pitchFamily="18" charset="0"/>
              </a:rPr>
              <a:t>晶体有熔点，非晶体无熔点</a:t>
            </a:r>
          </a:p>
        </p:txBody>
      </p:sp>
      <p:sp>
        <p:nvSpPr>
          <p:cNvPr id="29702" name="Text Box 6"/>
          <p:cNvSpPr txBox="1">
            <a:spLocks noChangeArrowheads="1"/>
          </p:cNvSpPr>
          <p:nvPr/>
        </p:nvSpPr>
        <p:spPr bwMode="auto">
          <a:xfrm>
            <a:off x="1908175" y="3141663"/>
            <a:ext cx="3744913"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Times New Roman" pitchFamily="18" charset="0"/>
                <a:ea typeface="楷体" pitchFamily="49" charset="-122"/>
                <a:cs typeface="Times New Roman" pitchFamily="18" charset="0"/>
              </a:rPr>
              <a:t>铜块、白糖、食盐、海波</a:t>
            </a:r>
          </a:p>
        </p:txBody>
      </p:sp>
      <p:sp>
        <p:nvSpPr>
          <p:cNvPr id="29703" name="Text Box 7"/>
          <p:cNvSpPr txBox="1">
            <a:spLocks noChangeArrowheads="1"/>
          </p:cNvSpPr>
          <p:nvPr/>
        </p:nvSpPr>
        <p:spPr bwMode="auto">
          <a:xfrm>
            <a:off x="2124075" y="3644900"/>
            <a:ext cx="1368425"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Times New Roman" pitchFamily="18" charset="0"/>
                <a:ea typeface="楷体" pitchFamily="49" charset="-122"/>
                <a:cs typeface="Times New Roman" pitchFamily="18" charset="0"/>
              </a:rPr>
              <a:t>熔点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 calcmode="lin" valueType="num">
                                      <p:cBhvr additive="base">
                                        <p:cTn id="12" dur="500" fill="hold"/>
                                        <p:tgtEl>
                                          <p:spTgt spid="29700"/>
                                        </p:tgtEl>
                                        <p:attrNameLst>
                                          <p:attrName>ppt_x</p:attrName>
                                        </p:attrNameLst>
                                      </p:cBhvr>
                                      <p:tavLst>
                                        <p:tav tm="0">
                                          <p:val>
                                            <p:strVal val="#ppt_x"/>
                                          </p:val>
                                        </p:tav>
                                        <p:tav tm="100000">
                                          <p:val>
                                            <p:strVal val="#ppt_x"/>
                                          </p:val>
                                        </p:tav>
                                      </p:tavLst>
                                    </p:anim>
                                    <p:anim calcmode="lin" valueType="num">
                                      <p:cBhvr additive="base">
                                        <p:cTn id="13" dur="500" fill="hold"/>
                                        <p:tgtEl>
                                          <p:spTgt spid="297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701"/>
                                        </p:tgtEl>
                                        <p:attrNameLst>
                                          <p:attrName>style.visibility</p:attrName>
                                        </p:attrNameLst>
                                      </p:cBhvr>
                                      <p:to>
                                        <p:strVal val="visible"/>
                                      </p:to>
                                    </p:set>
                                    <p:anim calcmode="lin" valueType="num">
                                      <p:cBhvr additive="base">
                                        <p:cTn id="18" dur="500" fill="hold"/>
                                        <p:tgtEl>
                                          <p:spTgt spid="29701"/>
                                        </p:tgtEl>
                                        <p:attrNameLst>
                                          <p:attrName>ppt_x</p:attrName>
                                        </p:attrNameLst>
                                      </p:cBhvr>
                                      <p:tavLst>
                                        <p:tav tm="0">
                                          <p:val>
                                            <p:strVal val="#ppt_x"/>
                                          </p:val>
                                        </p:tav>
                                        <p:tav tm="100000">
                                          <p:val>
                                            <p:strVal val="#ppt_x"/>
                                          </p:val>
                                        </p:tav>
                                      </p:tavLst>
                                    </p:anim>
                                    <p:anim calcmode="lin" valueType="num">
                                      <p:cBhvr additive="base">
                                        <p:cTn id="19" dur="500" fill="hold"/>
                                        <p:tgtEl>
                                          <p:spTgt spid="297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par>
                    <p:cTn id="20" fill="hold" nodeType="clickPar">
                      <p:stCondLst>
                        <p:cond delay="indefinite"/>
                      </p:stCondLst>
                      <p:childTnLst>
                        <p:par>
                          <p:cTn id="21" fill="hold" nodeType="after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702"/>
                                        </p:tgtEl>
                                        <p:attrNameLst>
                                          <p:attrName>style.visibility</p:attrName>
                                        </p:attrNameLst>
                                      </p:cBhvr>
                                      <p:to>
                                        <p:strVal val="visible"/>
                                      </p:to>
                                    </p:set>
                                    <p:anim calcmode="lin" valueType="num">
                                      <p:cBhvr additive="base">
                                        <p:cTn id="24" dur="500" fill="hold"/>
                                        <p:tgtEl>
                                          <p:spTgt spid="29702"/>
                                        </p:tgtEl>
                                        <p:attrNameLst>
                                          <p:attrName>ppt_x</p:attrName>
                                        </p:attrNameLst>
                                      </p:cBhvr>
                                      <p:tavLst>
                                        <p:tav tm="0">
                                          <p:val>
                                            <p:strVal val="#ppt_x"/>
                                          </p:val>
                                        </p:tav>
                                        <p:tav tm="100000">
                                          <p:val>
                                            <p:strVal val="#ppt_x"/>
                                          </p:val>
                                        </p:tav>
                                      </p:tavLst>
                                    </p:anim>
                                    <p:anim calcmode="lin" valueType="num">
                                      <p:cBhvr additive="base">
                                        <p:cTn id="25"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after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9703">
                                            <p:txEl>
                                              <p:pRg st="0" end="0"/>
                                            </p:txEl>
                                          </p:spTgt>
                                        </p:tgtEl>
                                        <p:attrNameLst>
                                          <p:attrName>style.visibility</p:attrName>
                                        </p:attrNameLst>
                                      </p:cBhvr>
                                      <p:to>
                                        <p:strVal val="visible"/>
                                      </p:to>
                                    </p:set>
                                    <p:anim calcmode="lin" valueType="num">
                                      <p:cBhvr additive="base">
                                        <p:cTn id="30" dur="500" fill="hold"/>
                                        <p:tgtEl>
                                          <p:spTgt spid="2970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7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P spid="297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323850" y="333375"/>
            <a:ext cx="8280400" cy="830997"/>
          </a:xfrm>
          <a:prstGeom prst="rect">
            <a:avLst/>
          </a:prstGeom>
          <a:noFill/>
          <a:ln w="9525">
            <a:noFill/>
            <a:miter lim="800000"/>
          </a:ln>
        </p:spPr>
        <p:txBody>
          <a:bodyPr>
            <a:spAutoFit/>
          </a:bodyPr>
          <a:lstStyle/>
          <a:p>
            <a:pPr>
              <a:spcBef>
                <a:spcPct val="50000"/>
              </a:spcBef>
            </a:pPr>
            <a:r>
              <a:rPr lang="en-US" altLang="zh-CN" sz="2400" b="1">
                <a:latin typeface="Times New Roman" pitchFamily="18" charset="0"/>
                <a:ea typeface="楷体" pitchFamily="49" charset="-122"/>
                <a:cs typeface="Times New Roman" pitchFamily="18" charset="0"/>
              </a:rPr>
              <a:t>2</a:t>
            </a:r>
            <a:r>
              <a:rPr lang="zh-CN" altLang="en-US" sz="2400" b="1">
                <a:latin typeface="Times New Roman" pitchFamily="18" charset="0"/>
                <a:ea typeface="楷体" pitchFamily="49" charset="-122"/>
                <a:cs typeface="Times New Roman" pitchFamily="18" charset="0"/>
              </a:rPr>
              <a:t>、 如图所示是海波的熔化图像，根据该图像能够获得合理的信息有 </a:t>
            </a:r>
          </a:p>
        </p:txBody>
      </p:sp>
      <p:pic>
        <p:nvPicPr>
          <p:cNvPr id="33795" name="Picture 5"/>
          <p:cNvPicPr>
            <a:picLocks noChangeAspect="1" noChangeArrowheads="1"/>
          </p:cNvPicPr>
          <p:nvPr/>
        </p:nvPicPr>
        <p:blipFill>
          <a:blip r:embed="rId2"/>
          <a:stretch>
            <a:fillRect/>
          </a:stretch>
        </p:blipFill>
        <p:spPr bwMode="auto">
          <a:xfrm>
            <a:off x="323850" y="1268413"/>
            <a:ext cx="3671888" cy="2809875"/>
          </a:xfrm>
          <a:prstGeom prst="rect">
            <a:avLst/>
          </a:prstGeom>
          <a:noFill/>
          <a:ln w="9525">
            <a:noFill/>
            <a:miter lim="800000"/>
          </a:ln>
        </p:spPr>
      </p:pic>
      <p:sp>
        <p:nvSpPr>
          <p:cNvPr id="33796" name="Text Box 6"/>
          <p:cNvSpPr txBox="1">
            <a:spLocks noChangeArrowheads="1"/>
          </p:cNvSpPr>
          <p:nvPr/>
        </p:nvSpPr>
        <p:spPr bwMode="auto">
          <a:xfrm>
            <a:off x="323850" y="4292600"/>
            <a:ext cx="7416800" cy="1569660"/>
          </a:xfrm>
          <a:prstGeom prst="rect">
            <a:avLst/>
          </a:prstGeom>
          <a:noFill/>
          <a:ln w="9525">
            <a:noFill/>
            <a:miter lim="800000"/>
          </a:ln>
        </p:spPr>
        <p:txBody>
          <a:bodyPr>
            <a:spAutoFit/>
          </a:bodyPr>
          <a:lstStyle/>
          <a:p>
            <a:r>
              <a:rPr lang="zh-CN" altLang="en-US" sz="2400" b="1">
                <a:latin typeface="Times New Roman" pitchFamily="18" charset="0"/>
                <a:ea typeface="楷体" pitchFamily="49" charset="-122"/>
                <a:cs typeface="Times New Roman" pitchFamily="18" charset="0"/>
              </a:rPr>
              <a:t>信息一：海波的初温为</a:t>
            </a:r>
            <a:r>
              <a:rPr lang="en-US" altLang="zh-CN" sz="2400" b="1">
                <a:latin typeface="Times New Roman" pitchFamily="18" charset="0"/>
                <a:ea typeface="楷体" pitchFamily="49" charset="-122"/>
                <a:cs typeface="Times New Roman" pitchFamily="18" charset="0"/>
              </a:rPr>
              <a:t>25℃</a:t>
            </a:r>
            <a:r>
              <a:rPr lang="zh-CN" altLang="en-US" sz="2400" b="1">
                <a:latin typeface="Times New Roman" pitchFamily="18" charset="0"/>
                <a:ea typeface="楷体" pitchFamily="49" charset="-122"/>
                <a:cs typeface="Times New Roman" pitchFamily="18" charset="0"/>
              </a:rPr>
              <a:t>；</a:t>
            </a:r>
          </a:p>
          <a:p>
            <a:r>
              <a:rPr lang="zh-CN" altLang="en-US" sz="2400" b="1">
                <a:latin typeface="Times New Roman" pitchFamily="18" charset="0"/>
                <a:ea typeface="楷体" pitchFamily="49" charset="-122"/>
                <a:cs typeface="Times New Roman" pitchFamily="18" charset="0"/>
              </a:rPr>
              <a:t>信息二：</a:t>
            </a:r>
            <a:r>
              <a:rPr lang="en-US" altLang="zh-CN" sz="2400" b="1">
                <a:latin typeface="Times New Roman" pitchFamily="18" charset="0"/>
                <a:ea typeface="楷体" pitchFamily="49" charset="-122"/>
                <a:cs typeface="Times New Roman" pitchFamily="18" charset="0"/>
              </a:rPr>
              <a:t>_____________________________________</a:t>
            </a:r>
            <a:r>
              <a:rPr lang="zh-CN" altLang="en-US" sz="2400" b="1">
                <a:latin typeface="Times New Roman" pitchFamily="18" charset="0"/>
                <a:ea typeface="楷体" pitchFamily="49" charset="-122"/>
                <a:cs typeface="Times New Roman" pitchFamily="18" charset="0"/>
              </a:rPr>
              <a:t>；</a:t>
            </a:r>
          </a:p>
          <a:p>
            <a:r>
              <a:rPr lang="zh-CN" altLang="en-US" sz="2400" b="1">
                <a:latin typeface="Times New Roman" pitchFamily="18" charset="0"/>
                <a:ea typeface="楷体" pitchFamily="49" charset="-122"/>
                <a:cs typeface="Times New Roman" pitchFamily="18" charset="0"/>
              </a:rPr>
              <a:t>信息三：</a:t>
            </a:r>
            <a:r>
              <a:rPr lang="en-US" altLang="zh-CN" sz="2400" b="1">
                <a:latin typeface="Times New Roman" pitchFamily="18" charset="0"/>
                <a:ea typeface="楷体" pitchFamily="49" charset="-122"/>
                <a:cs typeface="Times New Roman" pitchFamily="18" charset="0"/>
              </a:rPr>
              <a:t>__________________________________________.</a:t>
            </a:r>
          </a:p>
        </p:txBody>
      </p:sp>
      <p:sp>
        <p:nvSpPr>
          <p:cNvPr id="152583" name="Text Box 7"/>
          <p:cNvSpPr txBox="1">
            <a:spLocks noChangeArrowheads="1"/>
          </p:cNvSpPr>
          <p:nvPr/>
        </p:nvSpPr>
        <p:spPr bwMode="auto">
          <a:xfrm>
            <a:off x="2124075" y="4868863"/>
            <a:ext cx="3024188" cy="457200"/>
          </a:xfrm>
          <a:prstGeom prst="rect">
            <a:avLst/>
          </a:prstGeom>
          <a:noFill/>
          <a:ln w="9525">
            <a:noFill/>
            <a:miter lim="800000"/>
          </a:ln>
        </p:spPr>
        <p:txBody>
          <a:bodyPr>
            <a:spAutoFit/>
          </a:bodyPr>
          <a:lstStyle/>
          <a:p>
            <a:pPr>
              <a:spcBef>
                <a:spcPct val="50000"/>
              </a:spcBef>
            </a:pPr>
            <a:r>
              <a:rPr lang="zh-CN" altLang="en-US" sz="2400" b="1">
                <a:latin typeface="Times New Roman" pitchFamily="18" charset="0"/>
                <a:ea typeface="楷体" pitchFamily="49" charset="-122"/>
                <a:cs typeface="Times New Roman" pitchFamily="18" charset="0"/>
              </a:rPr>
              <a:t>海波是晶体</a:t>
            </a:r>
          </a:p>
        </p:txBody>
      </p:sp>
      <p:sp>
        <p:nvSpPr>
          <p:cNvPr id="152584" name="Text Box 8"/>
          <p:cNvSpPr txBox="1">
            <a:spLocks noChangeArrowheads="1"/>
          </p:cNvSpPr>
          <p:nvPr/>
        </p:nvSpPr>
        <p:spPr bwMode="auto">
          <a:xfrm>
            <a:off x="2124075" y="5589588"/>
            <a:ext cx="2736850" cy="457200"/>
          </a:xfrm>
          <a:prstGeom prst="rect">
            <a:avLst/>
          </a:prstGeom>
          <a:noFill/>
          <a:ln w="9525">
            <a:noFill/>
            <a:miter lim="800000"/>
          </a:ln>
        </p:spPr>
        <p:txBody>
          <a:bodyPr>
            <a:spAutoFit/>
          </a:bodyPr>
          <a:lstStyle/>
          <a:p>
            <a:pPr>
              <a:spcBef>
                <a:spcPct val="50000"/>
              </a:spcBef>
            </a:pPr>
            <a:r>
              <a:rPr lang="zh-CN" altLang="en-US" sz="2400" b="1">
                <a:latin typeface="Times New Roman" pitchFamily="18" charset="0"/>
                <a:ea typeface="楷体" pitchFamily="49" charset="-122"/>
                <a:cs typeface="Times New Roman" pitchFamily="18" charset="0"/>
              </a:rPr>
              <a:t>海波的熔点是</a:t>
            </a:r>
            <a:r>
              <a:rPr lang="en-US" altLang="zh-CN" sz="2400" b="1">
                <a:latin typeface="Times New Roman" pitchFamily="18" charset="0"/>
                <a:ea typeface="楷体" pitchFamily="49" charset="-122"/>
                <a:cs typeface="Times New Roman" pitchFamily="18" charset="0"/>
              </a:rPr>
              <a:t>48℃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2583"/>
                                        </p:tgtEl>
                                        <p:attrNameLst>
                                          <p:attrName>style.visibility</p:attrName>
                                        </p:attrNameLst>
                                      </p:cBhvr>
                                      <p:to>
                                        <p:strVal val="visible"/>
                                      </p:to>
                                    </p:set>
                                    <p:anim calcmode="lin" valueType="num">
                                      <p:cBhvr>
                                        <p:cTn id="7" dur="500" fill="hold"/>
                                        <p:tgtEl>
                                          <p:spTgt spid="152583"/>
                                        </p:tgtEl>
                                        <p:attrNameLst>
                                          <p:attrName>ppt_w</p:attrName>
                                        </p:attrNameLst>
                                      </p:cBhvr>
                                      <p:tavLst>
                                        <p:tav tm="0">
                                          <p:val>
                                            <p:fltVal val="0"/>
                                          </p:val>
                                        </p:tav>
                                        <p:tav tm="100000">
                                          <p:val>
                                            <p:strVal val="#ppt_w"/>
                                          </p:val>
                                        </p:tav>
                                      </p:tavLst>
                                    </p:anim>
                                    <p:anim calcmode="lin" valueType="num">
                                      <p:cBhvr>
                                        <p:cTn id="8" dur="500" fill="hold"/>
                                        <p:tgtEl>
                                          <p:spTgt spid="15258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2584"/>
                                        </p:tgtEl>
                                        <p:attrNameLst>
                                          <p:attrName>style.visibility</p:attrName>
                                        </p:attrNameLst>
                                      </p:cBhvr>
                                      <p:to>
                                        <p:strVal val="visible"/>
                                      </p:to>
                                    </p:set>
                                    <p:anim calcmode="lin" valueType="num">
                                      <p:cBhvr>
                                        <p:cTn id="13" dur="500" fill="hold"/>
                                        <p:tgtEl>
                                          <p:spTgt spid="152584"/>
                                        </p:tgtEl>
                                        <p:attrNameLst>
                                          <p:attrName>ppt_w</p:attrName>
                                        </p:attrNameLst>
                                      </p:cBhvr>
                                      <p:tavLst>
                                        <p:tav tm="0">
                                          <p:val>
                                            <p:fltVal val="0"/>
                                          </p:val>
                                        </p:tav>
                                        <p:tav tm="100000">
                                          <p:val>
                                            <p:strVal val="#ppt_w"/>
                                          </p:val>
                                        </p:tav>
                                      </p:tavLst>
                                    </p:anim>
                                    <p:anim calcmode="lin" valueType="num">
                                      <p:cBhvr>
                                        <p:cTn id="14" dur="500" fill="hold"/>
                                        <p:tgtEl>
                                          <p:spTgt spid="1525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3" grpId="0"/>
      <p:bldP spid="1525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468313" y="333375"/>
            <a:ext cx="7920037" cy="3054350"/>
          </a:xfrm>
          <a:prstGeom prst="rect">
            <a:avLst/>
          </a:prstGeom>
          <a:noFill/>
          <a:ln w="9525">
            <a:noFill/>
            <a:miter lim="800000"/>
          </a:ln>
        </p:spPr>
        <p:txBody>
          <a:bodyPr>
            <a:spAutoFit/>
          </a:bodyPr>
          <a:lstStyle/>
          <a:p>
            <a:pPr>
              <a:lnSpc>
                <a:spcPct val="135000"/>
              </a:lnSpc>
            </a:pPr>
            <a:r>
              <a:rPr lang="en-US" altLang="zh-CN" sz="2400" b="1">
                <a:latin typeface="Times New Roman" pitchFamily="18" charset="0"/>
                <a:ea typeface="楷体" pitchFamily="49" charset="-122"/>
                <a:cs typeface="Times New Roman" pitchFamily="18" charset="0"/>
              </a:rPr>
              <a:t>3</a:t>
            </a:r>
            <a:r>
              <a:rPr lang="zh-CN" altLang="en-US" sz="2400" b="1">
                <a:latin typeface="Times New Roman" pitchFamily="18" charset="0"/>
                <a:ea typeface="楷体" pitchFamily="49" charset="-122"/>
                <a:cs typeface="Times New Roman" pitchFamily="18" charset="0"/>
              </a:rPr>
              <a:t>、 图所示是－</a:t>
            </a:r>
            <a:r>
              <a:rPr lang="en-US" altLang="zh-CN" sz="2400" b="1">
                <a:latin typeface="Times New Roman" pitchFamily="18" charset="0"/>
                <a:ea typeface="楷体" pitchFamily="49" charset="-122"/>
                <a:cs typeface="Times New Roman" pitchFamily="18" charset="0"/>
              </a:rPr>
              <a:t>10℃</a:t>
            </a:r>
            <a:r>
              <a:rPr lang="zh-CN" altLang="en-US" sz="2400" b="1">
                <a:latin typeface="Times New Roman" pitchFamily="18" charset="0"/>
                <a:ea typeface="楷体" pitchFamily="49" charset="-122"/>
                <a:cs typeface="Times New Roman" pitchFamily="18" charset="0"/>
              </a:rPr>
              <a:t>的某晶体受热后，在溶解过程中温度随时间变化的图象。（</a:t>
            </a:r>
            <a:r>
              <a:rPr lang="en-US" altLang="zh-CN" sz="2400" b="1">
                <a:latin typeface="Times New Roman" pitchFamily="18" charset="0"/>
                <a:ea typeface="楷体" pitchFamily="49" charset="-122"/>
                <a:cs typeface="Times New Roman" pitchFamily="18" charset="0"/>
              </a:rPr>
              <a:t>1</a:t>
            </a:r>
            <a:r>
              <a:rPr lang="zh-CN" altLang="en-US" sz="2400" b="1">
                <a:latin typeface="Times New Roman" pitchFamily="18" charset="0"/>
                <a:ea typeface="楷体" pitchFamily="49" charset="-122"/>
                <a:cs typeface="Times New Roman" pitchFamily="18" charset="0"/>
              </a:rPr>
              <a:t>）开始加热的最初</a:t>
            </a:r>
            <a:r>
              <a:rPr lang="en-US" altLang="zh-CN" sz="2400" b="1">
                <a:latin typeface="Times New Roman" pitchFamily="18" charset="0"/>
                <a:ea typeface="楷体" pitchFamily="49" charset="-122"/>
                <a:cs typeface="Times New Roman" pitchFamily="18" charset="0"/>
              </a:rPr>
              <a:t>5min</a:t>
            </a:r>
            <a:r>
              <a:rPr lang="zh-CN" altLang="en-US" sz="2400" b="1">
                <a:latin typeface="Times New Roman" pitchFamily="18" charset="0"/>
                <a:ea typeface="楷体" pitchFamily="49" charset="-122"/>
                <a:cs typeface="Times New Roman" pitchFamily="18" charset="0"/>
              </a:rPr>
              <a:t>内晶体是</a:t>
            </a:r>
            <a:r>
              <a:rPr lang="zh-CN" altLang="en-US" sz="2400" b="1" u="sng">
                <a:latin typeface="Times New Roman" pitchFamily="18" charset="0"/>
                <a:ea typeface="楷体" pitchFamily="49" charset="-122"/>
                <a:cs typeface="Times New Roman" pitchFamily="18" charset="0"/>
              </a:rPr>
              <a:t>		</a:t>
            </a:r>
            <a:r>
              <a:rPr lang="zh-CN" altLang="en-US" sz="2400" b="1">
                <a:latin typeface="Times New Roman" pitchFamily="18" charset="0"/>
                <a:ea typeface="楷体" pitchFamily="49" charset="-122"/>
                <a:cs typeface="Times New Roman" pitchFamily="18" charset="0"/>
              </a:rPr>
              <a:t>态。</a:t>
            </a:r>
          </a:p>
          <a:p>
            <a:pPr>
              <a:lnSpc>
                <a:spcPct val="135000"/>
              </a:lnSpc>
            </a:pPr>
            <a:r>
              <a:rPr lang="zh-CN" altLang="en-US" sz="2400" b="1">
                <a:latin typeface="Times New Roman" pitchFamily="18" charset="0"/>
                <a:ea typeface="楷体" pitchFamily="49" charset="-122"/>
                <a:cs typeface="Times New Roman" pitchFamily="18" charset="0"/>
              </a:rPr>
              <a:t>（</a:t>
            </a:r>
            <a:r>
              <a:rPr lang="en-US" altLang="zh-CN" sz="2400" b="1">
                <a:latin typeface="Times New Roman" pitchFamily="18" charset="0"/>
                <a:ea typeface="楷体" pitchFamily="49" charset="-122"/>
                <a:cs typeface="Times New Roman" pitchFamily="18" charset="0"/>
              </a:rPr>
              <a:t>2</a:t>
            </a:r>
            <a:r>
              <a:rPr lang="zh-CN" altLang="en-US" sz="2400" b="1">
                <a:latin typeface="Times New Roman" pitchFamily="18" charset="0"/>
                <a:ea typeface="楷体" pitchFamily="49" charset="-122"/>
                <a:cs typeface="Times New Roman" pitchFamily="18" charset="0"/>
              </a:rPr>
              <a:t>）</a:t>
            </a:r>
            <a:r>
              <a:rPr lang="en-US" altLang="zh-CN" sz="2400" b="1">
                <a:latin typeface="Times New Roman" pitchFamily="18" charset="0"/>
                <a:ea typeface="楷体" pitchFamily="49" charset="-122"/>
                <a:cs typeface="Times New Roman" pitchFamily="18" charset="0"/>
              </a:rPr>
              <a:t>5—15</a:t>
            </a:r>
            <a:r>
              <a:rPr lang="zh-CN" altLang="en-US" sz="2400" b="1">
                <a:latin typeface="Times New Roman" pitchFamily="18" charset="0"/>
                <a:ea typeface="楷体" pitchFamily="49" charset="-122"/>
                <a:cs typeface="Times New Roman" pitchFamily="18" charset="0"/>
              </a:rPr>
              <a:t>分钟内晶体在</a:t>
            </a:r>
            <a:r>
              <a:rPr lang="zh-CN" altLang="en-US" sz="2400" b="1" u="sng">
                <a:latin typeface="Times New Roman" pitchFamily="18" charset="0"/>
                <a:ea typeface="楷体" pitchFamily="49" charset="-122"/>
                <a:cs typeface="Times New Roman" pitchFamily="18" charset="0"/>
              </a:rPr>
              <a:t>			</a:t>
            </a:r>
            <a:r>
              <a:rPr lang="zh-CN" altLang="en-US" sz="2400" b="1">
                <a:latin typeface="Times New Roman" pitchFamily="18" charset="0"/>
                <a:ea typeface="楷体" pitchFamily="49" charset="-122"/>
                <a:cs typeface="Times New Roman" pitchFamily="18" charset="0"/>
              </a:rPr>
              <a:t>，是</a:t>
            </a:r>
            <a:r>
              <a:rPr lang="zh-CN" altLang="en-US" sz="2400" b="1" u="sng">
                <a:latin typeface="Times New Roman" pitchFamily="18" charset="0"/>
                <a:ea typeface="楷体" pitchFamily="49" charset="-122"/>
                <a:cs typeface="Times New Roman" pitchFamily="18" charset="0"/>
              </a:rPr>
              <a:t>           </a:t>
            </a:r>
            <a:r>
              <a:rPr lang="zh-CN" altLang="en-US" sz="2400" b="1">
                <a:latin typeface="Times New Roman" pitchFamily="18" charset="0"/>
                <a:ea typeface="楷体" pitchFamily="49" charset="-122"/>
                <a:cs typeface="Times New Roman" pitchFamily="18" charset="0"/>
              </a:rPr>
              <a:t>与</a:t>
            </a:r>
            <a:r>
              <a:rPr lang="zh-CN" altLang="en-US" sz="2400" b="1" u="sng">
                <a:latin typeface="Times New Roman" pitchFamily="18" charset="0"/>
                <a:ea typeface="楷体" pitchFamily="49" charset="-122"/>
                <a:cs typeface="Times New Roman" pitchFamily="18" charset="0"/>
              </a:rPr>
              <a:t>		</a:t>
            </a:r>
            <a:r>
              <a:rPr lang="zh-CN" altLang="en-US" sz="2400" b="1">
                <a:latin typeface="Times New Roman" pitchFamily="18" charset="0"/>
                <a:ea typeface="楷体" pitchFamily="49" charset="-122"/>
                <a:cs typeface="Times New Roman" pitchFamily="18" charset="0"/>
              </a:rPr>
              <a:t>共存。（</a:t>
            </a:r>
            <a:r>
              <a:rPr lang="en-US" altLang="zh-CN" sz="2400" b="1">
                <a:latin typeface="Times New Roman" pitchFamily="18" charset="0"/>
                <a:ea typeface="楷体" pitchFamily="49" charset="-122"/>
                <a:cs typeface="Times New Roman" pitchFamily="18" charset="0"/>
              </a:rPr>
              <a:t>3</a:t>
            </a:r>
            <a:r>
              <a:rPr lang="zh-CN" altLang="en-US" sz="2400" b="1">
                <a:latin typeface="Times New Roman" pitchFamily="18" charset="0"/>
                <a:ea typeface="楷体" pitchFamily="49" charset="-122"/>
                <a:cs typeface="Times New Roman" pitchFamily="18" charset="0"/>
              </a:rPr>
              <a:t>）到</a:t>
            </a:r>
            <a:r>
              <a:rPr lang="en-US" altLang="zh-CN" sz="2400" b="1">
                <a:latin typeface="Times New Roman" pitchFamily="18" charset="0"/>
                <a:ea typeface="楷体" pitchFamily="49" charset="-122"/>
                <a:cs typeface="Times New Roman" pitchFamily="18" charset="0"/>
              </a:rPr>
              <a:t>20min</a:t>
            </a:r>
            <a:r>
              <a:rPr lang="zh-CN" altLang="en-US" sz="2400" b="1">
                <a:latin typeface="Times New Roman" pitchFamily="18" charset="0"/>
                <a:ea typeface="楷体" pitchFamily="49" charset="-122"/>
                <a:cs typeface="Times New Roman" pitchFamily="18" charset="0"/>
              </a:rPr>
              <a:t>时，固体部变成</a:t>
            </a:r>
            <a:r>
              <a:rPr lang="zh-CN" altLang="en-US" sz="2400" b="1" u="sng">
                <a:latin typeface="Times New Roman" pitchFamily="18" charset="0"/>
                <a:ea typeface="楷体" pitchFamily="49" charset="-122"/>
                <a:cs typeface="Times New Roman" pitchFamily="18" charset="0"/>
              </a:rPr>
              <a:t>		</a:t>
            </a:r>
            <a:r>
              <a:rPr lang="zh-CN" altLang="en-US" sz="2400" b="1">
                <a:latin typeface="Times New Roman" pitchFamily="18" charset="0"/>
                <a:ea typeface="楷体" pitchFamily="49" charset="-122"/>
                <a:cs typeface="Times New Roman" pitchFamily="18" charset="0"/>
              </a:rPr>
              <a:t>℃的液体了 </a:t>
            </a:r>
          </a:p>
        </p:txBody>
      </p:sp>
      <p:sp>
        <p:nvSpPr>
          <p:cNvPr id="3076" name="Rectangle 6"/>
          <p:cNvSpPr>
            <a:spLocks noChangeArrowheads="1"/>
          </p:cNvSpPr>
          <p:nvPr/>
        </p:nvSpPr>
        <p:spPr bwMode="auto">
          <a:xfrm>
            <a:off x="0" y="2871788"/>
            <a:ext cx="184731" cy="461665"/>
          </a:xfrm>
          <a:prstGeom prst="rect">
            <a:avLst/>
          </a:prstGeom>
          <a:noFill/>
          <a:ln w="9525">
            <a:noFill/>
            <a:miter lim="800000"/>
          </a:ln>
        </p:spPr>
        <p:txBody>
          <a:bodyPr wrap="none" anchor="ctr">
            <a:spAutoFit/>
          </a:bodyPr>
          <a:lstStyle/>
          <a:p>
            <a:endParaRPr lang="zh-CN" altLang="zh-CN" sz="2400" b="1">
              <a:latin typeface="Times New Roman" pitchFamily="18" charset="0"/>
              <a:ea typeface="楷体" panose="02010609060101010101" pitchFamily="49" charset="-122"/>
              <a:cs typeface="Times New Roman" panose="02020603050405020304" pitchFamily="18" charset="0"/>
            </a:endParaRPr>
          </a:p>
        </p:txBody>
      </p:sp>
      <p:graphicFrame>
        <p:nvGraphicFramePr>
          <p:cNvPr id="3074" name="Object 5"/>
          <p:cNvGraphicFramePr>
            <a:graphicFrameLocks noChangeAspect="1"/>
          </p:cNvGraphicFramePr>
          <p:nvPr/>
        </p:nvGraphicFramePr>
        <p:xfrm>
          <a:off x="1547813" y="3716338"/>
          <a:ext cx="5761037" cy="2844800"/>
        </p:xfrm>
        <a:graphic>
          <a:graphicData uri="http://schemas.openxmlformats.org/presentationml/2006/ole">
            <mc:AlternateContent xmlns:mc="http://schemas.openxmlformats.org/markup-compatibility/2006">
              <mc:Choice xmlns:v="urn:schemas-microsoft-com:vml" Requires="v">
                <p:oleObj spid="_x0000_s3074" name="位图图像" r:id="rId3" imgW="2305177" imgH="1419212" progId="PBrush">
                  <p:embed/>
                </p:oleObj>
              </mc:Choice>
              <mc:Fallback>
                <p:oleObj name="位图图像" r:id="rId3" imgW="2305177" imgH="1419212" progId="PBrush">
                  <p:embed/>
                  <p:pic>
                    <p:nvPicPr>
                      <p:cNvPr id="0" name="OLE substitute image"/>
                      <p:cNvPicPr/>
                      <p:nvPr/>
                    </p:nvPicPr>
                    <p:blipFill>
                      <a:blip r:embed="rId4"/>
                      <a:stretch>
                        <a:fillRect/>
                      </a:stretch>
                    </p:blipFill>
                    <p:spPr>
                      <a:xfrm>
                        <a:off x="1547813" y="3716338"/>
                        <a:ext cx="5761037" cy="2844800"/>
                      </a:xfrm>
                      <a:prstGeom prst="rect">
                        <a:avLst/>
                      </a:prstGeom>
                      <a:noFill/>
                    </p:spPr>
                  </p:pic>
                </p:oleObj>
              </mc:Fallback>
            </mc:AlternateContent>
          </a:graphicData>
        </a:graphic>
      </p:graphicFrame>
      <p:sp>
        <p:nvSpPr>
          <p:cNvPr id="69637" name="Text Box 5"/>
          <p:cNvSpPr txBox="1">
            <a:spLocks noChangeArrowheads="1"/>
          </p:cNvSpPr>
          <p:nvPr/>
        </p:nvSpPr>
        <p:spPr bwMode="auto">
          <a:xfrm>
            <a:off x="611188" y="1268413"/>
            <a:ext cx="1150937" cy="519112"/>
          </a:xfrm>
          <a:prstGeom prst="rect">
            <a:avLst/>
          </a:prstGeom>
          <a:noFill/>
          <a:ln w="9525">
            <a:noFill/>
            <a:miter lim="800000"/>
          </a:ln>
        </p:spPr>
        <p:txBody>
          <a:bodyPr>
            <a:spAutoFit/>
          </a:bodyPr>
          <a:lstStyle/>
          <a:p>
            <a:pPr>
              <a:spcBef>
                <a:spcPct val="50000"/>
              </a:spcBef>
            </a:pPr>
            <a:r>
              <a:rPr lang="zh-CN" altLang="en-US" sz="2800" b="1">
                <a:solidFill>
                  <a:srgbClr val="FF0000"/>
                </a:solidFill>
                <a:latin typeface="Times New Roman" pitchFamily="18" charset="0"/>
                <a:ea typeface="楷体" pitchFamily="49" charset="-122"/>
                <a:cs typeface="Times New Roman" pitchFamily="18" charset="0"/>
              </a:rPr>
              <a:t>固体</a:t>
            </a:r>
          </a:p>
        </p:txBody>
      </p:sp>
      <p:sp>
        <p:nvSpPr>
          <p:cNvPr id="69638" name="Text Box 6"/>
          <p:cNvSpPr txBox="1">
            <a:spLocks noChangeArrowheads="1"/>
          </p:cNvSpPr>
          <p:nvPr/>
        </p:nvSpPr>
        <p:spPr bwMode="auto">
          <a:xfrm>
            <a:off x="4572000" y="1773238"/>
            <a:ext cx="1150938" cy="519112"/>
          </a:xfrm>
          <a:prstGeom prst="rect">
            <a:avLst/>
          </a:prstGeom>
          <a:noFill/>
          <a:ln w="9525">
            <a:noFill/>
            <a:miter lim="800000"/>
          </a:ln>
        </p:spPr>
        <p:txBody>
          <a:bodyPr>
            <a:spAutoFit/>
          </a:bodyPr>
          <a:lstStyle/>
          <a:p>
            <a:pPr>
              <a:spcBef>
                <a:spcPct val="50000"/>
              </a:spcBef>
            </a:pPr>
            <a:r>
              <a:rPr lang="zh-CN" altLang="en-US" sz="2800" b="1">
                <a:solidFill>
                  <a:srgbClr val="FF0000"/>
                </a:solidFill>
                <a:latin typeface="Times New Roman" pitchFamily="18" charset="0"/>
                <a:ea typeface="楷体" pitchFamily="49" charset="-122"/>
                <a:cs typeface="Times New Roman" pitchFamily="18" charset="0"/>
              </a:rPr>
              <a:t>熔化</a:t>
            </a:r>
          </a:p>
        </p:txBody>
      </p:sp>
      <p:sp>
        <p:nvSpPr>
          <p:cNvPr id="69639" name="Text Box 7"/>
          <p:cNvSpPr txBox="1">
            <a:spLocks noChangeArrowheads="1"/>
          </p:cNvSpPr>
          <p:nvPr/>
        </p:nvSpPr>
        <p:spPr bwMode="auto">
          <a:xfrm>
            <a:off x="6732588" y="1773238"/>
            <a:ext cx="1150937" cy="519112"/>
          </a:xfrm>
          <a:prstGeom prst="rect">
            <a:avLst/>
          </a:prstGeom>
          <a:noFill/>
          <a:ln w="9525">
            <a:noFill/>
            <a:miter lim="800000"/>
          </a:ln>
        </p:spPr>
        <p:txBody>
          <a:bodyPr>
            <a:spAutoFit/>
          </a:bodyPr>
          <a:lstStyle/>
          <a:p>
            <a:pPr>
              <a:spcBef>
                <a:spcPct val="50000"/>
              </a:spcBef>
            </a:pPr>
            <a:r>
              <a:rPr lang="zh-CN" altLang="en-US" sz="2800" b="1">
                <a:solidFill>
                  <a:srgbClr val="FF0000"/>
                </a:solidFill>
                <a:latin typeface="Times New Roman" pitchFamily="18" charset="0"/>
                <a:ea typeface="楷体" pitchFamily="49" charset="-122"/>
                <a:cs typeface="Times New Roman" pitchFamily="18" charset="0"/>
              </a:rPr>
              <a:t>固态</a:t>
            </a:r>
          </a:p>
        </p:txBody>
      </p:sp>
      <p:sp>
        <p:nvSpPr>
          <p:cNvPr id="69640" name="Text Box 8"/>
          <p:cNvSpPr txBox="1">
            <a:spLocks noChangeArrowheads="1"/>
          </p:cNvSpPr>
          <p:nvPr/>
        </p:nvSpPr>
        <p:spPr bwMode="auto">
          <a:xfrm>
            <a:off x="1042988" y="2349500"/>
            <a:ext cx="1150937" cy="519113"/>
          </a:xfrm>
          <a:prstGeom prst="rect">
            <a:avLst/>
          </a:prstGeom>
          <a:noFill/>
          <a:ln w="9525">
            <a:noFill/>
            <a:miter lim="800000"/>
          </a:ln>
        </p:spPr>
        <p:txBody>
          <a:bodyPr>
            <a:spAutoFit/>
          </a:bodyPr>
          <a:lstStyle/>
          <a:p>
            <a:pPr>
              <a:spcBef>
                <a:spcPct val="50000"/>
              </a:spcBef>
            </a:pPr>
            <a:r>
              <a:rPr lang="zh-CN" altLang="en-US" sz="2800" b="1">
                <a:solidFill>
                  <a:srgbClr val="FF0000"/>
                </a:solidFill>
                <a:latin typeface="Times New Roman" pitchFamily="18" charset="0"/>
                <a:ea typeface="楷体" pitchFamily="49" charset="-122"/>
                <a:cs typeface="Times New Roman" pitchFamily="18" charset="0"/>
              </a:rPr>
              <a:t>液态</a:t>
            </a:r>
          </a:p>
        </p:txBody>
      </p:sp>
      <p:sp>
        <p:nvSpPr>
          <p:cNvPr id="69641" name="Text Box 9"/>
          <p:cNvSpPr txBox="1">
            <a:spLocks noChangeArrowheads="1"/>
          </p:cNvSpPr>
          <p:nvPr/>
        </p:nvSpPr>
        <p:spPr bwMode="auto">
          <a:xfrm>
            <a:off x="971550" y="2852738"/>
            <a:ext cx="647700" cy="519112"/>
          </a:xfrm>
          <a:prstGeom prst="rect">
            <a:avLst/>
          </a:prstGeom>
          <a:noFill/>
          <a:ln w="9525">
            <a:noFill/>
            <a:miter lim="800000"/>
          </a:ln>
        </p:spPr>
        <p:txBody>
          <a:bodyPr>
            <a:spAutoFit/>
          </a:bodyPr>
          <a:lstStyle/>
          <a:p>
            <a:pPr>
              <a:spcBef>
                <a:spcPct val="50000"/>
              </a:spcBef>
            </a:pPr>
            <a:r>
              <a:rPr lang="en-US" altLang="zh-CN" sz="2800" b="1">
                <a:solidFill>
                  <a:srgbClr val="FF0000"/>
                </a:solidFill>
                <a:latin typeface="Times New Roman" pitchFamily="18" charset="0"/>
                <a:ea typeface="楷体" pitchFamily="49" charset="-122"/>
                <a:cs typeface="Times New Roman" pitchFamily="18" charset="0"/>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additive="base">
                                        <p:cTn id="7" dur="500" fill="hold"/>
                                        <p:tgtEl>
                                          <p:spTgt spid="69637"/>
                                        </p:tgtEl>
                                        <p:attrNameLst>
                                          <p:attrName>ppt_x</p:attrName>
                                        </p:attrNameLst>
                                      </p:cBhvr>
                                      <p:tavLst>
                                        <p:tav tm="0">
                                          <p:val>
                                            <p:strVal val="#ppt_x"/>
                                          </p:val>
                                        </p:tav>
                                        <p:tav tm="100000">
                                          <p:val>
                                            <p:strVal val="#ppt_x"/>
                                          </p:val>
                                        </p:tav>
                                      </p:tavLst>
                                    </p:anim>
                                    <p:anim calcmode="lin" valueType="num">
                                      <p:cBhvr additive="base">
                                        <p:cTn id="8"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8"/>
                                        </p:tgtEl>
                                        <p:attrNameLst>
                                          <p:attrName>style.visibility</p:attrName>
                                        </p:attrNameLst>
                                      </p:cBhvr>
                                      <p:to>
                                        <p:strVal val="visible"/>
                                      </p:to>
                                    </p:set>
                                    <p:anim calcmode="lin" valueType="num">
                                      <p:cBhvr additive="base">
                                        <p:cTn id="13" dur="500" fill="hold"/>
                                        <p:tgtEl>
                                          <p:spTgt spid="69638"/>
                                        </p:tgtEl>
                                        <p:attrNameLst>
                                          <p:attrName>ppt_x</p:attrName>
                                        </p:attrNameLst>
                                      </p:cBhvr>
                                      <p:tavLst>
                                        <p:tav tm="0">
                                          <p:val>
                                            <p:strVal val="#ppt_x"/>
                                          </p:val>
                                        </p:tav>
                                        <p:tav tm="100000">
                                          <p:val>
                                            <p:strVal val="#ppt_x"/>
                                          </p:val>
                                        </p:tav>
                                      </p:tavLst>
                                    </p:anim>
                                    <p:anim calcmode="lin" valueType="num">
                                      <p:cBhvr additive="base">
                                        <p:cTn id="14" dur="500" fill="hold"/>
                                        <p:tgtEl>
                                          <p:spTgt spid="696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9"/>
                                        </p:tgtEl>
                                        <p:attrNameLst>
                                          <p:attrName>style.visibility</p:attrName>
                                        </p:attrNameLst>
                                      </p:cBhvr>
                                      <p:to>
                                        <p:strVal val="visible"/>
                                      </p:to>
                                    </p:set>
                                    <p:anim calcmode="lin" valueType="num">
                                      <p:cBhvr additive="base">
                                        <p:cTn id="19" dur="500" fill="hold"/>
                                        <p:tgtEl>
                                          <p:spTgt spid="69639"/>
                                        </p:tgtEl>
                                        <p:attrNameLst>
                                          <p:attrName>ppt_x</p:attrName>
                                        </p:attrNameLst>
                                      </p:cBhvr>
                                      <p:tavLst>
                                        <p:tav tm="0">
                                          <p:val>
                                            <p:strVal val="#ppt_x"/>
                                          </p:val>
                                        </p:tav>
                                        <p:tav tm="100000">
                                          <p:val>
                                            <p:strVal val="#ppt_x"/>
                                          </p:val>
                                        </p:tav>
                                      </p:tavLst>
                                    </p:anim>
                                    <p:anim calcmode="lin" valueType="num">
                                      <p:cBhvr additive="base">
                                        <p:cTn id="20"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9640">
                                            <p:txEl>
                                              <p:pRg st="0" end="0"/>
                                            </p:txEl>
                                          </p:spTgt>
                                        </p:tgtEl>
                                        <p:attrNameLst>
                                          <p:attrName>style.visibility</p:attrName>
                                        </p:attrNameLst>
                                      </p:cBhvr>
                                      <p:to>
                                        <p:strVal val="visible"/>
                                      </p:to>
                                    </p:set>
                                    <p:anim calcmode="lin" valueType="num">
                                      <p:cBhvr additive="base">
                                        <p:cTn id="25" dur="500" fill="hold"/>
                                        <p:tgtEl>
                                          <p:spTgt spid="6964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9641"/>
                                        </p:tgtEl>
                                        <p:attrNameLst>
                                          <p:attrName>style.visibility</p:attrName>
                                        </p:attrNameLst>
                                      </p:cBhvr>
                                      <p:to>
                                        <p:strVal val="visible"/>
                                      </p:to>
                                    </p:set>
                                    <p:anim calcmode="lin" valueType="num">
                                      <p:cBhvr additive="base">
                                        <p:cTn id="31" dur="500" fill="hold"/>
                                        <p:tgtEl>
                                          <p:spTgt spid="69641"/>
                                        </p:tgtEl>
                                        <p:attrNameLst>
                                          <p:attrName>ppt_x</p:attrName>
                                        </p:attrNameLst>
                                      </p:cBhvr>
                                      <p:tavLst>
                                        <p:tav tm="0">
                                          <p:val>
                                            <p:strVal val="#ppt_x"/>
                                          </p:val>
                                        </p:tav>
                                        <p:tav tm="100000">
                                          <p:val>
                                            <p:strVal val="#ppt_x"/>
                                          </p:val>
                                        </p:tav>
                                      </p:tavLst>
                                    </p:anim>
                                    <p:anim calcmode="lin" valueType="num">
                                      <p:cBhvr additive="base">
                                        <p:cTn id="32" dur="500" fill="hold"/>
                                        <p:tgtEl>
                                          <p:spTgt spid="696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8" grpId="0"/>
      <p:bldP spid="69639" grpId="0"/>
      <p:bldP spid="696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250825" y="188913"/>
            <a:ext cx="8569325" cy="1200329"/>
          </a:xfrm>
          <a:prstGeom prst="rect">
            <a:avLst/>
          </a:prstGeom>
          <a:noFill/>
          <a:ln w="9525">
            <a:noFill/>
            <a:miter lim="800000"/>
          </a:ln>
        </p:spPr>
        <p:txBody>
          <a:bodyPr>
            <a:spAutoFit/>
          </a:bodyPr>
          <a:lstStyle/>
          <a:p>
            <a:pPr>
              <a:spcBef>
                <a:spcPct val="50000"/>
              </a:spcBef>
            </a:pPr>
            <a:r>
              <a:rPr lang="en-US" altLang="zh-CN" sz="2400" b="1">
                <a:latin typeface="Times New Roman" pitchFamily="18" charset="0"/>
                <a:ea typeface="楷体" pitchFamily="49" charset="-122"/>
                <a:cs typeface="Times New Roman" pitchFamily="18" charset="0"/>
              </a:rPr>
              <a:t>4</a:t>
            </a:r>
            <a:r>
              <a:rPr lang="zh-CN" altLang="en-US" sz="2400" b="1">
                <a:latin typeface="Times New Roman" pitchFamily="18" charset="0"/>
                <a:ea typeface="楷体" pitchFamily="49" charset="-122"/>
                <a:cs typeface="Times New Roman" pitchFamily="18" charset="0"/>
              </a:rPr>
              <a:t>、已知酒精、煤油、水银的熔点分别为</a:t>
            </a:r>
            <a:r>
              <a:rPr lang="en-US" altLang="zh-CN" sz="2400" b="1">
                <a:latin typeface="Times New Roman" pitchFamily="18" charset="0"/>
                <a:ea typeface="楷体" pitchFamily="49" charset="-122"/>
                <a:cs typeface="Times New Roman" pitchFamily="18" charset="0"/>
              </a:rPr>
              <a:t>-117℃</a:t>
            </a:r>
            <a:r>
              <a:rPr lang="zh-CN" altLang="en-US" sz="2400" b="1">
                <a:latin typeface="Times New Roman" pitchFamily="18" charset="0"/>
                <a:ea typeface="楷体" pitchFamily="49" charset="-122"/>
                <a:cs typeface="Times New Roman" pitchFamily="18" charset="0"/>
              </a:rPr>
              <a:t>、</a:t>
            </a:r>
            <a:r>
              <a:rPr lang="en-US" altLang="zh-CN" sz="2400" b="1">
                <a:latin typeface="Times New Roman" pitchFamily="18" charset="0"/>
                <a:ea typeface="楷体" pitchFamily="49" charset="-122"/>
                <a:cs typeface="Times New Roman" pitchFamily="18" charset="0"/>
              </a:rPr>
              <a:t>-30℃</a:t>
            </a:r>
            <a:r>
              <a:rPr lang="zh-CN" altLang="en-US" sz="2400" b="1">
                <a:latin typeface="Times New Roman" pitchFamily="18" charset="0"/>
                <a:ea typeface="楷体" pitchFamily="49" charset="-122"/>
                <a:cs typeface="Times New Roman" pitchFamily="18" charset="0"/>
              </a:rPr>
              <a:t>、</a:t>
            </a:r>
            <a:r>
              <a:rPr lang="en-US" altLang="zh-CN" sz="2400" b="1">
                <a:latin typeface="Times New Roman" pitchFamily="18" charset="0"/>
                <a:ea typeface="楷体" pitchFamily="49" charset="-122"/>
                <a:cs typeface="Times New Roman" pitchFamily="18" charset="0"/>
              </a:rPr>
              <a:t>-38.8℃ </a:t>
            </a:r>
            <a:r>
              <a:rPr lang="zh-CN" altLang="en-US" sz="2400" b="1">
                <a:latin typeface="Times New Roman" pitchFamily="18" charset="0"/>
                <a:ea typeface="楷体" pitchFamily="49" charset="-122"/>
                <a:cs typeface="Times New Roman" pitchFamily="18" charset="0"/>
              </a:rPr>
              <a:t>，南极的最低气温可达</a:t>
            </a:r>
            <a:r>
              <a:rPr lang="en-US" altLang="zh-CN" sz="2400" b="1">
                <a:latin typeface="Times New Roman" pitchFamily="18" charset="0"/>
                <a:ea typeface="楷体" pitchFamily="49" charset="-122"/>
                <a:cs typeface="Times New Roman" pitchFamily="18" charset="0"/>
              </a:rPr>
              <a:t>-89.2℃</a:t>
            </a:r>
            <a:r>
              <a:rPr lang="zh-CN" altLang="en-US" sz="2400" b="1">
                <a:latin typeface="Times New Roman" pitchFamily="18" charset="0"/>
                <a:ea typeface="楷体" pitchFamily="49" charset="-122"/>
                <a:cs typeface="Times New Roman" pitchFamily="18" charset="0"/>
              </a:rPr>
              <a:t>，要测量南极的气温，应该选用 </a:t>
            </a:r>
            <a:r>
              <a:rPr lang="en-US" altLang="zh-CN" sz="2400" b="1">
                <a:latin typeface="Times New Roman" pitchFamily="18" charset="0"/>
                <a:ea typeface="楷体" pitchFamily="49" charset="-122"/>
                <a:cs typeface="Times New Roman" pitchFamily="18" charset="0"/>
              </a:rPr>
              <a:t>______</a:t>
            </a:r>
            <a:r>
              <a:rPr lang="zh-CN" altLang="en-US" sz="2400" b="1">
                <a:latin typeface="Times New Roman" pitchFamily="18" charset="0"/>
                <a:ea typeface="楷体" pitchFamily="49" charset="-122"/>
                <a:cs typeface="Times New Roman" pitchFamily="18" charset="0"/>
              </a:rPr>
              <a:t>温度计</a:t>
            </a:r>
            <a:r>
              <a:rPr lang="en-US" altLang="zh-CN" sz="2400" b="1">
                <a:latin typeface="Times New Roman" pitchFamily="18" charset="0"/>
                <a:ea typeface="楷体" pitchFamily="49" charset="-122"/>
                <a:cs typeface="Times New Roman" pitchFamily="18" charset="0"/>
              </a:rPr>
              <a:t>,</a:t>
            </a:r>
            <a:r>
              <a:rPr lang="zh-CN" altLang="en-US" sz="2400" b="1">
                <a:latin typeface="Times New Roman" pitchFamily="18" charset="0"/>
                <a:ea typeface="楷体" pitchFamily="49" charset="-122"/>
                <a:cs typeface="Times New Roman" pitchFamily="18" charset="0"/>
              </a:rPr>
              <a:t>因为</a:t>
            </a:r>
            <a:r>
              <a:rPr lang="en-US" altLang="zh-CN" sz="2400" b="1">
                <a:latin typeface="Times New Roman" pitchFamily="18" charset="0"/>
                <a:ea typeface="楷体" pitchFamily="49" charset="-122"/>
                <a:cs typeface="Times New Roman" pitchFamily="18" charset="0"/>
              </a:rPr>
              <a:t>_______________</a:t>
            </a:r>
          </a:p>
        </p:txBody>
      </p:sp>
      <p:sp>
        <p:nvSpPr>
          <p:cNvPr id="68611" name="Text Box 3"/>
          <p:cNvSpPr txBox="1">
            <a:spLocks noChangeArrowheads="1"/>
          </p:cNvSpPr>
          <p:nvPr/>
        </p:nvSpPr>
        <p:spPr bwMode="auto">
          <a:xfrm>
            <a:off x="1403350" y="836613"/>
            <a:ext cx="1150938" cy="519112"/>
          </a:xfrm>
          <a:prstGeom prst="rect">
            <a:avLst/>
          </a:prstGeom>
          <a:noFill/>
          <a:ln w="9525">
            <a:noFill/>
            <a:miter lim="800000"/>
          </a:ln>
        </p:spPr>
        <p:txBody>
          <a:bodyPr>
            <a:spAutoFit/>
          </a:bodyPr>
          <a:lstStyle/>
          <a:p>
            <a:pPr>
              <a:spcBef>
                <a:spcPct val="50000"/>
              </a:spcBef>
            </a:pPr>
            <a:r>
              <a:rPr lang="zh-CN" altLang="en-US" sz="2800" b="1">
                <a:solidFill>
                  <a:srgbClr val="FF0000"/>
                </a:solidFill>
                <a:latin typeface="Times New Roman" pitchFamily="18" charset="0"/>
                <a:ea typeface="楷体" pitchFamily="49" charset="-122"/>
                <a:cs typeface="Times New Roman" pitchFamily="18" charset="0"/>
              </a:rPr>
              <a:t>酒精</a:t>
            </a:r>
          </a:p>
        </p:txBody>
      </p:sp>
      <p:sp>
        <p:nvSpPr>
          <p:cNvPr id="68612" name="Text Box 4"/>
          <p:cNvSpPr txBox="1">
            <a:spLocks noChangeArrowheads="1"/>
          </p:cNvSpPr>
          <p:nvPr/>
        </p:nvSpPr>
        <p:spPr bwMode="auto">
          <a:xfrm>
            <a:off x="4067175" y="908050"/>
            <a:ext cx="5076825" cy="457200"/>
          </a:xfrm>
          <a:prstGeom prst="rect">
            <a:avLst/>
          </a:prstGeom>
          <a:noFill/>
          <a:ln w="9525">
            <a:noFill/>
            <a:miter lim="800000"/>
          </a:ln>
        </p:spPr>
        <p:txBody>
          <a:bodyPr>
            <a:spAutoFit/>
          </a:bodyPr>
          <a:lstStyle/>
          <a:p>
            <a:pPr>
              <a:spcBef>
                <a:spcPct val="50000"/>
              </a:spcBef>
            </a:pPr>
            <a:r>
              <a:rPr lang="zh-CN" altLang="en-US" sz="2400" b="1">
                <a:solidFill>
                  <a:srgbClr val="FF0000"/>
                </a:solidFill>
                <a:latin typeface="Times New Roman" pitchFamily="18" charset="0"/>
                <a:ea typeface="楷体" pitchFamily="49" charset="-122"/>
                <a:cs typeface="Times New Roman" pitchFamily="18" charset="0"/>
              </a:rPr>
              <a:t>凝固点低，在</a:t>
            </a:r>
            <a:r>
              <a:rPr lang="en-US" altLang="zh-CN" sz="2400" b="1">
                <a:solidFill>
                  <a:srgbClr val="FF0000"/>
                </a:solidFill>
                <a:latin typeface="Times New Roman" pitchFamily="18" charset="0"/>
                <a:ea typeface="楷体" pitchFamily="49" charset="-122"/>
                <a:cs typeface="Times New Roman" pitchFamily="18" charset="0"/>
              </a:rPr>
              <a:t>-89.2 ℃</a:t>
            </a:r>
            <a:r>
              <a:rPr lang="zh-CN" altLang="en-US" sz="2400" b="1">
                <a:solidFill>
                  <a:srgbClr val="FF0000"/>
                </a:solidFill>
                <a:latin typeface="Times New Roman" pitchFamily="18" charset="0"/>
                <a:ea typeface="楷体" pitchFamily="49" charset="-122"/>
                <a:cs typeface="Times New Roman" pitchFamily="18" charset="0"/>
              </a:rPr>
              <a:t>时不会凝固</a:t>
            </a:r>
          </a:p>
        </p:txBody>
      </p:sp>
      <p:sp>
        <p:nvSpPr>
          <p:cNvPr id="34821" name="Rectangle 5"/>
          <p:cNvSpPr>
            <a:spLocks noChangeArrowheads="1"/>
          </p:cNvSpPr>
          <p:nvPr/>
        </p:nvSpPr>
        <p:spPr bwMode="auto">
          <a:xfrm>
            <a:off x="0" y="5013325"/>
            <a:ext cx="184731" cy="369332"/>
          </a:xfrm>
          <a:prstGeom prst="rect">
            <a:avLst/>
          </a:prstGeom>
          <a:noFill/>
          <a:ln w="9525">
            <a:noFill/>
            <a:miter lim="800000"/>
          </a:ln>
        </p:spPr>
        <p:txBody>
          <a:bodyPr wrap="none" anchor="ctr">
            <a:spAutoFit/>
          </a:bodyPr>
          <a:lstStyle/>
          <a:p>
            <a:endParaRPr lang="zh-CN" altLang="zh-CN">
              <a:latin typeface="Times New Roman" pitchFamily="18" charset="0"/>
              <a:ea typeface="楷体" panose="02010609060101010101" pitchFamily="49" charset="-122"/>
              <a:cs typeface="Times New Roman" panose="02020603050405020304" pitchFamily="18" charset="0"/>
            </a:endParaRPr>
          </a:p>
        </p:txBody>
      </p:sp>
      <p:sp>
        <p:nvSpPr>
          <p:cNvPr id="34822" name="Rectangle 6"/>
          <p:cNvSpPr>
            <a:spLocks noChangeArrowheads="1"/>
          </p:cNvSpPr>
          <p:nvPr/>
        </p:nvSpPr>
        <p:spPr bwMode="auto">
          <a:xfrm>
            <a:off x="0" y="2420938"/>
            <a:ext cx="7702750" cy="954107"/>
          </a:xfrm>
          <a:prstGeom prst="rect">
            <a:avLst/>
          </a:prstGeom>
          <a:noFill/>
          <a:ln w="9525">
            <a:noFill/>
            <a:miter lim="800000"/>
          </a:ln>
        </p:spPr>
        <p:txBody>
          <a:bodyPr wrap="none" anchor="ctr">
            <a:spAutoFit/>
          </a:bodyPr>
          <a:lstStyle/>
          <a:p>
            <a:pPr indent="304800"/>
            <a:r>
              <a:rPr kumimoji="1" lang="en-US" altLang="zh-CN" sz="2800" b="1">
                <a:latin typeface="Times New Roman" pitchFamily="18" charset="0"/>
                <a:ea typeface="楷体" pitchFamily="49" charset="-122"/>
                <a:cs typeface="Times New Roman" pitchFamily="18" charset="0"/>
              </a:rPr>
              <a:t>5</a:t>
            </a:r>
            <a:r>
              <a:rPr kumimoji="1" lang="zh-CN" altLang="en-US" sz="2800" b="1">
                <a:latin typeface="Times New Roman" pitchFamily="18" charset="0"/>
                <a:ea typeface="楷体" pitchFamily="49" charset="-122"/>
                <a:cs typeface="Times New Roman" pitchFamily="18" charset="0"/>
              </a:rPr>
              <a:t>．下列图象中，表示萘熔化的图象是（      ）</a:t>
            </a:r>
          </a:p>
          <a:p>
            <a:pPr indent="304800" eaLnBrk="0" hangingPunct="0"/>
            <a:endParaRPr kumimoji="1" lang="en-US" altLang="zh-CN" sz="2800" b="1">
              <a:latin typeface="Times New Roman" pitchFamily="18" charset="0"/>
              <a:ea typeface="楷体" panose="02010609060101010101" pitchFamily="49" charset="-122"/>
              <a:cs typeface="Times New Roman" panose="02020603050405020304" pitchFamily="18" charset="0"/>
            </a:endParaRPr>
          </a:p>
        </p:txBody>
      </p:sp>
      <p:pic>
        <p:nvPicPr>
          <p:cNvPr id="34823" name="Picture 7"/>
          <p:cNvPicPr>
            <a:picLocks noChangeAspect="1" noChangeArrowheads="1"/>
          </p:cNvPicPr>
          <p:nvPr/>
        </p:nvPicPr>
        <p:blipFill>
          <a:blip r:embed="rId2"/>
          <a:stretch>
            <a:fillRect/>
          </a:stretch>
        </p:blipFill>
        <p:spPr bwMode="auto">
          <a:xfrm>
            <a:off x="539750" y="3141663"/>
            <a:ext cx="8064500" cy="3086100"/>
          </a:xfrm>
          <a:prstGeom prst="rect">
            <a:avLst/>
          </a:prstGeom>
          <a:noFill/>
          <a:ln w="9525">
            <a:noFill/>
            <a:miter lim="800000"/>
          </a:ln>
        </p:spPr>
      </p:pic>
      <p:sp>
        <p:nvSpPr>
          <p:cNvPr id="68616" name="Text Box 8"/>
          <p:cNvSpPr txBox="1">
            <a:spLocks noChangeArrowheads="1"/>
          </p:cNvSpPr>
          <p:nvPr/>
        </p:nvSpPr>
        <p:spPr bwMode="auto">
          <a:xfrm>
            <a:off x="6643702" y="2428868"/>
            <a:ext cx="1150938" cy="519113"/>
          </a:xfrm>
          <a:prstGeom prst="rect">
            <a:avLst/>
          </a:prstGeom>
          <a:noFill/>
          <a:ln w="9525">
            <a:noFill/>
            <a:miter lim="800000"/>
          </a:ln>
        </p:spPr>
        <p:txBody>
          <a:bodyPr>
            <a:spAutoFit/>
          </a:bodyPr>
          <a:lstStyle/>
          <a:p>
            <a:pPr>
              <a:spcBef>
                <a:spcPct val="50000"/>
              </a:spcBef>
            </a:pPr>
            <a:r>
              <a:rPr lang="en-US" altLang="zh-CN" sz="2800" b="1">
                <a:solidFill>
                  <a:srgbClr val="FF0000"/>
                </a:solidFill>
                <a:latin typeface="Times New Roman" pitchFamily="18" charset="0"/>
                <a:ea typeface="楷体" pitchFamily="49" charset="-122"/>
                <a:cs typeface="Times New Roman" pitchFamily="18"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ppt_x"/>
                                          </p:val>
                                        </p:tav>
                                        <p:tav tm="100000">
                                          <p:val>
                                            <p:strVal val="#ppt_x"/>
                                          </p:val>
                                        </p:tav>
                                      </p:tavLst>
                                    </p:anim>
                                    <p:anim calcmode="lin" valueType="num">
                                      <p:cBhvr additive="base">
                                        <p:cTn id="8" dur="500" fill="hold"/>
                                        <p:tgtEl>
                                          <p:spTgt spid="686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2"/>
                                        </p:tgtEl>
                                        <p:attrNameLst>
                                          <p:attrName>style.visibility</p:attrName>
                                        </p:attrNameLst>
                                      </p:cBhvr>
                                      <p:to>
                                        <p:strVal val="visible"/>
                                      </p:to>
                                    </p:set>
                                    <p:anim calcmode="lin" valueType="num">
                                      <p:cBhvr additive="base">
                                        <p:cTn id="13" dur="500" fill="hold"/>
                                        <p:tgtEl>
                                          <p:spTgt spid="68612"/>
                                        </p:tgtEl>
                                        <p:attrNameLst>
                                          <p:attrName>ppt_x</p:attrName>
                                        </p:attrNameLst>
                                      </p:cBhvr>
                                      <p:tavLst>
                                        <p:tav tm="0">
                                          <p:val>
                                            <p:strVal val="#ppt_x"/>
                                          </p:val>
                                        </p:tav>
                                        <p:tav tm="100000">
                                          <p:val>
                                            <p:strVal val="#ppt_x"/>
                                          </p:val>
                                        </p:tav>
                                      </p:tavLst>
                                    </p:anim>
                                    <p:anim calcmode="lin" valueType="num">
                                      <p:cBhvr additive="base">
                                        <p:cTn id="14" dur="500" fill="hold"/>
                                        <p:tgtEl>
                                          <p:spTgt spid="686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16"/>
                                        </p:tgtEl>
                                        <p:attrNameLst>
                                          <p:attrName>style.visibility</p:attrName>
                                        </p:attrNameLst>
                                      </p:cBhvr>
                                      <p:to>
                                        <p:strVal val="visible"/>
                                      </p:to>
                                    </p:set>
                                    <p:anim calcmode="lin" valueType="num">
                                      <p:cBhvr additive="base">
                                        <p:cTn id="19" dur="500" fill="hold"/>
                                        <p:tgtEl>
                                          <p:spTgt spid="68616"/>
                                        </p:tgtEl>
                                        <p:attrNameLst>
                                          <p:attrName>ppt_x</p:attrName>
                                        </p:attrNameLst>
                                      </p:cBhvr>
                                      <p:tavLst>
                                        <p:tav tm="0">
                                          <p:val>
                                            <p:strVal val="#ppt_x"/>
                                          </p:val>
                                        </p:tav>
                                        <p:tav tm="100000">
                                          <p:val>
                                            <p:strVal val="#ppt_x"/>
                                          </p:val>
                                        </p:tav>
                                      </p:tavLst>
                                    </p:anim>
                                    <p:anim calcmode="lin" valueType="num">
                                      <p:cBhvr additive="base">
                                        <p:cTn id="20" dur="500" fill="hold"/>
                                        <p:tgtEl>
                                          <p:spTgt spid="686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95288" y="61913"/>
            <a:ext cx="8497887" cy="6070600"/>
          </a:xfrm>
          <a:prstGeom prst="rect">
            <a:avLst/>
          </a:prstGeom>
          <a:noFill/>
          <a:ln w="9525">
            <a:noFill/>
            <a:miter lim="800000"/>
          </a:ln>
        </p:spPr>
        <p:txBody>
          <a:bodyPr anchor="ctr">
            <a:spAutoFit/>
          </a:bodyPr>
          <a:lstStyle/>
          <a:p>
            <a:r>
              <a:rPr kumimoji="1" lang="en-US" altLang="zh-CN" sz="2800" b="1">
                <a:latin typeface="Times New Roman" pitchFamily="18" charset="0"/>
                <a:ea typeface="楷体" pitchFamily="49" charset="-122"/>
                <a:cs typeface="Times New Roman" pitchFamily="18" charset="0"/>
              </a:rPr>
              <a:t>6</a:t>
            </a:r>
            <a:r>
              <a:rPr kumimoji="1" lang="zh-CN" altLang="en-US" sz="2800" b="1">
                <a:latin typeface="Times New Roman" pitchFamily="18" charset="0"/>
                <a:ea typeface="楷体" pitchFamily="49" charset="-122"/>
                <a:cs typeface="Times New Roman" pitchFamily="18" charset="0"/>
              </a:rPr>
              <a:t>．当晶体的温度正好是熔点或凝固点时，它的状态为（ </a:t>
            </a:r>
            <a:r>
              <a:rPr kumimoji="1" lang="zh-CN" altLang="en-US" sz="2800" b="1" smtClean="0">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a:p>
            <a:r>
              <a:rPr kumimoji="1" lang="en-US" altLang="zh-CN" sz="2800" b="1">
                <a:latin typeface="Times New Roman" pitchFamily="18" charset="0"/>
                <a:ea typeface="楷体" pitchFamily="49" charset="-122"/>
                <a:cs typeface="Times New Roman" pitchFamily="18" charset="0"/>
              </a:rPr>
              <a:t>A.</a:t>
            </a:r>
            <a:r>
              <a:rPr kumimoji="1" lang="zh-CN" altLang="en-US" sz="2800" b="1">
                <a:latin typeface="Times New Roman" pitchFamily="18" charset="0"/>
                <a:ea typeface="楷体" pitchFamily="49" charset="-122"/>
                <a:cs typeface="Times New Roman" pitchFamily="18" charset="0"/>
              </a:rPr>
              <a:t>一定是固体    </a:t>
            </a:r>
          </a:p>
          <a:p>
            <a:r>
              <a:rPr kumimoji="1" lang="en-US" altLang="zh-CN" sz="2800" b="1">
                <a:latin typeface="Times New Roman" pitchFamily="18" charset="0"/>
                <a:ea typeface="楷体" pitchFamily="49" charset="-122"/>
                <a:cs typeface="Times New Roman" pitchFamily="18" charset="0"/>
              </a:rPr>
              <a:t>B.</a:t>
            </a:r>
            <a:r>
              <a:rPr kumimoji="1" lang="zh-CN" altLang="en-US" sz="2800" b="1">
                <a:latin typeface="Times New Roman" pitchFamily="18" charset="0"/>
                <a:ea typeface="楷体" pitchFamily="49" charset="-122"/>
                <a:cs typeface="Times New Roman" pitchFamily="18" charset="0"/>
              </a:rPr>
              <a:t>一定是液体      </a:t>
            </a:r>
          </a:p>
          <a:p>
            <a:r>
              <a:rPr kumimoji="1" lang="en-US" altLang="zh-CN" sz="2800" b="1">
                <a:latin typeface="Times New Roman" pitchFamily="18" charset="0"/>
                <a:ea typeface="楷体" pitchFamily="49" charset="-122"/>
                <a:cs typeface="Times New Roman" pitchFamily="18" charset="0"/>
              </a:rPr>
              <a:t>C.</a:t>
            </a:r>
            <a:r>
              <a:rPr kumimoji="1" lang="zh-CN" altLang="en-US" sz="2800" b="1">
                <a:latin typeface="Times New Roman" pitchFamily="18" charset="0"/>
                <a:ea typeface="楷体" pitchFamily="49" charset="-122"/>
                <a:cs typeface="Times New Roman" pitchFamily="18" charset="0"/>
              </a:rPr>
              <a:t>可能是固体     </a:t>
            </a:r>
          </a:p>
          <a:p>
            <a:r>
              <a:rPr kumimoji="1" lang="en-US" altLang="zh-CN" sz="2800" b="1">
                <a:latin typeface="Times New Roman" pitchFamily="18" charset="0"/>
                <a:ea typeface="楷体" pitchFamily="49" charset="-122"/>
                <a:cs typeface="Times New Roman" pitchFamily="18" charset="0"/>
              </a:rPr>
              <a:t>D.</a:t>
            </a:r>
            <a:r>
              <a:rPr kumimoji="1" lang="zh-CN" altLang="en-US" sz="2800" b="1">
                <a:latin typeface="Times New Roman" pitchFamily="18" charset="0"/>
                <a:ea typeface="楷体" pitchFamily="49" charset="-122"/>
                <a:cs typeface="Times New Roman" pitchFamily="18" charset="0"/>
              </a:rPr>
              <a:t>也可能是固液共存    </a:t>
            </a:r>
            <a:r>
              <a:rPr kumimoji="1" lang="en-US" altLang="zh-CN" sz="2800" b="1">
                <a:latin typeface="Times New Roman" pitchFamily="18" charset="0"/>
                <a:ea typeface="楷体" pitchFamily="49" charset="-122"/>
                <a:cs typeface="Times New Roman" pitchFamily="18" charset="0"/>
              </a:rPr>
              <a:t>E.</a:t>
            </a:r>
            <a:r>
              <a:rPr kumimoji="1" lang="zh-CN" altLang="en-US" sz="2800" b="1">
                <a:latin typeface="Times New Roman" pitchFamily="18" charset="0"/>
                <a:ea typeface="楷体" pitchFamily="49" charset="-122"/>
                <a:cs typeface="Times New Roman" pitchFamily="18" charset="0"/>
              </a:rPr>
              <a:t>可能是液体</a:t>
            </a:r>
          </a:p>
          <a:p>
            <a:endParaRPr kumimoji="1" lang="zh-CN" altLang="en-US" sz="2800" b="1">
              <a:latin typeface="Times New Roman" pitchFamily="18" charset="0"/>
              <a:ea typeface="楷体" pitchFamily="49" charset="-122"/>
              <a:cs typeface="Times New Roman" pitchFamily="18" charset="0"/>
            </a:endParaRPr>
          </a:p>
          <a:p>
            <a:r>
              <a:rPr kumimoji="1" lang="en-US" altLang="zh-CN" sz="2800" b="1">
                <a:latin typeface="Times New Roman" pitchFamily="18" charset="0"/>
                <a:ea typeface="楷体" pitchFamily="49" charset="-122"/>
                <a:cs typeface="Times New Roman" pitchFamily="18" charset="0"/>
              </a:rPr>
              <a:t>7</a:t>
            </a:r>
            <a:r>
              <a:rPr kumimoji="1" lang="zh-CN" altLang="en-US" sz="2800" b="1">
                <a:latin typeface="Times New Roman" pitchFamily="18" charset="0"/>
                <a:ea typeface="楷体" pitchFamily="49" charset="-122"/>
                <a:cs typeface="Times New Roman" pitchFamily="18" charset="0"/>
              </a:rPr>
              <a:t>．把盛有碎冰块的大试管插入烧杯里的碎冰块中，用酒精灯对烧杯底部慢慢加热，当烧杯中的冰块有大半熔化时，试管中的冰（      ）</a:t>
            </a:r>
          </a:p>
          <a:p>
            <a:r>
              <a:rPr kumimoji="1" lang="en-US" altLang="zh-CN" sz="2800" b="1">
                <a:latin typeface="Times New Roman" pitchFamily="18" charset="0"/>
                <a:ea typeface="楷体" pitchFamily="49" charset="-122"/>
                <a:cs typeface="Times New Roman" pitchFamily="18" charset="0"/>
              </a:rPr>
              <a:t>A.</a:t>
            </a:r>
            <a:r>
              <a:rPr kumimoji="1" lang="zh-CN" altLang="en-US" sz="2800" b="1">
                <a:latin typeface="Times New Roman" pitchFamily="18" charset="0"/>
                <a:ea typeface="楷体" pitchFamily="49" charset="-122"/>
                <a:cs typeface="Times New Roman" pitchFamily="18" charset="0"/>
              </a:rPr>
              <a:t>熔化一部分		</a:t>
            </a:r>
          </a:p>
          <a:p>
            <a:r>
              <a:rPr kumimoji="1" lang="en-US" altLang="zh-CN" sz="2800" b="1">
                <a:latin typeface="Times New Roman" pitchFamily="18" charset="0"/>
                <a:ea typeface="楷体" pitchFamily="49" charset="-122"/>
                <a:cs typeface="Times New Roman" pitchFamily="18" charset="0"/>
              </a:rPr>
              <a:t>B.</a:t>
            </a:r>
            <a:r>
              <a:rPr kumimoji="1" lang="zh-CN" altLang="en-US" sz="2800" b="1">
                <a:latin typeface="Times New Roman" pitchFamily="18" charset="0"/>
                <a:ea typeface="楷体" pitchFamily="49" charset="-122"/>
                <a:cs typeface="Times New Roman" pitchFamily="18" charset="0"/>
              </a:rPr>
              <a:t>全部熔化         </a:t>
            </a:r>
          </a:p>
          <a:p>
            <a:r>
              <a:rPr kumimoji="1" lang="en-US" altLang="zh-CN" sz="2800" b="1">
                <a:latin typeface="Times New Roman" pitchFamily="18" charset="0"/>
                <a:ea typeface="楷体" pitchFamily="49" charset="-122"/>
                <a:cs typeface="Times New Roman" pitchFamily="18" charset="0"/>
              </a:rPr>
              <a:t>C.</a:t>
            </a:r>
            <a:r>
              <a:rPr kumimoji="1" lang="zh-CN" altLang="en-US" sz="2800" b="1">
                <a:latin typeface="Times New Roman" pitchFamily="18" charset="0"/>
                <a:ea typeface="楷体" pitchFamily="49" charset="-122"/>
                <a:cs typeface="Times New Roman" pitchFamily="18" charset="0"/>
              </a:rPr>
              <a:t>一点也不熔化	   </a:t>
            </a:r>
          </a:p>
          <a:p>
            <a:r>
              <a:rPr kumimoji="1" lang="en-US" altLang="zh-CN" sz="2800" b="1">
                <a:latin typeface="Times New Roman" pitchFamily="18" charset="0"/>
                <a:ea typeface="楷体" pitchFamily="49" charset="-122"/>
                <a:cs typeface="Times New Roman" pitchFamily="18" charset="0"/>
              </a:rPr>
              <a:t>D.</a:t>
            </a:r>
            <a:r>
              <a:rPr kumimoji="1" lang="zh-CN" altLang="en-US" sz="2800" b="1">
                <a:latin typeface="Times New Roman" pitchFamily="18" charset="0"/>
                <a:ea typeface="楷体" pitchFamily="49" charset="-122"/>
                <a:cs typeface="Times New Roman" pitchFamily="18" charset="0"/>
              </a:rPr>
              <a:t>无法判断</a:t>
            </a:r>
          </a:p>
        </p:txBody>
      </p:sp>
      <p:sp>
        <p:nvSpPr>
          <p:cNvPr id="33797" name="Text Box 5"/>
          <p:cNvSpPr txBox="1">
            <a:spLocks noChangeArrowheads="1"/>
          </p:cNvSpPr>
          <p:nvPr/>
        </p:nvSpPr>
        <p:spPr bwMode="auto">
          <a:xfrm>
            <a:off x="1187450" y="549275"/>
            <a:ext cx="2087563" cy="519113"/>
          </a:xfrm>
          <a:prstGeom prst="rect">
            <a:avLst/>
          </a:prstGeom>
          <a:noFill/>
          <a:ln w="63500">
            <a:noFill/>
            <a:miter lim="800000"/>
          </a:ln>
        </p:spPr>
        <p:txBody>
          <a:bodyPr>
            <a:spAutoFit/>
          </a:bodyPr>
          <a:lstStyle/>
          <a:p>
            <a:pPr>
              <a:spcBef>
                <a:spcPct val="50000"/>
              </a:spcBef>
            </a:pPr>
            <a:r>
              <a:rPr lang="en-US" altLang="zh-CN" sz="2800" b="1">
                <a:solidFill>
                  <a:srgbClr val="FF0000"/>
                </a:solidFill>
                <a:latin typeface="Times New Roman" pitchFamily="18" charset="0"/>
                <a:ea typeface="楷体" pitchFamily="49" charset="-122"/>
                <a:cs typeface="Times New Roman" pitchFamily="18" charset="0"/>
              </a:rPr>
              <a:t>C D E</a:t>
            </a:r>
          </a:p>
        </p:txBody>
      </p:sp>
      <p:sp>
        <p:nvSpPr>
          <p:cNvPr id="33798" name="Text Box 6"/>
          <p:cNvSpPr txBox="1">
            <a:spLocks noChangeArrowheads="1"/>
          </p:cNvSpPr>
          <p:nvPr/>
        </p:nvSpPr>
        <p:spPr bwMode="auto">
          <a:xfrm>
            <a:off x="4643438" y="3933825"/>
            <a:ext cx="719137" cy="579438"/>
          </a:xfrm>
          <a:prstGeom prst="rect">
            <a:avLst/>
          </a:prstGeom>
          <a:noFill/>
          <a:ln w="63500">
            <a:noFill/>
            <a:miter lim="800000"/>
          </a:ln>
        </p:spPr>
        <p:txBody>
          <a:bodyPr>
            <a:spAutoFit/>
          </a:bodyPr>
          <a:lstStyle/>
          <a:p>
            <a:pPr>
              <a:spcBef>
                <a:spcPct val="50000"/>
              </a:spcBef>
            </a:pPr>
            <a:r>
              <a:rPr lang="en-US" altLang="zh-CN" sz="3200">
                <a:solidFill>
                  <a:srgbClr val="FF0000"/>
                </a:solidFill>
                <a:latin typeface="Times New Roman" pitchFamily="18" charset="0"/>
                <a:ea typeface="楷体" pitchFamily="49" charset="-122"/>
                <a:cs typeface="Times New Roman" pitchFamily="18" charset="0"/>
              </a:rPr>
              <a:t>C</a:t>
            </a:r>
          </a:p>
        </p:txBody>
      </p:sp>
      <p:pic>
        <p:nvPicPr>
          <p:cNvPr id="35845" name="Picture 7"/>
          <p:cNvPicPr>
            <a:picLocks noChangeAspect="1" noChangeArrowheads="1"/>
          </p:cNvPicPr>
          <p:nvPr/>
        </p:nvPicPr>
        <p:blipFill>
          <a:blip r:embed="rId2"/>
          <a:stretch>
            <a:fillRect/>
          </a:stretch>
        </p:blipFill>
        <p:spPr bwMode="auto">
          <a:xfrm>
            <a:off x="6443663" y="4149725"/>
            <a:ext cx="1887537" cy="2449513"/>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ppt_x"/>
                                          </p:val>
                                        </p:tav>
                                        <p:tav tm="100000">
                                          <p:val>
                                            <p:strVal val="#ppt_x"/>
                                          </p:val>
                                        </p:tav>
                                      </p:tavLst>
                                    </p:anim>
                                    <p:anim calcmode="lin" valueType="num">
                                      <p:cBhvr additive="base">
                                        <p:cTn id="8"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8"/>
                                        </p:tgtEl>
                                        <p:attrNameLst>
                                          <p:attrName>style.visibility</p:attrName>
                                        </p:attrNameLst>
                                      </p:cBhvr>
                                      <p:to>
                                        <p:strVal val="visible"/>
                                      </p:to>
                                    </p:set>
                                    <p:anim calcmode="lin" valueType="num">
                                      <p:cBhvr additive="base">
                                        <p:cTn id="13" dur="500" fill="hold"/>
                                        <p:tgtEl>
                                          <p:spTgt spid="33798"/>
                                        </p:tgtEl>
                                        <p:attrNameLst>
                                          <p:attrName>ppt_x</p:attrName>
                                        </p:attrNameLst>
                                      </p:cBhvr>
                                      <p:tavLst>
                                        <p:tav tm="0">
                                          <p:val>
                                            <p:strVal val="#ppt_x"/>
                                          </p:val>
                                        </p:tav>
                                        <p:tav tm="100000">
                                          <p:val>
                                            <p:strVal val="#ppt_x"/>
                                          </p:val>
                                        </p:tav>
                                      </p:tavLst>
                                    </p:anim>
                                    <p:anim calcmode="lin" valueType="num">
                                      <p:cBhvr additive="base">
                                        <p:cTn id="14"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388" y="115888"/>
            <a:ext cx="7416800" cy="1009650"/>
          </a:xfrm>
        </p:spPr>
        <p:txBody>
          <a:bodyPr/>
          <a:lstStyle/>
          <a:p>
            <a:pPr algn="l" eaLnBrk="1" hangingPunct="1"/>
            <a:r>
              <a:rPr lang="zh-CN" altLang="en-US" sz="5700" b="1" smtClean="0">
                <a:latin typeface="Times New Roman" pitchFamily="18" charset="0"/>
                <a:ea typeface="楷体" pitchFamily="49" charset="-122"/>
                <a:cs typeface="Times New Roman" pitchFamily="18" charset="0"/>
              </a:rPr>
              <a:t>一、熔化和凝固</a:t>
            </a:r>
          </a:p>
        </p:txBody>
      </p:sp>
      <p:sp>
        <p:nvSpPr>
          <p:cNvPr id="209923" name="Rectangle 3"/>
          <p:cNvSpPr>
            <a:spLocks noGrp="1" noChangeArrowheads="1"/>
          </p:cNvSpPr>
          <p:nvPr>
            <p:ph type="body" sz="half" idx="1"/>
          </p:nvPr>
        </p:nvSpPr>
        <p:spPr>
          <a:xfrm>
            <a:off x="468313" y="1268413"/>
            <a:ext cx="7993062" cy="5040312"/>
          </a:xfrm>
        </p:spPr>
        <p:txBody>
          <a:bodyPr/>
          <a:lstStyle/>
          <a:p>
            <a:pPr eaLnBrk="1" hangingPunct="1">
              <a:lnSpc>
                <a:spcPct val="120000"/>
              </a:lnSpc>
              <a:buClr>
                <a:schemeClr val="bg1"/>
              </a:buClr>
              <a:buFontTx/>
              <a:buNone/>
            </a:pPr>
            <a:r>
              <a:rPr lang="en-US" altLang="zh-CN" sz="3200" b="1" smtClean="0">
                <a:latin typeface="Times New Roman" pitchFamily="18" charset="0"/>
                <a:ea typeface="楷体" pitchFamily="49" charset="-122"/>
                <a:cs typeface="Times New Roman" pitchFamily="18" charset="0"/>
              </a:rPr>
              <a:t>1</a:t>
            </a:r>
            <a:r>
              <a:rPr lang="zh-CN" altLang="en-US" sz="3200" b="1" smtClean="0">
                <a:latin typeface="Times New Roman" pitchFamily="18" charset="0"/>
                <a:ea typeface="楷体" pitchFamily="49" charset="-122"/>
                <a:cs typeface="Times New Roman" pitchFamily="18" charset="0"/>
              </a:rPr>
              <a:t>．熔化：</a:t>
            </a:r>
          </a:p>
          <a:p>
            <a:pPr lvl="1" eaLnBrk="1" hangingPunct="1">
              <a:lnSpc>
                <a:spcPct val="120000"/>
              </a:lnSpc>
              <a:buClr>
                <a:schemeClr val="bg1"/>
              </a:buClr>
              <a:buFontTx/>
              <a:buNone/>
            </a:pPr>
            <a:r>
              <a:rPr lang="zh-CN" altLang="en-US" sz="3200" b="1" smtClean="0">
                <a:latin typeface="Times New Roman" pitchFamily="18" charset="0"/>
                <a:ea typeface="楷体" pitchFamily="49" charset="-122"/>
                <a:cs typeface="Times New Roman" pitchFamily="18" charset="0"/>
              </a:rPr>
              <a:t>物质从固态变成液态的过程。</a:t>
            </a:r>
          </a:p>
          <a:p>
            <a:pPr lvl="1" eaLnBrk="1" hangingPunct="1">
              <a:lnSpc>
                <a:spcPct val="120000"/>
              </a:lnSpc>
              <a:buFontTx/>
              <a:buNone/>
            </a:pPr>
            <a:r>
              <a:rPr lang="zh-CN" altLang="en-US" sz="3200" b="1" smtClean="0">
                <a:latin typeface="Times New Roman" pitchFamily="18" charset="0"/>
                <a:ea typeface="楷体" pitchFamily="49" charset="-122"/>
                <a:cs typeface="Times New Roman" pitchFamily="18" charset="0"/>
              </a:rPr>
              <a:t>“</a:t>
            </a:r>
            <a:r>
              <a:rPr lang="zh-CN" altLang="en-US" sz="3200" b="1" smtClean="0">
                <a:solidFill>
                  <a:srgbClr val="FF0000"/>
                </a:solidFill>
                <a:latin typeface="Times New Roman" pitchFamily="18" charset="0"/>
                <a:ea typeface="楷体" pitchFamily="49" charset="-122"/>
                <a:cs typeface="Times New Roman" pitchFamily="18" charset="0"/>
              </a:rPr>
              <a:t>熔</a:t>
            </a:r>
            <a:r>
              <a:rPr lang="zh-CN" altLang="en-US" sz="3200" b="1" smtClean="0">
                <a:latin typeface="Times New Roman" pitchFamily="18" charset="0"/>
                <a:ea typeface="楷体" pitchFamily="49" charset="-122"/>
                <a:cs typeface="Times New Roman" pitchFamily="18" charset="0"/>
              </a:rPr>
              <a:t>”、“溶”、“融”</a:t>
            </a:r>
          </a:p>
          <a:p>
            <a:pPr lvl="2" eaLnBrk="1" hangingPunct="1">
              <a:lnSpc>
                <a:spcPct val="120000"/>
              </a:lnSpc>
              <a:buFontTx/>
              <a:buNone/>
            </a:pPr>
            <a:endParaRPr lang="zh-CN" altLang="en-US" sz="3200" b="1" smtClean="0">
              <a:latin typeface="Times New Roman" pitchFamily="18" charset="0"/>
              <a:ea typeface="楷体" pitchFamily="49" charset="-122"/>
              <a:cs typeface="Times New Roman" pitchFamily="18" charset="0"/>
            </a:endParaRPr>
          </a:p>
          <a:p>
            <a:pPr eaLnBrk="1" hangingPunct="1">
              <a:lnSpc>
                <a:spcPct val="120000"/>
              </a:lnSpc>
              <a:spcBef>
                <a:spcPct val="0"/>
              </a:spcBef>
              <a:buClr>
                <a:schemeClr val="bg1"/>
              </a:buClr>
              <a:buFontTx/>
              <a:buNone/>
            </a:pPr>
            <a:r>
              <a:rPr lang="en-US" altLang="zh-CN" sz="3200" b="1" smtClean="0">
                <a:latin typeface="Times New Roman" pitchFamily="18" charset="0"/>
                <a:ea typeface="楷体" pitchFamily="49" charset="-122"/>
                <a:cs typeface="Times New Roman" pitchFamily="18" charset="0"/>
              </a:rPr>
              <a:t>2</a:t>
            </a:r>
            <a:r>
              <a:rPr lang="zh-CN" altLang="en-US" sz="3200" b="1" smtClean="0">
                <a:latin typeface="Times New Roman" pitchFamily="18" charset="0"/>
                <a:ea typeface="楷体" pitchFamily="49" charset="-122"/>
                <a:cs typeface="Times New Roman" pitchFamily="18" charset="0"/>
              </a:rPr>
              <a:t>．凝固：</a:t>
            </a:r>
          </a:p>
          <a:p>
            <a:pPr lvl="1" eaLnBrk="1" hangingPunct="1">
              <a:lnSpc>
                <a:spcPct val="120000"/>
              </a:lnSpc>
              <a:buFontTx/>
              <a:buNone/>
            </a:pPr>
            <a:r>
              <a:rPr lang="zh-CN" altLang="en-US" sz="3200" b="1" smtClean="0">
                <a:latin typeface="Times New Roman" pitchFamily="18" charset="0"/>
                <a:ea typeface="楷体" pitchFamily="49" charset="-122"/>
                <a:cs typeface="Times New Roman" pitchFamily="18" charset="0"/>
              </a:rPr>
              <a:t>物质从液态变成固态的过程。</a:t>
            </a:r>
            <a:r>
              <a:rPr lang="zh-CN" altLang="en-US" sz="3200" smtClean="0">
                <a:latin typeface="Times New Roman" pitchFamily="18" charset="0"/>
                <a:ea typeface="楷体" pitchFamily="49" charset="-122"/>
                <a:cs typeface="Times New Roman" pitchFamily="18" charset="0"/>
              </a:rPr>
              <a:t> </a:t>
            </a:r>
          </a:p>
        </p:txBody>
      </p:sp>
      <p:pic>
        <p:nvPicPr>
          <p:cNvPr id="7169" name="Picture 1" descr="E:\物理素材 GIF动画\GIF03物态变化\晶体的凝固_冻舌头.gif"/>
          <p:cNvPicPr>
            <a:picLocks noChangeAspect="1" noChangeArrowheads="1" noCrop="1"/>
          </p:cNvPicPr>
          <p:nvPr/>
        </p:nvPicPr>
        <p:blipFill>
          <a:blip r:embed="rId2"/>
          <a:stretch>
            <a:fillRect/>
          </a:stretch>
        </p:blipFill>
        <p:spPr bwMode="auto">
          <a:xfrm>
            <a:off x="6286512" y="4572008"/>
            <a:ext cx="2466975" cy="1971675"/>
          </a:xfrm>
          <a:prstGeom prst="rect">
            <a:avLst/>
          </a:prstGeom>
          <a:noFill/>
        </p:spPr>
      </p:pic>
      <p:pic>
        <p:nvPicPr>
          <p:cNvPr id="7170" name="Picture 2" descr="E:\物理素材 GIF动画\GIF03物态变化\结冰01.gif"/>
          <p:cNvPicPr>
            <a:picLocks noChangeAspect="1" noChangeArrowheads="1" noCrop="1"/>
          </p:cNvPicPr>
          <p:nvPr/>
        </p:nvPicPr>
        <p:blipFill>
          <a:blip r:embed="rId3"/>
          <a:stretch>
            <a:fillRect/>
          </a:stretch>
        </p:blipFill>
        <p:spPr bwMode="auto">
          <a:xfrm>
            <a:off x="6286512" y="2928934"/>
            <a:ext cx="2500330" cy="1500198"/>
          </a:xfrm>
          <a:prstGeom prst="rect">
            <a:avLst/>
          </a:prstGeom>
          <a:noFill/>
        </p:spPr>
      </p:pic>
      <p:pic>
        <p:nvPicPr>
          <p:cNvPr id="7172" name="Picture 4" descr="https://timgsa.baidu.com/timg?image&amp;quality=80&amp;size=b9999_10000&amp;sec=1596781760368&amp;di=21614d648a1864cc0eb63ff693d4e25b&amp;imgtype=0&amp;src=http%3A%2F%2Fmat1.gtimg.com%2Ftech%2Fspace%2F121502.gif"/>
          <p:cNvPicPr>
            <a:picLocks noChangeAspect="1" noChangeArrowheads="1" noCrop="1"/>
          </p:cNvPicPr>
          <p:nvPr/>
        </p:nvPicPr>
        <p:blipFill>
          <a:blip r:embed="rId4"/>
          <a:stretch>
            <a:fillRect/>
          </a:stretch>
        </p:blipFill>
        <p:spPr bwMode="auto">
          <a:xfrm>
            <a:off x="6286512" y="1071546"/>
            <a:ext cx="2428892" cy="1706297"/>
          </a:xfrm>
          <a:prstGeom prst="rect">
            <a:avLst/>
          </a:prstGeo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 calcmode="lin" valueType="num">
                                      <p:cBhvr additive="base">
                                        <p:cTn id="7" dur="500" fill="hold"/>
                                        <p:tgtEl>
                                          <p:spTgt spid="209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9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9923">
                                            <p:txEl>
                                              <p:pRg st="1" end="1"/>
                                            </p:txEl>
                                          </p:spTgt>
                                        </p:tgtEl>
                                        <p:attrNameLst>
                                          <p:attrName>style.visibility</p:attrName>
                                        </p:attrNameLst>
                                      </p:cBhvr>
                                      <p:to>
                                        <p:strVal val="visible"/>
                                      </p:to>
                                    </p:set>
                                    <p:anim calcmode="lin" valueType="num">
                                      <p:cBhvr additive="base">
                                        <p:cTn id="13" dur="500" fill="hold"/>
                                        <p:tgtEl>
                                          <p:spTgt spid="209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9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9923">
                                            <p:txEl>
                                              <p:pRg st="2" end="2"/>
                                            </p:txEl>
                                          </p:spTgt>
                                        </p:tgtEl>
                                        <p:attrNameLst>
                                          <p:attrName>style.visibility</p:attrName>
                                        </p:attrNameLst>
                                      </p:cBhvr>
                                      <p:to>
                                        <p:strVal val="visible"/>
                                      </p:to>
                                    </p:set>
                                    <p:anim calcmode="lin" valueType="num">
                                      <p:cBhvr additive="base">
                                        <p:cTn id="19" dur="500" fill="hold"/>
                                        <p:tgtEl>
                                          <p:spTgt spid="209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9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9923">
                                            <p:txEl>
                                              <p:pRg st="4" end="4"/>
                                            </p:txEl>
                                          </p:spTgt>
                                        </p:tgtEl>
                                        <p:attrNameLst>
                                          <p:attrName>style.visibility</p:attrName>
                                        </p:attrNameLst>
                                      </p:cBhvr>
                                      <p:to>
                                        <p:strVal val="visible"/>
                                      </p:to>
                                    </p:set>
                                    <p:anim calcmode="lin" valueType="num">
                                      <p:cBhvr additive="base">
                                        <p:cTn id="25" dur="500" fill="hold"/>
                                        <p:tgtEl>
                                          <p:spTgt spid="2099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99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9923">
                                            <p:txEl>
                                              <p:pRg st="5" end="5"/>
                                            </p:txEl>
                                          </p:spTgt>
                                        </p:tgtEl>
                                        <p:attrNameLst>
                                          <p:attrName>style.visibility</p:attrName>
                                        </p:attrNameLst>
                                      </p:cBhvr>
                                      <p:to>
                                        <p:strVal val="visible"/>
                                      </p:to>
                                    </p:set>
                                    <p:anim calcmode="lin" valueType="num">
                                      <p:cBhvr additive="base">
                                        <p:cTn id="31" dur="500" fill="hold"/>
                                        <p:tgtEl>
                                          <p:spTgt spid="2099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99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172"/>
                                        </p:tgtEl>
                                        <p:attrNameLst>
                                          <p:attrName>style.visibility</p:attrName>
                                        </p:attrNameLst>
                                      </p:cBhvr>
                                      <p:to>
                                        <p:strVal val="visible"/>
                                      </p:to>
                                    </p:set>
                                    <p:animEffect transition="in" filter="blinds(horizontal)">
                                      <p:cBhvr>
                                        <p:cTn id="37" dur="500"/>
                                        <p:tgtEl>
                                          <p:spTgt spid="7172"/>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blinds(horizontal)">
                                      <p:cBhvr>
                                        <p:cTn id="42" dur="500"/>
                                        <p:tgtEl>
                                          <p:spTgt spid="717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169"/>
                                        </p:tgtEl>
                                        <p:attrNameLst>
                                          <p:attrName>style.visibility</p:attrName>
                                        </p:attrNameLst>
                                      </p:cBhvr>
                                      <p:to>
                                        <p:strVal val="visible"/>
                                      </p:to>
                                    </p:set>
                                    <p:animEffect transition="in" filter="blinds(horizontal)">
                                      <p:cBhvr>
                                        <p:cTn id="4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468313" y="549275"/>
            <a:ext cx="8429625" cy="2227263"/>
          </a:xfrm>
          <a:prstGeom prst="rect">
            <a:avLst/>
          </a:prstGeom>
          <a:noFill/>
          <a:ln w="9525">
            <a:noFill/>
            <a:miter lim="800000"/>
          </a:ln>
        </p:spPr>
        <p:txBody>
          <a:bodyPr anchor="ctr">
            <a:spAutoFit/>
          </a:bodyPr>
          <a:lstStyle/>
          <a:p>
            <a:r>
              <a:rPr kumimoji="1" lang="en-US" altLang="zh-CN" sz="2800" b="1">
                <a:latin typeface="Times New Roman" pitchFamily="18" charset="0"/>
                <a:ea typeface="楷体" pitchFamily="49" charset="-122"/>
                <a:cs typeface="Times New Roman" pitchFamily="18" charset="0"/>
              </a:rPr>
              <a:t>8</a:t>
            </a:r>
            <a:r>
              <a:rPr kumimoji="1" lang="zh-CN" altLang="en-US" sz="2800" b="1">
                <a:latin typeface="Times New Roman" pitchFamily="18" charset="0"/>
                <a:ea typeface="楷体" pitchFamily="49" charset="-122"/>
                <a:cs typeface="Times New Roman" pitchFamily="18" charset="0"/>
              </a:rPr>
              <a:t>、俗话说“下雪不冷，化雪冷”．这是因为（     ）</a:t>
            </a:r>
          </a:p>
          <a:p>
            <a:r>
              <a:rPr kumimoji="1" lang="en-US" altLang="zh-CN" sz="2800" b="1">
                <a:latin typeface="Times New Roman" pitchFamily="18" charset="0"/>
                <a:ea typeface="楷体" pitchFamily="49" charset="-122"/>
                <a:cs typeface="Times New Roman" pitchFamily="18" charset="0"/>
              </a:rPr>
              <a:t>A</a:t>
            </a:r>
            <a:r>
              <a:rPr kumimoji="1" lang="zh-CN" altLang="en-US" sz="2800" b="1">
                <a:latin typeface="Times New Roman" pitchFamily="18" charset="0"/>
                <a:ea typeface="楷体" pitchFamily="49" charset="-122"/>
                <a:cs typeface="Times New Roman" pitchFamily="18" charset="0"/>
              </a:rPr>
              <a:t>．下雪时雪的温度比较高   </a:t>
            </a:r>
          </a:p>
          <a:p>
            <a:r>
              <a:rPr kumimoji="1" lang="en-US" altLang="zh-CN" sz="2800" b="1">
                <a:latin typeface="Times New Roman" pitchFamily="18" charset="0"/>
                <a:ea typeface="楷体" pitchFamily="49" charset="-122"/>
                <a:cs typeface="Times New Roman" pitchFamily="18" charset="0"/>
              </a:rPr>
              <a:t>B</a:t>
            </a:r>
            <a:r>
              <a:rPr kumimoji="1" lang="zh-CN" altLang="en-US" sz="2800" b="1">
                <a:latin typeface="Times New Roman" pitchFamily="18" charset="0"/>
                <a:ea typeface="楷体" pitchFamily="49" charset="-122"/>
                <a:cs typeface="Times New Roman" pitchFamily="18" charset="0"/>
              </a:rPr>
              <a:t>．化雪时要吸收热量  </a:t>
            </a:r>
          </a:p>
          <a:p>
            <a:r>
              <a:rPr kumimoji="1" lang="en-US" altLang="zh-CN" sz="2800" b="1">
                <a:latin typeface="Times New Roman" pitchFamily="18" charset="0"/>
                <a:ea typeface="楷体" pitchFamily="49" charset="-122"/>
                <a:cs typeface="Times New Roman" pitchFamily="18" charset="0"/>
              </a:rPr>
              <a:t>C</a:t>
            </a:r>
            <a:r>
              <a:rPr kumimoji="1" lang="zh-CN" altLang="en-US" sz="2800" b="1">
                <a:latin typeface="Times New Roman" pitchFamily="18" charset="0"/>
                <a:ea typeface="楷体" pitchFamily="49" charset="-122"/>
                <a:cs typeface="Times New Roman" pitchFamily="18" charset="0"/>
              </a:rPr>
              <a:t>．化雪时要放出热量   </a:t>
            </a:r>
          </a:p>
          <a:p>
            <a:r>
              <a:rPr kumimoji="1" lang="en-US" altLang="zh-CN" sz="2800" b="1">
                <a:latin typeface="Times New Roman" pitchFamily="18" charset="0"/>
                <a:ea typeface="楷体" pitchFamily="49" charset="-122"/>
                <a:cs typeface="Times New Roman" pitchFamily="18" charset="0"/>
              </a:rPr>
              <a:t>D</a:t>
            </a:r>
            <a:r>
              <a:rPr kumimoji="1" lang="zh-CN" altLang="en-US" sz="2800" b="1">
                <a:latin typeface="Times New Roman" pitchFamily="18" charset="0"/>
                <a:ea typeface="楷体" pitchFamily="49" charset="-122"/>
                <a:cs typeface="Times New Roman" pitchFamily="18" charset="0"/>
              </a:rPr>
              <a:t>．雪容易传热</a:t>
            </a:r>
          </a:p>
        </p:txBody>
      </p:sp>
      <p:sp>
        <p:nvSpPr>
          <p:cNvPr id="39943" name="Text Box 7"/>
          <p:cNvSpPr txBox="1">
            <a:spLocks noChangeArrowheads="1"/>
          </p:cNvSpPr>
          <p:nvPr/>
        </p:nvSpPr>
        <p:spPr bwMode="auto">
          <a:xfrm>
            <a:off x="7740650" y="549275"/>
            <a:ext cx="423514" cy="523220"/>
          </a:xfrm>
          <a:prstGeom prst="rect">
            <a:avLst/>
          </a:prstGeom>
          <a:noFill/>
          <a:ln w="63500">
            <a:noFill/>
            <a:miter lim="800000"/>
          </a:ln>
        </p:spPr>
        <p:txBody>
          <a:bodyPr wrap="none">
            <a:spAutoFit/>
          </a:bodyPr>
          <a:lstStyle/>
          <a:p>
            <a:r>
              <a:rPr lang="en-US" altLang="zh-CN" sz="2800" b="1">
                <a:solidFill>
                  <a:srgbClr val="FF0000"/>
                </a:solidFill>
                <a:latin typeface="Times New Roman" pitchFamily="18" charset="0"/>
                <a:ea typeface="楷体" pitchFamily="49" charset="-122"/>
                <a:cs typeface="Times New Roman" pitchFamily="18" charset="0"/>
              </a:rPr>
              <a:t>B</a:t>
            </a:r>
          </a:p>
        </p:txBody>
      </p:sp>
      <p:sp>
        <p:nvSpPr>
          <p:cNvPr id="36868" name="Rectangle 4"/>
          <p:cNvSpPr>
            <a:spLocks noChangeArrowheads="1"/>
          </p:cNvSpPr>
          <p:nvPr/>
        </p:nvSpPr>
        <p:spPr bwMode="auto">
          <a:xfrm>
            <a:off x="395288" y="2852738"/>
            <a:ext cx="7829550" cy="3539430"/>
          </a:xfrm>
          <a:prstGeom prst="rect">
            <a:avLst/>
          </a:prstGeom>
          <a:noFill/>
          <a:ln w="9525">
            <a:noFill/>
            <a:miter lim="800000"/>
          </a:ln>
        </p:spPr>
        <p:txBody>
          <a:bodyPr anchor="ctr">
            <a:spAutoFit/>
          </a:bodyPr>
          <a:lstStyle/>
          <a:p>
            <a:r>
              <a:rPr lang="en-US" altLang="zh-CN" sz="3200" b="1">
                <a:latin typeface="Times New Roman" pitchFamily="18" charset="0"/>
                <a:ea typeface="楷体" pitchFamily="49" charset="-122"/>
                <a:cs typeface="Times New Roman" pitchFamily="18" charset="0"/>
              </a:rPr>
              <a:t>3</a:t>
            </a:r>
            <a:r>
              <a:rPr lang="zh-CN" altLang="en-US" sz="3200" b="1">
                <a:latin typeface="Times New Roman" pitchFamily="18" charset="0"/>
                <a:ea typeface="楷体" pitchFamily="49" charset="-122"/>
                <a:cs typeface="Times New Roman" pitchFamily="18" charset="0"/>
              </a:rPr>
              <a:t>．保温瓶中有</a:t>
            </a:r>
            <a:r>
              <a:rPr lang="en-US" altLang="zh-CN" sz="3200" b="1">
                <a:latin typeface="Times New Roman" pitchFamily="18" charset="0"/>
                <a:ea typeface="楷体" pitchFamily="49" charset="-122"/>
                <a:cs typeface="Times New Roman" pitchFamily="18" charset="0"/>
              </a:rPr>
              <a:t>1000 g</a:t>
            </a:r>
            <a:r>
              <a:rPr lang="zh-CN" altLang="en-US" sz="3200" b="1">
                <a:latin typeface="Times New Roman" pitchFamily="18" charset="0"/>
                <a:ea typeface="楷体" pitchFamily="49" charset="-122"/>
                <a:cs typeface="Times New Roman" pitchFamily="18" charset="0"/>
              </a:rPr>
              <a:t>水，水温为</a:t>
            </a:r>
            <a:r>
              <a:rPr lang="en-US" altLang="zh-CN" sz="3200" b="1">
                <a:latin typeface="Times New Roman" pitchFamily="18" charset="0"/>
                <a:ea typeface="楷体" pitchFamily="49" charset="-122"/>
                <a:cs typeface="Times New Roman" pitchFamily="18" charset="0"/>
              </a:rPr>
              <a:t>0 ℃</a:t>
            </a:r>
            <a:r>
              <a:rPr lang="zh-CN" altLang="en-US" sz="3200" b="1">
                <a:latin typeface="Times New Roman" pitchFamily="18" charset="0"/>
                <a:ea typeface="楷体" pitchFamily="49" charset="-122"/>
                <a:cs typeface="Times New Roman" pitchFamily="18" charset="0"/>
              </a:rPr>
              <a:t>，当向瓶中放</a:t>
            </a:r>
            <a:r>
              <a:rPr lang="en-US" altLang="zh-CN" sz="3200" b="1">
                <a:latin typeface="Times New Roman" pitchFamily="18" charset="0"/>
                <a:ea typeface="楷体" pitchFamily="49" charset="-122"/>
                <a:cs typeface="Times New Roman" pitchFamily="18" charset="0"/>
              </a:rPr>
              <a:t>10 g </a:t>
            </a:r>
            <a:r>
              <a:rPr lang="zh-CN" altLang="en-US" sz="3200" b="1">
                <a:latin typeface="Times New Roman" pitchFamily="18" charset="0"/>
                <a:ea typeface="楷体" pitchFamily="49" charset="-122"/>
                <a:cs typeface="Times New Roman" pitchFamily="18" charset="0"/>
              </a:rPr>
              <a:t>－</a:t>
            </a:r>
            <a:r>
              <a:rPr lang="en-US" altLang="zh-CN" sz="3200" b="1">
                <a:latin typeface="Times New Roman" pitchFamily="18" charset="0"/>
                <a:ea typeface="楷体" pitchFamily="49" charset="-122"/>
                <a:cs typeface="Times New Roman" pitchFamily="18" charset="0"/>
              </a:rPr>
              <a:t>2 ℃</a:t>
            </a:r>
            <a:r>
              <a:rPr lang="zh-CN" altLang="en-US" sz="3200" b="1">
                <a:latin typeface="Times New Roman" pitchFamily="18" charset="0"/>
                <a:ea typeface="楷体" pitchFamily="49" charset="-122"/>
                <a:cs typeface="Times New Roman" pitchFamily="18" charset="0"/>
              </a:rPr>
              <a:t>的冰块后，盖好瓶口的软木塞，下列说法正确的是（      ）</a:t>
            </a:r>
          </a:p>
          <a:p>
            <a:r>
              <a:rPr lang="en-US" altLang="zh-CN" sz="3200" b="1">
                <a:latin typeface="Times New Roman" pitchFamily="18" charset="0"/>
                <a:ea typeface="楷体" pitchFamily="49" charset="-122"/>
                <a:cs typeface="Times New Roman" pitchFamily="18" charset="0"/>
              </a:rPr>
              <a:t>A.</a:t>
            </a:r>
            <a:r>
              <a:rPr lang="zh-CN" altLang="en-US" sz="3200" b="1">
                <a:latin typeface="Times New Roman" pitchFamily="18" charset="0"/>
                <a:ea typeface="楷体" pitchFamily="49" charset="-122"/>
                <a:cs typeface="Times New Roman" pitchFamily="18" charset="0"/>
              </a:rPr>
              <a:t>有少量冰熔化成水  </a:t>
            </a:r>
          </a:p>
          <a:p>
            <a:r>
              <a:rPr lang="en-US" altLang="zh-CN" sz="3200" b="1">
                <a:latin typeface="Times New Roman" pitchFamily="18" charset="0"/>
                <a:ea typeface="楷体" pitchFamily="49" charset="-122"/>
                <a:cs typeface="Times New Roman" pitchFamily="18" charset="0"/>
              </a:rPr>
              <a:t>B.</a:t>
            </a:r>
            <a:r>
              <a:rPr lang="zh-CN" altLang="en-US" sz="3200" b="1">
                <a:latin typeface="Times New Roman" pitchFamily="18" charset="0"/>
                <a:ea typeface="楷体" pitchFamily="49" charset="-122"/>
                <a:cs typeface="Times New Roman" pitchFamily="18" charset="0"/>
              </a:rPr>
              <a:t>有少量水结成冰 </a:t>
            </a:r>
          </a:p>
          <a:p>
            <a:r>
              <a:rPr lang="en-US" altLang="zh-CN" sz="3200" b="1">
                <a:latin typeface="Times New Roman" pitchFamily="18" charset="0"/>
                <a:ea typeface="楷体" pitchFamily="49" charset="-122"/>
                <a:cs typeface="Times New Roman" pitchFamily="18" charset="0"/>
              </a:rPr>
              <a:t>C.</a:t>
            </a:r>
            <a:r>
              <a:rPr lang="zh-CN" altLang="en-US" sz="3200" b="1">
                <a:latin typeface="Times New Roman" pitchFamily="18" charset="0"/>
                <a:ea typeface="楷体" pitchFamily="49" charset="-122"/>
                <a:cs typeface="Times New Roman" pitchFamily="18" charset="0"/>
              </a:rPr>
              <a:t>冰和水温度都不会变   </a:t>
            </a:r>
          </a:p>
          <a:p>
            <a:r>
              <a:rPr lang="en-US" altLang="zh-CN" sz="3200" b="1">
                <a:latin typeface="Times New Roman" pitchFamily="18" charset="0"/>
                <a:ea typeface="楷体" pitchFamily="49" charset="-122"/>
                <a:cs typeface="Times New Roman" pitchFamily="18" charset="0"/>
              </a:rPr>
              <a:t>D.</a:t>
            </a:r>
            <a:r>
              <a:rPr lang="zh-CN" altLang="en-US" sz="3200" b="1">
                <a:latin typeface="Times New Roman" pitchFamily="18" charset="0"/>
                <a:ea typeface="楷体" pitchFamily="49" charset="-122"/>
                <a:cs typeface="Times New Roman" pitchFamily="18" charset="0"/>
              </a:rPr>
              <a:t>冰和水的质量都不会改变</a:t>
            </a:r>
          </a:p>
        </p:txBody>
      </p:sp>
      <p:sp>
        <p:nvSpPr>
          <p:cNvPr id="39945" name="Text Box 9"/>
          <p:cNvSpPr txBox="1">
            <a:spLocks noChangeArrowheads="1"/>
          </p:cNvSpPr>
          <p:nvPr/>
        </p:nvSpPr>
        <p:spPr bwMode="auto">
          <a:xfrm>
            <a:off x="5929322" y="3929066"/>
            <a:ext cx="423514" cy="523220"/>
          </a:xfrm>
          <a:prstGeom prst="rect">
            <a:avLst/>
          </a:prstGeom>
          <a:noFill/>
          <a:ln w="63500">
            <a:noFill/>
            <a:miter lim="800000"/>
          </a:ln>
        </p:spPr>
        <p:txBody>
          <a:bodyPr wrap="none">
            <a:spAutoFit/>
          </a:bodyPr>
          <a:lstStyle/>
          <a:p>
            <a:r>
              <a:rPr lang="en-US" altLang="zh-CN" sz="2800" b="1">
                <a:solidFill>
                  <a:srgbClr val="FF0000"/>
                </a:solidFill>
                <a:latin typeface="Times New Roman" pitchFamily="18" charset="0"/>
                <a:ea typeface="楷体" pitchFamily="49" charset="-122"/>
                <a:cs typeface="Times New Roman"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43">
                                            <p:txEl>
                                              <p:pRg st="0" end="0"/>
                                            </p:txEl>
                                          </p:spTgt>
                                        </p:tgtEl>
                                        <p:attrNameLst>
                                          <p:attrName>style.visibility</p:attrName>
                                        </p:attrNameLst>
                                      </p:cBhvr>
                                      <p:to>
                                        <p:strVal val="visible"/>
                                      </p:to>
                                    </p:set>
                                    <p:anim calcmode="lin" valueType="num">
                                      <p:cBhvr additive="base">
                                        <p:cTn id="7" dur="500" fill="hold"/>
                                        <p:tgtEl>
                                          <p:spTgt spid="399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45">
                                            <p:txEl>
                                              <p:pRg st="0" end="0"/>
                                            </p:txEl>
                                          </p:spTgt>
                                        </p:tgtEl>
                                        <p:attrNameLst>
                                          <p:attrName>style.visibility</p:attrName>
                                        </p:attrNameLst>
                                      </p:cBhvr>
                                      <p:to>
                                        <p:strVal val="visible"/>
                                      </p:to>
                                    </p:set>
                                    <p:anim calcmode="lin" valueType="num">
                                      <p:cBhvr additive="base">
                                        <p:cTn id="13" dur="500" fill="hold"/>
                                        <p:tgtEl>
                                          <p:spTgt spid="3994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323850" y="722313"/>
            <a:ext cx="8569325" cy="4362450"/>
          </a:xfrm>
          <a:prstGeom prst="rect">
            <a:avLst/>
          </a:prstGeom>
          <a:noFill/>
          <a:ln w="9525">
            <a:noFill/>
            <a:miter lim="800000"/>
          </a:ln>
        </p:spPr>
        <p:txBody>
          <a:bodyPr anchor="ctr">
            <a:spAutoFit/>
          </a:bodyPr>
          <a:lstStyle/>
          <a:p>
            <a:r>
              <a:rPr lang="zh-CN" altLang="en-US" sz="2800" b="1">
                <a:latin typeface="Times New Roman" pitchFamily="18" charset="0"/>
                <a:ea typeface="楷体" pitchFamily="49" charset="-122"/>
                <a:cs typeface="Times New Roman" pitchFamily="18" charset="0"/>
              </a:rPr>
              <a:t>把一块</a:t>
            </a:r>
            <a:r>
              <a:rPr lang="en-US" altLang="zh-CN" sz="2800" b="1">
                <a:latin typeface="Times New Roman" pitchFamily="18" charset="0"/>
                <a:ea typeface="楷体" pitchFamily="49" charset="-122"/>
                <a:cs typeface="Times New Roman" pitchFamily="18" charset="0"/>
              </a:rPr>
              <a:t>0℃</a:t>
            </a:r>
            <a:r>
              <a:rPr lang="zh-CN" altLang="en-US" sz="2800" b="1">
                <a:latin typeface="Times New Roman" pitchFamily="18" charset="0"/>
                <a:ea typeface="楷体" pitchFamily="49" charset="-122"/>
                <a:cs typeface="Times New Roman" pitchFamily="18" charset="0"/>
              </a:rPr>
              <a:t>的冰投入</a:t>
            </a:r>
            <a:r>
              <a:rPr lang="en-US" altLang="zh-CN" sz="2800" b="1">
                <a:latin typeface="Times New Roman" pitchFamily="18" charset="0"/>
                <a:ea typeface="楷体" pitchFamily="49" charset="-122"/>
                <a:cs typeface="Times New Roman" pitchFamily="18" charset="0"/>
              </a:rPr>
              <a:t>0℃</a:t>
            </a:r>
            <a:r>
              <a:rPr lang="zh-CN" altLang="en-US" sz="2800" b="1">
                <a:latin typeface="Times New Roman" pitchFamily="18" charset="0"/>
                <a:ea typeface="楷体" pitchFamily="49" charset="-122"/>
                <a:cs typeface="Times New Roman" pitchFamily="18" charset="0"/>
              </a:rPr>
              <a:t>的水里（周围气温也是</a:t>
            </a:r>
            <a:r>
              <a:rPr lang="en-US" altLang="zh-CN" sz="2800" b="1">
                <a:latin typeface="Times New Roman" pitchFamily="18" charset="0"/>
                <a:ea typeface="楷体" pitchFamily="49" charset="-122"/>
                <a:cs typeface="Times New Roman" pitchFamily="18" charset="0"/>
              </a:rPr>
              <a:t>0℃ </a:t>
            </a:r>
            <a:r>
              <a:rPr lang="zh-CN" altLang="en-US" sz="2800" b="1">
                <a:latin typeface="Times New Roman" pitchFamily="18" charset="0"/>
                <a:ea typeface="楷体" pitchFamily="49" charset="-122"/>
                <a:cs typeface="Times New Roman" pitchFamily="18" charset="0"/>
              </a:rPr>
              <a:t>），过了一段时间 </a:t>
            </a:r>
            <a:r>
              <a:rPr lang="en-US" altLang="zh-CN" sz="2800" b="1">
                <a:latin typeface="Times New Roman" pitchFamily="18" charset="0"/>
                <a:ea typeface="楷体" pitchFamily="49" charset="-122"/>
                <a:cs typeface="Times New Roman" pitchFamily="18" charset="0"/>
              </a:rPr>
              <a:t>[</a:t>
            </a:r>
            <a:r>
              <a:rPr lang="zh-CN" altLang="en-US" sz="2800" b="1">
                <a:latin typeface="Times New Roman" pitchFamily="18" charset="0"/>
                <a:ea typeface="楷体" pitchFamily="49" charset="-122"/>
                <a:cs typeface="Times New Roman" pitchFamily="18" charset="0"/>
              </a:rPr>
              <a:t>　   </a:t>
            </a:r>
            <a:r>
              <a:rPr lang="en-US" altLang="zh-CN" sz="2800" b="1">
                <a:latin typeface="Times New Roman" pitchFamily="18" charset="0"/>
                <a:ea typeface="楷体" pitchFamily="49" charset="-122"/>
                <a:cs typeface="Times New Roman" pitchFamily="18" charset="0"/>
              </a:rPr>
              <a:t>]</a:t>
            </a:r>
          </a:p>
          <a:p>
            <a:endParaRPr lang="en-US" altLang="zh-CN" sz="2800" b="1">
              <a:latin typeface="Times New Roman" pitchFamily="18" charset="0"/>
              <a:ea typeface="楷体" pitchFamily="49" charset="-122"/>
              <a:cs typeface="Times New Roman" pitchFamily="18" charset="0"/>
            </a:endParaRPr>
          </a:p>
          <a:p>
            <a:r>
              <a:rPr lang="en-US" altLang="zh-CN" sz="2800" b="1">
                <a:latin typeface="Times New Roman" pitchFamily="18" charset="0"/>
                <a:ea typeface="楷体" pitchFamily="49" charset="-122"/>
                <a:cs typeface="Times New Roman" pitchFamily="18" charset="0"/>
              </a:rPr>
              <a:t>A</a:t>
            </a:r>
            <a:r>
              <a:rPr lang="zh-CN" altLang="en-US" sz="2800" b="1">
                <a:latin typeface="Times New Roman" pitchFamily="18" charset="0"/>
                <a:ea typeface="楷体" pitchFamily="49" charset="-122"/>
                <a:cs typeface="Times New Roman" pitchFamily="18" charset="0"/>
              </a:rPr>
              <a:t>．有些冰熔化成水使水增多                             </a:t>
            </a:r>
          </a:p>
          <a:p>
            <a:endParaRPr lang="zh-CN" altLang="en-US" sz="2800" b="1">
              <a:latin typeface="Times New Roman" pitchFamily="18" charset="0"/>
              <a:ea typeface="楷体" pitchFamily="49" charset="-122"/>
              <a:cs typeface="Times New Roman" pitchFamily="18" charset="0"/>
            </a:endParaRPr>
          </a:p>
          <a:p>
            <a:r>
              <a:rPr lang="en-US" altLang="zh-CN" sz="2800" b="1">
                <a:latin typeface="Times New Roman" pitchFamily="18" charset="0"/>
                <a:ea typeface="楷体" pitchFamily="49" charset="-122"/>
                <a:cs typeface="Times New Roman" pitchFamily="18" charset="0"/>
              </a:rPr>
              <a:t>B</a:t>
            </a:r>
            <a:r>
              <a:rPr lang="zh-CN" altLang="en-US" sz="2800" b="1">
                <a:latin typeface="Times New Roman" pitchFamily="18" charset="0"/>
                <a:ea typeface="楷体" pitchFamily="49" charset="-122"/>
                <a:cs typeface="Times New Roman" pitchFamily="18" charset="0"/>
              </a:rPr>
              <a:t>．冰和水的数量都没变</a:t>
            </a:r>
          </a:p>
          <a:p>
            <a:endParaRPr lang="zh-CN" altLang="en-US" sz="2800" b="1">
              <a:latin typeface="Times New Roman" pitchFamily="18" charset="0"/>
              <a:ea typeface="楷体" pitchFamily="49" charset="-122"/>
              <a:cs typeface="Times New Roman" pitchFamily="18" charset="0"/>
            </a:endParaRPr>
          </a:p>
          <a:p>
            <a:r>
              <a:rPr lang="en-US" altLang="zh-CN" sz="2800" b="1">
                <a:latin typeface="Times New Roman" pitchFamily="18" charset="0"/>
                <a:ea typeface="楷体" pitchFamily="49" charset="-122"/>
                <a:cs typeface="Times New Roman" pitchFamily="18" charset="0"/>
              </a:rPr>
              <a:t>C</a:t>
            </a:r>
            <a:r>
              <a:rPr lang="zh-CN" altLang="en-US" sz="2800" b="1">
                <a:latin typeface="Times New Roman" pitchFamily="18" charset="0"/>
                <a:ea typeface="楷体" pitchFamily="49" charset="-122"/>
                <a:cs typeface="Times New Roman" pitchFamily="18" charset="0"/>
              </a:rPr>
              <a:t>．有些水凝固成冰使冰增多                             </a:t>
            </a:r>
          </a:p>
          <a:p>
            <a:endParaRPr lang="zh-CN" altLang="en-US" sz="2800" b="1">
              <a:latin typeface="Times New Roman" pitchFamily="18" charset="0"/>
              <a:ea typeface="楷体" pitchFamily="49" charset="-122"/>
              <a:cs typeface="Times New Roman" pitchFamily="18" charset="0"/>
            </a:endParaRPr>
          </a:p>
          <a:p>
            <a:r>
              <a:rPr lang="en-US" altLang="zh-CN" sz="2800" b="1">
                <a:latin typeface="Times New Roman" pitchFamily="18" charset="0"/>
                <a:ea typeface="楷体" pitchFamily="49" charset="-122"/>
                <a:cs typeface="Times New Roman" pitchFamily="18" charset="0"/>
              </a:rPr>
              <a:t>D</a:t>
            </a:r>
            <a:r>
              <a:rPr lang="zh-CN" altLang="en-US" sz="2800" b="1">
                <a:latin typeface="Times New Roman" pitchFamily="18" charset="0"/>
                <a:ea typeface="楷体" pitchFamily="49" charset="-122"/>
                <a:cs typeface="Times New Roman" pitchFamily="18" charset="0"/>
              </a:rPr>
              <a:t>．以上三种情况都可能发生</a:t>
            </a:r>
          </a:p>
        </p:txBody>
      </p:sp>
      <p:sp>
        <p:nvSpPr>
          <p:cNvPr id="3" name="矩形 2"/>
          <p:cNvSpPr/>
          <p:nvPr/>
        </p:nvSpPr>
        <p:spPr>
          <a:xfrm>
            <a:off x="2714612" y="1214422"/>
            <a:ext cx="785818"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mtClean="0">
                <a:solidFill>
                  <a:srgbClr val="FF0000"/>
                </a:solidFill>
              </a:rPr>
              <a:t>B</a:t>
            </a:r>
            <a:endParaRPr lang="zh-CN" altLang="en-US" sz="2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179388" y="128588"/>
            <a:ext cx="8964612" cy="830997"/>
          </a:xfrm>
          <a:prstGeom prst="rect">
            <a:avLst/>
          </a:prstGeom>
          <a:noFill/>
          <a:ln w="9525">
            <a:noFill/>
            <a:miter lim="800000"/>
          </a:ln>
        </p:spPr>
        <p:txBody>
          <a:bodyPr anchor="ctr">
            <a:spAutoFit/>
          </a:bodyPr>
          <a:lstStyle/>
          <a:p>
            <a:r>
              <a:rPr kumimoji="1" lang="en-US" altLang="zh-CN" sz="2400" b="1">
                <a:latin typeface="Times New Roman" pitchFamily="18" charset="0"/>
                <a:ea typeface="楷体" pitchFamily="49" charset="-122"/>
                <a:cs typeface="Times New Roman" pitchFamily="18" charset="0"/>
              </a:rPr>
              <a:t>9</a:t>
            </a:r>
            <a:r>
              <a:rPr kumimoji="1" lang="zh-CN" altLang="en-US" sz="2400" b="1">
                <a:latin typeface="Times New Roman" pitchFamily="18" charset="0"/>
                <a:ea typeface="楷体" pitchFamily="49" charset="-122"/>
                <a:cs typeface="Times New Roman" pitchFamily="18" charset="0"/>
              </a:rPr>
              <a:t>、小明用图示实验装置探究某种物质在熔化前后其温度随加热时间变化的规律，得到下表的实验记录</a:t>
            </a:r>
            <a:r>
              <a:rPr kumimoji="1" lang="en-US" altLang="zh-CN" sz="2400" b="1">
                <a:latin typeface="Times New Roman" pitchFamily="18" charset="0"/>
                <a:ea typeface="楷体" pitchFamily="49" charset="-122"/>
                <a:cs typeface="Times New Roman" pitchFamily="18" charset="0"/>
              </a:rPr>
              <a:t>.</a:t>
            </a:r>
          </a:p>
        </p:txBody>
      </p:sp>
      <p:graphicFrame>
        <p:nvGraphicFramePr>
          <p:cNvPr id="262201" name="Group 57"/>
          <p:cNvGraphicFramePr>
            <a:graphicFrameLocks noGrp="1"/>
          </p:cNvGraphicFramePr>
          <p:nvPr/>
        </p:nvGraphicFramePr>
        <p:xfrm>
          <a:off x="20638" y="981075"/>
          <a:ext cx="9123362" cy="1066800"/>
        </p:xfrm>
        <a:graphic>
          <a:graphicData uri="http://schemas.openxmlformats.org/drawingml/2006/table">
            <a:tbl>
              <a:tblPr/>
              <a:tblGrid>
                <a:gridCol w="792162"/>
                <a:gridCol w="801688"/>
                <a:gridCol w="627062"/>
                <a:gridCol w="627063"/>
                <a:gridCol w="627062"/>
                <a:gridCol w="628650"/>
                <a:gridCol w="627063"/>
                <a:gridCol w="627062"/>
                <a:gridCol w="596900"/>
                <a:gridCol w="658813"/>
                <a:gridCol w="627062"/>
                <a:gridCol w="627063"/>
                <a:gridCol w="628650"/>
                <a:gridCol w="627062"/>
              </a:tblGrid>
              <a:tr h="45561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accent2"/>
                          </a:solidFill>
                          <a:effectLst/>
                          <a:latin typeface="Times New Roman" pitchFamily="18" charset="0"/>
                          <a:ea typeface="宋体" pitchFamily="2" charset="-122"/>
                        </a:rPr>
                        <a:t>时间</a:t>
                      </a:r>
                      <a:r>
                        <a:rPr kumimoji="0" lang="en-US" altLang="zh-CN" sz="1800" b="1" i="0" u="none" strike="noStrike" cap="none" normalizeH="0" baseline="0" smtClean="0">
                          <a:ln>
                            <a:noFill/>
                          </a:ln>
                          <a:solidFill>
                            <a:schemeClr val="accent2"/>
                          </a:solidFill>
                          <a:effectLst/>
                          <a:latin typeface="Times New Roman" pitchFamily="18" charset="0"/>
                          <a:ea typeface="宋体" pitchFamily="2" charset="-122"/>
                        </a:rPr>
                        <a:t>/min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accent2"/>
                          </a:solidFill>
                          <a:effectLst/>
                          <a:latin typeface="Times New Roman" pitchFamily="18" charset="0"/>
                          <a:ea typeface="宋体" pitchFamily="2" charset="-122"/>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2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60.7</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67.8</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73.6</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79.6</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80.4</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80.6</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80.5</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80.5</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80.4</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80.5</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84.7</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88.4</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accent2"/>
                          </a:solidFill>
                          <a:effectLst/>
                          <a:latin typeface="宋体" pitchFamily="2" charset="-122"/>
                          <a:ea typeface="宋体" pitchFamily="2" charset="-122"/>
                        </a:rPr>
                        <a:t>93.5</a:t>
                      </a:r>
                      <a:endParaRPr kumimoji="0" lang="en-US" altLang="zh-CN" sz="1600" b="1" i="0" u="none" strike="noStrike" cap="none" normalizeH="0" baseline="0" smtClean="0">
                        <a:ln>
                          <a:noFill/>
                        </a:ln>
                        <a:solidFill>
                          <a:schemeClr val="accent2"/>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47" name="Rectangle 177"/>
          <p:cNvSpPr>
            <a:spLocks noChangeArrowheads="1"/>
          </p:cNvSpPr>
          <p:nvPr/>
        </p:nvSpPr>
        <p:spPr bwMode="auto">
          <a:xfrm>
            <a:off x="179388" y="2205038"/>
            <a:ext cx="8802410" cy="830997"/>
          </a:xfrm>
          <a:prstGeom prst="rect">
            <a:avLst/>
          </a:prstGeom>
          <a:noFill/>
          <a:ln w="9525">
            <a:noFill/>
            <a:miter lim="800000"/>
          </a:ln>
        </p:spPr>
        <p:txBody>
          <a:bodyPr wrap="none" anchor="ctr">
            <a:spAutoFit/>
          </a:bodyPr>
          <a:lstStyle/>
          <a:p>
            <a:pPr indent="304800"/>
            <a:r>
              <a:rPr kumimoji="1" lang="zh-CN" altLang="en-US" sz="2400" b="1">
                <a:latin typeface="Times New Roman" pitchFamily="18" charset="0"/>
                <a:ea typeface="楷体" pitchFamily="49" charset="-122"/>
                <a:cs typeface="Times New Roman" pitchFamily="18" charset="0"/>
              </a:rPr>
              <a:t>请按上述实验数据在坐标格中作出温度随时间变化的图象</a:t>
            </a:r>
            <a:r>
              <a:rPr kumimoji="1" lang="en-US" altLang="zh-CN" sz="2400" b="1">
                <a:latin typeface="Times New Roman" pitchFamily="18" charset="0"/>
                <a:ea typeface="楷体" pitchFamily="49" charset="-122"/>
                <a:cs typeface="Times New Roman" pitchFamily="18" charset="0"/>
              </a:rPr>
              <a:t>.</a:t>
            </a:r>
          </a:p>
          <a:p>
            <a:pPr indent="304800" eaLnBrk="0" hangingPunct="0"/>
            <a:r>
              <a:rPr kumimoji="1" lang="zh-CN" altLang="en-US" sz="2400" b="1">
                <a:latin typeface="Times New Roman" pitchFamily="18" charset="0"/>
                <a:ea typeface="楷体" pitchFamily="49" charset="-122"/>
                <a:cs typeface="Times New Roman" pitchFamily="18" charset="0"/>
              </a:rPr>
              <a:t>根据上述数据，你可以归纳该物质在熔化过程中的哪些特点？</a:t>
            </a:r>
          </a:p>
        </p:txBody>
      </p:sp>
      <p:graphicFrame>
        <p:nvGraphicFramePr>
          <p:cNvPr id="4098" name="Object 4"/>
          <p:cNvGraphicFramePr>
            <a:graphicFrameLocks noChangeAspect="1"/>
          </p:cNvGraphicFramePr>
          <p:nvPr/>
        </p:nvGraphicFramePr>
        <p:xfrm>
          <a:off x="1258888" y="3573463"/>
          <a:ext cx="6840537" cy="2828925"/>
        </p:xfrm>
        <a:graphic>
          <a:graphicData uri="http://schemas.openxmlformats.org/presentationml/2006/ole">
            <mc:AlternateContent xmlns:mc="http://schemas.openxmlformats.org/markup-compatibility/2006">
              <mc:Choice xmlns:v="urn:schemas-microsoft-com:vml" Requires="v">
                <p:oleObj spid="_x0000_s4098" r:id="rId3" imgW="5180952" imgH="2734057" progId="">
                  <p:embed/>
                </p:oleObj>
              </mc:Choice>
              <mc:Fallback>
                <p:oleObj r:id="rId3" imgW="5180952" imgH="2734057" progId="">
                  <p:embed/>
                  <p:pic>
                    <p:nvPicPr>
                      <p:cNvPr id="0" name="OLE substitute image"/>
                      <p:cNvPicPr/>
                      <p:nvPr/>
                    </p:nvPicPr>
                    <p:blipFill>
                      <a:blip r:embed="rId4"/>
                      <a:stretch>
                        <a:fillRect/>
                      </a:stretch>
                    </p:blipFill>
                    <p:spPr>
                      <a:xfrm>
                        <a:off x="1258888" y="3573463"/>
                        <a:ext cx="6840537" cy="2828925"/>
                      </a:xfrm>
                      <a:prstGeom prst="rect">
                        <a:avLst/>
                      </a:prstGeom>
                      <a:noFill/>
                    </p:spPr>
                  </p:pic>
                </p:oleObj>
              </mc:Fallback>
            </mc:AlternateContent>
          </a:graphicData>
        </a:graphic>
      </p:graphicFrame>
      <p:sp>
        <p:nvSpPr>
          <p:cNvPr id="4148" name="Line 191"/>
          <p:cNvSpPr>
            <a:spLocks noChangeShapeType="1"/>
          </p:cNvSpPr>
          <p:nvPr/>
        </p:nvSpPr>
        <p:spPr bwMode="auto">
          <a:xfrm flipH="1" flipV="1">
            <a:off x="1403350" y="3284538"/>
            <a:ext cx="0" cy="3024187"/>
          </a:xfrm>
          <a:prstGeom prst="line">
            <a:avLst/>
          </a:prstGeom>
          <a:noFill/>
          <a:ln w="38100">
            <a:solidFill>
              <a:srgbClr val="FF0000"/>
            </a:solidFill>
            <a:round/>
            <a:tailEnd type="triangle" w="lg" len="med"/>
          </a:ln>
        </p:spPr>
        <p:txBody>
          <a:bodyPr wrap="none"/>
          <a:lstStyle/>
          <a:p>
            <a:endParaRPr lang="zh-CN" altLang="en-US" b="1">
              <a:latin typeface="Times New Roman" pitchFamily="18" charset="0"/>
              <a:ea typeface="楷体" panose="02010609060101010101" pitchFamily="49" charset="-122"/>
              <a:cs typeface="Times New Roman" panose="02020603050405020304" pitchFamily="18" charset="0"/>
            </a:endParaRPr>
          </a:p>
        </p:txBody>
      </p:sp>
      <p:sp>
        <p:nvSpPr>
          <p:cNvPr id="4149" name="Line 192"/>
          <p:cNvSpPr>
            <a:spLocks noChangeShapeType="1"/>
          </p:cNvSpPr>
          <p:nvPr/>
        </p:nvSpPr>
        <p:spPr bwMode="auto">
          <a:xfrm>
            <a:off x="1403350" y="6308725"/>
            <a:ext cx="4535488" cy="0"/>
          </a:xfrm>
          <a:prstGeom prst="line">
            <a:avLst/>
          </a:prstGeom>
          <a:noFill/>
          <a:ln w="38100">
            <a:solidFill>
              <a:srgbClr val="FF0000"/>
            </a:solidFill>
            <a:round/>
            <a:tailEnd type="arrow" w="med" len="med"/>
          </a:ln>
        </p:spPr>
        <p:txBody>
          <a:bodyPr wrap="none"/>
          <a:lstStyle/>
          <a:p>
            <a:endParaRPr lang="zh-CN" altLang="en-US" b="1">
              <a:latin typeface="Times New Roman" pitchFamily="18" charset="0"/>
              <a:ea typeface="楷体" pitchFamily="49" charset="-122"/>
              <a:cs typeface="Times New Roman" pitchFamily="18" charset="0"/>
            </a:endParaRPr>
          </a:p>
        </p:txBody>
      </p:sp>
      <p:sp>
        <p:nvSpPr>
          <p:cNvPr id="4150" name="Text Box 194"/>
          <p:cNvSpPr txBox="1">
            <a:spLocks noChangeArrowheads="1"/>
          </p:cNvSpPr>
          <p:nvPr/>
        </p:nvSpPr>
        <p:spPr bwMode="auto">
          <a:xfrm>
            <a:off x="1287463" y="6381750"/>
            <a:ext cx="433387" cy="304800"/>
          </a:xfrm>
          <a:prstGeom prst="rect">
            <a:avLst/>
          </a:prstGeom>
          <a:noFill/>
          <a:ln w="9525">
            <a:noFill/>
            <a:miter lim="800000"/>
          </a:ln>
        </p:spPr>
        <p:txBody>
          <a:bodyPr>
            <a:spAutoFit/>
          </a:bodyPr>
          <a:lstStyle/>
          <a:p>
            <a:pPr>
              <a:spcBef>
                <a:spcPct val="50000"/>
              </a:spcBef>
            </a:pPr>
            <a:r>
              <a:rPr kumimoji="1" lang="en-US" altLang="zh-CN" sz="1400" b="1">
                <a:latin typeface="Times New Roman" pitchFamily="18" charset="0"/>
                <a:ea typeface="楷体" pitchFamily="49" charset="-122"/>
                <a:cs typeface="Times New Roman" pitchFamily="18" charset="0"/>
              </a:rPr>
              <a:t>0</a:t>
            </a:r>
          </a:p>
        </p:txBody>
      </p:sp>
      <p:sp>
        <p:nvSpPr>
          <p:cNvPr id="4151" name="Text Box 195"/>
          <p:cNvSpPr txBox="1">
            <a:spLocks noChangeArrowheads="1"/>
          </p:cNvSpPr>
          <p:nvPr/>
        </p:nvSpPr>
        <p:spPr bwMode="auto">
          <a:xfrm>
            <a:off x="3232150" y="6381750"/>
            <a:ext cx="433388" cy="304800"/>
          </a:xfrm>
          <a:prstGeom prst="rect">
            <a:avLst/>
          </a:prstGeom>
          <a:noFill/>
          <a:ln w="9525">
            <a:noFill/>
            <a:miter lim="800000"/>
          </a:ln>
        </p:spPr>
        <p:txBody>
          <a:bodyPr>
            <a:spAutoFit/>
          </a:bodyPr>
          <a:lstStyle/>
          <a:p>
            <a:pPr>
              <a:spcBef>
                <a:spcPct val="50000"/>
              </a:spcBef>
            </a:pPr>
            <a:r>
              <a:rPr kumimoji="1" lang="en-US" altLang="zh-CN" sz="1400" b="1">
                <a:latin typeface="Times New Roman" pitchFamily="18" charset="0"/>
                <a:ea typeface="楷体" pitchFamily="49" charset="-122"/>
                <a:cs typeface="Times New Roman" pitchFamily="18" charset="0"/>
              </a:rPr>
              <a:t>5</a:t>
            </a:r>
          </a:p>
        </p:txBody>
      </p:sp>
      <p:sp>
        <p:nvSpPr>
          <p:cNvPr id="4152" name="Text Box 196"/>
          <p:cNvSpPr txBox="1">
            <a:spLocks noChangeArrowheads="1"/>
          </p:cNvSpPr>
          <p:nvPr/>
        </p:nvSpPr>
        <p:spPr bwMode="auto">
          <a:xfrm>
            <a:off x="5103813" y="6381750"/>
            <a:ext cx="433387" cy="304800"/>
          </a:xfrm>
          <a:prstGeom prst="rect">
            <a:avLst/>
          </a:prstGeom>
          <a:noFill/>
          <a:ln w="9525">
            <a:noFill/>
            <a:miter lim="800000"/>
          </a:ln>
        </p:spPr>
        <p:txBody>
          <a:bodyPr>
            <a:spAutoFit/>
          </a:bodyPr>
          <a:lstStyle/>
          <a:p>
            <a:pPr>
              <a:spcBef>
                <a:spcPct val="50000"/>
              </a:spcBef>
            </a:pPr>
            <a:r>
              <a:rPr kumimoji="1" lang="en-US" altLang="zh-CN" sz="1400" b="1">
                <a:latin typeface="Times New Roman" pitchFamily="18" charset="0"/>
                <a:ea typeface="楷体" pitchFamily="49" charset="-122"/>
                <a:cs typeface="Times New Roman" pitchFamily="18" charset="0"/>
              </a:rPr>
              <a:t>10</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39750" y="908050"/>
            <a:ext cx="7993063" cy="4422775"/>
          </a:xfrm>
          <a:prstGeom prst="rect">
            <a:avLst/>
          </a:prstGeom>
          <a:noFill/>
          <a:ln w="9525">
            <a:noFill/>
            <a:miter lim="800000"/>
          </a:ln>
        </p:spPr>
        <p:txBody>
          <a:bodyPr>
            <a:spAutoFit/>
          </a:bodyPr>
          <a:lstStyle/>
          <a:p>
            <a:r>
              <a:rPr lang="zh-CN" altLang="en-US" sz="3200" b="1">
                <a:solidFill>
                  <a:srgbClr val="FF0000"/>
                </a:solidFill>
                <a:latin typeface="楷体" pitchFamily="49" charset="-122"/>
                <a:ea typeface="楷体" pitchFamily="49" charset="-122"/>
              </a:rPr>
              <a:t>思考并回答：</a:t>
            </a:r>
          </a:p>
          <a:p>
            <a:endParaRPr lang="zh-CN" altLang="en-US" sz="2800" b="1">
              <a:latin typeface="楷体" pitchFamily="49" charset="-122"/>
              <a:ea typeface="楷体" panose="02010609060101010101" pitchFamily="49" charset="-122"/>
            </a:endParaRPr>
          </a:p>
          <a:p>
            <a:r>
              <a:rPr lang="zh-CN" altLang="en-US" sz="2800" b="1">
                <a:latin typeface="楷体" pitchFamily="49" charset="-122"/>
                <a:ea typeface="楷体" panose="02010609060101010101" pitchFamily="49" charset="-122"/>
              </a:rPr>
              <a:t>（</a:t>
            </a:r>
            <a:r>
              <a:rPr lang="en-US" altLang="zh-CN" sz="2800" b="1">
                <a:latin typeface="楷体" pitchFamily="49" charset="-122"/>
                <a:ea typeface="楷体" pitchFamily="49" charset="-122"/>
              </a:rPr>
              <a:t>1</a:t>
            </a:r>
            <a:r>
              <a:rPr lang="zh-CN" altLang="en-US" sz="2800" b="1">
                <a:latin typeface="楷体" pitchFamily="49" charset="-122"/>
                <a:ea typeface="楷体" pitchFamily="49" charset="-122"/>
              </a:rPr>
              <a:t>）温度是</a:t>
            </a:r>
            <a:r>
              <a:rPr lang="en-US" altLang="zh-CN" sz="2800" b="1">
                <a:latin typeface="楷体" pitchFamily="49" charset="-122"/>
                <a:ea typeface="楷体" pitchFamily="49" charset="-122"/>
              </a:rPr>
              <a:t>35℃</a:t>
            </a:r>
            <a:r>
              <a:rPr lang="zh-CN" altLang="en-US" sz="2800" b="1">
                <a:latin typeface="楷体" pitchFamily="49" charset="-122"/>
                <a:ea typeface="楷体" pitchFamily="49" charset="-122"/>
              </a:rPr>
              <a:t>的海波是</a:t>
            </a:r>
            <a:r>
              <a:rPr lang="zh-CN" altLang="en-US" sz="2800" b="1" u="sng">
                <a:latin typeface="楷体" pitchFamily="49" charset="-122"/>
                <a:ea typeface="楷体" pitchFamily="49" charset="-122"/>
              </a:rPr>
              <a:t>      </a:t>
            </a:r>
            <a:r>
              <a:rPr lang="zh-CN" altLang="en-US" sz="2800" b="1">
                <a:latin typeface="楷体" pitchFamily="49" charset="-122"/>
                <a:ea typeface="楷体" pitchFamily="49" charset="-122"/>
              </a:rPr>
              <a:t>态</a:t>
            </a:r>
          </a:p>
          <a:p>
            <a:r>
              <a:rPr lang="zh-CN" altLang="en-US" sz="2800" b="1">
                <a:latin typeface="楷体" pitchFamily="49" charset="-122"/>
                <a:ea typeface="楷体" pitchFamily="49" charset="-122"/>
              </a:rPr>
              <a:t>（</a:t>
            </a:r>
            <a:r>
              <a:rPr lang="en-US" altLang="zh-CN" sz="2800" b="1">
                <a:latin typeface="楷体" pitchFamily="49" charset="-122"/>
                <a:ea typeface="楷体" pitchFamily="49" charset="-122"/>
              </a:rPr>
              <a:t>2</a:t>
            </a:r>
            <a:r>
              <a:rPr lang="zh-CN" altLang="en-US" sz="2800" b="1">
                <a:latin typeface="楷体" pitchFamily="49" charset="-122"/>
                <a:ea typeface="楷体" pitchFamily="49" charset="-122"/>
              </a:rPr>
              <a:t>）水在</a:t>
            </a:r>
            <a:r>
              <a:rPr lang="en-US" altLang="zh-CN" sz="2800" b="1">
                <a:latin typeface="楷体" pitchFamily="49" charset="-122"/>
                <a:ea typeface="楷体" pitchFamily="49" charset="-122"/>
              </a:rPr>
              <a:t>-5℃</a:t>
            </a:r>
            <a:r>
              <a:rPr lang="zh-CN" altLang="en-US" sz="2800" b="1">
                <a:latin typeface="楷体" pitchFamily="49" charset="-122"/>
                <a:ea typeface="楷体" pitchFamily="49" charset="-122"/>
              </a:rPr>
              <a:t>时是</a:t>
            </a:r>
            <a:r>
              <a:rPr lang="zh-CN" altLang="en-US" sz="2800" b="1" u="sng">
                <a:latin typeface="楷体" pitchFamily="49" charset="-122"/>
                <a:ea typeface="楷体" pitchFamily="49" charset="-122"/>
              </a:rPr>
              <a:t>       </a:t>
            </a:r>
            <a:r>
              <a:rPr lang="zh-CN" altLang="en-US" sz="2800" b="1">
                <a:latin typeface="楷体" pitchFamily="49" charset="-122"/>
                <a:ea typeface="楷体" pitchFamily="49" charset="-122"/>
              </a:rPr>
              <a:t>态</a:t>
            </a:r>
          </a:p>
          <a:p>
            <a:r>
              <a:rPr lang="zh-CN" altLang="en-US" sz="2800" b="1">
                <a:latin typeface="楷体" pitchFamily="49" charset="-122"/>
                <a:ea typeface="楷体" pitchFamily="49" charset="-122"/>
              </a:rPr>
              <a:t>（</a:t>
            </a:r>
            <a:r>
              <a:rPr lang="en-US" altLang="zh-CN" sz="2800" b="1">
                <a:latin typeface="楷体" pitchFamily="49" charset="-122"/>
                <a:ea typeface="楷体" pitchFamily="49" charset="-122"/>
              </a:rPr>
              <a:t>3</a:t>
            </a:r>
            <a:r>
              <a:rPr lang="zh-CN" altLang="en-US" sz="2800" b="1">
                <a:latin typeface="楷体" pitchFamily="49" charset="-122"/>
                <a:ea typeface="楷体" pitchFamily="49" charset="-122"/>
              </a:rPr>
              <a:t>） 铁、铜、铝在常温下是</a:t>
            </a:r>
            <a:r>
              <a:rPr lang="zh-CN" altLang="en-US" sz="2800" b="1" u="sng">
                <a:latin typeface="楷体" pitchFamily="49" charset="-122"/>
                <a:ea typeface="楷体" pitchFamily="49" charset="-122"/>
              </a:rPr>
              <a:t>        </a:t>
            </a:r>
            <a:r>
              <a:rPr lang="zh-CN" altLang="en-US" sz="2800" b="1">
                <a:latin typeface="楷体" pitchFamily="49" charset="-122"/>
                <a:ea typeface="楷体" pitchFamily="49" charset="-122"/>
              </a:rPr>
              <a:t>态</a:t>
            </a:r>
          </a:p>
          <a:p>
            <a:r>
              <a:rPr lang="zh-CN" altLang="en-US" sz="2800" b="1">
                <a:latin typeface="楷体" pitchFamily="49" charset="-122"/>
                <a:ea typeface="楷体" pitchFamily="49" charset="-122"/>
              </a:rPr>
              <a:t>（</a:t>
            </a:r>
            <a:r>
              <a:rPr lang="en-US" altLang="zh-CN" sz="2800" b="1">
                <a:latin typeface="楷体" pitchFamily="49" charset="-122"/>
                <a:ea typeface="楷体" pitchFamily="49" charset="-122"/>
              </a:rPr>
              <a:t>4</a:t>
            </a:r>
            <a:r>
              <a:rPr lang="zh-CN" altLang="en-US" sz="2800" b="1">
                <a:latin typeface="楷体" pitchFamily="49" charset="-122"/>
                <a:ea typeface="楷体" pitchFamily="49" charset="-122"/>
              </a:rPr>
              <a:t>） 水银在</a:t>
            </a:r>
            <a:r>
              <a:rPr lang="en-US" altLang="zh-CN" sz="2800" b="1">
                <a:latin typeface="楷体" pitchFamily="49" charset="-122"/>
                <a:ea typeface="楷体" pitchFamily="49" charset="-122"/>
              </a:rPr>
              <a:t>-30℃</a:t>
            </a:r>
            <a:r>
              <a:rPr lang="zh-CN" altLang="en-US" sz="2800" b="1">
                <a:latin typeface="楷体" pitchFamily="49" charset="-122"/>
                <a:ea typeface="楷体" pitchFamily="49" charset="-122"/>
              </a:rPr>
              <a:t>时是</a:t>
            </a:r>
            <a:r>
              <a:rPr lang="zh-CN" altLang="en-US" sz="2800" b="1" u="sng">
                <a:latin typeface="楷体" pitchFamily="49" charset="-122"/>
                <a:ea typeface="楷体" pitchFamily="49" charset="-122"/>
              </a:rPr>
              <a:t>        </a:t>
            </a:r>
            <a:r>
              <a:rPr lang="zh-CN" altLang="en-US" sz="2800" b="1">
                <a:latin typeface="楷体" pitchFamily="49" charset="-122"/>
                <a:ea typeface="楷体" pitchFamily="49" charset="-122"/>
              </a:rPr>
              <a:t>态</a:t>
            </a:r>
          </a:p>
          <a:p>
            <a:r>
              <a:rPr lang="zh-CN" altLang="en-US" sz="2800" b="1">
                <a:latin typeface="楷体" pitchFamily="49" charset="-122"/>
                <a:ea typeface="楷体" pitchFamily="49" charset="-122"/>
              </a:rPr>
              <a:t>（</a:t>
            </a:r>
            <a:r>
              <a:rPr lang="en-US" altLang="zh-CN" sz="2800" b="1">
                <a:latin typeface="楷体" pitchFamily="49" charset="-122"/>
                <a:ea typeface="楷体" pitchFamily="49" charset="-122"/>
              </a:rPr>
              <a:t>5</a:t>
            </a:r>
            <a:r>
              <a:rPr lang="zh-CN" altLang="en-US" sz="2800" b="1">
                <a:latin typeface="楷体" pitchFamily="49" charset="-122"/>
                <a:ea typeface="楷体" pitchFamily="49" charset="-122"/>
              </a:rPr>
              <a:t>） 酒精在</a:t>
            </a:r>
            <a:r>
              <a:rPr lang="en-US" altLang="zh-CN" sz="2800" b="1">
                <a:latin typeface="楷体" pitchFamily="49" charset="-122"/>
                <a:ea typeface="楷体" pitchFamily="49" charset="-122"/>
              </a:rPr>
              <a:t>-10℃</a:t>
            </a:r>
            <a:r>
              <a:rPr lang="zh-CN" altLang="en-US" sz="2800" b="1">
                <a:latin typeface="楷体" pitchFamily="49" charset="-122"/>
                <a:ea typeface="楷体" pitchFamily="49" charset="-122"/>
              </a:rPr>
              <a:t>时是</a:t>
            </a:r>
            <a:r>
              <a:rPr lang="zh-CN" altLang="en-US" sz="2800" b="1" u="sng">
                <a:latin typeface="楷体" pitchFamily="49" charset="-122"/>
                <a:ea typeface="楷体" pitchFamily="49" charset="-122"/>
              </a:rPr>
              <a:t>        </a:t>
            </a:r>
            <a:r>
              <a:rPr lang="zh-CN" altLang="en-US" sz="2800" b="1">
                <a:latin typeface="楷体" pitchFamily="49" charset="-122"/>
                <a:ea typeface="楷体" pitchFamily="49" charset="-122"/>
              </a:rPr>
              <a:t>态</a:t>
            </a:r>
          </a:p>
          <a:p>
            <a:r>
              <a:rPr lang="zh-CN" altLang="en-US" sz="2800" b="1">
                <a:latin typeface="楷体" pitchFamily="49" charset="-122"/>
                <a:ea typeface="楷体" pitchFamily="49" charset="-122"/>
              </a:rPr>
              <a:t>（</a:t>
            </a:r>
            <a:r>
              <a:rPr lang="en-US" altLang="zh-CN" sz="2800" b="1">
                <a:latin typeface="楷体" pitchFamily="49" charset="-122"/>
                <a:ea typeface="楷体" pitchFamily="49" charset="-122"/>
              </a:rPr>
              <a:t>6</a:t>
            </a:r>
            <a:r>
              <a:rPr lang="zh-CN" altLang="en-US" sz="2800" b="1">
                <a:latin typeface="楷体" pitchFamily="49" charset="-122"/>
                <a:ea typeface="楷体" pitchFamily="49" charset="-122"/>
              </a:rPr>
              <a:t>）中国北部的漠河冬季气温最低到</a:t>
            </a:r>
            <a:r>
              <a:rPr lang="en-US" altLang="zh-CN" sz="2800" b="1">
                <a:latin typeface="楷体" pitchFamily="49" charset="-122"/>
                <a:ea typeface="楷体" pitchFamily="49" charset="-122"/>
              </a:rPr>
              <a:t>-52℃</a:t>
            </a:r>
            <a:r>
              <a:rPr lang="zh-CN" altLang="en-US" sz="2800" b="1">
                <a:latin typeface="楷体" pitchFamily="49" charset="-122"/>
                <a:ea typeface="楷体" pitchFamily="49" charset="-122"/>
              </a:rPr>
              <a:t>，应选用水银温度温度计还是酒精温度计？为什么？</a:t>
            </a:r>
          </a:p>
          <a:p>
            <a:r>
              <a:rPr lang="zh-CN" altLang="en-US" sz="2800" b="1">
                <a:latin typeface="楷体" pitchFamily="49" charset="-122"/>
                <a:ea typeface="楷体" pitchFamily="49" charset="-122"/>
              </a:rPr>
              <a:t>（</a:t>
            </a:r>
            <a:r>
              <a:rPr lang="en-US" altLang="zh-CN" sz="2800" b="1">
                <a:latin typeface="楷体" pitchFamily="49" charset="-122"/>
                <a:ea typeface="楷体" pitchFamily="49" charset="-122"/>
              </a:rPr>
              <a:t>7</a:t>
            </a:r>
            <a:r>
              <a:rPr lang="zh-CN" altLang="en-US" sz="2800" b="1">
                <a:latin typeface="楷体" pitchFamily="49" charset="-122"/>
                <a:ea typeface="楷体" pitchFamily="49" charset="-122"/>
              </a:rPr>
              <a:t>）冰水混合物的温度为什么是</a:t>
            </a:r>
            <a:r>
              <a:rPr lang="en-US" altLang="zh-CN" sz="2800" b="1">
                <a:latin typeface="楷体" pitchFamily="49" charset="-122"/>
                <a:ea typeface="楷体" pitchFamily="49" charset="-122"/>
              </a:rPr>
              <a:t>0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9750" y="1052513"/>
            <a:ext cx="8280400" cy="1815882"/>
          </a:xfrm>
          <a:prstGeom prst="rect">
            <a:avLst/>
          </a:prstGeom>
          <a:noFill/>
          <a:ln w="9525">
            <a:noFill/>
            <a:miter lim="800000"/>
          </a:ln>
        </p:spPr>
        <p:txBody>
          <a:bodyPr>
            <a:spAutoFit/>
          </a:bodyPr>
          <a:lstStyle/>
          <a:p>
            <a:pPr>
              <a:spcBef>
                <a:spcPct val="50000"/>
              </a:spcBef>
            </a:pPr>
            <a:r>
              <a:rPr lang="en-US" altLang="zh-CN" sz="2800" b="1">
                <a:latin typeface="Times New Roman" pitchFamily="18" charset="0"/>
                <a:ea typeface="楷体" pitchFamily="49" charset="-122"/>
                <a:cs typeface="Times New Roman" pitchFamily="18" charset="0"/>
              </a:rPr>
              <a:t>1</a:t>
            </a:r>
            <a:r>
              <a:rPr lang="zh-CN" altLang="en-US" sz="2800" b="1">
                <a:latin typeface="Times New Roman" pitchFamily="18" charset="0"/>
                <a:ea typeface="楷体" pitchFamily="49" charset="-122"/>
                <a:cs typeface="Times New Roman" pitchFamily="18" charset="0"/>
              </a:rPr>
              <a:t>、已知液态氢的沸点是－</a:t>
            </a:r>
            <a:r>
              <a:rPr lang="en-US" altLang="zh-CN" sz="2800" b="1">
                <a:latin typeface="Times New Roman" pitchFamily="18" charset="0"/>
                <a:ea typeface="楷体" pitchFamily="49" charset="-122"/>
                <a:cs typeface="Times New Roman" pitchFamily="18" charset="0"/>
              </a:rPr>
              <a:t>253℃</a:t>
            </a:r>
            <a:r>
              <a:rPr lang="zh-CN" altLang="en-US" sz="2800" b="1">
                <a:latin typeface="Times New Roman" pitchFamily="18" charset="0"/>
                <a:ea typeface="楷体" pitchFamily="49" charset="-122"/>
                <a:cs typeface="Times New Roman" pitchFamily="18" charset="0"/>
              </a:rPr>
              <a:t>，固态氢的熔点是－</a:t>
            </a:r>
            <a:r>
              <a:rPr lang="en-US" altLang="zh-CN" sz="2800" b="1">
                <a:latin typeface="Times New Roman" pitchFamily="18" charset="0"/>
                <a:ea typeface="楷体" pitchFamily="49" charset="-122"/>
                <a:cs typeface="Times New Roman" pitchFamily="18" charset="0"/>
              </a:rPr>
              <a:t>259℃</a:t>
            </a:r>
            <a:r>
              <a:rPr lang="zh-CN" altLang="en-US" sz="2800" b="1">
                <a:latin typeface="Times New Roman" pitchFamily="18" charset="0"/>
                <a:ea typeface="楷体" pitchFamily="49" charset="-122"/>
                <a:cs typeface="Times New Roman" pitchFamily="18" charset="0"/>
              </a:rPr>
              <a:t>，那么 －</a:t>
            </a:r>
            <a:r>
              <a:rPr lang="en-US" altLang="zh-CN" sz="2800" b="1">
                <a:latin typeface="Times New Roman" pitchFamily="18" charset="0"/>
                <a:ea typeface="楷体" pitchFamily="49" charset="-122"/>
                <a:cs typeface="Times New Roman" pitchFamily="18" charset="0"/>
              </a:rPr>
              <a:t>260℃</a:t>
            </a:r>
            <a:r>
              <a:rPr lang="zh-CN" altLang="en-US" sz="2800" b="1">
                <a:latin typeface="Times New Roman" pitchFamily="18" charset="0"/>
                <a:ea typeface="楷体" pitchFamily="49" charset="-122"/>
                <a:cs typeface="Times New Roman" pitchFamily="18" charset="0"/>
              </a:rPr>
              <a:t>的氢是</a:t>
            </a:r>
            <a:r>
              <a:rPr lang="zh-CN" altLang="en-US" sz="2800" b="1" u="sng">
                <a:latin typeface="Times New Roman" pitchFamily="18" charset="0"/>
                <a:ea typeface="楷体" pitchFamily="49" charset="-122"/>
                <a:cs typeface="Times New Roman" pitchFamily="18" charset="0"/>
              </a:rPr>
              <a:t>          </a:t>
            </a:r>
            <a:r>
              <a:rPr lang="zh-CN" altLang="en-US" sz="2800" b="1">
                <a:latin typeface="Times New Roman" pitchFamily="18" charset="0"/>
                <a:ea typeface="楷体" pitchFamily="49" charset="-122"/>
                <a:cs typeface="Times New Roman" pitchFamily="18" charset="0"/>
              </a:rPr>
              <a:t>态， </a:t>
            </a:r>
            <a:r>
              <a:rPr lang="en-US" altLang="en-US" b="1">
                <a:latin typeface="Times New Roman" pitchFamily="18" charset="0"/>
                <a:ea typeface="楷体" pitchFamily="49" charset="-122"/>
                <a:cs typeface="Times New Roman" pitchFamily="18" charset="0"/>
              </a:rPr>
              <a:t>－</a:t>
            </a:r>
            <a:r>
              <a:rPr lang="en-US" altLang="zh-CN" sz="2800" b="1">
                <a:latin typeface="Times New Roman" pitchFamily="18" charset="0"/>
                <a:ea typeface="楷体" pitchFamily="49" charset="-122"/>
                <a:cs typeface="Times New Roman" pitchFamily="18" charset="0"/>
              </a:rPr>
              <a:t>255℃</a:t>
            </a:r>
            <a:r>
              <a:rPr lang="zh-CN" altLang="en-US" sz="2800" b="1">
                <a:latin typeface="Times New Roman" pitchFamily="18" charset="0"/>
                <a:ea typeface="楷体" pitchFamily="49" charset="-122"/>
                <a:cs typeface="Times New Roman" pitchFamily="18" charset="0"/>
              </a:rPr>
              <a:t>的氢是</a:t>
            </a:r>
            <a:r>
              <a:rPr lang="zh-CN" altLang="en-US" sz="2800" b="1" u="sng">
                <a:latin typeface="Times New Roman" pitchFamily="18" charset="0"/>
                <a:ea typeface="楷体" pitchFamily="49" charset="-122"/>
                <a:cs typeface="Times New Roman" pitchFamily="18" charset="0"/>
              </a:rPr>
              <a:t>          </a:t>
            </a:r>
            <a:r>
              <a:rPr lang="zh-CN" altLang="en-US" sz="2800" b="1">
                <a:latin typeface="Times New Roman" pitchFamily="18" charset="0"/>
                <a:ea typeface="楷体" pitchFamily="49" charset="-122"/>
                <a:cs typeface="Times New Roman" pitchFamily="18" charset="0"/>
              </a:rPr>
              <a:t>态，－</a:t>
            </a:r>
            <a:r>
              <a:rPr lang="en-US" altLang="zh-CN" sz="2800" b="1">
                <a:latin typeface="Times New Roman" pitchFamily="18" charset="0"/>
                <a:ea typeface="楷体" pitchFamily="49" charset="-122"/>
                <a:cs typeface="Times New Roman" pitchFamily="18" charset="0"/>
              </a:rPr>
              <a:t>250℃</a:t>
            </a:r>
            <a:r>
              <a:rPr lang="zh-CN" altLang="en-US" sz="2800" b="1">
                <a:latin typeface="Times New Roman" pitchFamily="18" charset="0"/>
                <a:ea typeface="楷体" pitchFamily="49" charset="-122"/>
                <a:cs typeface="Times New Roman" pitchFamily="18" charset="0"/>
              </a:rPr>
              <a:t>的氢是</a:t>
            </a:r>
            <a:r>
              <a:rPr lang="zh-CN" altLang="en-US" sz="2800" u="sng">
                <a:latin typeface="Times New Roman" pitchFamily="18" charset="0"/>
                <a:ea typeface="楷体" pitchFamily="49" charset="-122"/>
                <a:cs typeface="Times New Roman" pitchFamily="18" charset="0"/>
              </a:rPr>
              <a:t> </a:t>
            </a:r>
            <a:r>
              <a:rPr lang="zh-CN" altLang="en-US" sz="2800" b="1" u="sng">
                <a:latin typeface="Times New Roman" pitchFamily="18" charset="0"/>
                <a:ea typeface="楷体" pitchFamily="49" charset="-122"/>
                <a:cs typeface="Times New Roman" pitchFamily="18" charset="0"/>
              </a:rPr>
              <a:t>  </a:t>
            </a:r>
            <a:r>
              <a:rPr lang="zh-CN" altLang="en-US" sz="2800" b="1">
                <a:latin typeface="Times New Roman" pitchFamily="18" charset="0"/>
                <a:ea typeface="楷体" pitchFamily="49" charset="-122"/>
                <a:cs typeface="Times New Roman" pitchFamily="18" charset="0"/>
              </a:rPr>
              <a:t> </a:t>
            </a:r>
            <a:r>
              <a:rPr lang="zh-CN" altLang="en-US" sz="2800" b="1" u="sng">
                <a:latin typeface="Times New Roman" pitchFamily="18" charset="0"/>
                <a:ea typeface="楷体" pitchFamily="49" charset="-122"/>
                <a:cs typeface="Times New Roman" pitchFamily="18" charset="0"/>
              </a:rPr>
              <a:t>     </a:t>
            </a:r>
            <a:r>
              <a:rPr lang="zh-CN" altLang="en-US" sz="2800" b="1">
                <a:latin typeface="Times New Roman" pitchFamily="18" charset="0"/>
                <a:ea typeface="楷体" pitchFamily="49" charset="-122"/>
                <a:cs typeface="Times New Roman" pitchFamily="18" charset="0"/>
              </a:rPr>
              <a:t>态， </a:t>
            </a:r>
            <a:r>
              <a:rPr lang="en-US" altLang="en-US" b="1">
                <a:latin typeface="Times New Roman" pitchFamily="18" charset="0"/>
                <a:ea typeface="楷体" pitchFamily="49" charset="-122"/>
                <a:cs typeface="Times New Roman" pitchFamily="18" charset="0"/>
              </a:rPr>
              <a:t>－</a:t>
            </a:r>
            <a:r>
              <a:rPr lang="zh-CN" altLang="en-US">
                <a:latin typeface="Times New Roman" pitchFamily="18" charset="0"/>
                <a:ea typeface="楷体" pitchFamily="49" charset="-122"/>
                <a:cs typeface="Times New Roman" pitchFamily="18" charset="0"/>
              </a:rPr>
              <a:t> </a:t>
            </a:r>
            <a:r>
              <a:rPr lang="en-US" altLang="zh-CN" sz="2800" b="1">
                <a:latin typeface="Times New Roman" pitchFamily="18" charset="0"/>
                <a:ea typeface="楷体" pitchFamily="49" charset="-122"/>
                <a:cs typeface="Times New Roman" pitchFamily="18" charset="0"/>
              </a:rPr>
              <a:t>259℃</a:t>
            </a:r>
            <a:r>
              <a:rPr lang="zh-CN" altLang="en-US" sz="2800" b="1">
                <a:latin typeface="Times New Roman" pitchFamily="18" charset="0"/>
                <a:ea typeface="楷体" pitchFamily="49" charset="-122"/>
                <a:cs typeface="Times New Roman" pitchFamily="18" charset="0"/>
              </a:rPr>
              <a:t>的氢是</a:t>
            </a:r>
            <a:r>
              <a:rPr lang="zh-CN" altLang="en-US" sz="2800" b="1" u="sng">
                <a:latin typeface="Times New Roman" pitchFamily="18" charset="0"/>
                <a:ea typeface="楷体" pitchFamily="49" charset="-122"/>
                <a:cs typeface="Times New Roman" pitchFamily="18" charset="0"/>
              </a:rPr>
              <a:t>                                        </a:t>
            </a:r>
            <a:r>
              <a:rPr lang="zh-CN" altLang="en-US" sz="2800" b="1">
                <a:latin typeface="Times New Roman" pitchFamily="18" charset="0"/>
                <a:ea typeface="楷体" pitchFamily="49" charset="-122"/>
                <a:cs typeface="Times New Roman" pitchFamily="18" charset="0"/>
              </a:rPr>
              <a:t>态。</a:t>
            </a:r>
          </a:p>
        </p:txBody>
      </p:sp>
      <p:sp>
        <p:nvSpPr>
          <p:cNvPr id="39939" name="Rectangle 2"/>
          <p:cNvSpPr>
            <a:spLocks noGrp="1" noChangeArrowheads="1"/>
          </p:cNvSpPr>
          <p:nvPr>
            <p:ph type="title" idx="4294967295"/>
          </p:nvPr>
        </p:nvSpPr>
        <p:spPr>
          <a:xfrm>
            <a:off x="0" y="0"/>
            <a:ext cx="7772400" cy="1143000"/>
          </a:xfrm>
        </p:spPr>
        <p:txBody>
          <a:bodyPr/>
          <a:lstStyle/>
          <a:p>
            <a:pPr eaLnBrk="1" hangingPunct="1"/>
            <a:r>
              <a:rPr lang="zh-CN" altLang="en-US" b="1" smtClean="0">
                <a:solidFill>
                  <a:srgbClr val="FF0000"/>
                </a:solidFill>
                <a:latin typeface="Times New Roman" pitchFamily="18" charset="0"/>
                <a:ea typeface="楷体" pitchFamily="49" charset="-122"/>
                <a:cs typeface="Times New Roman" pitchFamily="18" charset="0"/>
              </a:rPr>
              <a:t>巩固练习</a:t>
            </a:r>
          </a:p>
        </p:txBody>
      </p:sp>
      <p:sp>
        <p:nvSpPr>
          <p:cNvPr id="17412" name="Text Box 4"/>
          <p:cNvSpPr txBox="1">
            <a:spLocks noChangeArrowheads="1"/>
          </p:cNvSpPr>
          <p:nvPr/>
        </p:nvSpPr>
        <p:spPr bwMode="auto">
          <a:xfrm>
            <a:off x="5724525" y="1412875"/>
            <a:ext cx="504825" cy="457200"/>
          </a:xfrm>
          <a:prstGeom prst="rect">
            <a:avLst/>
          </a:prstGeom>
          <a:noFill/>
          <a:ln w="9525">
            <a:noFill/>
            <a:miter lim="800000"/>
          </a:ln>
        </p:spPr>
        <p:txBody>
          <a:bodyPr>
            <a:spAutoFit/>
          </a:bodyPr>
          <a:lstStyle/>
          <a:p>
            <a:r>
              <a:rPr kumimoji="1" lang="zh-CN" altLang="en-US" sz="2400" b="1">
                <a:solidFill>
                  <a:srgbClr val="FF0000"/>
                </a:solidFill>
                <a:latin typeface="Times New Roman" pitchFamily="18" charset="0"/>
                <a:ea typeface="楷体" pitchFamily="49" charset="-122"/>
                <a:cs typeface="Times New Roman" pitchFamily="18" charset="0"/>
              </a:rPr>
              <a:t>固</a:t>
            </a:r>
          </a:p>
        </p:txBody>
      </p:sp>
      <p:sp>
        <p:nvSpPr>
          <p:cNvPr id="17413" name="Text Box 5"/>
          <p:cNvSpPr txBox="1">
            <a:spLocks noChangeArrowheads="1"/>
          </p:cNvSpPr>
          <p:nvPr/>
        </p:nvSpPr>
        <p:spPr bwMode="auto">
          <a:xfrm>
            <a:off x="1643042" y="1844675"/>
            <a:ext cx="523875" cy="457200"/>
          </a:xfrm>
          <a:prstGeom prst="rect">
            <a:avLst/>
          </a:prstGeom>
          <a:noFill/>
          <a:ln w="9525">
            <a:noFill/>
            <a:miter lim="800000"/>
          </a:ln>
        </p:spPr>
        <p:txBody>
          <a:bodyPr>
            <a:spAutoFit/>
          </a:bodyPr>
          <a:lstStyle/>
          <a:p>
            <a:r>
              <a:rPr kumimoji="1" lang="zh-CN" altLang="en-US" sz="2400" b="1">
                <a:solidFill>
                  <a:srgbClr val="FF0000"/>
                </a:solidFill>
                <a:latin typeface="Times New Roman" pitchFamily="18" charset="0"/>
                <a:ea typeface="楷体" pitchFamily="49" charset="-122"/>
                <a:cs typeface="Times New Roman" pitchFamily="18" charset="0"/>
              </a:rPr>
              <a:t>液</a:t>
            </a:r>
          </a:p>
        </p:txBody>
      </p:sp>
      <p:sp>
        <p:nvSpPr>
          <p:cNvPr id="17414" name="Text Box 6"/>
          <p:cNvSpPr txBox="1">
            <a:spLocks noChangeArrowheads="1"/>
          </p:cNvSpPr>
          <p:nvPr/>
        </p:nvSpPr>
        <p:spPr bwMode="auto">
          <a:xfrm flipH="1">
            <a:off x="5500694" y="1916113"/>
            <a:ext cx="720725" cy="457200"/>
          </a:xfrm>
          <a:prstGeom prst="rect">
            <a:avLst/>
          </a:prstGeom>
          <a:noFill/>
          <a:ln w="9525">
            <a:noFill/>
            <a:miter lim="800000"/>
          </a:ln>
        </p:spPr>
        <p:txBody>
          <a:bodyPr>
            <a:spAutoFit/>
          </a:bodyPr>
          <a:lstStyle/>
          <a:p>
            <a:r>
              <a:rPr kumimoji="1" lang="zh-CN" altLang="en-US" sz="2400" b="1">
                <a:solidFill>
                  <a:srgbClr val="FF0000"/>
                </a:solidFill>
                <a:latin typeface="Times New Roman" pitchFamily="18" charset="0"/>
                <a:ea typeface="楷体" pitchFamily="49" charset="-122"/>
                <a:cs typeface="Times New Roman" pitchFamily="18" charset="0"/>
              </a:rPr>
              <a:t>气</a:t>
            </a:r>
          </a:p>
        </p:txBody>
      </p:sp>
      <p:sp>
        <p:nvSpPr>
          <p:cNvPr id="17416" name="Text Box 8"/>
          <p:cNvSpPr txBox="1">
            <a:spLocks noChangeArrowheads="1"/>
          </p:cNvSpPr>
          <p:nvPr/>
        </p:nvSpPr>
        <p:spPr bwMode="auto">
          <a:xfrm>
            <a:off x="1500166" y="2349500"/>
            <a:ext cx="3332163" cy="457200"/>
          </a:xfrm>
          <a:prstGeom prst="rect">
            <a:avLst/>
          </a:prstGeom>
          <a:noFill/>
          <a:ln w="9525">
            <a:noFill/>
            <a:miter lim="800000"/>
          </a:ln>
        </p:spPr>
        <p:txBody>
          <a:bodyPr>
            <a:spAutoFit/>
          </a:bodyPr>
          <a:lstStyle/>
          <a:p>
            <a:r>
              <a:rPr kumimoji="1" lang="zh-CN" altLang="en-US" sz="2400" b="1">
                <a:solidFill>
                  <a:srgbClr val="FF0000"/>
                </a:solidFill>
                <a:latin typeface="Times New Roman" pitchFamily="18" charset="0"/>
                <a:ea typeface="楷体" pitchFamily="49" charset="-122"/>
                <a:cs typeface="Times New Roman" pitchFamily="18" charset="0"/>
              </a:rPr>
              <a:t>固态、液态、固液共存</a:t>
            </a:r>
          </a:p>
        </p:txBody>
      </p:sp>
      <p:sp>
        <p:nvSpPr>
          <p:cNvPr id="39944" name="Text Box 2"/>
          <p:cNvSpPr txBox="1">
            <a:spLocks noChangeArrowheads="1"/>
          </p:cNvSpPr>
          <p:nvPr/>
        </p:nvSpPr>
        <p:spPr bwMode="auto">
          <a:xfrm>
            <a:off x="323850" y="4149725"/>
            <a:ext cx="8424863" cy="2246769"/>
          </a:xfrm>
          <a:prstGeom prst="rect">
            <a:avLst/>
          </a:prstGeom>
          <a:noFill/>
          <a:ln w="9525">
            <a:noFill/>
            <a:miter lim="800000"/>
          </a:ln>
        </p:spPr>
        <p:txBody>
          <a:bodyPr>
            <a:spAutoFit/>
          </a:bodyPr>
          <a:lstStyle/>
          <a:p>
            <a:pPr>
              <a:spcBef>
                <a:spcPct val="50000"/>
              </a:spcBef>
            </a:pPr>
            <a:r>
              <a:rPr kumimoji="1" lang="en-US" altLang="zh-CN" sz="2800" b="1">
                <a:latin typeface="Times New Roman" pitchFamily="18" charset="0"/>
                <a:ea typeface="楷体" pitchFamily="49" charset="-122"/>
                <a:cs typeface="Times New Roman" pitchFamily="18" charset="0"/>
              </a:rPr>
              <a:t>2</a:t>
            </a:r>
            <a:r>
              <a:rPr kumimoji="1" lang="zh-CN" altLang="en-US" sz="2800" b="1">
                <a:latin typeface="Times New Roman" pitchFamily="18" charset="0"/>
                <a:ea typeface="楷体" pitchFamily="49" charset="-122"/>
                <a:cs typeface="Times New Roman" pitchFamily="18" charset="0"/>
              </a:rPr>
              <a:t>、自然界中的固体可分为</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和</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两大类，它们的一个重要区别是</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。在松香、铜块、玻璃、白糖、食盐、海波中，属于晶体的是</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，它们的共同特征是有一定的</a:t>
            </a:r>
            <a:r>
              <a:rPr kumimoji="1" lang="zh-CN" altLang="en-US" sz="2800" b="1" u="sng">
                <a:latin typeface="Times New Roman" pitchFamily="18" charset="0"/>
                <a:ea typeface="楷体" pitchFamily="49" charset="-122"/>
                <a:cs typeface="Times New Roman" pitchFamily="18" charset="0"/>
              </a:rPr>
              <a:t>       </a:t>
            </a:r>
            <a:r>
              <a:rPr kumimoji="1" lang="zh-CN" altLang="en-US" sz="2800" b="1">
                <a:latin typeface="Times New Roman" pitchFamily="18" charset="0"/>
                <a:ea typeface="楷体" pitchFamily="49" charset="-122"/>
                <a:cs typeface="Times New Roman" pitchFamily="18" charset="0"/>
              </a:rPr>
              <a:t>。</a:t>
            </a:r>
          </a:p>
        </p:txBody>
      </p:sp>
      <p:sp>
        <p:nvSpPr>
          <p:cNvPr id="29699" name="Text Box 3"/>
          <p:cNvSpPr txBox="1">
            <a:spLocks noChangeArrowheads="1"/>
          </p:cNvSpPr>
          <p:nvPr/>
        </p:nvSpPr>
        <p:spPr bwMode="auto">
          <a:xfrm>
            <a:off x="4643438" y="4149725"/>
            <a:ext cx="812800" cy="457200"/>
          </a:xfrm>
          <a:prstGeom prst="rect">
            <a:avLst/>
          </a:prstGeom>
          <a:noFill/>
          <a:ln w="9525">
            <a:noFill/>
            <a:miter lim="800000"/>
          </a:ln>
        </p:spPr>
        <p:txBody>
          <a:bodyPr>
            <a:spAutoFit/>
          </a:bodyPr>
          <a:lstStyle/>
          <a:p>
            <a:r>
              <a:rPr kumimoji="1" lang="zh-CN" altLang="en-US" sz="2400" b="1">
                <a:solidFill>
                  <a:srgbClr val="FF0000"/>
                </a:solidFill>
                <a:latin typeface="Times New Roman" pitchFamily="18" charset="0"/>
                <a:ea typeface="楷体" pitchFamily="49" charset="-122"/>
                <a:cs typeface="Times New Roman" pitchFamily="18" charset="0"/>
              </a:rPr>
              <a:t>晶体</a:t>
            </a:r>
          </a:p>
        </p:txBody>
      </p:sp>
      <p:sp>
        <p:nvSpPr>
          <p:cNvPr id="29700" name="Text Box 4"/>
          <p:cNvSpPr txBox="1">
            <a:spLocks noChangeArrowheads="1"/>
          </p:cNvSpPr>
          <p:nvPr/>
        </p:nvSpPr>
        <p:spPr bwMode="auto">
          <a:xfrm>
            <a:off x="5867400" y="4149725"/>
            <a:ext cx="1296988" cy="457200"/>
          </a:xfrm>
          <a:prstGeom prst="rect">
            <a:avLst/>
          </a:prstGeom>
          <a:noFill/>
          <a:ln w="9525">
            <a:noFill/>
            <a:miter lim="800000"/>
          </a:ln>
        </p:spPr>
        <p:txBody>
          <a:bodyPr>
            <a:spAutoFit/>
          </a:bodyPr>
          <a:lstStyle/>
          <a:p>
            <a:r>
              <a:rPr kumimoji="1" lang="zh-CN" altLang="en-US" sz="2400" b="1">
                <a:solidFill>
                  <a:srgbClr val="FF0000"/>
                </a:solidFill>
                <a:latin typeface="Times New Roman" pitchFamily="18" charset="0"/>
                <a:ea typeface="楷体" pitchFamily="49" charset="-122"/>
                <a:cs typeface="Times New Roman" pitchFamily="18" charset="0"/>
              </a:rPr>
              <a:t>非晶体</a:t>
            </a:r>
          </a:p>
        </p:txBody>
      </p:sp>
      <p:sp>
        <p:nvSpPr>
          <p:cNvPr id="29701" name="Text Box 5"/>
          <p:cNvSpPr txBox="1">
            <a:spLocks noChangeArrowheads="1"/>
          </p:cNvSpPr>
          <p:nvPr/>
        </p:nvSpPr>
        <p:spPr bwMode="auto">
          <a:xfrm>
            <a:off x="3924300" y="4581525"/>
            <a:ext cx="4052888" cy="457200"/>
          </a:xfrm>
          <a:prstGeom prst="rect">
            <a:avLst/>
          </a:prstGeom>
          <a:noFill/>
          <a:ln w="9525">
            <a:noFill/>
            <a:miter lim="800000"/>
          </a:ln>
        </p:spPr>
        <p:txBody>
          <a:bodyPr>
            <a:spAutoFit/>
          </a:bodyPr>
          <a:lstStyle/>
          <a:p>
            <a:r>
              <a:rPr kumimoji="1" lang="zh-CN" altLang="en-US" sz="2400" b="1">
                <a:solidFill>
                  <a:srgbClr val="FF0000"/>
                </a:solidFill>
                <a:latin typeface="Times New Roman" pitchFamily="18" charset="0"/>
                <a:ea typeface="楷体" pitchFamily="49" charset="-122"/>
                <a:cs typeface="Times New Roman" pitchFamily="18" charset="0"/>
              </a:rPr>
              <a:t>晶体有熔点，非晶体无熔点</a:t>
            </a:r>
          </a:p>
        </p:txBody>
      </p:sp>
      <p:sp>
        <p:nvSpPr>
          <p:cNvPr id="29702" name="Text Box 6"/>
          <p:cNvSpPr txBox="1">
            <a:spLocks noChangeArrowheads="1"/>
          </p:cNvSpPr>
          <p:nvPr/>
        </p:nvSpPr>
        <p:spPr bwMode="auto">
          <a:xfrm>
            <a:off x="1547813" y="5445125"/>
            <a:ext cx="3744912"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Times New Roman" pitchFamily="18" charset="0"/>
                <a:ea typeface="楷体" pitchFamily="49" charset="-122"/>
                <a:cs typeface="Times New Roman" pitchFamily="18" charset="0"/>
              </a:rPr>
              <a:t>铜块、白糖、食盐、海波</a:t>
            </a:r>
          </a:p>
        </p:txBody>
      </p:sp>
      <p:sp>
        <p:nvSpPr>
          <p:cNvPr id="29703" name="Text Box 7"/>
          <p:cNvSpPr txBox="1">
            <a:spLocks noChangeArrowheads="1"/>
          </p:cNvSpPr>
          <p:nvPr/>
        </p:nvSpPr>
        <p:spPr bwMode="auto">
          <a:xfrm>
            <a:off x="1908175" y="5876925"/>
            <a:ext cx="1368425"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Times New Roman" pitchFamily="18" charset="0"/>
                <a:ea typeface="楷体" pitchFamily="49" charset="-122"/>
                <a:cs typeface="Times New Roman" pitchFamily="18" charset="0"/>
              </a:rPr>
              <a:t>熔点</a:t>
            </a:r>
          </a:p>
        </p:txBody>
      </p:sp>
      <p:pic>
        <p:nvPicPr>
          <p:cNvPr id="39945" name="New picture" hidden="1"/>
          <p:cNvPicPr/>
          <p:nvPr/>
        </p:nvPicPr>
        <p:blipFill>
          <a:blip r:embed="rId4"/>
          <a:stretch>
            <a:fillRect/>
          </a:stretch>
        </p:blipFill>
        <p:spPr>
          <a:xfrm>
            <a:off x="10477500" y="10744200"/>
            <a:ext cx="393700" cy="3556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additive="base">
                                        <p:cTn id="12" dur="500" fill="hold"/>
                                        <p:tgtEl>
                                          <p:spTgt spid="17413"/>
                                        </p:tgtEl>
                                        <p:attrNameLst>
                                          <p:attrName>ppt_x</p:attrName>
                                        </p:attrNameLst>
                                      </p:cBhvr>
                                      <p:tavLst>
                                        <p:tav tm="0">
                                          <p:val>
                                            <p:strVal val="#ppt_x"/>
                                          </p:val>
                                        </p:tav>
                                        <p:tav tm="100000">
                                          <p:val>
                                            <p:strVal val="#ppt_x"/>
                                          </p:val>
                                        </p:tav>
                                      </p:tavLst>
                                    </p:anim>
                                    <p:anim calcmode="lin" valueType="num">
                                      <p:cBhvr additive="base">
                                        <p:cTn id="13" dur="500" fill="hold"/>
                                        <p:tgtEl>
                                          <p:spTgt spid="174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14"/>
                                        </p:tgtEl>
                                        <p:attrNameLst>
                                          <p:attrName>style.visibility</p:attrName>
                                        </p:attrNameLst>
                                      </p:cBhvr>
                                      <p:to>
                                        <p:strVal val="visible"/>
                                      </p:to>
                                    </p:set>
                                    <p:anim calcmode="lin" valueType="num">
                                      <p:cBhvr additive="base">
                                        <p:cTn id="18" dur="500" fill="hold"/>
                                        <p:tgtEl>
                                          <p:spTgt spid="17414"/>
                                        </p:tgtEl>
                                        <p:attrNameLst>
                                          <p:attrName>ppt_x</p:attrName>
                                        </p:attrNameLst>
                                      </p:cBhvr>
                                      <p:tavLst>
                                        <p:tav tm="0">
                                          <p:val>
                                            <p:strVal val="#ppt_x"/>
                                          </p:val>
                                        </p:tav>
                                        <p:tav tm="100000">
                                          <p:val>
                                            <p:strVal val="#ppt_x"/>
                                          </p:val>
                                        </p:tav>
                                      </p:tavLst>
                                    </p:anim>
                                    <p:anim calcmode="lin" valueType="num">
                                      <p:cBhvr additive="base">
                                        <p:cTn id="19" dur="500" fill="hold"/>
                                        <p:tgtEl>
                                          <p:spTgt spid="174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childTnLst>
                          </p:cTn>
                        </p:par>
                      </p:childTnLst>
                    </p:cTn>
                  </p:par>
                  <p:par>
                    <p:cTn id="20" fill="hold" nodeType="clickPar">
                      <p:stCondLst>
                        <p:cond delay="indefinite"/>
                      </p:stCondLst>
                      <p:childTnLst>
                        <p:par>
                          <p:cTn id="21" fill="hold" nodeType="after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blinds(horizontal)">
                                      <p:cBhvr>
                                        <p:cTn id="24" dur="500"/>
                                        <p:tgtEl>
                                          <p:spTgt spid="17416"/>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par>
                    <p:cTn id="25" fill="hold" nodeType="clickPar">
                      <p:stCondLst>
                        <p:cond delay="indefinite"/>
                      </p:stCondLst>
                      <p:childTnLst>
                        <p:par>
                          <p:cTn id="26" fill="hold" nodeType="after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9699"/>
                                        </p:tgtEl>
                                        <p:attrNameLst>
                                          <p:attrName>style.visibility</p:attrName>
                                        </p:attrNameLst>
                                      </p:cBhvr>
                                      <p:to>
                                        <p:strVal val="visible"/>
                                      </p:to>
                                    </p:set>
                                    <p:animEffect transition="in" filter="blinds(horizontal)">
                                      <p:cBhvr>
                                        <p:cTn id="29" dur="500"/>
                                        <p:tgtEl>
                                          <p:spTgt spid="29699"/>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nodeType="clickPar">
                      <p:stCondLst>
                        <p:cond delay="indefinite"/>
                      </p:stCondLst>
                      <p:childTnLst>
                        <p:par>
                          <p:cTn id="31" fill="hold" nodeType="after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9700"/>
                                        </p:tgtEl>
                                        <p:attrNameLst>
                                          <p:attrName>style.visibility</p:attrName>
                                        </p:attrNameLst>
                                      </p:cBhvr>
                                      <p:to>
                                        <p:strVal val="visible"/>
                                      </p:to>
                                    </p:set>
                                    <p:anim calcmode="lin" valueType="num">
                                      <p:cBhvr additive="base">
                                        <p:cTn id="34" dur="500" fill="hold"/>
                                        <p:tgtEl>
                                          <p:spTgt spid="29700"/>
                                        </p:tgtEl>
                                        <p:attrNameLst>
                                          <p:attrName>ppt_x</p:attrName>
                                        </p:attrNameLst>
                                      </p:cBhvr>
                                      <p:tavLst>
                                        <p:tav tm="0">
                                          <p:val>
                                            <p:strVal val="#ppt_x"/>
                                          </p:val>
                                        </p:tav>
                                        <p:tav tm="100000">
                                          <p:val>
                                            <p:strVal val="#ppt_x"/>
                                          </p:val>
                                        </p:tav>
                                      </p:tavLst>
                                    </p:anim>
                                    <p:anim calcmode="lin" valueType="num">
                                      <p:cBhvr additive="base">
                                        <p:cTn id="35" dur="500" fill="hold"/>
                                        <p:tgtEl>
                                          <p:spTgt spid="297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par>
                    <p:cTn id="36" fill="hold" nodeType="clickPar">
                      <p:stCondLst>
                        <p:cond delay="indefinite"/>
                      </p:stCondLst>
                      <p:childTnLst>
                        <p:par>
                          <p:cTn id="37" fill="hold" nodeType="after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9701"/>
                                        </p:tgtEl>
                                        <p:attrNameLst>
                                          <p:attrName>style.visibility</p:attrName>
                                        </p:attrNameLst>
                                      </p:cBhvr>
                                      <p:to>
                                        <p:strVal val="visible"/>
                                      </p:to>
                                    </p:set>
                                    <p:anim calcmode="lin" valueType="num">
                                      <p:cBhvr additive="base">
                                        <p:cTn id="40" dur="500" fill="hold"/>
                                        <p:tgtEl>
                                          <p:spTgt spid="29701"/>
                                        </p:tgtEl>
                                        <p:attrNameLst>
                                          <p:attrName>ppt_x</p:attrName>
                                        </p:attrNameLst>
                                      </p:cBhvr>
                                      <p:tavLst>
                                        <p:tav tm="0">
                                          <p:val>
                                            <p:strVal val="#ppt_x"/>
                                          </p:val>
                                        </p:tav>
                                        <p:tav tm="100000">
                                          <p:val>
                                            <p:strVal val="#ppt_x"/>
                                          </p:val>
                                        </p:tav>
                                      </p:tavLst>
                                    </p:anim>
                                    <p:anim calcmode="lin" valueType="num">
                                      <p:cBhvr additive="base">
                                        <p:cTn id="41" dur="500" fill="hold"/>
                                        <p:tgtEl>
                                          <p:spTgt spid="297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par>
                    <p:cTn id="42" fill="hold" nodeType="clickPar">
                      <p:stCondLst>
                        <p:cond delay="indefinite"/>
                      </p:stCondLst>
                      <p:childTnLst>
                        <p:par>
                          <p:cTn id="43" fill="hold" nodeType="after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9702"/>
                                        </p:tgtEl>
                                        <p:attrNameLst>
                                          <p:attrName>style.visibility</p:attrName>
                                        </p:attrNameLst>
                                      </p:cBhvr>
                                      <p:to>
                                        <p:strVal val="visible"/>
                                      </p:to>
                                    </p:set>
                                    <p:anim calcmode="lin" valueType="num">
                                      <p:cBhvr additive="base">
                                        <p:cTn id="46" dur="500" fill="hold"/>
                                        <p:tgtEl>
                                          <p:spTgt spid="29702"/>
                                        </p:tgtEl>
                                        <p:attrNameLst>
                                          <p:attrName>ppt_x</p:attrName>
                                        </p:attrNameLst>
                                      </p:cBhvr>
                                      <p:tavLst>
                                        <p:tav tm="0">
                                          <p:val>
                                            <p:strVal val="#ppt_x"/>
                                          </p:val>
                                        </p:tav>
                                        <p:tav tm="100000">
                                          <p:val>
                                            <p:strVal val="#ppt_x"/>
                                          </p:val>
                                        </p:tav>
                                      </p:tavLst>
                                    </p:anim>
                                    <p:anim calcmode="lin" valueType="num">
                                      <p:cBhvr additive="base">
                                        <p:cTn id="47"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after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9703">
                                            <p:txEl>
                                              <p:pRg st="0" end="0"/>
                                            </p:txEl>
                                          </p:spTgt>
                                        </p:tgtEl>
                                        <p:attrNameLst>
                                          <p:attrName>style.visibility</p:attrName>
                                        </p:attrNameLst>
                                      </p:cBhvr>
                                      <p:to>
                                        <p:strVal val="visible"/>
                                      </p:to>
                                    </p:set>
                                    <p:anim calcmode="lin" valueType="num">
                                      <p:cBhvr additive="base">
                                        <p:cTn id="52" dur="500" fill="hold"/>
                                        <p:tgtEl>
                                          <p:spTgt spid="2970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97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6" grpId="0"/>
      <p:bldP spid="29699" grpId="0"/>
      <p:bldP spid="29700" grpId="0"/>
      <p:bldP spid="29701" grpId="0"/>
      <p:bldP spid="2970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00100" y="228600"/>
            <a:ext cx="7893075" cy="1219200"/>
          </a:xfrm>
        </p:spPr>
        <p:txBody>
          <a:bodyPr/>
          <a:lstStyle/>
          <a:p>
            <a:pPr eaLnBrk="1" hangingPunct="1"/>
            <a:r>
              <a:rPr lang="zh-CN" altLang="en-US" sz="3600" b="1" smtClean="0">
                <a:latin typeface="Times New Roman" pitchFamily="18" charset="0"/>
                <a:ea typeface="楷体" pitchFamily="49" charset="-122"/>
                <a:cs typeface="Times New Roman" pitchFamily="18" charset="0"/>
              </a:rPr>
              <a:t>二、探究固体熔化时温度的变化规律 </a:t>
            </a:r>
          </a:p>
        </p:txBody>
      </p:sp>
      <p:sp>
        <p:nvSpPr>
          <p:cNvPr id="211971" name="Rectangle 3"/>
          <p:cNvSpPr>
            <a:spLocks noGrp="1" noChangeArrowheads="1"/>
          </p:cNvSpPr>
          <p:nvPr>
            <p:ph type="body" idx="1"/>
          </p:nvPr>
        </p:nvSpPr>
        <p:spPr>
          <a:xfrm>
            <a:off x="381000" y="1557338"/>
            <a:ext cx="8078788" cy="4535487"/>
          </a:xfrm>
        </p:spPr>
        <p:txBody>
          <a:bodyPr/>
          <a:lstStyle/>
          <a:p>
            <a:pPr eaLnBrk="1" hangingPunct="1">
              <a:lnSpc>
                <a:spcPct val="120000"/>
              </a:lnSpc>
              <a:buClr>
                <a:schemeClr val="bg1"/>
              </a:buClr>
              <a:buFontTx/>
              <a:buNone/>
            </a:pPr>
            <a:r>
              <a:rPr lang="en-US" altLang="zh-CN" b="1" smtClean="0">
                <a:latin typeface="Times New Roman" pitchFamily="18" charset="0"/>
                <a:ea typeface="楷体" pitchFamily="49" charset="-122"/>
                <a:cs typeface="Times New Roman" pitchFamily="18" charset="0"/>
              </a:rPr>
              <a:t>【</a:t>
            </a:r>
            <a:r>
              <a:rPr lang="zh-CN" altLang="en-US" b="1" smtClean="0">
                <a:latin typeface="Times New Roman" pitchFamily="18" charset="0"/>
                <a:ea typeface="楷体" pitchFamily="49" charset="-122"/>
                <a:cs typeface="Times New Roman" pitchFamily="18" charset="0"/>
              </a:rPr>
              <a:t>提出问题</a:t>
            </a:r>
            <a:r>
              <a:rPr lang="en-US" altLang="zh-CN" b="1" smtClean="0">
                <a:latin typeface="Times New Roman" pitchFamily="18" charset="0"/>
                <a:ea typeface="楷体" pitchFamily="49" charset="-122"/>
                <a:cs typeface="Times New Roman" pitchFamily="18" charset="0"/>
              </a:rPr>
              <a:t>】</a:t>
            </a:r>
          </a:p>
          <a:p>
            <a:pPr eaLnBrk="1" hangingPunct="1">
              <a:lnSpc>
                <a:spcPct val="120000"/>
              </a:lnSpc>
              <a:buClr>
                <a:schemeClr val="bg1"/>
              </a:buClr>
            </a:pPr>
            <a:r>
              <a:rPr lang="zh-CN" altLang="en-US" b="1" smtClean="0">
                <a:latin typeface="Times New Roman" pitchFamily="18" charset="0"/>
                <a:ea typeface="楷体" pitchFamily="49" charset="-122"/>
                <a:cs typeface="Times New Roman" pitchFamily="18" charset="0"/>
              </a:rPr>
              <a:t>不同物质熔化过程中，温度的变化规律相同吗？</a:t>
            </a:r>
          </a:p>
          <a:p>
            <a:pPr eaLnBrk="1" hangingPunct="1">
              <a:lnSpc>
                <a:spcPct val="120000"/>
              </a:lnSpc>
              <a:buClr>
                <a:schemeClr val="bg1"/>
              </a:buClr>
              <a:buFontTx/>
              <a:buNone/>
            </a:pPr>
            <a:r>
              <a:rPr lang="en-US" altLang="zh-CN" b="1" smtClean="0">
                <a:latin typeface="Times New Roman" pitchFamily="18" charset="0"/>
                <a:ea typeface="楷体" pitchFamily="49" charset="-122"/>
                <a:cs typeface="Times New Roman" pitchFamily="18" charset="0"/>
              </a:rPr>
              <a:t>【</a:t>
            </a:r>
            <a:r>
              <a:rPr lang="zh-CN" altLang="en-US" b="1" smtClean="0">
                <a:latin typeface="Times New Roman" pitchFamily="18" charset="0"/>
                <a:ea typeface="楷体" pitchFamily="49" charset="-122"/>
                <a:cs typeface="Times New Roman" pitchFamily="18" charset="0"/>
              </a:rPr>
              <a:t>猜想与假设</a:t>
            </a:r>
            <a:r>
              <a:rPr lang="en-US" altLang="zh-CN" b="1" smtClean="0">
                <a:latin typeface="Times New Roman" pitchFamily="18" charset="0"/>
                <a:ea typeface="楷体" pitchFamily="49" charset="-122"/>
                <a:cs typeface="Times New Roman" pitchFamily="18" charset="0"/>
              </a:rPr>
              <a:t>】</a:t>
            </a:r>
          </a:p>
          <a:p>
            <a:pPr eaLnBrk="1" hangingPunct="1">
              <a:lnSpc>
                <a:spcPct val="120000"/>
              </a:lnSpc>
              <a:buClr>
                <a:schemeClr val="bg1"/>
              </a:buClr>
            </a:pPr>
            <a:r>
              <a:rPr lang="zh-CN" altLang="en-US" b="1" smtClean="0">
                <a:latin typeface="Times New Roman" pitchFamily="18" charset="0"/>
                <a:ea typeface="楷体" pitchFamily="49" charset="-122"/>
                <a:cs typeface="Times New Roman" pitchFamily="18" charset="0"/>
              </a:rPr>
              <a:t>不同物质熔化过程中，温度的变化规律不同。</a:t>
            </a:r>
          </a:p>
          <a:p>
            <a:pPr eaLnBrk="1" hangingPunct="1">
              <a:lnSpc>
                <a:spcPct val="120000"/>
              </a:lnSpc>
              <a:buClr>
                <a:schemeClr val="bg1"/>
              </a:buClr>
              <a:buFontTx/>
              <a:buNone/>
            </a:pPr>
            <a:endParaRPr lang="en-US" altLang="zh-CN" b="1" smtClean="0">
              <a:latin typeface="Times New Roman" pitchFamily="18" charset="0"/>
              <a:ea typeface="楷体" panose="02010609060101010101" pitchFamily="49" charset="-122"/>
              <a:cs typeface="Times New Roman" panose="02020603050405020304" pitchFamily="18" charset="0"/>
            </a:endParaRPr>
          </a:p>
        </p:txBody>
      </p:sp>
      <p:pic>
        <p:nvPicPr>
          <p:cNvPr id="10244" name="Picture 4" descr="2012版人教版标准图标 演示"/>
          <p:cNvPicPr>
            <a:picLocks noChangeAspect="1" noChangeArrowheads="1"/>
          </p:cNvPicPr>
          <p:nvPr/>
        </p:nvPicPr>
        <p:blipFill>
          <a:blip r:embed="rId2"/>
          <a:stretch>
            <a:fillRect/>
          </a:stretch>
        </p:blipFill>
        <p:spPr bwMode="auto">
          <a:xfrm>
            <a:off x="304800" y="228600"/>
            <a:ext cx="685800" cy="685800"/>
          </a:xfrm>
          <a:prstGeom prst="rect">
            <a:avLst/>
          </a:prstGeom>
          <a:noFill/>
          <a:ln w="9525">
            <a:noFill/>
            <a:miter lim="800000"/>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1971">
                                            <p:txEl>
                                              <p:pRg st="1" end="1"/>
                                            </p:txEl>
                                          </p:spTgt>
                                        </p:tgtEl>
                                        <p:attrNameLst>
                                          <p:attrName>style.visibility</p:attrName>
                                        </p:attrNameLst>
                                      </p:cBhvr>
                                      <p:to>
                                        <p:strVal val="visible"/>
                                      </p:to>
                                    </p:set>
                                    <p:anim calcmode="lin" valueType="num">
                                      <p:cBhvr additive="base">
                                        <p:cTn id="7"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1971">
                                            <p:txEl>
                                              <p:pRg st="3" end="3"/>
                                            </p:txEl>
                                          </p:spTgt>
                                        </p:tgtEl>
                                        <p:attrNameLst>
                                          <p:attrName>style.visibility</p:attrName>
                                        </p:attrNameLst>
                                      </p:cBhvr>
                                      <p:to>
                                        <p:strVal val="visible"/>
                                      </p:to>
                                    </p:set>
                                    <p:anim calcmode="lin" valueType="num">
                                      <p:cBhvr additive="base">
                                        <p:cTn id="13"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19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tretch>
            <a:fillRect/>
          </a:stretch>
        </p:blipFill>
        <p:spPr bwMode="auto">
          <a:xfrm>
            <a:off x="6221413" y="381000"/>
            <a:ext cx="2743200" cy="5791200"/>
          </a:xfrm>
          <a:prstGeom prst="rect">
            <a:avLst/>
          </a:prstGeom>
          <a:noFill/>
          <a:ln w="9525">
            <a:noFill/>
            <a:miter lim="800000"/>
          </a:ln>
        </p:spPr>
      </p:pic>
      <p:sp>
        <p:nvSpPr>
          <p:cNvPr id="212995" name="Rectangle 3"/>
          <p:cNvSpPr>
            <a:spLocks noGrp="1" noChangeArrowheads="1"/>
          </p:cNvSpPr>
          <p:nvPr>
            <p:ph type="body" idx="1"/>
          </p:nvPr>
        </p:nvSpPr>
        <p:spPr>
          <a:xfrm>
            <a:off x="228600" y="228600"/>
            <a:ext cx="5927725" cy="6400800"/>
          </a:xfrm>
        </p:spPr>
        <p:txBody>
          <a:bodyPr/>
          <a:lstStyle/>
          <a:p>
            <a:pPr eaLnBrk="1" hangingPunct="1">
              <a:lnSpc>
                <a:spcPct val="80000"/>
              </a:lnSpc>
              <a:buClr>
                <a:schemeClr val="bg1"/>
              </a:buClr>
              <a:buFontTx/>
              <a:buNone/>
            </a:pPr>
            <a:r>
              <a:rPr lang="en-US" altLang="zh-CN" sz="2400" b="1" smtClean="0">
                <a:latin typeface="Times New Roman" pitchFamily="18" charset="0"/>
                <a:ea typeface="楷体" pitchFamily="49" charset="-122"/>
                <a:cs typeface="Times New Roman" pitchFamily="18" charset="0"/>
              </a:rPr>
              <a:t>【</a:t>
            </a:r>
            <a:r>
              <a:rPr lang="zh-CN" altLang="en-US" sz="2400" b="1" smtClean="0">
                <a:latin typeface="Times New Roman" pitchFamily="18" charset="0"/>
                <a:ea typeface="楷体" pitchFamily="49" charset="-122"/>
                <a:cs typeface="Times New Roman" pitchFamily="18" charset="0"/>
              </a:rPr>
              <a:t>实验设计</a:t>
            </a:r>
            <a:r>
              <a:rPr lang="en-US" altLang="zh-CN" sz="2400" b="1" smtClean="0">
                <a:latin typeface="Times New Roman" pitchFamily="18" charset="0"/>
                <a:ea typeface="楷体" pitchFamily="49" charset="-122"/>
                <a:cs typeface="Times New Roman" pitchFamily="18" charset="0"/>
              </a:rPr>
              <a:t>】</a:t>
            </a:r>
          </a:p>
          <a:p>
            <a:pPr eaLnBrk="1" hangingPunct="1">
              <a:lnSpc>
                <a:spcPct val="80000"/>
              </a:lnSpc>
              <a:buClr>
                <a:schemeClr val="bg1"/>
              </a:buClr>
            </a:pPr>
            <a:r>
              <a:rPr lang="zh-CN" altLang="en-US" sz="2400" b="1" smtClean="0">
                <a:latin typeface="Times New Roman" pitchFamily="18" charset="0"/>
                <a:ea typeface="楷体" pitchFamily="49" charset="-122"/>
                <a:cs typeface="Times New Roman" pitchFamily="18" charset="0"/>
              </a:rPr>
              <a:t>研究海波和石蜡的熔化过程。</a:t>
            </a:r>
          </a:p>
          <a:p>
            <a:pPr eaLnBrk="1" hangingPunct="1">
              <a:lnSpc>
                <a:spcPct val="80000"/>
              </a:lnSpc>
              <a:buClr>
                <a:schemeClr val="bg1"/>
              </a:buClr>
              <a:buFontTx/>
              <a:buNone/>
            </a:pPr>
            <a:r>
              <a:rPr lang="zh-CN" altLang="en-US" sz="2400" b="1" smtClean="0">
                <a:latin typeface="Times New Roman" pitchFamily="18" charset="0"/>
                <a:ea typeface="楷体" pitchFamily="49" charset="-122"/>
                <a:cs typeface="Times New Roman" pitchFamily="18" charset="0"/>
              </a:rPr>
              <a:t>器材：铁架台、酒精灯、石棉网、烧杯、试管、搅拌器、温度计、停表。</a:t>
            </a:r>
          </a:p>
          <a:p>
            <a:pPr eaLnBrk="1" hangingPunct="1">
              <a:lnSpc>
                <a:spcPct val="80000"/>
              </a:lnSpc>
              <a:buClr>
                <a:schemeClr val="tx1"/>
              </a:buClr>
              <a:buFontTx/>
              <a:buNone/>
            </a:pPr>
            <a:r>
              <a:rPr lang="zh-CN" altLang="en-US" sz="2400" b="1" smtClean="0">
                <a:latin typeface="Times New Roman" pitchFamily="18" charset="0"/>
                <a:ea typeface="楷体" pitchFamily="49" charset="-122"/>
                <a:cs typeface="Times New Roman" pitchFamily="18" charset="0"/>
              </a:rPr>
              <a:t>注意：</a:t>
            </a:r>
          </a:p>
          <a:p>
            <a:pPr eaLnBrk="1" hangingPunct="1">
              <a:lnSpc>
                <a:spcPct val="80000"/>
              </a:lnSpc>
              <a:buClr>
                <a:schemeClr val="bg1"/>
              </a:buClr>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1</a:t>
            </a:r>
            <a:r>
              <a:rPr lang="zh-CN" altLang="en-US" sz="2400" b="1" smtClean="0">
                <a:latin typeface="Times New Roman" pitchFamily="18" charset="0"/>
                <a:ea typeface="楷体" pitchFamily="49" charset="-122"/>
                <a:cs typeface="Times New Roman" pitchFamily="18" charset="0"/>
              </a:rPr>
              <a:t>）测量工具，</a:t>
            </a:r>
            <a:r>
              <a:rPr lang="zh-CN" altLang="en-US" sz="2400" b="1" smtClean="0">
                <a:solidFill>
                  <a:srgbClr val="FF0000"/>
                </a:solidFill>
                <a:latin typeface="Times New Roman" pitchFamily="18" charset="0"/>
                <a:ea typeface="楷体" pitchFamily="49" charset="-122"/>
                <a:cs typeface="Times New Roman" pitchFamily="18" charset="0"/>
              </a:rPr>
              <a:t>温度计</a:t>
            </a:r>
            <a:r>
              <a:rPr lang="zh-CN" altLang="en-US" sz="2400" b="1" smtClean="0">
                <a:latin typeface="Times New Roman" pitchFamily="18" charset="0"/>
                <a:ea typeface="楷体" pitchFamily="49" charset="-122"/>
                <a:cs typeface="Times New Roman" pitchFamily="18" charset="0"/>
              </a:rPr>
              <a:t>和</a:t>
            </a:r>
            <a:r>
              <a:rPr lang="zh-CN" altLang="en-US" sz="2400" b="1" smtClean="0">
                <a:solidFill>
                  <a:srgbClr val="FF0000"/>
                </a:solidFill>
                <a:latin typeface="Times New Roman" pitchFamily="18" charset="0"/>
                <a:ea typeface="楷体" pitchFamily="49" charset="-122"/>
                <a:cs typeface="Times New Roman" pitchFamily="18" charset="0"/>
              </a:rPr>
              <a:t>停表</a:t>
            </a:r>
            <a:r>
              <a:rPr lang="zh-CN" altLang="en-US" sz="2400" b="1" smtClean="0">
                <a:latin typeface="Times New Roman" pitchFamily="18" charset="0"/>
                <a:ea typeface="楷体" pitchFamily="49" charset="-122"/>
                <a:cs typeface="Times New Roman" pitchFamily="18" charset="0"/>
              </a:rPr>
              <a:t>。</a:t>
            </a:r>
          </a:p>
          <a:p>
            <a:pPr eaLnBrk="1" hangingPunct="1">
              <a:lnSpc>
                <a:spcPct val="80000"/>
              </a:lnSpc>
              <a:buClr>
                <a:schemeClr val="bg1"/>
              </a:buClr>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2</a:t>
            </a:r>
            <a:r>
              <a:rPr lang="zh-CN" altLang="en-US" sz="2400" b="1" smtClean="0">
                <a:latin typeface="Times New Roman" pitchFamily="18" charset="0"/>
                <a:ea typeface="楷体" pitchFamily="49" charset="-122"/>
                <a:cs typeface="Times New Roman" pitchFamily="18" charset="0"/>
              </a:rPr>
              <a:t>）固体放在试管中，试管浸在烧杯水中（</a:t>
            </a:r>
            <a:r>
              <a:rPr lang="zh-CN" altLang="en-US" sz="2400" b="1" smtClean="0">
                <a:solidFill>
                  <a:srgbClr val="FF0000"/>
                </a:solidFill>
                <a:latin typeface="Times New Roman" pitchFamily="18" charset="0"/>
                <a:ea typeface="楷体" pitchFamily="49" charset="-122"/>
                <a:cs typeface="Times New Roman" pitchFamily="18" charset="0"/>
              </a:rPr>
              <a:t>水浴</a:t>
            </a:r>
            <a:r>
              <a:rPr lang="zh-CN" altLang="en-US" sz="2400" b="1" smtClean="0">
                <a:latin typeface="Times New Roman" pitchFamily="18" charset="0"/>
                <a:ea typeface="楷体" pitchFamily="49" charset="-122"/>
                <a:cs typeface="Times New Roman" pitchFamily="18" charset="0"/>
              </a:rPr>
              <a:t>法）。</a:t>
            </a:r>
          </a:p>
          <a:p>
            <a:pPr lvl="1" eaLnBrk="1" hangingPunct="1">
              <a:lnSpc>
                <a:spcPct val="80000"/>
              </a:lnSpc>
              <a:buClr>
                <a:schemeClr val="bg1"/>
              </a:buClr>
            </a:pPr>
            <a:r>
              <a:rPr lang="zh-CN" altLang="en-US" sz="2400" b="1" smtClean="0">
                <a:latin typeface="Times New Roman" pitchFamily="18" charset="0"/>
                <a:ea typeface="楷体" pitchFamily="49" charset="-122"/>
                <a:cs typeface="Times New Roman" pitchFamily="18" charset="0"/>
              </a:rPr>
              <a:t>水要“适当”，保证</a:t>
            </a:r>
            <a:r>
              <a:rPr lang="zh-CN" altLang="en-US" sz="2400" b="1" smtClean="0">
                <a:solidFill>
                  <a:srgbClr val="FF0000"/>
                </a:solidFill>
                <a:latin typeface="Times New Roman" pitchFamily="18" charset="0"/>
                <a:ea typeface="楷体" pitchFamily="49" charset="-122"/>
                <a:cs typeface="Times New Roman" pitchFamily="18" charset="0"/>
              </a:rPr>
              <a:t>试管底不接触烧杯底</a:t>
            </a:r>
            <a:r>
              <a:rPr lang="zh-CN" altLang="en-US" sz="2400" b="1" smtClean="0">
                <a:latin typeface="Times New Roman" pitchFamily="18" charset="0"/>
                <a:ea typeface="楷体" pitchFamily="49" charset="-122"/>
                <a:cs typeface="Times New Roman" pitchFamily="18" charset="0"/>
              </a:rPr>
              <a:t>，</a:t>
            </a:r>
            <a:r>
              <a:rPr lang="zh-CN" altLang="en-US" sz="2400" b="1" smtClean="0">
                <a:solidFill>
                  <a:srgbClr val="FF0000"/>
                </a:solidFill>
                <a:latin typeface="Times New Roman" pitchFamily="18" charset="0"/>
                <a:ea typeface="楷体" pitchFamily="49" charset="-122"/>
                <a:cs typeface="Times New Roman" pitchFamily="18" charset="0"/>
              </a:rPr>
              <a:t>固体全部在水面以下</a:t>
            </a:r>
            <a:r>
              <a:rPr lang="zh-CN" altLang="en-US" sz="2400" b="1" smtClean="0">
                <a:latin typeface="Times New Roman" pitchFamily="18" charset="0"/>
                <a:ea typeface="楷体" pitchFamily="49" charset="-122"/>
                <a:cs typeface="Times New Roman" pitchFamily="18" charset="0"/>
              </a:rPr>
              <a:t>，使</a:t>
            </a:r>
            <a:r>
              <a:rPr lang="zh-CN" altLang="en-US" sz="2400" b="1" smtClean="0">
                <a:solidFill>
                  <a:srgbClr val="FF0000"/>
                </a:solidFill>
                <a:latin typeface="Times New Roman" pitchFamily="18" charset="0"/>
                <a:ea typeface="楷体" pitchFamily="49" charset="-122"/>
                <a:cs typeface="Times New Roman" pitchFamily="18" charset="0"/>
              </a:rPr>
              <a:t>物质均匀受热</a:t>
            </a:r>
            <a:r>
              <a:rPr lang="zh-CN" altLang="en-US" sz="2400" b="1" smtClean="0">
                <a:latin typeface="Times New Roman" pitchFamily="18" charset="0"/>
                <a:ea typeface="楷体" pitchFamily="49" charset="-122"/>
                <a:cs typeface="Times New Roman" pitchFamily="18" charset="0"/>
              </a:rPr>
              <a:t>。</a:t>
            </a:r>
          </a:p>
          <a:p>
            <a:pPr eaLnBrk="1" hangingPunct="1">
              <a:lnSpc>
                <a:spcPct val="80000"/>
              </a:lnSpc>
              <a:buClr>
                <a:schemeClr val="bg1"/>
              </a:buClr>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3</a:t>
            </a:r>
            <a:r>
              <a:rPr lang="zh-CN" altLang="en-US" sz="2400" b="1" smtClean="0">
                <a:latin typeface="Times New Roman" pitchFamily="18" charset="0"/>
                <a:ea typeface="楷体" pitchFamily="49" charset="-122"/>
                <a:cs typeface="Times New Roman" pitchFamily="18" charset="0"/>
              </a:rPr>
              <a:t>）垫石棉网，使烧杯</a:t>
            </a:r>
            <a:r>
              <a:rPr lang="zh-CN" altLang="en-US" sz="2400" b="1" smtClean="0">
                <a:solidFill>
                  <a:srgbClr val="FF0000"/>
                </a:solidFill>
                <a:latin typeface="Times New Roman" pitchFamily="18" charset="0"/>
                <a:ea typeface="楷体" pitchFamily="49" charset="-122"/>
                <a:cs typeface="Times New Roman" pitchFamily="18" charset="0"/>
              </a:rPr>
              <a:t>均匀受热</a:t>
            </a:r>
            <a:r>
              <a:rPr lang="zh-CN" altLang="en-US" sz="2400" b="1" smtClean="0">
                <a:latin typeface="Times New Roman" pitchFamily="18" charset="0"/>
                <a:ea typeface="楷体" pitchFamily="49" charset="-122"/>
                <a:cs typeface="Times New Roman" pitchFamily="18" charset="0"/>
              </a:rPr>
              <a:t>。</a:t>
            </a:r>
          </a:p>
          <a:p>
            <a:pPr eaLnBrk="1" hangingPunct="1">
              <a:lnSpc>
                <a:spcPct val="80000"/>
              </a:lnSpc>
              <a:buClr>
                <a:schemeClr val="bg1"/>
              </a:buClr>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4</a:t>
            </a:r>
            <a:r>
              <a:rPr lang="zh-CN" altLang="en-US" sz="2400" b="1" smtClean="0">
                <a:latin typeface="Times New Roman" pitchFamily="18" charset="0"/>
                <a:ea typeface="楷体" pitchFamily="49" charset="-122"/>
                <a:cs typeface="Times New Roman" pitchFamily="18" charset="0"/>
              </a:rPr>
              <a:t>）搅拌器上下搅拌，使物质</a:t>
            </a:r>
            <a:r>
              <a:rPr lang="zh-CN" altLang="en-US" sz="2400" b="1" smtClean="0">
                <a:solidFill>
                  <a:srgbClr val="FF0000"/>
                </a:solidFill>
                <a:latin typeface="Times New Roman" pitchFamily="18" charset="0"/>
                <a:ea typeface="楷体" pitchFamily="49" charset="-122"/>
                <a:cs typeface="Times New Roman" pitchFamily="18" charset="0"/>
              </a:rPr>
              <a:t>均匀受热</a:t>
            </a:r>
            <a:r>
              <a:rPr lang="zh-CN" altLang="en-US" sz="2400" b="1" smtClean="0">
                <a:latin typeface="Times New Roman" pitchFamily="18" charset="0"/>
                <a:ea typeface="楷体" pitchFamily="49" charset="-122"/>
                <a:cs typeface="Times New Roman" pitchFamily="18" charset="0"/>
              </a:rPr>
              <a:t>。</a:t>
            </a:r>
          </a:p>
          <a:p>
            <a:pPr eaLnBrk="1" hangingPunct="1">
              <a:lnSpc>
                <a:spcPct val="80000"/>
              </a:lnSpc>
              <a:buClr>
                <a:schemeClr val="bg1"/>
              </a:buClr>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5</a:t>
            </a:r>
            <a:r>
              <a:rPr lang="zh-CN" altLang="en-US" sz="2400" b="1" smtClean="0">
                <a:latin typeface="Times New Roman" pitchFamily="18" charset="0"/>
                <a:ea typeface="楷体" pitchFamily="49" charset="-122"/>
                <a:cs typeface="Times New Roman" pitchFamily="18" charset="0"/>
              </a:rPr>
              <a:t>）水温接近</a:t>
            </a:r>
            <a:r>
              <a:rPr lang="en-US" altLang="zh-CN" sz="2400" b="1" smtClean="0">
                <a:latin typeface="Times New Roman" pitchFamily="18" charset="0"/>
                <a:ea typeface="楷体" pitchFamily="49" charset="-122"/>
                <a:cs typeface="Times New Roman" pitchFamily="18" charset="0"/>
              </a:rPr>
              <a:t>40℃</a:t>
            </a:r>
            <a:r>
              <a:rPr lang="zh-CN" altLang="en-US" sz="2400" b="1" smtClean="0">
                <a:latin typeface="Times New Roman" pitchFamily="18" charset="0"/>
                <a:ea typeface="楷体" pitchFamily="49" charset="-122"/>
                <a:cs typeface="Times New Roman" pitchFamily="18" charset="0"/>
              </a:rPr>
              <a:t>才开始计时，目的是</a:t>
            </a:r>
            <a:r>
              <a:rPr lang="zh-CN" altLang="en-US" sz="2400" b="1" smtClean="0">
                <a:solidFill>
                  <a:srgbClr val="FF0000"/>
                </a:solidFill>
                <a:latin typeface="Times New Roman" pitchFamily="18" charset="0"/>
                <a:ea typeface="楷体" pitchFamily="49" charset="-122"/>
                <a:cs typeface="Times New Roman" pitchFamily="18" charset="0"/>
              </a:rPr>
              <a:t>缩短实验时间</a:t>
            </a:r>
            <a:r>
              <a:rPr lang="zh-CN" altLang="en-US" sz="2400" b="1" smtClean="0">
                <a:latin typeface="Times New Roman" pitchFamily="18" charset="0"/>
                <a:ea typeface="楷体" pitchFamily="49" charset="-122"/>
                <a:cs typeface="Times New Roman" pitchFamily="18" charset="0"/>
              </a:rPr>
              <a:t>。</a:t>
            </a:r>
          </a:p>
          <a:p>
            <a:pPr eaLnBrk="1" hangingPunct="1">
              <a:lnSpc>
                <a:spcPct val="80000"/>
              </a:lnSpc>
              <a:buClr>
                <a:schemeClr val="bg1"/>
              </a:buClr>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6</a:t>
            </a:r>
            <a:r>
              <a:rPr lang="zh-CN" altLang="en-US" sz="2400" b="1" smtClean="0">
                <a:latin typeface="Times New Roman" pitchFamily="18" charset="0"/>
                <a:ea typeface="楷体" pitchFamily="49" charset="-122"/>
                <a:cs typeface="Times New Roman" pitchFamily="18" charset="0"/>
              </a:rPr>
              <a:t>）连接顺序，要</a:t>
            </a:r>
            <a:r>
              <a:rPr lang="zh-CN" altLang="en-US" sz="2400" b="1" smtClean="0">
                <a:solidFill>
                  <a:srgbClr val="FF0000"/>
                </a:solidFill>
                <a:latin typeface="Times New Roman" pitchFamily="18" charset="0"/>
                <a:ea typeface="楷体" pitchFamily="49" charset="-122"/>
                <a:cs typeface="Times New Roman" pitchFamily="18" charset="0"/>
              </a:rPr>
              <a:t>由下至上</a:t>
            </a:r>
            <a:r>
              <a:rPr lang="zh-CN" altLang="en-US" sz="2400" b="1" smtClean="0">
                <a:latin typeface="Times New Roman" pitchFamily="18" charset="0"/>
                <a:ea typeface="楷体" pitchFamily="49" charset="-122"/>
                <a:cs typeface="Times New Roman" pitchFamily="18" charset="0"/>
              </a:rPr>
              <a:t>。</a:t>
            </a:r>
          </a:p>
          <a:p>
            <a:pPr eaLnBrk="1" hangingPunct="1">
              <a:lnSpc>
                <a:spcPct val="80000"/>
              </a:lnSpc>
              <a:buClr>
                <a:schemeClr val="bg1"/>
              </a:buClr>
            </a:pPr>
            <a:r>
              <a:rPr lang="zh-CN" altLang="en-US" sz="2400" b="1" smtClean="0">
                <a:latin typeface="Times New Roman" pitchFamily="18" charset="0"/>
                <a:ea typeface="楷体" pitchFamily="49" charset="-122"/>
                <a:cs typeface="Times New Roman" pitchFamily="18" charset="0"/>
              </a:rPr>
              <a:t>（</a:t>
            </a:r>
            <a:r>
              <a:rPr lang="en-US" altLang="zh-CN" sz="2400" b="1" smtClean="0">
                <a:latin typeface="Times New Roman" pitchFamily="18" charset="0"/>
                <a:ea typeface="楷体" pitchFamily="49" charset="-122"/>
                <a:cs typeface="Times New Roman" pitchFamily="18" charset="0"/>
              </a:rPr>
              <a:t>7</a:t>
            </a:r>
            <a:r>
              <a:rPr lang="zh-CN" altLang="en-US" sz="2400" b="1" smtClean="0">
                <a:latin typeface="Times New Roman" pitchFamily="18" charset="0"/>
                <a:ea typeface="楷体" pitchFamily="49" charset="-122"/>
                <a:cs typeface="Times New Roman" pitchFamily="18" charset="0"/>
              </a:rPr>
              <a:t>）酒精灯，用</a:t>
            </a:r>
            <a:r>
              <a:rPr lang="zh-CN" altLang="en-US" sz="2400" b="1" smtClean="0">
                <a:solidFill>
                  <a:srgbClr val="FF0000"/>
                </a:solidFill>
                <a:latin typeface="Times New Roman" pitchFamily="18" charset="0"/>
                <a:ea typeface="楷体" pitchFamily="49" charset="-122"/>
                <a:cs typeface="Times New Roman" pitchFamily="18" charset="0"/>
              </a:rPr>
              <a:t>外焰</a:t>
            </a:r>
            <a:r>
              <a:rPr lang="zh-CN" altLang="en-US" sz="2400" b="1" smtClean="0">
                <a:latin typeface="Times New Roman" pitchFamily="18" charset="0"/>
                <a:ea typeface="楷体" pitchFamily="49" charset="-122"/>
                <a:cs typeface="Times New Roman" pitchFamily="18" charset="0"/>
              </a:rPr>
              <a:t>加热。</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12995">
                                            <p:txEl>
                                              <p:pRg st="3" end="3"/>
                                            </p:txEl>
                                          </p:spTgt>
                                        </p:tgtEl>
                                        <p:attrNameLst>
                                          <p:attrName>style.visibility</p:attrName>
                                        </p:attrNameLst>
                                      </p:cBhvr>
                                      <p:to>
                                        <p:strVal val="visible"/>
                                      </p:to>
                                    </p:set>
                                    <p:anim calcmode="lin" valueType="num">
                                      <p:cBhvr additive="base">
                                        <p:cTn id="7" dur="500" fill="hold"/>
                                        <p:tgtEl>
                                          <p:spTgt spid="21299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9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2995">
                                            <p:txEl>
                                              <p:pRg st="4" end="4"/>
                                            </p:txEl>
                                          </p:spTgt>
                                        </p:tgtEl>
                                        <p:attrNameLst>
                                          <p:attrName>style.visibility</p:attrName>
                                        </p:attrNameLst>
                                      </p:cBhvr>
                                      <p:to>
                                        <p:strVal val="visible"/>
                                      </p:to>
                                    </p:set>
                                    <p:anim calcmode="lin" valueType="num">
                                      <p:cBhvr additive="base">
                                        <p:cTn id="13" dur="500" fill="hold"/>
                                        <p:tgtEl>
                                          <p:spTgt spid="21299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29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2995">
                                            <p:txEl>
                                              <p:pRg st="5" end="5"/>
                                            </p:txEl>
                                          </p:spTgt>
                                        </p:tgtEl>
                                        <p:attrNameLst>
                                          <p:attrName>style.visibility</p:attrName>
                                        </p:attrNameLst>
                                      </p:cBhvr>
                                      <p:to>
                                        <p:strVal val="visible"/>
                                      </p:to>
                                    </p:set>
                                    <p:anim calcmode="lin" valueType="num">
                                      <p:cBhvr additive="base">
                                        <p:cTn id="19" dur="500" fill="hold"/>
                                        <p:tgtEl>
                                          <p:spTgt spid="21299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29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2995">
                                            <p:txEl>
                                              <p:pRg st="6" end="6"/>
                                            </p:txEl>
                                          </p:spTgt>
                                        </p:tgtEl>
                                        <p:attrNameLst>
                                          <p:attrName>style.visibility</p:attrName>
                                        </p:attrNameLst>
                                      </p:cBhvr>
                                      <p:to>
                                        <p:strVal val="visible"/>
                                      </p:to>
                                    </p:set>
                                    <p:anim calcmode="lin" valueType="num">
                                      <p:cBhvr additive="base">
                                        <p:cTn id="25" dur="500" fill="hold"/>
                                        <p:tgtEl>
                                          <p:spTgt spid="21299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29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2995">
                                            <p:txEl>
                                              <p:pRg st="7" end="7"/>
                                            </p:txEl>
                                          </p:spTgt>
                                        </p:tgtEl>
                                        <p:attrNameLst>
                                          <p:attrName>style.visibility</p:attrName>
                                        </p:attrNameLst>
                                      </p:cBhvr>
                                      <p:to>
                                        <p:strVal val="visible"/>
                                      </p:to>
                                    </p:set>
                                    <p:anim calcmode="lin" valueType="num">
                                      <p:cBhvr additive="base">
                                        <p:cTn id="31" dur="500" fill="hold"/>
                                        <p:tgtEl>
                                          <p:spTgt spid="21299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29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2995">
                                            <p:txEl>
                                              <p:pRg st="8" end="8"/>
                                            </p:txEl>
                                          </p:spTgt>
                                        </p:tgtEl>
                                        <p:attrNameLst>
                                          <p:attrName>style.visibility</p:attrName>
                                        </p:attrNameLst>
                                      </p:cBhvr>
                                      <p:to>
                                        <p:strVal val="visible"/>
                                      </p:to>
                                    </p:set>
                                    <p:anim calcmode="lin" valueType="num">
                                      <p:cBhvr additive="base">
                                        <p:cTn id="37" dur="500" fill="hold"/>
                                        <p:tgtEl>
                                          <p:spTgt spid="21299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29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2995">
                                            <p:txEl>
                                              <p:pRg st="9" end="9"/>
                                            </p:txEl>
                                          </p:spTgt>
                                        </p:tgtEl>
                                        <p:attrNameLst>
                                          <p:attrName>style.visibility</p:attrName>
                                        </p:attrNameLst>
                                      </p:cBhvr>
                                      <p:to>
                                        <p:strVal val="visible"/>
                                      </p:to>
                                    </p:set>
                                    <p:anim calcmode="lin" valueType="num">
                                      <p:cBhvr additive="base">
                                        <p:cTn id="43" dur="500" fill="hold"/>
                                        <p:tgtEl>
                                          <p:spTgt spid="21299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299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12995">
                                            <p:txEl>
                                              <p:pRg st="10" end="10"/>
                                            </p:txEl>
                                          </p:spTgt>
                                        </p:tgtEl>
                                        <p:attrNameLst>
                                          <p:attrName>style.visibility</p:attrName>
                                        </p:attrNameLst>
                                      </p:cBhvr>
                                      <p:to>
                                        <p:strVal val="visible"/>
                                      </p:to>
                                    </p:set>
                                    <p:anim calcmode="lin" valueType="num">
                                      <p:cBhvr additive="base">
                                        <p:cTn id="49" dur="500" fill="hold"/>
                                        <p:tgtEl>
                                          <p:spTgt spid="21299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29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12995">
                                            <p:txEl>
                                              <p:pRg st="11" end="11"/>
                                            </p:txEl>
                                          </p:spTgt>
                                        </p:tgtEl>
                                        <p:attrNameLst>
                                          <p:attrName>style.visibility</p:attrName>
                                        </p:attrNameLst>
                                      </p:cBhvr>
                                      <p:to>
                                        <p:strVal val="visible"/>
                                      </p:to>
                                    </p:set>
                                    <p:anim calcmode="lin" valueType="num">
                                      <p:cBhvr additive="base">
                                        <p:cTn id="55" dur="500" fill="hold"/>
                                        <p:tgtEl>
                                          <p:spTgt spid="21299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29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88913"/>
            <a:ext cx="4835525" cy="639762"/>
          </a:xfrm>
        </p:spPr>
        <p:txBody>
          <a:bodyPr/>
          <a:lstStyle/>
          <a:p>
            <a:pPr eaLnBrk="1" hangingPunct="1"/>
            <a:r>
              <a:rPr lang="zh-CN" altLang="en-US" sz="4200" b="1" smtClean="0">
                <a:latin typeface="Times New Roman" pitchFamily="18" charset="0"/>
                <a:ea typeface="楷体" pitchFamily="49" charset="-122"/>
                <a:cs typeface="Times New Roman" pitchFamily="18" charset="0"/>
              </a:rPr>
              <a:t>酒精灯的使用规则</a:t>
            </a:r>
          </a:p>
        </p:txBody>
      </p:sp>
      <p:sp>
        <p:nvSpPr>
          <p:cNvPr id="12291" name="Rectangle 3"/>
          <p:cNvSpPr>
            <a:spLocks noGrp="1" noChangeArrowheads="1"/>
          </p:cNvSpPr>
          <p:nvPr>
            <p:ph type="body" sz="half" idx="1"/>
          </p:nvPr>
        </p:nvSpPr>
        <p:spPr>
          <a:xfrm>
            <a:off x="323850" y="836613"/>
            <a:ext cx="5334000" cy="2952750"/>
          </a:xfrm>
        </p:spPr>
        <p:txBody>
          <a:bodyPr/>
          <a:lstStyle/>
          <a:p>
            <a:pPr marL="381000" indent="-381000" eaLnBrk="1" hangingPunct="1">
              <a:buFontTx/>
              <a:buNone/>
            </a:pPr>
            <a:r>
              <a:rPr lang="en-US" altLang="zh-CN" b="1" smtClean="0">
                <a:latin typeface="Times New Roman" pitchFamily="18" charset="0"/>
                <a:ea typeface="楷体" pitchFamily="49" charset="-122"/>
                <a:cs typeface="Times New Roman" pitchFamily="18" charset="0"/>
              </a:rPr>
              <a:t>①</a:t>
            </a:r>
            <a:r>
              <a:rPr lang="zh-CN" altLang="en-US" b="1" smtClean="0">
                <a:latin typeface="Times New Roman" pitchFamily="18" charset="0"/>
                <a:ea typeface="楷体" pitchFamily="49" charset="-122"/>
                <a:cs typeface="Times New Roman" pitchFamily="18" charset="0"/>
              </a:rPr>
              <a:t>严禁用酒精灯燃另一个酒精灯；</a:t>
            </a:r>
          </a:p>
          <a:p>
            <a:pPr marL="381000" indent="-381000" eaLnBrk="1" hangingPunct="1">
              <a:buFontTx/>
              <a:buNone/>
            </a:pPr>
            <a:r>
              <a:rPr lang="zh-CN" altLang="en-US" b="1" smtClean="0">
                <a:latin typeface="Times New Roman" pitchFamily="18" charset="0"/>
                <a:ea typeface="楷体" pitchFamily="49" charset="-122"/>
                <a:cs typeface="Times New Roman" pitchFamily="18" charset="0"/>
              </a:rPr>
              <a:t>②用完酒精灯必须用灯帽盖灭（不能用嘴吹灭）；</a:t>
            </a:r>
          </a:p>
          <a:p>
            <a:pPr marL="381000" indent="-381000" eaLnBrk="1" hangingPunct="1">
              <a:buFontTx/>
              <a:buNone/>
            </a:pPr>
            <a:r>
              <a:rPr lang="zh-CN" altLang="en-US" b="1" smtClean="0">
                <a:latin typeface="Times New Roman" pitchFamily="18" charset="0"/>
                <a:ea typeface="楷体" pitchFamily="49" charset="-122"/>
                <a:cs typeface="Times New Roman" pitchFamily="18" charset="0"/>
              </a:rPr>
              <a:t>③洒出酒精在桌面燃烧，立即用湿抹布扑盖。</a:t>
            </a:r>
          </a:p>
        </p:txBody>
      </p:sp>
      <p:pic>
        <p:nvPicPr>
          <p:cNvPr id="12292" name="Picture 4" descr="xx001"/>
          <p:cNvPicPr>
            <a:picLocks noChangeAspect="1" noChangeArrowheads="1"/>
          </p:cNvPicPr>
          <p:nvPr/>
        </p:nvPicPr>
        <p:blipFill>
          <a:blip r:embed="rId2"/>
          <a:srcRect t="6685"/>
          <a:stretch>
            <a:fillRect/>
          </a:stretch>
        </p:blipFill>
        <p:spPr bwMode="auto">
          <a:xfrm>
            <a:off x="6172200" y="3284538"/>
            <a:ext cx="2792413" cy="3168650"/>
          </a:xfrm>
          <a:prstGeom prst="rect">
            <a:avLst/>
          </a:prstGeom>
          <a:noFill/>
          <a:ln w="9525">
            <a:noFill/>
            <a:miter lim="800000"/>
          </a:ln>
        </p:spPr>
      </p:pic>
      <p:pic>
        <p:nvPicPr>
          <p:cNvPr id="12293" name="Picture 5" descr="xx004"/>
          <p:cNvPicPr>
            <a:picLocks noChangeAspect="1" noChangeArrowheads="1"/>
          </p:cNvPicPr>
          <p:nvPr/>
        </p:nvPicPr>
        <p:blipFill>
          <a:blip r:embed="rId3"/>
          <a:srcRect b="6601"/>
          <a:stretch>
            <a:fillRect/>
          </a:stretch>
        </p:blipFill>
        <p:spPr bwMode="auto">
          <a:xfrm>
            <a:off x="6156325" y="188913"/>
            <a:ext cx="2808288" cy="3024187"/>
          </a:xfrm>
          <a:prstGeom prst="rect">
            <a:avLst/>
          </a:prstGeom>
          <a:noFill/>
          <a:ln w="9525">
            <a:noFill/>
            <a:miter lim="800000"/>
          </a:ln>
        </p:spPr>
      </p:pic>
      <p:pic>
        <p:nvPicPr>
          <p:cNvPr id="12294" name="Picture 6" descr="xx002"/>
          <p:cNvPicPr>
            <a:picLocks noChangeAspect="1" noChangeArrowheads="1"/>
          </p:cNvPicPr>
          <p:nvPr/>
        </p:nvPicPr>
        <p:blipFill>
          <a:blip r:embed="rId4"/>
          <a:srcRect t="3307" b="3380"/>
          <a:stretch>
            <a:fillRect/>
          </a:stretch>
        </p:blipFill>
        <p:spPr bwMode="auto">
          <a:xfrm>
            <a:off x="3276600" y="3933825"/>
            <a:ext cx="2743200" cy="2519363"/>
          </a:xfrm>
          <a:prstGeom prst="rect">
            <a:avLst/>
          </a:prstGeom>
          <a:noFill/>
          <a:ln w="9525">
            <a:noFill/>
            <a:miter lim="800000"/>
          </a:ln>
        </p:spPr>
      </p:pic>
      <p:pic>
        <p:nvPicPr>
          <p:cNvPr id="12295" name="Picture 7" descr="xx003"/>
          <p:cNvPicPr>
            <a:picLocks noChangeAspect="1" noChangeArrowheads="1"/>
          </p:cNvPicPr>
          <p:nvPr/>
        </p:nvPicPr>
        <p:blipFill>
          <a:blip r:embed="rId5"/>
          <a:srcRect t="3383" b="3235"/>
          <a:stretch>
            <a:fillRect/>
          </a:stretch>
        </p:blipFill>
        <p:spPr bwMode="auto">
          <a:xfrm>
            <a:off x="323850" y="3933825"/>
            <a:ext cx="2870200" cy="2519363"/>
          </a:xfrm>
          <a:prstGeom prst="rect">
            <a:avLst/>
          </a:prstGeom>
          <a:noFill/>
          <a:ln w="9525">
            <a:noFill/>
            <a:miter lim="800000"/>
          </a:ln>
        </p:spPr>
      </p:pic>
    </p:spTree>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a:xfrm>
            <a:off x="250825" y="260350"/>
            <a:ext cx="8642350" cy="1647825"/>
          </a:xfrm>
        </p:spPr>
        <p:txBody>
          <a:bodyPr/>
          <a:lstStyle/>
          <a:p>
            <a:pPr eaLnBrk="1" hangingPunct="1">
              <a:buClr>
                <a:schemeClr val="bg1"/>
              </a:buClr>
            </a:pPr>
            <a:r>
              <a:rPr lang="zh-CN" altLang="en-US" sz="2400" b="1" smtClean="0">
                <a:latin typeface="Times New Roman" pitchFamily="18" charset="0"/>
                <a:ea typeface="楷体" pitchFamily="49" charset="-122"/>
                <a:cs typeface="Times New Roman" pitchFamily="18" charset="0"/>
              </a:rPr>
              <a:t>将温度计和搅拌器插入试管后，进行水浴加热，温度升到</a:t>
            </a:r>
            <a:r>
              <a:rPr lang="en-US" altLang="zh-CN" sz="2400" b="1" smtClean="0">
                <a:latin typeface="Times New Roman" pitchFamily="18" charset="0"/>
                <a:ea typeface="楷体" pitchFamily="49" charset="-122"/>
                <a:cs typeface="Times New Roman" pitchFamily="18" charset="0"/>
              </a:rPr>
              <a:t>40℃</a:t>
            </a:r>
            <a:r>
              <a:rPr lang="zh-CN" altLang="en-US" sz="2400" b="1" smtClean="0">
                <a:latin typeface="Times New Roman" pitchFamily="18" charset="0"/>
                <a:ea typeface="楷体" pitchFamily="49" charset="-122"/>
                <a:cs typeface="Times New Roman" pitchFamily="18" charset="0"/>
              </a:rPr>
              <a:t>左右后开始，每隔</a:t>
            </a:r>
            <a:r>
              <a:rPr lang="en-US" altLang="zh-CN" sz="2400" b="1" smtClean="0">
                <a:latin typeface="Times New Roman" pitchFamily="18" charset="0"/>
                <a:ea typeface="楷体" pitchFamily="49" charset="-122"/>
                <a:cs typeface="Times New Roman" pitchFamily="18" charset="0"/>
              </a:rPr>
              <a:t>1min</a:t>
            </a:r>
            <a:r>
              <a:rPr lang="zh-CN" altLang="en-US" sz="2400" b="1" smtClean="0">
                <a:latin typeface="Times New Roman" pitchFamily="18" charset="0"/>
                <a:ea typeface="楷体" pitchFamily="49" charset="-122"/>
                <a:cs typeface="Times New Roman" pitchFamily="18" charset="0"/>
              </a:rPr>
              <a:t>记录一次温度；在</a:t>
            </a:r>
            <a:r>
              <a:rPr lang="zh-CN" altLang="en-US" sz="2400" b="1" smtClean="0">
                <a:solidFill>
                  <a:srgbClr val="FF0000"/>
                </a:solidFill>
                <a:latin typeface="Times New Roman" pitchFamily="18" charset="0"/>
                <a:ea typeface="楷体" pitchFamily="49" charset="-122"/>
                <a:cs typeface="Times New Roman" pitchFamily="18" charset="0"/>
              </a:rPr>
              <a:t>海波</a:t>
            </a:r>
            <a:r>
              <a:rPr lang="zh-CN" altLang="en-US" sz="2400" b="1" smtClean="0">
                <a:latin typeface="Times New Roman" pitchFamily="18" charset="0"/>
                <a:ea typeface="楷体" pitchFamily="49" charset="-122"/>
                <a:cs typeface="Times New Roman" pitchFamily="18" charset="0"/>
              </a:rPr>
              <a:t>和</a:t>
            </a:r>
            <a:r>
              <a:rPr lang="zh-CN" altLang="en-US" sz="2400" b="1" smtClean="0">
                <a:solidFill>
                  <a:srgbClr val="FF0000"/>
                </a:solidFill>
                <a:latin typeface="Times New Roman" pitchFamily="18" charset="0"/>
                <a:ea typeface="楷体" pitchFamily="49" charset="-122"/>
                <a:cs typeface="Times New Roman" pitchFamily="18" charset="0"/>
              </a:rPr>
              <a:t>石蜡</a:t>
            </a:r>
            <a:r>
              <a:rPr lang="zh-CN" altLang="en-US" sz="2400" b="1" smtClean="0">
                <a:latin typeface="Times New Roman" pitchFamily="18" charset="0"/>
                <a:ea typeface="楷体" pitchFamily="49" charset="-122"/>
                <a:cs typeface="Times New Roman" pitchFamily="18" charset="0"/>
              </a:rPr>
              <a:t>完全熔化后，再记录</a:t>
            </a:r>
            <a:r>
              <a:rPr lang="en-US" altLang="zh-CN" sz="2400" b="1" smtClean="0">
                <a:latin typeface="Times New Roman" pitchFamily="18" charset="0"/>
                <a:ea typeface="楷体" pitchFamily="49" charset="-122"/>
                <a:cs typeface="Times New Roman" pitchFamily="18" charset="0"/>
              </a:rPr>
              <a:t>4~5</a:t>
            </a:r>
            <a:r>
              <a:rPr lang="zh-CN" altLang="en-US" sz="2400" b="1" smtClean="0">
                <a:latin typeface="Times New Roman" pitchFamily="18" charset="0"/>
                <a:ea typeface="楷体" pitchFamily="49" charset="-122"/>
                <a:cs typeface="Times New Roman" pitchFamily="18" charset="0"/>
              </a:rPr>
              <a:t>次，再停止加热。</a:t>
            </a:r>
          </a:p>
        </p:txBody>
      </p:sp>
      <p:pic>
        <p:nvPicPr>
          <p:cNvPr id="13315" name="Picture 53" descr="八年物理上册笔记 03-02熔化和凝固07"/>
          <p:cNvPicPr>
            <a:picLocks noChangeAspect="1" noChangeArrowheads="1"/>
          </p:cNvPicPr>
          <p:nvPr/>
        </p:nvPicPr>
        <p:blipFill>
          <a:blip r:embed="rId2"/>
          <a:stretch>
            <a:fillRect/>
          </a:stretch>
        </p:blipFill>
        <p:spPr bwMode="auto">
          <a:xfrm>
            <a:off x="827088" y="2492375"/>
            <a:ext cx="6042025" cy="3981450"/>
          </a:xfrm>
          <a:prstGeom prst="rect">
            <a:avLst/>
          </a:prstGeom>
          <a:noFill/>
          <a:ln w="9525">
            <a:noFill/>
            <a:miter lim="800000"/>
          </a:ln>
        </p:spPr>
      </p:pic>
      <p:graphicFrame>
        <p:nvGraphicFramePr>
          <p:cNvPr id="215144" name="Group 104"/>
          <p:cNvGraphicFramePr>
            <a:graphicFrameLocks noGrp="1"/>
          </p:cNvGraphicFramePr>
          <p:nvPr>
            <p:ph sz="half" idx="2"/>
          </p:nvPr>
        </p:nvGraphicFramePr>
        <p:xfrm>
          <a:off x="395288" y="1600200"/>
          <a:ext cx="8291512" cy="676276"/>
        </p:xfrm>
        <a:graphic>
          <a:graphicData uri="http://schemas.openxmlformats.org/drawingml/2006/table">
            <a:tbl>
              <a:tblPr/>
              <a:tblGrid>
                <a:gridCol w="1176337"/>
                <a:gridCol w="547688"/>
                <a:gridCol w="547687"/>
                <a:gridCol w="547688"/>
                <a:gridCol w="547687"/>
                <a:gridCol w="547688"/>
                <a:gridCol w="547687"/>
                <a:gridCol w="547688"/>
                <a:gridCol w="546100"/>
                <a:gridCol w="544512"/>
                <a:gridCol w="547688"/>
                <a:gridCol w="547687"/>
                <a:gridCol w="547688"/>
                <a:gridCol w="547687"/>
              </a:tblGrid>
              <a:tr h="33813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时间</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/min</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8</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温度</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63" name="Text Box 105"/>
          <p:cNvSpPr txBox="1">
            <a:spLocks noChangeArrowheads="1"/>
          </p:cNvSpPr>
          <p:nvPr/>
        </p:nvSpPr>
        <p:spPr bwMode="auto">
          <a:xfrm>
            <a:off x="6732588" y="2852738"/>
            <a:ext cx="2160587" cy="2227262"/>
          </a:xfrm>
          <a:prstGeom prst="rect">
            <a:avLst/>
          </a:prstGeom>
          <a:noFill/>
          <a:ln w="9525">
            <a:noFill/>
            <a:miter lim="800000"/>
          </a:ln>
        </p:spPr>
        <p:txBody>
          <a:bodyPr>
            <a:spAutoFit/>
          </a:bodyPr>
          <a:lstStyle/>
          <a:p>
            <a:r>
              <a:rPr lang="zh-CN" altLang="en-US" sz="2800" b="1">
                <a:latin typeface="Times New Roman" pitchFamily="18" charset="0"/>
                <a:ea typeface="楷体" pitchFamily="49" charset="-122"/>
                <a:cs typeface="Times New Roman" pitchFamily="18" charset="0"/>
              </a:rPr>
              <a:t>注意观察物质的</a:t>
            </a:r>
            <a:r>
              <a:rPr lang="zh-CN" altLang="en-US" sz="2800" b="1">
                <a:solidFill>
                  <a:srgbClr val="FF0000"/>
                </a:solidFill>
                <a:latin typeface="Times New Roman" pitchFamily="18" charset="0"/>
                <a:ea typeface="楷体" pitchFamily="49" charset="-122"/>
                <a:cs typeface="Times New Roman" pitchFamily="18" charset="0"/>
              </a:rPr>
              <a:t>状态变化</a:t>
            </a:r>
            <a:r>
              <a:rPr lang="zh-CN" altLang="en-US" sz="2800" b="1">
                <a:latin typeface="Times New Roman" pitchFamily="18" charset="0"/>
                <a:ea typeface="楷体" pitchFamily="49" charset="-122"/>
                <a:cs typeface="Times New Roman" pitchFamily="18" charset="0"/>
              </a:rPr>
              <a:t>和</a:t>
            </a:r>
            <a:r>
              <a:rPr lang="zh-CN" altLang="en-US" sz="2800" b="1">
                <a:solidFill>
                  <a:srgbClr val="FF0000"/>
                </a:solidFill>
                <a:latin typeface="Times New Roman" pitchFamily="18" charset="0"/>
                <a:ea typeface="楷体" pitchFamily="49" charset="-122"/>
                <a:cs typeface="Times New Roman" pitchFamily="18" charset="0"/>
              </a:rPr>
              <a:t>温度随时间的变化情况</a:t>
            </a:r>
            <a:r>
              <a:rPr lang="zh-CN" altLang="en-US" sz="2800" b="1">
                <a:latin typeface="Times New Roman" pitchFamily="18" charset="0"/>
                <a:ea typeface="楷体" pitchFamily="49" charset="-122"/>
                <a:cs typeface="Times New Roman" pitchFamily="18" charset="0"/>
              </a:rPr>
              <a:t>。</a:t>
            </a:r>
          </a:p>
        </p:txBody>
      </p:sp>
    </p:spTree>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41" name="ShockwaveFlash1" r:id="rId2" imgW="8497036" imgH="6121982"/>
        </mc:Choice>
        <mc:Fallback>
          <p:control name="ShockwaveFlash1" r:id="rId2" imgW="8497036" imgH="6121982">
            <p:pic>
              <p:nvPicPr>
                <p:cNvPr id="0" name="ShockwaveFlash1"/>
                <p:cNvPicPr>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0350"/>
                  <a:ext cx="8496300" cy="61214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7924800" cy="639762"/>
          </a:xfrm>
        </p:spPr>
        <p:txBody>
          <a:bodyPr/>
          <a:lstStyle/>
          <a:p>
            <a:pPr algn="l" eaLnBrk="1" hangingPunct="1"/>
            <a:r>
              <a:rPr lang="en-US" altLang="zh-CN" sz="3400" b="1" smtClean="0">
                <a:latin typeface="Times New Roman" pitchFamily="18" charset="0"/>
                <a:ea typeface="楷体" pitchFamily="49" charset="-122"/>
                <a:cs typeface="Times New Roman" pitchFamily="18" charset="0"/>
              </a:rPr>
              <a:t>【</a:t>
            </a:r>
            <a:r>
              <a:rPr lang="zh-CN" altLang="en-US" sz="3400" b="1" smtClean="0">
                <a:latin typeface="Times New Roman" pitchFamily="18" charset="0"/>
                <a:ea typeface="楷体" pitchFamily="49" charset="-122"/>
                <a:cs typeface="Times New Roman" pitchFamily="18" charset="0"/>
              </a:rPr>
              <a:t>进行实验</a:t>
            </a:r>
            <a:r>
              <a:rPr lang="en-US" altLang="zh-CN" sz="3400" b="1" smtClean="0">
                <a:latin typeface="Times New Roman" pitchFamily="18" charset="0"/>
                <a:ea typeface="楷体" pitchFamily="49" charset="-122"/>
                <a:cs typeface="Times New Roman" pitchFamily="18" charset="0"/>
              </a:rPr>
              <a:t>】  </a:t>
            </a:r>
            <a:r>
              <a:rPr lang="zh-CN" altLang="en-US" sz="3400" b="1" smtClean="0">
                <a:latin typeface="Times New Roman" pitchFamily="18" charset="0"/>
                <a:ea typeface="楷体" pitchFamily="49" charset="-122"/>
                <a:cs typeface="Times New Roman" pitchFamily="18" charset="0"/>
              </a:rPr>
              <a:t>（</a:t>
            </a:r>
            <a:r>
              <a:rPr lang="en-US" altLang="zh-CN" sz="3400" b="1" smtClean="0">
                <a:latin typeface="Times New Roman" pitchFamily="18" charset="0"/>
                <a:ea typeface="楷体" pitchFamily="49" charset="-122"/>
                <a:cs typeface="Times New Roman" pitchFamily="18" charset="0"/>
              </a:rPr>
              <a:t>1</a:t>
            </a:r>
            <a:r>
              <a:rPr lang="zh-CN" altLang="en-US" sz="3400" b="1" smtClean="0">
                <a:latin typeface="Times New Roman" pitchFamily="18" charset="0"/>
                <a:ea typeface="楷体" pitchFamily="49" charset="-122"/>
                <a:cs typeface="Times New Roman" pitchFamily="18" charset="0"/>
              </a:rPr>
              <a:t>）海波熔化</a:t>
            </a:r>
          </a:p>
        </p:txBody>
      </p:sp>
      <p:pic>
        <p:nvPicPr>
          <p:cNvPr id="14339" name="Picture 3" descr="八年物理上册笔记 03-02熔化和凝固07"/>
          <p:cNvPicPr>
            <a:picLocks noChangeAspect="1" noChangeArrowheads="1"/>
          </p:cNvPicPr>
          <p:nvPr/>
        </p:nvPicPr>
        <p:blipFill>
          <a:blip r:embed="rId2"/>
          <a:stretch>
            <a:fillRect/>
          </a:stretch>
        </p:blipFill>
        <p:spPr bwMode="auto">
          <a:xfrm>
            <a:off x="762000" y="1828800"/>
            <a:ext cx="7391400" cy="4870450"/>
          </a:xfrm>
          <a:prstGeom prst="rect">
            <a:avLst/>
          </a:prstGeom>
          <a:noFill/>
          <a:ln w="9525">
            <a:noFill/>
            <a:miter lim="800000"/>
          </a:ln>
        </p:spPr>
      </p:pic>
      <p:sp>
        <p:nvSpPr>
          <p:cNvPr id="216068" name="Oval 4"/>
          <p:cNvSpPr>
            <a:spLocks noChangeArrowheads="1"/>
          </p:cNvSpPr>
          <p:nvPr/>
        </p:nvSpPr>
        <p:spPr bwMode="auto">
          <a:xfrm>
            <a:off x="1943100" y="54610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anose="02010609060101010101" pitchFamily="49" charset="-122"/>
              <a:cs typeface="Times New Roman" panose="02020603050405020304" pitchFamily="18" charset="0"/>
            </a:endParaRPr>
          </a:p>
        </p:txBody>
      </p:sp>
      <p:sp>
        <p:nvSpPr>
          <p:cNvPr id="216069" name="Oval 5"/>
          <p:cNvSpPr>
            <a:spLocks noChangeArrowheads="1"/>
          </p:cNvSpPr>
          <p:nvPr/>
        </p:nvSpPr>
        <p:spPr bwMode="auto">
          <a:xfrm>
            <a:off x="1473200" y="58293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070" name="Oval 6"/>
          <p:cNvSpPr>
            <a:spLocks noChangeArrowheads="1"/>
          </p:cNvSpPr>
          <p:nvPr/>
        </p:nvSpPr>
        <p:spPr bwMode="auto">
          <a:xfrm>
            <a:off x="2425700" y="50927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071" name="Oval 7"/>
          <p:cNvSpPr>
            <a:spLocks noChangeArrowheads="1"/>
          </p:cNvSpPr>
          <p:nvPr/>
        </p:nvSpPr>
        <p:spPr bwMode="auto">
          <a:xfrm>
            <a:off x="2895600" y="47244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072" name="Oval 8"/>
          <p:cNvSpPr>
            <a:spLocks noChangeArrowheads="1"/>
          </p:cNvSpPr>
          <p:nvPr/>
        </p:nvSpPr>
        <p:spPr bwMode="auto">
          <a:xfrm>
            <a:off x="3352800" y="43434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073" name="Oval 9"/>
          <p:cNvSpPr>
            <a:spLocks noChangeArrowheads="1"/>
          </p:cNvSpPr>
          <p:nvPr/>
        </p:nvSpPr>
        <p:spPr bwMode="auto">
          <a:xfrm>
            <a:off x="3810000" y="43434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074" name="Oval 10"/>
          <p:cNvSpPr>
            <a:spLocks noChangeArrowheads="1"/>
          </p:cNvSpPr>
          <p:nvPr/>
        </p:nvSpPr>
        <p:spPr bwMode="auto">
          <a:xfrm>
            <a:off x="4267200" y="43434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075" name="Oval 11"/>
          <p:cNvSpPr>
            <a:spLocks noChangeArrowheads="1"/>
          </p:cNvSpPr>
          <p:nvPr/>
        </p:nvSpPr>
        <p:spPr bwMode="auto">
          <a:xfrm>
            <a:off x="4724400" y="43307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076" name="Oval 12"/>
          <p:cNvSpPr>
            <a:spLocks noChangeArrowheads="1"/>
          </p:cNvSpPr>
          <p:nvPr/>
        </p:nvSpPr>
        <p:spPr bwMode="auto">
          <a:xfrm>
            <a:off x="5181600" y="43434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077" name="Oval 13"/>
          <p:cNvSpPr>
            <a:spLocks noChangeArrowheads="1"/>
          </p:cNvSpPr>
          <p:nvPr/>
        </p:nvSpPr>
        <p:spPr bwMode="auto">
          <a:xfrm>
            <a:off x="5638800" y="43434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078" name="Oval 14"/>
          <p:cNvSpPr>
            <a:spLocks noChangeArrowheads="1"/>
          </p:cNvSpPr>
          <p:nvPr/>
        </p:nvSpPr>
        <p:spPr bwMode="auto">
          <a:xfrm>
            <a:off x="6096000" y="39624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graphicFrame>
        <p:nvGraphicFramePr>
          <p:cNvPr id="216079" name="Group 15"/>
          <p:cNvGraphicFramePr>
            <a:graphicFrameLocks noGrp="1"/>
          </p:cNvGraphicFramePr>
          <p:nvPr>
            <p:ph type="tbl" idx="4294967295"/>
          </p:nvPr>
        </p:nvGraphicFramePr>
        <p:xfrm>
          <a:off x="609600" y="990600"/>
          <a:ext cx="8305800" cy="762000"/>
        </p:xfrm>
        <a:graphic>
          <a:graphicData uri="http://schemas.openxmlformats.org/drawingml/2006/table">
            <a:tbl>
              <a:tblPr/>
              <a:tblGrid>
                <a:gridCol w="1179513"/>
                <a:gridCol w="549275"/>
                <a:gridCol w="547687"/>
                <a:gridCol w="547688"/>
                <a:gridCol w="549275"/>
                <a:gridCol w="547687"/>
                <a:gridCol w="547688"/>
                <a:gridCol w="547687"/>
                <a:gridCol w="549275"/>
                <a:gridCol w="547688"/>
                <a:gridCol w="547687"/>
                <a:gridCol w="547688"/>
                <a:gridCol w="549275"/>
                <a:gridCol w="547687"/>
              </a:tblGrid>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时间</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/min</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8</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温度</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40</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42</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46</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48</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48</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48</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48</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48</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48</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50</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53</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56</a:t>
                      </a:r>
                      <a:endParaRPr kumimoji="0" lang="en-US" altLang="zh-CN" sz="1600" b="1" i="0" u="none" strike="noStrike" cap="none" normalizeH="0" baseline="0" smtClean="0">
                        <a:ln>
                          <a:noFill/>
                        </a:ln>
                        <a:solidFill>
                          <a:schemeClr val="tx1"/>
                        </a:solidFill>
                        <a:effectLst/>
                        <a:latin typeface="Arial"/>
                        <a:ea typeface="宋体"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6126" name="Oval 62"/>
          <p:cNvSpPr>
            <a:spLocks noChangeArrowheads="1"/>
          </p:cNvSpPr>
          <p:nvPr/>
        </p:nvSpPr>
        <p:spPr bwMode="auto">
          <a:xfrm>
            <a:off x="6553200" y="34290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27" name="Oval 63"/>
          <p:cNvSpPr>
            <a:spLocks noChangeArrowheads="1"/>
          </p:cNvSpPr>
          <p:nvPr/>
        </p:nvSpPr>
        <p:spPr bwMode="auto">
          <a:xfrm>
            <a:off x="7010400" y="2819400"/>
            <a:ext cx="152400" cy="152400"/>
          </a:xfrm>
          <a:prstGeom prst="ellipse">
            <a:avLst/>
          </a:prstGeom>
          <a:solidFill>
            <a:srgbClr val="FF0000"/>
          </a:solidFill>
          <a:ln w="9525">
            <a:noFill/>
            <a:round/>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28" name="Rectangle 64"/>
          <p:cNvSpPr>
            <a:spLocks noChangeArrowheads="1"/>
          </p:cNvSpPr>
          <p:nvPr/>
        </p:nvSpPr>
        <p:spPr bwMode="auto">
          <a:xfrm>
            <a:off x="18288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29" name="Rectangle 65"/>
          <p:cNvSpPr>
            <a:spLocks noChangeArrowheads="1"/>
          </p:cNvSpPr>
          <p:nvPr/>
        </p:nvSpPr>
        <p:spPr bwMode="auto">
          <a:xfrm>
            <a:off x="23876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30" name="Rectangle 66"/>
          <p:cNvSpPr>
            <a:spLocks noChangeArrowheads="1"/>
          </p:cNvSpPr>
          <p:nvPr/>
        </p:nvSpPr>
        <p:spPr bwMode="auto">
          <a:xfrm>
            <a:off x="29591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31" name="Rectangle 67"/>
          <p:cNvSpPr>
            <a:spLocks noChangeArrowheads="1"/>
          </p:cNvSpPr>
          <p:nvPr/>
        </p:nvSpPr>
        <p:spPr bwMode="auto">
          <a:xfrm>
            <a:off x="34925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32" name="Rectangle 68"/>
          <p:cNvSpPr>
            <a:spLocks noChangeArrowheads="1"/>
          </p:cNvSpPr>
          <p:nvPr/>
        </p:nvSpPr>
        <p:spPr bwMode="auto">
          <a:xfrm>
            <a:off x="40386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33" name="Rectangle 69"/>
          <p:cNvSpPr>
            <a:spLocks noChangeArrowheads="1"/>
          </p:cNvSpPr>
          <p:nvPr/>
        </p:nvSpPr>
        <p:spPr bwMode="auto">
          <a:xfrm>
            <a:off x="45847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34" name="Rectangle 70"/>
          <p:cNvSpPr>
            <a:spLocks noChangeArrowheads="1"/>
          </p:cNvSpPr>
          <p:nvPr/>
        </p:nvSpPr>
        <p:spPr bwMode="auto">
          <a:xfrm>
            <a:off x="51435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35" name="Rectangle 71"/>
          <p:cNvSpPr>
            <a:spLocks noChangeArrowheads="1"/>
          </p:cNvSpPr>
          <p:nvPr/>
        </p:nvSpPr>
        <p:spPr bwMode="auto">
          <a:xfrm>
            <a:off x="57023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36" name="Rectangle 72"/>
          <p:cNvSpPr>
            <a:spLocks noChangeArrowheads="1"/>
          </p:cNvSpPr>
          <p:nvPr/>
        </p:nvSpPr>
        <p:spPr bwMode="auto">
          <a:xfrm>
            <a:off x="62357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37" name="Rectangle 73"/>
          <p:cNvSpPr>
            <a:spLocks noChangeArrowheads="1"/>
          </p:cNvSpPr>
          <p:nvPr/>
        </p:nvSpPr>
        <p:spPr bwMode="auto">
          <a:xfrm>
            <a:off x="67945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38" name="Rectangle 74"/>
          <p:cNvSpPr>
            <a:spLocks noChangeArrowheads="1"/>
          </p:cNvSpPr>
          <p:nvPr/>
        </p:nvSpPr>
        <p:spPr bwMode="auto">
          <a:xfrm>
            <a:off x="73533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39" name="Rectangle 75"/>
          <p:cNvSpPr>
            <a:spLocks noChangeArrowheads="1"/>
          </p:cNvSpPr>
          <p:nvPr/>
        </p:nvSpPr>
        <p:spPr bwMode="auto">
          <a:xfrm>
            <a:off x="78867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sp>
        <p:nvSpPr>
          <p:cNvPr id="216140" name="Rectangle 76"/>
          <p:cNvSpPr>
            <a:spLocks noChangeArrowheads="1"/>
          </p:cNvSpPr>
          <p:nvPr/>
        </p:nvSpPr>
        <p:spPr bwMode="auto">
          <a:xfrm>
            <a:off x="8445500" y="1384300"/>
            <a:ext cx="368300" cy="304800"/>
          </a:xfrm>
          <a:prstGeom prst="rect">
            <a:avLst/>
          </a:prstGeom>
          <a:solidFill>
            <a:schemeClr val="accent1"/>
          </a:solidFill>
          <a:ln w="9525">
            <a:noFill/>
            <a:miter lim="800000"/>
          </a:ln>
        </p:spPr>
        <p:txBody>
          <a:bodyPr wrap="none" anchor="ctr"/>
          <a:lstStyle/>
          <a:p>
            <a:endParaRPr lang="zh-CN" altLang="en-US">
              <a:latin typeface="Times New Roman" pitchFamily="18" charset="0"/>
              <a:ea typeface="楷体" pitchFamily="49" charset="-122"/>
              <a:cs typeface="Times New Roman" pitchFamily="18" charset="0"/>
            </a:endParaRPr>
          </a:p>
        </p:txBody>
      </p:sp>
      <p:grpSp>
        <p:nvGrpSpPr>
          <p:cNvPr id="2" name="Group 77"/>
          <p:cNvGrpSpPr/>
          <p:nvPr/>
        </p:nvGrpSpPr>
        <p:grpSpPr>
          <a:xfrm>
            <a:off x="1600200" y="2895600"/>
            <a:ext cx="5486400" cy="3048000"/>
            <a:chOff x="1008" y="1824"/>
            <a:chExt cx="3456" cy="1920"/>
          </a:xfrm>
        </p:grpSpPr>
        <p:sp>
          <p:nvSpPr>
            <p:cNvPr id="14414" name="Line 78"/>
            <p:cNvSpPr>
              <a:spLocks noChangeShapeType="1"/>
            </p:cNvSpPr>
            <p:nvPr/>
          </p:nvSpPr>
          <p:spPr bwMode="auto">
            <a:xfrm flipV="1">
              <a:off x="1008" y="2784"/>
              <a:ext cx="1152" cy="960"/>
            </a:xfrm>
            <a:prstGeom prst="line">
              <a:avLst/>
            </a:prstGeom>
            <a:noFill/>
            <a:ln w="57150">
              <a:solidFill>
                <a:srgbClr val="FF0000"/>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4415" name="Line 79"/>
            <p:cNvSpPr>
              <a:spLocks noChangeShapeType="1"/>
            </p:cNvSpPr>
            <p:nvPr/>
          </p:nvSpPr>
          <p:spPr bwMode="auto">
            <a:xfrm>
              <a:off x="2160" y="2784"/>
              <a:ext cx="1440" cy="0"/>
            </a:xfrm>
            <a:prstGeom prst="line">
              <a:avLst/>
            </a:prstGeom>
            <a:noFill/>
            <a:ln w="57150">
              <a:solidFill>
                <a:srgbClr val="FF0000"/>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4416" name="Line 80"/>
            <p:cNvSpPr>
              <a:spLocks noChangeShapeType="1"/>
            </p:cNvSpPr>
            <p:nvPr/>
          </p:nvSpPr>
          <p:spPr bwMode="auto">
            <a:xfrm flipV="1">
              <a:off x="3600" y="2544"/>
              <a:ext cx="288" cy="240"/>
            </a:xfrm>
            <a:prstGeom prst="line">
              <a:avLst/>
            </a:prstGeom>
            <a:noFill/>
            <a:ln w="57150">
              <a:solidFill>
                <a:srgbClr val="FF0000"/>
              </a:solidFill>
              <a:round/>
            </a:ln>
          </p:spPr>
          <p:txBody>
            <a:bodyPr/>
            <a:lstStyle/>
            <a:p>
              <a:endParaRPr lang="zh-CN" altLang="en-US">
                <a:latin typeface="Times New Roman" pitchFamily="18" charset="0"/>
                <a:ea typeface="楷体" pitchFamily="49" charset="-122"/>
                <a:cs typeface="Times New Roman" pitchFamily="18" charset="0"/>
              </a:endParaRPr>
            </a:p>
          </p:txBody>
        </p:sp>
        <p:sp>
          <p:nvSpPr>
            <p:cNvPr id="14417" name="Line 81"/>
            <p:cNvSpPr>
              <a:spLocks noChangeShapeType="1"/>
            </p:cNvSpPr>
            <p:nvPr/>
          </p:nvSpPr>
          <p:spPr bwMode="auto">
            <a:xfrm flipV="1">
              <a:off x="3888" y="1824"/>
              <a:ext cx="576" cy="720"/>
            </a:xfrm>
            <a:prstGeom prst="line">
              <a:avLst/>
            </a:prstGeom>
            <a:noFill/>
            <a:ln w="57150">
              <a:solidFill>
                <a:srgbClr val="FF0000"/>
              </a:solidFill>
              <a:round/>
            </a:ln>
          </p:spPr>
          <p:txBody>
            <a:bodyPr/>
            <a:lstStyle/>
            <a:p>
              <a:endParaRPr lang="zh-CN" altLang="en-US">
                <a:latin typeface="Times New Roman" pitchFamily="18" charset="0"/>
                <a:ea typeface="楷体" pitchFamily="49" charset="-122"/>
                <a:cs typeface="Times New Roman" pitchFamily="18" charset="0"/>
              </a:endParaRP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16128"/>
                                        </p:tgtEl>
                                      </p:cBhvr>
                                    </p:animEffect>
                                    <p:set>
                                      <p:cBhvr>
                                        <p:cTn id="7" dur="1" fill="hold">
                                          <p:stCondLst>
                                            <p:cond delay="499"/>
                                          </p:stCondLst>
                                        </p:cTn>
                                        <p:tgtEl>
                                          <p:spTgt spid="2161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6069"/>
                                        </p:tgtEl>
                                        <p:attrNameLst>
                                          <p:attrName>style.visibility</p:attrName>
                                        </p:attrNameLst>
                                      </p:cBhvr>
                                      <p:to>
                                        <p:strVal val="visible"/>
                                      </p:to>
                                    </p:set>
                                    <p:animEffect transition="in" filter="blinds(horizontal)">
                                      <p:cBhvr>
                                        <p:cTn id="12" dur="500"/>
                                        <p:tgtEl>
                                          <p:spTgt spid="21606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16129"/>
                                        </p:tgtEl>
                                      </p:cBhvr>
                                    </p:animEffect>
                                    <p:set>
                                      <p:cBhvr>
                                        <p:cTn id="17" dur="1" fill="hold">
                                          <p:stCondLst>
                                            <p:cond delay="499"/>
                                          </p:stCondLst>
                                        </p:cTn>
                                        <p:tgtEl>
                                          <p:spTgt spid="21612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6068"/>
                                        </p:tgtEl>
                                        <p:attrNameLst>
                                          <p:attrName>style.visibility</p:attrName>
                                        </p:attrNameLst>
                                      </p:cBhvr>
                                      <p:to>
                                        <p:strVal val="visible"/>
                                      </p:to>
                                    </p:set>
                                    <p:animEffect transition="in" filter="blinds(horizontal)">
                                      <p:cBhvr>
                                        <p:cTn id="22" dur="500"/>
                                        <p:tgtEl>
                                          <p:spTgt spid="21606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216130"/>
                                        </p:tgtEl>
                                      </p:cBhvr>
                                    </p:animEffect>
                                    <p:set>
                                      <p:cBhvr>
                                        <p:cTn id="27" dur="1" fill="hold">
                                          <p:stCondLst>
                                            <p:cond delay="499"/>
                                          </p:stCondLst>
                                        </p:cTn>
                                        <p:tgtEl>
                                          <p:spTgt spid="21613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6070"/>
                                        </p:tgtEl>
                                        <p:attrNameLst>
                                          <p:attrName>style.visibility</p:attrName>
                                        </p:attrNameLst>
                                      </p:cBhvr>
                                      <p:to>
                                        <p:strVal val="visible"/>
                                      </p:to>
                                    </p:set>
                                    <p:animEffect transition="in" filter="blinds(horizontal)">
                                      <p:cBhvr>
                                        <p:cTn id="32" dur="500"/>
                                        <p:tgtEl>
                                          <p:spTgt spid="216070"/>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216131"/>
                                        </p:tgtEl>
                                      </p:cBhvr>
                                    </p:animEffect>
                                    <p:set>
                                      <p:cBhvr>
                                        <p:cTn id="37" dur="1" fill="hold">
                                          <p:stCondLst>
                                            <p:cond delay="499"/>
                                          </p:stCondLst>
                                        </p:cTn>
                                        <p:tgtEl>
                                          <p:spTgt spid="21613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6071"/>
                                        </p:tgtEl>
                                        <p:attrNameLst>
                                          <p:attrName>style.visibility</p:attrName>
                                        </p:attrNameLst>
                                      </p:cBhvr>
                                      <p:to>
                                        <p:strVal val="visible"/>
                                      </p:to>
                                    </p:set>
                                    <p:animEffect transition="in" filter="blinds(horizontal)">
                                      <p:cBhvr>
                                        <p:cTn id="42" dur="500"/>
                                        <p:tgtEl>
                                          <p:spTgt spid="216071"/>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3" presetClass="exit" presetSubtype="10" fill="hold" grpId="0" nodeType="clickEffect">
                                  <p:stCondLst>
                                    <p:cond delay="0"/>
                                  </p:stCondLst>
                                  <p:childTnLst>
                                    <p:animEffect transition="out" filter="blinds(horizontal)">
                                      <p:cBhvr>
                                        <p:cTn id="46" dur="500"/>
                                        <p:tgtEl>
                                          <p:spTgt spid="216132"/>
                                        </p:tgtEl>
                                      </p:cBhvr>
                                    </p:animEffect>
                                    <p:set>
                                      <p:cBhvr>
                                        <p:cTn id="47" dur="1" fill="hold">
                                          <p:stCondLst>
                                            <p:cond delay="499"/>
                                          </p:stCondLst>
                                        </p:cTn>
                                        <p:tgtEl>
                                          <p:spTgt spid="21613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after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6072"/>
                                        </p:tgtEl>
                                        <p:attrNameLst>
                                          <p:attrName>style.visibility</p:attrName>
                                        </p:attrNameLst>
                                      </p:cBhvr>
                                      <p:to>
                                        <p:strVal val="visible"/>
                                      </p:to>
                                    </p:set>
                                    <p:animEffect transition="in" filter="blinds(horizontal)">
                                      <p:cBhvr>
                                        <p:cTn id="52" dur="500"/>
                                        <p:tgtEl>
                                          <p:spTgt spid="216072"/>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3" presetClass="exit" presetSubtype="10" fill="hold" grpId="0" nodeType="clickEffect">
                                  <p:stCondLst>
                                    <p:cond delay="0"/>
                                  </p:stCondLst>
                                  <p:childTnLst>
                                    <p:animEffect transition="out" filter="blinds(horizontal)">
                                      <p:cBhvr>
                                        <p:cTn id="56" dur="500"/>
                                        <p:tgtEl>
                                          <p:spTgt spid="216133"/>
                                        </p:tgtEl>
                                      </p:cBhvr>
                                    </p:animEffect>
                                    <p:set>
                                      <p:cBhvr>
                                        <p:cTn id="57" dur="1" fill="hold">
                                          <p:stCondLst>
                                            <p:cond delay="499"/>
                                          </p:stCondLst>
                                        </p:cTn>
                                        <p:tgtEl>
                                          <p:spTgt spid="21613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after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6073"/>
                                        </p:tgtEl>
                                        <p:attrNameLst>
                                          <p:attrName>style.visibility</p:attrName>
                                        </p:attrNameLst>
                                      </p:cBhvr>
                                      <p:to>
                                        <p:strVal val="visible"/>
                                      </p:to>
                                    </p:set>
                                    <p:animEffect transition="in" filter="blinds(horizontal)">
                                      <p:cBhvr>
                                        <p:cTn id="62" dur="500"/>
                                        <p:tgtEl>
                                          <p:spTgt spid="216073"/>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3" presetClass="exit" presetSubtype="10" fill="hold" grpId="0" nodeType="clickEffect">
                                  <p:stCondLst>
                                    <p:cond delay="0"/>
                                  </p:stCondLst>
                                  <p:childTnLst>
                                    <p:animEffect transition="out" filter="blinds(horizontal)">
                                      <p:cBhvr>
                                        <p:cTn id="66" dur="500"/>
                                        <p:tgtEl>
                                          <p:spTgt spid="216134"/>
                                        </p:tgtEl>
                                      </p:cBhvr>
                                    </p:animEffect>
                                    <p:set>
                                      <p:cBhvr>
                                        <p:cTn id="67" dur="1" fill="hold">
                                          <p:stCondLst>
                                            <p:cond delay="499"/>
                                          </p:stCondLst>
                                        </p:cTn>
                                        <p:tgtEl>
                                          <p:spTgt spid="216134"/>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after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16074"/>
                                        </p:tgtEl>
                                        <p:attrNameLst>
                                          <p:attrName>style.visibility</p:attrName>
                                        </p:attrNameLst>
                                      </p:cBhvr>
                                      <p:to>
                                        <p:strVal val="visible"/>
                                      </p:to>
                                    </p:set>
                                    <p:animEffect transition="in" filter="blinds(horizontal)">
                                      <p:cBhvr>
                                        <p:cTn id="72" dur="500"/>
                                        <p:tgtEl>
                                          <p:spTgt spid="216074"/>
                                        </p:tgtEl>
                                      </p:cBhvr>
                                    </p:animEffect>
                                  </p:childTnLst>
                                </p:cTn>
                              </p:par>
                            </p:childTnLst>
                          </p:cTn>
                        </p:par>
                      </p:childTnLst>
                    </p:cTn>
                  </p:par>
                  <p:par>
                    <p:cTn id="73" fill="hold" nodeType="clickPar">
                      <p:stCondLst>
                        <p:cond delay="indefinite"/>
                      </p:stCondLst>
                      <p:childTnLst>
                        <p:par>
                          <p:cTn id="74" fill="hold" nodeType="afterGroup">
                            <p:stCondLst>
                              <p:cond delay="0"/>
                            </p:stCondLst>
                            <p:childTnLst>
                              <p:par>
                                <p:cTn id="75" presetID="3" presetClass="exit" presetSubtype="10" fill="hold" grpId="0" nodeType="clickEffect">
                                  <p:stCondLst>
                                    <p:cond delay="0"/>
                                  </p:stCondLst>
                                  <p:childTnLst>
                                    <p:animEffect transition="out" filter="blinds(horizontal)">
                                      <p:cBhvr>
                                        <p:cTn id="76" dur="500"/>
                                        <p:tgtEl>
                                          <p:spTgt spid="216135"/>
                                        </p:tgtEl>
                                      </p:cBhvr>
                                    </p:animEffect>
                                    <p:set>
                                      <p:cBhvr>
                                        <p:cTn id="77" dur="1" fill="hold">
                                          <p:stCondLst>
                                            <p:cond delay="499"/>
                                          </p:stCondLst>
                                        </p:cTn>
                                        <p:tgtEl>
                                          <p:spTgt spid="216135"/>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after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6075"/>
                                        </p:tgtEl>
                                        <p:attrNameLst>
                                          <p:attrName>style.visibility</p:attrName>
                                        </p:attrNameLst>
                                      </p:cBhvr>
                                      <p:to>
                                        <p:strVal val="visible"/>
                                      </p:to>
                                    </p:set>
                                    <p:animEffect transition="in" filter="blinds(horizontal)">
                                      <p:cBhvr>
                                        <p:cTn id="82" dur="500"/>
                                        <p:tgtEl>
                                          <p:spTgt spid="216075"/>
                                        </p:tgtEl>
                                      </p:cBhvr>
                                    </p:animEffect>
                                  </p:childTnLst>
                                </p:cTn>
                              </p:par>
                            </p:childTnLst>
                          </p:cTn>
                        </p:par>
                      </p:childTnLst>
                    </p:cTn>
                  </p:par>
                  <p:par>
                    <p:cTn id="83" fill="hold" nodeType="clickPar">
                      <p:stCondLst>
                        <p:cond delay="indefinite"/>
                      </p:stCondLst>
                      <p:childTnLst>
                        <p:par>
                          <p:cTn id="84" fill="hold" nodeType="afterGroup">
                            <p:stCondLst>
                              <p:cond delay="0"/>
                            </p:stCondLst>
                            <p:childTnLst>
                              <p:par>
                                <p:cTn id="85" presetID="3" presetClass="exit" presetSubtype="10" fill="hold" grpId="0" nodeType="clickEffect">
                                  <p:stCondLst>
                                    <p:cond delay="0"/>
                                  </p:stCondLst>
                                  <p:childTnLst>
                                    <p:animEffect transition="out" filter="blinds(horizontal)">
                                      <p:cBhvr>
                                        <p:cTn id="86" dur="500"/>
                                        <p:tgtEl>
                                          <p:spTgt spid="216136"/>
                                        </p:tgtEl>
                                      </p:cBhvr>
                                    </p:animEffect>
                                    <p:set>
                                      <p:cBhvr>
                                        <p:cTn id="87" dur="1" fill="hold">
                                          <p:stCondLst>
                                            <p:cond delay="499"/>
                                          </p:stCondLst>
                                        </p:cTn>
                                        <p:tgtEl>
                                          <p:spTgt spid="216136"/>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after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16076"/>
                                        </p:tgtEl>
                                        <p:attrNameLst>
                                          <p:attrName>style.visibility</p:attrName>
                                        </p:attrNameLst>
                                      </p:cBhvr>
                                      <p:to>
                                        <p:strVal val="visible"/>
                                      </p:to>
                                    </p:set>
                                    <p:animEffect transition="in" filter="blinds(horizontal)">
                                      <p:cBhvr>
                                        <p:cTn id="92" dur="500"/>
                                        <p:tgtEl>
                                          <p:spTgt spid="216076"/>
                                        </p:tgtEl>
                                      </p:cBhvr>
                                    </p:animEffect>
                                  </p:childTnLst>
                                </p:cTn>
                              </p:par>
                            </p:childTnLst>
                          </p:cTn>
                        </p:par>
                      </p:childTnLst>
                    </p:cTn>
                  </p:par>
                  <p:par>
                    <p:cTn id="93" fill="hold" nodeType="clickPar">
                      <p:stCondLst>
                        <p:cond delay="indefinite"/>
                      </p:stCondLst>
                      <p:childTnLst>
                        <p:par>
                          <p:cTn id="94" fill="hold" nodeType="afterGroup">
                            <p:stCondLst>
                              <p:cond delay="0"/>
                            </p:stCondLst>
                            <p:childTnLst>
                              <p:par>
                                <p:cTn id="95" presetID="3" presetClass="exit" presetSubtype="10" fill="hold" grpId="0" nodeType="clickEffect">
                                  <p:stCondLst>
                                    <p:cond delay="0"/>
                                  </p:stCondLst>
                                  <p:childTnLst>
                                    <p:animEffect transition="out" filter="blinds(horizontal)">
                                      <p:cBhvr>
                                        <p:cTn id="96" dur="500"/>
                                        <p:tgtEl>
                                          <p:spTgt spid="216137"/>
                                        </p:tgtEl>
                                      </p:cBhvr>
                                    </p:animEffect>
                                    <p:set>
                                      <p:cBhvr>
                                        <p:cTn id="97" dur="1" fill="hold">
                                          <p:stCondLst>
                                            <p:cond delay="499"/>
                                          </p:stCondLst>
                                        </p:cTn>
                                        <p:tgtEl>
                                          <p:spTgt spid="216137"/>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after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16077"/>
                                        </p:tgtEl>
                                        <p:attrNameLst>
                                          <p:attrName>style.visibility</p:attrName>
                                        </p:attrNameLst>
                                      </p:cBhvr>
                                      <p:to>
                                        <p:strVal val="visible"/>
                                      </p:to>
                                    </p:set>
                                    <p:animEffect transition="in" filter="blinds(horizontal)">
                                      <p:cBhvr>
                                        <p:cTn id="102" dur="500"/>
                                        <p:tgtEl>
                                          <p:spTgt spid="216077"/>
                                        </p:tgtEl>
                                      </p:cBhvr>
                                    </p:animEffect>
                                  </p:childTnLst>
                                </p:cTn>
                              </p:par>
                            </p:childTnLst>
                          </p:cTn>
                        </p:par>
                      </p:childTnLst>
                    </p:cTn>
                  </p:par>
                  <p:par>
                    <p:cTn id="103" fill="hold" nodeType="clickPar">
                      <p:stCondLst>
                        <p:cond delay="indefinite"/>
                      </p:stCondLst>
                      <p:childTnLst>
                        <p:par>
                          <p:cTn id="104" fill="hold" nodeType="afterGroup">
                            <p:stCondLst>
                              <p:cond delay="0"/>
                            </p:stCondLst>
                            <p:childTnLst>
                              <p:par>
                                <p:cTn id="105" presetID="3" presetClass="exit" presetSubtype="10" fill="hold" grpId="0" nodeType="clickEffect">
                                  <p:stCondLst>
                                    <p:cond delay="0"/>
                                  </p:stCondLst>
                                  <p:childTnLst>
                                    <p:animEffect transition="out" filter="blinds(horizontal)">
                                      <p:cBhvr>
                                        <p:cTn id="106" dur="500"/>
                                        <p:tgtEl>
                                          <p:spTgt spid="216138"/>
                                        </p:tgtEl>
                                      </p:cBhvr>
                                    </p:animEffect>
                                    <p:set>
                                      <p:cBhvr>
                                        <p:cTn id="107" dur="1" fill="hold">
                                          <p:stCondLst>
                                            <p:cond delay="499"/>
                                          </p:stCondLst>
                                        </p:cTn>
                                        <p:tgtEl>
                                          <p:spTgt spid="216138"/>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after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16078"/>
                                        </p:tgtEl>
                                        <p:attrNameLst>
                                          <p:attrName>style.visibility</p:attrName>
                                        </p:attrNameLst>
                                      </p:cBhvr>
                                      <p:to>
                                        <p:strVal val="visible"/>
                                      </p:to>
                                    </p:set>
                                    <p:animEffect transition="in" filter="blinds(horizontal)">
                                      <p:cBhvr>
                                        <p:cTn id="112" dur="500"/>
                                        <p:tgtEl>
                                          <p:spTgt spid="216078"/>
                                        </p:tgtEl>
                                      </p:cBhvr>
                                    </p:animEffect>
                                  </p:childTnLst>
                                </p:cTn>
                              </p:par>
                            </p:childTnLst>
                          </p:cTn>
                        </p:par>
                      </p:childTnLst>
                    </p:cTn>
                  </p:par>
                  <p:par>
                    <p:cTn id="113" fill="hold" nodeType="clickPar">
                      <p:stCondLst>
                        <p:cond delay="indefinite"/>
                      </p:stCondLst>
                      <p:childTnLst>
                        <p:par>
                          <p:cTn id="114" fill="hold" nodeType="afterGroup">
                            <p:stCondLst>
                              <p:cond delay="0"/>
                            </p:stCondLst>
                            <p:childTnLst>
                              <p:par>
                                <p:cTn id="115" presetID="3" presetClass="exit" presetSubtype="10" fill="hold" grpId="0" nodeType="clickEffect">
                                  <p:stCondLst>
                                    <p:cond delay="0"/>
                                  </p:stCondLst>
                                  <p:childTnLst>
                                    <p:animEffect transition="out" filter="blinds(horizontal)">
                                      <p:cBhvr>
                                        <p:cTn id="116" dur="500"/>
                                        <p:tgtEl>
                                          <p:spTgt spid="216139"/>
                                        </p:tgtEl>
                                      </p:cBhvr>
                                    </p:animEffect>
                                    <p:set>
                                      <p:cBhvr>
                                        <p:cTn id="117" dur="1" fill="hold">
                                          <p:stCondLst>
                                            <p:cond delay="499"/>
                                          </p:stCondLst>
                                        </p:cTn>
                                        <p:tgtEl>
                                          <p:spTgt spid="216139"/>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after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16126"/>
                                        </p:tgtEl>
                                        <p:attrNameLst>
                                          <p:attrName>style.visibility</p:attrName>
                                        </p:attrNameLst>
                                      </p:cBhvr>
                                      <p:to>
                                        <p:strVal val="visible"/>
                                      </p:to>
                                    </p:set>
                                    <p:animEffect transition="in" filter="blinds(horizontal)">
                                      <p:cBhvr>
                                        <p:cTn id="122" dur="500"/>
                                        <p:tgtEl>
                                          <p:spTgt spid="216126"/>
                                        </p:tgtEl>
                                      </p:cBhvr>
                                    </p:animEffect>
                                  </p:childTnLst>
                                </p:cTn>
                              </p:par>
                            </p:childTnLst>
                          </p:cTn>
                        </p:par>
                      </p:childTnLst>
                    </p:cTn>
                  </p:par>
                  <p:par>
                    <p:cTn id="123" fill="hold" nodeType="clickPar">
                      <p:stCondLst>
                        <p:cond delay="indefinite"/>
                      </p:stCondLst>
                      <p:childTnLst>
                        <p:par>
                          <p:cTn id="124" fill="hold" nodeType="afterGroup">
                            <p:stCondLst>
                              <p:cond delay="0"/>
                            </p:stCondLst>
                            <p:childTnLst>
                              <p:par>
                                <p:cTn id="125" presetID="3" presetClass="exit" presetSubtype="10" fill="hold" grpId="0" nodeType="clickEffect">
                                  <p:stCondLst>
                                    <p:cond delay="0"/>
                                  </p:stCondLst>
                                  <p:childTnLst>
                                    <p:animEffect transition="out" filter="blinds(horizontal)">
                                      <p:cBhvr>
                                        <p:cTn id="126" dur="500"/>
                                        <p:tgtEl>
                                          <p:spTgt spid="216140"/>
                                        </p:tgtEl>
                                      </p:cBhvr>
                                    </p:animEffect>
                                    <p:set>
                                      <p:cBhvr>
                                        <p:cTn id="127" dur="1" fill="hold">
                                          <p:stCondLst>
                                            <p:cond delay="499"/>
                                          </p:stCondLst>
                                        </p:cTn>
                                        <p:tgtEl>
                                          <p:spTgt spid="216140"/>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afterGroup">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16127"/>
                                        </p:tgtEl>
                                        <p:attrNameLst>
                                          <p:attrName>style.visibility</p:attrName>
                                        </p:attrNameLst>
                                      </p:cBhvr>
                                      <p:to>
                                        <p:strVal val="visible"/>
                                      </p:to>
                                    </p:set>
                                    <p:animEffect transition="in" filter="blinds(horizontal)">
                                      <p:cBhvr>
                                        <p:cTn id="132" dur="500"/>
                                        <p:tgtEl>
                                          <p:spTgt spid="216127"/>
                                        </p:tgtEl>
                                      </p:cBhvr>
                                    </p:animEffect>
                                  </p:childTnLst>
                                </p:cTn>
                              </p:par>
                            </p:childTnLst>
                          </p:cTn>
                        </p:par>
                      </p:childTnLst>
                    </p:cTn>
                  </p:par>
                  <p:par>
                    <p:cTn id="133" fill="hold" nodeType="clickPar">
                      <p:stCondLst>
                        <p:cond delay="indefinite"/>
                      </p:stCondLst>
                      <p:childTnLst>
                        <p:par>
                          <p:cTn id="134" fill="hold" nodeType="after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wipe(left)">
                                      <p:cBhvr>
                                        <p:cTn id="1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p:bldP spid="216069" grpId="0" animBg="1"/>
      <p:bldP spid="216070" grpId="0" animBg="1"/>
      <p:bldP spid="216071" grpId="0" animBg="1"/>
      <p:bldP spid="216072" grpId="0" animBg="1"/>
      <p:bldP spid="216073" grpId="0" animBg="1"/>
      <p:bldP spid="216074" grpId="0" animBg="1"/>
      <p:bldP spid="216075" grpId="0" animBg="1"/>
      <p:bldP spid="216076" grpId="0" animBg="1"/>
      <p:bldP spid="216077" grpId="0" animBg="1"/>
      <p:bldP spid="216078" grpId="0" animBg="1"/>
      <p:bldP spid="216126" grpId="0" animBg="1"/>
      <p:bldP spid="216127" grpId="0" animBg="1"/>
      <p:bldP spid="216128" grpId="0" animBg="1"/>
      <p:bldP spid="216129" grpId="0" animBg="1"/>
      <p:bldP spid="216130" grpId="0" animBg="1"/>
      <p:bldP spid="216131" grpId="0" animBg="1"/>
      <p:bldP spid="216132" grpId="0" animBg="1"/>
      <p:bldP spid="216133" grpId="0" animBg="1"/>
      <p:bldP spid="216134" grpId="0" animBg="1"/>
      <p:bldP spid="216135" grpId="0" animBg="1"/>
      <p:bldP spid="216136" grpId="0" animBg="1"/>
      <p:bldP spid="216137" grpId="0" animBg="1"/>
      <p:bldP spid="216138" grpId="0" animBg="1"/>
      <p:bldP spid="216139" grpId="0" animBg="1"/>
      <p:bldP spid="2161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2779</TotalTime>
  <Words>2063</Words>
  <Application>Microsoft Office PowerPoint</Application>
  <PresentationFormat>全屏显示(4:3)</PresentationFormat>
  <Paragraphs>414</Paragraphs>
  <Slides>34</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默认设计模板</vt:lpstr>
      <vt:lpstr>位图图像</vt:lpstr>
      <vt:lpstr>PowerPoint 演示文稿</vt:lpstr>
      <vt:lpstr>第三章  物态变化 第2节  熔化和凝固</vt:lpstr>
      <vt:lpstr>一、熔化和凝固</vt:lpstr>
      <vt:lpstr>二、探究固体熔化时温度的变化规律 </vt:lpstr>
      <vt:lpstr>PowerPoint 演示文稿</vt:lpstr>
      <vt:lpstr>酒精灯的使用规则</vt:lpstr>
      <vt:lpstr>PowerPoint 演示文稿</vt:lpstr>
      <vt:lpstr>PowerPoint 演示文稿</vt:lpstr>
      <vt:lpstr>【进行实验】  （1）海波熔化</vt:lpstr>
      <vt:lpstr>PowerPoint 演示文稿</vt:lpstr>
      <vt:lpstr>【进行实验】  （2）石蜡熔化</vt:lpstr>
      <vt:lpstr>【分析论证】</vt:lpstr>
      <vt:lpstr>【实验分析】</vt:lpstr>
      <vt:lpstr>PowerPoint 演示文稿</vt:lpstr>
      <vt:lpstr>【实验结论】</vt:lpstr>
      <vt:lpstr>三、凝固</vt:lpstr>
      <vt:lpstr>6．几种晶体的熔点（℃）（在标准大气压下）</vt:lpstr>
      <vt:lpstr>四、熔化和凝固的能量变化</vt:lpstr>
      <vt:lpstr>PowerPoint 演示文稿</vt:lpstr>
      <vt:lpstr>PowerPoint 演示文稿</vt:lpstr>
      <vt:lpstr>本课小结</vt:lpstr>
      <vt:lpstr>PowerPoint 演示文稿</vt:lpstr>
      <vt:lpstr>PowerPoint 演示文稿</vt:lpstr>
      <vt:lpstr>PowerPoint 演示文稿</vt:lpstr>
      <vt:lpstr>巩固练习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巩固练习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lenovo</cp:lastModifiedBy>
  <cp:revision>1</cp:revision>
  <dcterms:created xsi:type="dcterms:W3CDTF">2012-06-20T06:14:42Z</dcterms:created>
  <dcterms:modified xsi:type="dcterms:W3CDTF">2020-11-11T02:37:21Z</dcterms:modified>
</cp:coreProperties>
</file>