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312" r:id="rId2"/>
    <p:sldId id="258" r:id="rId3"/>
    <p:sldId id="264" r:id="rId4"/>
    <p:sldId id="256" r:id="rId5"/>
    <p:sldId id="265" r:id="rId6"/>
    <p:sldId id="316" r:id="rId7"/>
    <p:sldId id="322" r:id="rId8"/>
    <p:sldId id="268" r:id="rId9"/>
    <p:sldId id="269" r:id="rId10"/>
    <p:sldId id="297" r:id="rId11"/>
    <p:sldId id="307" r:id="rId12"/>
    <p:sldId id="308" r:id="rId13"/>
    <p:sldId id="315" r:id="rId14"/>
    <p:sldId id="309" r:id="rId15"/>
    <p:sldId id="314" r:id="rId16"/>
    <p:sldId id="318" r:id="rId17"/>
    <p:sldId id="317" r:id="rId18"/>
    <p:sldId id="319" r:id="rId19"/>
    <p:sldId id="320" r:id="rId20"/>
    <p:sldId id="323" r:id="rId21"/>
    <p:sldId id="321" r:id="rId22"/>
    <p:sldId id="324" r:id="rId23"/>
    <p:sldId id="325" r:id="rId24"/>
  </p:sldIdLst>
  <p:sldSz cx="9144000" cy="6858000" type="screen4x3"/>
  <p:notesSz cx="6858000" cy="9144000"/>
  <p:custDataLst>
    <p:tags r:id="rId2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205" autoAdjust="0"/>
    <p:restoredTop sz="94660"/>
  </p:normalViewPr>
  <p:slideViewPr>
    <p:cSldViewPr>
      <p:cViewPr>
        <p:scale>
          <a:sx n="75" d="100"/>
          <a:sy n="75" d="100"/>
        </p:scale>
        <p:origin x="-1085" y="-23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32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8028800" cy="780288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tags" Target="tags/tag1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defPPr/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/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7A983449-6859-4AA4-8786-7958CA860D3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BAA73668-AD0F-4B3C-8E99-3A9CDA7C2D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E877FF9E-A7EE-484D-9060-E7AB724DD0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81F141BB-7648-48DA-A6EE-EE82E3E7F18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C8FE9EB6-734D-4EED-9BAB-8AD6578218D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defPPr/>
            <a:lvl1pPr algn="l">
              <a:defRPr sz="4000" b="1" cap="all"/>
            </a:lvl1pPr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defPPr/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6F367234-2C70-4ACC-9413-88D14CE0CC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defPPr/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31F97617-7EE9-4668-8C10-6D56486BE1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defPPr/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defPPr/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3EE77E09-E17C-4F02-B46E-7A97940DEA5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16ED84AD-3C25-4359-8484-C4F9484DFD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C135B226-9E39-4E64-BD0D-C0E17D295CE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defPPr/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BFE26EA7-FF6F-429B-A0E2-F7296B47847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defPPr/>
            <a:lvl1pPr algn="l">
              <a:defRPr sz="2000" b="1"/>
            </a:lvl1pPr>
          </a:lstStyle>
          <a:p>
            <a:pPr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defPPr/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defPPr/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defPPr/>
            <a:lvl1pPr>
              <a:defRPr/>
            </a:lvl1pPr>
          </a:lstStyle>
          <a:p>
            <a:pPr>
              <a:defRPr/>
            </a:pPr>
            <a:fld id="{6B2ABF1E-3EC6-4A7F-86FA-C72775FFFCB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  <a:lvl1pPr algn="r">
              <a:defRPr sz="1400"/>
            </a:lvl1pPr>
          </a:lstStyle>
          <a:p>
            <a:pPr>
              <a:defRPr/>
            </a:pPr>
            <a:fld id="{E91E9BC0-D63D-4E29-BE94-0E93C7D66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defPPr/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defPPr/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0.wmf" /><Relationship Id="rId3" Type="http://schemas.openxmlformats.org/officeDocument/2006/relationships/image" Target="../media/image21.wmf" /><Relationship Id="rId4" Type="http://schemas.openxmlformats.org/officeDocument/2006/relationships/image" Target="../media/image22.wmf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wmf" /><Relationship Id="rId3" Type="http://schemas.openxmlformats.org/officeDocument/2006/relationships/image" Target="../media/image27.wmf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7.wmf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8.wmf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png" /><Relationship Id="rId3" Type="http://schemas.openxmlformats.org/officeDocument/2006/relationships/image" Target="../media/image3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1.png" /><Relationship Id="rId3" Type="http://schemas.openxmlformats.org/officeDocument/2006/relationships/image" Target="../media/image32.png" /><Relationship Id="rId4" Type="http://schemas.openxmlformats.org/officeDocument/2006/relationships/image" Target="../media/image33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6.png" /><Relationship Id="rId3" Type="http://schemas.openxmlformats.org/officeDocument/2006/relationships/image" Target="../media/image37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wmf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9.png" /><Relationship Id="rId3" Type="http://schemas.openxmlformats.org/officeDocument/2006/relationships/image" Target="../media/image40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openxmlformats.org/officeDocument/2006/relationships/image" Target="../media/image4.png" /><Relationship Id="rId4" Type="http://schemas.openxmlformats.org/officeDocument/2006/relationships/image" Target="../media/image5.jpeg" /><Relationship Id="rId5" Type="http://schemas.openxmlformats.org/officeDocument/2006/relationships/image" Target="../media/image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image" Target="../media/image8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9.w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3.png" /><Relationship Id="rId4" Type="http://schemas.openxmlformats.org/officeDocument/2006/relationships/image" Target="../media/image14.png" /><Relationship Id="rId5" Type="http://schemas.openxmlformats.org/officeDocument/2006/relationships/image" Target="../media/image15.png" /><Relationship Id="rId6" Type="http://schemas.openxmlformats.org/officeDocument/2006/relationships/image" Target="../media/image16.png" /><Relationship Id="rId7" Type="http://schemas.openxmlformats.org/officeDocument/2006/relationships/image" Target="../media/image17.jpeg" /><Relationship Id="rId8" Type="http://schemas.openxmlformats.org/officeDocument/2006/relationships/image" Target="../media/image1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9.wm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5" descr="穆勒莱耶错觉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1600200"/>
            <a:ext cx="6781800" cy="39211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6806" name="Line 6"/>
          <p:cNvSpPr>
            <a:spLocks noChangeShapeType="1"/>
          </p:cNvSpPr>
          <p:nvPr/>
        </p:nvSpPr>
        <p:spPr bwMode="auto">
          <a:xfrm flipV="1">
            <a:off x="2133600" y="1905000"/>
            <a:ext cx="1588" cy="365125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zh-CN" altLang="en-US"/>
          </a:p>
        </p:txBody>
      </p:sp>
      <p:sp>
        <p:nvSpPr>
          <p:cNvPr id="76807" name="Line 7"/>
          <p:cNvSpPr>
            <a:spLocks noChangeShapeType="1"/>
          </p:cNvSpPr>
          <p:nvPr/>
        </p:nvSpPr>
        <p:spPr bwMode="auto">
          <a:xfrm flipV="1">
            <a:off x="6096000" y="1828800"/>
            <a:ext cx="1588" cy="3756025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</a:ln>
        </p:spPr>
        <p:txBody>
          <a:bodyPr/>
          <a:lstStyle>
            <a:defPPr/>
          </a:lstStyle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6" grpId="0"/>
      <p:bldP spid="7680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6553200" cy="5635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使用时：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763000" cy="1600200"/>
          </a:xfrm>
        </p:spPr>
        <p:txBody>
          <a:bodyPr/>
          <a:lstStyle>
            <a:defPPr/>
          </a:lstStyle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）正确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放置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①零刻度线对准被测物体的一端；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②有刻度线一边要紧靠被测物体，且与被测边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平行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，不能歪斜；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</a:pP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③用厚刻度尺时，要使刻度线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贴近</a:t>
            </a:r>
            <a:r>
              <a:rPr lang="zh-CN" altLang="en-US" sz="2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被测物体。</a:t>
            </a:r>
            <a:r>
              <a:rPr lang="zh-CN" altLang="en-US" sz="22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</a:p>
        </p:txBody>
      </p:sp>
      <p:sp>
        <p:nvSpPr>
          <p:cNvPr id="11268" name="AutoShape 8"/>
          <p:cNvSpPr>
            <a:spLocks noChangeArrowheads="1"/>
          </p:cNvSpPr>
          <p:nvPr/>
        </p:nvSpPr>
        <p:spPr bwMode="auto">
          <a:xfrm>
            <a:off x="1049338" y="3916363"/>
            <a:ext cx="1608137" cy="457200"/>
          </a:xfrm>
          <a:prstGeom prst="cube">
            <a:avLst>
              <a:gd name="adj" fmla="val 16667"/>
            </a:avLst>
          </a:prstGeom>
          <a:solidFill>
            <a:srgbClr val="FF9900"/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69" name="Picture 9" descr="精品电学各章知识点图片004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8675" y="4373563"/>
            <a:ext cx="33528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0" name="AutoShape 12"/>
          <p:cNvSpPr>
            <a:spLocks noChangeArrowheads="1"/>
          </p:cNvSpPr>
          <p:nvPr/>
        </p:nvSpPr>
        <p:spPr bwMode="auto">
          <a:xfrm>
            <a:off x="1201738" y="2392363"/>
            <a:ext cx="1608137" cy="762000"/>
          </a:xfrm>
          <a:prstGeom prst="cube">
            <a:avLst>
              <a:gd name="adj" fmla="val 11273"/>
            </a:avLst>
          </a:prstGeom>
          <a:solidFill>
            <a:srgbClr val="FF99CC"/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71" name="Picture 13" descr="精品电学各章知识点图片004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81075" y="2620963"/>
            <a:ext cx="3352800" cy="584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2" name="AutoShape 15"/>
          <p:cNvSpPr>
            <a:spLocks noChangeArrowheads="1"/>
          </p:cNvSpPr>
          <p:nvPr/>
        </p:nvSpPr>
        <p:spPr bwMode="auto">
          <a:xfrm>
            <a:off x="5011738" y="2392363"/>
            <a:ext cx="1531937" cy="762000"/>
          </a:xfrm>
          <a:prstGeom prst="cube">
            <a:avLst>
              <a:gd name="adj" fmla="val 11273"/>
            </a:avLst>
          </a:prstGeom>
          <a:solidFill>
            <a:srgbClr val="FF99CC"/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73" name="Picture 16" descr="精品电学各章知识点图片004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6975" y="2620963"/>
            <a:ext cx="3352800" cy="584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1274" name="AutoShape 19"/>
          <p:cNvSpPr>
            <a:spLocks noChangeArrowheads="1"/>
          </p:cNvSpPr>
          <p:nvPr/>
        </p:nvSpPr>
        <p:spPr bwMode="auto">
          <a:xfrm>
            <a:off x="5213350" y="5287963"/>
            <a:ext cx="1524000" cy="1219200"/>
          </a:xfrm>
          <a:prstGeom prst="cube">
            <a:avLst>
              <a:gd name="adj" fmla="val 21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1275" name="AutoShape 21"/>
          <p:cNvSpPr>
            <a:spLocks noChangeArrowheads="1"/>
          </p:cNvSpPr>
          <p:nvPr/>
        </p:nvSpPr>
        <p:spPr bwMode="auto">
          <a:xfrm>
            <a:off x="1285875" y="5287963"/>
            <a:ext cx="1524000" cy="1219200"/>
          </a:xfrm>
          <a:prstGeom prst="cube">
            <a:avLst>
              <a:gd name="adj" fmla="val 196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76" name="Picture 24" descr="精品电学各章知识点图片04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9275" y="5605463"/>
            <a:ext cx="3608388" cy="703262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1277" name="Picture 25" descr="精品电学各章知识点图片04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41900" y="5703888"/>
            <a:ext cx="2949575" cy="8445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170" name="Text Box 954"/>
          <p:cNvSpPr txBox="1">
            <a:spLocks noChangeArrowheads="1"/>
          </p:cNvSpPr>
          <p:nvPr/>
        </p:nvSpPr>
        <p:spPr bwMode="auto">
          <a:xfrm>
            <a:off x="3190875" y="20113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  <p:sp>
        <p:nvSpPr>
          <p:cNvPr id="2" name="Text Box 954"/>
          <p:cNvSpPr txBox="1">
            <a:spLocks noChangeArrowheads="1"/>
          </p:cNvSpPr>
          <p:nvPr/>
        </p:nvSpPr>
        <p:spPr bwMode="auto">
          <a:xfrm>
            <a:off x="3038475" y="37639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  <p:sp>
        <p:nvSpPr>
          <p:cNvPr id="3" name="Text Box 954"/>
          <p:cNvSpPr txBox="1">
            <a:spLocks noChangeArrowheads="1"/>
          </p:cNvSpPr>
          <p:nvPr/>
        </p:nvSpPr>
        <p:spPr bwMode="auto">
          <a:xfrm>
            <a:off x="2962275" y="51355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  <p:sp>
        <p:nvSpPr>
          <p:cNvPr id="10171" name="Text Box 955"/>
          <p:cNvSpPr txBox="1">
            <a:spLocks noChangeArrowheads="1"/>
          </p:cNvSpPr>
          <p:nvPr/>
        </p:nvSpPr>
        <p:spPr bwMode="auto">
          <a:xfrm>
            <a:off x="7305675" y="20113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4" name="Text Box 955"/>
          <p:cNvSpPr txBox="1">
            <a:spLocks noChangeArrowheads="1"/>
          </p:cNvSpPr>
          <p:nvPr/>
        </p:nvSpPr>
        <p:spPr bwMode="auto">
          <a:xfrm>
            <a:off x="7315200" y="37639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5" name="Text Box 955"/>
          <p:cNvSpPr txBox="1">
            <a:spLocks noChangeArrowheads="1"/>
          </p:cNvSpPr>
          <p:nvPr/>
        </p:nvSpPr>
        <p:spPr bwMode="auto">
          <a:xfrm>
            <a:off x="6848475" y="55165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pic>
        <p:nvPicPr>
          <p:cNvPr id="11284" name="Picture 33" descr="精品电学各章知识点图片004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3468688"/>
            <a:ext cx="3352800" cy="5334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Text Box 955"/>
          <p:cNvSpPr txBox="1">
            <a:spLocks noChangeArrowheads="1"/>
          </p:cNvSpPr>
          <p:nvPr/>
        </p:nvSpPr>
        <p:spPr bwMode="auto">
          <a:xfrm>
            <a:off x="3581400" y="31670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11286" name="AutoShape 35"/>
          <p:cNvSpPr>
            <a:spLocks noChangeArrowheads="1"/>
          </p:cNvSpPr>
          <p:nvPr/>
        </p:nvSpPr>
        <p:spPr bwMode="auto">
          <a:xfrm>
            <a:off x="5486400" y="3916363"/>
            <a:ext cx="1608138" cy="457200"/>
          </a:xfrm>
          <a:prstGeom prst="cube">
            <a:avLst>
              <a:gd name="adj" fmla="val 16667"/>
            </a:avLst>
          </a:prstGeom>
          <a:solidFill>
            <a:srgbClr val="FF9900"/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11287" name="Picture 5" descr="精品电学各章知识点图片004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525791">
            <a:off x="5203825" y="4248150"/>
            <a:ext cx="3352800" cy="50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0" grpId="0"/>
      <p:bldP spid="2" grpId="0"/>
      <p:bldP spid="3" grpId="0"/>
      <p:bldP spid="10171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077200" cy="4873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观看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grpSp>
        <p:nvGrpSpPr>
          <p:cNvPr id="12291" name="Group 394"/>
          <p:cNvGrpSpPr/>
          <p:nvPr/>
        </p:nvGrpSpPr>
        <p:grpSpPr>
          <a:xfrm>
            <a:off x="1524000" y="4891088"/>
            <a:ext cx="6172200" cy="1128712"/>
            <a:chOff x="1020" y="2109"/>
            <a:chExt cx="3888" cy="711"/>
          </a:xfrm>
        </p:grpSpPr>
        <p:grpSp>
          <p:nvGrpSpPr>
            <p:cNvPr id="12302" name="Group 132"/>
            <p:cNvGrpSpPr/>
            <p:nvPr/>
          </p:nvGrpSpPr>
          <p:grpSpPr>
            <a:xfrm>
              <a:off x="1020" y="2321"/>
              <a:ext cx="3888" cy="499"/>
              <a:chOff x="808" y="1328"/>
              <a:chExt cx="3888" cy="499"/>
            </a:xfrm>
          </p:grpSpPr>
          <p:sp>
            <p:nvSpPr>
              <p:cNvPr id="12306" name="AutoShape 133"/>
              <p:cNvSpPr>
                <a:spLocks noChangeArrowheads="1"/>
              </p:cNvSpPr>
              <p:nvPr/>
            </p:nvSpPr>
            <p:spPr bwMode="auto">
              <a:xfrm>
                <a:off x="808" y="1328"/>
                <a:ext cx="3888" cy="499"/>
              </a:xfrm>
              <a:prstGeom prst="cube">
                <a:avLst>
                  <a:gd name="adj" fmla="val 8616"/>
                </a:avLst>
              </a:prstGeom>
              <a:solidFill>
                <a:srgbClr val="FFCC00"/>
              </a:solidFill>
              <a:ln w="31750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defPPr/>
              </a:lstStyle>
              <a:p>
                <a:pPr/>
                <a:r>
                  <a:rPr lang="en-US" altLang="zh-CN" sz="1200" b="1">
                    <a:solidFill>
                      <a:srgbClr val="000000"/>
                    </a:solidFill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0 cm     1           2            3           4            5            6           7            8          9          10</a:t>
                </a:r>
                <a:r>
                  <a:rPr lang="en-US" altLang="zh-CN" sz="1200" b="1">
                    <a:latin typeface="Times New Roman" pitchFamily="18" charset="0"/>
                    <a:ea typeface="楷体" pitchFamily="49" charset="-122"/>
                    <a:cs typeface="Times New Roman" pitchFamily="18" charset="0"/>
                  </a:rPr>
                  <a:t> </a:t>
                </a:r>
              </a:p>
            </p:txBody>
          </p:sp>
          <p:sp>
            <p:nvSpPr>
              <p:cNvPr id="12307" name="Line 134"/>
              <p:cNvSpPr>
                <a:spLocks noChangeShapeType="1"/>
              </p:cNvSpPr>
              <p:nvPr/>
            </p:nvSpPr>
            <p:spPr bwMode="auto">
              <a:xfrm flipH="1">
                <a:off x="89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08" name="Line 135"/>
              <p:cNvSpPr>
                <a:spLocks noChangeShapeType="1"/>
              </p:cNvSpPr>
              <p:nvPr/>
            </p:nvSpPr>
            <p:spPr bwMode="auto">
              <a:xfrm flipH="1">
                <a:off x="93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09" name="Line 136"/>
              <p:cNvSpPr>
                <a:spLocks noChangeShapeType="1"/>
              </p:cNvSpPr>
              <p:nvPr/>
            </p:nvSpPr>
            <p:spPr bwMode="auto">
              <a:xfrm flipH="1">
                <a:off x="97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0" name="Line 137"/>
              <p:cNvSpPr>
                <a:spLocks noChangeShapeType="1"/>
              </p:cNvSpPr>
              <p:nvPr/>
            </p:nvSpPr>
            <p:spPr bwMode="auto">
              <a:xfrm flipH="1">
                <a:off x="10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1" name="Line 138"/>
              <p:cNvSpPr>
                <a:spLocks noChangeShapeType="1"/>
              </p:cNvSpPr>
              <p:nvPr/>
            </p:nvSpPr>
            <p:spPr bwMode="auto">
              <a:xfrm flipH="1">
                <a:off x="10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2" name="Line 139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3" name="Line 140"/>
              <p:cNvSpPr>
                <a:spLocks noChangeShapeType="1"/>
              </p:cNvSpPr>
              <p:nvPr/>
            </p:nvSpPr>
            <p:spPr bwMode="auto">
              <a:xfrm flipH="1">
                <a:off x="108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4" name="Line 141"/>
              <p:cNvSpPr>
                <a:spLocks noChangeShapeType="1"/>
              </p:cNvSpPr>
              <p:nvPr/>
            </p:nvSpPr>
            <p:spPr bwMode="auto">
              <a:xfrm flipH="1">
                <a:off x="111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5" name="Line 142"/>
              <p:cNvSpPr>
                <a:spLocks noChangeShapeType="1"/>
              </p:cNvSpPr>
              <p:nvPr/>
            </p:nvSpPr>
            <p:spPr bwMode="auto">
              <a:xfrm flipH="1">
                <a:off x="115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6" name="Line 143"/>
              <p:cNvSpPr>
                <a:spLocks noChangeShapeType="1"/>
              </p:cNvSpPr>
              <p:nvPr/>
            </p:nvSpPr>
            <p:spPr bwMode="auto">
              <a:xfrm flipH="1">
                <a:off x="11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7" name="Line 144"/>
              <p:cNvSpPr>
                <a:spLocks noChangeShapeType="1"/>
              </p:cNvSpPr>
              <p:nvPr/>
            </p:nvSpPr>
            <p:spPr bwMode="auto">
              <a:xfrm flipH="1">
                <a:off x="12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8" name="Line 145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19" name="Line 146"/>
              <p:cNvSpPr>
                <a:spLocks noChangeShapeType="1"/>
              </p:cNvSpPr>
              <p:nvPr/>
            </p:nvSpPr>
            <p:spPr bwMode="auto">
              <a:xfrm flipH="1">
                <a:off x="126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0" name="Line 147"/>
              <p:cNvSpPr>
                <a:spLocks noChangeShapeType="1"/>
              </p:cNvSpPr>
              <p:nvPr/>
            </p:nvSpPr>
            <p:spPr bwMode="auto">
              <a:xfrm flipH="1">
                <a:off x="129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1" name="Line 148"/>
              <p:cNvSpPr>
                <a:spLocks noChangeShapeType="1"/>
              </p:cNvSpPr>
              <p:nvPr/>
            </p:nvSpPr>
            <p:spPr bwMode="auto">
              <a:xfrm flipH="1">
                <a:off x="13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2" name="Line 149"/>
              <p:cNvSpPr>
                <a:spLocks noChangeShapeType="1"/>
              </p:cNvSpPr>
              <p:nvPr/>
            </p:nvSpPr>
            <p:spPr bwMode="auto">
              <a:xfrm flipH="1">
                <a:off x="13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3" name="Line 150"/>
              <p:cNvSpPr>
                <a:spLocks noChangeShapeType="1"/>
              </p:cNvSpPr>
              <p:nvPr/>
            </p:nvSpPr>
            <p:spPr bwMode="auto">
              <a:xfrm flipH="1">
                <a:off x="14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4" name="Line 151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5" name="Line 152"/>
              <p:cNvSpPr>
                <a:spLocks noChangeShapeType="1"/>
              </p:cNvSpPr>
              <p:nvPr/>
            </p:nvSpPr>
            <p:spPr bwMode="auto">
              <a:xfrm flipH="1">
                <a:off x="144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6" name="Line 153"/>
              <p:cNvSpPr>
                <a:spLocks noChangeShapeType="1"/>
              </p:cNvSpPr>
              <p:nvPr/>
            </p:nvSpPr>
            <p:spPr bwMode="auto">
              <a:xfrm flipH="1">
                <a:off x="147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7" name="Line 154"/>
              <p:cNvSpPr>
                <a:spLocks noChangeShapeType="1"/>
              </p:cNvSpPr>
              <p:nvPr/>
            </p:nvSpPr>
            <p:spPr bwMode="auto">
              <a:xfrm flipH="1">
                <a:off x="15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8" name="Line 155"/>
              <p:cNvSpPr>
                <a:spLocks noChangeShapeType="1"/>
              </p:cNvSpPr>
              <p:nvPr/>
            </p:nvSpPr>
            <p:spPr bwMode="auto">
              <a:xfrm flipH="1">
                <a:off x="15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29" name="Line 156"/>
              <p:cNvSpPr>
                <a:spLocks noChangeShapeType="1"/>
              </p:cNvSpPr>
              <p:nvPr/>
            </p:nvSpPr>
            <p:spPr bwMode="auto">
              <a:xfrm flipH="1">
                <a:off x="15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0" name="Line 157"/>
              <p:cNvSpPr>
                <a:spLocks noChangeShapeType="1"/>
              </p:cNvSpPr>
              <p:nvPr/>
            </p:nvSpPr>
            <p:spPr bwMode="auto">
              <a:xfrm flipH="1">
                <a:off x="162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1" name="Line 158"/>
              <p:cNvSpPr>
                <a:spLocks noChangeShapeType="1"/>
              </p:cNvSpPr>
              <p:nvPr/>
            </p:nvSpPr>
            <p:spPr bwMode="auto">
              <a:xfrm flipH="1">
                <a:off x="162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2" name="Line 159"/>
              <p:cNvSpPr>
                <a:spLocks noChangeShapeType="1"/>
              </p:cNvSpPr>
              <p:nvPr/>
            </p:nvSpPr>
            <p:spPr bwMode="auto">
              <a:xfrm flipH="1">
                <a:off x="16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3" name="Line 160"/>
              <p:cNvSpPr>
                <a:spLocks noChangeShapeType="1"/>
              </p:cNvSpPr>
              <p:nvPr/>
            </p:nvSpPr>
            <p:spPr bwMode="auto">
              <a:xfrm flipH="1">
                <a:off x="169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4" name="Line 161"/>
              <p:cNvSpPr>
                <a:spLocks noChangeShapeType="1"/>
              </p:cNvSpPr>
              <p:nvPr/>
            </p:nvSpPr>
            <p:spPr bwMode="auto">
              <a:xfrm flipH="1">
                <a:off x="173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5" name="Line 162"/>
              <p:cNvSpPr>
                <a:spLocks noChangeShapeType="1"/>
              </p:cNvSpPr>
              <p:nvPr/>
            </p:nvSpPr>
            <p:spPr bwMode="auto">
              <a:xfrm flipH="1">
                <a:off x="176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6" name="Line 163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7" name="Line 164"/>
              <p:cNvSpPr>
                <a:spLocks noChangeShapeType="1"/>
              </p:cNvSpPr>
              <p:nvPr/>
            </p:nvSpPr>
            <p:spPr bwMode="auto">
              <a:xfrm flipH="1">
                <a:off x="180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8" name="Line 165"/>
              <p:cNvSpPr>
                <a:spLocks noChangeShapeType="1"/>
              </p:cNvSpPr>
              <p:nvPr/>
            </p:nvSpPr>
            <p:spPr bwMode="auto">
              <a:xfrm flipH="1">
                <a:off x="184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39" name="Line 166"/>
              <p:cNvSpPr>
                <a:spLocks noChangeShapeType="1"/>
              </p:cNvSpPr>
              <p:nvPr/>
            </p:nvSpPr>
            <p:spPr bwMode="auto">
              <a:xfrm flipH="1">
                <a:off x="187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0" name="Line 167"/>
              <p:cNvSpPr>
                <a:spLocks noChangeShapeType="1"/>
              </p:cNvSpPr>
              <p:nvPr/>
            </p:nvSpPr>
            <p:spPr bwMode="auto">
              <a:xfrm flipH="1">
                <a:off x="191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1" name="Line 168"/>
              <p:cNvSpPr>
                <a:spLocks noChangeShapeType="1"/>
              </p:cNvSpPr>
              <p:nvPr/>
            </p:nvSpPr>
            <p:spPr bwMode="auto">
              <a:xfrm flipH="1">
                <a:off x="195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2" name="Line 169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3" name="Line 170"/>
              <p:cNvSpPr>
                <a:spLocks noChangeShapeType="1"/>
              </p:cNvSpPr>
              <p:nvPr/>
            </p:nvSpPr>
            <p:spPr bwMode="auto">
              <a:xfrm flipH="1">
                <a:off x="198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4" name="Line 171"/>
              <p:cNvSpPr>
                <a:spLocks noChangeShapeType="1"/>
              </p:cNvSpPr>
              <p:nvPr/>
            </p:nvSpPr>
            <p:spPr bwMode="auto">
              <a:xfrm flipH="1">
                <a:off x="202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5" name="Line 172"/>
              <p:cNvSpPr>
                <a:spLocks noChangeShapeType="1"/>
              </p:cNvSpPr>
              <p:nvPr/>
            </p:nvSpPr>
            <p:spPr bwMode="auto">
              <a:xfrm flipH="1">
                <a:off x="205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6" name="Line 173"/>
              <p:cNvSpPr>
                <a:spLocks noChangeShapeType="1"/>
              </p:cNvSpPr>
              <p:nvPr/>
            </p:nvSpPr>
            <p:spPr bwMode="auto">
              <a:xfrm flipH="1">
                <a:off x="209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7" name="Line 174"/>
              <p:cNvSpPr>
                <a:spLocks noChangeShapeType="1"/>
              </p:cNvSpPr>
              <p:nvPr/>
            </p:nvSpPr>
            <p:spPr bwMode="auto">
              <a:xfrm flipH="1">
                <a:off x="213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8" name="Line 175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49" name="Line 176"/>
              <p:cNvSpPr>
                <a:spLocks noChangeShapeType="1"/>
              </p:cNvSpPr>
              <p:nvPr/>
            </p:nvSpPr>
            <p:spPr bwMode="auto">
              <a:xfrm flipH="1">
                <a:off x="216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0" name="Line 177"/>
              <p:cNvSpPr>
                <a:spLocks noChangeShapeType="1"/>
              </p:cNvSpPr>
              <p:nvPr/>
            </p:nvSpPr>
            <p:spPr bwMode="auto">
              <a:xfrm flipH="1">
                <a:off x="220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1" name="Line 178"/>
              <p:cNvSpPr>
                <a:spLocks noChangeShapeType="1"/>
              </p:cNvSpPr>
              <p:nvPr/>
            </p:nvSpPr>
            <p:spPr bwMode="auto">
              <a:xfrm flipH="1">
                <a:off x="223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2" name="Line 179"/>
              <p:cNvSpPr>
                <a:spLocks noChangeShapeType="1"/>
              </p:cNvSpPr>
              <p:nvPr/>
            </p:nvSpPr>
            <p:spPr bwMode="auto">
              <a:xfrm flipH="1">
                <a:off x="227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3" name="Line 180"/>
              <p:cNvSpPr>
                <a:spLocks noChangeShapeType="1"/>
              </p:cNvSpPr>
              <p:nvPr/>
            </p:nvSpPr>
            <p:spPr bwMode="auto">
              <a:xfrm flipH="1">
                <a:off x="231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4" name="Line 181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5" name="Line 182"/>
              <p:cNvSpPr>
                <a:spLocks noChangeShapeType="1"/>
              </p:cNvSpPr>
              <p:nvPr/>
            </p:nvSpPr>
            <p:spPr bwMode="auto">
              <a:xfrm flipH="1">
                <a:off x="2348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6" name="Line 183"/>
              <p:cNvSpPr>
                <a:spLocks noChangeShapeType="1"/>
              </p:cNvSpPr>
              <p:nvPr/>
            </p:nvSpPr>
            <p:spPr bwMode="auto">
              <a:xfrm flipH="1">
                <a:off x="23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7" name="Line 184"/>
              <p:cNvSpPr>
                <a:spLocks noChangeShapeType="1"/>
              </p:cNvSpPr>
              <p:nvPr/>
            </p:nvSpPr>
            <p:spPr bwMode="auto">
              <a:xfrm flipH="1">
                <a:off x="24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8" name="Line 185"/>
              <p:cNvSpPr>
                <a:spLocks noChangeShapeType="1"/>
              </p:cNvSpPr>
              <p:nvPr/>
            </p:nvSpPr>
            <p:spPr bwMode="auto">
              <a:xfrm flipH="1">
                <a:off x="245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59" name="Line 186"/>
              <p:cNvSpPr>
                <a:spLocks noChangeShapeType="1"/>
              </p:cNvSpPr>
              <p:nvPr/>
            </p:nvSpPr>
            <p:spPr bwMode="auto">
              <a:xfrm flipH="1">
                <a:off x="249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0" name="Line 187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1" name="Line 188"/>
              <p:cNvSpPr>
                <a:spLocks noChangeShapeType="1"/>
              </p:cNvSpPr>
              <p:nvPr/>
            </p:nvSpPr>
            <p:spPr bwMode="auto">
              <a:xfrm flipH="1">
                <a:off x="2529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2" name="Line 189"/>
              <p:cNvSpPr>
                <a:spLocks noChangeShapeType="1"/>
              </p:cNvSpPr>
              <p:nvPr/>
            </p:nvSpPr>
            <p:spPr bwMode="auto">
              <a:xfrm flipH="1">
                <a:off x="256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3" name="Line 190"/>
              <p:cNvSpPr>
                <a:spLocks noChangeShapeType="1"/>
              </p:cNvSpPr>
              <p:nvPr/>
            </p:nvSpPr>
            <p:spPr bwMode="auto">
              <a:xfrm flipH="1">
                <a:off x="260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4" name="Line 191"/>
              <p:cNvSpPr>
                <a:spLocks noChangeShapeType="1"/>
              </p:cNvSpPr>
              <p:nvPr/>
            </p:nvSpPr>
            <p:spPr bwMode="auto">
              <a:xfrm flipH="1">
                <a:off x="263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5" name="Line 192"/>
              <p:cNvSpPr>
                <a:spLocks noChangeShapeType="1"/>
              </p:cNvSpPr>
              <p:nvPr/>
            </p:nvSpPr>
            <p:spPr bwMode="auto">
              <a:xfrm flipH="1">
                <a:off x="267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6" name="Line 193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7" name="Line 194"/>
              <p:cNvSpPr>
                <a:spLocks noChangeShapeType="1"/>
              </p:cNvSpPr>
              <p:nvPr/>
            </p:nvSpPr>
            <p:spPr bwMode="auto">
              <a:xfrm flipH="1">
                <a:off x="2710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8" name="Line 195"/>
              <p:cNvSpPr>
                <a:spLocks noChangeShapeType="1"/>
              </p:cNvSpPr>
              <p:nvPr/>
            </p:nvSpPr>
            <p:spPr bwMode="auto">
              <a:xfrm flipH="1">
                <a:off x="274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69" name="Line 196"/>
              <p:cNvSpPr>
                <a:spLocks noChangeShapeType="1"/>
              </p:cNvSpPr>
              <p:nvPr/>
            </p:nvSpPr>
            <p:spPr bwMode="auto">
              <a:xfrm flipH="1">
                <a:off x="278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0" name="Line 197"/>
              <p:cNvSpPr>
                <a:spLocks noChangeShapeType="1"/>
              </p:cNvSpPr>
              <p:nvPr/>
            </p:nvSpPr>
            <p:spPr bwMode="auto">
              <a:xfrm flipH="1">
                <a:off x="281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1" name="Line 198"/>
              <p:cNvSpPr>
                <a:spLocks noChangeShapeType="1"/>
              </p:cNvSpPr>
              <p:nvPr/>
            </p:nvSpPr>
            <p:spPr bwMode="auto">
              <a:xfrm flipH="1">
                <a:off x="285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2" name="Line 199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3" name="Line 200"/>
              <p:cNvSpPr>
                <a:spLocks noChangeShapeType="1"/>
              </p:cNvSpPr>
              <p:nvPr/>
            </p:nvSpPr>
            <p:spPr bwMode="auto">
              <a:xfrm flipH="1">
                <a:off x="2891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4" name="Line 201"/>
              <p:cNvSpPr>
                <a:spLocks noChangeShapeType="1"/>
              </p:cNvSpPr>
              <p:nvPr/>
            </p:nvSpPr>
            <p:spPr bwMode="auto">
              <a:xfrm flipH="1">
                <a:off x="292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5" name="Line 202"/>
              <p:cNvSpPr>
                <a:spLocks noChangeShapeType="1"/>
              </p:cNvSpPr>
              <p:nvPr/>
            </p:nvSpPr>
            <p:spPr bwMode="auto">
              <a:xfrm flipH="1">
                <a:off x="296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6" name="Line 203"/>
              <p:cNvSpPr>
                <a:spLocks noChangeShapeType="1"/>
              </p:cNvSpPr>
              <p:nvPr/>
            </p:nvSpPr>
            <p:spPr bwMode="auto">
              <a:xfrm flipH="1">
                <a:off x="300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7" name="Line 204"/>
              <p:cNvSpPr>
                <a:spLocks noChangeShapeType="1"/>
              </p:cNvSpPr>
              <p:nvPr/>
            </p:nvSpPr>
            <p:spPr bwMode="auto">
              <a:xfrm flipH="1">
                <a:off x="303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8" name="Line 205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79" name="Line 206"/>
              <p:cNvSpPr>
                <a:spLocks noChangeShapeType="1"/>
              </p:cNvSpPr>
              <p:nvPr/>
            </p:nvSpPr>
            <p:spPr bwMode="auto">
              <a:xfrm flipH="1">
                <a:off x="3072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0" name="Line 207"/>
              <p:cNvSpPr>
                <a:spLocks noChangeShapeType="1"/>
              </p:cNvSpPr>
              <p:nvPr/>
            </p:nvSpPr>
            <p:spPr bwMode="auto">
              <a:xfrm flipH="1">
                <a:off x="310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1" name="Line 208"/>
              <p:cNvSpPr>
                <a:spLocks noChangeShapeType="1"/>
              </p:cNvSpPr>
              <p:nvPr/>
            </p:nvSpPr>
            <p:spPr bwMode="auto">
              <a:xfrm flipH="1">
                <a:off x="314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2" name="Line 209"/>
              <p:cNvSpPr>
                <a:spLocks noChangeShapeType="1"/>
              </p:cNvSpPr>
              <p:nvPr/>
            </p:nvSpPr>
            <p:spPr bwMode="auto">
              <a:xfrm flipH="1">
                <a:off x="318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3" name="Line 210"/>
              <p:cNvSpPr>
                <a:spLocks noChangeShapeType="1"/>
              </p:cNvSpPr>
              <p:nvPr/>
            </p:nvSpPr>
            <p:spPr bwMode="auto">
              <a:xfrm flipH="1">
                <a:off x="321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4" name="Line 211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5" name="Line 212"/>
              <p:cNvSpPr>
                <a:spLocks noChangeShapeType="1"/>
              </p:cNvSpPr>
              <p:nvPr/>
            </p:nvSpPr>
            <p:spPr bwMode="auto">
              <a:xfrm flipH="1">
                <a:off x="3253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6" name="Line 213"/>
              <p:cNvSpPr>
                <a:spLocks noChangeShapeType="1"/>
              </p:cNvSpPr>
              <p:nvPr/>
            </p:nvSpPr>
            <p:spPr bwMode="auto">
              <a:xfrm flipH="1">
                <a:off x="328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7" name="Line 214"/>
              <p:cNvSpPr>
                <a:spLocks noChangeShapeType="1"/>
              </p:cNvSpPr>
              <p:nvPr/>
            </p:nvSpPr>
            <p:spPr bwMode="auto">
              <a:xfrm flipH="1">
                <a:off x="3325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8" name="Line 215"/>
              <p:cNvSpPr>
                <a:spLocks noChangeShapeType="1"/>
              </p:cNvSpPr>
              <p:nvPr/>
            </p:nvSpPr>
            <p:spPr bwMode="auto">
              <a:xfrm flipH="1">
                <a:off x="3362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89" name="Line 216"/>
              <p:cNvSpPr>
                <a:spLocks noChangeShapeType="1"/>
              </p:cNvSpPr>
              <p:nvPr/>
            </p:nvSpPr>
            <p:spPr bwMode="auto">
              <a:xfrm flipH="1">
                <a:off x="3398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0" name="Line 217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1" name="Line 218"/>
              <p:cNvSpPr>
                <a:spLocks noChangeShapeType="1"/>
              </p:cNvSpPr>
              <p:nvPr/>
            </p:nvSpPr>
            <p:spPr bwMode="auto">
              <a:xfrm flipH="1">
                <a:off x="3434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2" name="Line 219"/>
              <p:cNvSpPr>
                <a:spLocks noChangeShapeType="1"/>
              </p:cNvSpPr>
              <p:nvPr/>
            </p:nvSpPr>
            <p:spPr bwMode="auto">
              <a:xfrm flipH="1">
                <a:off x="347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3" name="Line 220"/>
              <p:cNvSpPr>
                <a:spLocks noChangeShapeType="1"/>
              </p:cNvSpPr>
              <p:nvPr/>
            </p:nvSpPr>
            <p:spPr bwMode="auto">
              <a:xfrm flipH="1">
                <a:off x="3506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4" name="Line 221"/>
              <p:cNvSpPr>
                <a:spLocks noChangeShapeType="1"/>
              </p:cNvSpPr>
              <p:nvPr/>
            </p:nvSpPr>
            <p:spPr bwMode="auto">
              <a:xfrm flipH="1">
                <a:off x="3543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5" name="Line 222"/>
              <p:cNvSpPr>
                <a:spLocks noChangeShapeType="1"/>
              </p:cNvSpPr>
              <p:nvPr/>
            </p:nvSpPr>
            <p:spPr bwMode="auto">
              <a:xfrm flipH="1">
                <a:off x="3579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6" name="Line 223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7" name="Line 224"/>
              <p:cNvSpPr>
                <a:spLocks noChangeShapeType="1"/>
              </p:cNvSpPr>
              <p:nvPr/>
            </p:nvSpPr>
            <p:spPr bwMode="auto">
              <a:xfrm flipH="1">
                <a:off x="361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8" name="Line 225"/>
              <p:cNvSpPr>
                <a:spLocks noChangeShapeType="1"/>
              </p:cNvSpPr>
              <p:nvPr/>
            </p:nvSpPr>
            <p:spPr bwMode="auto">
              <a:xfrm flipH="1">
                <a:off x="365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399" name="Line 226"/>
              <p:cNvSpPr>
                <a:spLocks noChangeShapeType="1"/>
              </p:cNvSpPr>
              <p:nvPr/>
            </p:nvSpPr>
            <p:spPr bwMode="auto">
              <a:xfrm flipH="1">
                <a:off x="368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0" name="Line 227"/>
              <p:cNvSpPr>
                <a:spLocks noChangeShapeType="1"/>
              </p:cNvSpPr>
              <p:nvPr/>
            </p:nvSpPr>
            <p:spPr bwMode="auto">
              <a:xfrm flipH="1">
                <a:off x="372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1" name="Line 228"/>
              <p:cNvSpPr>
                <a:spLocks noChangeShapeType="1"/>
              </p:cNvSpPr>
              <p:nvPr/>
            </p:nvSpPr>
            <p:spPr bwMode="auto">
              <a:xfrm flipH="1">
                <a:off x="376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2" name="Line 229"/>
              <p:cNvSpPr>
                <a:spLocks noChangeShapeType="1"/>
              </p:cNvSpPr>
              <p:nvPr/>
            </p:nvSpPr>
            <p:spPr bwMode="auto">
              <a:xfrm flipH="1">
                <a:off x="3796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grpSp>
            <p:nvGrpSpPr>
              <p:cNvPr id="12403" name="Group 230"/>
              <p:cNvGrpSpPr/>
              <p:nvPr/>
            </p:nvGrpSpPr>
            <p:grpSpPr>
              <a:xfrm>
                <a:off x="3796" y="1379"/>
                <a:ext cx="145" cy="118"/>
                <a:chOff x="3963" y="2822"/>
                <a:chExt cx="145" cy="118"/>
              </a:xfrm>
            </p:grpSpPr>
            <p:sp>
              <p:nvSpPr>
                <p:cNvPr id="12424" name="Line 231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5" name="Line 232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6" name="Line 233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7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8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</p:grpSp>
          <p:sp>
            <p:nvSpPr>
              <p:cNvPr id="12404" name="Line 236"/>
              <p:cNvSpPr>
                <a:spLocks noChangeShapeType="1"/>
              </p:cNvSpPr>
              <p:nvPr/>
            </p:nvSpPr>
            <p:spPr bwMode="auto">
              <a:xfrm flipH="1">
                <a:off x="397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5" name="Line 237"/>
              <p:cNvSpPr>
                <a:spLocks noChangeShapeType="1"/>
              </p:cNvSpPr>
              <p:nvPr/>
            </p:nvSpPr>
            <p:spPr bwMode="auto">
              <a:xfrm flipH="1">
                <a:off x="3975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6" name="Line 238"/>
              <p:cNvSpPr>
                <a:spLocks noChangeShapeType="1"/>
              </p:cNvSpPr>
              <p:nvPr/>
            </p:nvSpPr>
            <p:spPr bwMode="auto">
              <a:xfrm flipH="1">
                <a:off x="4011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7" name="Line 239"/>
              <p:cNvSpPr>
                <a:spLocks noChangeShapeType="1"/>
              </p:cNvSpPr>
              <p:nvPr/>
            </p:nvSpPr>
            <p:spPr bwMode="auto">
              <a:xfrm flipH="1">
                <a:off x="4047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8" name="Line 240"/>
              <p:cNvSpPr>
                <a:spLocks noChangeShapeType="1"/>
              </p:cNvSpPr>
              <p:nvPr/>
            </p:nvSpPr>
            <p:spPr bwMode="auto">
              <a:xfrm flipH="1">
                <a:off x="4084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sp>
            <p:nvSpPr>
              <p:cNvPr id="12409" name="Line 241"/>
              <p:cNvSpPr>
                <a:spLocks noChangeShapeType="1"/>
              </p:cNvSpPr>
              <p:nvPr/>
            </p:nvSpPr>
            <p:spPr bwMode="auto">
              <a:xfrm flipH="1">
                <a:off x="4120" y="1379"/>
                <a:ext cx="0" cy="6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grpSp>
            <p:nvGrpSpPr>
              <p:cNvPr id="12410" name="Group 242"/>
              <p:cNvGrpSpPr/>
              <p:nvPr/>
            </p:nvGrpSpPr>
            <p:grpSpPr>
              <a:xfrm>
                <a:off x="4156" y="1379"/>
                <a:ext cx="145" cy="118"/>
                <a:chOff x="3963" y="2822"/>
                <a:chExt cx="145" cy="118"/>
              </a:xfrm>
            </p:grpSpPr>
            <p:sp>
              <p:nvSpPr>
                <p:cNvPr id="12419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0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1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2" name="Line 246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23" name="Line 247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</p:grpSp>
          <p:sp>
            <p:nvSpPr>
              <p:cNvPr id="12411" name="Line 248"/>
              <p:cNvSpPr>
                <a:spLocks noChangeShapeType="1"/>
              </p:cNvSpPr>
              <p:nvPr/>
            </p:nvSpPr>
            <p:spPr bwMode="auto">
              <a:xfrm flipH="1">
                <a:off x="4337" y="1379"/>
                <a:ext cx="0" cy="11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  <p:grpSp>
            <p:nvGrpSpPr>
              <p:cNvPr id="12412" name="Group 249"/>
              <p:cNvGrpSpPr/>
              <p:nvPr/>
            </p:nvGrpSpPr>
            <p:grpSpPr>
              <a:xfrm>
                <a:off x="4336" y="1379"/>
                <a:ext cx="145" cy="118"/>
                <a:chOff x="3963" y="2822"/>
                <a:chExt cx="145" cy="118"/>
              </a:xfrm>
            </p:grpSpPr>
            <p:sp>
              <p:nvSpPr>
                <p:cNvPr id="12414" name="Line 250"/>
                <p:cNvSpPr>
                  <a:spLocks noChangeShapeType="1"/>
                </p:cNvSpPr>
                <p:nvPr/>
              </p:nvSpPr>
              <p:spPr bwMode="auto">
                <a:xfrm flipH="1">
                  <a:off x="3963" y="2822"/>
                  <a:ext cx="0" cy="11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15" name="Line 251"/>
                <p:cNvSpPr>
                  <a:spLocks noChangeShapeType="1"/>
                </p:cNvSpPr>
                <p:nvPr/>
              </p:nvSpPr>
              <p:spPr bwMode="auto">
                <a:xfrm flipH="1">
                  <a:off x="3999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16" name="Line 252"/>
                <p:cNvSpPr>
                  <a:spLocks noChangeShapeType="1"/>
                </p:cNvSpPr>
                <p:nvPr/>
              </p:nvSpPr>
              <p:spPr bwMode="auto">
                <a:xfrm flipH="1">
                  <a:off x="4035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17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4072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  <p:sp>
              <p:nvSpPr>
                <p:cNvPr id="12418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4108" y="2822"/>
                  <a:ext cx="0" cy="6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/>
                </a:p>
              </p:txBody>
            </p:sp>
          </p:grpSp>
          <p:sp>
            <p:nvSpPr>
              <p:cNvPr id="12413" name="Line 255"/>
              <p:cNvSpPr>
                <a:spLocks noChangeShapeType="1"/>
              </p:cNvSpPr>
              <p:nvPr/>
            </p:nvSpPr>
            <p:spPr bwMode="auto">
              <a:xfrm flipH="1">
                <a:off x="4517" y="1379"/>
                <a:ext cx="0" cy="118"/>
              </a:xfrm>
              <a:prstGeom prst="line">
                <a:avLst/>
              </a:prstGeom>
              <a:noFill/>
              <a:ln w="19050">
                <a:solidFill>
                  <a:srgbClr val="333333"/>
                </a:solidFill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/>
              </a:p>
            </p:txBody>
          </p:sp>
        </p:grpSp>
        <p:grpSp>
          <p:nvGrpSpPr>
            <p:cNvPr id="12303" name="Group 256"/>
            <p:cNvGrpSpPr/>
            <p:nvPr/>
          </p:nvGrpSpPr>
          <p:grpSpPr>
            <a:xfrm>
              <a:off x="1100" y="2109"/>
              <a:ext cx="2538" cy="246"/>
              <a:chOff x="936" y="1548"/>
              <a:chExt cx="3438" cy="498"/>
            </a:xfrm>
          </p:grpSpPr>
          <p:sp>
            <p:nvSpPr>
              <p:cNvPr id="12304" name="Rectangle 257" descr="栎木"/>
              <p:cNvSpPr>
                <a:spLocks noChangeArrowheads="1"/>
              </p:cNvSpPr>
              <p:nvPr/>
            </p:nvSpPr>
            <p:spPr bwMode="auto">
              <a:xfrm>
                <a:off x="936" y="1548"/>
                <a:ext cx="2748" cy="492"/>
              </a:xfrm>
              <a:prstGeom prst="rect">
                <a:avLst/>
              </a:prstGeom>
              <a:blipFill dpi="0" rotWithShape="1">
                <a:blip r:embed="rId2"/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wrap="none" anchor="ctr"/>
              <a:lstStyle>
                <a:defPPr/>
              </a:lstStyle>
              <a:p>
                <a:pPr/>
                <a:endParaRPr lang="zh-CN" altLang="zh-CN">
                  <a:latin typeface="Times New Roman" pitchFamily="18" charset="0"/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05" name="AutoShape 258" descr="栎木"/>
              <p:cNvSpPr>
                <a:spLocks noChangeArrowheads="1"/>
              </p:cNvSpPr>
              <p:nvPr/>
            </p:nvSpPr>
            <p:spPr bwMode="auto">
              <a:xfrm rot="5400000">
                <a:off x="3780" y="1452"/>
                <a:ext cx="492" cy="696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2">
                  <a:alphaModFix amt="40000"/>
                </a:blip>
                <a:tile tx="0" ty="0" sx="100000" sy="100000" flip="none" algn="tl"/>
              </a:blipFill>
              <a:ln w="9525">
                <a:solidFill>
                  <a:schemeClr val="tx1"/>
                </a:solidFill>
                <a:miter lim="800000"/>
              </a:ln>
            </p:spPr>
            <p:txBody>
              <a:bodyPr rot="10800000" vert="eaVert" wrap="none" anchor="ctr"/>
              <a:lstStyle>
                <a:defPPr/>
              </a:lstStyle>
              <a:p>
                <a:pPr/>
                <a:endParaRPr lang="zh-CN" altLang="zh-CN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</p:grpSp>
      <p:sp>
        <p:nvSpPr>
          <p:cNvPr id="140" name="Line 259"/>
          <p:cNvSpPr>
            <a:spLocks noChangeShapeType="1"/>
          </p:cNvSpPr>
          <p:nvPr/>
        </p:nvSpPr>
        <p:spPr bwMode="auto">
          <a:xfrm rot="-1610508" flipH="1" flipV="1">
            <a:off x="5422900" y="4483100"/>
            <a:ext cx="242888" cy="917575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txBody>
          <a:bodyPr/>
          <a:lstStyle>
            <a:defPPr/>
          </a:lstStyle>
          <a:p>
            <a:pPr/>
            <a:endParaRPr lang="zh-CN" altLang="en-US"/>
          </a:p>
        </p:txBody>
      </p:sp>
      <p:sp>
        <p:nvSpPr>
          <p:cNvPr id="141" name="Line 388"/>
          <p:cNvSpPr>
            <a:spLocks noChangeShapeType="1"/>
          </p:cNvSpPr>
          <p:nvPr/>
        </p:nvSpPr>
        <p:spPr bwMode="auto">
          <a:xfrm rot="2757892" flipV="1">
            <a:off x="5772944" y="4496594"/>
            <a:ext cx="1588" cy="952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142" name="Picture 391" descr="u=3185689198,3543603771&amp;fm=3&amp;gp=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238816">
            <a:off x="5340350" y="3460750"/>
            <a:ext cx="638175" cy="6477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3" name="Line 130"/>
          <p:cNvSpPr>
            <a:spLocks noChangeShapeType="1"/>
          </p:cNvSpPr>
          <p:nvPr/>
        </p:nvSpPr>
        <p:spPr bwMode="auto">
          <a:xfrm flipH="1" flipV="1">
            <a:off x="5672138" y="4324350"/>
            <a:ext cx="0" cy="952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</a:ln>
        </p:spPr>
        <p:txBody>
          <a:bodyPr/>
          <a:lstStyle>
            <a:defPPr/>
          </a:lstStyle>
          <a:p>
            <a:pPr/>
            <a:endParaRPr lang="zh-CN" altLang="en-US"/>
          </a:p>
        </p:txBody>
      </p:sp>
      <p:pic>
        <p:nvPicPr>
          <p:cNvPr id="144" name="Picture 392" descr="u=3185689198,3543603771&amp;fm=3&amp;gp=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 rot="-1612912">
            <a:off x="6056313" y="3968750"/>
            <a:ext cx="647700" cy="6381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45" name="Picture 393" descr="u=3185689198,3543603771&amp;fm=3&amp;gp=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 rot="733515">
            <a:off x="4548188" y="4025900"/>
            <a:ext cx="650875" cy="5857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6" name="Text Box 397"/>
          <p:cNvSpPr txBox="1">
            <a:spLocks noChangeArrowheads="1"/>
          </p:cNvSpPr>
          <p:nvPr/>
        </p:nvSpPr>
        <p:spPr bwMode="auto">
          <a:xfrm>
            <a:off x="3684588" y="3603625"/>
            <a:ext cx="1152525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147" name="Text Box 398"/>
          <p:cNvSpPr txBox="1">
            <a:spLocks noChangeArrowheads="1"/>
          </p:cNvSpPr>
          <p:nvPr/>
        </p:nvSpPr>
        <p:spPr bwMode="auto">
          <a:xfrm>
            <a:off x="6705600" y="3738563"/>
            <a:ext cx="1152525" cy="1189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×</a:t>
            </a:r>
          </a:p>
        </p:txBody>
      </p:sp>
      <p:sp>
        <p:nvSpPr>
          <p:cNvPr id="148" name="Text Box 399"/>
          <p:cNvSpPr txBox="1">
            <a:spLocks noChangeArrowheads="1"/>
          </p:cNvSpPr>
          <p:nvPr/>
        </p:nvSpPr>
        <p:spPr bwMode="auto">
          <a:xfrm>
            <a:off x="5268913" y="2549525"/>
            <a:ext cx="1152525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>
              <a:spcBef>
                <a:spcPct val="50000"/>
              </a:spcBef>
            </a:pPr>
            <a:r>
              <a:rPr kumimoji="1" lang="en-US" altLang="zh-CN" sz="7200" b="1">
                <a:solidFill>
                  <a:srgbClr val="FF33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√</a:t>
            </a:r>
          </a:p>
        </p:txBody>
      </p:sp>
      <p:sp>
        <p:nvSpPr>
          <p:cNvPr id="71822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838200" y="1143000"/>
            <a:ext cx="7620000" cy="1295400"/>
          </a:xfrm>
        </p:spPr>
        <p:txBody>
          <a:bodyPr/>
          <a:lstStyle>
            <a:defPPr/>
          </a:lstStyle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视线正对刻度线。</a:t>
            </a:r>
          </a:p>
          <a:p>
            <a:pPr eaLnBrk="1" hangingPunct="1"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视线应与刻度尺的尺面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垂直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，不能歪斜。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8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41" grpId="0"/>
      <p:bldP spid="143" grpId="0"/>
      <p:bldP spid="146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AutoShape 14"/>
          <p:cNvSpPr>
            <a:spLocks noChangeArrowheads="1"/>
          </p:cNvSpPr>
          <p:nvPr/>
        </p:nvSpPr>
        <p:spPr bwMode="auto">
          <a:xfrm>
            <a:off x="1384300" y="2667000"/>
            <a:ext cx="1587500" cy="685800"/>
          </a:xfrm>
          <a:prstGeom prst="cube">
            <a:avLst>
              <a:gd name="adj" fmla="val 112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838200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读数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90600"/>
            <a:ext cx="8610600" cy="1752600"/>
          </a:xfrm>
        </p:spPr>
        <p:txBody>
          <a:bodyPr/>
          <a:lstStyle>
            <a:defPPr/>
          </a:lstStyle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数值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，数值要读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准确值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估计值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估计值。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准确读出的数字，由分度值决定。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估计值</a:t>
            </a: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——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准确值下一位，且仅有一位。</a:t>
            </a:r>
          </a:p>
        </p:txBody>
      </p:sp>
      <p:pic>
        <p:nvPicPr>
          <p:cNvPr id="13317" name="Picture 13" descr="精品电学各章知识点图片0047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5307013"/>
            <a:ext cx="3695700" cy="116998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2720" name="Rectangle 16"/>
          <p:cNvSpPr>
            <a:spLocks noChangeArrowheads="1"/>
          </p:cNvSpPr>
          <p:nvPr/>
        </p:nvSpPr>
        <p:spPr bwMode="auto">
          <a:xfrm>
            <a:off x="5105400" y="3124200"/>
            <a:ext cx="2971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0.1cm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物体长度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2.37cm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3319" name="Picture 17" descr="精品电学各章知识点图片0046a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43000" y="3352800"/>
            <a:ext cx="3695700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2722" name="Rectangle 18"/>
          <p:cNvSpPr>
            <a:spLocks noChangeArrowheads="1"/>
          </p:cNvSpPr>
          <p:nvPr/>
        </p:nvSpPr>
        <p:spPr bwMode="auto">
          <a:xfrm>
            <a:off x="5105400" y="5334000"/>
            <a:ext cx="2971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1cm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物体长度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2.4cm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sp>
        <p:nvSpPr>
          <p:cNvPr id="13321" name="AutoShape 19"/>
          <p:cNvSpPr>
            <a:spLocks noChangeArrowheads="1"/>
          </p:cNvSpPr>
          <p:nvPr/>
        </p:nvSpPr>
        <p:spPr bwMode="auto">
          <a:xfrm>
            <a:off x="1384300" y="4622800"/>
            <a:ext cx="1587500" cy="685800"/>
          </a:xfrm>
          <a:prstGeom prst="cube">
            <a:avLst>
              <a:gd name="adj" fmla="val 11231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2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2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>
            <a:defPPr/>
          </a:lstStyle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测量法则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测量中的有效数字保留到仪器精度的下一位。</a:t>
            </a:r>
          </a:p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当用毫米刻度尺（分度值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0.1cm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），准确值写到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0.1cm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，估计值写到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0.1cm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下一位。</a:t>
            </a:r>
          </a:p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占位。</a:t>
            </a:r>
          </a:p>
          <a:p>
            <a:pPr eaLnBrk="1" hangingPunct="1"/>
            <a:endParaRPr lang="en-US" altLang="zh-CN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5334000" cy="9445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记录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838200"/>
            <a:ext cx="7924800" cy="990600"/>
          </a:xfrm>
        </p:spPr>
        <p:txBody>
          <a:bodyPr/>
          <a:lstStyle>
            <a:defPPr/>
          </a:lstStyle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记录结果包括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数值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没有单位时记录无意义。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212850" y="1866900"/>
            <a:ext cx="2819400" cy="1828800"/>
          </a:xfrm>
          <a:prstGeom prst="cube">
            <a:avLst>
              <a:gd name="adj" fmla="val 11273"/>
            </a:avLst>
          </a:prstGeom>
          <a:solidFill>
            <a:schemeClr val="folHlink"/>
          </a:solidFill>
          <a:ln w="22225">
            <a:solidFill>
              <a:schemeClr val="tx1"/>
            </a:solidFill>
            <a:miter lim="800000"/>
          </a:ln>
        </p:spPr>
        <p:txBody>
          <a:bodyPr wrap="none" anchor="ctr"/>
          <a:lstStyle>
            <a:defPPr/>
          </a:lstStyle>
          <a:p>
            <a:pPr/>
            <a:endParaRPr lang="zh-CN" altLang="en-US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5365" name="Text Box 11"/>
          <p:cNvSpPr txBox="1">
            <a:spLocks noChangeArrowheads="1"/>
          </p:cNvSpPr>
          <p:nvPr/>
        </p:nvSpPr>
        <p:spPr bwMode="auto">
          <a:xfrm>
            <a:off x="666750" y="3759200"/>
            <a:ext cx="6553200" cy="457200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准确值为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估计值为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单位为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endParaRPr lang="en-US" altLang="zh-CN" sz="240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366" name="Rectangle 12"/>
          <p:cNvSpPr>
            <a:spLocks noChangeArrowheads="1"/>
          </p:cNvSpPr>
          <p:nvPr/>
        </p:nvSpPr>
        <p:spPr bwMode="auto">
          <a:xfrm>
            <a:off x="622300" y="4340225"/>
            <a:ext cx="4159250" cy="461963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lang="zh-CN" altLang="en-US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此时物体长度为</a:t>
            </a:r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</a:p>
        </p:txBody>
      </p:sp>
      <p:sp>
        <p:nvSpPr>
          <p:cNvPr id="115725" name="Text Box 13"/>
          <p:cNvSpPr txBox="1">
            <a:spLocks noChangeArrowheads="1"/>
          </p:cNvSpPr>
          <p:nvPr/>
        </p:nvSpPr>
        <p:spPr bwMode="auto">
          <a:xfrm>
            <a:off x="2114550" y="3771900"/>
            <a:ext cx="569913" cy="461963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2.6</a:t>
            </a:r>
          </a:p>
        </p:txBody>
      </p:sp>
      <p:sp>
        <p:nvSpPr>
          <p:cNvPr id="115726" name="Text Box 14"/>
          <p:cNvSpPr txBox="1">
            <a:spLocks noChangeArrowheads="1"/>
          </p:cNvSpPr>
          <p:nvPr/>
        </p:nvSpPr>
        <p:spPr bwMode="auto">
          <a:xfrm>
            <a:off x="3333750" y="4340225"/>
            <a:ext cx="1117600" cy="461963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2.65cm</a:t>
            </a:r>
          </a:p>
        </p:txBody>
      </p: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5924550" y="3746500"/>
            <a:ext cx="577850" cy="461963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</a:p>
        </p:txBody>
      </p:sp>
      <p:sp>
        <p:nvSpPr>
          <p:cNvPr id="115728" name="Text Box 16"/>
          <p:cNvSpPr txBox="1">
            <a:spLocks noChangeArrowheads="1"/>
          </p:cNvSpPr>
          <p:nvPr/>
        </p:nvSpPr>
        <p:spPr bwMode="auto">
          <a:xfrm>
            <a:off x="4248150" y="3746500"/>
            <a:ext cx="723900" cy="461963"/>
          </a:xfrm>
          <a:prstGeom prst="rect">
            <a:avLst/>
          </a:prstGeom>
          <a:noFill/>
          <a:ln w="31750">
            <a:noFill/>
            <a:miter lim="800000"/>
          </a:ln>
        </p:spPr>
        <p:txBody>
          <a:bodyPr wrap="none">
            <a:spAutoFit/>
          </a:bodyPr>
          <a:lstStyle>
            <a:defPPr/>
          </a:lstStyle>
          <a:p>
            <a:pPr/>
            <a:r>
              <a:rPr lang="en-US" altLang="zh-CN" sz="2400" b="1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0.05</a:t>
            </a:r>
          </a:p>
        </p:txBody>
      </p:sp>
      <p:pic>
        <p:nvPicPr>
          <p:cNvPr id="15371" name="Picture 12" descr="精品电学各章知识点图片0046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33600"/>
            <a:ext cx="5715000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5" grpId="0"/>
      <p:bldP spid="115726" grpId="0"/>
      <p:bldP spid="115727" grpId="0"/>
      <p:bldP spid="1157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019800" cy="792162"/>
          </a:xfrm>
        </p:spPr>
        <p:txBody>
          <a:bodyPr/>
          <a:lstStyle>
            <a:defPPr/>
          </a:lstStyle>
          <a:p>
            <a:pPr eaLnBrk="1" hangingPunct="1"/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零点修正法</a:t>
            </a:r>
          </a:p>
        </p:txBody>
      </p:sp>
      <p:sp>
        <p:nvSpPr>
          <p:cNvPr id="84996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1752600"/>
          </a:xfrm>
          <a:noFill/>
        </p:spPr>
        <p:txBody>
          <a:bodyPr/>
          <a:lstStyle>
            <a:defPPr/>
          </a:lstStyle>
          <a:p>
            <a:pPr eaLnBrk="1" hangingPunct="1"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零刻度线磨损时，要将其他刻度线（常选整数值）作为起始刻度测起，测量结果应该等于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读出的刻度值减去作为起始的刻度值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16388" name="Picture 5" descr="八年物理上册笔记 01-01长度和时间的测量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66800" y="3276600"/>
            <a:ext cx="5791200" cy="26384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81800" cy="639762"/>
          </a:xfrm>
        </p:spPr>
        <p:txBody>
          <a:bodyPr/>
          <a:lstStyle>
            <a:defPPr/>
          </a:lstStyle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．测量长度的特殊方法</a:t>
            </a:r>
            <a:endParaRPr lang="zh-CN" altLang="en-US" sz="36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153400" cy="1981200"/>
          </a:xfrm>
        </p:spPr>
        <p:txBody>
          <a:bodyPr/>
          <a:lstStyle>
            <a:defPPr/>
          </a:lstStyle>
          <a:p>
            <a:pPr eaLnBrk="1" hangingPunct="1">
              <a:buClr>
                <a:schemeClr val="bg1"/>
              </a:buClr>
              <a:buFont typeface="Wingdings" pitchFamily="2" charset="2"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）累积法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适合微小物体的测量。测出多个相同微小量的总长度，除以个数即可。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如测纸厚，测细丝直径。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 r="136" b="778"/>
          <a:stretch>
            <a:fillRect/>
          </a:stretch>
        </p:blipFill>
        <p:spPr bwMode="auto">
          <a:xfrm>
            <a:off x="685800" y="3124200"/>
            <a:ext cx="3505200" cy="29924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5800" y="3200400"/>
            <a:ext cx="4151313" cy="2819400"/>
          </a:xfrm>
          <a:prstGeom prst="rect">
            <a:avLst/>
          </a:prstGeom>
          <a:noFill/>
          <a:ln w="28575" algn="ctr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350838"/>
            <a:ext cx="8763000" cy="639762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）尺板法（三角板刻度尺配合法、平移法）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5791200" cy="2514600"/>
          </a:xfrm>
        </p:spPr>
        <p:txBody>
          <a:bodyPr/>
          <a:lstStyle>
            <a:defPPr/>
          </a:lstStyle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要点：夹紧、对齐、垂直。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方法：两板一尺、一板一尺</a:t>
            </a:r>
          </a:p>
          <a:p>
            <a:pPr eaLnBrk="1" hangingPunct="1">
              <a:lnSpc>
                <a:spcPct val="8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应用：物体表面凹凸不平或几何形状不规则时，用此法。如测量硬币、圆、圆柱体的直径和圆锥体的高。</a:t>
            </a:r>
          </a:p>
        </p:txBody>
      </p:sp>
      <p:pic>
        <p:nvPicPr>
          <p:cNvPr id="18436" name="Picture 7" descr="特殊测量  两板一尺法[1]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800" y="3352800"/>
            <a:ext cx="5029200" cy="328136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7" name="Picture 8" descr="特殊测量 一尺一板法0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1200" y="914400"/>
            <a:ext cx="2895600" cy="25781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8438" name="Picture 9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486400" y="3505200"/>
            <a:ext cx="3200400" cy="304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086600" cy="4873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）化曲为直法（棉线法）：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001000" cy="2209800"/>
          </a:xfrm>
        </p:spPr>
        <p:txBody>
          <a:bodyPr/>
          <a:lstStyle>
            <a:defPPr/>
          </a:lstStyle>
          <a:p>
            <a:pPr eaLnBrk="1" hangingPunct="1"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用无伸缩的棉线与曲线完全重合，做好两端标记，然后将棉线拉直，用刻度尺量出棉线上两个标记间的长度即为曲线长度。</a:t>
            </a:r>
          </a:p>
          <a:p>
            <a:pPr eaLnBrk="1" hangingPunct="1"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如测地图册上的铁路线长。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8600" y="2667000"/>
            <a:ext cx="4419600" cy="3821113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 r="145" b="85"/>
          <a:stretch>
            <a:fillRect/>
          </a:stretch>
        </p:blipFill>
        <p:spPr bwMode="auto">
          <a:xfrm>
            <a:off x="228600" y="2743200"/>
            <a:ext cx="3733800" cy="28194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5105400" cy="685800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36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）滚轮法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229600" cy="1447800"/>
          </a:xfrm>
        </p:spPr>
        <p:txBody>
          <a:bodyPr/>
          <a:lstStyle>
            <a:defPPr/>
          </a:lstStyle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用轮子沿较长的线段滚动，记下轮子滚动圈数，用轮子周长乘以圈数就得线段的长度。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" pitchFamily="2" charset="2"/>
              <a:buChar char="l"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测跑道或道路长度、汽车里程表。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4800600"/>
            <a:ext cx="5943600" cy="17541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38200" y="2362200"/>
            <a:ext cx="4191000" cy="2346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4" name="Picture 1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304800"/>
            <a:ext cx="4164013" cy="6553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157" name="Rectangle 13"/>
          <p:cNvSpPr>
            <a:spLocks noGrp="1" noChangeArrowheads="1"/>
          </p:cNvSpPr>
          <p:nvPr>
            <p:ph type="title"/>
          </p:nvPr>
        </p:nvSpPr>
        <p:spPr>
          <a:xfrm>
            <a:off x="7162800" y="533400"/>
            <a:ext cx="838200" cy="5715000"/>
          </a:xfrm>
        </p:spPr>
        <p:txBody>
          <a:bodyPr/>
          <a:lstStyle>
            <a:defPPr/>
          </a:lstStyle>
          <a:p>
            <a:pPr algn="l" eaLnBrk="1" hangingPunct="1"/>
            <a:r>
              <a:rPr kumimoji="1" lang="zh-CN" altLang="en-US" sz="40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凭感觉判断不准确！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/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常见长度估测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defPPr/>
          </a:lstStyle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桌子高度约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80cm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中学生身高约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1.6m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教室每层楼高约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教室门高约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成人步距约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物理课本长约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26cm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新铅笔长约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0.17m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21508" name="内容占位符 3"/>
          <p:cNvSpPr>
            <a:spLocks noGrp="1"/>
          </p:cNvSpPr>
          <p:nvPr>
            <p:ph sz="half" idx="2"/>
          </p:nvPr>
        </p:nvSpPr>
        <p:spPr>
          <a:xfrm>
            <a:off x="4724400" y="1676400"/>
            <a:ext cx="4038600" cy="4525963"/>
          </a:xfrm>
        </p:spPr>
        <p:txBody>
          <a:bodyPr/>
          <a:lstStyle>
            <a:defPPr/>
          </a:lstStyle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硬币的厚度约为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2mm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食指指甲宽度约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1cm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一张纸厚度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100μm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头发丝直径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70μm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PM2.5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指悬浮颗粒直径约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2.5μm</a:t>
            </a:r>
            <a:r>
              <a:rPr lang="zh-CN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/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病毒的直径约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100nm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zh-CN" altLang="zh-CN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/>
            <a:endParaRPr lang="zh-CN" altLang="en-US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2163"/>
          </a:xfrm>
        </p:spPr>
        <p:txBody>
          <a:bodyPr/>
          <a:lstStyle>
            <a:defPPr/>
          </a:lstStyle>
          <a:p>
            <a:pPr eaLnBrk="1" hangingPunct="1"/>
            <a:r>
              <a:rPr lang="zh-CN" altLang="en-US" sz="40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比较各种长度单位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>
            <a:defPPr/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、国际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单位制：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）；米（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）分米（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）、厘米（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）、毫米（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）、微米（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μm 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）、纳米（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nm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、我国市制单位：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里、丈、尺、寸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千米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=2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里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米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=3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尺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、英制单位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英里、英尺（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ft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）、英寸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英尺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=0.3048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米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、航海单位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海里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海里 </a:t>
            </a:r>
            <a:r>
              <a:rPr kumimoji="1"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 1.852 </a:t>
            </a:r>
            <a:r>
              <a:rPr kumimoji="1"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千米</a:t>
            </a: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457200"/>
            <a:ext cx="5257800" cy="4111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2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想想议议：人体的 “尺”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8458200" cy="2971800"/>
          </a:xfrm>
        </p:spPr>
        <p:txBody>
          <a:bodyPr/>
          <a:lstStyle>
            <a:defPPr/>
          </a:lstStyle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庹（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tuó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 也叫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臂展，成年人两臂侧平伸直时两中指指尖的距离。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拃（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zhǎ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）：张开手，拇指尖到中指尖之间的距离。</a:t>
            </a:r>
          </a:p>
          <a:p>
            <a:pPr eaLnBrk="1" hangingPunct="1">
              <a:lnSpc>
                <a:spcPct val="130000"/>
              </a:lnSpc>
              <a:buClr>
                <a:schemeClr val="bg1"/>
              </a:buClr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步幅：走路时两脚尖之间的距离。</a:t>
            </a:r>
          </a:p>
        </p:txBody>
      </p:sp>
      <p:pic>
        <p:nvPicPr>
          <p:cNvPr id="23556" name="Picture 4" descr="2012版人教版标准图标 想想议议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246063"/>
            <a:ext cx="866775" cy="82073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2514600" cy="5486400"/>
          </a:xfrm>
        </p:spPr>
        <p:txBody>
          <a:bodyPr/>
          <a:lstStyle>
            <a:defPPr/>
          </a:lstStyle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在美术中画人体时，经常用如下方法估计人体比例：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个头高；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个头高；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个头高；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个头高；</a:t>
            </a:r>
          </a:p>
          <a:p>
            <a:pPr eaLnBrk="1" hangingPunct="1">
              <a:lnSpc>
                <a:spcPct val="120000"/>
              </a:lnSpc>
              <a:buClr>
                <a:schemeClr val="bg1"/>
              </a:buClr>
            </a:pP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个半成人头高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……</a:t>
            </a:r>
          </a:p>
          <a:p>
            <a:pPr eaLnBrk="1" hangingPunct="1">
              <a:lnSpc>
                <a:spcPct val="80000"/>
              </a:lnSpc>
            </a:pPr>
            <a:endParaRPr lang="en-US" altLang="zh-CN" sz="2200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43200" y="228600"/>
            <a:ext cx="6137275" cy="6477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172200" cy="639762"/>
          </a:xfrm>
        </p:spPr>
        <p:txBody>
          <a:bodyPr/>
          <a:lstStyle>
            <a:defPPr/>
          </a:lstStyle>
          <a:p>
            <a:pPr eaLnBrk="1" hangingPunct="1"/>
            <a:r>
              <a:rPr lang="en-US" altLang="zh-CN" sz="41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“</a:t>
            </a:r>
            <a:r>
              <a:rPr lang="zh-CN" altLang="en-US" sz="41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头高”作尺</a:t>
            </a:r>
          </a:p>
        </p:txBody>
      </p:sp>
      <p:pic>
        <p:nvPicPr>
          <p:cNvPr id="24581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204700" y="11341100"/>
            <a:ext cx="355600" cy="4445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>
            <a:defPPr/>
          </a:lstStyle>
          <a:p>
            <a:pPr eaLnBrk="1" hangingPunct="1"/>
            <a:r>
              <a:rPr kumimoji="1"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凭感觉判断不准确</a:t>
            </a:r>
            <a:r>
              <a:rPr kumimoji="1" lang="zh-CN" altLang="en-US" sz="3200" b="1" smtClean="0">
                <a:solidFill>
                  <a:schemeClr val="tx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！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b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需要借助测量仪器或工具进行科学测量</a:t>
            </a: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200" y="1905000"/>
            <a:ext cx="2857500" cy="21717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200" y="1752600"/>
            <a:ext cx="3810000" cy="43434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1" name="Picture 6" descr="tempretrue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600" y="1447800"/>
            <a:ext cx="831850" cy="46482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102" name="Picture 7" descr="042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62000" y="4343400"/>
            <a:ext cx="2095500" cy="20859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>
    <p:cover dir="r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990600"/>
            <a:ext cx="7772400" cy="1600200"/>
          </a:xfrm>
        </p:spPr>
        <p:txBody>
          <a:bodyPr/>
          <a:lstStyle>
            <a:defPPr/>
          </a:lstStyle>
          <a:p>
            <a:pPr eaLnBrk="1" hangingPunct="1">
              <a:defRPr/>
            </a:pPr>
            <a:r>
              <a:rPr lang="zh-CN" altLang="en-US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第一章 机械运动</a:t>
            </a:r>
            <a:b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长度和时间的测量</a:t>
            </a:r>
            <a:b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（第</a:t>
            </a:r>
            <a:r>
              <a:rPr lang="en-US" altLang="zh-CN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课时）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172200"/>
            <a:ext cx="5562600" cy="533400"/>
          </a:xfrm>
        </p:spPr>
        <p:txBody>
          <a:bodyPr/>
          <a:lstStyle>
            <a:defPPr/>
          </a:lstStyle>
          <a:p>
            <a:pPr eaLnBrk="1" hangingPunct="1">
              <a:lnSpc>
                <a:spcPct val="90000"/>
              </a:lnSpc>
              <a:defRPr/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鞍山市育才中学物理组  徐成宇</a:t>
            </a:r>
          </a:p>
        </p:txBody>
      </p:sp>
      <p:pic>
        <p:nvPicPr>
          <p:cNvPr id="5124" name="Picture 5" descr="E:\李燃\教师教学用书\人民教育电子音像出版社 社标字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50050" y="6253163"/>
            <a:ext cx="2173288" cy="477837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161925" y="376238"/>
            <a:ext cx="7069138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/>
          </a:lstStyle>
          <a:p>
            <a:pPr/>
            <a:r>
              <a:rPr kumimoji="1" lang="zh-CN" altLang="en-US" sz="2000" b="1">
                <a:solidFill>
                  <a:srgbClr val="111111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义务教育教科书  物理  八年级  上册</a:t>
            </a:r>
          </a:p>
        </p:txBody>
      </p:sp>
    </p:spTree>
  </p:cSld>
  <p:clrMapOvr>
    <a:masterClrMapping/>
  </p:clrMapOvr>
  <p:transition>
    <p:cover dir="r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191000" cy="533400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一、长度的单位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458200" cy="2971800"/>
          </a:xfrm>
        </p:spPr>
        <p:txBody>
          <a:bodyPr/>
          <a:lstStyle>
            <a:defPPr/>
          </a:lstStyle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国际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单位制（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SI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endParaRPr lang="zh-CN" altLang="en-US" sz="24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．基本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单位：米，符号（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lvl="1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常用单位：</a:t>
            </a:r>
          </a:p>
          <a:p>
            <a:pPr lvl="2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比米大的：千米（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km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）；</a:t>
            </a:r>
          </a:p>
          <a:p>
            <a:pPr lvl="2"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比米小的：分米（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）、厘米（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）、毫米（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）、微米（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μm</a:t>
            </a:r>
            <a:r>
              <a:rPr kumimoji="1" lang="en-US" altLang="zh-CN" sz="24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）、纳米（</a:t>
            </a: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nm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</a:pPr>
            <a:r>
              <a:rPr kumimoji="1"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kumimoji="1"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单位换算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</a:t>
            </a:r>
          </a:p>
        </p:txBody>
      </p:sp>
      <p:pic>
        <p:nvPicPr>
          <p:cNvPr id="15431" name="Picture 71" descr="初中物理各章知识点图片0009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95400" y="3575050"/>
            <a:ext cx="4724400" cy="12350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432" name="Rectangle 72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876800"/>
            <a:ext cx="7010400" cy="1752600"/>
          </a:xfrm>
        </p:spPr>
        <p:txBody>
          <a:bodyPr/>
          <a:lstStyle>
            <a:defPPr/>
          </a:lstStyle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进率：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1000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10</a:t>
            </a:r>
          </a:p>
          <a:p>
            <a:pPr lvl="1" eaLnBrk="1" hangingPunct="1">
              <a:buClr>
                <a:schemeClr val="bg1"/>
              </a:buClr>
            </a:pPr>
            <a:r>
              <a:rPr kumimoji="1"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换算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：大化小，小化大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形式：科学计数法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43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algn="l" eaLnBrk="1" hangingPunct="1"/>
            <a:r>
              <a:rPr kumimoji="1" lang="en-US" altLang="zh-CN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40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．估测长度：</a:t>
            </a:r>
            <a:endParaRPr kumimoji="1" lang="zh-CN" altLang="en-US" sz="40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7315200" cy="685800"/>
          </a:xfrm>
        </p:spPr>
        <p:txBody>
          <a:bodyPr/>
          <a:lstStyle>
            <a:defPPr/>
          </a:lstStyle>
          <a:p>
            <a:pPr eaLnBrk="1" hangingPunct="1">
              <a:buFontTx/>
              <a:buNone/>
            </a:pP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体验</a:t>
            </a:r>
            <a:r>
              <a:rPr kumimoji="1"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1m</a:t>
            </a:r>
            <a:r>
              <a:rPr kumimoji="1"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长度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810000" y="2362200"/>
            <a:ext cx="2727325" cy="3886200"/>
            <a:chOff x="4297" y="1310"/>
            <a:chExt cx="1134" cy="1615"/>
          </a:xfrm>
        </p:grpSpPr>
        <p:sp>
          <p:nvSpPr>
            <p:cNvPr id="7174" name="Rectangle 5"/>
            <p:cNvSpPr>
              <a:spLocks noChangeArrowheads="1"/>
            </p:cNvSpPr>
            <p:nvPr/>
          </p:nvSpPr>
          <p:spPr bwMode="auto">
            <a:xfrm>
              <a:off x="4297" y="1310"/>
              <a:ext cx="1134" cy="1615"/>
            </a:xfrm>
            <a:prstGeom prst="rect">
              <a:avLst/>
            </a:prstGeom>
            <a:solidFill>
              <a:srgbClr val="E9EBFF"/>
            </a:solidFill>
            <a:ln w="38100" cmpd="dbl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defPPr/>
            </a:lstStyle>
            <a:p>
              <a:pPr/>
              <a:endParaRPr lang="zh-CN" altLang="en-US"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175" name="Group 6"/>
            <p:cNvGrpSpPr/>
            <p:nvPr/>
          </p:nvGrpSpPr>
          <p:grpSpPr>
            <a:xfrm>
              <a:off x="4609" y="1848"/>
              <a:ext cx="511" cy="936"/>
              <a:chOff x="3844" y="1508"/>
              <a:chExt cx="482" cy="822"/>
            </a:xfrm>
          </p:grpSpPr>
          <p:sp>
            <p:nvSpPr>
              <p:cNvPr id="7180" name="Freeform 7"/>
              <p:cNvSpPr/>
              <p:nvPr/>
            </p:nvSpPr>
            <p:spPr bwMode="auto">
              <a:xfrm>
                <a:off x="3844" y="1508"/>
                <a:ext cx="286" cy="762"/>
              </a:xfrm>
              <a:custGeom>
                <a:gdLst>
                  <a:gd name="T0" fmla="*/ 42 w 237"/>
                  <a:gd name="T1" fmla="*/ 1209 h 605"/>
                  <a:gd name="T2" fmla="*/ 27 w 237"/>
                  <a:gd name="T3" fmla="*/ 641 h 605"/>
                  <a:gd name="T4" fmla="*/ 1 w 237"/>
                  <a:gd name="T5" fmla="*/ 387 h 605"/>
                  <a:gd name="T6" fmla="*/ 27 w 237"/>
                  <a:gd name="T7" fmla="*/ 164 h 605"/>
                  <a:gd name="T8" fmla="*/ 164 w 237"/>
                  <a:gd name="T9" fmla="*/ 24 h 605"/>
                  <a:gd name="T10" fmla="*/ 280 w 237"/>
                  <a:gd name="T11" fmla="*/ 24 h 605"/>
                  <a:gd name="T12" fmla="*/ 416 w 237"/>
                  <a:gd name="T13" fmla="*/ 79 h 6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7"/>
                  <a:gd name="T22" fmla="*/ 0 h 605"/>
                  <a:gd name="T23" fmla="*/ 237 w 237"/>
                  <a:gd name="T24" fmla="*/ 605 h 605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6" h="605">
                    <a:moveTo>
                      <a:pt x="24" y="605"/>
                    </a:moveTo>
                    <a:cubicBezTo>
                      <a:pt x="21" y="559"/>
                      <a:pt x="19" y="389"/>
                      <a:pt x="15" y="321"/>
                    </a:cubicBezTo>
                    <a:cubicBezTo>
                      <a:pt x="11" y="253"/>
                      <a:pt x="1" y="234"/>
                      <a:pt x="1" y="194"/>
                    </a:cubicBezTo>
                    <a:cubicBezTo>
                      <a:pt x="1" y="154"/>
                      <a:pt x="0" y="112"/>
                      <a:pt x="15" y="82"/>
                    </a:cubicBezTo>
                    <a:cubicBezTo>
                      <a:pt x="30" y="52"/>
                      <a:pt x="70" y="24"/>
                      <a:pt x="94" y="12"/>
                    </a:cubicBezTo>
                    <a:cubicBezTo>
                      <a:pt x="118" y="0"/>
                      <a:pt x="135" y="8"/>
                      <a:pt x="159" y="12"/>
                    </a:cubicBezTo>
                    <a:cubicBezTo>
                      <a:pt x="182" y="16"/>
                      <a:pt x="222" y="32"/>
                      <a:pt x="237" y="40"/>
                    </a:cubicBezTo>
                  </a:path>
                </a:pathLst>
              </a:custGeom>
              <a:solidFill>
                <a:srgbClr val="FFB7B9"/>
              </a:solidFill>
              <a:ln w="2857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7181" name="Freeform 8"/>
              <p:cNvSpPr/>
              <p:nvPr/>
            </p:nvSpPr>
            <p:spPr bwMode="auto">
              <a:xfrm>
                <a:off x="3844" y="1538"/>
                <a:ext cx="482" cy="792"/>
              </a:xfrm>
              <a:custGeom>
                <a:gdLst>
                  <a:gd name="T0" fmla="*/ 334 w 405"/>
                  <a:gd name="T1" fmla="*/ 0 h 742"/>
                  <a:gd name="T2" fmla="*/ 502 w 405"/>
                  <a:gd name="T3" fmla="*/ 109 h 742"/>
                  <a:gd name="T4" fmla="*/ 549 w 405"/>
                  <a:gd name="T5" fmla="*/ 221 h 742"/>
                  <a:gd name="T6" fmla="*/ 561 w 405"/>
                  <a:gd name="T7" fmla="*/ 351 h 742"/>
                  <a:gd name="T8" fmla="*/ 576 w 405"/>
                  <a:gd name="T9" fmla="*/ 521 h 742"/>
                  <a:gd name="T10" fmla="*/ 587 w 405"/>
                  <a:gd name="T11" fmla="*/ 848 h 742"/>
                  <a:gd name="T12" fmla="*/ 0 w 405"/>
                  <a:gd name="T13" fmla="*/ 852 h 7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5"/>
                  <a:gd name="T22" fmla="*/ 0 h 742"/>
                  <a:gd name="T23" fmla="*/ 405 w 405"/>
                  <a:gd name="T24" fmla="*/ 742 h 742"/>
                </a:gdLst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5" h="742">
                    <a:moveTo>
                      <a:pt x="198" y="0"/>
                    </a:moveTo>
                    <a:cubicBezTo>
                      <a:pt x="213" y="15"/>
                      <a:pt x="277" y="60"/>
                      <a:pt x="298" y="90"/>
                    </a:cubicBezTo>
                    <a:cubicBezTo>
                      <a:pt x="319" y="120"/>
                      <a:pt x="318" y="148"/>
                      <a:pt x="325" y="182"/>
                    </a:cubicBezTo>
                    <a:cubicBezTo>
                      <a:pt x="331" y="216"/>
                      <a:pt x="330" y="248"/>
                      <a:pt x="333" y="289"/>
                    </a:cubicBezTo>
                    <a:cubicBezTo>
                      <a:pt x="335" y="331"/>
                      <a:pt x="340" y="360"/>
                      <a:pt x="342" y="428"/>
                    </a:cubicBezTo>
                    <a:cubicBezTo>
                      <a:pt x="344" y="496"/>
                      <a:pt x="405" y="652"/>
                      <a:pt x="348" y="697"/>
                    </a:cubicBezTo>
                    <a:cubicBezTo>
                      <a:pt x="291" y="742"/>
                      <a:pt x="72" y="700"/>
                      <a:pt x="0" y="701"/>
                    </a:cubicBezTo>
                  </a:path>
                </a:pathLst>
              </a:custGeom>
              <a:solidFill>
                <a:srgbClr val="FFB7B9"/>
              </a:solidFill>
              <a:ln w="28575">
                <a:noFill/>
                <a:round/>
              </a:ln>
            </p:spPr>
            <p:txBody>
              <a:bodyPr/>
              <a:lstStyle>
                <a:defPPr/>
              </a:lstStyle>
              <a:p>
                <a:pPr/>
                <a:endParaRPr lang="zh-CN" altLang="en-US">
                  <a:latin typeface="Times New Roman" pitchFamily="18" charset="0"/>
                  <a:ea typeface="楷体" pitchFamily="49" charset="-122"/>
                  <a:cs typeface="Times New Roman" pitchFamily="18" charset="0"/>
                </a:endParaRPr>
              </a:p>
            </p:txBody>
          </p:sp>
          <p:grpSp>
            <p:nvGrpSpPr>
              <p:cNvPr id="7182" name="Group 9"/>
              <p:cNvGrpSpPr/>
              <p:nvPr/>
            </p:nvGrpSpPr>
            <p:grpSpPr>
              <a:xfrm>
                <a:off x="3844" y="1508"/>
                <a:ext cx="439" cy="762"/>
                <a:chOff x="3844" y="1508"/>
                <a:chExt cx="439" cy="762"/>
              </a:xfrm>
            </p:grpSpPr>
            <p:sp>
              <p:nvSpPr>
                <p:cNvPr id="7183" name="Freeform 10"/>
                <p:cNvSpPr/>
                <p:nvPr/>
              </p:nvSpPr>
              <p:spPr bwMode="auto">
                <a:xfrm>
                  <a:off x="3844" y="1508"/>
                  <a:ext cx="286" cy="762"/>
                </a:xfrm>
                <a:custGeom>
                  <a:gdLst>
                    <a:gd name="T0" fmla="*/ 42 w 237"/>
                    <a:gd name="T1" fmla="*/ 1209 h 605"/>
                    <a:gd name="T2" fmla="*/ 27 w 237"/>
                    <a:gd name="T3" fmla="*/ 641 h 605"/>
                    <a:gd name="T4" fmla="*/ 1 w 237"/>
                    <a:gd name="T5" fmla="*/ 387 h 605"/>
                    <a:gd name="T6" fmla="*/ 27 w 237"/>
                    <a:gd name="T7" fmla="*/ 164 h 605"/>
                    <a:gd name="T8" fmla="*/ 164 w 237"/>
                    <a:gd name="T9" fmla="*/ 24 h 605"/>
                    <a:gd name="T10" fmla="*/ 280 w 237"/>
                    <a:gd name="T11" fmla="*/ 24 h 605"/>
                    <a:gd name="T12" fmla="*/ 416 w 237"/>
                    <a:gd name="T13" fmla="*/ 79 h 6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7"/>
                    <a:gd name="T22" fmla="*/ 0 h 605"/>
                    <a:gd name="T23" fmla="*/ 237 w 237"/>
                    <a:gd name="T24" fmla="*/ 605 h 605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6" h="605">
                      <a:moveTo>
                        <a:pt x="24" y="605"/>
                      </a:moveTo>
                      <a:cubicBezTo>
                        <a:pt x="21" y="559"/>
                        <a:pt x="19" y="389"/>
                        <a:pt x="15" y="321"/>
                      </a:cubicBezTo>
                      <a:cubicBezTo>
                        <a:pt x="11" y="253"/>
                        <a:pt x="1" y="234"/>
                        <a:pt x="1" y="194"/>
                      </a:cubicBezTo>
                      <a:cubicBezTo>
                        <a:pt x="1" y="154"/>
                        <a:pt x="0" y="112"/>
                        <a:pt x="15" y="82"/>
                      </a:cubicBezTo>
                      <a:cubicBezTo>
                        <a:pt x="30" y="52"/>
                        <a:pt x="70" y="24"/>
                        <a:pt x="94" y="12"/>
                      </a:cubicBezTo>
                      <a:cubicBezTo>
                        <a:pt x="118" y="0"/>
                        <a:pt x="135" y="8"/>
                        <a:pt x="159" y="12"/>
                      </a:cubicBezTo>
                      <a:cubicBezTo>
                        <a:pt x="182" y="16"/>
                        <a:pt x="222" y="32"/>
                        <a:pt x="237" y="4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84" name="Freeform 11"/>
                <p:cNvSpPr/>
                <p:nvPr/>
              </p:nvSpPr>
              <p:spPr bwMode="auto">
                <a:xfrm>
                  <a:off x="4124" y="1560"/>
                  <a:ext cx="159" cy="710"/>
                </a:xfrm>
                <a:custGeom>
                  <a:gdLst>
                    <a:gd name="T0" fmla="*/ 0 w 159"/>
                    <a:gd name="T1" fmla="*/ 0 h 710"/>
                    <a:gd name="T2" fmla="*/ 85 w 159"/>
                    <a:gd name="T3" fmla="*/ 80 h 710"/>
                    <a:gd name="T4" fmla="*/ 116 w 159"/>
                    <a:gd name="T5" fmla="*/ 171 h 710"/>
                    <a:gd name="T6" fmla="*/ 124 w 159"/>
                    <a:gd name="T7" fmla="*/ 276 h 710"/>
                    <a:gd name="T8" fmla="*/ 136 w 159"/>
                    <a:gd name="T9" fmla="*/ 413 h 710"/>
                    <a:gd name="T10" fmla="*/ 136 w 159"/>
                    <a:gd name="T11" fmla="*/ 551 h 710"/>
                    <a:gd name="T12" fmla="*/ 159 w 159"/>
                    <a:gd name="T13" fmla="*/ 710 h 71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9"/>
                    <a:gd name="T22" fmla="*/ 0 h 710"/>
                    <a:gd name="T23" fmla="*/ 159 w 159"/>
                    <a:gd name="T24" fmla="*/ 710 h 710"/>
                  </a:gdLst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9" h="710">
                      <a:moveTo>
                        <a:pt x="0" y="0"/>
                      </a:moveTo>
                      <a:cubicBezTo>
                        <a:pt x="15" y="13"/>
                        <a:pt x="66" y="52"/>
                        <a:pt x="85" y="80"/>
                      </a:cubicBezTo>
                      <a:cubicBezTo>
                        <a:pt x="104" y="108"/>
                        <a:pt x="108" y="137"/>
                        <a:pt x="116" y="171"/>
                      </a:cubicBezTo>
                      <a:cubicBezTo>
                        <a:pt x="122" y="203"/>
                        <a:pt x="121" y="236"/>
                        <a:pt x="124" y="276"/>
                      </a:cubicBezTo>
                      <a:cubicBezTo>
                        <a:pt x="127" y="317"/>
                        <a:pt x="134" y="368"/>
                        <a:pt x="136" y="413"/>
                      </a:cubicBezTo>
                      <a:cubicBezTo>
                        <a:pt x="137" y="460"/>
                        <a:pt x="132" y="501"/>
                        <a:pt x="136" y="551"/>
                      </a:cubicBezTo>
                      <a:cubicBezTo>
                        <a:pt x="139" y="600"/>
                        <a:pt x="155" y="684"/>
                        <a:pt x="159" y="710"/>
                      </a:cubicBezTo>
                    </a:path>
                  </a:pathLst>
                </a:custGeom>
                <a:noFill/>
                <a:ln w="2857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85" name="Freeform 12"/>
                <p:cNvSpPr/>
                <p:nvPr/>
              </p:nvSpPr>
              <p:spPr bwMode="auto">
                <a:xfrm rot="-201987">
                  <a:off x="3844" y="1508"/>
                  <a:ext cx="332" cy="340"/>
                </a:xfrm>
                <a:custGeom>
                  <a:gdLst>
                    <a:gd name="T0" fmla="*/ 11 w 332"/>
                    <a:gd name="T1" fmla="*/ 214 h 300"/>
                    <a:gd name="T2" fmla="*/ 29 w 332"/>
                    <a:gd name="T3" fmla="*/ 317 h 300"/>
                    <a:gd name="T4" fmla="*/ 66 w 332"/>
                    <a:gd name="T5" fmla="*/ 397 h 300"/>
                    <a:gd name="T6" fmla="*/ 268 w 332"/>
                    <a:gd name="T7" fmla="*/ 401 h 300"/>
                    <a:gd name="T8" fmla="*/ 332 w 332"/>
                    <a:gd name="T9" fmla="*/ 181 h 300"/>
                    <a:gd name="T10" fmla="*/ 268 w 332"/>
                    <a:gd name="T11" fmla="*/ 31 h 300"/>
                    <a:gd name="T12" fmla="*/ 78 w 332"/>
                    <a:gd name="T13" fmla="*/ 16 h 300"/>
                    <a:gd name="T14" fmla="*/ 12 w 332"/>
                    <a:gd name="T15" fmla="*/ 129 h 300"/>
                    <a:gd name="T16" fmla="*/ 4 w 332"/>
                    <a:gd name="T17" fmla="*/ 222 h 3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32"/>
                    <a:gd name="T28" fmla="*/ 0 h 300"/>
                    <a:gd name="T29" fmla="*/ 332 w 332"/>
                    <a:gd name="T30" fmla="*/ 300 h 300"/>
                  </a:gdLst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32" h="300">
                      <a:moveTo>
                        <a:pt x="11" y="147"/>
                      </a:moveTo>
                      <a:cubicBezTo>
                        <a:pt x="14" y="159"/>
                        <a:pt x="20" y="197"/>
                        <a:pt x="29" y="218"/>
                      </a:cubicBezTo>
                      <a:cubicBezTo>
                        <a:pt x="38" y="239"/>
                        <a:pt x="26" y="264"/>
                        <a:pt x="66" y="273"/>
                      </a:cubicBezTo>
                      <a:cubicBezTo>
                        <a:pt x="106" y="282"/>
                        <a:pt x="224" y="300"/>
                        <a:pt x="268" y="275"/>
                      </a:cubicBezTo>
                      <a:cubicBezTo>
                        <a:pt x="312" y="251"/>
                        <a:pt x="332" y="167"/>
                        <a:pt x="332" y="124"/>
                      </a:cubicBezTo>
                      <a:cubicBezTo>
                        <a:pt x="332" y="81"/>
                        <a:pt x="309" y="40"/>
                        <a:pt x="268" y="21"/>
                      </a:cubicBezTo>
                      <a:cubicBezTo>
                        <a:pt x="226" y="1"/>
                        <a:pt x="120" y="0"/>
                        <a:pt x="78" y="11"/>
                      </a:cubicBezTo>
                      <a:cubicBezTo>
                        <a:pt x="36" y="22"/>
                        <a:pt x="24" y="65"/>
                        <a:pt x="12" y="89"/>
                      </a:cubicBezTo>
                      <a:cubicBezTo>
                        <a:pt x="0" y="113"/>
                        <a:pt x="6" y="140"/>
                        <a:pt x="4" y="153"/>
                      </a:cubicBezTo>
                    </a:path>
                  </a:pathLst>
                </a:custGeom>
                <a:solidFill>
                  <a:srgbClr val="FFDDDE"/>
                </a:solidFill>
                <a:ln w="2857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86" name="Freeform 13"/>
                <p:cNvSpPr/>
                <p:nvPr/>
              </p:nvSpPr>
              <p:spPr bwMode="auto">
                <a:xfrm rot="-5694571">
                  <a:off x="3997" y="1893"/>
                  <a:ext cx="19" cy="126"/>
                </a:xfrm>
                <a:custGeom>
                  <a:gdLst>
                    <a:gd name="T0" fmla="*/ 0 w 51"/>
                    <a:gd name="T1" fmla="*/ 0 h 256"/>
                    <a:gd name="T2" fmla="*/ 0 w 51"/>
                    <a:gd name="T3" fmla="*/ 19 h 256"/>
                    <a:gd name="T4" fmla="*/ 3 w 51"/>
                    <a:gd name="T5" fmla="*/ 31 h 256"/>
                    <a:gd name="T6" fmla="*/ 0 60000 65536"/>
                    <a:gd name="T7" fmla="*/ 0 60000 65536"/>
                    <a:gd name="T8" fmla="*/ 0 60000 65536"/>
                    <a:gd name="T9" fmla="*/ 0 w 51"/>
                    <a:gd name="T10" fmla="*/ 0 h 256"/>
                    <a:gd name="T11" fmla="*/ 51 w 51"/>
                    <a:gd name="T12" fmla="*/ 256 h 25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87" name="Freeform 14"/>
                <p:cNvSpPr/>
                <p:nvPr/>
              </p:nvSpPr>
              <p:spPr bwMode="auto">
                <a:xfrm rot="-5694571">
                  <a:off x="4048" y="1895"/>
                  <a:ext cx="19" cy="126"/>
                </a:xfrm>
                <a:custGeom>
                  <a:gdLst>
                    <a:gd name="T0" fmla="*/ 0 w 51"/>
                    <a:gd name="T1" fmla="*/ 0 h 256"/>
                    <a:gd name="T2" fmla="*/ 0 w 51"/>
                    <a:gd name="T3" fmla="*/ 19 h 256"/>
                    <a:gd name="T4" fmla="*/ 3 w 51"/>
                    <a:gd name="T5" fmla="*/ 31 h 256"/>
                    <a:gd name="T6" fmla="*/ 0 60000 65536"/>
                    <a:gd name="T7" fmla="*/ 0 60000 65536"/>
                    <a:gd name="T8" fmla="*/ 0 60000 65536"/>
                    <a:gd name="T9" fmla="*/ 0 w 51"/>
                    <a:gd name="T10" fmla="*/ 0 h 256"/>
                    <a:gd name="T11" fmla="*/ 51 w 51"/>
                    <a:gd name="T12" fmla="*/ 256 h 25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  <p:sp>
              <p:nvSpPr>
                <p:cNvPr id="7188" name="Freeform 15"/>
                <p:cNvSpPr/>
                <p:nvPr/>
              </p:nvSpPr>
              <p:spPr bwMode="auto">
                <a:xfrm rot="-5694571">
                  <a:off x="4069" y="2184"/>
                  <a:ext cx="18" cy="130"/>
                </a:xfrm>
                <a:custGeom>
                  <a:gdLst>
                    <a:gd name="T0" fmla="*/ 0 w 51"/>
                    <a:gd name="T1" fmla="*/ 0 h 256"/>
                    <a:gd name="T2" fmla="*/ 0 w 51"/>
                    <a:gd name="T3" fmla="*/ 21 h 256"/>
                    <a:gd name="T4" fmla="*/ 2 w 51"/>
                    <a:gd name="T5" fmla="*/ 34 h 256"/>
                    <a:gd name="T6" fmla="*/ 0 60000 65536"/>
                    <a:gd name="T7" fmla="*/ 0 60000 65536"/>
                    <a:gd name="T8" fmla="*/ 0 60000 65536"/>
                    <a:gd name="T9" fmla="*/ 0 w 51"/>
                    <a:gd name="T10" fmla="*/ 0 h 256"/>
                    <a:gd name="T11" fmla="*/ 51 w 51"/>
                    <a:gd name="T12" fmla="*/ 256 h 256"/>
                  </a:gdLst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1" h="256">
                      <a:moveTo>
                        <a:pt x="7" y="0"/>
                      </a:moveTo>
                      <a:cubicBezTo>
                        <a:pt x="3" y="58"/>
                        <a:pt x="0" y="117"/>
                        <a:pt x="7" y="160"/>
                      </a:cubicBezTo>
                      <a:cubicBezTo>
                        <a:pt x="14" y="203"/>
                        <a:pt x="32" y="229"/>
                        <a:pt x="51" y="256"/>
                      </a:cubicBezTo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</a:ln>
              </p:spPr>
              <p:txBody>
                <a:bodyPr/>
                <a:lstStyle>
                  <a:defPPr/>
                </a:lstStyle>
                <a:p>
                  <a:pPr/>
                  <a:endParaRPr lang="zh-CN" altLang="en-US">
                    <a:latin typeface="Times New Roman" pitchFamily="18" charset="0"/>
                    <a:ea typeface="楷体" pitchFamily="49" charset="-122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7176" name="Line 16"/>
            <p:cNvSpPr>
              <a:spLocks noChangeShapeType="1"/>
            </p:cNvSpPr>
            <p:nvPr/>
          </p:nvSpPr>
          <p:spPr bwMode="auto">
            <a:xfrm flipH="1">
              <a:off x="4581" y="1650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>
              <a:defPPr/>
            </a:lstStyle>
            <a:p>
              <a:pPr/>
              <a:endParaRPr lang="zh-CN" altLang="en-US"/>
            </a:p>
          </p:txBody>
        </p:sp>
        <p:sp>
          <p:nvSpPr>
            <p:cNvPr id="3" name="Line 17"/>
            <p:cNvSpPr>
              <a:spLocks noChangeShapeType="1"/>
            </p:cNvSpPr>
            <p:nvPr/>
          </p:nvSpPr>
          <p:spPr bwMode="auto">
            <a:xfrm>
              <a:off x="4581" y="1763"/>
              <a:ext cx="4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>
              <a:defPPr/>
            </a:lstStyle>
            <a:p>
              <a:pPr/>
              <a:endParaRPr lang="zh-CN" altLang="en-US"/>
            </a:p>
          </p:txBody>
        </p:sp>
        <p:sp>
          <p:nvSpPr>
            <p:cNvPr id="7178" name="Line 18"/>
            <p:cNvSpPr>
              <a:spLocks noChangeShapeType="1"/>
            </p:cNvSpPr>
            <p:nvPr/>
          </p:nvSpPr>
          <p:spPr bwMode="auto">
            <a:xfrm flipH="1">
              <a:off x="5006" y="1650"/>
              <a:ext cx="0" cy="1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>
              <a:defPPr/>
            </a:lstStyle>
            <a:p>
              <a:pPr/>
              <a:endParaRPr lang="zh-CN" altLang="en-US"/>
            </a:p>
          </p:txBody>
        </p:sp>
        <p:sp>
          <p:nvSpPr>
            <p:cNvPr id="7179" name="Text Box 19"/>
            <p:cNvSpPr txBox="1">
              <a:spLocks noChangeArrowheads="1"/>
            </p:cNvSpPr>
            <p:nvPr/>
          </p:nvSpPr>
          <p:spPr bwMode="auto">
            <a:xfrm>
              <a:off x="4497" y="1366"/>
              <a:ext cx="679" cy="1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>
              <a:defPPr/>
            </a:lstStyle>
            <a:p>
              <a:pPr>
                <a:spcBef>
                  <a:spcPct val="50000"/>
                </a:spcBef>
              </a:pPr>
              <a:r>
                <a:rPr lang="en-US" altLang="zh-CN" sz="2000" b="1">
                  <a:solidFill>
                    <a:srgbClr val="CC0000"/>
                  </a:solidFill>
                  <a:latin typeface="Times New Roman" pitchFamily="18" charset="0"/>
                  <a:ea typeface="楷体" pitchFamily="49" charset="-122"/>
                  <a:cs typeface="Times New Roman" pitchFamily="18" charset="0"/>
                </a:rPr>
                <a:t>1cm</a:t>
              </a:r>
            </a:p>
          </p:txBody>
        </p:sp>
      </p:grpSp>
      <p:pic>
        <p:nvPicPr>
          <p:cNvPr id="7177" name="Picture 5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2362200"/>
            <a:ext cx="2476500" cy="38100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defPPr/>
          </a:lstStyle>
          <a:p>
            <a:pPr eaLnBrk="1" hangingPunct="1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估测练习</a:t>
            </a:r>
          </a:p>
        </p:txBody>
      </p:sp>
      <p:sp>
        <p:nvSpPr>
          <p:cNvPr id="8195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defPPr/>
          </a:lstStyle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课桌高度约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800_____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中学生身高约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1.6___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教室每层楼高约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教室门高约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物理课本长约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26____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成人走两步的距离约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15____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AutoNum type="arabicPeriod"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新冠病毒的直径约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125_____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 marL="514350" indent="-514350" eaLnBrk="1" hangingPunct="1">
              <a:buFontTx/>
              <a:buNone/>
            </a:pP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dm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nm</a:t>
            </a:r>
            <a:endParaRPr lang="zh-CN" altLang="en-US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1" name="Picture 3" descr="D:\我的文档\Pictures\114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0" y="990600"/>
            <a:ext cx="3267366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3886200" cy="563563"/>
          </a:xfrm>
        </p:spPr>
        <p:txBody>
          <a:bodyPr/>
          <a:lstStyle>
            <a:defPPr/>
          </a:lstStyle>
          <a:p>
            <a:pPr algn="l" eaLnBrk="1" hangingPunct="1"/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二、长度的测量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685800"/>
            <a:ext cx="8001000" cy="1371600"/>
          </a:xfrm>
        </p:spPr>
        <p:txBody>
          <a:bodyPr/>
          <a:lstStyle>
            <a:defPPr/>
          </a:lstStyle>
          <a:p>
            <a:pPr eaLnBrk="1" hangingPunct="1">
              <a:buClr>
                <a:schemeClr val="bg1"/>
              </a:buClr>
            </a:pPr>
            <a:r>
              <a:rPr lang="en-US" altLang="zh-CN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．基本工具：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</a:t>
            </a:r>
            <a:r>
              <a:rPr lang="zh-CN" altLang="en-US" sz="24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其它：三角尺、卷尺、皮尺等。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精确工具：游标卡尺、螺旋测微器（千分尺）</a:t>
            </a:r>
          </a:p>
        </p:txBody>
      </p:sp>
      <p:pic>
        <p:nvPicPr>
          <p:cNvPr id="20494" name="Picture 14" descr="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33800" y="152400"/>
            <a:ext cx="4632325" cy="7143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1" name="Picture 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3810000"/>
            <a:ext cx="3200400" cy="10382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2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19800" y="2286000"/>
            <a:ext cx="2362200" cy="14700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3" name="Picture 1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467600" y="990600"/>
            <a:ext cx="1289050" cy="13716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4" name="Picture 20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1000" y="4873625"/>
            <a:ext cx="4572000" cy="15319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5" name="Picture 21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486400" y="5257800"/>
            <a:ext cx="3124200" cy="139223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9226" name="Picture 2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4800" y="2133600"/>
            <a:ext cx="5257800" cy="250983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/>
          <a:lstStyle>
            <a:defPPr/>
          </a:lstStyle>
          <a:p>
            <a:pPr algn="l" eaLnBrk="1" hangingPunct="1"/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．正确使用刻度尺方法（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选、放、看、读、记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8686800" cy="2514600"/>
          </a:xfrm>
        </p:spPr>
        <p:txBody>
          <a:bodyPr/>
          <a:lstStyle>
            <a:defPPr/>
          </a:lstStyle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使用前：</a:t>
            </a:r>
          </a:p>
          <a:p>
            <a:pPr eaLnBrk="1" hangingPunct="1">
              <a:buClr>
                <a:schemeClr val="bg1"/>
              </a:buClr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）根据实际需要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选择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刻度尺，并看清：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零刻度线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量程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</a:p>
          <a:p>
            <a:pPr lvl="1" eaLnBrk="1" hangingPunct="1"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③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分度值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</p:txBody>
      </p:sp>
      <p:pic>
        <p:nvPicPr>
          <p:cNvPr id="22534" name="Picture 6" descr="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62000" y="3886200"/>
            <a:ext cx="6994525" cy="10795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22545" name="Picture 17" descr="精品电学各章知识点图片0047a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5181600"/>
            <a:ext cx="4724400" cy="1169988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132</Paragraphs>
  <Slides>23</Slides>
  <Notes>0</Notes>
  <TotalTime>2288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9">
      <vt:lpstr>Arial</vt:lpstr>
      <vt:lpstr>宋体</vt:lpstr>
      <vt:lpstr>Times New Roman</vt:lpstr>
      <vt:lpstr>楷体</vt:lpstr>
      <vt:lpstr>Wingdings</vt:lpstr>
      <vt:lpstr>默认设计模板</vt:lpstr>
      <vt:lpstr>PowerPoint Presentation</vt:lpstr>
      <vt:lpstr>凭感觉判断不准确！</vt:lpstr>
      <vt:lpstr>凭感觉判断不准确！ 需要借助测量仪器或工具进行科学测量</vt:lpstr>
      <vt:lpstr>第一章 机械运动第1节 长度和时间的测量（第1课时）</vt:lpstr>
      <vt:lpstr>一、长度的单位</vt:lpstr>
      <vt:lpstr>3．估测长度：</vt:lpstr>
      <vt:lpstr>估测练习</vt:lpstr>
      <vt:lpstr>二、长度的测量</vt:lpstr>
      <vt:lpstr>2．正确使用刻度尺方法（选、放、看、读、记）</vt:lpstr>
      <vt:lpstr>使用时：</vt:lpstr>
      <vt:lpstr>（3）观看：</vt:lpstr>
      <vt:lpstr>（4）读数：</vt:lpstr>
      <vt:lpstr>测量法则</vt:lpstr>
      <vt:lpstr>（5）记录：</vt:lpstr>
      <vt:lpstr>零点修正法</vt:lpstr>
      <vt:lpstr>3．测量长度的特殊方法</vt:lpstr>
      <vt:lpstr>（2）尺板法（三角板刻度尺配合法、平移法）</vt:lpstr>
      <vt:lpstr>（3）化曲为直法（棉线法）：</vt:lpstr>
      <vt:lpstr>（4）滚轮法</vt:lpstr>
      <vt:lpstr>常见长度估测</vt:lpstr>
      <vt:lpstr>比较各种长度单位</vt:lpstr>
      <vt:lpstr>想想议议：人体的 “尺”</vt:lpstr>
      <vt:lpstr>“头高”作尺</vt:lpstr>
    </vt:vector>
  </TitlesOfParts>
  <LinksUpToDate>0</LinksUpToDate>
  <SharedDoc>0</SharedDoc>
  <HyperlinksChanged>0</HyperlinksChanged>
  <Application>Aspose.Slides for .NET</Application>
  <AppVersion>20.0500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1601-01-01T00:00:00Z</cp:lastPrinted>
  <dcterms:created xsi:type="dcterms:W3CDTF">1601-01-01T00:00:00Z</dcterms:created>
  <dcterms:modified xsi:type="dcterms:W3CDTF">2020-08-12T10:20:09Z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Version">
    <vt:i4>1</vt:i4>
  </property>
</Properties>
</file>