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14" r:id="rId2"/>
    <p:sldId id="315" r:id="rId3"/>
    <p:sldId id="316" r:id="rId4"/>
    <p:sldId id="317" r:id="rId5"/>
    <p:sldId id="318" r:id="rId6"/>
    <p:sldId id="319" r:id="rId7"/>
    <p:sldId id="320" r:id="rId8"/>
    <p:sldId id="321" r:id="rId9"/>
    <p:sldId id="322" r:id="rId10"/>
    <p:sldId id="323" r:id="rId11"/>
    <p:sldId id="324" r:id="rId12"/>
    <p:sldId id="325" r:id="rId13"/>
    <p:sldId id="326" r:id="rId14"/>
    <p:sldId id="327" r:id="rId15"/>
    <p:sldId id="328" r:id="rId16"/>
    <p:sldId id="329" r:id="rId17"/>
    <p:sldId id="330" r:id="rId18"/>
  </p:sldIdLst>
  <p:sldSz cx="9144000" cy="6858000" type="screen4x3"/>
  <p:notesSz cx="7104063" cy="10234613"/>
  <p:custDataLst>
    <p:tags r:id="rId1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  <p:ext uri="{1BD7E111-0CB8-44D6-8891-C1BB2F81B7CC}">
      <p1710:readonlyRecommended xmlns:p1710="http://schemas.microsoft.com/office/powerpoint/2017/10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-1416" y="-108"/>
      </p:cViewPr>
      <p:guideLst>
        <p:guide orient="horz" pos="2120"/>
        <p:guide pos="290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3.xml"/><Relationship Id="rId4" Type="http://schemas.openxmlformats.org/officeDocument/2006/relationships/tags" Target="../tags/tag6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899100" y="914400"/>
            <a:ext cx="73494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899100" y="3560400"/>
            <a:ext cx="7349400" cy="147240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18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defPPr/>
          </a:lstStyle>
          <a:p>
            <a:fld id="{760FBDFE-C587-4B4C-A407-44438C67B59E}" type="datetimeFigureOut">
              <a:rPr lang="zh-CN" altLang="en-US" smtClean="0"/>
              <a:pPr/>
              <a:t>2020/10/9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>
            <a:defPPr/>
          </a:lstStyle>
          <a:p>
            <a:fld id="{760FBDFE-C587-4B4C-A407-44438C67B59E}" type="datetimeFigureOut">
              <a:rPr lang="zh-CN" altLang="en-US" smtClean="0"/>
              <a:pPr/>
              <a:t>2020/10/9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defPPr/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defPPr/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456300" y="774000"/>
            <a:ext cx="8229600" cy="5482800"/>
          </a:xfrm>
        </p:spPr>
        <p:txBody>
          <a:bodyPr/>
          <a:lstStyle>
            <a:defPPr/>
            <a:lvl1pPr marL="171450" indent="-1714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514350" indent="-17145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857250" indent="-17145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200150" indent="-17145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1543050" indent="-17145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>
            <a:defPPr/>
          </a:lstStyle>
          <a:p>
            <a:fld id="{760FBDFE-C587-4B4C-A407-44438C67B59E}" type="datetimeFigureOut">
              <a:rPr lang="zh-CN" altLang="en-US" smtClean="0"/>
              <a:pPr/>
              <a:t>2020/10/9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defPPr/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defPPr/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899100" y="2484000"/>
            <a:ext cx="73494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4500" b="1" i="0" u="none" strike="noStrike" kern="1200" cap="none" spc="3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899100" y="3560400"/>
            <a:ext cx="7349400" cy="4716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fld id="{760FBDFE-C587-4B4C-A407-44438C67B59E}" type="datetimeFigureOut">
              <a:rPr lang="zh-CN" altLang="en-US" smtClean="0"/>
              <a:pPr/>
              <a:t>2020/10/9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6300" y="608400"/>
            <a:ext cx="82269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700" b="1" i="0" u="none" strike="noStrike" kern="1200" cap="none" spc="3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56300" y="1490400"/>
            <a:ext cx="8226900" cy="4759200"/>
          </a:xfrm>
        </p:spPr>
        <p:txBody>
          <a:bodyPr vert="horz" lIns="90000" tIns="46800" rIns="90000" bIns="4680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kumimoji="0" lang="zh-CN" altLang="en-US" sz="135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05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05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5pPr>
            <a:lvl6pPr marL="1714500" indent="0">
              <a:buNone/>
              <a:defRPr/>
            </a:lvl6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  <a:p>
            <a:pPr lvl="4"/>
            <a:r>
              <a:rPr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defPPr/>
          </a:lstStyle>
          <a:p>
            <a:fld id="{760FBDFE-C587-4B4C-A407-44438C67B59E}" type="datetimeFigureOut">
              <a:rPr lang="zh-CN" altLang="en-US" smtClean="0"/>
              <a:pPr/>
              <a:t>2020/10/9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493100" y="3848400"/>
            <a:ext cx="58266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3300" b="1" i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</a:defRPr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493100" y="4615200"/>
            <a:ext cx="5826600" cy="86760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lnSpc>
                <a:spcPct val="130000"/>
              </a:lnSpc>
              <a:buNone/>
              <a:defRPr kumimoji="0" lang="zh-CN" altLang="en-US" sz="135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defPPr/>
          </a:lstStyle>
          <a:p>
            <a:fld id="{760FBDFE-C587-4B4C-A407-44438C67B59E}" type="datetimeFigureOut">
              <a:rPr lang="zh-CN" altLang="en-US" smtClean="0"/>
              <a:pPr/>
              <a:t>2020/10/9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6300" y="608400"/>
            <a:ext cx="82269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700" b="1" i="0" u="none" strike="noStrike" kern="1200" cap="none" spc="3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456300" y="1501200"/>
            <a:ext cx="3882600" cy="4748400"/>
          </a:xfrm>
        </p:spPr>
        <p:txBody>
          <a:bodyPr vert="horz" lIns="90000" tIns="46800" rIns="90000" bIns="4680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05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05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  <a:p>
            <a:pPr lvl="4"/>
            <a:r>
              <a:rPr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808700" y="1501200"/>
            <a:ext cx="3882600" cy="4748400"/>
          </a:xfrm>
        </p:spPr>
        <p:txBody>
          <a:bodyPr lIns="90000" tIns="46800" rIns="90000" bIns="46800">
            <a:normAutofit/>
          </a:bodyPr>
          <a:lstStyle>
            <a:lvl1pPr marL="171450" indent="-171450" eaLnBrk="1" fontAlgn="auto" latinLnBrk="0" hangingPunct="1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sz="12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/>
              </a:defRPr>
            </a:lvl1pPr>
            <a:lvl2pPr marL="514350" indent="-17145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</a:tabLst>
              <a:defRPr sz="12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/>
              </a:defRPr>
            </a:lvl2pPr>
            <a:lvl3pPr marL="857250" indent="-17145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sz="12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/>
              </a:defRPr>
            </a:lvl3pPr>
            <a:lvl4pPr marL="1200150" indent="-17145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sz="105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/>
              </a:defRPr>
            </a:lvl4pPr>
            <a:lvl5pPr eaLnBrk="1" fontAlgn="auto" latinLnBrk="0" hangingPunct="1">
              <a:lnSpc>
                <a:spcPct val="120000"/>
              </a:lnSpc>
              <a:defRPr sz="1050"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fld id="{760FBDFE-C587-4B4C-A407-44438C67B59E}" type="datetimeFigureOut">
              <a:rPr lang="zh-CN" altLang="en-US" smtClean="0"/>
              <a:pPr/>
              <a:t>2020/10/9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6300" y="608400"/>
            <a:ext cx="82269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700" b="1" i="0" u="none" strike="noStrike" kern="1200" cap="none" spc="3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456300" y="1429200"/>
            <a:ext cx="40068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ct val="0"/>
              </a:spcAft>
              <a:buNone/>
              <a:defRPr sz="1500" b="1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56300" y="1854000"/>
            <a:ext cx="4006800" cy="4395600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05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05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  <a:p>
            <a:pPr lvl="4"/>
            <a:r>
              <a:rPr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4676813" y="1421729"/>
            <a:ext cx="40068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kumimoji="0" lang="zh-CN" altLang="en-US" sz="1500" b="1" i="0" u="none" strike="noStrike" kern="1200" cap="none" spc="20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4676813" y="1854000"/>
            <a:ext cx="4006800" cy="4395600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05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05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  <a:p>
            <a:pPr lvl="4"/>
            <a:r>
              <a:rPr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defPPr/>
          </a:lstStyle>
          <a:p>
            <a:fld id="{760FBDFE-C587-4B4C-A407-44438C67B59E}" type="datetimeFigureOut">
              <a:rPr lang="zh-CN" altLang="en-US" smtClean="0"/>
              <a:pPr/>
              <a:t>2020/10/9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defPPr/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defPPr/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6300" y="608400"/>
            <a:ext cx="82269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700" b="1" i="0" u="none" strike="noStrike" kern="1200" cap="none" spc="3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defPPr/>
          </a:lstStyle>
          <a:p>
            <a:fld id="{760FBDFE-C587-4B4C-A407-44438C67B59E}" type="datetimeFigureOut">
              <a:rPr lang="zh-CN" altLang="en-US" smtClean="0"/>
              <a:pPr/>
              <a:t>2020/10/9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defPPr/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>
            <a:defPPr/>
          </a:lstStyle>
          <a:p>
            <a:fld id="{760FBDFE-C587-4B4C-A407-44438C67B59E}" type="datetimeFigureOut">
              <a:rPr lang="zh-CN" altLang="en-US" smtClean="0"/>
              <a:pPr/>
              <a:t>2020/10/9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defPPr/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defPPr/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456300" y="1555200"/>
            <a:ext cx="3924808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none" spc="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4762800" y="1555200"/>
            <a:ext cx="3920400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n-cs"/>
                <a:sym typeface="+mn-ea"/>
              </a:defRPr>
            </a:lvl1pPr>
            <a:lvl2pPr marL="342900" indent="0" defTabSz="914400" eaLnBrk="1" fontAlgn="auto" latinLnBrk="0" hangingPunct="1">
              <a:buFont typeface="Arial" panose="020B0604020202020204" pitchFamily="34" charset="0"/>
              <a:buNone/>
              <a:tabLst>
                <a:tab pos="1609725" algn="l"/>
              </a:tabLst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</a:defRPr>
            </a:lvl2pPr>
            <a:lvl3pPr eaLnBrk="1" fontAlgn="auto" latinLnBrk="0" hangingPunct="1">
              <a:buFont typeface="Arial" panose="020B0604020202020204" pitchFamily="34" charset="0"/>
              <a:buChar char="●"/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</a:defRPr>
            </a:lvl3pPr>
            <a:lvl4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</a:defRPr>
            </a:lvl4pPr>
            <a:lvl5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defPPr/>
          </a:lstStyle>
          <a:p>
            <a:fld id="{9EFD9D74-47D9-4702-A33C-335B63B48DBF}" type="datetimeFigureOut">
              <a:rPr lang="zh-CN" altLang="en-US" smtClean="0"/>
              <a:pPr/>
              <a:t>2020/10/9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fld id="{FABC47A4-756D-490B-A52F-7D9E2C9FC05F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>
            <a:defPPr/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7676100" y="914400"/>
            <a:ext cx="783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ct val="0"/>
              </a:spcAft>
              <a:buNone/>
              <a:defRPr kumimoji="0" lang="zh-CN" altLang="en-US" sz="2100" b="1" i="0" u="none" strike="noStrike" kern="1200" cap="none" spc="3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85800" y="914400"/>
            <a:ext cx="6876900" cy="5029200"/>
          </a:xfrm>
        </p:spPr>
        <p:txBody>
          <a:bodyPr vert="eaVert" lIns="46800" tIns="46800" rIns="46800" bIns="46800"/>
          <a:lstStyle>
            <a:defPPr/>
            <a:lvl1pPr marL="171450" indent="-171450" eaLnBrk="1" fontAlgn="auto" latinLnBrk="0" hangingPunct="1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514350" indent="-171450" defTabSz="91440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857250" indent="-17145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200150" indent="-171450" eaLnBrk="1" fontAlgn="auto" latinLnBrk="0" hangingPunct="1">
              <a:lnSpc>
                <a:spcPct val="120000"/>
              </a:lnSpc>
              <a:spcAft>
                <a:spcPts val="300"/>
              </a:spcAft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1543050" indent="-171450" eaLnBrk="1" fontAlgn="auto" latinLnBrk="0" hangingPunct="1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defPPr/>
          </a:lstStyle>
          <a:p>
            <a:fld id="{760FBDFE-C587-4B4C-A407-44438C67B59E}" type="datetimeFigureOut">
              <a:rPr lang="zh-CN" altLang="en-US" smtClean="0"/>
              <a:pPr/>
              <a:t>2020/10/9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defPPr/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defPPr/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7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456300" y="608400"/>
            <a:ext cx="82269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>
            <a:defPPr/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456300" y="1490400"/>
            <a:ext cx="82269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defPPr/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459000" y="6314400"/>
            <a:ext cx="2025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75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/>
              </a:defRPr>
            </a:lvl1pPr>
          </a:lstStyle>
          <a:p>
            <a:fld id="{760FBDFE-C587-4B4C-A407-44438C67B59E}" type="datetimeFigureOut">
              <a:rPr lang="zh-CN" altLang="en-US" smtClean="0"/>
              <a:pPr/>
              <a:t>2020/10/9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3087000" y="6314400"/>
            <a:ext cx="297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75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6658200" y="6314400"/>
            <a:ext cx="2025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75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/>
              </a:defRPr>
            </a:lvl1pPr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 algn="l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6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文本框 1"/>
          <p:cNvSpPr txBox="1"/>
          <p:nvPr/>
        </p:nvSpPr>
        <p:spPr>
          <a:xfrm>
            <a:off x="603250" y="2357755"/>
            <a:ext cx="7938770" cy="1938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defPPr/>
          </a:lstStyle>
          <a:p>
            <a:pPr lvl="0" indent="0" algn="ctr"/>
            <a:r>
              <a:rPr lang="zh-CN" altLang="en-US" sz="4800" b="1" dirty="0" smtClean="0">
                <a:solidFill>
                  <a:srgbClr val="FF0000"/>
                </a:soli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第一章  分子动理论与内能</a:t>
            </a:r>
          </a:p>
          <a:p>
            <a:pPr lvl="0" indent="0" algn="ctr"/>
            <a:endParaRPr lang="zh-CN" altLang="en-US" sz="3600" dirty="0">
              <a:solidFill>
                <a:srgbClr val="FF0000"/>
              </a:solidFill>
              <a:latin typeface="隶书"/>
              <a:ea typeface="隶书"/>
              <a:cs typeface="隶书" charset="0"/>
            </a:endParaRPr>
          </a:p>
          <a:p>
            <a:pPr lvl="0" indent="0" algn="ctr"/>
            <a:r>
              <a:rPr lang="en-US" sz="3600" dirty="0" smtClean="0">
                <a:solidFill>
                  <a:srgbClr val="FF0000"/>
                </a:solidFill>
                <a:effectLst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</a:t>
            </a:r>
            <a:r>
              <a:rPr sz="3600" dirty="0" smtClean="0">
                <a:solidFill>
                  <a:srgbClr val="FF0000"/>
                </a:solidFill>
                <a:effectLst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</a:t>
            </a:r>
            <a:r>
              <a:rPr lang="zh-CN" sz="3600" dirty="0" smtClean="0">
                <a:solidFill>
                  <a:srgbClr val="FF0000"/>
                </a:solidFill>
                <a:effectLst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内能和热量</a:t>
            </a:r>
          </a:p>
        </p:txBody>
      </p:sp>
      <p:cxnSp>
        <p:nvCxnSpPr>
          <p:cNvPr id="2" name="直接连接符 1"/>
          <p:cNvCxnSpPr/>
          <p:nvPr/>
        </p:nvCxnSpPr>
        <p:spPr>
          <a:xfrm>
            <a:off x="957580" y="3354705"/>
            <a:ext cx="7229475" cy="0"/>
          </a:xfrm>
          <a:prstGeom prst="line">
            <a:avLst/>
          </a:prstGeom>
          <a:ln w="38100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/>
        </p:nvSpPr>
        <p:spPr>
          <a:xfrm>
            <a:off x="349885" y="227330"/>
            <a:ext cx="2926080" cy="36830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</a:bodyPr>
          <a:lstStyle>
            <a:defPPr/>
          </a:lstStyle>
          <a:p>
            <a:r>
              <a:rPr lang="zh-CN" altLang="en-US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物理  九年级上册  教科版 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4747578" y="1223328"/>
            <a:ext cx="2328862" cy="1728787"/>
            <a:chOff x="-17" y="-11"/>
            <a:chExt cx="1729" cy="1089"/>
          </a:xfrm>
        </p:grpSpPr>
        <p:sp>
          <p:nvSpPr>
            <p:cNvPr id="27679" name="Rectangle 20"/>
            <p:cNvSpPr/>
            <p:nvPr/>
          </p:nvSpPr>
          <p:spPr>
            <a:xfrm>
              <a:off x="182" y="46"/>
              <a:ext cx="1530" cy="891"/>
            </a:xfrm>
            <a:prstGeom prst="rect">
              <a:avLst/>
            </a:prstGeom>
            <a:solidFill>
              <a:schemeClr val="bg1"/>
            </a:solidFill>
            <a:ln w="25400" cap="flat" cmpd="sng">
              <a:solidFill>
                <a:srgbClr val="3D8F95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>
              <a:spAutoFit/>
            </a:bodyPr>
            <a:lstStyle>
              <a:defPPr/>
              <a:lvl1pPr marL="342900" indent="-3429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lnSpc>
                  <a:spcPct val="125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solidFill>
                    <a:srgbClr val="000000"/>
                  </a:solidFill>
                  <a:latin typeface="宋体" panose="02010600030101010101" pitchFamily="2" charset="-122"/>
                </a:rPr>
                <a:t>用温度更高的物体使铁丝温度升高</a:t>
              </a:r>
            </a:p>
          </p:txBody>
        </p:sp>
        <p:sp>
          <p:nvSpPr>
            <p:cNvPr id="27680" name="AutoShape 5"/>
            <p:cNvSpPr/>
            <p:nvPr/>
          </p:nvSpPr>
          <p:spPr>
            <a:xfrm>
              <a:off x="-17" y="-11"/>
              <a:ext cx="160" cy="1089"/>
            </a:xfrm>
            <a:prstGeom prst="rightBrace">
              <a:avLst>
                <a:gd name="adj1" fmla="val 72316"/>
                <a:gd name="adj2" fmla="val 50000"/>
              </a:avLst>
            </a:prstGeom>
            <a:noFill/>
            <a:ln w="28575" cap="flat" cmpd="sng">
              <a:solidFill>
                <a:srgbClr val="3D8F95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>
              <a:defPPr/>
              <a:lvl1pPr marL="342900" indent="-3429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endParaRPr lang="zh-CN" altLang="en-US" sz="2400">
                <a:latin typeface="Arial" pitchFamily="34" charset="0"/>
              </a:endParaRPr>
            </a:p>
          </p:txBody>
        </p:sp>
      </p:grpSp>
      <p:grpSp>
        <p:nvGrpSpPr>
          <p:cNvPr id="4" name="Group 6"/>
          <p:cNvGrpSpPr/>
          <p:nvPr/>
        </p:nvGrpSpPr>
        <p:grpSpPr>
          <a:xfrm>
            <a:off x="4771390" y="3549015"/>
            <a:ext cx="2266950" cy="1873250"/>
            <a:chOff x="29" y="-105"/>
            <a:chExt cx="1728" cy="1180"/>
          </a:xfrm>
        </p:grpSpPr>
        <p:sp>
          <p:nvSpPr>
            <p:cNvPr id="27677" name="AutoShape 7"/>
            <p:cNvSpPr/>
            <p:nvPr/>
          </p:nvSpPr>
          <p:spPr>
            <a:xfrm>
              <a:off x="29" y="-105"/>
              <a:ext cx="136" cy="1180"/>
            </a:xfrm>
            <a:prstGeom prst="rightBrace">
              <a:avLst>
                <a:gd name="adj1" fmla="val 72303"/>
                <a:gd name="adj2" fmla="val 50000"/>
              </a:avLst>
            </a:prstGeom>
            <a:noFill/>
            <a:ln w="28575" cap="flat" cmpd="sng">
              <a:solidFill>
                <a:srgbClr val="CC0000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>
              <a:defPPr/>
              <a:lvl1pPr marL="342900" indent="-3429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endParaRPr lang="zh-CN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27678" name="Rectangle 20"/>
            <p:cNvSpPr/>
            <p:nvPr/>
          </p:nvSpPr>
          <p:spPr>
            <a:xfrm>
              <a:off x="227" y="0"/>
              <a:ext cx="1530" cy="891"/>
            </a:xfrm>
            <a:prstGeom prst="rect">
              <a:avLst/>
            </a:prstGeom>
            <a:solidFill>
              <a:schemeClr val="bg1"/>
            </a:solidFill>
            <a:ln w="25400" cap="flat" cmpd="sng">
              <a:solidFill>
                <a:srgbClr val="CC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>
              <a:spAutoFit/>
            </a:bodyPr>
            <a:lstStyle>
              <a:defPPr/>
              <a:lvl1pPr marL="342900" indent="-3429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lnSpc>
                  <a:spcPct val="125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solidFill>
                    <a:srgbClr val="000000"/>
                  </a:solidFill>
                  <a:latin typeface="宋体" panose="02010600030101010101" pitchFamily="2" charset="-122"/>
                </a:rPr>
                <a:t>温度升高的过程，往往伴随着运动</a:t>
              </a:r>
            </a:p>
          </p:txBody>
        </p:sp>
      </p:grpSp>
      <p:grpSp>
        <p:nvGrpSpPr>
          <p:cNvPr id="5" name="Group 9"/>
          <p:cNvGrpSpPr/>
          <p:nvPr/>
        </p:nvGrpSpPr>
        <p:grpSpPr>
          <a:xfrm>
            <a:off x="7074853" y="1324928"/>
            <a:ext cx="1041400" cy="1477962"/>
            <a:chOff x="0" y="114"/>
            <a:chExt cx="815" cy="931"/>
          </a:xfrm>
        </p:grpSpPr>
        <p:sp>
          <p:nvSpPr>
            <p:cNvPr id="27675" name="Text Box 3"/>
            <p:cNvSpPr txBox="1"/>
            <p:nvPr/>
          </p:nvSpPr>
          <p:spPr>
            <a:xfrm>
              <a:off x="421" y="114"/>
              <a:ext cx="394" cy="931"/>
            </a:xfrm>
            <a:prstGeom prst="rect">
              <a:avLst/>
            </a:prstGeom>
            <a:solidFill>
              <a:srgbClr val="BBE0E3"/>
            </a:solidFill>
            <a:ln w="25400" cap="flat" cmpd="sng">
              <a:solidFill>
                <a:srgbClr val="3D8F95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>
              <a:spAutoFit/>
            </a:bodyPr>
            <a:lstStyle>
              <a:defPPr/>
              <a:lvl1pPr marL="342900" indent="-3429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lnSpc>
                  <a:spcPct val="125000"/>
                </a:lnSpc>
                <a:spcBef>
                  <a:spcPct val="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None/>
              </a:pPr>
              <a:r>
                <a:rPr lang="zh-CN" altLang="en-US" sz="2400" b="1">
                  <a:latin typeface="宋体" panose="02010600030101010101" pitchFamily="2" charset="-122"/>
                </a:rPr>
                <a:t>热传递</a:t>
              </a:r>
            </a:p>
          </p:txBody>
        </p:sp>
        <p:sp>
          <p:nvSpPr>
            <p:cNvPr id="27676" name="AutoShape 11"/>
            <p:cNvSpPr/>
            <p:nvPr/>
          </p:nvSpPr>
          <p:spPr>
            <a:xfrm>
              <a:off x="0" y="492"/>
              <a:ext cx="408" cy="137"/>
            </a:xfrm>
            <a:prstGeom prst="rightArrow">
              <a:avLst>
                <a:gd name="adj1" fmla="val 50000"/>
                <a:gd name="adj2" fmla="val 74452"/>
              </a:avLst>
            </a:prstGeom>
            <a:solidFill>
              <a:srgbClr val="3D8F95"/>
            </a:solidFill>
            <a:ln w="9525" cap="flat" cmpd="sng">
              <a:solidFill>
                <a:srgbClr val="3D8F95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>
              <a:defPPr/>
              <a:lvl1pPr marL="342900" indent="-3429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endParaRPr lang="zh-CN" altLang="en-US" sz="2400">
                <a:latin typeface="Arial" panose="020B0604020202020204" pitchFamily="34" charset="0"/>
              </a:endParaRPr>
            </a:p>
          </p:txBody>
        </p:sp>
      </p:grpSp>
      <p:grpSp>
        <p:nvGrpSpPr>
          <p:cNvPr id="6" name="Group 12"/>
          <p:cNvGrpSpPr/>
          <p:nvPr/>
        </p:nvGrpSpPr>
        <p:grpSpPr>
          <a:xfrm>
            <a:off x="7036753" y="3944303"/>
            <a:ext cx="1081087" cy="1016000"/>
            <a:chOff x="0" y="99"/>
            <a:chExt cx="772" cy="640"/>
          </a:xfrm>
        </p:grpSpPr>
        <p:sp>
          <p:nvSpPr>
            <p:cNvPr id="27673" name="Text Box 3"/>
            <p:cNvSpPr txBox="1"/>
            <p:nvPr/>
          </p:nvSpPr>
          <p:spPr>
            <a:xfrm>
              <a:off x="412" y="99"/>
              <a:ext cx="360" cy="640"/>
            </a:xfrm>
            <a:prstGeom prst="rect">
              <a:avLst/>
            </a:prstGeom>
            <a:solidFill>
              <a:srgbClr val="FFCC99"/>
            </a:solidFill>
            <a:ln w="25400" cap="flat" cmpd="sng">
              <a:solidFill>
                <a:srgbClr val="CC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>
              <a:spAutoFit/>
            </a:bodyPr>
            <a:lstStyle>
              <a:defPPr/>
              <a:lvl1pPr marL="342900" indent="-3429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lnSpc>
                  <a:spcPct val="125000"/>
                </a:lnSpc>
                <a:spcBef>
                  <a:spcPct val="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None/>
              </a:pPr>
              <a:r>
                <a:rPr lang="zh-CN" altLang="en-US" sz="2400" b="1">
                  <a:latin typeface="宋体" panose="02010600030101010101" pitchFamily="2" charset="-122"/>
                </a:rPr>
                <a:t>做功</a:t>
              </a:r>
            </a:p>
          </p:txBody>
        </p:sp>
        <p:sp>
          <p:nvSpPr>
            <p:cNvPr id="27674" name="AutoShape 14"/>
            <p:cNvSpPr/>
            <p:nvPr/>
          </p:nvSpPr>
          <p:spPr>
            <a:xfrm>
              <a:off x="0" y="346"/>
              <a:ext cx="408" cy="136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rgbClr val="CC0000"/>
            </a:solidFill>
            <a:ln w="9525" cap="flat" cmpd="sng">
              <a:solidFill>
                <a:srgbClr val="CC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>
              <a:defPPr/>
              <a:lvl1pPr marL="342900" indent="-3429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endParaRPr lang="zh-CN" altLang="en-US" sz="2400">
                <a:latin typeface="Arial" panose="020B0604020202020204" pitchFamily="34" charset="0"/>
              </a:endParaRPr>
            </a:p>
          </p:txBody>
        </p:sp>
      </p:grpSp>
      <p:grpSp>
        <p:nvGrpSpPr>
          <p:cNvPr id="27659" name="Group 37"/>
          <p:cNvGrpSpPr/>
          <p:nvPr/>
        </p:nvGrpSpPr>
        <p:grpSpPr>
          <a:xfrm>
            <a:off x="658178" y="1212215"/>
            <a:ext cx="3968750" cy="4581525"/>
            <a:chOff x="516" y="747"/>
            <a:chExt cx="2500" cy="2886"/>
          </a:xfrm>
        </p:grpSpPr>
        <p:sp>
          <p:nvSpPr>
            <p:cNvPr id="27664" name="Rectangle 23"/>
            <p:cNvSpPr/>
            <p:nvPr/>
          </p:nvSpPr>
          <p:spPr>
            <a:xfrm>
              <a:off x="516" y="1805"/>
              <a:ext cx="822" cy="756"/>
            </a:xfrm>
            <a:prstGeom prst="rect">
              <a:avLst/>
            </a:prstGeom>
            <a:solidFill>
              <a:schemeClr val="bg1"/>
            </a:solidFill>
            <a:ln w="25400" cap="flat" cmpd="sng">
              <a:solidFill>
                <a:srgbClr val="FFC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>
              <a:spAutoFit/>
            </a:bodyPr>
            <a:lstStyle>
              <a:defPPr/>
              <a:lvl1pPr marL="342900" indent="-3429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solidFill>
                    <a:srgbClr val="000000"/>
                  </a:solidFill>
                  <a:latin typeface="宋体" panose="02010600030101010101" pitchFamily="2" charset="-122"/>
                </a:rPr>
                <a:t>使铁丝温度升高</a:t>
              </a:r>
            </a:p>
          </p:txBody>
        </p:sp>
        <p:sp>
          <p:nvSpPr>
            <p:cNvPr id="27665" name="AutoShape 26"/>
            <p:cNvSpPr/>
            <p:nvPr/>
          </p:nvSpPr>
          <p:spPr>
            <a:xfrm>
              <a:off x="1383" y="957"/>
              <a:ext cx="91" cy="2449"/>
            </a:xfrm>
            <a:prstGeom prst="leftBrace">
              <a:avLst>
                <a:gd name="adj1" fmla="val 104035"/>
                <a:gd name="adj2" fmla="val 50000"/>
              </a:avLst>
            </a:prstGeom>
            <a:noFill/>
            <a:ln w="28575" cap="flat" cmpd="sng">
              <a:solidFill>
                <a:srgbClr val="FFC000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>
              <a:defPPr/>
              <a:lvl1pPr marL="342900" indent="-3429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endParaRPr lang="zh-CN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27666" name="Text Box 30"/>
            <p:cNvSpPr txBox="1"/>
            <p:nvPr/>
          </p:nvSpPr>
          <p:spPr>
            <a:xfrm>
              <a:off x="1548" y="747"/>
              <a:ext cx="1468" cy="291"/>
            </a:xfrm>
            <a:prstGeom prst="rect">
              <a:avLst/>
            </a:prstGeom>
            <a:noFill/>
            <a:ln w="25400" cap="flat" cmpd="sng">
              <a:solidFill>
                <a:srgbClr val="3D8F95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>
              <a:spAutoFit/>
            </a:bodyPr>
            <a:lstStyle>
              <a:defPPr/>
              <a:lvl1pPr marL="342900" indent="-3429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2400" b="1">
                  <a:latin typeface="Times New Roman" panose="02020603050405020304" pitchFamily="18" charset="0"/>
                </a:rPr>
                <a:t>1</a:t>
              </a:r>
              <a:r>
                <a:rPr lang="zh-CN" altLang="en-US" sz="2400" b="1">
                  <a:latin typeface="Arial" panose="020B0604020202020204" pitchFamily="34" charset="0"/>
                </a:rPr>
                <a:t>．用火烧</a:t>
              </a:r>
            </a:p>
          </p:txBody>
        </p:sp>
        <p:sp>
          <p:nvSpPr>
            <p:cNvPr id="27667" name="Text Box 31"/>
            <p:cNvSpPr txBox="1"/>
            <p:nvPr/>
          </p:nvSpPr>
          <p:spPr>
            <a:xfrm>
              <a:off x="1548" y="1170"/>
              <a:ext cx="1468" cy="291"/>
            </a:xfrm>
            <a:prstGeom prst="rect">
              <a:avLst/>
            </a:prstGeom>
            <a:noFill/>
            <a:ln w="25400" cap="flat" cmpd="sng">
              <a:solidFill>
                <a:srgbClr val="3D8F95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>
              <a:spAutoFit/>
            </a:bodyPr>
            <a:lstStyle>
              <a:defPPr/>
              <a:lvl1pPr marL="342900" indent="-3429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2400" b="1">
                  <a:latin typeface="Times New Roman" panose="02020603050405020304" pitchFamily="18" charset="0"/>
                </a:rPr>
                <a:t>2</a:t>
              </a:r>
              <a:r>
                <a:rPr lang="zh-CN" altLang="en-US" sz="2400" b="1">
                  <a:latin typeface="Arial" panose="020B0604020202020204" pitchFamily="34" charset="0"/>
                </a:rPr>
                <a:t>．太阳晒</a:t>
              </a:r>
            </a:p>
          </p:txBody>
        </p:sp>
        <p:sp>
          <p:nvSpPr>
            <p:cNvPr id="27668" name="Text Box 32"/>
            <p:cNvSpPr txBox="1"/>
            <p:nvPr/>
          </p:nvSpPr>
          <p:spPr>
            <a:xfrm>
              <a:off x="1548" y="1597"/>
              <a:ext cx="1468" cy="291"/>
            </a:xfrm>
            <a:prstGeom prst="rect">
              <a:avLst/>
            </a:prstGeom>
            <a:noFill/>
            <a:ln w="25400" cap="flat" cmpd="sng">
              <a:solidFill>
                <a:srgbClr val="3D8F95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>
              <a:spAutoFit/>
            </a:bodyPr>
            <a:lstStyle>
              <a:defPPr/>
              <a:lvl1pPr marL="342900" indent="-3429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2400" b="1">
                  <a:latin typeface="Times New Roman" panose="02020603050405020304" pitchFamily="18" charset="0"/>
                </a:rPr>
                <a:t>4</a:t>
              </a:r>
              <a:r>
                <a:rPr lang="zh-CN" altLang="en-US" sz="2400" b="1">
                  <a:latin typeface="Arial" panose="020B0604020202020204" pitchFamily="34" charset="0"/>
                </a:rPr>
                <a:t>．用手焐</a:t>
              </a:r>
            </a:p>
          </p:txBody>
        </p:sp>
        <p:sp>
          <p:nvSpPr>
            <p:cNvPr id="27669" name="Text Box 33"/>
            <p:cNvSpPr txBox="1"/>
            <p:nvPr/>
          </p:nvSpPr>
          <p:spPr>
            <a:xfrm>
              <a:off x="1548" y="2069"/>
              <a:ext cx="1468" cy="291"/>
            </a:xfrm>
            <a:prstGeom prst="rect">
              <a:avLst/>
            </a:prstGeom>
            <a:noFill/>
            <a:ln w="25400" cap="flat" cmpd="sng">
              <a:solidFill>
                <a:srgbClr val="CC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>
              <a:spAutoFit/>
            </a:bodyPr>
            <a:lstStyle>
              <a:defPPr/>
              <a:lvl1pPr marL="342900" indent="-3429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2400" b="1">
                  <a:latin typeface="Times New Roman" panose="02020603050405020304" pitchFamily="18" charset="0"/>
                </a:rPr>
                <a:t>3</a:t>
              </a:r>
              <a:r>
                <a:rPr lang="zh-CN" altLang="en-US" sz="2400" b="1">
                  <a:latin typeface="Arial" panose="020B0604020202020204" pitchFamily="34" charset="0"/>
                </a:rPr>
                <a:t>．用手搓</a:t>
              </a:r>
            </a:p>
          </p:txBody>
        </p:sp>
        <p:sp>
          <p:nvSpPr>
            <p:cNvPr id="27670" name="Text Box 34"/>
            <p:cNvSpPr txBox="1"/>
            <p:nvPr/>
          </p:nvSpPr>
          <p:spPr>
            <a:xfrm>
              <a:off x="1549" y="2494"/>
              <a:ext cx="1467" cy="291"/>
            </a:xfrm>
            <a:prstGeom prst="rect">
              <a:avLst/>
            </a:prstGeom>
            <a:noFill/>
            <a:ln w="25400" cap="flat" cmpd="sng">
              <a:solidFill>
                <a:srgbClr val="CC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>
              <a:spAutoFit/>
            </a:bodyPr>
            <a:lstStyle>
              <a:defPPr/>
              <a:lvl1pPr marL="342900" indent="-3429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2400" b="1">
                  <a:latin typeface="Times New Roman" panose="02020603050405020304" pitchFamily="18" charset="0"/>
                </a:rPr>
                <a:t>5</a:t>
              </a:r>
              <a:r>
                <a:rPr lang="zh-CN" altLang="en-US" sz="2400" b="1">
                  <a:latin typeface="Arial" panose="020B0604020202020204" pitchFamily="34" charset="0"/>
                </a:rPr>
                <a:t>．在地上摩擦</a:t>
              </a:r>
            </a:p>
          </p:txBody>
        </p:sp>
        <p:sp>
          <p:nvSpPr>
            <p:cNvPr id="27671" name="Text Box 35"/>
            <p:cNvSpPr txBox="1"/>
            <p:nvPr/>
          </p:nvSpPr>
          <p:spPr>
            <a:xfrm>
              <a:off x="1549" y="2919"/>
              <a:ext cx="1467" cy="291"/>
            </a:xfrm>
            <a:prstGeom prst="rect">
              <a:avLst/>
            </a:prstGeom>
            <a:noFill/>
            <a:ln w="25400" cap="flat" cmpd="sng">
              <a:solidFill>
                <a:srgbClr val="CC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>
              <a:spAutoFit/>
            </a:bodyPr>
            <a:lstStyle>
              <a:defPPr/>
              <a:lvl1pPr marL="342900" indent="-3429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2400" b="1">
                  <a:latin typeface="Times New Roman" panose="02020603050405020304" pitchFamily="18" charset="0"/>
                </a:rPr>
                <a:t>6</a:t>
              </a:r>
              <a:r>
                <a:rPr lang="zh-CN" altLang="en-US" sz="2400" b="1">
                  <a:latin typeface="Arial" panose="020B0604020202020204" pitchFamily="34" charset="0"/>
                </a:rPr>
                <a:t>．用锤敲</a:t>
              </a:r>
            </a:p>
          </p:txBody>
        </p:sp>
        <p:sp>
          <p:nvSpPr>
            <p:cNvPr id="27672" name="Text Box 36"/>
            <p:cNvSpPr txBox="1"/>
            <p:nvPr/>
          </p:nvSpPr>
          <p:spPr>
            <a:xfrm>
              <a:off x="1549" y="3342"/>
              <a:ext cx="1467" cy="291"/>
            </a:xfrm>
            <a:prstGeom prst="rect">
              <a:avLst/>
            </a:prstGeom>
            <a:noFill/>
            <a:ln w="25400" cap="flat" cmpd="sng">
              <a:solidFill>
                <a:srgbClr val="CC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>
              <a:spAutoFit/>
            </a:bodyPr>
            <a:lstStyle>
              <a:defPPr/>
              <a:lvl1pPr marL="342900" indent="-3429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2400" b="1">
                  <a:latin typeface="Times New Roman" panose="02020603050405020304" pitchFamily="18" charset="0"/>
                </a:rPr>
                <a:t>7</a:t>
              </a:r>
              <a:r>
                <a:rPr lang="zh-CN" altLang="en-US" sz="2400" b="1">
                  <a:latin typeface="Arial" panose="020B0604020202020204" pitchFamily="34" charset="0"/>
                </a:rPr>
                <a:t>．反复弯折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567690" y="2091055"/>
            <a:ext cx="8008620" cy="267652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1"/>
            </a:solidFill>
          </a:ln>
        </p:spPr>
        <p:txBody>
          <a:bodyPr wrap="square">
            <a:spAutoFit/>
          </a:bodyPr>
          <a:lstStyle>
            <a:defPPr/>
          </a:lstStyle>
          <a:p>
            <a:pPr marR="0" defTabSz="457200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800" b="1" kern="1200" cap="none" spc="0" normalizeH="0" baseline="0" noProof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温度</a:t>
            </a:r>
            <a:r>
              <a:rPr kumimoji="0" lang="zh-CN" altLang="en-US" sz="2800" b="1" kern="1200" cap="none" spc="0" normalizeH="0" baseline="0" noProof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不同</a:t>
            </a:r>
            <a:r>
              <a:rPr kumimoji="0" lang="zh-CN" altLang="en-US" sz="2800" b="1" kern="1200" cap="none" spc="0" normalizeH="0" baseline="0" noProof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的物体</a:t>
            </a:r>
            <a:r>
              <a:rPr kumimoji="0" lang="zh-CN" altLang="en-US" sz="2800" b="1" kern="1200" cap="none" spc="0" normalizeH="0" baseline="0" noProof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互相接触</a:t>
            </a:r>
            <a:r>
              <a:rPr kumimoji="0" lang="zh-CN" altLang="en-US" sz="2800" b="1" kern="1200" cap="none" spc="0" normalizeH="0" baseline="0" noProof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，</a:t>
            </a:r>
            <a:r>
              <a:rPr kumimoji="0" lang="zh-CN" altLang="en-US" sz="2800" b="1" kern="1200" cap="none" spc="0" normalizeH="0" baseline="0" noProof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低温</a:t>
            </a:r>
            <a:r>
              <a:rPr kumimoji="0" lang="zh-CN" altLang="en-US" sz="2800" b="1" kern="1200" cap="none" spc="0" normalizeH="0" baseline="0" noProof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物体温度</a:t>
            </a:r>
            <a:r>
              <a:rPr kumimoji="0" lang="zh-CN" altLang="en-US" sz="2800" b="1" kern="1200" cap="none" spc="0" normalizeH="0" baseline="0" noProof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升高</a:t>
            </a:r>
            <a:r>
              <a:rPr kumimoji="0" lang="zh-CN" altLang="en-US" sz="2800" b="1" kern="1200" cap="none" spc="0" normalizeH="0" baseline="0" noProof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，</a:t>
            </a:r>
            <a:endParaRPr kumimoji="0" lang="en-US" altLang="zh-CN" sz="2800" b="1" kern="1200" cap="none" spc="0" normalizeH="0" baseline="0" noProof="0"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R="0" defTabSz="457200">
              <a:lnSpc>
                <a:spcPct val="150000"/>
              </a:lnSpc>
              <a:buClrTx/>
              <a:buSzTx/>
              <a:buFontTx/>
              <a:defRPr/>
            </a:pPr>
            <a:r>
              <a:rPr kumimoji="0" lang="zh-CN" altLang="en-US" sz="2800" b="1" kern="1200" cap="none" spc="0" normalizeH="0" baseline="0" noProof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高温</a:t>
            </a:r>
            <a:r>
              <a:rPr kumimoji="0" lang="zh-CN" altLang="en-US" sz="2800" b="1" kern="1200" cap="none" spc="0" normalizeH="0" baseline="0" noProof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物体温度</a:t>
            </a:r>
            <a:r>
              <a:rPr kumimoji="0" lang="zh-CN" altLang="en-US" sz="2800" b="1" kern="1200" cap="none" spc="0" normalizeH="0" baseline="0" noProof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降低</a:t>
            </a:r>
            <a:r>
              <a:rPr kumimoji="0" lang="zh-CN" altLang="en-US" sz="2800" b="1" kern="1200" cap="none" spc="0" normalizeH="0" baseline="0" noProof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，这个</a:t>
            </a:r>
            <a:r>
              <a:rPr kumimoji="0" lang="zh-CN" altLang="en-US" sz="2800" b="1" kern="1200" cap="none" spc="0" normalizeH="0" baseline="0" noProof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过程</a:t>
            </a:r>
            <a:r>
              <a:rPr kumimoji="0" lang="zh-CN" altLang="en-US" sz="2800" b="1" kern="1200" cap="none" spc="0" normalizeH="0" baseline="0" noProof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叫做</a:t>
            </a:r>
            <a:r>
              <a:rPr kumimoji="0" lang="zh-CN" altLang="en-US" sz="2800" b="1" kern="1200" cap="none" spc="0" normalizeH="0" baseline="0" noProof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热传递</a:t>
            </a:r>
            <a:r>
              <a:rPr kumimoji="0" lang="zh-CN" altLang="en-US" sz="2800" b="1" kern="1200" cap="none" spc="0" normalizeH="0" baseline="0" noProof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。</a:t>
            </a:r>
          </a:p>
          <a:p>
            <a:pPr marR="0" defTabSz="457200">
              <a:lnSpc>
                <a:spcPct val="150000"/>
              </a:lnSpc>
              <a:buClrTx/>
              <a:buSzTx/>
              <a:buFontTx/>
              <a:defRPr/>
            </a:pPr>
            <a:endParaRPr kumimoji="0" lang="en-US" altLang="zh-CN" sz="2800" b="1" kern="1200" cap="none" spc="0" normalizeH="0" baseline="0" noProof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R="0" defTabSz="457200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800" b="1" kern="1200" cap="none" spc="0" normalizeH="0" baseline="0" noProof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在热传递过程中，</a:t>
            </a:r>
            <a:r>
              <a:rPr kumimoji="0" lang="zh-CN" altLang="en-US" sz="2800" b="1" kern="1200" cap="none" spc="0" normalizeH="0" baseline="0" noProof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传递能量的多少</a:t>
            </a:r>
            <a:r>
              <a:rPr kumimoji="0" lang="zh-CN" altLang="en-US" sz="2800" b="1" kern="1200" cap="none" spc="0" normalizeH="0" baseline="0" noProof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叫做</a:t>
            </a:r>
            <a:r>
              <a:rPr kumimoji="0" lang="zh-CN" altLang="en-US" sz="2800" b="1" kern="1200" cap="none" spc="0" normalizeH="0" baseline="0" noProof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热量</a:t>
            </a:r>
            <a:r>
              <a:rPr kumimoji="0" lang="zh-CN" altLang="en-US" sz="2800" b="1" kern="1200" cap="none" spc="0" normalizeH="0" baseline="0" noProof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篝火"/>
          <p:cNvPicPr>
            <a:picLocks noChangeAspect="1"/>
          </p:cNvPicPr>
          <p:nvPr/>
        </p:nvPicPr>
        <p:blipFill>
          <a:blip r:embed="rId2"/>
          <a:srcRect l="-3071" r="-493"/>
          <a:stretch>
            <a:fillRect/>
          </a:stretch>
        </p:blipFill>
        <p:spPr>
          <a:xfrm>
            <a:off x="-242570" y="0"/>
            <a:ext cx="9427845" cy="6857365"/>
          </a:xfrm>
          <a:prstGeom prst="rect">
            <a:avLst/>
          </a:prstGeom>
          <a:noFill/>
        </p:spPr>
      </p:pic>
      <p:sp>
        <p:nvSpPr>
          <p:cNvPr id="5" name="矩形 4"/>
          <p:cNvSpPr/>
          <p:nvPr/>
        </p:nvSpPr>
        <p:spPr>
          <a:xfrm>
            <a:off x="485140" y="957580"/>
            <a:ext cx="8251825" cy="698500"/>
          </a:xfrm>
          <a:prstGeom prst="rect">
            <a:avLst/>
          </a:prstGeom>
          <a:gradFill>
            <a:gsLst>
              <a:gs pos="22000">
                <a:srgbClr val="2188D1"/>
              </a:gs>
              <a:gs pos="77000">
                <a:schemeClr val="bg1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l"/>
            <a:r>
              <a:rPr lang="zh-CN" altLang="en-US" sz="3600">
                <a:ln w="12700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/>
                <a:latin typeface="黑体" panose="02010609060101010101" charset="-122"/>
                <a:ea typeface="黑体" panose="02010609060101010101" charset="-122"/>
              </a:rPr>
              <a:t>燃烧：放出热量</a:t>
            </a:r>
          </a:p>
        </p:txBody>
      </p:sp>
      <p:sp>
        <p:nvSpPr>
          <p:cNvPr id="3" name="五边形 2"/>
          <p:cNvSpPr/>
          <p:nvPr/>
        </p:nvSpPr>
        <p:spPr>
          <a:xfrm>
            <a:off x="647700" y="230505"/>
            <a:ext cx="1843405" cy="520065"/>
          </a:xfrm>
          <a:prstGeom prst="homePlat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/>
          </a:lstStyle>
          <a:p>
            <a:pPr algn="ctr"/>
            <a:r>
              <a:rPr lang="zh-CN" altLang="en-US" sz="2800">
                <a:solidFill>
                  <a:schemeClr val="accent6">
                    <a:lumMod val="50000"/>
                  </a:schemeClr>
                </a:solidFill>
                <a:effectLst/>
                <a:latin typeface="黑体" panose="02010609060101010101" charset="-122"/>
                <a:ea typeface="黑体" panose="02010609060101010101" charset="-122"/>
              </a:rPr>
              <a:t>讲授新课</a:t>
            </a:r>
          </a:p>
        </p:txBody>
      </p:sp>
      <p:pic>
        <p:nvPicPr>
          <p:cNvPr id="4" name="Picture 4" descr="C:\Users\123\Desktop\杂\三人.jpeg三人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150870" y="3721735"/>
            <a:ext cx="4381500" cy="3136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2643505" y="1894205"/>
            <a:ext cx="3475355" cy="1651000"/>
          </a:xfrm>
          <a:prstGeom prst="cloudCallout">
            <a:avLst>
              <a:gd name="adj1" fmla="val 27069"/>
              <a:gd name="adj2" fmla="val 109538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</a:ln>
        </p:spPr>
        <p:txBody>
          <a:bodyPr/>
          <a:lstStyle>
            <a:defPPr/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 sz="2400" b="1"/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245745" y="3509010"/>
            <a:ext cx="3070225" cy="1760220"/>
          </a:xfrm>
          <a:prstGeom prst="cloudCallout">
            <a:avLst>
              <a:gd name="adj1" fmla="val 80134"/>
              <a:gd name="adj2" fmla="val 45454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</a:ln>
        </p:spPr>
        <p:txBody>
          <a:bodyPr/>
          <a:lstStyle>
            <a:defPPr/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 b="1"/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6164580" y="1856105"/>
            <a:ext cx="2705100" cy="2106930"/>
          </a:xfrm>
          <a:prstGeom prst="cloudCallout">
            <a:avLst>
              <a:gd name="adj1" fmla="val -39765"/>
              <a:gd name="adj2" fmla="val 97197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</a:ln>
        </p:spPr>
        <p:txBody>
          <a:bodyPr/>
          <a:lstStyle>
            <a:defPPr/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 sz="2400" b="1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699135" y="3852545"/>
            <a:ext cx="2163445" cy="119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/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latin typeface="+mn-ea"/>
                <a:ea typeface="+mn-ea"/>
              </a:rPr>
              <a:t>在篝火旁，我们为什么会感到</a:t>
            </a:r>
            <a:r>
              <a:rPr lang="zh-CN" altLang="en-US" sz="2400" b="1" smtClean="0">
                <a:latin typeface="+mn-ea"/>
                <a:ea typeface="+mn-ea"/>
              </a:rPr>
              <a:t>温暖？</a:t>
            </a:r>
            <a:endParaRPr lang="zh-CN" altLang="en-US" sz="2400" b="1">
              <a:latin typeface="+mn-ea"/>
              <a:ea typeface="+mn-ea"/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2938780" y="2165985"/>
            <a:ext cx="3039745" cy="119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/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latin typeface="+mn-ea"/>
                <a:ea typeface="+mn-ea"/>
              </a:rPr>
              <a:t>从微观上来看，篝火周围的空气分子热运动变得剧烈</a:t>
            </a:r>
            <a:r>
              <a:rPr lang="zh-CN" altLang="en-US" sz="2400" b="1" smtClean="0">
                <a:latin typeface="+mn-ea"/>
                <a:ea typeface="+mn-ea"/>
              </a:rPr>
              <a:t>了。</a:t>
            </a:r>
            <a:endParaRPr lang="zh-CN" altLang="en-US" sz="2400" b="1">
              <a:latin typeface="+mn-ea"/>
              <a:ea typeface="+mn-ea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6525260" y="2075815"/>
            <a:ext cx="2297430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/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latin typeface="+mn-ea"/>
                <a:ea typeface="+mn-ea"/>
              </a:rPr>
              <a:t>这意味着空气内能增加了，这些能量是从哪里来的呢？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" grpId="0" animBg="1"/>
      <p:bldP spid="7" grpId="0" animBg="1"/>
      <p:bldP spid="8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499745" y="1641475"/>
            <a:ext cx="8144510" cy="304609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</a:ln>
        </p:spPr>
        <p:txBody>
          <a:bodyPr wrap="square">
            <a:spAutoFit/>
          </a:bodyPr>
          <a:lstStyle>
            <a:defPPr/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200000"/>
              </a:lnSpc>
              <a:spcBef>
                <a:spcPct val="0"/>
              </a:spcBef>
            </a:pP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燃料燃烧的过程是</a:t>
            </a:r>
            <a:r>
              <a:rPr lang="zh-CN" altLang="en-US" sz="24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化学能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转化为</a:t>
            </a:r>
            <a:r>
              <a:rPr lang="zh-CN" altLang="en-US" sz="24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内能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的过程。</a:t>
            </a:r>
          </a:p>
          <a:p>
            <a:pPr marL="0" lvl="0" indent="0">
              <a:lnSpc>
                <a:spcPct val="200000"/>
              </a:lnSpc>
              <a:spcBef>
                <a:spcPct val="0"/>
              </a:spcBef>
            </a:pP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常见的燃料有煤、石油</a:t>
            </a:r>
            <a:r>
              <a:rPr lang="en-US" altLang="zh-CN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(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加工炼制成汽油、煤油、柴油和液化气等</a:t>
            </a:r>
            <a:r>
              <a:rPr lang="en-US" altLang="zh-CN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)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、天燃气等，农村还用草木等植物的秸杆作燃料。</a:t>
            </a:r>
          </a:p>
          <a:p>
            <a:pPr marL="0" lvl="0" indent="0">
              <a:lnSpc>
                <a:spcPct val="200000"/>
              </a:lnSpc>
              <a:spcBef>
                <a:spcPct val="0"/>
              </a:spcBef>
            </a:pP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燃料可分为</a:t>
            </a:r>
            <a:r>
              <a:rPr lang="zh-CN" altLang="en-US" sz="24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三种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固体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燃料、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气体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燃料、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液体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燃料。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charRg st="21" end="4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charRg st="21" end="4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charRg st="80" end="9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charRg st="80" end="9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2006600" y="2164080"/>
            <a:ext cx="696150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/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 kg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某种燃料在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完全燃烧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时所放出热量的多少。</a:t>
            </a:r>
            <a:endParaRPr lang="zh-CN" altLang="en-US" sz="2400" b="1">
              <a:latin typeface="Times New Roman" pitchFamily="18" charset="0"/>
              <a:ea typeface="Times New Roman" pitchFamily="18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139825" y="2328863"/>
            <a:ext cx="803275" cy="4619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>
            <a:defPPr/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定义</a:t>
            </a: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1127125" y="3471863"/>
            <a:ext cx="1112838" cy="4619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>
            <a:defPPr/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定义式</a:t>
            </a:r>
          </a:p>
        </p:txBody>
      </p:sp>
      <p:graphicFrame>
        <p:nvGraphicFramePr>
          <p:cNvPr id="24" name="Object 2"/>
          <p:cNvGraphicFramePr>
            <a:graphicFrameLocks noChangeAspect="1"/>
          </p:cNvGraphicFramePr>
          <p:nvPr/>
        </p:nvGraphicFramePr>
        <p:xfrm>
          <a:off x="2552700" y="3332163"/>
          <a:ext cx="8636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r:id="rId3" imgW="431800" imgH="406400" progId="Equation.DSMT4">
                  <p:embed/>
                </p:oleObj>
              </mc:Choice>
              <mc:Fallback>
                <p:oleObj r:id="rId3" imgW="431800" imgH="4064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52700" y="3332163"/>
                        <a:ext cx="863600" cy="812800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矩形 24"/>
          <p:cNvSpPr/>
          <p:nvPr/>
        </p:nvSpPr>
        <p:spPr>
          <a:xfrm>
            <a:off x="4019550" y="3251200"/>
            <a:ext cx="42164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/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燃料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完全燃烧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所释放的热量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(J)</a:t>
            </a:r>
            <a:endParaRPr lang="zh-CN" altLang="en-US" sz="1800">
              <a:latin typeface="Arial" pitchFamily="34" charset="0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4019550" y="3865563"/>
            <a:ext cx="2122488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/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燃料质量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(kg)</a:t>
            </a:r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4019550" y="4511675"/>
            <a:ext cx="2122488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/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燃料热值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(J/kg)</a:t>
            </a:r>
            <a:endParaRPr lang="zh-CN" altLang="en-US" sz="1800">
              <a:latin typeface="Arial" panose="020B0604020202020204" pitchFamily="34" charset="0"/>
            </a:endParaRPr>
          </a:p>
        </p:txBody>
      </p:sp>
      <p:cxnSp>
        <p:nvCxnSpPr>
          <p:cNvPr id="28" name="直接箭头连接符 27"/>
          <p:cNvCxnSpPr/>
          <p:nvPr/>
        </p:nvCxnSpPr>
        <p:spPr>
          <a:xfrm>
            <a:off x="3416300" y="4035425"/>
            <a:ext cx="60325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肘形连接符 30"/>
          <p:cNvCxnSpPr/>
          <p:nvPr/>
        </p:nvCxnSpPr>
        <p:spPr>
          <a:xfrm>
            <a:off x="2654300" y="4005263"/>
            <a:ext cx="1466850" cy="712788"/>
          </a:xfrm>
          <a:prstGeom prst="bentConnector3">
            <a:avLst>
              <a:gd name="adj1" fmla="val 639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直接箭头连接符 31"/>
          <p:cNvCxnSpPr/>
          <p:nvPr/>
        </p:nvCxnSpPr>
        <p:spPr>
          <a:xfrm>
            <a:off x="3429000" y="3489325"/>
            <a:ext cx="60325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431800" y="1080363"/>
            <a:ext cx="340422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/>
          </a:lstStyle>
          <a:p>
            <a:pPr fontAlgn="base"/>
            <a:r>
              <a:rPr lang="zh-CN" altLang="en-US" sz="2800" b="1" smtClean="0">
                <a:latin typeface="微软雅黑" panose="020B0503020204020204" charset="-122"/>
                <a:ea typeface="微软雅黑"/>
              </a:rPr>
              <a:t>什么叫热值？</a:t>
            </a:r>
            <a:endParaRPr lang="zh-CN" altLang="en-US" sz="2800" b="1">
              <a:latin typeface="微软雅黑" panose="020B0502040204020203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5" grpId="0"/>
      <p:bldP spid="26" grpId="0"/>
      <p:bldP spid="27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3377248" y="1289050"/>
            <a:ext cx="2389187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/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zh-CN" altLang="zh-CN" sz="2400" b="1">
                <a:latin typeface="黑体" panose="02010609060101010101" charset="-122"/>
                <a:ea typeface="黑体" panose="02010609060101010101" charset="-122"/>
              </a:rPr>
              <a:t>常见燃料的热值</a:t>
            </a:r>
          </a:p>
        </p:txBody>
      </p:sp>
      <p:graphicFrame>
        <p:nvGraphicFramePr>
          <p:cNvPr id="23" name="表格 22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40080" y="1998980"/>
          <a:ext cx="8001000" cy="3172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875"/>
                <a:gridCol w="1285875"/>
                <a:gridCol w="1285875"/>
                <a:gridCol w="1285875"/>
                <a:gridCol w="1562100"/>
                <a:gridCol w="1295400"/>
              </a:tblGrid>
              <a:tr h="814705">
                <a:tc>
                  <a:txBody>
                    <a:bodyPr/>
                    <a:lstStyle>
                      <a:defPPr/>
                    </a:lstStyle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燃料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r>
                        <a:rPr lang="zh-CN" altLang="en-US" sz="20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热值</a:t>
                      </a:r>
                      <a:r>
                        <a:rPr lang="en-US" altLang="zh-CN" sz="2000" b="1" i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q/</a:t>
                      </a:r>
                      <a:r>
                        <a:rPr lang="en-US" altLang="zh-CN" sz="2000" b="1" i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(J·kg</a:t>
                      </a:r>
                      <a:r>
                        <a:rPr lang="en-US" altLang="zh-CN" sz="2000" b="1" i="0" baseline="300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altLang="zh-CN" sz="2000" b="1" i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  <a:endParaRPr lang="zh-CN" altLang="en-US" sz="2000" b="1" i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9" marB="45729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r>
                        <a:rPr lang="zh-CN" altLang="en-US" sz="20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燃料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r>
                        <a:rPr lang="zh-CN" altLang="en-US" sz="20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热值</a:t>
                      </a:r>
                      <a:r>
                        <a:rPr lang="en-US" altLang="zh-CN" sz="2000" b="1" i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q/</a:t>
                      </a:r>
                      <a:r>
                        <a:rPr lang="en-US" altLang="zh-CN" sz="2000" b="1" i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(J·kg</a:t>
                      </a:r>
                      <a:r>
                        <a:rPr lang="en-US" altLang="zh-CN" sz="2000" b="1" i="0" baseline="300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altLang="zh-CN" sz="2000" b="1" i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r>
                        <a:rPr lang="zh-CN" altLang="en-US" sz="20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燃料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r>
                        <a:rPr lang="zh-CN" altLang="en-US" sz="20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热值</a:t>
                      </a:r>
                      <a:r>
                        <a:rPr lang="en-US" altLang="zh-CN" sz="2000" b="1" i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q/</a:t>
                      </a:r>
                      <a:r>
                        <a:rPr lang="en-US" altLang="zh-CN" sz="2000" b="1" i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(J·kg</a:t>
                      </a:r>
                      <a:r>
                        <a:rPr lang="en-US" altLang="zh-CN" sz="2000" b="1" i="0" baseline="300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altLang="zh-CN" sz="2000" b="1" i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>
                    <a:solidFill>
                      <a:srgbClr val="92D050"/>
                    </a:solidFill>
                  </a:tcPr>
                </a:tc>
              </a:tr>
              <a:tr h="471805">
                <a:tc>
                  <a:txBody>
                    <a:bodyPr/>
                    <a:lstStyle>
                      <a:defPPr/>
                    </a:lstStyle>
                    <a:p>
                      <a:r>
                        <a:rPr lang="zh-CN" altLang="en-US" sz="20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干木柴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r>
                        <a:rPr lang="en-US" altLang="zh-CN" sz="20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1.2×10</a:t>
                      </a:r>
                      <a:r>
                        <a:rPr lang="en-US" altLang="zh-CN" sz="2000" b="1" baseline="300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zh-CN" altLang="en-US" sz="2000" b="1" baseline="300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9" marB="45729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r>
                        <a:rPr lang="zh-CN" altLang="en-US" sz="20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酒精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3.0×10</a:t>
                      </a:r>
                      <a:r>
                        <a:rPr lang="en-US" altLang="zh-CN" sz="2000" b="1" baseline="300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zh-CN" altLang="en-US" sz="2000" b="1" baseline="3000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r>
                        <a:rPr lang="zh-CN" altLang="en-US" sz="20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氢气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1.2×10</a:t>
                      </a:r>
                      <a:r>
                        <a:rPr lang="en-US" altLang="zh-CN" sz="2000" b="1" baseline="300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zh-CN" altLang="en-US" sz="2000" b="1" baseline="3000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>
                    <a:solidFill>
                      <a:srgbClr val="92D050"/>
                    </a:solidFill>
                  </a:tcPr>
                </a:tc>
              </a:tr>
              <a:tr h="471170">
                <a:tc>
                  <a:txBody>
                    <a:bodyPr/>
                    <a:lstStyle>
                      <a:defPPr/>
                    </a:lstStyle>
                    <a:p>
                      <a:r>
                        <a:rPr lang="zh-CN" altLang="en-US" sz="20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烟煤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2.9×10</a:t>
                      </a:r>
                      <a:r>
                        <a:rPr lang="en-US" altLang="zh-CN" sz="2000" b="1" baseline="300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zh-CN" altLang="en-US" sz="2000" b="1" baseline="3000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r>
                        <a:rPr lang="zh-CN" altLang="en-US" sz="20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柴油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4.3×10</a:t>
                      </a:r>
                      <a:r>
                        <a:rPr lang="en-US" altLang="zh-CN" sz="2000" b="1" baseline="300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zh-CN" altLang="en-US" sz="2000" b="1" baseline="3000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r>
                        <a:rPr lang="zh-CN" altLang="en-US" sz="20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天然气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1.2×10</a:t>
                      </a:r>
                      <a:r>
                        <a:rPr lang="en-US" altLang="zh-CN" sz="2000" b="1" baseline="300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zh-CN" altLang="en-US" sz="2000" b="1" baseline="3000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>
                    <a:solidFill>
                      <a:srgbClr val="92D050"/>
                    </a:solidFill>
                  </a:tcPr>
                </a:tc>
              </a:tr>
              <a:tr h="471805">
                <a:tc>
                  <a:txBody>
                    <a:bodyPr/>
                    <a:lstStyle>
                      <a:defPPr/>
                    </a:lstStyle>
                    <a:p>
                      <a:r>
                        <a:rPr lang="zh-CN" altLang="en-US" sz="20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无烟煤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3.4×10</a:t>
                      </a:r>
                      <a:r>
                        <a:rPr lang="en-US" altLang="zh-CN" sz="2000" b="1" baseline="300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zh-CN" altLang="en-US" sz="2000" b="1" baseline="3000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r>
                        <a:rPr lang="zh-CN" altLang="en-US" sz="20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汽油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4.6×10</a:t>
                      </a:r>
                      <a:r>
                        <a:rPr lang="en-US" altLang="zh-CN" sz="2000" b="1" baseline="300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zh-CN" altLang="en-US" sz="2000" b="1" baseline="3000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defPPr/>
                    </a:lstStyle>
                    <a:p>
                      <a:endParaRPr lang="zh-CN" altLang="en-US" sz="2000" b="1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zh-CN" altLang="en-US" sz="2000" b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液化石油气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>
                      <a:defPPr/>
                    </a:lstStyle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1.2×10</a:t>
                      </a:r>
                      <a:r>
                        <a:rPr lang="en-US" altLang="zh-CN" sz="2000" b="1" baseline="300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zh-CN" altLang="en-US" sz="2000" b="1" baseline="3000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>
                    <a:solidFill>
                      <a:srgbClr val="92D050"/>
                    </a:solidFill>
                  </a:tcPr>
                </a:tc>
              </a:tr>
              <a:tr h="471805">
                <a:tc>
                  <a:txBody>
                    <a:bodyPr/>
                    <a:lstStyle>
                      <a:defPPr/>
                    </a:lstStyle>
                    <a:p>
                      <a:r>
                        <a:rPr lang="zh-CN" altLang="en-US" sz="20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焦炭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3.0×10</a:t>
                      </a:r>
                      <a:r>
                        <a:rPr lang="en-US" altLang="zh-CN" sz="2000" b="1" baseline="300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zh-CN" altLang="en-US" sz="2000" b="1" baseline="3000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r>
                        <a:rPr lang="zh-CN" altLang="en-US" sz="20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煤油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4.6×10</a:t>
                      </a:r>
                      <a:r>
                        <a:rPr lang="en-US" altLang="zh-CN" sz="2000" b="1" baseline="300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zh-CN" altLang="en-US" sz="2000" b="1" baseline="3000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>
                      <a:defPPr/>
                    </a:lstStyle>
                    <a:p>
                      <a:endParaRPr/>
                    </a:p>
                  </a:txBody>
                  <a:tcPr/>
                </a:tc>
                <a:tc vMerge="1">
                  <a:txBody>
                    <a:bodyPr/>
                    <a:lstStyle>
                      <a:defPPr/>
                    </a:lstStyle>
                    <a:p>
                      <a:endParaRPr/>
                    </a:p>
                  </a:txBody>
                  <a:tcPr/>
                </a:tc>
              </a:tr>
              <a:tr h="471170">
                <a:tc>
                  <a:txBody>
                    <a:bodyPr/>
                    <a:lstStyle>
                      <a:defPPr/>
                    </a:lstStyle>
                    <a:p>
                      <a:r>
                        <a:rPr lang="zh-CN" altLang="en-US" sz="20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木炭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3.4×10</a:t>
                      </a:r>
                      <a:r>
                        <a:rPr lang="en-US" altLang="zh-CN" sz="2000" b="1" baseline="300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zh-CN" altLang="en-US" sz="2000" b="1" baseline="3000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r>
                        <a:rPr lang="zh-CN" altLang="en-US" sz="20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原油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4.4×10</a:t>
                      </a:r>
                      <a:r>
                        <a:rPr lang="en-US" altLang="zh-CN" sz="2000" b="1" baseline="300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zh-CN" altLang="en-US" sz="2000" b="1" baseline="3000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r>
                        <a:rPr lang="zh-CN" altLang="en-US" sz="20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煤气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9" marB="45729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1.2×10</a:t>
                      </a:r>
                      <a:r>
                        <a:rPr lang="en-US" altLang="zh-CN" sz="2000" b="1" baseline="300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zh-CN" altLang="en-US" sz="2000" b="1" baseline="3000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9" marB="45729"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右箭头 28"/>
          <p:cNvSpPr/>
          <p:nvPr/>
        </p:nvSpPr>
        <p:spPr>
          <a:xfrm>
            <a:off x="4041775" y="3473450"/>
            <a:ext cx="900113" cy="333375"/>
          </a:xfrm>
          <a:prstGeom prst="rightArrow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" name="右箭头 29"/>
          <p:cNvSpPr/>
          <p:nvPr/>
        </p:nvSpPr>
        <p:spPr>
          <a:xfrm rot="10800000">
            <a:off x="2062163" y="3473450"/>
            <a:ext cx="900113" cy="333375"/>
          </a:xfrm>
          <a:prstGeom prst="rightArrow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1" name="右箭头 30"/>
          <p:cNvSpPr/>
          <p:nvPr/>
        </p:nvSpPr>
        <p:spPr>
          <a:xfrm rot="5400000">
            <a:off x="3082131" y="4098131"/>
            <a:ext cx="865188" cy="333375"/>
          </a:xfrm>
          <a:prstGeom prst="rightArrow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2" name="TextBox 2"/>
          <p:cNvSpPr txBox="1">
            <a:spLocks noChangeArrowheads="1"/>
          </p:cNvSpPr>
          <p:nvPr/>
        </p:nvSpPr>
        <p:spPr bwMode="auto">
          <a:xfrm>
            <a:off x="1157288" y="3376613"/>
            <a:ext cx="863600" cy="49053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defPPr/>
          </a:lstStyle>
          <a:p>
            <a:pPr marL="0" marR="0" lvl="0" indent="0" algn="ctr" defTabSz="4572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+mn-cs"/>
              </a:rPr>
              <a:t>定义</a:t>
            </a:r>
          </a:p>
        </p:txBody>
      </p:sp>
      <p:sp>
        <p:nvSpPr>
          <p:cNvPr id="33" name="TextBox 2"/>
          <p:cNvSpPr txBox="1">
            <a:spLocks noChangeArrowheads="1"/>
          </p:cNvSpPr>
          <p:nvPr/>
        </p:nvSpPr>
        <p:spPr bwMode="auto">
          <a:xfrm>
            <a:off x="2962275" y="3373438"/>
            <a:ext cx="1079500" cy="49053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>
            <a:defPPr/>
          </a:lstStyle>
          <a:p>
            <a:pPr marL="0" marR="0" lvl="0" indent="0" algn="ctr" defTabSz="4572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+mn-cs"/>
              </a:rPr>
              <a:t>内能</a:t>
            </a:r>
          </a:p>
        </p:txBody>
      </p:sp>
      <p:sp>
        <p:nvSpPr>
          <p:cNvPr id="34" name="TextBox 2"/>
          <p:cNvSpPr txBox="1">
            <a:spLocks noChangeArrowheads="1"/>
          </p:cNvSpPr>
          <p:nvPr/>
        </p:nvSpPr>
        <p:spPr bwMode="auto">
          <a:xfrm>
            <a:off x="2617788" y="4735513"/>
            <a:ext cx="1789113" cy="49053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defPPr/>
          </a:lstStyle>
          <a:p>
            <a:pPr marL="0" marR="0" lvl="0" indent="0" algn="ctr" defTabSz="4572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+mn-cs"/>
              </a:rPr>
              <a:t>改变方式</a:t>
            </a:r>
          </a:p>
        </p:txBody>
      </p:sp>
      <p:sp>
        <p:nvSpPr>
          <p:cNvPr id="35" name="右箭头 34"/>
          <p:cNvSpPr/>
          <p:nvPr/>
        </p:nvSpPr>
        <p:spPr>
          <a:xfrm>
            <a:off x="4429125" y="4840288"/>
            <a:ext cx="900113" cy="334963"/>
          </a:xfrm>
          <a:prstGeom prst="rightArrow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7" name="右箭头 36"/>
          <p:cNvSpPr/>
          <p:nvPr/>
        </p:nvSpPr>
        <p:spPr>
          <a:xfrm rot="10800000">
            <a:off x="1708150" y="4840288"/>
            <a:ext cx="900113" cy="334963"/>
          </a:xfrm>
          <a:prstGeom prst="rightArrow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9" name="TextBox 2"/>
          <p:cNvSpPr txBox="1"/>
          <p:nvPr/>
        </p:nvSpPr>
        <p:spPr>
          <a:xfrm>
            <a:off x="877888" y="4735513"/>
            <a:ext cx="863600" cy="5540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/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2400" b="1">
                <a:latin typeface="宋体" panose="02010600030101010101" pitchFamily="2" charset="-122"/>
              </a:rPr>
              <a:t>做功</a:t>
            </a:r>
          </a:p>
        </p:txBody>
      </p:sp>
      <p:sp>
        <p:nvSpPr>
          <p:cNvPr id="40" name="TextBox 2"/>
          <p:cNvSpPr txBox="1"/>
          <p:nvPr/>
        </p:nvSpPr>
        <p:spPr>
          <a:xfrm>
            <a:off x="5372100" y="4746625"/>
            <a:ext cx="1296988" cy="5540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/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2400" b="1">
                <a:latin typeface="宋体" panose="02010600030101010101" pitchFamily="2" charset="-122"/>
              </a:rPr>
              <a:t>热传递</a:t>
            </a:r>
          </a:p>
        </p:txBody>
      </p:sp>
      <p:sp>
        <p:nvSpPr>
          <p:cNvPr id="41" name="TextBox 2"/>
          <p:cNvSpPr txBox="1">
            <a:spLocks noChangeArrowheads="1"/>
          </p:cNvSpPr>
          <p:nvPr/>
        </p:nvSpPr>
        <p:spPr bwMode="auto">
          <a:xfrm>
            <a:off x="5026025" y="3351213"/>
            <a:ext cx="1617663" cy="55403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defPPr/>
          </a:lstStyle>
          <a:p>
            <a:pPr marL="0" marR="0" lvl="0" indent="0" algn="ctr" defTabSz="4572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+mn-cs"/>
              </a:rPr>
              <a:t>影响因素</a:t>
            </a:r>
          </a:p>
        </p:txBody>
      </p:sp>
      <p:sp>
        <p:nvSpPr>
          <p:cNvPr id="42" name="右箭头 41"/>
          <p:cNvSpPr/>
          <p:nvPr/>
        </p:nvSpPr>
        <p:spPr>
          <a:xfrm rot="16200000">
            <a:off x="3067844" y="2751931"/>
            <a:ext cx="865188" cy="333375"/>
          </a:xfrm>
          <a:prstGeom prst="rightArrow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3" name="TextBox 2"/>
          <p:cNvSpPr txBox="1">
            <a:spLocks noChangeArrowheads="1"/>
          </p:cNvSpPr>
          <p:nvPr/>
        </p:nvSpPr>
        <p:spPr bwMode="auto">
          <a:xfrm>
            <a:off x="3063875" y="1995488"/>
            <a:ext cx="863600" cy="49053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defPPr/>
          </a:lstStyle>
          <a:p>
            <a:pPr marL="0" marR="0" lvl="0" indent="0" algn="ctr" defTabSz="4572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+mn-cs"/>
              </a:rPr>
              <a:t>温度</a:t>
            </a:r>
          </a:p>
        </p:txBody>
      </p:sp>
      <p:sp>
        <p:nvSpPr>
          <p:cNvPr id="44" name="右箭头 43"/>
          <p:cNvSpPr/>
          <p:nvPr/>
        </p:nvSpPr>
        <p:spPr>
          <a:xfrm>
            <a:off x="3940175" y="2084388"/>
            <a:ext cx="900113" cy="333375"/>
          </a:xfrm>
          <a:prstGeom prst="rightArrow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5" name="TextBox 2"/>
          <p:cNvSpPr txBox="1"/>
          <p:nvPr/>
        </p:nvSpPr>
        <p:spPr>
          <a:xfrm>
            <a:off x="4840288" y="1970088"/>
            <a:ext cx="1296987" cy="5540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/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2400" b="1">
                <a:latin typeface="宋体" panose="02010600030101010101" pitchFamily="2" charset="-122"/>
              </a:rPr>
              <a:t>热运动</a:t>
            </a:r>
          </a:p>
        </p:txBody>
      </p:sp>
      <p:sp>
        <p:nvSpPr>
          <p:cNvPr id="47" name="右箭头 46"/>
          <p:cNvSpPr/>
          <p:nvPr/>
        </p:nvSpPr>
        <p:spPr>
          <a:xfrm rot="18591508">
            <a:off x="6370638" y="4535488"/>
            <a:ext cx="900113" cy="334963"/>
          </a:xfrm>
          <a:prstGeom prst="rightArrow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8" name="TextBox 2"/>
          <p:cNvSpPr txBox="1">
            <a:spLocks noChangeArrowheads="1"/>
          </p:cNvSpPr>
          <p:nvPr/>
        </p:nvSpPr>
        <p:spPr bwMode="auto">
          <a:xfrm>
            <a:off x="6880225" y="3659188"/>
            <a:ext cx="1079500" cy="49053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>
            <a:defPPr/>
          </a:lstStyle>
          <a:p>
            <a:pPr marL="0" marR="0" lvl="0" indent="0" algn="ctr" defTabSz="4572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+mn-cs"/>
              </a:rPr>
              <a:t>热量</a:t>
            </a:r>
          </a:p>
        </p:txBody>
      </p:sp>
      <p:sp>
        <p:nvSpPr>
          <p:cNvPr id="49" name="右箭头 48"/>
          <p:cNvSpPr/>
          <p:nvPr/>
        </p:nvSpPr>
        <p:spPr>
          <a:xfrm rot="16200000">
            <a:off x="7022306" y="3059906"/>
            <a:ext cx="865188" cy="333375"/>
          </a:xfrm>
          <a:prstGeom prst="rightArrow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0" name="TextBox 2"/>
          <p:cNvSpPr txBox="1">
            <a:spLocks noChangeArrowheads="1"/>
          </p:cNvSpPr>
          <p:nvPr/>
        </p:nvSpPr>
        <p:spPr bwMode="auto">
          <a:xfrm>
            <a:off x="7045325" y="2265363"/>
            <a:ext cx="863600" cy="49053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defPPr/>
          </a:lstStyle>
          <a:p>
            <a:pPr marL="0" marR="0" lvl="0" indent="0" algn="ctr" defTabSz="4572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+mn-cs"/>
              </a:rPr>
              <a:t>热值</a:t>
            </a:r>
          </a:p>
        </p:txBody>
      </p:sp>
      <p:sp>
        <p:nvSpPr>
          <p:cNvPr id="3" name="五边形 2"/>
          <p:cNvSpPr/>
          <p:nvPr/>
        </p:nvSpPr>
        <p:spPr>
          <a:xfrm>
            <a:off x="647700" y="496570"/>
            <a:ext cx="1843405" cy="520065"/>
          </a:xfrm>
          <a:prstGeom prst="homePlat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/>
          </a:lstStyle>
          <a:p>
            <a:pPr algn="ctr"/>
            <a:r>
              <a:rPr lang="zh-CN" altLang="en-US" sz="2800">
                <a:solidFill>
                  <a:schemeClr val="accent6">
                    <a:lumMod val="50000"/>
                  </a:schemeClr>
                </a:solidFill>
                <a:effectLst/>
                <a:latin typeface="黑体" panose="02010609060101010101" charset="-122"/>
                <a:ea typeface="黑体" panose="02010609060101010101" charset="-122"/>
              </a:rPr>
              <a:t>课内小结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7" grpId="0" animBg="1"/>
      <p:bldP spid="39" grpId="0"/>
      <p:bldP spid="40" grpId="0"/>
      <p:bldP spid="41" grpId="0" animBg="1"/>
      <p:bldP spid="42" grpId="0" animBg="1"/>
      <p:bldP spid="43" grpId="0" animBg="1"/>
      <p:bldP spid="44" grpId="0" animBg="1"/>
      <p:bldP spid="45" grpId="0"/>
      <p:bldP spid="47" grpId="0" animBg="1"/>
      <p:bldP spid="48" grpId="0" animBg="1"/>
      <p:bldP spid="49" grpId="0" animBg="1"/>
      <p:bldP spid="5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849313" y="1314450"/>
            <a:ext cx="7569200" cy="44132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/>
          </a:lstStyle>
          <a:p>
            <a:pPr marR="0" defTabSz="457200">
              <a:lnSpc>
                <a:spcPct val="130000"/>
              </a:lnSpc>
              <a:buClrTx/>
              <a:buSzTx/>
              <a:buFontTx/>
              <a:defRPr/>
            </a:pPr>
            <a:r>
              <a:rPr kumimoji="0" lang="en-US" altLang="zh-CN" sz="2400" b="1" kern="1200" cap="none" spc="0" normalizeH="0" baseline="0" noProof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</a:t>
            </a:r>
            <a:r>
              <a:rPr kumimoji="0" lang="zh-CN" altLang="en-US" sz="2400" b="1" kern="1200" cap="none" spc="0" normalizeH="0" baseline="0" noProof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区别内能与热量的关键点：</a:t>
            </a:r>
            <a:endParaRPr kumimoji="0" lang="en-US" altLang="zh-CN" sz="2400" b="1" kern="1200" cap="none" spc="0" normalizeH="0" baseline="0" noProof="0">
              <a:solidFill>
                <a:srgbClr val="0000FF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R="0" defTabSz="457200">
              <a:lnSpc>
                <a:spcPct val="130000"/>
              </a:lnSpc>
              <a:buClrTx/>
              <a:buSzTx/>
              <a:buFontTx/>
              <a:defRPr/>
            </a:pPr>
            <a:r>
              <a:rPr kumimoji="0" lang="zh-CN" altLang="en-US" sz="2400" b="1" kern="1200" cap="none" spc="0" normalizeH="0" baseline="0" noProof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</a:t>
            </a:r>
            <a:r>
              <a:rPr kumimoji="0" lang="zh-CN" altLang="en-US" sz="2400" b="1" kern="1200" cap="none" spc="0" normalizeH="0" baseline="0" noProof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内能是属于某个物体的能量，而热量则是热传递过</a:t>
            </a:r>
            <a:endParaRPr kumimoji="0" lang="en-US" altLang="zh-CN" sz="2400" b="1" kern="1200" cap="none" spc="0" normalizeH="0" baseline="0" noProof="0">
              <a:latin typeface="Times New Roman" pitchFamily="18" charset="0"/>
              <a:ea typeface="楷体" panose="02010609060101010101" charset="-122"/>
              <a:cs typeface="Times New Roman" pitchFamily="18" charset="0"/>
            </a:endParaRPr>
          </a:p>
          <a:p>
            <a:pPr marR="0" defTabSz="457200">
              <a:lnSpc>
                <a:spcPct val="130000"/>
              </a:lnSpc>
              <a:buClrTx/>
              <a:buSzTx/>
              <a:buFontTx/>
              <a:defRPr/>
            </a:pPr>
            <a:r>
              <a:rPr kumimoji="0" lang="en-US" altLang="zh-CN" sz="2400" b="1" kern="1200" cap="none" spc="0" normalizeH="0" baseline="0" noProof="0">
                <a:latin typeface="Times New Roman" pitchFamily="18" charset="0"/>
                <a:ea typeface="楷体" panose="02010609060101010101" charset="-122"/>
                <a:cs typeface="Times New Roman" pitchFamily="18" charset="0"/>
              </a:rPr>
              <a:t>    </a:t>
            </a:r>
            <a:r>
              <a:rPr kumimoji="0" lang="zh-CN" altLang="en-US" sz="2400" b="1" kern="1200" cap="none" spc="0" normalizeH="0" baseline="0" noProof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程中传递的能量，不能说某个物体具有多少热量。</a:t>
            </a:r>
          </a:p>
          <a:p>
            <a:pPr marR="0" defTabSz="457200">
              <a:lnSpc>
                <a:spcPct val="130000"/>
              </a:lnSpc>
              <a:buClrTx/>
              <a:buSzTx/>
              <a:buFontTx/>
              <a:defRPr/>
            </a:pPr>
            <a:r>
              <a:rPr kumimoji="0" lang="en-US" altLang="zh-CN" sz="2400" b="1" kern="1200" cap="none" spc="0" normalizeH="0" baseline="0" noProof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</a:t>
            </a:r>
            <a:r>
              <a:rPr kumimoji="0" lang="zh-CN" altLang="en-US" sz="2400" b="1" kern="1200" cap="none" spc="0" normalizeH="0" baseline="0" noProof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影响内能大小的因素：</a:t>
            </a:r>
            <a:endParaRPr kumimoji="0" lang="en-US" altLang="zh-CN" sz="2400" b="1" kern="1200" cap="none" spc="0" normalizeH="0" baseline="0" noProof="0">
              <a:solidFill>
                <a:srgbClr val="0000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R="0" defTabSz="457200">
              <a:lnSpc>
                <a:spcPct val="130000"/>
              </a:lnSpc>
              <a:buClrTx/>
              <a:buSzTx/>
              <a:buFontTx/>
              <a:defRPr/>
            </a:pPr>
            <a:r>
              <a:rPr kumimoji="0" lang="en-US" altLang="zh-CN" sz="2400" b="1" kern="1200" cap="none" spc="0" normalizeH="0" baseline="0" noProof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</a:t>
            </a:r>
            <a:r>
              <a:rPr kumimoji="0" lang="zh-CN" altLang="en-US" sz="2400" b="1" kern="1200" cap="none" spc="0" normalizeH="0" baseline="0" noProof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温度，物体质量、体积和状态等。</a:t>
            </a:r>
          </a:p>
          <a:p>
            <a:pPr marR="0" defTabSz="457200">
              <a:lnSpc>
                <a:spcPct val="130000"/>
              </a:lnSpc>
              <a:buClrTx/>
              <a:buSzTx/>
              <a:buFontTx/>
              <a:defRPr/>
            </a:pPr>
            <a:r>
              <a:rPr kumimoji="0" lang="en-US" altLang="zh-CN" sz="2400" b="1" kern="1200" cap="none" spc="0" normalizeH="0" baseline="0" noProof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 </a:t>
            </a:r>
            <a:r>
              <a:rPr kumimoji="0" lang="zh-CN" altLang="en-US" sz="2400" b="1" kern="1200" cap="none" spc="0" normalizeH="0" baseline="0" noProof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改变物体内能的方法：</a:t>
            </a:r>
            <a:endParaRPr kumimoji="0" lang="en-US" altLang="zh-CN" sz="2400" b="1" kern="1200" cap="none" spc="0" normalizeH="0" baseline="0" noProof="0">
              <a:solidFill>
                <a:srgbClr val="0000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R="0" defTabSz="457200">
              <a:lnSpc>
                <a:spcPct val="130000"/>
              </a:lnSpc>
              <a:buClrTx/>
              <a:buSzTx/>
              <a:buFontTx/>
              <a:defRPr/>
            </a:pPr>
            <a:r>
              <a:rPr kumimoji="0" lang="en-US" altLang="zh-CN" sz="2400" b="1" kern="1200" cap="none" spc="0" normalizeH="0" baseline="0" noProof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</a:t>
            </a:r>
            <a:r>
              <a:rPr kumimoji="0" lang="zh-CN" altLang="en-US" sz="2400" b="1" kern="1200" cap="none" spc="0" normalizeH="0" baseline="0" noProof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做功和热传递。两种方式在改变物体内能上是</a:t>
            </a:r>
            <a:r>
              <a:rPr kumimoji="0" lang="zh-CN" altLang="en-US" sz="2400" b="1" kern="1200" cap="none" spc="0" normalizeH="0" baseline="0" noProof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等效</a:t>
            </a:r>
            <a:r>
              <a:rPr kumimoji="0" lang="zh-CN" altLang="en-US" sz="2400" b="1" kern="1200" cap="none" spc="0" normalizeH="0" baseline="0" noProof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的。</a:t>
            </a:r>
          </a:p>
          <a:p>
            <a:pPr marR="0" defTabSz="457200">
              <a:lnSpc>
                <a:spcPct val="130000"/>
              </a:lnSpc>
              <a:buClrTx/>
              <a:buSzTx/>
              <a:buFontTx/>
              <a:defRPr/>
            </a:pPr>
            <a:r>
              <a:rPr kumimoji="0" lang="en-US" altLang="zh-CN" sz="2400" b="1" kern="1200" cap="none" spc="0" normalizeH="0" baseline="0" noProof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4. </a:t>
            </a:r>
            <a:r>
              <a:rPr kumimoji="0" lang="zh-CN" altLang="en-US" sz="2400" b="1" kern="1200" cap="none" spc="0" normalizeH="0" baseline="0" noProof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热值是燃料的特性，与燃料的质量、放出热量的多</a:t>
            </a:r>
            <a:endParaRPr kumimoji="0" lang="en-US" altLang="zh-CN" sz="2400" b="1" kern="1200" cap="none" spc="0" normalizeH="0" baseline="0" noProof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marR="0" defTabSz="457200">
              <a:lnSpc>
                <a:spcPct val="130000"/>
              </a:lnSpc>
              <a:buClrTx/>
              <a:buSzTx/>
              <a:buFontTx/>
              <a:defRPr/>
            </a:pPr>
            <a:r>
              <a:rPr kumimoji="0" lang="en-US" altLang="zh-CN" sz="2400" b="1" kern="1200" cap="none" spc="0" normalizeH="0" baseline="0" noProof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</a:t>
            </a:r>
            <a:r>
              <a:rPr kumimoji="0" lang="zh-CN" altLang="en-US" sz="2400" b="1" kern="1200" cap="none" spc="0" normalizeH="0" baseline="0" noProof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少、是否完全燃烧等无关，</a:t>
            </a:r>
            <a:r>
              <a:rPr kumimoji="0" lang="zh-CN" altLang="en-US" sz="2400" b="1" kern="1200" cap="none" spc="0" normalizeH="0" baseline="0" noProof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只与燃料的种类有关</a:t>
            </a:r>
            <a:r>
              <a:rPr kumimoji="0" lang="zh-CN" altLang="en-US" sz="2400" b="1" kern="1200" cap="none" spc="0" normalizeH="0" baseline="0" noProof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</a:t>
            </a:r>
          </a:p>
        </p:txBody>
      </p:sp>
      <p:pic>
        <p:nvPicPr>
          <p:cNvPr id="47" name="New picture" hidden="1"/>
          <p:cNvPicPr/>
          <p:nvPr/>
        </p:nvPicPr>
        <p:blipFill>
          <a:blip r:embed="rId2"/>
          <a:stretch>
            <a:fillRect/>
          </a:stretch>
        </p:blipFill>
        <p:spPr>
          <a:xfrm>
            <a:off x="11874500" y="10718800"/>
            <a:ext cx="393700" cy="406400"/>
          </a:xfrm>
          <a:prstGeom prst="cube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647700" y="496570"/>
            <a:ext cx="1843405" cy="520065"/>
          </a:xfrm>
          <a:prstGeom prst="homePlat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/>
          </a:lstStyle>
          <a:p>
            <a:pPr algn="ctr"/>
            <a:r>
              <a:rPr lang="zh-CN" altLang="en-US" sz="2800">
                <a:solidFill>
                  <a:schemeClr val="accent6">
                    <a:lumMod val="50000"/>
                  </a:schemeClr>
                </a:solidFill>
                <a:effectLst/>
                <a:latin typeface="黑体" panose="02010609060101010101" charset="-122"/>
                <a:ea typeface="黑体" panose="02010609060101010101" charset="-122"/>
              </a:rPr>
              <a:t>导入新课</a:t>
            </a:r>
          </a:p>
        </p:txBody>
      </p:sp>
      <p:pic>
        <p:nvPicPr>
          <p:cNvPr id="2" name="图片 1" descr="热死了"/>
          <p:cNvPicPr>
            <a:picLocks noChangeAspect="1"/>
          </p:cNvPicPr>
          <p:nvPr/>
        </p:nvPicPr>
        <p:blipFill>
          <a:blip r:embed="rId2"/>
          <a:srcRect t="9630" b="8225"/>
          <a:stretch>
            <a:fillRect/>
          </a:stretch>
        </p:blipFill>
        <p:spPr>
          <a:xfrm>
            <a:off x="1514475" y="1651000"/>
            <a:ext cx="6162675" cy="390017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607310" y="1129030"/>
            <a:ext cx="4094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/>
          </a:lstStyle>
          <a:p>
            <a:r>
              <a:rPr lang="en-US" alt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今天的天气好热啊！</a:t>
            </a:r>
            <a:r>
              <a:rPr lang="en-US" alt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936533" y="5623866"/>
            <a:ext cx="5270117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/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400" b="1">
                <a:latin typeface="+mn-ea"/>
                <a:ea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+mn-ea"/>
                <a:ea typeface="+mn-ea"/>
              </a:rPr>
              <a:t>热</a:t>
            </a:r>
            <a:r>
              <a:rPr lang="zh-CN" altLang="en-US" sz="2400" b="1">
                <a:latin typeface="+mn-ea"/>
                <a:ea typeface="+mn-ea"/>
              </a:rPr>
              <a:t>”是一种</a:t>
            </a:r>
            <a:r>
              <a:rPr lang="zh-CN" altLang="en-US" sz="2400" b="1">
                <a:solidFill>
                  <a:srgbClr val="FF0000"/>
                </a:solidFill>
                <a:latin typeface="+mn-ea"/>
                <a:ea typeface="+mn-ea"/>
              </a:rPr>
              <a:t>能量</a:t>
            </a:r>
            <a:r>
              <a:rPr lang="zh-CN" altLang="en-US" sz="2400" b="1">
                <a:latin typeface="+mn-ea"/>
                <a:ea typeface="+mn-ea"/>
              </a:rPr>
              <a:t>吗</a:t>
            </a:r>
            <a:r>
              <a:rPr lang="zh-CN" altLang="en-US" sz="2400" b="1" smtClean="0">
                <a:latin typeface="+mn-ea"/>
                <a:ea typeface="+mn-ea"/>
              </a:rPr>
              <a:t>？它</a:t>
            </a:r>
            <a:r>
              <a:rPr lang="zh-CN" altLang="en-US" sz="2400" b="1">
                <a:latin typeface="+mn-ea"/>
                <a:ea typeface="+mn-ea"/>
              </a:rPr>
              <a:t>能</a:t>
            </a:r>
            <a:r>
              <a:rPr lang="zh-CN" altLang="en-US" sz="2400" b="1">
                <a:solidFill>
                  <a:srgbClr val="FF0000"/>
                </a:solidFill>
                <a:latin typeface="+mn-ea"/>
                <a:ea typeface="+mn-ea"/>
              </a:rPr>
              <a:t>做功</a:t>
            </a:r>
            <a:r>
              <a:rPr lang="zh-CN" altLang="en-US" sz="2400" b="1">
                <a:latin typeface="+mn-ea"/>
                <a:ea typeface="+mn-ea"/>
              </a:rPr>
              <a:t>吗？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85140" y="957580"/>
            <a:ext cx="8251825" cy="698500"/>
          </a:xfrm>
          <a:prstGeom prst="rect">
            <a:avLst/>
          </a:prstGeom>
          <a:gradFill>
            <a:gsLst>
              <a:gs pos="22000">
                <a:srgbClr val="2188D1"/>
              </a:gs>
              <a:gs pos="77000">
                <a:schemeClr val="bg1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l"/>
            <a:r>
              <a:rPr lang="zh-CN" altLang="en-US" sz="3600">
                <a:ln w="12700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/>
                <a:latin typeface="黑体" panose="02010609060101010101" charset="-122"/>
                <a:ea typeface="黑体" panose="02010609060101010101" charset="-122"/>
              </a:rPr>
              <a:t>温度与热运动</a:t>
            </a:r>
          </a:p>
        </p:txBody>
      </p:sp>
      <p:sp>
        <p:nvSpPr>
          <p:cNvPr id="3" name="五边形 2"/>
          <p:cNvSpPr/>
          <p:nvPr/>
        </p:nvSpPr>
        <p:spPr>
          <a:xfrm>
            <a:off x="647700" y="230505"/>
            <a:ext cx="1843405" cy="520065"/>
          </a:xfrm>
          <a:prstGeom prst="homePlat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/>
          </a:lstStyle>
          <a:p>
            <a:pPr algn="ctr"/>
            <a:r>
              <a:rPr lang="zh-CN" altLang="en-US" sz="2800">
                <a:solidFill>
                  <a:schemeClr val="accent6">
                    <a:lumMod val="50000"/>
                  </a:schemeClr>
                </a:solidFill>
                <a:effectLst/>
                <a:latin typeface="黑体" panose="02010609060101010101" charset="-122"/>
                <a:ea typeface="黑体" panose="02010609060101010101" charset="-122"/>
              </a:rPr>
              <a:t>讲授新课</a:t>
            </a:r>
          </a:p>
        </p:txBody>
      </p:sp>
      <p:sp>
        <p:nvSpPr>
          <p:cNvPr id="29" name="矩形 28"/>
          <p:cNvSpPr/>
          <p:nvPr/>
        </p:nvSpPr>
        <p:spPr>
          <a:xfrm>
            <a:off x="804863" y="2119313"/>
            <a:ext cx="7335838" cy="2862263"/>
          </a:xfrm>
          <a:prstGeom prst="rect">
            <a:avLst/>
          </a:prstGeom>
        </p:spPr>
        <p:txBody>
          <a:bodyPr>
            <a:spAutoFit/>
          </a:bodyPr>
          <a:lstStyle>
            <a:defPPr/>
          </a:lstStyle>
          <a:p>
            <a:pPr marL="0" marR="0" lvl="0" indent="0" algn="l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实验探究：</a:t>
            </a:r>
            <a:r>
              <a:rPr kumimoji="0" lang="zh-CN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温度对扩散的影响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在一个玻璃瓶中装半杯凉水，另一个相同的玻璃瓶中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装等量的热水，用钢笔分别在凉水、热水中同时滴入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一滴蓝墨水。比较两玻璃瓶中蓝墨水的扩散现象。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kumimoji="0" lang="zh-CN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如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图所示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  <a:endParaRPr kumimoji="0" lang="zh-CN" altLang="zh-CN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6151" name="图片 6150"/>
          <p:cNvPicPr>
            <a:picLocks noChangeAspect="1"/>
          </p:cNvPicPr>
          <p:nvPr/>
        </p:nvPicPr>
        <p:blipFill>
          <a:blip r:embed="rId2">
            <a:clrChange>
              <a:clrFrom>
                <a:srgbClr val="F2EDD5"/>
              </a:clrFrom>
              <a:clrTo>
                <a:srgbClr val="F2EDD5">
                  <a:alpha val="0"/>
                </a:srgbClr>
              </a:clrTo>
            </a:clrChange>
          </a:blip>
          <a:srcRect t="4836"/>
          <a:stretch>
            <a:fillRect/>
          </a:stretch>
        </p:blipFill>
        <p:spPr>
          <a:xfrm>
            <a:off x="4203700" y="4711065"/>
            <a:ext cx="2343150" cy="207073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3"/>
          <p:cNvSpPr>
            <a:spLocks noGrp="1"/>
          </p:cNvSpPr>
          <p:nvPr/>
        </p:nvSpPr>
        <p:spPr>
          <a:xfrm>
            <a:off x="477520" y="2817495"/>
            <a:ext cx="8009890" cy="6477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>
            <a:defPPr/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defRPr>
            </a:lvl5pPr>
          </a:lstStyle>
          <a:p>
            <a:pPr marL="1905" lvl="0" indent="-1905" eaLnBrk="1" hangingPunct="1">
              <a:buNone/>
            </a:pPr>
            <a:r>
              <a:rPr lang="zh-CN" altLang="en-US" sz="2800" b="1">
                <a:solidFill>
                  <a:srgbClr val="231094"/>
                </a:solidFill>
              </a:rPr>
              <a:t>实验现象：墨水在</a:t>
            </a:r>
            <a:r>
              <a:rPr lang="zh-CN" altLang="en-US" sz="2800" b="1">
                <a:solidFill>
                  <a:schemeClr val="tx2"/>
                </a:solidFill>
              </a:rPr>
              <a:t>热</a:t>
            </a:r>
            <a:r>
              <a:rPr lang="zh-CN" altLang="en-US" sz="2800" b="1">
                <a:solidFill>
                  <a:srgbClr val="231094"/>
                </a:solidFill>
              </a:rPr>
              <a:t>水中扩散比在冷水中的扩散的速度更</a:t>
            </a:r>
            <a:r>
              <a:rPr lang="zh-CN" altLang="en-US" sz="2800" b="1">
                <a:solidFill>
                  <a:schemeClr val="tx2"/>
                </a:solidFill>
              </a:rPr>
              <a:t>快</a:t>
            </a:r>
            <a:r>
              <a:rPr lang="zh-CN" altLang="en-US" sz="2800" b="1">
                <a:solidFill>
                  <a:srgbClr val="231094"/>
                </a:solidFill>
              </a:rPr>
              <a:t>。</a:t>
            </a:r>
          </a:p>
        </p:txBody>
      </p:sp>
      <p:sp>
        <p:nvSpPr>
          <p:cNvPr id="6149" name="Text Box 7"/>
          <p:cNvSpPr txBox="1"/>
          <p:nvPr/>
        </p:nvSpPr>
        <p:spPr>
          <a:xfrm>
            <a:off x="477520" y="4195445"/>
            <a:ext cx="8303260" cy="138366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defPPr/>
          </a:lstStyle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231094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结论：扩散的快慢跟</a:t>
            </a:r>
            <a:r>
              <a:rPr lang="zh-CN" altLang="en-US"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温度</a:t>
            </a:r>
            <a:r>
              <a:rPr lang="zh-CN" altLang="en-US" sz="2800" b="1">
                <a:solidFill>
                  <a:srgbClr val="231094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有关</a:t>
            </a:r>
            <a:r>
              <a:rPr lang="en-US" altLang="x-none" sz="2800" b="1">
                <a:solidFill>
                  <a:srgbClr val="231094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,</a:t>
            </a:r>
            <a:r>
              <a:rPr lang="zh-CN" altLang="en-US" sz="2800" b="1">
                <a:solidFill>
                  <a:srgbClr val="231094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温度</a:t>
            </a:r>
            <a:r>
              <a:rPr lang="zh-CN" altLang="en-US"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越高</a:t>
            </a:r>
            <a:r>
              <a:rPr lang="en-US" altLang="x-none" sz="2800" b="1">
                <a:solidFill>
                  <a:srgbClr val="231094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,</a:t>
            </a:r>
            <a:r>
              <a:rPr lang="zh-CN" altLang="en-US" sz="2800" b="1">
                <a:solidFill>
                  <a:srgbClr val="231094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分子运动</a:t>
            </a:r>
            <a:r>
              <a:rPr lang="zh-CN" altLang="en-US"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越剧烈</a:t>
            </a:r>
            <a:r>
              <a:rPr lang="zh-CN" altLang="en-US" sz="2800" b="1">
                <a:solidFill>
                  <a:srgbClr val="231094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</a:t>
            </a:r>
          </a:p>
        </p:txBody>
      </p:sp>
      <p:pic>
        <p:nvPicPr>
          <p:cNvPr id="6151" name="图片 6150"/>
          <p:cNvPicPr>
            <a:picLocks noChangeAspect="1"/>
          </p:cNvPicPr>
          <p:nvPr/>
        </p:nvPicPr>
        <p:blipFill>
          <a:blip r:embed="rId2">
            <a:clrChange>
              <a:clrFrom>
                <a:srgbClr val="F2EDD5"/>
              </a:clrFrom>
              <a:clrTo>
                <a:srgbClr val="F2EDD5">
                  <a:alpha val="0"/>
                </a:srgbClr>
              </a:clrTo>
            </a:clrChange>
          </a:blip>
          <a:srcRect t="4836"/>
          <a:stretch>
            <a:fillRect/>
          </a:stretch>
        </p:blipFill>
        <p:spPr>
          <a:xfrm>
            <a:off x="3048000" y="508635"/>
            <a:ext cx="2343150" cy="207073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build="p"/>
      <p:bldP spid="614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5"/>
          <p:cNvSpPr txBox="1"/>
          <p:nvPr/>
        </p:nvSpPr>
        <p:spPr>
          <a:xfrm>
            <a:off x="1116013" y="981075"/>
            <a:ext cx="7797800" cy="119888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defPPr/>
          </a:lstStyle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FF0066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一切物质的分子都在不停地做无规则的运动。</a:t>
            </a:r>
          </a:p>
        </p:txBody>
      </p:sp>
      <p:sp>
        <p:nvSpPr>
          <p:cNvPr id="7172" name="Text Box 6"/>
          <p:cNvSpPr txBox="1"/>
          <p:nvPr/>
        </p:nvSpPr>
        <p:spPr>
          <a:xfrm>
            <a:off x="1116013" y="4267200"/>
            <a:ext cx="7704137" cy="10763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defPPr/>
          </a:lstStyle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33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由于分子的运动跟温度有关，所以这种无规则运动叫做分子的热运动。</a:t>
            </a:r>
          </a:p>
        </p:txBody>
      </p:sp>
      <p:sp>
        <p:nvSpPr>
          <p:cNvPr id="7174" name="文本框 7173"/>
          <p:cNvSpPr txBox="1"/>
          <p:nvPr/>
        </p:nvSpPr>
        <p:spPr>
          <a:xfrm>
            <a:off x="1116330" y="2924175"/>
            <a:ext cx="6341110" cy="58356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defPPr/>
          </a:lstStyle>
          <a:p>
            <a:r>
              <a:rPr lang="zh-CN" altLang="en-US" sz="3200" b="1">
                <a:solidFill>
                  <a:srgbClr val="000066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温度越高，无规则运动越剧烈。</a:t>
            </a:r>
          </a:p>
        </p:txBody>
      </p:sp>
      <p:sp>
        <p:nvSpPr>
          <p:cNvPr id="7175" name="手势箭头 191"/>
          <p:cNvSpPr/>
          <p:nvPr/>
        </p:nvSpPr>
        <p:spPr>
          <a:xfrm>
            <a:off x="252730" y="4384675"/>
            <a:ext cx="863600" cy="574675"/>
          </a:xfrm>
          <a:custGeom>
            <a:avLst/>
            <a:gdLst/>
            <a:ahLst/>
            <a:cxnLst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1977066053" y="2147483646"/>
              </a:cxn>
              <a:cxn ang="0">
                <a:pos x="2147483646" y="2147483646"/>
              </a:cxn>
              <a:cxn ang="0">
                <a:pos x="2147483646" y="2147483646"/>
              </a:cxn>
            </a:cxnLst>
            <a:rect l="0" t="0" r="0" b="0"/>
            <a:pathLst>
              <a:path w="2758" h="1666">
                <a:moveTo>
                  <a:pt x="931" y="1269"/>
                </a:moveTo>
                <a:lnTo>
                  <a:pt x="895" y="1297"/>
                </a:lnTo>
                <a:lnTo>
                  <a:pt x="864" y="1328"/>
                </a:lnTo>
                <a:lnTo>
                  <a:pt x="839" y="1359"/>
                </a:lnTo>
                <a:lnTo>
                  <a:pt x="816" y="1392"/>
                </a:lnTo>
                <a:lnTo>
                  <a:pt x="1102" y="1555"/>
                </a:lnTo>
                <a:lnTo>
                  <a:pt x="1172" y="1557"/>
                </a:lnTo>
                <a:lnTo>
                  <a:pt x="1210" y="1555"/>
                </a:lnTo>
                <a:lnTo>
                  <a:pt x="1243" y="1547"/>
                </a:lnTo>
                <a:lnTo>
                  <a:pt x="1269" y="1535"/>
                </a:lnTo>
                <a:lnTo>
                  <a:pt x="1293" y="1518"/>
                </a:lnTo>
                <a:lnTo>
                  <a:pt x="1310" y="1495"/>
                </a:lnTo>
                <a:lnTo>
                  <a:pt x="1323" y="1466"/>
                </a:lnTo>
                <a:lnTo>
                  <a:pt x="1331" y="1434"/>
                </a:lnTo>
                <a:lnTo>
                  <a:pt x="1333" y="1397"/>
                </a:lnTo>
                <a:lnTo>
                  <a:pt x="1164" y="1397"/>
                </a:lnTo>
                <a:lnTo>
                  <a:pt x="931" y="1269"/>
                </a:lnTo>
                <a:close/>
                <a:moveTo>
                  <a:pt x="1060" y="975"/>
                </a:moveTo>
                <a:lnTo>
                  <a:pt x="1026" y="983"/>
                </a:lnTo>
                <a:lnTo>
                  <a:pt x="993" y="992"/>
                </a:lnTo>
                <a:lnTo>
                  <a:pt x="964" y="1006"/>
                </a:lnTo>
                <a:lnTo>
                  <a:pt x="937" y="1021"/>
                </a:lnTo>
                <a:lnTo>
                  <a:pt x="912" y="1040"/>
                </a:lnTo>
                <a:lnTo>
                  <a:pt x="891" y="1061"/>
                </a:lnTo>
                <a:lnTo>
                  <a:pt x="872" y="1084"/>
                </a:lnTo>
                <a:lnTo>
                  <a:pt x="855" y="1111"/>
                </a:lnTo>
                <a:lnTo>
                  <a:pt x="1195" y="1292"/>
                </a:lnTo>
                <a:lnTo>
                  <a:pt x="1352" y="1296"/>
                </a:lnTo>
                <a:lnTo>
                  <a:pt x="1392" y="1294"/>
                </a:lnTo>
                <a:lnTo>
                  <a:pt x="1427" y="1288"/>
                </a:lnTo>
                <a:lnTo>
                  <a:pt x="1456" y="1276"/>
                </a:lnTo>
                <a:lnTo>
                  <a:pt x="1481" y="1263"/>
                </a:lnTo>
                <a:lnTo>
                  <a:pt x="1500" y="1244"/>
                </a:lnTo>
                <a:lnTo>
                  <a:pt x="1513" y="1221"/>
                </a:lnTo>
                <a:lnTo>
                  <a:pt x="1521" y="1192"/>
                </a:lnTo>
                <a:lnTo>
                  <a:pt x="1523" y="1161"/>
                </a:lnTo>
                <a:lnTo>
                  <a:pt x="1521" y="1142"/>
                </a:lnTo>
                <a:lnTo>
                  <a:pt x="1517" y="1121"/>
                </a:lnTo>
                <a:lnTo>
                  <a:pt x="1510" y="1096"/>
                </a:lnTo>
                <a:lnTo>
                  <a:pt x="1498" y="1071"/>
                </a:lnTo>
                <a:lnTo>
                  <a:pt x="1241" y="1075"/>
                </a:lnTo>
                <a:lnTo>
                  <a:pt x="1060" y="975"/>
                </a:lnTo>
                <a:close/>
                <a:moveTo>
                  <a:pt x="1137" y="668"/>
                </a:moveTo>
                <a:lnTo>
                  <a:pt x="1104" y="670"/>
                </a:lnTo>
                <a:lnTo>
                  <a:pt x="1074" y="676"/>
                </a:lnTo>
                <a:lnTo>
                  <a:pt x="1047" y="687"/>
                </a:lnTo>
                <a:lnTo>
                  <a:pt x="1020" y="702"/>
                </a:lnTo>
                <a:lnTo>
                  <a:pt x="997" y="722"/>
                </a:lnTo>
                <a:lnTo>
                  <a:pt x="976" y="745"/>
                </a:lnTo>
                <a:lnTo>
                  <a:pt x="954" y="772"/>
                </a:lnTo>
                <a:lnTo>
                  <a:pt x="937" y="804"/>
                </a:lnTo>
                <a:lnTo>
                  <a:pt x="1269" y="969"/>
                </a:lnTo>
                <a:lnTo>
                  <a:pt x="1454" y="971"/>
                </a:lnTo>
                <a:lnTo>
                  <a:pt x="1502" y="969"/>
                </a:lnTo>
                <a:lnTo>
                  <a:pt x="1542" y="962"/>
                </a:lnTo>
                <a:lnTo>
                  <a:pt x="1579" y="952"/>
                </a:lnTo>
                <a:lnTo>
                  <a:pt x="1608" y="937"/>
                </a:lnTo>
                <a:lnTo>
                  <a:pt x="1631" y="916"/>
                </a:lnTo>
                <a:lnTo>
                  <a:pt x="1646" y="893"/>
                </a:lnTo>
                <a:lnTo>
                  <a:pt x="1656" y="864"/>
                </a:lnTo>
                <a:lnTo>
                  <a:pt x="1659" y="833"/>
                </a:lnTo>
                <a:lnTo>
                  <a:pt x="1657" y="810"/>
                </a:lnTo>
                <a:lnTo>
                  <a:pt x="1650" y="789"/>
                </a:lnTo>
                <a:lnTo>
                  <a:pt x="1640" y="772"/>
                </a:lnTo>
                <a:lnTo>
                  <a:pt x="1625" y="758"/>
                </a:lnTo>
                <a:lnTo>
                  <a:pt x="1604" y="749"/>
                </a:lnTo>
                <a:lnTo>
                  <a:pt x="1579" y="741"/>
                </a:lnTo>
                <a:lnTo>
                  <a:pt x="1550" y="735"/>
                </a:lnTo>
                <a:lnTo>
                  <a:pt x="1517" y="733"/>
                </a:lnTo>
                <a:lnTo>
                  <a:pt x="1293" y="733"/>
                </a:lnTo>
                <a:lnTo>
                  <a:pt x="1273" y="718"/>
                </a:lnTo>
                <a:lnTo>
                  <a:pt x="1254" y="704"/>
                </a:lnTo>
                <a:lnTo>
                  <a:pt x="1233" y="693"/>
                </a:lnTo>
                <a:lnTo>
                  <a:pt x="1214" y="683"/>
                </a:lnTo>
                <a:lnTo>
                  <a:pt x="1195" y="678"/>
                </a:lnTo>
                <a:lnTo>
                  <a:pt x="1175" y="672"/>
                </a:lnTo>
                <a:lnTo>
                  <a:pt x="1156" y="668"/>
                </a:lnTo>
                <a:lnTo>
                  <a:pt x="1137" y="668"/>
                </a:lnTo>
                <a:close/>
                <a:moveTo>
                  <a:pt x="1694" y="240"/>
                </a:moveTo>
                <a:lnTo>
                  <a:pt x="1898" y="466"/>
                </a:lnTo>
                <a:lnTo>
                  <a:pt x="1874" y="497"/>
                </a:lnTo>
                <a:lnTo>
                  <a:pt x="1855" y="520"/>
                </a:lnTo>
                <a:lnTo>
                  <a:pt x="2251" y="518"/>
                </a:lnTo>
                <a:lnTo>
                  <a:pt x="2303" y="516"/>
                </a:lnTo>
                <a:lnTo>
                  <a:pt x="2351" y="516"/>
                </a:lnTo>
                <a:lnTo>
                  <a:pt x="2395" y="512"/>
                </a:lnTo>
                <a:lnTo>
                  <a:pt x="2435" y="511"/>
                </a:lnTo>
                <a:lnTo>
                  <a:pt x="2474" y="505"/>
                </a:lnTo>
                <a:lnTo>
                  <a:pt x="2508" y="501"/>
                </a:lnTo>
                <a:lnTo>
                  <a:pt x="2539" y="493"/>
                </a:lnTo>
                <a:lnTo>
                  <a:pt x="2568" y="488"/>
                </a:lnTo>
                <a:lnTo>
                  <a:pt x="2593" y="478"/>
                </a:lnTo>
                <a:lnTo>
                  <a:pt x="2614" y="470"/>
                </a:lnTo>
                <a:lnTo>
                  <a:pt x="2631" y="459"/>
                </a:lnTo>
                <a:lnTo>
                  <a:pt x="2647" y="449"/>
                </a:lnTo>
                <a:lnTo>
                  <a:pt x="2658" y="436"/>
                </a:lnTo>
                <a:lnTo>
                  <a:pt x="2666" y="424"/>
                </a:lnTo>
                <a:lnTo>
                  <a:pt x="2672" y="411"/>
                </a:lnTo>
                <a:lnTo>
                  <a:pt x="2673" y="395"/>
                </a:lnTo>
                <a:lnTo>
                  <a:pt x="2672" y="380"/>
                </a:lnTo>
                <a:lnTo>
                  <a:pt x="2668" y="363"/>
                </a:lnTo>
                <a:lnTo>
                  <a:pt x="2662" y="349"/>
                </a:lnTo>
                <a:lnTo>
                  <a:pt x="2652" y="336"/>
                </a:lnTo>
                <a:lnTo>
                  <a:pt x="2639" y="324"/>
                </a:lnTo>
                <a:lnTo>
                  <a:pt x="2625" y="313"/>
                </a:lnTo>
                <a:lnTo>
                  <a:pt x="2608" y="301"/>
                </a:lnTo>
                <a:lnTo>
                  <a:pt x="2587" y="294"/>
                </a:lnTo>
                <a:lnTo>
                  <a:pt x="2566" y="284"/>
                </a:lnTo>
                <a:lnTo>
                  <a:pt x="2541" y="278"/>
                </a:lnTo>
                <a:lnTo>
                  <a:pt x="2512" y="273"/>
                </a:lnTo>
                <a:lnTo>
                  <a:pt x="2481" y="267"/>
                </a:lnTo>
                <a:lnTo>
                  <a:pt x="2449" y="263"/>
                </a:lnTo>
                <a:lnTo>
                  <a:pt x="2412" y="261"/>
                </a:lnTo>
                <a:lnTo>
                  <a:pt x="2374" y="259"/>
                </a:lnTo>
                <a:lnTo>
                  <a:pt x="2334" y="259"/>
                </a:lnTo>
                <a:lnTo>
                  <a:pt x="1694" y="240"/>
                </a:lnTo>
                <a:close/>
                <a:moveTo>
                  <a:pt x="1060" y="109"/>
                </a:moveTo>
                <a:lnTo>
                  <a:pt x="1039" y="117"/>
                </a:lnTo>
                <a:lnTo>
                  <a:pt x="1018" y="125"/>
                </a:lnTo>
                <a:lnTo>
                  <a:pt x="993" y="134"/>
                </a:lnTo>
                <a:lnTo>
                  <a:pt x="966" y="146"/>
                </a:lnTo>
                <a:lnTo>
                  <a:pt x="937" y="159"/>
                </a:lnTo>
                <a:lnTo>
                  <a:pt x="906" y="173"/>
                </a:lnTo>
                <a:lnTo>
                  <a:pt x="872" y="188"/>
                </a:lnTo>
                <a:lnTo>
                  <a:pt x="835" y="203"/>
                </a:lnTo>
                <a:lnTo>
                  <a:pt x="799" y="221"/>
                </a:lnTo>
                <a:lnTo>
                  <a:pt x="757" y="240"/>
                </a:lnTo>
                <a:lnTo>
                  <a:pt x="714" y="261"/>
                </a:lnTo>
                <a:lnTo>
                  <a:pt x="670" y="282"/>
                </a:lnTo>
                <a:lnTo>
                  <a:pt x="622" y="305"/>
                </a:lnTo>
                <a:lnTo>
                  <a:pt x="572" y="328"/>
                </a:lnTo>
                <a:lnTo>
                  <a:pt x="520" y="353"/>
                </a:lnTo>
                <a:lnTo>
                  <a:pt x="467" y="380"/>
                </a:lnTo>
                <a:lnTo>
                  <a:pt x="150" y="380"/>
                </a:lnTo>
                <a:lnTo>
                  <a:pt x="123" y="480"/>
                </a:lnTo>
                <a:lnTo>
                  <a:pt x="104" y="580"/>
                </a:lnTo>
                <a:lnTo>
                  <a:pt x="92" y="679"/>
                </a:lnTo>
                <a:lnTo>
                  <a:pt x="88" y="779"/>
                </a:lnTo>
                <a:lnTo>
                  <a:pt x="92" y="875"/>
                </a:lnTo>
                <a:lnTo>
                  <a:pt x="102" y="971"/>
                </a:lnTo>
                <a:lnTo>
                  <a:pt x="119" y="1069"/>
                </a:lnTo>
                <a:lnTo>
                  <a:pt x="142" y="1169"/>
                </a:lnTo>
                <a:lnTo>
                  <a:pt x="378" y="1169"/>
                </a:lnTo>
                <a:lnTo>
                  <a:pt x="417" y="1228"/>
                </a:lnTo>
                <a:lnTo>
                  <a:pt x="459" y="1286"/>
                </a:lnTo>
                <a:lnTo>
                  <a:pt x="501" y="1340"/>
                </a:lnTo>
                <a:lnTo>
                  <a:pt x="545" y="1390"/>
                </a:lnTo>
                <a:lnTo>
                  <a:pt x="591" y="1438"/>
                </a:lnTo>
                <a:lnTo>
                  <a:pt x="640" y="1482"/>
                </a:lnTo>
                <a:lnTo>
                  <a:pt x="688" y="1524"/>
                </a:lnTo>
                <a:lnTo>
                  <a:pt x="737" y="1562"/>
                </a:lnTo>
                <a:lnTo>
                  <a:pt x="757" y="1566"/>
                </a:lnTo>
                <a:lnTo>
                  <a:pt x="774" y="1568"/>
                </a:lnTo>
                <a:lnTo>
                  <a:pt x="787" y="1570"/>
                </a:lnTo>
                <a:lnTo>
                  <a:pt x="797" y="1570"/>
                </a:lnTo>
                <a:lnTo>
                  <a:pt x="805" y="1570"/>
                </a:lnTo>
                <a:lnTo>
                  <a:pt x="814" y="1570"/>
                </a:lnTo>
                <a:lnTo>
                  <a:pt x="826" y="1568"/>
                </a:lnTo>
                <a:lnTo>
                  <a:pt x="839" y="1566"/>
                </a:lnTo>
                <a:lnTo>
                  <a:pt x="855" y="1564"/>
                </a:lnTo>
                <a:lnTo>
                  <a:pt x="872" y="1562"/>
                </a:lnTo>
                <a:lnTo>
                  <a:pt x="891" y="1559"/>
                </a:lnTo>
                <a:lnTo>
                  <a:pt x="912" y="1555"/>
                </a:lnTo>
                <a:lnTo>
                  <a:pt x="695" y="1441"/>
                </a:lnTo>
                <a:lnTo>
                  <a:pt x="720" y="1380"/>
                </a:lnTo>
                <a:lnTo>
                  <a:pt x="753" y="1322"/>
                </a:lnTo>
                <a:lnTo>
                  <a:pt x="791" y="1267"/>
                </a:lnTo>
                <a:lnTo>
                  <a:pt x="835" y="1215"/>
                </a:lnTo>
                <a:lnTo>
                  <a:pt x="728" y="1155"/>
                </a:lnTo>
                <a:lnTo>
                  <a:pt x="753" y="1107"/>
                </a:lnTo>
                <a:lnTo>
                  <a:pt x="778" y="1065"/>
                </a:lnTo>
                <a:lnTo>
                  <a:pt x="803" y="1027"/>
                </a:lnTo>
                <a:lnTo>
                  <a:pt x="830" y="994"/>
                </a:lnTo>
                <a:lnTo>
                  <a:pt x="855" y="967"/>
                </a:lnTo>
                <a:lnTo>
                  <a:pt x="883" y="942"/>
                </a:lnTo>
                <a:lnTo>
                  <a:pt x="910" y="925"/>
                </a:lnTo>
                <a:lnTo>
                  <a:pt x="939" y="912"/>
                </a:lnTo>
                <a:lnTo>
                  <a:pt x="816" y="846"/>
                </a:lnTo>
                <a:lnTo>
                  <a:pt x="832" y="812"/>
                </a:lnTo>
                <a:lnTo>
                  <a:pt x="849" y="781"/>
                </a:lnTo>
                <a:lnTo>
                  <a:pt x="864" y="750"/>
                </a:lnTo>
                <a:lnTo>
                  <a:pt x="882" y="724"/>
                </a:lnTo>
                <a:lnTo>
                  <a:pt x="899" y="697"/>
                </a:lnTo>
                <a:lnTo>
                  <a:pt x="918" y="674"/>
                </a:lnTo>
                <a:lnTo>
                  <a:pt x="937" y="653"/>
                </a:lnTo>
                <a:lnTo>
                  <a:pt x="956" y="633"/>
                </a:lnTo>
                <a:lnTo>
                  <a:pt x="976" y="616"/>
                </a:lnTo>
                <a:lnTo>
                  <a:pt x="997" y="603"/>
                </a:lnTo>
                <a:lnTo>
                  <a:pt x="1020" y="591"/>
                </a:lnTo>
                <a:lnTo>
                  <a:pt x="1041" y="580"/>
                </a:lnTo>
                <a:lnTo>
                  <a:pt x="1064" y="572"/>
                </a:lnTo>
                <a:lnTo>
                  <a:pt x="1087" y="566"/>
                </a:lnTo>
                <a:lnTo>
                  <a:pt x="1112" y="564"/>
                </a:lnTo>
                <a:lnTo>
                  <a:pt x="1137" y="562"/>
                </a:lnTo>
                <a:lnTo>
                  <a:pt x="1181" y="566"/>
                </a:lnTo>
                <a:lnTo>
                  <a:pt x="1225" y="578"/>
                </a:lnTo>
                <a:lnTo>
                  <a:pt x="1248" y="585"/>
                </a:lnTo>
                <a:lnTo>
                  <a:pt x="1271" y="597"/>
                </a:lnTo>
                <a:lnTo>
                  <a:pt x="1294" y="610"/>
                </a:lnTo>
                <a:lnTo>
                  <a:pt x="1317" y="624"/>
                </a:lnTo>
                <a:lnTo>
                  <a:pt x="1477" y="622"/>
                </a:lnTo>
                <a:lnTo>
                  <a:pt x="1431" y="599"/>
                </a:lnTo>
                <a:lnTo>
                  <a:pt x="1385" y="568"/>
                </a:lnTo>
                <a:lnTo>
                  <a:pt x="1335" y="530"/>
                </a:lnTo>
                <a:lnTo>
                  <a:pt x="1285" y="484"/>
                </a:lnTo>
                <a:lnTo>
                  <a:pt x="1248" y="505"/>
                </a:lnTo>
                <a:lnTo>
                  <a:pt x="1214" y="524"/>
                </a:lnTo>
                <a:lnTo>
                  <a:pt x="1177" y="539"/>
                </a:lnTo>
                <a:lnTo>
                  <a:pt x="1139" y="553"/>
                </a:lnTo>
                <a:lnTo>
                  <a:pt x="1102" y="562"/>
                </a:lnTo>
                <a:lnTo>
                  <a:pt x="1064" y="570"/>
                </a:lnTo>
                <a:lnTo>
                  <a:pt x="1026" y="574"/>
                </a:lnTo>
                <a:lnTo>
                  <a:pt x="987" y="576"/>
                </a:lnTo>
                <a:lnTo>
                  <a:pt x="947" y="572"/>
                </a:lnTo>
                <a:lnTo>
                  <a:pt x="943" y="466"/>
                </a:lnTo>
                <a:lnTo>
                  <a:pt x="972" y="468"/>
                </a:lnTo>
                <a:lnTo>
                  <a:pt x="1014" y="466"/>
                </a:lnTo>
                <a:lnTo>
                  <a:pt x="1056" y="461"/>
                </a:lnTo>
                <a:lnTo>
                  <a:pt x="1099" y="453"/>
                </a:lnTo>
                <a:lnTo>
                  <a:pt x="1141" y="441"/>
                </a:lnTo>
                <a:lnTo>
                  <a:pt x="1181" y="424"/>
                </a:lnTo>
                <a:lnTo>
                  <a:pt x="1221" y="405"/>
                </a:lnTo>
                <a:lnTo>
                  <a:pt x="1262" y="384"/>
                </a:lnTo>
                <a:lnTo>
                  <a:pt x="1302" y="357"/>
                </a:lnTo>
                <a:lnTo>
                  <a:pt x="1339" y="401"/>
                </a:lnTo>
                <a:lnTo>
                  <a:pt x="1375" y="440"/>
                </a:lnTo>
                <a:lnTo>
                  <a:pt x="1414" y="474"/>
                </a:lnTo>
                <a:lnTo>
                  <a:pt x="1450" y="499"/>
                </a:lnTo>
                <a:lnTo>
                  <a:pt x="1487" y="520"/>
                </a:lnTo>
                <a:lnTo>
                  <a:pt x="1525" y="536"/>
                </a:lnTo>
                <a:lnTo>
                  <a:pt x="1561" y="545"/>
                </a:lnTo>
                <a:lnTo>
                  <a:pt x="1600" y="547"/>
                </a:lnTo>
                <a:lnTo>
                  <a:pt x="1623" y="547"/>
                </a:lnTo>
                <a:lnTo>
                  <a:pt x="1646" y="543"/>
                </a:lnTo>
                <a:lnTo>
                  <a:pt x="1669" y="536"/>
                </a:lnTo>
                <a:lnTo>
                  <a:pt x="1692" y="526"/>
                </a:lnTo>
                <a:lnTo>
                  <a:pt x="1713" y="514"/>
                </a:lnTo>
                <a:lnTo>
                  <a:pt x="1734" y="501"/>
                </a:lnTo>
                <a:lnTo>
                  <a:pt x="1753" y="484"/>
                </a:lnTo>
                <a:lnTo>
                  <a:pt x="1773" y="464"/>
                </a:lnTo>
                <a:lnTo>
                  <a:pt x="1502" y="155"/>
                </a:lnTo>
                <a:lnTo>
                  <a:pt x="1060" y="109"/>
                </a:lnTo>
                <a:close/>
                <a:moveTo>
                  <a:pt x="1054" y="0"/>
                </a:moveTo>
                <a:lnTo>
                  <a:pt x="1536" y="54"/>
                </a:lnTo>
                <a:lnTo>
                  <a:pt x="1608" y="134"/>
                </a:lnTo>
                <a:lnTo>
                  <a:pt x="2318" y="154"/>
                </a:lnTo>
                <a:lnTo>
                  <a:pt x="2378" y="155"/>
                </a:lnTo>
                <a:lnTo>
                  <a:pt x="2431" y="157"/>
                </a:lnTo>
                <a:lnTo>
                  <a:pt x="2481" y="161"/>
                </a:lnTo>
                <a:lnTo>
                  <a:pt x="2528" y="167"/>
                </a:lnTo>
                <a:lnTo>
                  <a:pt x="2568" y="175"/>
                </a:lnTo>
                <a:lnTo>
                  <a:pt x="2602" y="184"/>
                </a:lnTo>
                <a:lnTo>
                  <a:pt x="2635" y="196"/>
                </a:lnTo>
                <a:lnTo>
                  <a:pt x="2662" y="207"/>
                </a:lnTo>
                <a:lnTo>
                  <a:pt x="2683" y="223"/>
                </a:lnTo>
                <a:lnTo>
                  <a:pt x="2704" y="240"/>
                </a:lnTo>
                <a:lnTo>
                  <a:pt x="2720" y="259"/>
                </a:lnTo>
                <a:lnTo>
                  <a:pt x="2735" y="280"/>
                </a:lnTo>
                <a:lnTo>
                  <a:pt x="2745" y="305"/>
                </a:lnTo>
                <a:lnTo>
                  <a:pt x="2752" y="332"/>
                </a:lnTo>
                <a:lnTo>
                  <a:pt x="2756" y="361"/>
                </a:lnTo>
                <a:lnTo>
                  <a:pt x="2758" y="393"/>
                </a:lnTo>
                <a:lnTo>
                  <a:pt x="2756" y="420"/>
                </a:lnTo>
                <a:lnTo>
                  <a:pt x="2752" y="447"/>
                </a:lnTo>
                <a:lnTo>
                  <a:pt x="2745" y="470"/>
                </a:lnTo>
                <a:lnTo>
                  <a:pt x="2733" y="493"/>
                </a:lnTo>
                <a:lnTo>
                  <a:pt x="2720" y="514"/>
                </a:lnTo>
                <a:lnTo>
                  <a:pt x="2700" y="532"/>
                </a:lnTo>
                <a:lnTo>
                  <a:pt x="2681" y="549"/>
                </a:lnTo>
                <a:lnTo>
                  <a:pt x="2656" y="564"/>
                </a:lnTo>
                <a:lnTo>
                  <a:pt x="2629" y="578"/>
                </a:lnTo>
                <a:lnTo>
                  <a:pt x="2599" y="589"/>
                </a:lnTo>
                <a:lnTo>
                  <a:pt x="2566" y="601"/>
                </a:lnTo>
                <a:lnTo>
                  <a:pt x="2529" y="608"/>
                </a:lnTo>
                <a:lnTo>
                  <a:pt x="2489" y="614"/>
                </a:lnTo>
                <a:lnTo>
                  <a:pt x="2447" y="618"/>
                </a:lnTo>
                <a:lnTo>
                  <a:pt x="2401" y="622"/>
                </a:lnTo>
                <a:lnTo>
                  <a:pt x="2353" y="622"/>
                </a:lnTo>
                <a:lnTo>
                  <a:pt x="1725" y="631"/>
                </a:lnTo>
                <a:lnTo>
                  <a:pt x="1661" y="649"/>
                </a:lnTo>
                <a:lnTo>
                  <a:pt x="1682" y="666"/>
                </a:lnTo>
                <a:lnTo>
                  <a:pt x="1700" y="685"/>
                </a:lnTo>
                <a:lnTo>
                  <a:pt x="1715" y="704"/>
                </a:lnTo>
                <a:lnTo>
                  <a:pt x="1727" y="727"/>
                </a:lnTo>
                <a:lnTo>
                  <a:pt x="1736" y="750"/>
                </a:lnTo>
                <a:lnTo>
                  <a:pt x="1744" y="777"/>
                </a:lnTo>
                <a:lnTo>
                  <a:pt x="1748" y="804"/>
                </a:lnTo>
                <a:lnTo>
                  <a:pt x="1748" y="835"/>
                </a:lnTo>
                <a:lnTo>
                  <a:pt x="1746" y="875"/>
                </a:lnTo>
                <a:lnTo>
                  <a:pt x="1738" y="912"/>
                </a:lnTo>
                <a:lnTo>
                  <a:pt x="1727" y="944"/>
                </a:lnTo>
                <a:lnTo>
                  <a:pt x="1709" y="973"/>
                </a:lnTo>
                <a:lnTo>
                  <a:pt x="1688" y="1000"/>
                </a:lnTo>
                <a:lnTo>
                  <a:pt x="1661" y="1021"/>
                </a:lnTo>
                <a:lnTo>
                  <a:pt x="1631" y="1040"/>
                </a:lnTo>
                <a:lnTo>
                  <a:pt x="1596" y="1056"/>
                </a:lnTo>
                <a:lnTo>
                  <a:pt x="1604" y="1084"/>
                </a:lnTo>
                <a:lnTo>
                  <a:pt x="1609" y="1111"/>
                </a:lnTo>
                <a:lnTo>
                  <a:pt x="1613" y="1136"/>
                </a:lnTo>
                <a:lnTo>
                  <a:pt x="1615" y="1159"/>
                </a:lnTo>
                <a:lnTo>
                  <a:pt x="1611" y="1207"/>
                </a:lnTo>
                <a:lnTo>
                  <a:pt x="1602" y="1251"/>
                </a:lnTo>
                <a:lnTo>
                  <a:pt x="1586" y="1290"/>
                </a:lnTo>
                <a:lnTo>
                  <a:pt x="1565" y="1321"/>
                </a:lnTo>
                <a:lnTo>
                  <a:pt x="1538" y="1347"/>
                </a:lnTo>
                <a:lnTo>
                  <a:pt x="1504" y="1370"/>
                </a:lnTo>
                <a:lnTo>
                  <a:pt x="1463" y="1386"/>
                </a:lnTo>
                <a:lnTo>
                  <a:pt x="1417" y="1397"/>
                </a:lnTo>
                <a:lnTo>
                  <a:pt x="1419" y="1416"/>
                </a:lnTo>
                <a:lnTo>
                  <a:pt x="1419" y="1432"/>
                </a:lnTo>
                <a:lnTo>
                  <a:pt x="1417" y="1459"/>
                </a:lnTo>
                <a:lnTo>
                  <a:pt x="1415" y="1486"/>
                </a:lnTo>
                <a:lnTo>
                  <a:pt x="1410" y="1511"/>
                </a:lnTo>
                <a:lnTo>
                  <a:pt x="1402" y="1532"/>
                </a:lnTo>
                <a:lnTo>
                  <a:pt x="1394" y="1553"/>
                </a:lnTo>
                <a:lnTo>
                  <a:pt x="1383" y="1572"/>
                </a:lnTo>
                <a:lnTo>
                  <a:pt x="1369" y="1589"/>
                </a:lnTo>
                <a:lnTo>
                  <a:pt x="1354" y="1605"/>
                </a:lnTo>
                <a:lnTo>
                  <a:pt x="1337" y="1618"/>
                </a:lnTo>
                <a:lnTo>
                  <a:pt x="1317" y="1630"/>
                </a:lnTo>
                <a:lnTo>
                  <a:pt x="1296" y="1639"/>
                </a:lnTo>
                <a:lnTo>
                  <a:pt x="1273" y="1649"/>
                </a:lnTo>
                <a:lnTo>
                  <a:pt x="1246" y="1654"/>
                </a:lnTo>
                <a:lnTo>
                  <a:pt x="1220" y="1658"/>
                </a:lnTo>
                <a:lnTo>
                  <a:pt x="1191" y="1662"/>
                </a:lnTo>
                <a:lnTo>
                  <a:pt x="1158" y="1662"/>
                </a:lnTo>
                <a:lnTo>
                  <a:pt x="1099" y="1658"/>
                </a:lnTo>
                <a:lnTo>
                  <a:pt x="1033" y="1624"/>
                </a:lnTo>
                <a:lnTo>
                  <a:pt x="979" y="1643"/>
                </a:lnTo>
                <a:lnTo>
                  <a:pt x="928" y="1656"/>
                </a:lnTo>
                <a:lnTo>
                  <a:pt x="876" y="1664"/>
                </a:lnTo>
                <a:lnTo>
                  <a:pt x="828" y="1666"/>
                </a:lnTo>
                <a:lnTo>
                  <a:pt x="809" y="1666"/>
                </a:lnTo>
                <a:lnTo>
                  <a:pt x="785" y="1664"/>
                </a:lnTo>
                <a:lnTo>
                  <a:pt x="757" y="1660"/>
                </a:lnTo>
                <a:lnTo>
                  <a:pt x="722" y="1656"/>
                </a:lnTo>
                <a:lnTo>
                  <a:pt x="676" y="1626"/>
                </a:lnTo>
                <a:lnTo>
                  <a:pt x="628" y="1591"/>
                </a:lnTo>
                <a:lnTo>
                  <a:pt x="578" y="1553"/>
                </a:lnTo>
                <a:lnTo>
                  <a:pt x="530" y="1509"/>
                </a:lnTo>
                <a:lnTo>
                  <a:pt x="482" y="1459"/>
                </a:lnTo>
                <a:lnTo>
                  <a:pt x="432" y="1403"/>
                </a:lnTo>
                <a:lnTo>
                  <a:pt x="382" y="1344"/>
                </a:lnTo>
                <a:lnTo>
                  <a:pt x="332" y="1280"/>
                </a:lnTo>
                <a:lnTo>
                  <a:pt x="83" y="1280"/>
                </a:lnTo>
                <a:lnTo>
                  <a:pt x="63" y="1219"/>
                </a:lnTo>
                <a:lnTo>
                  <a:pt x="46" y="1157"/>
                </a:lnTo>
                <a:lnTo>
                  <a:pt x="33" y="1096"/>
                </a:lnTo>
                <a:lnTo>
                  <a:pt x="19" y="1036"/>
                </a:lnTo>
                <a:lnTo>
                  <a:pt x="11" y="975"/>
                </a:lnTo>
                <a:lnTo>
                  <a:pt x="4" y="914"/>
                </a:lnTo>
                <a:lnTo>
                  <a:pt x="0" y="854"/>
                </a:lnTo>
                <a:lnTo>
                  <a:pt x="0" y="793"/>
                </a:lnTo>
                <a:lnTo>
                  <a:pt x="0" y="724"/>
                </a:lnTo>
                <a:lnTo>
                  <a:pt x="6" y="656"/>
                </a:lnTo>
                <a:lnTo>
                  <a:pt x="11" y="591"/>
                </a:lnTo>
                <a:lnTo>
                  <a:pt x="23" y="526"/>
                </a:lnTo>
                <a:lnTo>
                  <a:pt x="34" y="463"/>
                </a:lnTo>
                <a:lnTo>
                  <a:pt x="52" y="399"/>
                </a:lnTo>
                <a:lnTo>
                  <a:pt x="69" y="336"/>
                </a:lnTo>
                <a:lnTo>
                  <a:pt x="92" y="276"/>
                </a:lnTo>
                <a:lnTo>
                  <a:pt x="465" y="276"/>
                </a:lnTo>
                <a:lnTo>
                  <a:pt x="530" y="236"/>
                </a:lnTo>
                <a:lnTo>
                  <a:pt x="599" y="200"/>
                </a:lnTo>
                <a:lnTo>
                  <a:pt x="668" y="163"/>
                </a:lnTo>
                <a:lnTo>
                  <a:pt x="741" y="129"/>
                </a:lnTo>
                <a:lnTo>
                  <a:pt x="816" y="94"/>
                </a:lnTo>
                <a:lnTo>
                  <a:pt x="893" y="61"/>
                </a:lnTo>
                <a:lnTo>
                  <a:pt x="972" y="31"/>
                </a:lnTo>
                <a:lnTo>
                  <a:pt x="1054" y="0"/>
                </a:lnTo>
                <a:close/>
              </a:path>
            </a:pathLst>
          </a:custGeom>
          <a:gradFill rotWithShape="0">
            <a:gsLst>
              <a:gs pos="0">
                <a:schemeClr val="accent1">
                  <a:alpha val="100000"/>
                </a:schemeClr>
              </a:gs>
              <a:gs pos="100000">
                <a:srgbClr val="703DFF">
                  <a:alpha val="100000"/>
                </a:srgbClr>
              </a:gs>
            </a:gsLst>
            <a:lin ang="5400000" scaled="1"/>
          </a:gra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>
            <a:defPPr/>
          </a:lstStyle>
          <a:p>
            <a:endParaRPr lang="zh-CN" altLang="en-US"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/>
      <p:bldP spid="7172" grpId="0"/>
      <p:bldP spid="717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85140" y="957580"/>
            <a:ext cx="8251825" cy="698500"/>
          </a:xfrm>
          <a:prstGeom prst="rect">
            <a:avLst/>
          </a:prstGeom>
          <a:gradFill>
            <a:gsLst>
              <a:gs pos="22000">
                <a:srgbClr val="2188D1"/>
              </a:gs>
              <a:gs pos="77000">
                <a:schemeClr val="bg1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l"/>
            <a:r>
              <a:rPr lang="zh-CN" altLang="en-US" sz="3600">
                <a:ln w="12700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/>
                <a:latin typeface="黑体" panose="02010609060101010101" charset="-122"/>
                <a:ea typeface="黑体" panose="02010609060101010101" charset="-122"/>
              </a:rPr>
              <a:t>物体的内能</a:t>
            </a:r>
          </a:p>
        </p:txBody>
      </p:sp>
      <p:sp>
        <p:nvSpPr>
          <p:cNvPr id="3" name="五边形 2"/>
          <p:cNvSpPr/>
          <p:nvPr/>
        </p:nvSpPr>
        <p:spPr>
          <a:xfrm>
            <a:off x="647700" y="230505"/>
            <a:ext cx="1843405" cy="520065"/>
          </a:xfrm>
          <a:prstGeom prst="homePlat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/>
          </a:lstStyle>
          <a:p>
            <a:pPr algn="ctr"/>
            <a:r>
              <a:rPr lang="zh-CN" altLang="en-US" sz="2800">
                <a:solidFill>
                  <a:schemeClr val="accent6">
                    <a:lumMod val="50000"/>
                  </a:schemeClr>
                </a:solidFill>
                <a:effectLst/>
                <a:latin typeface="黑体" panose="02010609060101010101" charset="-122"/>
                <a:ea typeface="黑体" panose="02010609060101010101" charset="-122"/>
              </a:rPr>
              <a:t>讲授新课</a:t>
            </a:r>
          </a:p>
        </p:txBody>
      </p:sp>
      <p:sp>
        <p:nvSpPr>
          <p:cNvPr id="33" name="Rectangle 3"/>
          <p:cNvSpPr/>
          <p:nvPr/>
        </p:nvSpPr>
        <p:spPr>
          <a:xfrm>
            <a:off x="779780" y="5353050"/>
            <a:ext cx="2557780" cy="10147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/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zh-CN" altLang="en-US" sz="2000" b="1">
                <a:latin typeface="宋体" panose="02010600030101010101" pitchFamily="2" charset="-122"/>
              </a:rPr>
              <a:t>运动的足球具有动能，</a:t>
            </a:r>
          </a:p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zh-CN" altLang="en-US" sz="2000" b="1">
                <a:latin typeface="宋体" panose="02010600030101010101" pitchFamily="2" charset="-122"/>
              </a:rPr>
              <a:t>运动着的分子也具有动能。</a:t>
            </a:r>
          </a:p>
        </p:txBody>
      </p:sp>
      <p:pic>
        <p:nvPicPr>
          <p:cNvPr id="34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313" y="2663825"/>
            <a:ext cx="2843212" cy="25923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5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8400" y="2663825"/>
            <a:ext cx="4687888" cy="2606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Rectangle 3"/>
          <p:cNvSpPr/>
          <p:nvPr/>
        </p:nvSpPr>
        <p:spPr>
          <a:xfrm>
            <a:off x="4923155" y="5353050"/>
            <a:ext cx="2557780" cy="13220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/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zh-CN" altLang="en-US" sz="2000" b="1">
                <a:latin typeface="宋体" panose="02010600030101010101" pitchFamily="2" charset="-122"/>
              </a:rPr>
              <a:t>弹簧被拉长各部分相互吸引具有势能，而相互吸引的分子，也具有势能。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23240" y="810260"/>
            <a:ext cx="8256270" cy="1753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/>
          </a:lstStyle>
          <a:p>
            <a:pPr>
              <a:lnSpc>
                <a:spcPct val="150000"/>
              </a:lnSpc>
            </a:pPr>
            <a:r>
              <a:rPr lang="zh-CN" altLang="en-US" sz="3600" smtClean="0">
                <a:latin typeface="黑体" panose="02010609060101010101" charset="-122"/>
                <a:ea typeface="黑体" panose="02010609060101010101" charset="-122"/>
              </a:rPr>
              <a:t>物体</a:t>
            </a:r>
            <a:r>
              <a:rPr lang="zh-CN" altLang="en-US" sz="3600">
                <a:latin typeface="黑体" panose="02010609060101010101" charset="-122"/>
                <a:ea typeface="黑体" panose="02010609060101010101" charset="-122"/>
              </a:rPr>
              <a:t>内</a:t>
            </a:r>
            <a:r>
              <a:rPr lang="zh-CN" altLang="en-US" sz="3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所有分子</a:t>
            </a:r>
            <a:r>
              <a:rPr lang="zh-CN" altLang="en-US" sz="3600">
                <a:latin typeface="黑体" panose="02010609060101010101" charset="-122"/>
                <a:ea typeface="黑体" panose="02010609060101010101" charset="-122"/>
              </a:rPr>
              <a:t>的</a:t>
            </a:r>
            <a:r>
              <a:rPr lang="zh-CN" altLang="en-US" sz="3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动能</a:t>
            </a:r>
            <a:r>
              <a:rPr lang="zh-CN" altLang="en-US" sz="3600">
                <a:latin typeface="黑体" panose="02010609060101010101" charset="-122"/>
                <a:ea typeface="黑体" panose="02010609060101010101" charset="-122"/>
              </a:rPr>
              <a:t>和分子间相互作用的</a:t>
            </a:r>
            <a:r>
              <a:rPr lang="zh-CN" altLang="en-US" sz="3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势能</a:t>
            </a:r>
            <a:r>
              <a:rPr lang="zh-CN" altLang="en-US" sz="3600">
                <a:latin typeface="黑体" panose="02010609060101010101" charset="-122"/>
                <a:ea typeface="黑体" panose="02010609060101010101" charset="-122"/>
              </a:rPr>
              <a:t>的总和，叫做</a:t>
            </a:r>
            <a:r>
              <a:rPr lang="zh-CN" altLang="en-US" sz="3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物体的内能</a:t>
            </a:r>
            <a:r>
              <a:rPr lang="zh-CN" altLang="en-US" sz="3600">
                <a:latin typeface="黑体" panose="02010609060101010101" charset="-122"/>
                <a:ea typeface="黑体" panose="02010609060101010101" charset="-122"/>
              </a:rPr>
              <a:t>。</a:t>
            </a:r>
            <a:endParaRPr lang="zh-CN" altLang="en-US" sz="3600" u="none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2290" name="文本框 12289"/>
          <p:cNvSpPr txBox="1"/>
          <p:nvPr/>
        </p:nvSpPr>
        <p:spPr>
          <a:xfrm>
            <a:off x="523240" y="3184525"/>
            <a:ext cx="8426450" cy="58356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defPPr/>
          </a:lstStyle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0000FF"/>
                </a:solidFill>
                <a:latin typeface="Arial"/>
              </a:rPr>
              <a:t>同一物体，温度越高，内能越多。</a:t>
            </a:r>
          </a:p>
        </p:txBody>
      </p:sp>
      <p:sp>
        <p:nvSpPr>
          <p:cNvPr id="12291" name="文本框 12290"/>
          <p:cNvSpPr txBox="1"/>
          <p:nvPr/>
        </p:nvSpPr>
        <p:spPr>
          <a:xfrm>
            <a:off x="523240" y="3975735"/>
            <a:ext cx="8064500" cy="58356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defPPr/>
          </a:lstStyle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0000FF"/>
                </a:solidFill>
                <a:latin typeface="Arial"/>
              </a:rPr>
              <a:t>同种物质，相同温度，质量越大，内能越大。</a:t>
            </a:r>
          </a:p>
        </p:txBody>
      </p:sp>
      <p:sp>
        <p:nvSpPr>
          <p:cNvPr id="12292" name="文本框 12291"/>
          <p:cNvSpPr txBox="1"/>
          <p:nvPr/>
        </p:nvSpPr>
        <p:spPr>
          <a:xfrm>
            <a:off x="523240" y="4796790"/>
            <a:ext cx="7489825" cy="10763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defPPr/>
          </a:lstStyle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0000FF"/>
                </a:solidFill>
                <a:latin typeface="Arial"/>
              </a:rPr>
              <a:t>物体的密度、温度、质量、体积和状态均不同，是无法比较内能大小。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290" grpId="0"/>
      <p:bldP spid="12291" grpId="0"/>
      <p:bldP spid="1229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南极"/>
          <p:cNvPicPr>
            <a:picLocks noChangeAspect="1"/>
          </p:cNvPicPr>
          <p:nvPr/>
        </p:nvPicPr>
        <p:blipFill>
          <a:blip r:embed="rId2"/>
          <a:srcRect b="897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350520" y="481965"/>
            <a:ext cx="5552440" cy="5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/>
          </a:lstStyle>
          <a:p>
            <a:r>
              <a:rPr lang="zh-CN" altLang="en-US" sz="3200" b="1" smtClean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讨论交流：南极冰山有内能吗？</a:t>
            </a:r>
            <a:endParaRPr lang="zh-CN" altLang="en-US" sz="3200" b="1" u="none" smtClean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191260" y="5925185"/>
            <a:ext cx="7688580" cy="922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/>
          </a:lstStyle>
          <a:p>
            <a:pPr>
              <a:lnSpc>
                <a:spcPct val="150000"/>
              </a:lnSpc>
            </a:pPr>
            <a:r>
              <a:rPr lang="zh-CN" altLang="en-US" sz="3600" b="1" u="none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一切物体在任何情况下都有内能。</a:t>
            </a:r>
          </a:p>
        </p:txBody>
      </p:sp>
      <p:pic>
        <p:nvPicPr>
          <p:cNvPr id="13" name="Picture 4" descr="C:\Users\123\Desktop\杂\企鹅.jpg企鹅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603625" y="3158490"/>
            <a:ext cx="1936750" cy="2912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5118100" y="1501140"/>
            <a:ext cx="4025900" cy="2057400"/>
          </a:xfrm>
          <a:prstGeom prst="cloudCallout">
            <a:avLst>
              <a:gd name="adj1" fmla="val -49713"/>
              <a:gd name="adj2" fmla="val 61697"/>
            </a:avLst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</a:ln>
        </p:spPr>
        <p:txBody>
          <a:bodyPr/>
          <a:lstStyle>
            <a:defPPr/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endParaRPr lang="zh-CN" altLang="zh-CN">
              <a:latin typeface="+mn-ea"/>
              <a:ea typeface="+mn-ea"/>
            </a:endParaRPr>
          </a:p>
        </p:txBody>
      </p:sp>
      <p:sp>
        <p:nvSpPr>
          <p:cNvPr id="15" name="AutoShape 7"/>
          <p:cNvSpPr>
            <a:spLocks noChangeArrowheads="1"/>
          </p:cNvSpPr>
          <p:nvPr/>
        </p:nvSpPr>
        <p:spPr bwMode="auto">
          <a:xfrm>
            <a:off x="469792" y="1777662"/>
            <a:ext cx="3661383" cy="1857375"/>
          </a:xfrm>
          <a:prstGeom prst="cloudCallout">
            <a:avLst>
              <a:gd name="adj1" fmla="val 43604"/>
              <a:gd name="adj2" fmla="val 71317"/>
            </a:avLst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</a:ln>
        </p:spPr>
        <p:txBody>
          <a:bodyPr/>
          <a:lstStyle>
            <a:defPPr/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endParaRPr lang="zh-CN" altLang="zh-CN">
              <a:latin typeface="+mn-ea"/>
              <a:ea typeface="+mn-ea"/>
            </a:endParaRPr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890388" y="1914172"/>
            <a:ext cx="3130142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/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000" b="1">
                <a:latin typeface="+mn-ea"/>
                <a:ea typeface="+mn-ea"/>
              </a:rPr>
              <a:t>我们这里年平均气温</a:t>
            </a:r>
            <a:r>
              <a:rPr lang="zh-CN" altLang="en-US" sz="2000" b="1" smtClean="0">
                <a:latin typeface="+mn-ea"/>
                <a:ea typeface="+mn-ea"/>
              </a:rPr>
              <a:t>是</a:t>
            </a:r>
            <a:r>
              <a:rPr lang="en-US" altLang="zh-CN" sz="2000" b="1" smtClean="0">
                <a:latin typeface="+mn-ea"/>
                <a:ea typeface="+mn-ea"/>
              </a:rPr>
              <a:t>-25</a:t>
            </a:r>
            <a:r>
              <a:rPr lang="en-US" altLang="zh-CN" sz="2000" b="1">
                <a:latin typeface="+mn-ea"/>
                <a:ea typeface="+mn-ea"/>
              </a:rPr>
              <a:t>℃</a:t>
            </a:r>
            <a:r>
              <a:rPr lang="zh-CN" altLang="en-US" sz="2000" b="1">
                <a:latin typeface="+mn-ea"/>
                <a:ea typeface="+mn-ea"/>
              </a:rPr>
              <a:t>，这里的冰山肯定没有内能了</a:t>
            </a:r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5735320" y="1569085"/>
            <a:ext cx="3068320" cy="1938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/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000" b="1">
                <a:latin typeface="+mn-ea"/>
                <a:ea typeface="+mn-ea"/>
              </a:rPr>
              <a:t>不会，物体都是由分子构成的，冰山的分子也在做热运动，所以冰山也具有内能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4" grpId="0" animBg="1"/>
      <p:bldP spid="15" grpId="0" animBg="1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85140" y="957580"/>
            <a:ext cx="8251825" cy="698500"/>
          </a:xfrm>
          <a:prstGeom prst="rect">
            <a:avLst/>
          </a:prstGeom>
          <a:gradFill>
            <a:gsLst>
              <a:gs pos="22000">
                <a:srgbClr val="2188D1"/>
              </a:gs>
              <a:gs pos="77000">
                <a:schemeClr val="bg1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l"/>
            <a:r>
              <a:rPr lang="zh-CN" altLang="en-US" sz="3600">
                <a:ln w="12700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/>
                <a:latin typeface="黑体" panose="02010609060101010101" charset="-122"/>
                <a:ea typeface="黑体" panose="02010609060101010101" charset="-122"/>
              </a:rPr>
              <a:t>改变内能的方式</a:t>
            </a:r>
          </a:p>
        </p:txBody>
      </p:sp>
      <p:sp>
        <p:nvSpPr>
          <p:cNvPr id="3" name="五边形 2"/>
          <p:cNvSpPr/>
          <p:nvPr/>
        </p:nvSpPr>
        <p:spPr>
          <a:xfrm>
            <a:off x="647700" y="230505"/>
            <a:ext cx="1843405" cy="520065"/>
          </a:xfrm>
          <a:prstGeom prst="homePlat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/>
          </a:lstStyle>
          <a:p>
            <a:pPr algn="ctr"/>
            <a:r>
              <a:rPr lang="zh-CN" altLang="en-US" sz="2800">
                <a:solidFill>
                  <a:schemeClr val="accent6">
                    <a:lumMod val="50000"/>
                  </a:schemeClr>
                </a:solidFill>
                <a:effectLst/>
                <a:latin typeface="黑体" panose="02010609060101010101" charset="-122"/>
                <a:ea typeface="黑体" panose="02010609060101010101" charset="-122"/>
              </a:rPr>
              <a:t>讲授新课</a:t>
            </a:r>
          </a:p>
        </p:txBody>
      </p:sp>
      <p:sp>
        <p:nvSpPr>
          <p:cNvPr id="18" name="TextBox 1"/>
          <p:cNvSpPr txBox="1"/>
          <p:nvPr/>
        </p:nvSpPr>
        <p:spPr>
          <a:xfrm>
            <a:off x="875665" y="1901825"/>
            <a:ext cx="6571615" cy="737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/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latin typeface="Times New Roman" panose="02020603050405020304" pitchFamily="18" charset="0"/>
              </a:rPr>
              <a:t>你怎样让一段</a:t>
            </a:r>
            <a:r>
              <a:rPr lang="en-US" altLang="zh-CN" sz="2800" b="1">
                <a:latin typeface="Times New Roman" panose="02020603050405020304" pitchFamily="18" charset="0"/>
              </a:rPr>
              <a:t>50</a:t>
            </a:r>
            <a:r>
              <a:rPr lang="zh-CN" altLang="en-US" sz="2800" b="1">
                <a:latin typeface="Times New Roman" panose="02020603050405020304" pitchFamily="18" charset="0"/>
              </a:rPr>
              <a:t> </a:t>
            </a:r>
            <a:r>
              <a:rPr lang="en-US" altLang="zh-CN" sz="2800" b="1">
                <a:latin typeface="Times New Roman" panose="02020603050405020304" pitchFamily="18" charset="0"/>
              </a:rPr>
              <a:t>cm</a:t>
            </a:r>
            <a:r>
              <a:rPr lang="zh-CN" altLang="en-US" sz="2800" b="1">
                <a:latin typeface="Times New Roman" panose="02020603050405020304" pitchFamily="18" charset="0"/>
              </a:rPr>
              <a:t>的铁丝温度升高呢？</a:t>
            </a:r>
          </a:p>
        </p:txBody>
      </p:sp>
      <p:sp>
        <p:nvSpPr>
          <p:cNvPr id="19" name="Rectangle 2"/>
          <p:cNvSpPr txBox="1">
            <a:spLocks noRot="1"/>
          </p:cNvSpPr>
          <p:nvPr/>
        </p:nvSpPr>
        <p:spPr>
          <a:xfrm>
            <a:off x="821690" y="2618105"/>
            <a:ext cx="7245350" cy="23050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defPPr/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．用火焰加热　　 　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</a:rPr>
              <a:t>. 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太阳晒</a:t>
            </a:r>
            <a:endParaRPr lang="en-US" altLang="zh-CN" sz="2800" b="1">
              <a:solidFill>
                <a:srgbClr val="FF0000"/>
              </a:solidFill>
              <a:latin typeface="宋体" pitchFamily="2" charset="-122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</a:rPr>
              <a:t>3</a:t>
            </a:r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</a:rPr>
              <a:t>. 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用手搓　　　　 　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</a:rPr>
              <a:t>4</a:t>
            </a:r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</a:rPr>
              <a:t>. 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用手焐</a:t>
            </a: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</a:rPr>
              <a:t>5</a:t>
            </a:r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</a:rPr>
              <a:t>. 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在地上摩擦　　 　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</a:rPr>
              <a:t>6</a:t>
            </a:r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</a:rPr>
              <a:t>. 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用锤子不断敲击</a:t>
            </a: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</a:rPr>
              <a:t>7</a:t>
            </a:r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</a:rPr>
              <a:t>. 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反复弯折　　　 　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</a:rPr>
              <a:t>8</a:t>
            </a:r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</a:rPr>
              <a:t>. ……</a:t>
            </a:r>
          </a:p>
        </p:txBody>
      </p:sp>
      <p:sp>
        <p:nvSpPr>
          <p:cNvPr id="20" name="Rectangle 4"/>
          <p:cNvSpPr/>
          <p:nvPr/>
        </p:nvSpPr>
        <p:spPr>
          <a:xfrm>
            <a:off x="552450" y="5182870"/>
            <a:ext cx="7919720" cy="737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/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2800" b="1">
                <a:latin typeface="Arial" panose="020B0604020202020204" pitchFamily="34" charset="0"/>
              </a:rPr>
              <a:t>将这些方法分两类，说说你分类的原则是什么？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1.7601 Service Pack 1"/>
  <p:tag name="AS_RELEASE_DATE" val="2020.05.14"/>
  <p:tag name="AS_TITLE" val="Aspose.Slides for .NET 4.0 Client Profile"/>
  <p:tag name="AS_VERSION" val="20.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11859f2d-7d03-420f-9ff2-8baf1494b442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heme/theme1.xml><?xml version="1.0" encoding="utf-8"?>
<a:theme xmlns:a="http://schemas.openxmlformats.org/drawingml/2006/main" name="自定义设计方案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:r="http://schemas.openxmlformats.org/officeDocument/2006/relationships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816</Words>
  <Application>Microsoft Office PowerPoint</Application>
  <PresentationFormat>全屏显示(4:3)</PresentationFormat>
  <Paragraphs>127</Paragraphs>
  <Slides>17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19" baseType="lpstr">
      <vt:lpstr>自定义设计方案</vt:lpstr>
      <vt:lpstr>Equation.DSMT4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lenovo</cp:lastModifiedBy>
  <cp:revision>1</cp:revision>
  <dcterms:created xsi:type="dcterms:W3CDTF">2017-04-26T08:23:00Z</dcterms:created>
  <dcterms:modified xsi:type="dcterms:W3CDTF">2020-10-09T06:21:19Z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2052-11.1.0.9828</vt:lpwstr>
  </property>
</Properties>
</file>