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75558-E3EB-4ECB-A30A-6AD7CEC74B3A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62781-B0DF-49D7-B549-2EE04F709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39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1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image" Target="../media/image20.emf"/><Relationship Id="rId5" Type="http://schemas.openxmlformats.org/officeDocument/2006/relationships/image" Target="../media/image19.jpe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22.gif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21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5" Type="http://schemas.openxmlformats.org/officeDocument/2006/relationships/tags" Target="../tags/tag111.xml"/><Relationship Id="rId10" Type="http://schemas.openxmlformats.org/officeDocument/2006/relationships/tags" Target="../tags/tag116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7" Type="http://schemas.openxmlformats.org/officeDocument/2006/relationships/image" Target="../media/image25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image" Target="../media/image26.jpe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image" Target="../media/image28.png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10" Type="http://schemas.openxmlformats.org/officeDocument/2006/relationships/tags" Target="../tags/tag137.xml"/><Relationship Id="rId19" Type="http://schemas.openxmlformats.org/officeDocument/2006/relationships/image" Target="../media/image27.jpeg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media" Target="../media/media3.wmv"/><Relationship Id="rId13" Type="http://schemas.openxmlformats.org/officeDocument/2006/relationships/tags" Target="../tags/tag152.xml"/><Relationship Id="rId3" Type="http://schemas.openxmlformats.org/officeDocument/2006/relationships/tags" Target="../tags/tag146.xml"/><Relationship Id="rId7" Type="http://schemas.openxmlformats.org/officeDocument/2006/relationships/tags" Target="../tags/tag148.xml"/><Relationship Id="rId12" Type="http://schemas.openxmlformats.org/officeDocument/2006/relationships/tags" Target="../tags/tag151.xml"/><Relationship Id="rId2" Type="http://schemas.openxmlformats.org/officeDocument/2006/relationships/tags" Target="../tags/tag145.xml"/><Relationship Id="rId16" Type="http://schemas.openxmlformats.org/officeDocument/2006/relationships/image" Target="../media/image30.png"/><Relationship Id="rId1" Type="http://schemas.openxmlformats.org/officeDocument/2006/relationships/tags" Target="../tags/tag144.xml"/><Relationship Id="rId6" Type="http://schemas.openxmlformats.org/officeDocument/2006/relationships/tags" Target="../tags/tag147.xml"/><Relationship Id="rId11" Type="http://schemas.openxmlformats.org/officeDocument/2006/relationships/tags" Target="../tags/tag150.xml"/><Relationship Id="rId5" Type="http://schemas.openxmlformats.org/officeDocument/2006/relationships/video" Target="../media/media2.wmv"/><Relationship Id="rId15" Type="http://schemas.openxmlformats.org/officeDocument/2006/relationships/image" Target="../media/image29.png"/><Relationship Id="rId10" Type="http://schemas.openxmlformats.org/officeDocument/2006/relationships/tags" Target="../tags/tag149.xml"/><Relationship Id="rId4" Type="http://schemas.microsoft.com/office/2007/relationships/media" Target="../media/media2.wmv"/><Relationship Id="rId9" Type="http://schemas.openxmlformats.org/officeDocument/2006/relationships/video" Target="../media/media3.wmv"/><Relationship Id="rId1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15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image" Target="../media/image34.jpeg"/><Relationship Id="rId2" Type="http://schemas.openxmlformats.org/officeDocument/2006/relationships/tags" Target="../tags/tag160.xml"/><Relationship Id="rId16" Type="http://schemas.openxmlformats.org/officeDocument/2006/relationships/image" Target="../media/image33.jpeg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hyperlink" Target="file:///E:\&#26032;&#24314;&#25991;&#20214;&#22841;\resource\8s22\swf\03402003.swf" TargetMode="Externa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file:///E:\&#26032;&#24314;&#25991;&#20214;&#22841;\resource\8s22\swf\03402003.swf" TargetMode="External"/><Relationship Id="rId3" Type="http://schemas.openxmlformats.org/officeDocument/2006/relationships/tags" Target="../tags/tag17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8.jpeg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image" Target="../media/image37.jpeg"/><Relationship Id="rId5" Type="http://schemas.openxmlformats.org/officeDocument/2006/relationships/tags" Target="../tags/tag175.xml"/><Relationship Id="rId10" Type="http://schemas.openxmlformats.org/officeDocument/2006/relationships/image" Target="../media/image36.jpeg"/><Relationship Id="rId4" Type="http://schemas.openxmlformats.org/officeDocument/2006/relationships/tags" Target="../tags/tag174.xml"/><Relationship Id="rId9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image" Target="../media/image2.png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5" Type="http://schemas.openxmlformats.org/officeDocument/2006/relationships/image" Target="../media/image6.png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image" Target="../media/image5.png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image" Target="../media/image4.jpeg"/><Relationship Id="rId10" Type="http://schemas.openxmlformats.org/officeDocument/2006/relationships/tags" Target="../tags/tag15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tags" Target="../tags/tag179.xml"/><Relationship Id="rId7" Type="http://schemas.openxmlformats.org/officeDocument/2006/relationships/slideLayout" Target="../slideLayouts/slideLayout7.xml"/><Relationship Id="rId12" Type="http://schemas.openxmlformats.org/officeDocument/2006/relationships/hyperlink" Target="file:///E:\&#26032;&#24314;&#25991;&#20214;&#22841;\resource\8s22\swf\03402003.swf" TargetMode="Externa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42.jpeg"/><Relationship Id="rId5" Type="http://schemas.openxmlformats.org/officeDocument/2006/relationships/tags" Target="../tags/tag181.xml"/><Relationship Id="rId10" Type="http://schemas.openxmlformats.org/officeDocument/2006/relationships/image" Target="../media/image41.jpeg"/><Relationship Id="rId4" Type="http://schemas.openxmlformats.org/officeDocument/2006/relationships/tags" Target="../tags/tag180.xml"/><Relationship Id="rId9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image" Target="../media/image43.png"/><Relationship Id="rId5" Type="http://schemas.openxmlformats.org/officeDocument/2006/relationships/tags" Target="../tags/tag187.xml"/><Relationship Id="rId10" Type="http://schemas.openxmlformats.org/officeDocument/2006/relationships/image" Target="../media/image2.png"/><Relationship Id="rId4" Type="http://schemas.openxmlformats.org/officeDocument/2006/relationships/tags" Target="../tags/tag186.xml"/><Relationship Id="rId9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2.png"/><Relationship Id="rId5" Type="http://schemas.openxmlformats.org/officeDocument/2006/relationships/tags" Target="../tags/tag19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9" Type="http://schemas.openxmlformats.org/officeDocument/2006/relationships/tags" Target="../tags/tag19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image" Target="../media/image2.png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13" Type="http://schemas.openxmlformats.org/officeDocument/2006/relationships/tags" Target="../tags/tag220.xml"/><Relationship Id="rId18" Type="http://schemas.openxmlformats.org/officeDocument/2006/relationships/image" Target="../media/image2.png"/><Relationship Id="rId3" Type="http://schemas.openxmlformats.org/officeDocument/2006/relationships/tags" Target="../tags/tag210.xml"/><Relationship Id="rId21" Type="http://schemas.openxmlformats.org/officeDocument/2006/relationships/image" Target="../media/image46.png"/><Relationship Id="rId7" Type="http://schemas.openxmlformats.org/officeDocument/2006/relationships/tags" Target="../tags/tag214.xml"/><Relationship Id="rId12" Type="http://schemas.openxmlformats.org/officeDocument/2006/relationships/tags" Target="../tags/tag219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09.xml"/><Relationship Id="rId16" Type="http://schemas.openxmlformats.org/officeDocument/2006/relationships/tags" Target="../tags/tag223.xml"/><Relationship Id="rId20" Type="http://schemas.openxmlformats.org/officeDocument/2006/relationships/image" Target="../media/image45.png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5" Type="http://schemas.openxmlformats.org/officeDocument/2006/relationships/tags" Target="../tags/tag222.xml"/><Relationship Id="rId10" Type="http://schemas.openxmlformats.org/officeDocument/2006/relationships/tags" Target="../tags/tag217.xml"/><Relationship Id="rId19" Type="http://schemas.openxmlformats.org/officeDocument/2006/relationships/image" Target="../media/image44.png"/><Relationship Id="rId4" Type="http://schemas.openxmlformats.org/officeDocument/2006/relationships/tags" Target="../tags/tag211.xml"/><Relationship Id="rId9" Type="http://schemas.openxmlformats.org/officeDocument/2006/relationships/tags" Target="../tags/tag216.xml"/><Relationship Id="rId14" Type="http://schemas.openxmlformats.org/officeDocument/2006/relationships/tags" Target="../tags/tag221.xml"/><Relationship Id="rId22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image" Target="../media/image7.png"/><Relationship Id="rId2" Type="http://schemas.openxmlformats.org/officeDocument/2006/relationships/tags" Target="../tags/tag27.xml"/><Relationship Id="rId16" Type="http://schemas.openxmlformats.org/officeDocument/2006/relationships/hyperlink" Target="&#38899;&#35843;&#39057;&#29575;.swf" TargetMode="Externa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image" Target="../media/image2.png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oleObject" Target="../embeddings/oleObject2.bin"/><Relationship Id="rId3" Type="http://schemas.openxmlformats.org/officeDocument/2006/relationships/tags" Target="../tags/tag50.xml"/><Relationship Id="rId21" Type="http://schemas.openxmlformats.org/officeDocument/2006/relationships/image" Target="../media/image10.wmf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image" Target="../media/image11.jpeg"/><Relationship Id="rId2" Type="http://schemas.openxmlformats.org/officeDocument/2006/relationships/tags" Target="../tags/tag49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3.bin"/><Relationship Id="rId1" Type="http://schemas.openxmlformats.org/officeDocument/2006/relationships/vmlDrawing" Target="../drawings/vmlDrawing1.v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57.xml"/><Relationship Id="rId19" Type="http://schemas.openxmlformats.org/officeDocument/2006/relationships/image" Target="../media/image9.wmf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slideLayout" Target="../slideLayouts/slideLayout7.xml"/><Relationship Id="rId22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13.jpeg"/><Relationship Id="rId3" Type="http://schemas.openxmlformats.org/officeDocument/2006/relationships/tags" Target="../tags/tag78.xml"/><Relationship Id="rId7" Type="http://schemas.openxmlformats.org/officeDocument/2006/relationships/tags" Target="../tags/tag8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6" Type="http://schemas.openxmlformats.org/officeDocument/2006/relationships/image" Target="../media/image16.png"/><Relationship Id="rId1" Type="http://schemas.openxmlformats.org/officeDocument/2006/relationships/tags" Target="../tags/tag76.xml"/><Relationship Id="rId6" Type="http://schemas.openxmlformats.org/officeDocument/2006/relationships/video" Target="../media/media1.wmv"/><Relationship Id="rId11" Type="http://schemas.openxmlformats.org/officeDocument/2006/relationships/tags" Target="../tags/tag84.xml"/><Relationship Id="rId5" Type="http://schemas.microsoft.com/office/2007/relationships/media" Target="../media/media1.wmv"/><Relationship Id="rId15" Type="http://schemas.openxmlformats.org/officeDocument/2006/relationships/image" Target="../media/image15.png"/><Relationship Id="rId10" Type="http://schemas.openxmlformats.org/officeDocument/2006/relationships/tags" Target="../tags/tag83.xml"/><Relationship Id="rId4" Type="http://schemas.openxmlformats.org/officeDocument/2006/relationships/tags" Target="../tags/tag79.xml"/><Relationship Id="rId9" Type="http://schemas.openxmlformats.org/officeDocument/2006/relationships/tags" Target="../tags/tag82.xml"/><Relationship Id="rId1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18.jpe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../media/image17.png"/><Relationship Id="rId5" Type="http://schemas.openxmlformats.org/officeDocument/2006/relationships/tags" Target="../tags/tag8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5063029" y="2401990"/>
            <a:ext cx="2815009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第</a:t>
            </a:r>
            <a:r>
              <a:rPr lang="en-US" altLang="zh-CN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4144153" y="910674"/>
            <a:ext cx="4175464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6000" b="1" baseline="-25000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版初中物理</a:t>
            </a:r>
            <a:endParaRPr lang="zh-CN" sz="1800" b="1" baseline="-25000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5028210" y="3115951"/>
            <a:ext cx="331236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声音的特</a:t>
            </a:r>
            <a:r>
              <a:rPr lang="zh-CN" altLang="en-US" sz="6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endParaRPr lang="zh-CN" altLang="zh-CN" sz="6000" baseline="-25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148064" y="1893493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隶书" pitchFamily="49" charset="-122"/>
                <a:ea typeface="隶书" pitchFamily="49" charset="-122"/>
                <a:sym typeface="Arial"/>
              </a:rPr>
              <a:t>（八年级上）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隶书" pitchFamily="49" charset="-122"/>
              <a:ea typeface="隶书" pitchFamily="49" charset="-122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8" y="627534"/>
            <a:ext cx="3751486" cy="375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0340400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044" y="585646"/>
            <a:ext cx="7978343" cy="3901678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0" descr="图片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10339"/>
            <a:ext cx="1346298" cy="66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06754" y="4546738"/>
            <a:ext cx="849463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动物的听觉范围与人的不同，一些动物对高频声波反应灵敏。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33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38672" y="248491"/>
            <a:ext cx="1614643" cy="504024"/>
            <a:chOff x="640374" y="1705535"/>
            <a:chExt cx="1614643" cy="502779"/>
          </a:xfrm>
        </p:grpSpPr>
        <p:sp>
          <p:nvSpPr>
            <p:cNvPr id="3" name="Shape 108"/>
            <p:cNvSpPr/>
            <p:nvPr>
              <p:custDataLst>
                <p:tags r:id="rId9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10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想想议议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8672" y="615946"/>
            <a:ext cx="8644467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只蚊子从你耳旁飞过，你能听到它翅膀振动所发出的声音。可是一只蝴蝶飞过你的耳旁时，你却听不见，这是为什么？</a:t>
            </a: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713693" y="1836309"/>
            <a:ext cx="6138024" cy="1624010"/>
            <a:chOff x="713693" y="1814754"/>
            <a:chExt cx="6138024" cy="1620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6A3D8D-6ED1-486B-B7EA-CA136C741D26}"/>
                </a:ext>
              </a:extLst>
            </p:cNvPr>
            <p:cNvPicPr preferRelativeResize="0"/>
            <p:nvPr>
              <p:custDataLst>
                <p:tags r:id="rId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13693" y="1814754"/>
              <a:ext cx="1261482" cy="162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279717" y="1950985"/>
              <a:ext cx="4572000" cy="11973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蝴蝶翅膀的振动频率小于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10H</a:t>
              </a:r>
              <a:r>
                <a:rPr lang="en-US" altLang="zh-CN" sz="2400" baseline="-1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，发出的是次声波，人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听不见。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713693" y="3460319"/>
            <a:ext cx="6942358" cy="1624010"/>
            <a:chOff x="713693" y="3455285"/>
            <a:chExt cx="6942358" cy="162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BF675AC-C9C0-4C65-B4BC-A5E692269EC4}"/>
                </a:ext>
              </a:extLst>
            </p:cNvPr>
            <p:cNvPicPr preferRelativeResize="0"/>
            <p:nvPr>
              <p:custDataLst>
                <p:tags r:id="rId5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93" y="3455285"/>
              <a:ext cx="1260000" cy="162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6A8F1E-16C3-458B-9BC5-7E304BC408F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369145" y="3546586"/>
              <a:ext cx="528690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蚊子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的翅膀振动频率为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500—600HZ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，发出的是可听声。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260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3493" y="141920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二、响度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315B1F-A9D5-49AD-99B1-2DD847C70F6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5353" y="558202"/>
            <a:ext cx="569418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响度：声音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强弱（大小）叫做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响度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9446" y="1021009"/>
            <a:ext cx="572464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声音的响度呢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19447" y="1483817"/>
            <a:ext cx="63401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猜想和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发声体的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振动的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幅度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38784" y="2532191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）设计实验：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27868" y="2899491"/>
            <a:ext cx="6896037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将系在细绳上的乒乓球轻触正在发声的音叉，观察乒乓球被弹开的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幅度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使音叉发出不同响度的声音，重做上面的实验。</a:t>
            </a:r>
          </a:p>
        </p:txBody>
      </p:sp>
      <p:pic>
        <p:nvPicPr>
          <p:cNvPr id="8" name="Picture 9" descr="0340400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A55D36-C650-4ECF-B298-8DE879A2B4E0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4167" y="1946625"/>
            <a:ext cx="1295400" cy="2607023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27001" y="4636614"/>
            <a:ext cx="803486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）实验器材：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铁架台、乒乓球（带有细线）、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音叉</a:t>
            </a:r>
            <a:endParaRPr lang="zh-CN" altLang="en-US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238785" y="1946625"/>
            <a:ext cx="1614643" cy="504024"/>
            <a:chOff x="675980" y="1726091"/>
            <a:chExt cx="1614643" cy="502779"/>
          </a:xfrm>
        </p:grpSpPr>
        <p:sp>
          <p:nvSpPr>
            <p:cNvPr id="12" name="Shape 108"/>
            <p:cNvSpPr/>
            <p:nvPr>
              <p:custDataLst>
                <p:tags r:id="rId11"/>
              </p:custDataLst>
            </p:nvPr>
          </p:nvSpPr>
          <p:spPr>
            <a:xfrm>
              <a:off x="758884" y="1726091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>
              <p:custDataLst>
                <p:tags r:id="rId12"/>
              </p:custDataLst>
            </p:nvPr>
          </p:nvSpPr>
          <p:spPr>
            <a:xfrm>
              <a:off x="675980" y="1767205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2400" b="1" smtClean="0"/>
                <a:t>探究实验</a:t>
              </a:r>
              <a:endParaRPr lang="zh-CN" altLang="en-US" sz="2400" b="1"/>
            </a:p>
          </p:txBody>
        </p:sp>
      </p:grp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1969038" y="1987840"/>
            <a:ext cx="418576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探究响度和</a:t>
            </a:r>
            <a:r>
              <a:rPr lang="zh-CN" altLang="zh-CN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振动的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幅度的关系</a:t>
            </a:r>
          </a:p>
        </p:txBody>
      </p:sp>
    </p:spTree>
    <p:extLst>
      <p:ext uri="{BB962C8B-B14F-4D97-AF65-F5344CB8AC3E}">
        <p14:creationId xmlns:p14="http://schemas.microsoft.com/office/powerpoint/2010/main" val="72635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009" y="245507"/>
            <a:ext cx="836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）探究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利用乒乓球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将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音叉微小的振动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放大</a:t>
            </a:r>
            <a:endParaRPr lang="zh-CN" altLang="en-US" sz="240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21090" y="1097987"/>
            <a:ext cx="8203721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系好乒乓球的细线拴在铁架台上，用正在发声的音叉轻触乒乓球，观察乒乓球被弹开的幅度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4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大小不同的力敲击音叉，使音叉发出响度不同的声音，重做上面的实验，观察乒乓球被弹开的幅度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>
              <a:solidFill>
                <a:prstClr val="black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765984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" t="8934" b="4563"/>
          <a:stretch>
            <a:fillRect/>
          </a:stretch>
        </p:blipFill>
        <p:spPr>
          <a:xfrm>
            <a:off x="2427108" y="3310173"/>
            <a:ext cx="4550694" cy="158570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14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8597" y="566054"/>
            <a:ext cx="656166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音叉振动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的振幅越大，产生的声音的响度越大。</a:t>
            </a:r>
          </a:p>
          <a:p>
            <a:pPr algn="l" eaLnBrk="1" hangingPunct="1">
              <a:lnSpc>
                <a:spcPct val="150000"/>
              </a:lnSpc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音叉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的振幅越小，产生的声音的响度越小。 </a:t>
            </a:r>
            <a:endParaRPr lang="en-US" altLang="zh-CN" sz="2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13265" y="1797390"/>
            <a:ext cx="695113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物理学中用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振幅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来描述物体振动的幅度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196" y="2330338"/>
            <a:ext cx="721062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振幅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+mn-ea"/>
              </a:rPr>
              <a:t>物体在振动时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+mn-ea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偏离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原来位置的最大距离。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86261" y="214470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）实验结论：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8" y="2793146"/>
            <a:ext cx="7258455" cy="2127957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400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8A2EF5-1D76-4919-9338-6EE36EE291B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3199" y="557321"/>
            <a:ext cx="808969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除跟发声体的振幅有关外，还与人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距离发声体的远近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有关。</a:t>
            </a:r>
            <a:endParaRPr lang="zh-CN" altLang="en-US" sz="2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03201" y="1066410"/>
            <a:ext cx="712893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距离越远，声音越分散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减小声音的发散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可增大响度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4910747" y="1529218"/>
            <a:ext cx="2160000" cy="1607591"/>
            <a:chOff x="5696509" y="2013063"/>
            <a:chExt cx="2160000" cy="1603622"/>
          </a:xfrm>
        </p:grpSpPr>
        <p:pic>
          <p:nvPicPr>
            <p:cNvPr id="7" name="Picture 3" descr="C:\Users\Administrator\Desktop\0b2bae456527875b3e61aaeba38f7277.jpg"/>
            <p:cNvPicPr preferRelativeResize="0"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18"/>
            <a:stretch>
              <a:fillRect/>
            </a:stretch>
          </p:blipFill>
          <p:spPr bwMode="auto">
            <a:xfrm>
              <a:off x="5696509" y="2013063"/>
              <a:ext cx="2160000" cy="126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9" name="TextBox 4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156807" y="3155020"/>
              <a:ext cx="1290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>
                <a:lnSpc>
                  <a:spcPct val="100000"/>
                </a:lnSpc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喊话器  </a:t>
              </a:r>
            </a:p>
          </p:txBody>
        </p:sp>
      </p:grp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2052751" y="1529219"/>
            <a:ext cx="2160000" cy="1699228"/>
            <a:chOff x="1667932" y="1697566"/>
            <a:chExt cx="1977980" cy="1695033"/>
          </a:xfrm>
        </p:grpSpPr>
        <p:pic>
          <p:nvPicPr>
            <p:cNvPr id="6" name="Picture 2" descr="C:\Users\Administrator\Desktop\e90c385faed1b2dce7a1361b5ea7238b.jpg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19"/>
            <a:stretch>
              <a:fillRect/>
            </a:stretch>
          </p:blipFill>
          <p:spPr bwMode="auto">
            <a:xfrm>
              <a:off x="1667932" y="1697566"/>
              <a:ext cx="1977980" cy="126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1" name="TextBox 10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057513" y="2932074"/>
              <a:ext cx="1181969" cy="460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>
                <a:lnSpc>
                  <a:spcPct val="150000"/>
                </a:lnSpc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/>
                <a:t>听诊器  </a:t>
              </a:r>
            </a:p>
          </p:txBody>
        </p:sp>
      </p:grp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3182941" y="3782672"/>
            <a:ext cx="52957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老牛的声音大，但是蚊子的音调要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音调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和响度是声音的两个不同的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特性。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227795" y="3037645"/>
            <a:ext cx="8389511" cy="505025"/>
            <a:chOff x="203199" y="3053268"/>
            <a:chExt cx="8389511" cy="503778"/>
          </a:xfrm>
        </p:grpSpPr>
        <p:grpSp>
          <p:nvGrpSpPr>
            <p:cNvPr id="14" name="组合 13"/>
            <p:cNvGrpSpPr/>
            <p:nvPr>
              <p:custDataLst>
                <p:tags r:id="rId9"/>
              </p:custDataLst>
            </p:nvPr>
          </p:nvGrpSpPr>
          <p:grpSpPr>
            <a:xfrm>
              <a:off x="203199" y="3053268"/>
              <a:ext cx="1294595" cy="502779"/>
              <a:chOff x="789315" y="1773558"/>
              <a:chExt cx="1614643" cy="502779"/>
            </a:xfrm>
          </p:grpSpPr>
          <p:sp>
            <p:nvSpPr>
              <p:cNvPr id="15" name="Shape 108"/>
              <p:cNvSpPr/>
              <p:nvPr>
                <p:custDataLst>
                  <p:tags r:id="rId11"/>
                </p:custDataLst>
              </p:nvPr>
            </p:nvSpPr>
            <p:spPr>
              <a:xfrm>
                <a:off x="789316" y="1773558"/>
                <a:ext cx="1501306" cy="502779"/>
              </a:xfrm>
              <a:prstGeom prst="rect">
                <a:avLst/>
              </a:prstGeom>
              <a:solidFill>
                <a:srgbClr val="C00000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6" name="Shape 112"/>
              <p:cNvSpPr/>
              <p:nvPr>
                <p:custDataLst>
                  <p:tags r:id="rId12"/>
                </p:custDataLst>
              </p:nvPr>
            </p:nvSpPr>
            <p:spPr>
              <a:xfrm>
                <a:off x="789315" y="1792548"/>
                <a:ext cx="1614643" cy="46166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r>
                  <a:rPr lang="zh-CN" altLang="en-US" sz="2400" b="1" smtClean="0"/>
                  <a:t>比一比</a:t>
                </a:r>
                <a:endParaRPr lang="zh-CN" altLang="en-US" sz="2400" b="1"/>
              </a:p>
            </p:txBody>
          </p:sp>
        </p:grpSp>
        <p:sp>
          <p:nvSpPr>
            <p:cNvPr id="17" name="Text Box 5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552147" y="3095381"/>
              <a:ext cx="70405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Wingdings" pitchFamily="2" charset="2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蚊子和老牛的叫声，谁的声音大？谁的音调高？</a:t>
              </a:r>
            </a:p>
          </p:txBody>
        </p:sp>
      </p:grpSp>
      <p:pic>
        <p:nvPicPr>
          <p:cNvPr id="7170" name="图片 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046" y="3585886"/>
            <a:ext cx="2634203" cy="1401849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177901" y="140795"/>
            <a:ext cx="705263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影响人听到的声音是否响亮的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因素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572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6698" y="74798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mtClean="0"/>
              <a:t>三、音色</a:t>
            </a: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01081" y="2305592"/>
            <a:ext cx="834813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音色：不同的物体发出的声音具有不同的特色叫音色。</a:t>
            </a:r>
          </a:p>
        </p:txBody>
      </p: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>
            <a:off x="194731" y="599311"/>
            <a:ext cx="7558617" cy="46280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defRPr>
            </a:lvl1pPr>
            <a:lvl2pPr>
              <a:defRPr>
                <a:latin typeface="Arial"/>
                <a:ea typeface="Arial"/>
                <a:cs typeface="Arial"/>
              </a:defRPr>
            </a:lvl2pPr>
            <a:lvl3pPr>
              <a:defRPr>
                <a:latin typeface="Arial"/>
                <a:ea typeface="Arial"/>
                <a:cs typeface="Arial"/>
              </a:defRPr>
            </a:lvl3pPr>
            <a:lvl4pPr>
              <a:defRPr>
                <a:latin typeface="Arial"/>
                <a:ea typeface="Arial"/>
                <a:cs typeface="Arial"/>
              </a:defRPr>
            </a:lvl4pPr>
            <a:lvl5pPr>
              <a:defRPr>
                <a:latin typeface="Arial"/>
                <a:ea typeface="Arial"/>
                <a:cs typeface="Arial"/>
              </a:defRPr>
            </a:lvl5pPr>
            <a:lvl6pPr>
              <a:defRPr>
                <a:latin typeface="Arial"/>
                <a:ea typeface="Arial"/>
                <a:cs typeface="Arial"/>
              </a:defRPr>
            </a:lvl6pPr>
            <a:lvl7pPr>
              <a:defRPr>
                <a:latin typeface="Arial"/>
                <a:ea typeface="Arial"/>
                <a:cs typeface="Arial"/>
              </a:defRPr>
            </a:lvl7pPr>
            <a:lvl8pPr>
              <a:defRPr>
                <a:latin typeface="Arial"/>
                <a:ea typeface="Arial"/>
                <a:cs typeface="Arial"/>
              </a:defRPr>
            </a:lvl8pPr>
            <a:lvl9pPr>
              <a:defRPr>
                <a:latin typeface="Arial"/>
                <a:ea typeface="Arial"/>
                <a:cs typeface="Arial"/>
              </a:defRPr>
            </a:lvl9pPr>
          </a:lstStyle>
          <a:p>
            <a:r>
              <a:rPr lang="zh-CN" altLang="en-US"/>
              <a:t>你能听得出这二</a:t>
            </a:r>
            <a:r>
              <a:rPr lang="zh-CN" altLang="en-US" smtClean="0"/>
              <a:t>种音乐分别</a:t>
            </a:r>
            <a:r>
              <a:rPr lang="zh-CN" altLang="en-US"/>
              <a:t>是哪种乐器演奏出来的吗？</a:t>
            </a:r>
          </a:p>
        </p:txBody>
      </p:sp>
      <p:pic>
        <p:nvPicPr>
          <p:cNvPr id="11" name="03古琴.wmv">
            <a:hlinkClick r:id="" action="ppaction://media"/>
          </p:cNvPr>
          <p:cNvPicPr>
            <a:picLocks noChangeAspect="1"/>
          </p:cNvPicPr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9266" y="1099595"/>
            <a:ext cx="609600" cy="611109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1132967" y="1784052"/>
            <a:ext cx="100220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04小提琴.wmv">
            <a:hlinkClick r:id="" action="ppaction://media"/>
          </p:cNvPr>
          <p:cNvPicPr>
            <a:picLocks noChangeAspect="1"/>
          </p:cNvPicPr>
          <p:nvPr>
            <a:vide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146588" y="1155212"/>
            <a:ext cx="649705" cy="61110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4948480" y="1766322"/>
            <a:ext cx="981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201081" y="2768399"/>
            <a:ext cx="868098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我们能听出熟悉的人，熟悉的乐器的声音，是因为不同的人，不同的乐器发出的声音的音色不同。 </a:t>
            </a:r>
          </a:p>
        </p:txBody>
      </p:sp>
      <p:sp>
        <p:nvSpPr>
          <p:cNvPr id="19" name="矩形 18"/>
          <p:cNvSpPr/>
          <p:nvPr>
            <p:custDataLst>
              <p:tags r:id="rId13"/>
            </p:custDataLst>
          </p:nvPr>
        </p:nvSpPr>
        <p:spPr>
          <a:xfrm>
            <a:off x="201082" y="3833053"/>
            <a:ext cx="777240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决定音色的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因素：</a:t>
            </a:r>
            <a:endParaRPr lang="en-US" altLang="zh-CN" sz="2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algn="l" rtl="0">
              <a:lnSpc>
                <a:spcPct val="150000"/>
              </a:lnSpc>
            </a:pPr>
            <a:r>
              <a:rPr lang="zh-CN" altLang="zh-CN"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音色是</a:t>
            </a:r>
            <a:r>
              <a:rPr lang="zh-CN" altLang="zh-CN" sz="2400" kern="1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发声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体的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材料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结构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等自身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因素</a:t>
            </a:r>
            <a:r>
              <a:rPr lang="zh-CN" altLang="zh-CN"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02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7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vide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9" grpId="0"/>
      <p:bldP spid="10" grpId="0"/>
      <p:bldP spid="13" grpId="0"/>
      <p:bldP spid="14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63771" y="3384832"/>
            <a:ext cx="8559801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观察声音波形可以知道，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音调相同的不同乐器发出的波形总体上的疏密程度是相同的，即频率相同；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波的振幅相同，响度相同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波的形状不同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音色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不同。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09597" y="752514"/>
            <a:ext cx="787400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下面分别是音叉、钢琴与长笛发出的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l( do)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的波形图。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38672" y="248491"/>
            <a:ext cx="1614643" cy="504024"/>
            <a:chOff x="640374" y="1705535"/>
            <a:chExt cx="1614643" cy="502779"/>
          </a:xfrm>
        </p:grpSpPr>
        <p:sp>
          <p:nvSpPr>
            <p:cNvPr id="5" name="Shape 108"/>
            <p:cNvSpPr/>
            <p:nvPr>
              <p:custDataLst>
                <p:tags r:id="rId5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>
              <p:custDataLst>
                <p:tags r:id="rId6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演示实验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92" y="1270342"/>
            <a:ext cx="6611306" cy="2313641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14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26"/>
          <a:stretch>
            <a:fillRect/>
          </a:stretch>
        </p:blipFill>
        <p:spPr bwMode="auto">
          <a:xfrm>
            <a:off x="242458" y="167489"/>
            <a:ext cx="2006599" cy="53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416912" y="167489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乐音和乐器</a:t>
            </a:r>
            <a:endParaRPr lang="zh-CN" altLang="en-US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hlinkClick r:id="rId15" action="ppaction://hlinkfile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0406" y="630297"/>
            <a:ext cx="8214255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乐音：悠扬、悦耳，听起来很舒服的声音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叫乐音乐音的波形是有规则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itchFamily="34" charset="-122"/>
              <a:ea typeface="微软雅黑" pitchFamily="34" charset="-122"/>
              <a:hlinkClick r:id="rId15" action="ppaction://hlinkfile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8895" y="2138338"/>
            <a:ext cx="7136890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 smtClean="0"/>
              <a:t>）打击乐器：锣、鼓等收受到打击时产生声音。</a:t>
            </a:r>
            <a:endParaRPr lang="en-US" altLang="zh-CN">
              <a:hlinkClick r:id="rId15" action="ppaction://hlinkfile"/>
            </a:endParaRPr>
          </a:p>
        </p:txBody>
      </p:sp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2231338" y="2601146"/>
            <a:ext cx="1440000" cy="1906372"/>
            <a:chOff x="2231338" y="2594723"/>
            <a:chExt cx="1440000" cy="1901665"/>
          </a:xfrm>
        </p:grpSpPr>
        <p:pic>
          <p:nvPicPr>
            <p:cNvPr id="17" name="Picture 8" descr="02704002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31338" y="2594723"/>
              <a:ext cx="1440000" cy="144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0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670526" y="4034723"/>
              <a:ext cx="53975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锣</a:t>
              </a:r>
              <a:endParaRPr lang="en-US" altLang="zh-CN" sz="2400">
                <a:latin typeface="微软雅黑" pitchFamily="34" charset="-122"/>
                <a:ea typeface="微软雅黑" pitchFamily="34" charset="-122"/>
                <a:hlinkClick r:id="rId15" action="ppaction://hlinkfile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4675550" y="2601146"/>
            <a:ext cx="1440000" cy="1861130"/>
            <a:chOff x="4506217" y="2594723"/>
            <a:chExt cx="1440000" cy="1856535"/>
          </a:xfrm>
        </p:grpSpPr>
        <p:pic>
          <p:nvPicPr>
            <p:cNvPr id="18" name="Picture 9" descr="02704003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2" t="5836" r="5836" b="8820"/>
            <a:stretch>
              <a:fillRect/>
            </a:stretch>
          </p:blipFill>
          <p:spPr bwMode="auto">
            <a:xfrm>
              <a:off x="4506217" y="2594723"/>
              <a:ext cx="1440000" cy="144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986277" y="3989593"/>
              <a:ext cx="47988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鼓</a:t>
              </a:r>
              <a:endParaRPr lang="en-US" altLang="zh-CN">
                <a:hlinkClick r:id="rId15" action="ppaction://hlinkfile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248881" y="1675530"/>
            <a:ext cx="413286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乐器：分为三种主要的类型</a:t>
            </a:r>
            <a:endParaRPr lang="zh-CN" altLang="en-US" sz="2400"/>
          </a:p>
        </p:txBody>
      </p:sp>
      <p:sp>
        <p:nvSpPr>
          <p:cNvPr id="22" name="矩形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4199" y="4462276"/>
            <a:ext cx="7289800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 defTabSz="685800" eaLnBrk="0" hangingPunct="0"/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以鼓为例，鼓皮绷得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越紧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，振动得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越快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，音调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越高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00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4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9334" y="229994"/>
            <a:ext cx="7298266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）弦乐器：二胡、小提琴、等通过弦的振动发声。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hlinkClick r:id="rId8" action="ppaction://hlinkfile"/>
            </a:endParaRPr>
          </a:p>
        </p:txBody>
      </p:sp>
      <p:pic>
        <p:nvPicPr>
          <p:cNvPr id="3" name="Picture 5" descr="03504017"/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6263" y="767145"/>
            <a:ext cx="216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03504014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2798" y="3490398"/>
            <a:ext cx="144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03504013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7542" y="767145"/>
            <a:ext cx="216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03504012"/>
          <p:cNvPicPr preferRelativeResize="0"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1934" y="3418980"/>
            <a:ext cx="144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04526" y="2287099"/>
            <a:ext cx="838387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弦乐器的音调高低取决于弦的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粗细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长短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松紧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。一般来说，弦乐器的弦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越细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越短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越紧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，其发声时的音调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越高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73356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31584" y="665601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8332"/>
            <a:ext cx="19050" cy="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7429"/>
            <a:ext cx="19050" cy="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164377" y="944475"/>
            <a:ext cx="1614643" cy="504024"/>
            <a:chOff x="640374" y="1705535"/>
            <a:chExt cx="1614643" cy="502779"/>
          </a:xfrm>
        </p:grpSpPr>
        <p:sp>
          <p:nvSpPr>
            <p:cNvPr id="21" name="Shape 108"/>
            <p:cNvSpPr/>
            <p:nvPr>
              <p:custDataLst>
                <p:tags r:id="rId17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Shape 112"/>
            <p:cNvSpPr/>
            <p:nvPr>
              <p:custDataLst>
                <p:tags r:id="rId18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想想议议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896529" y="615447"/>
            <a:ext cx="695960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振动会发声，为什么我们听不见蝴蝶翅膀振动发出的声音，却能听到讨厌的蚊子声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2" descr="蚊子叫声"/>
          <p:cNvPicPr preferRelativeResize="0"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30" b="13814"/>
          <a:stretch>
            <a:fillRect/>
          </a:stretch>
        </p:blipFill>
        <p:spPr bwMode="auto">
          <a:xfrm>
            <a:off x="3331397" y="1818747"/>
            <a:ext cx="2340000" cy="1624010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353893" y="3442757"/>
            <a:ext cx="850224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有些人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模仿明星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唱歌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几可乱真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模仿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和歌星本人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唱的一模一样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</a:p>
        </p:txBody>
      </p:sp>
      <p:sp>
        <p:nvSpPr>
          <p:cNvPr id="25" name="Rectangle 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9" name="Picture 5"/>
          <p:cNvPicPr preferRelativeResize="0"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8178" y="1818747"/>
            <a:ext cx="2339447" cy="1624010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998102" y="4551979"/>
            <a:ext cx="700659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要知道这些问题的答案，就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究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声音的特性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7" name="Picture 2"/>
          <p:cNvPicPr preferRelativeResize="0">
            <a:picLocks noChangeArrowheads="1"/>
          </p:cNvPicPr>
          <p:nvPr>
            <p:custDataLst>
              <p:tags r:id="rId16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b="-1"/>
          <a:stretch>
            <a:fillRect/>
          </a:stretch>
        </p:blipFill>
        <p:spPr bwMode="auto">
          <a:xfrm>
            <a:off x="612424" y="1818747"/>
            <a:ext cx="2341563" cy="1624010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3166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03504008"/>
          <p:cNvPicPr preferRelativeResize="0">
            <a:picLocks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2" r="4509" b="6392"/>
          <a:stretch>
            <a:fillRect/>
          </a:stretch>
        </p:blipFill>
        <p:spPr bwMode="auto">
          <a:xfrm>
            <a:off x="1100667" y="943288"/>
            <a:ext cx="216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03504011"/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 r="3714" b="5679"/>
          <a:stretch>
            <a:fillRect/>
          </a:stretch>
        </p:blipFill>
        <p:spPr bwMode="auto">
          <a:xfrm>
            <a:off x="1539067" y="3466822"/>
            <a:ext cx="162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03504015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7"/>
          <a:stretch>
            <a:fillRect/>
          </a:stretch>
        </p:blipFill>
        <p:spPr bwMode="auto">
          <a:xfrm>
            <a:off x="4737100" y="904769"/>
            <a:ext cx="2160000" cy="1443564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03504016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" t="22270" r="6480" b="35951"/>
          <a:stretch>
            <a:fillRect/>
          </a:stretch>
        </p:blipFill>
        <p:spPr bwMode="auto">
          <a:xfrm>
            <a:off x="4665134" y="3444436"/>
            <a:ext cx="2880000" cy="1263119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867" y="2348333"/>
            <a:ext cx="7679266" cy="1203300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管乐器音调的高低取决于所含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空气柱的长短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；空气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柱越长，音调越低</a:t>
            </a:r>
            <a:endParaRPr lang="en-US" altLang="zh-CN" sz="2400">
              <a:solidFill>
                <a:schemeClr val="bg1">
                  <a:lumMod val="10000"/>
                </a:schemeClr>
              </a:solidFill>
              <a:latin typeface="微软雅黑" pitchFamily="34" charset="-122"/>
              <a:ea typeface="微软雅黑" pitchFamily="34" charset="-122"/>
              <a:hlinkClick r:id="rId12" action="ppaction://hlinkfile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95800" y="359688"/>
            <a:ext cx="682911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）管乐器：长笛、箫等吹动空气柱振动发声。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8332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59274" y="83945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89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0136" y="11774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20084" y="554289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9" name="文本框 154"/>
          <p:cNvSpPr txBox="1"/>
          <p:nvPr>
            <p:custDataLst>
              <p:tags r:id="rId6"/>
            </p:custDataLst>
          </p:nvPr>
        </p:nvSpPr>
        <p:spPr>
          <a:xfrm>
            <a:off x="314764" y="4089172"/>
            <a:ext cx="7229785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本堂重点：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音调、响度、音色的概念及其相关因素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7"/>
            </p:custDataLst>
          </p:nvPr>
        </p:nvSpPr>
        <p:spPr>
          <a:xfrm>
            <a:off x="317493" y="4551980"/>
            <a:ext cx="590771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本堂难点：探究决定音调、响度的因素。</a:t>
            </a:r>
            <a:endParaRPr lang="zh-CN" alt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016" y="673116"/>
            <a:ext cx="7965796" cy="343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03431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5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9827" y="13713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15612" y="65270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53126" y="663079"/>
            <a:ext cx="68374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的音调和影响因素</a:t>
            </a:r>
            <a:endParaRPr lang="zh-CN" altLang="zh-CN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245847" y="118759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/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390952" y="1538665"/>
            <a:ext cx="8168848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广州市）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甲音叉发声时每秒振动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256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次，乙音又发声时振动频率为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512Hz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，相比于乙音叉，甲音叉（　　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发声时振幅一定更小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发声时振动频率一定更高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发出声音的音调一定更低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发出声音的响度一定更大</a:t>
            </a: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7248396" y="2318725"/>
            <a:ext cx="530915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3449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68955" y="40124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31801" y="925764"/>
            <a:ext cx="7984066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湖北宜昌市）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生活中经常用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来形容声音，以下的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描述音调的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 fontAlgn="ctr">
              <a:lnSpc>
                <a:spcPct val="150000"/>
              </a:lnSpc>
              <a:buAutoNum type="alphaUcPeriod"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男高音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歌唱家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 algn="l" fontAlgn="ctr">
              <a:lnSpc>
                <a:spcPct val="150000"/>
              </a:lnSpc>
              <a:buAutoNum type="alphaUcPeriod"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请勿在公共场合高声喧哗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引吭高歌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不敢高声语，恐惊天上人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432575" y="1652974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08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94269" y="276755"/>
            <a:ext cx="649759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声音的响度和影响因素</a:t>
            </a:r>
            <a:endParaRPr lang="en-US" altLang="zh-CN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94269" y="93328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16462" y="1336098"/>
            <a:ext cx="827496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福建）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下列词语中，形容声音响度小的是（　　）</a:t>
            </a:r>
          </a:p>
          <a:p>
            <a:pPr algn="l" fontAlgn="ctr">
              <a:lnSpc>
                <a:spcPct val="150000"/>
              </a:lnSpc>
              <a:buAutoNum type="alphaUcPeriod"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震耳欲聋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 algn="l" fontAlgn="ctr">
              <a:lnSpc>
                <a:spcPct val="150000"/>
              </a:lnSpc>
              <a:buAutoNum type="alphaUcPeriod"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声如洪钟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ctr">
              <a:lnSpc>
                <a:spcPct val="150000"/>
              </a:lnSpc>
              <a:buAutoNum type="alphaUcPeriod"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轻声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细语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buAutoNum type="alphaUcPeriod"/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斯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声如雷</a:t>
            </a: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489673" y="1563615"/>
            <a:ext cx="42511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114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68210" y="206893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27515" y="731408"/>
            <a:ext cx="78740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(2020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黑龙江省龙东地区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下列有关声现象中，能改变响度是（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598518" y="2040023"/>
            <a:ext cx="4557658" cy="580871"/>
            <a:chOff x="3544406" y="1963220"/>
            <a:chExt cx="4557658" cy="579437"/>
          </a:xfrm>
        </p:grpSpPr>
        <p:pic>
          <p:nvPicPr>
            <p:cNvPr id="10244" name="Picture 4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3458" y="1963220"/>
              <a:ext cx="9271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>
              <p:custDataLst>
                <p:tags r:id="rId16"/>
              </p:custDataLst>
            </p:nvPr>
          </p:nvSpPr>
          <p:spPr>
            <a:xfrm>
              <a:off x="3544406" y="2068274"/>
              <a:ext cx="45576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A. 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用力大小敲击鼓面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5"/>
            </p:custDataLst>
          </p:nvPr>
        </p:nvGrpSpPr>
        <p:grpSpPr>
          <a:xfrm>
            <a:off x="550074" y="2776747"/>
            <a:ext cx="4134465" cy="514032"/>
            <a:chOff x="810115" y="2795438"/>
            <a:chExt cx="4134465" cy="512763"/>
          </a:xfrm>
        </p:grpSpPr>
        <p:pic>
          <p:nvPicPr>
            <p:cNvPr id="10245" name="Picture 5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42758" y="2795438"/>
              <a:ext cx="712787" cy="512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>
              <p:custDataLst>
                <p:tags r:id="rId14"/>
              </p:custDataLst>
            </p:nvPr>
          </p:nvSpPr>
          <p:spPr>
            <a:xfrm>
              <a:off x="810115" y="2820988"/>
              <a:ext cx="4134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B. 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敲击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不同水量的瓶子</a:t>
              </a:r>
            </a:p>
          </p:txBody>
        </p:sp>
      </p:grp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598518" y="3356618"/>
            <a:ext cx="5503430" cy="641347"/>
            <a:chOff x="749951" y="3437379"/>
            <a:chExt cx="5503430" cy="639763"/>
          </a:xfrm>
        </p:grpSpPr>
        <p:pic>
          <p:nvPicPr>
            <p:cNvPr id="10246" name="Picture 6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72114" y="3437379"/>
              <a:ext cx="427037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>
              <p:custDataLst>
                <p:tags r:id="rId12"/>
              </p:custDataLst>
            </p:nvPr>
          </p:nvSpPr>
          <p:spPr>
            <a:xfrm>
              <a:off x="749951" y="3526428"/>
              <a:ext cx="550343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C. 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管中水量再次对着试管吹气</a:t>
              </a:r>
            </a:p>
          </p:txBody>
        </p: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603403" y="4194895"/>
            <a:ext cx="5715026" cy="585575"/>
            <a:chOff x="810115" y="4394200"/>
            <a:chExt cx="5715026" cy="584129"/>
          </a:xfrm>
        </p:grpSpPr>
        <p:pic>
          <p:nvPicPr>
            <p:cNvPr id="10247" name="Picture 7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96708" y="4394200"/>
              <a:ext cx="858837" cy="584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>
              <p:custDataLst>
                <p:tags r:id="rId10"/>
              </p:custDataLst>
            </p:nvPr>
          </p:nvSpPr>
          <p:spPr>
            <a:xfrm>
              <a:off x="810115" y="4505986"/>
              <a:ext cx="57150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D. 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钢尺伸出桌面长度再次拨动</a:t>
              </a:r>
            </a:p>
          </p:txBody>
        </p:sp>
      </p:grp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441349" y="1471899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780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0131" y="670063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124263" y="1061054"/>
            <a:ext cx="1614643" cy="504024"/>
            <a:chOff x="675980" y="1726091"/>
            <a:chExt cx="1614643" cy="502779"/>
          </a:xfrm>
        </p:grpSpPr>
        <p:sp>
          <p:nvSpPr>
            <p:cNvPr id="12" name="Shape 108"/>
            <p:cNvSpPr/>
            <p:nvPr>
              <p:custDataLst>
                <p:tags r:id="rId12"/>
              </p:custDataLst>
            </p:nvPr>
          </p:nvSpPr>
          <p:spPr>
            <a:xfrm>
              <a:off x="758884" y="1726091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>
              <p:custDataLst>
                <p:tags r:id="rId13"/>
              </p:custDataLst>
            </p:nvPr>
          </p:nvSpPr>
          <p:spPr>
            <a:xfrm>
              <a:off x="675980" y="1767205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2400" b="1" smtClean="0"/>
                <a:t>观察思考</a:t>
              </a:r>
              <a:endParaRPr lang="zh-CN" altLang="en-US" sz="2400" b="1"/>
            </a:p>
          </p:txBody>
        </p:sp>
      </p:grpSp>
      <p:sp>
        <p:nvSpPr>
          <p:cNvPr id="14" name="文本框 1"/>
          <p:cNvSpPr txBox="1"/>
          <p:nvPr>
            <p:custDataLst>
              <p:tags r:id="rId7"/>
            </p:custDataLst>
          </p:nvPr>
        </p:nvSpPr>
        <p:spPr>
          <a:xfrm>
            <a:off x="1388207" y="66643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一、音调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827168" y="1037146"/>
            <a:ext cx="694639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将硬纸片从梳子齿上划过，第一次较慢的划过，第二次较快的划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过。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1587410" y="2017182"/>
            <a:ext cx="6707402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）听到两次声音的感觉有什么不同？</a:t>
            </a:r>
          </a:p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）两次梳齿振动的快慢有什么不同？</a:t>
            </a:r>
          </a:p>
        </p:txBody>
      </p:sp>
      <p:pic>
        <p:nvPicPr>
          <p:cNvPr id="15" name="Picture 4">
            <a:hlinkClick r:id="rId16" action="ppaction://hlinkfile"/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" t="3456" r="2261"/>
          <a:stretch>
            <a:fillRect/>
          </a:stretch>
        </p:blipFill>
        <p:spPr bwMode="auto">
          <a:xfrm>
            <a:off x="3438221" y="3082263"/>
            <a:ext cx="2342805" cy="110820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1262085" y="4033564"/>
            <a:ext cx="647494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快速划过时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梳齿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振动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的声音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尖细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；慢速划过时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梳齿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振动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的声音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19937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99815" y="172961"/>
            <a:ext cx="422423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音调：声音的高低叫音调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1127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50" y="745807"/>
            <a:ext cx="6045200" cy="46280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男同学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声音的音调低；女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声音的音调高.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19550" y="1208616"/>
            <a:ext cx="6517896" cy="46280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唱歌时，</a:t>
            </a:r>
            <a:r>
              <a:rPr lang="zh-CN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女高音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、男中音就是指音调的</a:t>
            </a:r>
            <a:r>
              <a:rPr lang="zh-CN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高低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74791" y="1671423"/>
            <a:ext cx="541686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因素决定音调的高低？</a:t>
            </a: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64371" y="2134231"/>
            <a:ext cx="63401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猜想和假设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：可能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发声体的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的快慢有关</a:t>
            </a:r>
          </a:p>
        </p:txBody>
      </p: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181237" y="2668363"/>
            <a:ext cx="1614643" cy="504024"/>
            <a:chOff x="675980" y="1726091"/>
            <a:chExt cx="1614643" cy="502779"/>
          </a:xfrm>
        </p:grpSpPr>
        <p:sp>
          <p:nvSpPr>
            <p:cNvPr id="11" name="Shape 108"/>
            <p:cNvSpPr/>
            <p:nvPr>
              <p:custDataLst>
                <p:tags r:id="rId9"/>
              </p:custDataLst>
            </p:nvPr>
          </p:nvSpPr>
          <p:spPr>
            <a:xfrm>
              <a:off x="758884" y="1726091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>
              <p:custDataLst>
                <p:tags r:id="rId10"/>
              </p:custDataLst>
            </p:nvPr>
          </p:nvSpPr>
          <p:spPr>
            <a:xfrm>
              <a:off x="675980" y="1767205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2400" b="1" smtClean="0"/>
                <a:t>探究实验</a:t>
              </a:r>
              <a:endParaRPr lang="zh-CN" altLang="en-US" sz="2400" b="1"/>
            </a:p>
          </p:txBody>
        </p:sp>
      </p:grp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1969502" y="2668363"/>
            <a:ext cx="51090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探究音调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发声体振动快慢的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129875" y="3166518"/>
            <a:ext cx="846629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：将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一把钢尺按紧在桌面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一端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伸出桌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拨动钢尺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它振动发出的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注意钢尺振动的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快慢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钢尺伸出桌边的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使钢尺振动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的幅度大致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拨动。</a:t>
            </a:r>
          </a:p>
        </p:txBody>
      </p:sp>
    </p:spTree>
    <p:extLst>
      <p:ext uri="{BB962C8B-B14F-4D97-AF65-F5344CB8AC3E}">
        <p14:creationId xmlns:p14="http://schemas.microsoft.com/office/powerpoint/2010/main" val="3846313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99164" y="155856"/>
            <a:ext cx="344357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实验器材：钢尺条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09631" y="507470"/>
            <a:ext cx="616805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）探究方法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控制钢尺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振动的幅度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不变，改变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振动部分的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钢尺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9195" y="1631147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181605" y="1970370"/>
            <a:ext cx="8807177" cy="1758668"/>
            <a:chOff x="181604" y="1965505"/>
            <a:chExt cx="8807177" cy="1754326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181604" y="1965505"/>
              <a:ext cx="880717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①把钢尺紧压在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桌上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钢尺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伸出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桌面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外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手向下压伸出的钢尺使其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振动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观察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钢尺振动的快慢并听钢尺发声的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高低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在表格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>
              <p:custDataLst>
                <p:tags r:id="rId13"/>
              </p:custDataLst>
              <p:extLst>
                <p:ext uri="{D42A27DB-BD31-4B8C-83A1-F6EECF244321}">
                  <p14:modId xmlns:p14="http://schemas.microsoft.com/office/powerpoint/2010/main" val="1102082669"/>
                </p:ext>
              </p:extLst>
            </p:nvPr>
          </p:nvGraphicFramePr>
          <p:xfrm>
            <a:off x="4650809" y="1965505"/>
            <a:ext cx="359833" cy="7544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" name="Equation" r:id="rId15" imgW="152280" imgH="393480" progId="Equation.DSMT4">
                    <p:embed/>
                  </p:oleObj>
                </mc:Choice>
                <mc:Fallback>
                  <p:oleObj name="Equation" r:id="rId15" imgW="15228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650809" y="1965505"/>
                          <a:ext cx="359833" cy="75448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09196" y="3384832"/>
            <a:ext cx="8841169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分别把钢尺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桌面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仍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用同样大小的力向下压伸出的钢尺使其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钢尺振动的快慢并听钢尺发声的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高低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在表格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8" descr="0320400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9D9AAD4-C6FB-4E8C-AE56-88EDC070E313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6733" y="523353"/>
            <a:ext cx="2480734" cy="1447017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对象 20"/>
          <p:cNvGraphicFramePr>
            <a:graphicFrameLocks noChangeAspect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739992861"/>
              </p:ext>
            </p:extLst>
          </p:nvPr>
        </p:nvGraphicFramePr>
        <p:xfrm>
          <a:off x="3200996" y="3384832"/>
          <a:ext cx="360362" cy="7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18" imgW="152280" imgH="393480" progId="Equation.DSMT4">
                  <p:embed/>
                </p:oleObj>
              </mc:Choice>
              <mc:Fallback>
                <p:oleObj name="Equation" r:id="rId18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00996" y="3384832"/>
                        <a:ext cx="360362" cy="757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370996697"/>
              </p:ext>
            </p:extLst>
          </p:nvPr>
        </p:nvGraphicFramePr>
        <p:xfrm>
          <a:off x="2689822" y="3384832"/>
          <a:ext cx="511175" cy="7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20" imgW="215640" imgH="393480" progId="Equation.DSMT4">
                  <p:embed/>
                </p:oleObj>
              </mc:Choice>
              <mc:Fallback>
                <p:oleObj name="Equation" r:id="rId20" imgW="215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89822" y="3384832"/>
                        <a:ext cx="511175" cy="757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153275028"/>
              </p:ext>
            </p:extLst>
          </p:nvPr>
        </p:nvGraphicFramePr>
        <p:xfrm>
          <a:off x="4646022" y="1970370"/>
          <a:ext cx="359833" cy="75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22" imgW="152280" imgH="393480" progId="Equation.DSMT4">
                  <p:embed/>
                </p:oleObj>
              </mc:Choice>
              <mc:Fallback>
                <p:oleObj name="Equation" r:id="rId22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46022" y="1970370"/>
                        <a:ext cx="359833" cy="7563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216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24329" y="3221811"/>
            <a:ext cx="876727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）实验结论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：钢尺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伸出的越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，振动越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，音调越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；钢尺伸出的越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，振动越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，音调越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24329" y="254163"/>
            <a:ext cx="63401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base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③整理实验器材，分析表格，记录总结结论。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>
            <a:fillRect/>
          </a:stretch>
        </p:blipFill>
        <p:spPr bwMode="auto">
          <a:xfrm>
            <a:off x="731541" y="799881"/>
            <a:ext cx="7510463" cy="233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2028336" y="4425111"/>
            <a:ext cx="449353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物体振动的快慢用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频率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来表示。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66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16594" y="205307"/>
            <a:ext cx="13628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频率：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3690" y="668115"/>
            <a:ext cx="497966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）意义：描述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物体振动的快慢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；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28253" y="1130923"/>
            <a:ext cx="578241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）定义：每秒内振动的次数叫频率。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45484" y="1620665"/>
            <a:ext cx="537198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）单位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：赫兹，简称赫，符号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Hz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；</a:t>
            </a:r>
            <a:endParaRPr lang="zh-CN" altLang="en-US" sz="2400">
              <a:latin typeface="微软雅黑" pitchFamily="34" charset="-122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8927" y="2175408"/>
            <a:ext cx="842433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如果一个物体在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1s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的时间内振动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次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的频率就是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100Hz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76469" y="2638215"/>
            <a:ext cx="847045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）频率决定声音的音调，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频率高则音调高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频率低则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音调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1970082" y="3261019"/>
            <a:ext cx="418576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示波器观察不同音调的波形</a:t>
            </a:r>
          </a:p>
        </p:txBody>
      </p: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233691" y="3240412"/>
            <a:ext cx="1614643" cy="504024"/>
            <a:chOff x="675980" y="1726091"/>
            <a:chExt cx="1614643" cy="502779"/>
          </a:xfrm>
        </p:grpSpPr>
        <p:sp>
          <p:nvSpPr>
            <p:cNvPr id="10" name="Shape 108"/>
            <p:cNvSpPr/>
            <p:nvPr>
              <p:custDataLst>
                <p:tags r:id="rId10"/>
              </p:custDataLst>
            </p:nvPr>
          </p:nvSpPr>
          <p:spPr>
            <a:xfrm>
              <a:off x="758884" y="1726091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>
              <p:custDataLst>
                <p:tags r:id="rId11"/>
              </p:custDataLst>
            </p:nvPr>
          </p:nvSpPr>
          <p:spPr>
            <a:xfrm>
              <a:off x="675980" y="1767205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2400" b="1" smtClean="0"/>
                <a:t>演示实验</a:t>
              </a:r>
              <a:endParaRPr lang="zh-CN" altLang="en-US" sz="2400" b="1"/>
            </a:p>
          </p:txBody>
        </p:sp>
      </p:grp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358928" y="3744435"/>
            <a:ext cx="8514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将音叉发出的声信号输入示波器或计算机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声音的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波形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一个不同频率的音叉做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听边分析它们的波形有何不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05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176985" y="158640"/>
            <a:ext cx="2160000" cy="1676822"/>
            <a:chOff x="1485895" y="342899"/>
            <a:chExt cx="2160000" cy="1672682"/>
          </a:xfrm>
        </p:grpSpPr>
        <p:pic>
          <p:nvPicPr>
            <p:cNvPr id="4099" name="Picture 3" descr="C:\Users\Administrator\Desktop\学科网精品人教八年级上\八上教参图片\图片\8s22\jpg\03304002.jpg"/>
            <p:cNvPicPr preferRelativeResize="0"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08" t="5264" r="1626" b="41003"/>
            <a:stretch>
              <a:fillRect/>
            </a:stretch>
          </p:blipFill>
          <p:spPr bwMode="auto">
            <a:xfrm>
              <a:off x="1485895" y="342899"/>
              <a:ext cx="2160000" cy="126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>
              <p:custDataLst>
                <p:tags r:id="rId11"/>
              </p:custDataLst>
            </p:nvPr>
          </p:nvSpPr>
          <p:spPr>
            <a:xfrm>
              <a:off x="2315369" y="155391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甲</a:t>
              </a:r>
              <a:endParaRPr lang="zh-CN" altLang="en-US" sz="2400" b="1"/>
            </a:p>
          </p:txBody>
        </p:sp>
      </p:grp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4847850" y="182648"/>
            <a:ext cx="2160000" cy="1652814"/>
            <a:chOff x="4741333" y="342900"/>
            <a:chExt cx="2160000" cy="1648733"/>
          </a:xfrm>
        </p:grpSpPr>
        <p:pic>
          <p:nvPicPr>
            <p:cNvPr id="4098" name="Picture 2" descr="C:\Users\Administrator\Desktop\学科网精品人教八年级上\八上教参图片\图片\8s22\jpg\03304002.jpg"/>
            <p:cNvPicPr preferRelativeResize="0"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 r="55764" b="12262"/>
            <a:stretch>
              <a:fillRect/>
            </a:stretch>
          </p:blipFill>
          <p:spPr bwMode="auto">
            <a:xfrm>
              <a:off x="4741333" y="342900"/>
              <a:ext cx="2160000" cy="126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>
              <p:custDataLst>
                <p:tags r:id="rId9"/>
              </p:custDataLst>
            </p:nvPr>
          </p:nvSpPr>
          <p:spPr>
            <a:xfrm>
              <a:off x="5575111" y="152996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乙</a:t>
              </a:r>
              <a:endParaRPr lang="zh-CN" altLang="en-US" sz="2400"/>
            </a:p>
          </p:txBody>
        </p:sp>
      </p:grpSp>
      <p:pic>
        <p:nvPicPr>
          <p:cNvPr id="7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8975" r="2437" b="4914"/>
          <a:stretch>
            <a:fillRect/>
          </a:stretch>
        </p:blipFill>
        <p:spPr bwMode="auto">
          <a:xfrm>
            <a:off x="2981381" y="1809411"/>
            <a:ext cx="5892941" cy="1846791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05433" y="3735626"/>
            <a:ext cx="81713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通过屏幕上的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波形看到：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乙音调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的波形更密集一些，声音的频率较高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；甲音调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的波形比较稀疏，声音的频率较低。</a:t>
            </a:r>
          </a:p>
        </p:txBody>
      </p:sp>
      <p:pic>
        <p:nvPicPr>
          <p:cNvPr id="9" name="音叉波形.wmv">
            <a:hlinkClick r:id="" action="ppaction://media"/>
          </p:cNvPr>
          <p:cNvPicPr>
            <a:picLocks noChangeAspect="1"/>
          </p:cNvPicPr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12300" y="1835462"/>
            <a:ext cx="2393949" cy="179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80049" y="2839745"/>
            <a:ext cx="7996238" cy="1203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（</a:t>
            </a:r>
            <a:r>
              <a:rPr lang="en-US" altLang="zh-CN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2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）</a:t>
            </a: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超声波：把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高于</a:t>
            </a:r>
            <a:r>
              <a:rPr lang="en-US" altLang="zh-CN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20000Hz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的声叫做超声波，因为</a:t>
            </a: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它们超过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人类听觉的上限。</a:t>
            </a:r>
            <a:endParaRPr lang="en-US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Helvetica"/>
              <a:sym typeface="Helvetica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14843" y="214612"/>
            <a:ext cx="270779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3. 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超声波和次声波</a:t>
            </a: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51474" y="677420"/>
            <a:ext cx="8992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）可听声：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多数人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能够听到的声音频率范围为：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20Hz</a:t>
            </a:r>
            <a:r>
              <a:rPr lang="zh-CN" altLang="en-US" sz="240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到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20000Hz</a:t>
            </a:r>
            <a:r>
              <a:rPr lang="zh-CN" altLang="en-US" sz="240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。</a:t>
            </a:r>
            <a:endParaRPr lang="en-US" altLang="zh-CN" sz="2400">
              <a:latin typeface="Times New Roman" pitchFamily="18" charset="0"/>
              <a:ea typeface="微软雅黑" pitchFamily="34" charset="-122"/>
              <a:cs typeface="Times New Roman" pitchFamily="18" charset="0"/>
              <a:sym typeface="Helvetica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214842" y="3940198"/>
            <a:ext cx="7996238" cy="1203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（</a:t>
            </a:r>
            <a:r>
              <a:rPr lang="en-US" altLang="zh-CN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3</a:t>
            </a: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）次声波：把低于</a:t>
            </a:r>
            <a:r>
              <a:rPr lang="en-US" altLang="zh-CN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Helvetica"/>
              </a:rPr>
              <a:t>20Hz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的声</a:t>
            </a: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叫做次声波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，因为</a:t>
            </a:r>
            <a:r>
              <a:rPr lang="zh-CN" altLang="en-US" sz="2400" kern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它们低于人类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听觉的上限。</a:t>
            </a:r>
            <a:endParaRPr lang="en-US" altLang="zh-CN" sz="24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/>
              <a:sym typeface="Helvetica"/>
            </a:endParaRPr>
          </a:p>
        </p:txBody>
      </p:sp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1363132" y="1474706"/>
            <a:ext cx="6338360" cy="1406461"/>
            <a:chOff x="1092199" y="1528943"/>
            <a:chExt cx="6338360" cy="1402988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634067" y="1528943"/>
              <a:ext cx="5796492" cy="1402988"/>
              <a:chOff x="1634067" y="1528943"/>
              <a:chExt cx="5796492" cy="1402988"/>
            </a:xfrm>
          </p:grpSpPr>
          <p:pic>
            <p:nvPicPr>
              <p:cNvPr id="5124" name="Picture 4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634067" y="1528943"/>
                <a:ext cx="5796492" cy="11259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矩形 8"/>
              <p:cNvSpPr/>
              <p:nvPr>
                <p:custDataLst>
                  <p:tags r:id="rId9"/>
                </p:custDataLst>
              </p:nvPr>
            </p:nvSpPr>
            <p:spPr>
              <a:xfrm>
                <a:off x="4130581" y="2470266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  <a:cs typeface="Helvetica"/>
                    <a:sym typeface="Helvetica"/>
                  </a:rPr>
                  <a:t>声</a:t>
                </a:r>
                <a:endParaRPr lang="zh-CN" altLang="en-US" sz="2400"/>
              </a:p>
            </p:txBody>
          </p:sp>
        </p:grpSp>
        <p:pic>
          <p:nvPicPr>
            <p:cNvPr id="17" name="Picture 10" descr="5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92199" y="1810609"/>
              <a:ext cx="6762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5584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2447</Words>
  <Application>Microsoft Office PowerPoint</Application>
  <PresentationFormat>全屏显示(16:9)</PresentationFormat>
  <Paragraphs>142</Paragraphs>
  <Slides>25</Slides>
  <Notes>1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2020-10-04T01:32:08Z</dcterms:created>
  <dcterms:modified xsi:type="dcterms:W3CDTF">2020-10-04T01:54:24Z</dcterms:modified>
</cp:coreProperties>
</file>